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1" r:id="rId4"/>
    <p:sldId id="259" r:id="rId5"/>
    <p:sldId id="272" r:id="rId6"/>
    <p:sldId id="260" r:id="rId7"/>
    <p:sldId id="261" r:id="rId8"/>
    <p:sldId id="276" r:id="rId9"/>
    <p:sldId id="262" r:id="rId10"/>
    <p:sldId id="277" r:id="rId11"/>
    <p:sldId id="264" r:id="rId12"/>
    <p:sldId id="275" r:id="rId13"/>
    <p:sldId id="265" r:id="rId14"/>
    <p:sldId id="266" r:id="rId15"/>
    <p:sldId id="273" r:id="rId16"/>
    <p:sldId id="267" r:id="rId17"/>
    <p:sldId id="268" r:id="rId18"/>
    <p:sldId id="284" r:id="rId19"/>
    <p:sldId id="274" r:id="rId20"/>
    <p:sldId id="278" r:id="rId21"/>
    <p:sldId id="269" r:id="rId22"/>
    <p:sldId id="283" r:id="rId23"/>
    <p:sldId id="27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282" y="1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C684D-387E-480D-9770-0C4EC6CE0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75F6D5-F371-47CA-9B2D-223CD868F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FC48B0-4853-42A0-870F-300C5D41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B588-536C-4389-B105-EACA727766A0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8904D-148D-4AD3-A284-E7D244D1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60C27F-2B6B-46F6-B997-A152FD20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B4A3-74EE-4E5C-909E-7FA730E28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254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EB70E-B8D2-4CA7-918C-7C5CBDAE5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A5FB2F-AE6F-4F29-B9FB-F1DECC06B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199763-7DA2-441A-9CFB-CFCF32989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B588-536C-4389-B105-EACA727766A0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29BB8C-726E-4AD5-904D-A81CC876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A525A8-A30F-41CC-AD17-3F43EAC5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B4A3-74EE-4E5C-909E-7FA730E28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80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953887-C241-4B04-B11A-8F3DDE146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E5BE14-3E1F-4B90-9269-0448BD53E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DDE3C9-F4C8-4B4A-857C-902DBA98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B588-536C-4389-B105-EACA727766A0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65541-5D04-4481-920C-0A6583E4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04A2B4-B770-469C-A154-68EE5FC2F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B4A3-74EE-4E5C-909E-7FA730E28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78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6BA0D-C925-492B-A96C-502001EEB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6F364-44AE-4D1A-A3E4-95AAC723D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F978A6-5BAE-4A0B-942F-F11D22FD6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B588-536C-4389-B105-EACA727766A0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9868D6-2AA9-4AAD-B5A2-4056CE75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1FFAF9-BC66-42CB-9759-FEFD6EF8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B4A3-74EE-4E5C-909E-7FA730E28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11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8529E-BD47-4DEE-B3C8-CC040EFBC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726C5C-7D82-48D3-BCFF-2710463B7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8B0A70-6AB2-4236-84AC-C397AC7B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B588-536C-4389-B105-EACA727766A0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A48BA5-AC06-4C7A-B9CE-96392BEC2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75FBA-F370-48F2-920D-6AD140EC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B4A3-74EE-4E5C-909E-7FA730E28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0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DFB06-F055-4FC5-91E3-0C680E55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5B7746-1401-430A-A3EC-2BAE2EE4F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DF96E8-33B4-4B52-A0C6-1048BB1BB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6C70BA-1C66-415F-A027-683BB89C4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B588-536C-4389-B105-EACA727766A0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C9856D-49E6-468C-8754-DE950C351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198557-CBCC-4368-BA13-14785255C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B4A3-74EE-4E5C-909E-7FA730E28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40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E9122-9110-4758-9A71-A936CC7EA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68CB5-8E8F-4580-A453-F0B41CDE4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02972D-7EA6-4E63-93DE-864EC5015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22492E-E30A-440D-9771-A665F3673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83ED1C-E022-4FFE-9980-6D422DA07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850AB9-8A89-48E7-B15A-A45D2C04E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B588-536C-4389-B105-EACA727766A0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F09215-B763-46C5-8D91-C7A6B907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E69B85-ED72-4F02-9BEF-84A062323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B4A3-74EE-4E5C-909E-7FA730E28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77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CC44C-97B7-4DAF-8E99-352C0E967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A2F8A5-20F2-460B-B420-1BFD64436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B588-536C-4389-B105-EACA727766A0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326157-197C-4835-BB3A-4ECAF0D6B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8A23B3-F579-453B-BAF7-9018942A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B4A3-74EE-4E5C-909E-7FA730E28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9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B77CB6-260D-45F5-AD56-11BA272F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B588-536C-4389-B105-EACA727766A0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4F0E91-E511-419F-BDDA-3F57452F6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384BB1-215E-44B1-BBEE-A7C2FC62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B4A3-74EE-4E5C-909E-7FA730E28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953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2BCBA-A27F-4A7C-8D19-39D6DAB7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70C6DC-1D19-4E09-AAAA-131C024BE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A301CE-DE15-4B21-8DCF-ABBC2A7E0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5186C1-FF17-4041-B1FC-6861802F8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B588-536C-4389-B105-EACA727766A0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84096A-34BC-4AF0-853A-3A29BCA5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B67003-3B88-49D3-8BEB-BB5DB008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B4A3-74EE-4E5C-909E-7FA730E28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72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6B1F2-2077-41BC-AD09-91B8DBE75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A17204-4DD5-4152-A16B-780B3737A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14131D-946C-4C46-8481-5883251F2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853562-1109-4355-8D2B-E1271767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B588-536C-4389-B105-EACA727766A0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D77F83-8B2C-4FFB-94B2-4E9EA2670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966554-78B8-44BE-A3DA-316903FF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B4A3-74EE-4E5C-909E-7FA730E28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61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053723-42FA-4BD9-9616-245DD60E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8F2BF3-290F-4118-BFF9-176646CA2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817A18-498E-4D1C-96B6-426E52152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7B588-536C-4389-B105-EACA727766A0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E01480-123A-4968-A4AB-113310635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52137E-8500-4B9D-94FF-E62E9581C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CB4A3-74EE-4E5C-909E-7FA730E28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99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823FCCE-00F9-4FD8-B2FE-1DF86B862F9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648579"/>
            <a:ext cx="5580465" cy="83058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4EA9AC-1907-42C7-819F-C5524802A5C5}"/>
              </a:ext>
            </a:extLst>
          </p:cNvPr>
          <p:cNvSpPr txBox="1"/>
          <p:nvPr/>
        </p:nvSpPr>
        <p:spPr>
          <a:xfrm>
            <a:off x="-246202" y="1534040"/>
            <a:ext cx="61065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solidFill>
                  <a:schemeClr val="bg1">
                    <a:lumMod val="95000"/>
                  </a:schemeClr>
                </a:solidFill>
                <a:latin typeface="Baskerville Old Face" panose="02020602080505020303" pitchFamily="18" charset="0"/>
              </a:rPr>
              <a:t>Ethereum</a:t>
            </a:r>
            <a:endParaRPr lang="ko-KR" altLang="en-US" sz="8800" dirty="0">
              <a:solidFill>
                <a:schemeClr val="bg1">
                  <a:lumMod val="95000"/>
                </a:schemeClr>
              </a:solidFill>
              <a:latin typeface="Baskerville Old Face" panose="02020602080505020303" pitchFamily="18" charset="0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9BC7DBA-3A53-4FF9-9E9E-C17A72EEDDE8}"/>
              </a:ext>
            </a:extLst>
          </p:cNvPr>
          <p:cNvGrpSpPr/>
          <p:nvPr/>
        </p:nvGrpSpPr>
        <p:grpSpPr>
          <a:xfrm>
            <a:off x="536818" y="1249790"/>
            <a:ext cx="4540469" cy="1834996"/>
            <a:chOff x="536818" y="1249790"/>
            <a:chExt cx="4540469" cy="1834996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1BB9E2B-514C-4B8E-948C-C2F7C1D935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818" y="1249790"/>
              <a:ext cx="0" cy="294289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76250CF-AC2E-42BE-B70F-9941A3EDA899}"/>
                </a:ext>
              </a:extLst>
            </p:cNvPr>
            <p:cNvCxnSpPr>
              <a:cxnSpLocks/>
            </p:cNvCxnSpPr>
            <p:nvPr/>
          </p:nvCxnSpPr>
          <p:spPr>
            <a:xfrm>
              <a:off x="536818" y="1249790"/>
              <a:ext cx="1621198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099D8C9-2707-4C03-B964-74B4C8209851}"/>
                </a:ext>
              </a:extLst>
            </p:cNvPr>
            <p:cNvCxnSpPr/>
            <p:nvPr/>
          </p:nvCxnSpPr>
          <p:spPr>
            <a:xfrm>
              <a:off x="2158016" y="1534040"/>
              <a:ext cx="2919271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57B9999C-C3B1-4342-976B-C9C35FCBD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8016" y="1249790"/>
              <a:ext cx="0" cy="294289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039CE7A-3A78-4B19-8FE5-FC7E6895999D}"/>
                </a:ext>
              </a:extLst>
            </p:cNvPr>
            <p:cNvCxnSpPr/>
            <p:nvPr/>
          </p:nvCxnSpPr>
          <p:spPr>
            <a:xfrm>
              <a:off x="536818" y="3084786"/>
              <a:ext cx="4540469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AEA758F-07EE-4A73-83C3-6ED1043F1612}"/>
              </a:ext>
            </a:extLst>
          </p:cNvPr>
          <p:cNvSpPr txBox="1"/>
          <p:nvPr/>
        </p:nvSpPr>
        <p:spPr>
          <a:xfrm>
            <a:off x="536818" y="5055476"/>
            <a:ext cx="39090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Lab: CNRL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Professor: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wooseong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Kim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Major: Computer Engineering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Student: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jungjae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Lee</a:t>
            </a:r>
          </a:p>
          <a:p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E9892D1-D8BA-4735-9673-D251510BAB49}"/>
              </a:ext>
            </a:extLst>
          </p:cNvPr>
          <p:cNvCxnSpPr>
            <a:cxnSpLocks/>
          </p:cNvCxnSpPr>
          <p:nvPr/>
        </p:nvCxnSpPr>
        <p:spPr>
          <a:xfrm>
            <a:off x="591975" y="6301577"/>
            <a:ext cx="3132082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27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9A70C9-5245-4998-958C-1D69103ABA50}"/>
              </a:ext>
            </a:extLst>
          </p:cNvPr>
          <p:cNvSpPr txBox="1"/>
          <p:nvPr/>
        </p:nvSpPr>
        <p:spPr>
          <a:xfrm>
            <a:off x="1770945" y="252305"/>
            <a:ext cx="2453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Block Architecture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849634-5F19-4EBF-A206-5F8AFE1114A9}"/>
              </a:ext>
            </a:extLst>
          </p:cNvPr>
          <p:cNvSpPr txBox="1"/>
          <p:nvPr/>
        </p:nvSpPr>
        <p:spPr>
          <a:xfrm>
            <a:off x="1672358" y="598106"/>
            <a:ext cx="179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>
                <a:solidFill>
                  <a:srgbClr val="FFC000"/>
                </a:solidFill>
              </a:rPr>
              <a:t>블록 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2A7BB0-0DBD-4697-9AD6-846ED4233369}"/>
              </a:ext>
            </a:extLst>
          </p:cNvPr>
          <p:cNvSpPr txBox="1"/>
          <p:nvPr/>
        </p:nvSpPr>
        <p:spPr>
          <a:xfrm>
            <a:off x="378373" y="0"/>
            <a:ext cx="1392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02</a:t>
            </a:r>
            <a:endParaRPr lang="ko-KR" altLang="en-US" sz="8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3D251E-BD36-4417-BE8D-06BDDEAD32D9}"/>
              </a:ext>
            </a:extLst>
          </p:cNvPr>
          <p:cNvSpPr/>
          <p:nvPr/>
        </p:nvSpPr>
        <p:spPr>
          <a:xfrm>
            <a:off x="4076609" y="3479477"/>
            <a:ext cx="2591261" cy="324653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ko-KR" altLang="en-US" sz="1400" dirty="0">
              <a:ea typeface="HY목각파임B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944787-484B-4D18-BCFD-C28727DDC219}"/>
              </a:ext>
            </a:extLst>
          </p:cNvPr>
          <p:cNvSpPr txBox="1"/>
          <p:nvPr/>
        </p:nvSpPr>
        <p:spPr>
          <a:xfrm>
            <a:off x="4202137" y="3532887"/>
            <a:ext cx="2313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Account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D35171-008B-4997-A532-208EB24130FC}"/>
              </a:ext>
            </a:extLst>
          </p:cNvPr>
          <p:cNvSpPr/>
          <p:nvPr/>
        </p:nvSpPr>
        <p:spPr>
          <a:xfrm>
            <a:off x="600242" y="1458770"/>
            <a:ext cx="1275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State Root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BC41DB-0C8A-4CEC-A992-03F385CAF3AE}"/>
              </a:ext>
            </a:extLst>
          </p:cNvPr>
          <p:cNvSpPr/>
          <p:nvPr/>
        </p:nvSpPr>
        <p:spPr>
          <a:xfrm>
            <a:off x="1837384" y="1475125"/>
            <a:ext cx="63530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신명조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신명조"/>
              </a:rPr>
              <a:t>모든 </a:t>
            </a:r>
            <a:r>
              <a:rPr lang="en-US" altLang="ko-KR" dirty="0">
                <a:solidFill>
                  <a:schemeClr val="bg1"/>
                </a:solidFill>
                <a:latin typeface="신명조"/>
              </a:rPr>
              <a:t>TX</a:t>
            </a:r>
            <a:r>
              <a:rPr lang="ko-KR" altLang="en-US" dirty="0">
                <a:solidFill>
                  <a:schemeClr val="bg1"/>
                </a:solidFill>
                <a:latin typeface="신명조"/>
              </a:rPr>
              <a:t>이 실행된 후 완결 짓는데 적용되는 상태 </a:t>
            </a:r>
            <a:r>
              <a:rPr lang="en-US" altLang="ko-KR" dirty="0">
                <a:solidFill>
                  <a:schemeClr val="bg1"/>
                </a:solidFill>
                <a:latin typeface="신명조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latin typeface="신명조"/>
              </a:rPr>
              <a:t>trie</a:t>
            </a:r>
            <a:r>
              <a:rPr lang="ko-KR" altLang="en-US" dirty="0">
                <a:solidFill>
                  <a:schemeClr val="bg1"/>
                </a:solidFill>
                <a:latin typeface="신명조"/>
              </a:rPr>
              <a:t>의 </a:t>
            </a:r>
            <a:r>
              <a:rPr lang="en-US" altLang="ko-KR" dirty="0">
                <a:solidFill>
                  <a:schemeClr val="bg1"/>
                </a:solidFill>
                <a:latin typeface="신명조"/>
              </a:rPr>
              <a:t>Root</a:t>
            </a:r>
          </a:p>
          <a:p>
            <a:r>
              <a:rPr lang="en-US" altLang="ko-KR" dirty="0">
                <a:solidFill>
                  <a:schemeClr val="bg1"/>
                </a:solidFill>
                <a:latin typeface="신명조"/>
              </a:rPr>
              <a:t>  Node (SHA-3 hash </a:t>
            </a:r>
            <a:r>
              <a:rPr lang="ko-KR" altLang="en-US" dirty="0">
                <a:solidFill>
                  <a:schemeClr val="bg1"/>
                </a:solidFill>
                <a:latin typeface="신명조"/>
              </a:rPr>
              <a:t>값</a:t>
            </a:r>
            <a:r>
              <a:rPr lang="en-US" altLang="ko-KR" dirty="0">
                <a:solidFill>
                  <a:schemeClr val="bg1"/>
                </a:solidFill>
                <a:latin typeface="신명조"/>
              </a:rPr>
              <a:t>)</a:t>
            </a:r>
            <a:endParaRPr lang="ko-KR" altLang="en-US" dirty="0">
              <a:solidFill>
                <a:schemeClr val="bg1"/>
              </a:solidFill>
              <a:latin typeface="신명조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216285-E06D-499D-96DE-CA2C9841E687}"/>
              </a:ext>
            </a:extLst>
          </p:cNvPr>
          <p:cNvSpPr/>
          <p:nvPr/>
        </p:nvSpPr>
        <p:spPr>
          <a:xfrm>
            <a:off x="4168053" y="4339511"/>
            <a:ext cx="2347267" cy="413249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FFC000"/>
                </a:solidFill>
                <a:ea typeface="HY목각파임B" panose="02030600000101010101" pitchFamily="18" charset="-127"/>
              </a:rPr>
              <a:t>Nonce</a:t>
            </a:r>
            <a:endParaRPr lang="ko-KR" altLang="en-US" sz="2000" dirty="0">
              <a:solidFill>
                <a:srgbClr val="FFC000"/>
              </a:solidFill>
              <a:ea typeface="HY목각파임B" panose="02030600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F9F405-DCA5-400E-A315-0A5DF83111DA}"/>
              </a:ext>
            </a:extLst>
          </p:cNvPr>
          <p:cNvSpPr/>
          <p:nvPr/>
        </p:nvSpPr>
        <p:spPr>
          <a:xfrm>
            <a:off x="4185914" y="4985585"/>
            <a:ext cx="2347267" cy="413249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FFC000"/>
                </a:solidFill>
                <a:ea typeface="HY목각파임B" panose="02030600000101010101" pitchFamily="18" charset="-127"/>
              </a:rPr>
              <a:t>balance</a:t>
            </a:r>
            <a:endParaRPr lang="ko-KR" altLang="en-US" sz="2000" dirty="0">
              <a:solidFill>
                <a:srgbClr val="FFC000"/>
              </a:solidFill>
              <a:ea typeface="HY목각파임B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E78466-6F97-495F-BF52-A43E4F6619A6}"/>
              </a:ext>
            </a:extLst>
          </p:cNvPr>
          <p:cNvSpPr/>
          <p:nvPr/>
        </p:nvSpPr>
        <p:spPr>
          <a:xfrm>
            <a:off x="4185914" y="5581333"/>
            <a:ext cx="2347267" cy="413249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FFC000"/>
                </a:solidFill>
                <a:ea typeface="HY목각파임B" panose="02030600000101010101" pitchFamily="18" charset="-127"/>
              </a:rPr>
              <a:t>Storage Root</a:t>
            </a:r>
            <a:endParaRPr lang="ko-KR" altLang="en-US" sz="2000" dirty="0">
              <a:solidFill>
                <a:srgbClr val="FFC000"/>
              </a:solidFill>
              <a:ea typeface="HY목각파임B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15B4EC-6958-45CB-87FC-F88362225D76}"/>
              </a:ext>
            </a:extLst>
          </p:cNvPr>
          <p:cNvSpPr/>
          <p:nvPr/>
        </p:nvSpPr>
        <p:spPr>
          <a:xfrm>
            <a:off x="4185914" y="6217650"/>
            <a:ext cx="2347267" cy="413249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FFC000"/>
                </a:solidFill>
                <a:ea typeface="HY목각파임B" panose="02030600000101010101" pitchFamily="18" charset="-127"/>
              </a:rPr>
              <a:t>Code Hash</a:t>
            </a:r>
            <a:endParaRPr lang="ko-KR" altLang="en-US" sz="2000" dirty="0">
              <a:solidFill>
                <a:srgbClr val="FFC000"/>
              </a:solidFill>
              <a:ea typeface="HY목각파임B" panose="02030600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8B848F-9C01-490B-BD4B-CA74B91E87E2}"/>
              </a:ext>
            </a:extLst>
          </p:cNvPr>
          <p:cNvSpPr/>
          <p:nvPr/>
        </p:nvSpPr>
        <p:spPr>
          <a:xfrm>
            <a:off x="9253673" y="3567417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ko-KR" altLang="en-US" sz="1400" dirty="0">
              <a:ea typeface="HY목각파임B" panose="02030600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76C363-F4AD-4B5E-84A1-1A252FC9A38A}"/>
              </a:ext>
            </a:extLst>
          </p:cNvPr>
          <p:cNvSpPr/>
          <p:nvPr/>
        </p:nvSpPr>
        <p:spPr>
          <a:xfrm>
            <a:off x="8488260" y="4540065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ko-KR" altLang="en-US" sz="1400" dirty="0">
              <a:ea typeface="HY목각파임B" panose="02030600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758DB0E-B1B9-488A-9139-7657B4B09CC6}"/>
              </a:ext>
            </a:extLst>
          </p:cNvPr>
          <p:cNvSpPr/>
          <p:nvPr/>
        </p:nvSpPr>
        <p:spPr>
          <a:xfrm>
            <a:off x="9949343" y="4528955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ko-KR" altLang="en-US" sz="1400" dirty="0">
              <a:ea typeface="HY목각파임B" panose="0203060000010101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839971-3C42-4EC0-8B55-BBAE20F1C7E8}"/>
              </a:ext>
            </a:extLst>
          </p:cNvPr>
          <p:cNvSpPr/>
          <p:nvPr/>
        </p:nvSpPr>
        <p:spPr>
          <a:xfrm>
            <a:off x="7277141" y="5902775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ko-KR" altLang="en-US" sz="1400" dirty="0">
              <a:ea typeface="HY목각파임B" panose="0203060000010101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B97057-4E81-4E2A-9847-C21EE5C3A1B5}"/>
              </a:ext>
            </a:extLst>
          </p:cNvPr>
          <p:cNvSpPr/>
          <p:nvPr/>
        </p:nvSpPr>
        <p:spPr>
          <a:xfrm>
            <a:off x="8034888" y="5902775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ko-KR" altLang="en-US" sz="1400" dirty="0">
              <a:ea typeface="HY목각파임B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D764308-B049-4077-837D-4BC4A904181D}"/>
              </a:ext>
            </a:extLst>
          </p:cNvPr>
          <p:cNvSpPr/>
          <p:nvPr/>
        </p:nvSpPr>
        <p:spPr>
          <a:xfrm>
            <a:off x="8756862" y="5902775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ko-KR" altLang="en-US" sz="1400" dirty="0">
              <a:ea typeface="HY목각파임B" panose="0203060000010101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059379-F0BF-40C6-B474-4F232D9D6B89}"/>
              </a:ext>
            </a:extLst>
          </p:cNvPr>
          <p:cNvSpPr/>
          <p:nvPr/>
        </p:nvSpPr>
        <p:spPr>
          <a:xfrm>
            <a:off x="9731707" y="5902775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ko-KR" altLang="en-US" sz="1400" dirty="0">
              <a:ea typeface="HY목각파임B" panose="0203060000010101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B7A9134-7A9A-40CF-8853-343FBCA4DC64}"/>
              </a:ext>
            </a:extLst>
          </p:cNvPr>
          <p:cNvSpPr/>
          <p:nvPr/>
        </p:nvSpPr>
        <p:spPr>
          <a:xfrm>
            <a:off x="10489454" y="5902775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ko-KR" altLang="en-US" sz="1400" dirty="0">
              <a:ea typeface="HY목각파임B" panose="0203060000010101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6D3758F-BA42-4388-AF82-4D67AAE9C7C6}"/>
              </a:ext>
            </a:extLst>
          </p:cNvPr>
          <p:cNvSpPr/>
          <p:nvPr/>
        </p:nvSpPr>
        <p:spPr>
          <a:xfrm>
            <a:off x="11211428" y="5902775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ko-KR" altLang="en-US" sz="1400" dirty="0">
              <a:ea typeface="HY목각파임B" panose="02030600000101010101" pitchFamily="18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00B79BE-0C7D-4099-BCA0-76F1A032DE9A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8758260" y="4107417"/>
            <a:ext cx="765413" cy="43264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A0F83DB-0E55-4FA2-8FCC-D5520A8E8F99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9523673" y="4107417"/>
            <a:ext cx="695670" cy="42153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ECDBDB4-B4FA-440A-936C-2ACB78F7FA7D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 flipH="1">
            <a:off x="7547141" y="5080065"/>
            <a:ext cx="1211119" cy="82271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B17C843-3404-435E-B601-B444ACCB5D73}"/>
              </a:ext>
            </a:extLst>
          </p:cNvPr>
          <p:cNvCxnSpPr>
            <a:stCxn id="18" idx="2"/>
            <a:endCxn id="21" idx="0"/>
          </p:cNvCxnSpPr>
          <p:nvPr/>
        </p:nvCxnSpPr>
        <p:spPr>
          <a:xfrm flipH="1">
            <a:off x="8304888" y="5080065"/>
            <a:ext cx="453372" cy="82271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404DABA-2AC4-4203-B0BA-004F392F877A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>
            <a:off x="8758260" y="5080065"/>
            <a:ext cx="268602" cy="82271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5143ECC-16F4-4960-8A75-3B5C41964EC0}"/>
              </a:ext>
            </a:extLst>
          </p:cNvPr>
          <p:cNvCxnSpPr>
            <a:stCxn id="19" idx="2"/>
            <a:endCxn id="25" idx="0"/>
          </p:cNvCxnSpPr>
          <p:nvPr/>
        </p:nvCxnSpPr>
        <p:spPr>
          <a:xfrm flipH="1">
            <a:off x="10001707" y="5068955"/>
            <a:ext cx="217636" cy="83382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B869533-3FCE-411E-A600-0BA284B0613E}"/>
              </a:ext>
            </a:extLst>
          </p:cNvPr>
          <p:cNvCxnSpPr>
            <a:stCxn id="19" idx="2"/>
            <a:endCxn id="26" idx="0"/>
          </p:cNvCxnSpPr>
          <p:nvPr/>
        </p:nvCxnSpPr>
        <p:spPr>
          <a:xfrm>
            <a:off x="10219343" y="5068955"/>
            <a:ext cx="540111" cy="83382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FFB6F74-4156-4355-88E7-84EAD7731C4C}"/>
              </a:ext>
            </a:extLst>
          </p:cNvPr>
          <p:cNvCxnSpPr>
            <a:stCxn id="19" idx="2"/>
            <a:endCxn id="27" idx="0"/>
          </p:cNvCxnSpPr>
          <p:nvPr/>
        </p:nvCxnSpPr>
        <p:spPr>
          <a:xfrm>
            <a:off x="10219343" y="5068955"/>
            <a:ext cx="1262085" cy="83382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463A605-0367-419F-A2AC-8268673A89E8}"/>
              </a:ext>
            </a:extLst>
          </p:cNvPr>
          <p:cNvCxnSpPr>
            <a:cxnSpLocks/>
          </p:cNvCxnSpPr>
          <p:nvPr/>
        </p:nvCxnSpPr>
        <p:spPr>
          <a:xfrm>
            <a:off x="6697294" y="3492886"/>
            <a:ext cx="579847" cy="240988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6E4BE99-C217-4D67-AEC7-85B2D50DB1FB}"/>
              </a:ext>
            </a:extLst>
          </p:cNvPr>
          <p:cNvCxnSpPr>
            <a:cxnSpLocks/>
          </p:cNvCxnSpPr>
          <p:nvPr/>
        </p:nvCxnSpPr>
        <p:spPr>
          <a:xfrm flipV="1">
            <a:off x="6667870" y="6442775"/>
            <a:ext cx="609160" cy="28271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1C71A4B-1ECE-46E0-AF82-2AE8FA19773B}"/>
              </a:ext>
            </a:extLst>
          </p:cNvPr>
          <p:cNvSpPr/>
          <p:nvPr/>
        </p:nvSpPr>
        <p:spPr>
          <a:xfrm>
            <a:off x="1616854" y="3696076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ko-KR" altLang="en-US" sz="1400" dirty="0">
              <a:ea typeface="HY목각파임B" panose="0203060000010101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504B344-C497-4C8F-9A5D-517F81CE23B2}"/>
              </a:ext>
            </a:extLst>
          </p:cNvPr>
          <p:cNvSpPr/>
          <p:nvPr/>
        </p:nvSpPr>
        <p:spPr>
          <a:xfrm>
            <a:off x="1183198" y="4651632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ko-KR" altLang="en-US" sz="1400" dirty="0">
              <a:ea typeface="HY목각파임B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A6C5CA3-5124-40FE-B47B-BF8A5C4C1761}"/>
              </a:ext>
            </a:extLst>
          </p:cNvPr>
          <p:cNvSpPr/>
          <p:nvPr/>
        </p:nvSpPr>
        <p:spPr>
          <a:xfrm>
            <a:off x="1996159" y="4652209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ko-KR" altLang="en-US" sz="1400" dirty="0">
              <a:ea typeface="HY목각파임B" panose="0203060000010101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E00546-297D-4D79-ABD7-3CDD19326167}"/>
              </a:ext>
            </a:extLst>
          </p:cNvPr>
          <p:cNvSpPr/>
          <p:nvPr/>
        </p:nvSpPr>
        <p:spPr>
          <a:xfrm>
            <a:off x="-241309" y="6059899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ko-KR" altLang="en-US" sz="1400" dirty="0">
              <a:ea typeface="HY목각파임B" panose="02030600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0CD0A19-1D81-4567-B8D1-BAF283B6A5F8}"/>
              </a:ext>
            </a:extLst>
          </p:cNvPr>
          <p:cNvSpPr/>
          <p:nvPr/>
        </p:nvSpPr>
        <p:spPr>
          <a:xfrm>
            <a:off x="516438" y="6059899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ko-KR" altLang="en-US" sz="1400" dirty="0">
              <a:ea typeface="HY목각파임B" panose="0203060000010101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F71FE11-EF1D-4CFA-8822-04F5ED173866}"/>
              </a:ext>
            </a:extLst>
          </p:cNvPr>
          <p:cNvSpPr/>
          <p:nvPr/>
        </p:nvSpPr>
        <p:spPr>
          <a:xfrm>
            <a:off x="1238412" y="6059899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ko-KR" altLang="en-US" sz="1400" dirty="0">
              <a:ea typeface="HY목각파임B" panose="0203060000010101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9C02D10-A808-4E27-803D-756B8A21C273}"/>
              </a:ext>
            </a:extLst>
          </p:cNvPr>
          <p:cNvSpPr/>
          <p:nvPr/>
        </p:nvSpPr>
        <p:spPr>
          <a:xfrm>
            <a:off x="1969890" y="6059899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ko-KR" altLang="en-US" sz="1400" dirty="0">
              <a:ea typeface="HY목각파임B" panose="0203060000010101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A038AEA-56E9-4F21-930E-81513B1A754A}"/>
              </a:ext>
            </a:extLst>
          </p:cNvPr>
          <p:cNvSpPr/>
          <p:nvPr/>
        </p:nvSpPr>
        <p:spPr>
          <a:xfrm>
            <a:off x="2727637" y="6059899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ko-KR" altLang="en-US" sz="1400" dirty="0">
              <a:ea typeface="HY목각파임B" panose="02030600000101010101" pitchFamily="18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9D17B76-1DAB-463D-B4D7-689D5FA54457}"/>
              </a:ext>
            </a:extLst>
          </p:cNvPr>
          <p:cNvSpPr/>
          <p:nvPr/>
        </p:nvSpPr>
        <p:spPr>
          <a:xfrm>
            <a:off x="3449611" y="6059899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ko-KR" altLang="en-US" sz="1400" dirty="0">
              <a:ea typeface="HY목각파임B" panose="02030600000101010101" pitchFamily="18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696AA57-D07E-45BE-94C2-9BCE4C535FA1}"/>
              </a:ext>
            </a:extLst>
          </p:cNvPr>
          <p:cNvCxnSpPr>
            <a:stCxn id="38" idx="2"/>
            <a:endCxn id="40" idx="0"/>
          </p:cNvCxnSpPr>
          <p:nvPr/>
        </p:nvCxnSpPr>
        <p:spPr>
          <a:xfrm flipH="1">
            <a:off x="1453198" y="4236076"/>
            <a:ext cx="433656" cy="41555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B424B7C-9344-4716-A10A-F345DF36A513}"/>
              </a:ext>
            </a:extLst>
          </p:cNvPr>
          <p:cNvCxnSpPr>
            <a:stCxn id="38" idx="2"/>
            <a:endCxn id="42" idx="0"/>
          </p:cNvCxnSpPr>
          <p:nvPr/>
        </p:nvCxnSpPr>
        <p:spPr>
          <a:xfrm>
            <a:off x="1886854" y="4236076"/>
            <a:ext cx="379305" cy="41613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D6FBAF7-CB6D-448D-975C-88A09F60FF59}"/>
              </a:ext>
            </a:extLst>
          </p:cNvPr>
          <p:cNvCxnSpPr>
            <a:stCxn id="40" idx="2"/>
            <a:endCxn id="44" idx="0"/>
          </p:cNvCxnSpPr>
          <p:nvPr/>
        </p:nvCxnSpPr>
        <p:spPr>
          <a:xfrm flipH="1">
            <a:off x="28691" y="5191632"/>
            <a:ext cx="1424507" cy="86826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603D1BF-56FC-4D61-B78C-176E55796F8A}"/>
              </a:ext>
            </a:extLst>
          </p:cNvPr>
          <p:cNvCxnSpPr>
            <a:stCxn id="40" idx="2"/>
            <a:endCxn id="46" idx="0"/>
          </p:cNvCxnSpPr>
          <p:nvPr/>
        </p:nvCxnSpPr>
        <p:spPr>
          <a:xfrm flipH="1">
            <a:off x="786438" y="5191632"/>
            <a:ext cx="666760" cy="86826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CA8D8BC-12F5-448A-83E2-4BBBAC1AC7FB}"/>
              </a:ext>
            </a:extLst>
          </p:cNvPr>
          <p:cNvCxnSpPr>
            <a:stCxn id="40" idx="2"/>
            <a:endCxn id="47" idx="0"/>
          </p:cNvCxnSpPr>
          <p:nvPr/>
        </p:nvCxnSpPr>
        <p:spPr>
          <a:xfrm>
            <a:off x="1453198" y="5191632"/>
            <a:ext cx="55214" cy="86826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52F4B5C-84BF-4191-BE82-0D461682BF5F}"/>
              </a:ext>
            </a:extLst>
          </p:cNvPr>
          <p:cNvCxnSpPr>
            <a:stCxn id="42" idx="2"/>
            <a:endCxn id="49" idx="0"/>
          </p:cNvCxnSpPr>
          <p:nvPr/>
        </p:nvCxnSpPr>
        <p:spPr>
          <a:xfrm flipH="1">
            <a:off x="2239890" y="5192209"/>
            <a:ext cx="26269" cy="86769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B6C7D8A-C252-4298-B38B-367A310B5DBB}"/>
              </a:ext>
            </a:extLst>
          </p:cNvPr>
          <p:cNvCxnSpPr>
            <a:stCxn id="42" idx="2"/>
            <a:endCxn id="51" idx="0"/>
          </p:cNvCxnSpPr>
          <p:nvPr/>
        </p:nvCxnSpPr>
        <p:spPr>
          <a:xfrm>
            <a:off x="2266159" y="5192209"/>
            <a:ext cx="731478" cy="86769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97A0A7C-6BED-469D-AAFE-E89DC4BEB0A1}"/>
              </a:ext>
            </a:extLst>
          </p:cNvPr>
          <p:cNvCxnSpPr>
            <a:stCxn id="42" idx="2"/>
            <a:endCxn id="52" idx="0"/>
          </p:cNvCxnSpPr>
          <p:nvPr/>
        </p:nvCxnSpPr>
        <p:spPr>
          <a:xfrm>
            <a:off x="2266159" y="5192209"/>
            <a:ext cx="1453452" cy="86769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295E68A-2F20-47E7-B1A1-A23D117F1C4B}"/>
              </a:ext>
            </a:extLst>
          </p:cNvPr>
          <p:cNvSpPr txBox="1"/>
          <p:nvPr/>
        </p:nvSpPr>
        <p:spPr>
          <a:xfrm>
            <a:off x="89619" y="2596244"/>
            <a:ext cx="3571561" cy="95410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Account storage contents </a:t>
            </a:r>
            <a:r>
              <a:rPr lang="en-US" altLang="ko-KR" sz="2800" b="1" dirty="0" err="1">
                <a:solidFill>
                  <a:schemeClr val="bg1"/>
                </a:solidFill>
              </a:rPr>
              <a:t>Trie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8545D2-E5C2-4C41-8CAC-7BAF76738159}"/>
              </a:ext>
            </a:extLst>
          </p:cNvPr>
          <p:cNvSpPr txBox="1"/>
          <p:nvPr/>
        </p:nvSpPr>
        <p:spPr>
          <a:xfrm>
            <a:off x="7737892" y="2810690"/>
            <a:ext cx="3571561" cy="52322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 State Root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B54070F6-2375-4BC9-A421-319E1E1A45DF}"/>
              </a:ext>
            </a:extLst>
          </p:cNvPr>
          <p:cNvCxnSpPr>
            <a:stCxn id="61" idx="3"/>
            <a:endCxn id="13" idx="1"/>
          </p:cNvCxnSpPr>
          <p:nvPr/>
        </p:nvCxnSpPr>
        <p:spPr>
          <a:xfrm>
            <a:off x="3661180" y="3073298"/>
            <a:ext cx="524734" cy="2714660"/>
          </a:xfrm>
          <a:prstGeom prst="bentConnector3">
            <a:avLst>
              <a:gd name="adj1" fmla="val 32086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1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463B7A1-EF9E-416E-BD17-4AD1AE3E9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7900" y1="35568" x2="61600" y2="62614"/>
                        <a14:foregroundMark x1="61600" y1="62614" x2="61600" y2="62614"/>
                        <a14:foregroundMark x1="54400" y1="40795" x2="50000" y2="48182"/>
                        <a14:foregroundMark x1="39100" y1="17841" x2="27800" y2="31023"/>
                        <a14:foregroundMark x1="27800" y1="31023" x2="21500" y2="47500"/>
                        <a14:foregroundMark x1="21500" y1="47500" x2="21600" y2="47841"/>
                        <a14:foregroundMark x1="35800" y1="20000" x2="20500" y2="48409"/>
                        <a14:foregroundMark x1="22100" y1="48182" x2="28500" y2="31250"/>
                        <a14:foregroundMark x1="28500" y1="31250" x2="34700" y2="22614"/>
                        <a14:foregroundMark x1="36300" y1="19659" x2="25800" y2="35455"/>
                        <a14:foregroundMark x1="25800" y1="35455" x2="34700" y2="21136"/>
                        <a14:foregroundMark x1="34000" y1="20568" x2="24000" y2="35227"/>
                        <a14:foregroundMark x1="24000" y1="35227" x2="21000" y2="45568"/>
                        <a14:foregroundMark x1="21000" y1="45227" x2="29100" y2="27273"/>
                        <a14:foregroundMark x1="29600" y1="25795" x2="24400" y2="36364"/>
                        <a14:foregroundMark x1="62200" y1="76932" x2="58000" y2="79886"/>
                        <a14:foregroundMark x1="62400" y1="77273" x2="55700" y2="81705"/>
                        <a14:foregroundMark x1="56500" y1="80227" x2="53900" y2="81364"/>
                        <a14:backgroundMark x1="53600" y1="84659" x2="56567" y2="82733"/>
                        <a14:backgroundMark x1="63400" y1="82500" x2="48200" y2="88523"/>
                        <a14:backgroundMark x1="48200" y1="88523" x2="37600" y2="84886"/>
                        <a14:backgroundMark x1="34400" y1="82386" x2="37300" y2="84659"/>
                      </a14:backgroundRemoval>
                    </a14:imgEffect>
                    <a14:imgEffect>
                      <a14:sharpenSoften amount="-100000"/>
                    </a14:imgEffect>
                    <a14:imgEffect>
                      <a14:brightnessContrast bright="-56000" contrast="-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446" y="3291516"/>
            <a:ext cx="5112568" cy="44990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232859-F8F8-4366-B846-200412035952}"/>
              </a:ext>
            </a:extLst>
          </p:cNvPr>
          <p:cNvSpPr txBox="1"/>
          <p:nvPr/>
        </p:nvSpPr>
        <p:spPr>
          <a:xfrm>
            <a:off x="1770945" y="252305"/>
            <a:ext cx="2453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Block Structure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FD9A12-EBA1-449A-AE9B-5918B426CEC6}"/>
              </a:ext>
            </a:extLst>
          </p:cNvPr>
          <p:cNvSpPr txBox="1"/>
          <p:nvPr/>
        </p:nvSpPr>
        <p:spPr>
          <a:xfrm>
            <a:off x="1672358" y="598106"/>
            <a:ext cx="179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>
                <a:solidFill>
                  <a:srgbClr val="FFC000"/>
                </a:solidFill>
              </a:rPr>
              <a:t>블록 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BA49FA-4D7F-4F07-859E-76FBBF00E614}"/>
              </a:ext>
            </a:extLst>
          </p:cNvPr>
          <p:cNvSpPr txBox="1"/>
          <p:nvPr/>
        </p:nvSpPr>
        <p:spPr>
          <a:xfrm>
            <a:off x="378373" y="0"/>
            <a:ext cx="1392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02</a:t>
            </a:r>
            <a:endParaRPr lang="ko-KR" altLang="en-US" sz="8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5F2402-1760-4468-B505-8B328BA1E7A1}"/>
              </a:ext>
            </a:extLst>
          </p:cNvPr>
          <p:cNvSpPr/>
          <p:nvPr/>
        </p:nvSpPr>
        <p:spPr>
          <a:xfrm>
            <a:off x="479040" y="1467127"/>
            <a:ext cx="10149811" cy="4275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ko-KR" kern="100" dirty="0">
                <a:solidFill>
                  <a:srgbClr val="FFC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Nonce </a:t>
            </a:r>
            <a:r>
              <a:rPr lang="en-US" altLang="ko-KR" kern="100" dirty="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작업증명 시 이용되는</a:t>
            </a:r>
            <a:r>
              <a:rPr lang="en-US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64</a:t>
            </a:r>
            <a:r>
              <a:rPr lang="ko-KR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비트 해시</a:t>
            </a:r>
            <a:r>
              <a:rPr lang="en-US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충분한 양의 계산을 위해 이용</a:t>
            </a:r>
            <a:endParaRPr lang="ko-KR" altLang="ko-KR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ko-KR" kern="100" dirty="0">
                <a:solidFill>
                  <a:srgbClr val="FFC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Timestamp </a:t>
            </a:r>
            <a:r>
              <a:rPr lang="en-US" altLang="ko-KR" kern="100" dirty="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생성 시간을 의미</a:t>
            </a:r>
            <a:r>
              <a:rPr lang="en-US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유닉스</a:t>
            </a:r>
            <a:r>
              <a:rPr lang="en-US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time() </a:t>
            </a:r>
            <a:r>
              <a:rPr lang="ko-KR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함수의 출력 값</a:t>
            </a:r>
            <a:r>
              <a:rPr lang="en-US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ko-KR" kern="100" dirty="0">
                <a:solidFill>
                  <a:srgbClr val="FFC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Uncles Hash (ommer1)</a:t>
            </a:r>
            <a:r>
              <a:rPr lang="en-US" altLang="ko-KR" kern="100" dirty="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블록의 엉클 목록의</a:t>
            </a:r>
            <a:r>
              <a:rPr lang="en-US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SHA-3 </a:t>
            </a:r>
            <a:r>
              <a:rPr lang="ko-KR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해시</a:t>
            </a:r>
            <a:r>
              <a:rPr lang="en-US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(256</a:t>
            </a:r>
            <a:r>
              <a:rPr lang="ko-KR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비트</a:t>
            </a:r>
            <a:r>
              <a:rPr lang="en-US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ko-KR" kern="100" dirty="0">
                <a:solidFill>
                  <a:srgbClr val="FFC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Beneficiary </a:t>
            </a:r>
            <a:r>
              <a:rPr lang="en-US" altLang="ko-KR" kern="100" dirty="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블록의 채굴 성공 시 모든 수수료</a:t>
            </a:r>
            <a:r>
              <a:rPr lang="en-US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(Fees)</a:t>
            </a:r>
            <a:r>
              <a:rPr lang="ko-KR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가 전송되는</a:t>
            </a:r>
            <a:r>
              <a:rPr lang="en-US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160</a:t>
            </a:r>
            <a:r>
              <a:rPr lang="ko-KR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비트 주소</a:t>
            </a:r>
            <a:endParaRPr lang="ko-KR" altLang="ko-KR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ko-KR" kern="100" dirty="0">
                <a:solidFill>
                  <a:srgbClr val="FFC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Difficulty </a:t>
            </a:r>
            <a:r>
              <a:rPr lang="en-US" altLang="ko-KR" kern="100" dirty="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블록의 난이도에 해당되는 값으로 이전 블록의 난이도 및 타임스탬프로부터 계산</a:t>
            </a:r>
            <a:endParaRPr lang="ko-KR" altLang="ko-KR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ko-KR" kern="100" dirty="0">
                <a:solidFill>
                  <a:srgbClr val="FFC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Extra Data </a:t>
            </a:r>
            <a:r>
              <a:rPr lang="en-US" altLang="ko-KR" kern="100" dirty="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블록과 관련된 데이터를 포함하는 임의의 바이트 배열</a:t>
            </a:r>
            <a:endParaRPr lang="ko-KR" altLang="ko-KR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ko-KR" kern="100" dirty="0">
                <a:solidFill>
                  <a:srgbClr val="FFC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Block </a:t>
            </a:r>
            <a:r>
              <a:rPr lang="en-US" altLang="ko-KR" kern="100" dirty="0" err="1">
                <a:solidFill>
                  <a:srgbClr val="FFC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Num</a:t>
            </a:r>
            <a:r>
              <a:rPr lang="en-US" altLang="ko-KR" kern="100" dirty="0">
                <a:solidFill>
                  <a:srgbClr val="FFC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상위 블록의 수</a:t>
            </a:r>
            <a:endParaRPr lang="ko-KR" altLang="ko-KR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ko-KR" kern="100" dirty="0">
                <a:solidFill>
                  <a:srgbClr val="FFC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Gas Limit </a:t>
            </a:r>
            <a:r>
              <a:rPr lang="en-US" altLang="ko-KR" kern="100" dirty="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블록 당 가스 비용을 제한하는 값</a:t>
            </a:r>
            <a:endParaRPr lang="ko-KR" altLang="ko-KR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ko-KR" kern="100" dirty="0">
                <a:solidFill>
                  <a:srgbClr val="FFC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Gas Used </a:t>
            </a:r>
            <a:r>
              <a:rPr lang="en-US" altLang="ko-KR" kern="100" dirty="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블록에서 트랜잭션에 사용된 총 가스 값</a:t>
            </a:r>
            <a:endParaRPr lang="ko-KR" altLang="ko-KR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ko-KR" kern="100" dirty="0">
                <a:solidFill>
                  <a:srgbClr val="FFC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Mix Hash </a:t>
            </a:r>
            <a:r>
              <a:rPr lang="en-US" altLang="ko-KR" kern="100" dirty="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충분한 양의 계산을 위해 블록에 수행되는 </a:t>
            </a:r>
            <a:r>
              <a:rPr lang="ko-KR" altLang="ko-KR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넌스와</a:t>
            </a:r>
            <a:r>
              <a:rPr lang="ko-KR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작업 증명을 </a:t>
            </a:r>
            <a:r>
              <a:rPr lang="ko-KR" altLang="ko-KR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하는데이용되는</a:t>
            </a:r>
            <a:r>
              <a:rPr lang="en-US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      256</a:t>
            </a:r>
            <a:r>
              <a:rPr lang="ko-KR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비트 해시</a:t>
            </a:r>
            <a:endParaRPr lang="ko-KR" altLang="ko-KR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623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C29F01E-09D8-40E6-BBE6-53CD0007F676}"/>
              </a:ext>
            </a:extLst>
          </p:cNvPr>
          <p:cNvCxnSpPr>
            <a:cxnSpLocks/>
          </p:cNvCxnSpPr>
          <p:nvPr/>
        </p:nvCxnSpPr>
        <p:spPr>
          <a:xfrm>
            <a:off x="7579806" y="0"/>
            <a:ext cx="0" cy="685800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550A1212-E008-40C7-9CF6-9824987C81DF}"/>
              </a:ext>
            </a:extLst>
          </p:cNvPr>
          <p:cNvSpPr/>
          <p:nvPr/>
        </p:nvSpPr>
        <p:spPr>
          <a:xfrm>
            <a:off x="7399806" y="822121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2A7DDCB-9EF0-46E6-B607-B79BCA427544}"/>
              </a:ext>
            </a:extLst>
          </p:cNvPr>
          <p:cNvSpPr/>
          <p:nvPr/>
        </p:nvSpPr>
        <p:spPr>
          <a:xfrm>
            <a:off x="7399806" y="2004242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B75057F-4093-4646-AFB7-A762D94536AB}"/>
              </a:ext>
            </a:extLst>
          </p:cNvPr>
          <p:cNvSpPr/>
          <p:nvPr/>
        </p:nvSpPr>
        <p:spPr>
          <a:xfrm>
            <a:off x="7399806" y="3186363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1712C1C-C736-4DA1-A91B-4F7CC99F57CB}"/>
              </a:ext>
            </a:extLst>
          </p:cNvPr>
          <p:cNvSpPr/>
          <p:nvPr/>
        </p:nvSpPr>
        <p:spPr>
          <a:xfrm>
            <a:off x="7399806" y="4368484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D30224B-DB69-41DB-9430-9D9098A279F6}"/>
              </a:ext>
            </a:extLst>
          </p:cNvPr>
          <p:cNvSpPr/>
          <p:nvPr/>
        </p:nvSpPr>
        <p:spPr>
          <a:xfrm>
            <a:off x="7399806" y="5550605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3CD41F-D3B2-4ED2-B6D4-F69C1484D10E}"/>
              </a:ext>
            </a:extLst>
          </p:cNvPr>
          <p:cNvSpPr txBox="1"/>
          <p:nvPr/>
        </p:nvSpPr>
        <p:spPr>
          <a:xfrm>
            <a:off x="7939806" y="340401"/>
            <a:ext cx="1392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01</a:t>
            </a:r>
            <a:endParaRPr lang="ko-KR" altLang="en-US" sz="8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1D74CF-5197-45DE-9BC2-4DB0E77F73E9}"/>
              </a:ext>
            </a:extLst>
          </p:cNvPr>
          <p:cNvSpPr txBox="1"/>
          <p:nvPr/>
        </p:nvSpPr>
        <p:spPr>
          <a:xfrm>
            <a:off x="5854780" y="1522522"/>
            <a:ext cx="1392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02</a:t>
            </a:r>
            <a:endParaRPr lang="ko-KR" altLang="en-US" sz="8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106AA4-F797-40BD-91EC-1A9A45BE4C8D}"/>
              </a:ext>
            </a:extLst>
          </p:cNvPr>
          <p:cNvSpPr txBox="1"/>
          <p:nvPr/>
        </p:nvSpPr>
        <p:spPr>
          <a:xfrm>
            <a:off x="5854780" y="2767280"/>
            <a:ext cx="1392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rgbClr val="FFC000"/>
                </a:solidFill>
              </a:rPr>
              <a:t>03</a:t>
            </a:r>
            <a:endParaRPr lang="ko-KR" altLang="en-US" sz="8000" b="1" dirty="0">
              <a:solidFill>
                <a:srgbClr val="FFC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1047E6-6B9F-4F74-B05A-5033796A65DF}"/>
              </a:ext>
            </a:extLst>
          </p:cNvPr>
          <p:cNvSpPr txBox="1"/>
          <p:nvPr/>
        </p:nvSpPr>
        <p:spPr>
          <a:xfrm>
            <a:off x="7939806" y="3886764"/>
            <a:ext cx="1392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04</a:t>
            </a:r>
            <a:endParaRPr lang="ko-KR" altLang="en-US" sz="8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318101-0EAA-415E-B819-C0E6F71B4AD5}"/>
              </a:ext>
            </a:extLst>
          </p:cNvPr>
          <p:cNvSpPr txBox="1"/>
          <p:nvPr/>
        </p:nvSpPr>
        <p:spPr>
          <a:xfrm>
            <a:off x="5854780" y="5071703"/>
            <a:ext cx="1392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05</a:t>
            </a:r>
            <a:endParaRPr lang="ko-KR" altLang="en-US" sz="8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56E8D1-B163-4CB1-BF64-E97BC75468A0}"/>
              </a:ext>
            </a:extLst>
          </p:cNvPr>
          <p:cNvSpPr txBox="1"/>
          <p:nvPr/>
        </p:nvSpPr>
        <p:spPr>
          <a:xfrm>
            <a:off x="3508238" y="3303454"/>
            <a:ext cx="2560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rgbClr val="FFC000"/>
                </a:solidFill>
              </a:rPr>
              <a:t>이더리움</a:t>
            </a:r>
            <a:r>
              <a:rPr lang="ko-KR" altLang="en-US" sz="2800" b="1" dirty="0">
                <a:solidFill>
                  <a:srgbClr val="FFC000"/>
                </a:solidFill>
              </a:rPr>
              <a:t> 구조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B7C0CCB-4444-4ABD-8D90-67D3C22E9E1F}"/>
              </a:ext>
            </a:extLst>
          </p:cNvPr>
          <p:cNvSpPr/>
          <p:nvPr/>
        </p:nvSpPr>
        <p:spPr>
          <a:xfrm>
            <a:off x="0" y="2629415"/>
            <a:ext cx="12192000" cy="1599168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4474BC5-B2EE-4680-815B-E1FC9587FFF5}"/>
              </a:ext>
            </a:extLst>
          </p:cNvPr>
          <p:cNvSpPr txBox="1"/>
          <p:nvPr/>
        </p:nvSpPr>
        <p:spPr>
          <a:xfrm>
            <a:off x="3517355" y="2999115"/>
            <a:ext cx="2466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Ethereum Structure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34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지도이(가) 표시된 사진&#10;&#10;높은 신뢰도로 생성된 설명">
            <a:extLst>
              <a:ext uri="{FF2B5EF4-FFF2-40B4-BE49-F238E27FC236}">
                <a16:creationId xmlns:a16="http://schemas.microsoft.com/office/drawing/2014/main" id="{F0EC5706-8AC4-4F5E-B316-E7281F471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1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6875273D-649A-4AD5-B2D2-C6B6770DF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00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C29F01E-09D8-40E6-BBE6-53CD0007F676}"/>
              </a:ext>
            </a:extLst>
          </p:cNvPr>
          <p:cNvCxnSpPr>
            <a:cxnSpLocks/>
          </p:cNvCxnSpPr>
          <p:nvPr/>
        </p:nvCxnSpPr>
        <p:spPr>
          <a:xfrm>
            <a:off x="7579806" y="0"/>
            <a:ext cx="0" cy="685800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550A1212-E008-40C7-9CF6-9824987C81DF}"/>
              </a:ext>
            </a:extLst>
          </p:cNvPr>
          <p:cNvSpPr/>
          <p:nvPr/>
        </p:nvSpPr>
        <p:spPr>
          <a:xfrm>
            <a:off x="7399806" y="822121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2A7DDCB-9EF0-46E6-B607-B79BCA427544}"/>
              </a:ext>
            </a:extLst>
          </p:cNvPr>
          <p:cNvSpPr/>
          <p:nvPr/>
        </p:nvSpPr>
        <p:spPr>
          <a:xfrm>
            <a:off x="7399806" y="2004242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B75057F-4093-4646-AFB7-A762D94536AB}"/>
              </a:ext>
            </a:extLst>
          </p:cNvPr>
          <p:cNvSpPr/>
          <p:nvPr/>
        </p:nvSpPr>
        <p:spPr>
          <a:xfrm>
            <a:off x="7399806" y="3186363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1712C1C-C736-4DA1-A91B-4F7CC99F57CB}"/>
              </a:ext>
            </a:extLst>
          </p:cNvPr>
          <p:cNvSpPr/>
          <p:nvPr/>
        </p:nvSpPr>
        <p:spPr>
          <a:xfrm>
            <a:off x="7399806" y="4368484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D30224B-DB69-41DB-9430-9D9098A279F6}"/>
              </a:ext>
            </a:extLst>
          </p:cNvPr>
          <p:cNvSpPr/>
          <p:nvPr/>
        </p:nvSpPr>
        <p:spPr>
          <a:xfrm>
            <a:off x="7399806" y="5550605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3CD41F-D3B2-4ED2-B6D4-F69C1484D10E}"/>
              </a:ext>
            </a:extLst>
          </p:cNvPr>
          <p:cNvSpPr txBox="1"/>
          <p:nvPr/>
        </p:nvSpPr>
        <p:spPr>
          <a:xfrm>
            <a:off x="7939806" y="340401"/>
            <a:ext cx="1392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01</a:t>
            </a:r>
            <a:endParaRPr lang="ko-KR" altLang="en-US" sz="8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1D74CF-5197-45DE-9BC2-4DB0E77F73E9}"/>
              </a:ext>
            </a:extLst>
          </p:cNvPr>
          <p:cNvSpPr txBox="1"/>
          <p:nvPr/>
        </p:nvSpPr>
        <p:spPr>
          <a:xfrm>
            <a:off x="5854780" y="1522522"/>
            <a:ext cx="1392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02</a:t>
            </a:r>
            <a:endParaRPr lang="ko-KR" altLang="en-US" sz="8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106AA4-F797-40BD-91EC-1A9A45BE4C8D}"/>
              </a:ext>
            </a:extLst>
          </p:cNvPr>
          <p:cNvSpPr txBox="1"/>
          <p:nvPr/>
        </p:nvSpPr>
        <p:spPr>
          <a:xfrm>
            <a:off x="5854780" y="2767280"/>
            <a:ext cx="1392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03</a:t>
            </a:r>
            <a:endParaRPr lang="ko-KR" altLang="en-US" sz="8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1047E6-6B9F-4F74-B05A-5033796A65DF}"/>
              </a:ext>
            </a:extLst>
          </p:cNvPr>
          <p:cNvSpPr txBox="1"/>
          <p:nvPr/>
        </p:nvSpPr>
        <p:spPr>
          <a:xfrm>
            <a:off x="7939806" y="3886764"/>
            <a:ext cx="1392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rgbClr val="FFC000"/>
                </a:solidFill>
              </a:rPr>
              <a:t>04</a:t>
            </a:r>
            <a:endParaRPr lang="ko-KR" altLang="en-US" sz="8000" b="1" dirty="0">
              <a:solidFill>
                <a:srgbClr val="FFC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318101-0EAA-415E-B819-C0E6F71B4AD5}"/>
              </a:ext>
            </a:extLst>
          </p:cNvPr>
          <p:cNvSpPr txBox="1"/>
          <p:nvPr/>
        </p:nvSpPr>
        <p:spPr>
          <a:xfrm>
            <a:off x="5854780" y="5071703"/>
            <a:ext cx="1392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05</a:t>
            </a:r>
            <a:endParaRPr lang="ko-KR" altLang="en-US" sz="8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4C2D8F-2893-449D-876B-B837B75C8FDF}"/>
              </a:ext>
            </a:extLst>
          </p:cNvPr>
          <p:cNvSpPr txBox="1"/>
          <p:nvPr/>
        </p:nvSpPr>
        <p:spPr>
          <a:xfrm>
            <a:off x="9147821" y="4168429"/>
            <a:ext cx="3134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Ethereum Characteristics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A9F069-28A3-4794-858D-404E94A9F0DD}"/>
              </a:ext>
            </a:extLst>
          </p:cNvPr>
          <p:cNvSpPr txBox="1"/>
          <p:nvPr/>
        </p:nvSpPr>
        <p:spPr>
          <a:xfrm>
            <a:off x="9113694" y="4548483"/>
            <a:ext cx="2560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err="1">
                <a:solidFill>
                  <a:srgbClr val="FFC000"/>
                </a:solidFill>
              </a:rPr>
              <a:t>이더리움</a:t>
            </a:r>
            <a:r>
              <a:rPr lang="ko-KR" altLang="en-US" sz="2800" b="1" dirty="0">
                <a:solidFill>
                  <a:srgbClr val="FFC000"/>
                </a:solidFill>
              </a:rPr>
              <a:t> 특징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8AF5674-F928-4F56-B491-2DB20881E5E8}"/>
              </a:ext>
            </a:extLst>
          </p:cNvPr>
          <p:cNvSpPr/>
          <p:nvPr/>
        </p:nvSpPr>
        <p:spPr>
          <a:xfrm>
            <a:off x="0" y="3803626"/>
            <a:ext cx="12192000" cy="1599168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78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책이(가) 표시된 사진&#10;&#10;매우 높은 신뢰도로 생성된 설명">
            <a:extLst>
              <a:ext uri="{FF2B5EF4-FFF2-40B4-BE49-F238E27FC236}">
                <a16:creationId xmlns:a16="http://schemas.microsoft.com/office/drawing/2014/main" id="{607C8869-8716-43D7-9FB4-E9ACE0E9D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20" b="99586" l="1793" r="99448">
                        <a14:foregroundMark x1="23233" y1="34120" x2="35034" y2="54244"/>
                        <a14:foregroundMark x1="35034" y1="54244" x2="38621" y2="77847"/>
                        <a14:foregroundMark x1="38621" y1="77847" x2="48690" y2="79710"/>
                        <a14:foregroundMark x1="48690" y1="79710" x2="57655" y2="73499"/>
                        <a14:foregroundMark x1="57655" y1="73499" x2="73793" y2="45342"/>
                        <a14:foregroundMark x1="73793" y1="45342" x2="80966" y2="18219"/>
                        <a14:foregroundMark x1="80966" y1="18219" x2="78345" y2="92133"/>
                        <a14:foregroundMark x1="78345" y1="92133" x2="87586" y2="88199"/>
                        <a14:foregroundMark x1="87586" y1="88199" x2="88276" y2="69979"/>
                        <a14:foregroundMark x1="88276" y1="69979" x2="80414" y2="66046"/>
                        <a14:foregroundMark x1="80414" y1="66046" x2="69379" y2="66253"/>
                        <a14:foregroundMark x1="69379" y1="66253" x2="63586" y2="68737"/>
                        <a14:foregroundMark x1="70621" y1="9731" x2="79586" y2="6004"/>
                        <a14:foregroundMark x1="79586" y1="6004" x2="86483" y2="11387"/>
                        <a14:foregroundMark x1="86483" y1="11387" x2="88690" y2="21532"/>
                        <a14:foregroundMark x1="88690" y1="21532" x2="81931" y2="56522"/>
                        <a14:foregroundMark x1="81931" y1="56522" x2="88552" y2="61491"/>
                        <a14:foregroundMark x1="88552" y1="61491" x2="94345" y2="71014"/>
                        <a14:foregroundMark x1="94345" y1="71014" x2="93655" y2="83644"/>
                        <a14:foregroundMark x1="93655" y1="83644" x2="90483" y2="92961"/>
                        <a14:foregroundMark x1="90483" y1="92961" x2="73517" y2="97516"/>
                        <a14:foregroundMark x1="73517" y1="97516" x2="66207" y2="96480"/>
                        <a14:foregroundMark x1="66207" y1="96480" x2="60966" y2="74327"/>
                        <a14:foregroundMark x1="60966" y1="74327" x2="50207" y2="74120"/>
                        <a14:foregroundMark x1="50207" y1="74120" x2="42069" y2="67495"/>
                        <a14:foregroundMark x1="42069" y1="67495" x2="23887" y2="34313"/>
                        <a14:foregroundMark x1="10350" y1="30328" x2="6207" y2="31470"/>
                        <a14:foregroundMark x1="6207" y1="31470" x2="3862" y2="29814"/>
                        <a14:foregroundMark x1="75586" y1="3520" x2="87448" y2="4969"/>
                        <a14:foregroundMark x1="87034" y1="53830" x2="95862" y2="71429"/>
                        <a14:foregroundMark x1="95862" y1="71429" x2="96414" y2="84058"/>
                        <a14:foregroundMark x1="96414" y1="84058" x2="95310" y2="88406"/>
                        <a14:foregroundMark x1="96552" y1="87578" x2="92966" y2="98551"/>
                        <a14:foregroundMark x1="92966" y1="98551" x2="68414" y2="99172"/>
                        <a14:foregroundMark x1="40552" y1="88820" x2="59862" y2="68737"/>
                        <a14:foregroundMark x1="59862" y1="68737" x2="65517" y2="59420"/>
                        <a14:foregroundMark x1="65517" y1="59420" x2="67586" y2="47412"/>
                        <a14:foregroundMark x1="4828" y1="32505" x2="1931" y2="28571"/>
                        <a14:foregroundMark x1="42207" y1="97101" x2="43962" y2="97101"/>
                        <a14:foregroundMark x1="97517" y1="91925" x2="99448" y2="99586"/>
                        <a14:foregroundMark x1="11724" y1="27536" x2="11862" y2="27536"/>
                        <a14:foregroundMark x1="12552" y1="27950" x2="14897" y2="31056"/>
                        <a14:foregroundMark x1="13103" y1="27743" x2="11034" y2="28364"/>
                        <a14:foregroundMark x1="6345" y1="26708" x2="4690" y2="28364"/>
                        <a14:foregroundMark x1="5793" y1="25466" x2="7034" y2="27536"/>
                        <a14:foregroundMark x1="5103" y1="26501" x2="5793" y2="25880"/>
                        <a14:foregroundMark x1="29517" y1="37267" x2="23448" y2="32091"/>
                        <a14:foregroundMark x1="23448" y1="32091" x2="23310" y2="31884"/>
                        <a14:backgroundMark x1="67586" y1="47205" x2="67586" y2="47205"/>
                        <a14:backgroundMark x1="44276" y1="97308" x2="44276" y2="97308"/>
                        <a14:backgroundMark x1="44138" y1="96687" x2="44828" y2="96687"/>
                        <a14:backgroundMark x1="31586" y1="37888" x2="28692" y2="34682"/>
                        <a14:backgroundMark x1="10334" y1="26920" x2="8173" y2="26284"/>
                        <a14:backgroundMark x1="22986" y1="30644" x2="16679" y2="28787"/>
                        <a14:backgroundMark x1="13241" y1="21325" x2="33931" y2="27536"/>
                        <a14:backgroundMark x1="33931" y1="27536" x2="12138" y2="19462"/>
                        <a14:backgroundMark x1="12138" y1="19462" x2="21103" y2="21532"/>
                        <a14:backgroundMark x1="21103" y1="21532" x2="17517" y2="12629"/>
                        <a14:backgroundMark x1="17517" y1="12629" x2="24000" y2="20497"/>
                        <a14:backgroundMark x1="24000" y1="20497" x2="38621" y2="24638"/>
                        <a14:backgroundMark x1="38621" y1="24638" x2="25931" y2="17391"/>
                        <a14:backgroundMark x1="25931" y1="17391" x2="17379" y2="15942"/>
                        <a14:backgroundMark x1="17379" y1="15942" x2="14759" y2="16770"/>
                        <a14:backgroundMark x1="10345" y1="22360" x2="12414" y2="19462"/>
                      </a14:backgroundRemoval>
                    </a14:imgEffect>
                    <a14:imgEffect>
                      <a14:sharpenSoften amount="-53000"/>
                    </a14:imgEffect>
                    <a14:imgEffect>
                      <a14:brightnessContrast bright="-64000" contras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2257425"/>
            <a:ext cx="6905625" cy="4600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055475-A0B3-4FA2-A69D-368DDE00E90C}"/>
              </a:ext>
            </a:extLst>
          </p:cNvPr>
          <p:cNvSpPr txBox="1"/>
          <p:nvPr/>
        </p:nvSpPr>
        <p:spPr>
          <a:xfrm>
            <a:off x="1586388" y="281665"/>
            <a:ext cx="3134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Ethereum Characteristics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9D5032-0920-4F7B-901B-4BEE85726766}"/>
              </a:ext>
            </a:extLst>
          </p:cNvPr>
          <p:cNvSpPr txBox="1"/>
          <p:nvPr/>
        </p:nvSpPr>
        <p:spPr>
          <a:xfrm>
            <a:off x="1552261" y="661719"/>
            <a:ext cx="2560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solidFill>
                  <a:srgbClr val="FFC000"/>
                </a:solidFill>
              </a:rPr>
              <a:t>이더리움</a:t>
            </a:r>
            <a:r>
              <a:rPr lang="ko-KR" altLang="en-US" sz="2800" b="1" dirty="0">
                <a:solidFill>
                  <a:srgbClr val="FFC000"/>
                </a:solidFill>
              </a:rPr>
              <a:t> 특징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B64E5-56BC-4033-8E77-040F06CEFF3F}"/>
              </a:ext>
            </a:extLst>
          </p:cNvPr>
          <p:cNvSpPr txBox="1"/>
          <p:nvPr/>
        </p:nvSpPr>
        <p:spPr>
          <a:xfrm>
            <a:off x="378373" y="0"/>
            <a:ext cx="1392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04</a:t>
            </a:r>
            <a:endParaRPr lang="ko-KR" altLang="en-US" sz="8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0846DA-F55E-482F-BA89-7333A716D605}"/>
              </a:ext>
            </a:extLst>
          </p:cNvPr>
          <p:cNvSpPr txBox="1"/>
          <p:nvPr/>
        </p:nvSpPr>
        <p:spPr>
          <a:xfrm>
            <a:off x="378373" y="0"/>
            <a:ext cx="1392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rgbClr val="FFC000"/>
                </a:solidFill>
              </a:rPr>
              <a:t>04</a:t>
            </a:r>
            <a:endParaRPr lang="ko-KR" altLang="en-US" sz="8000" b="1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B75103-2EA2-4F00-8FD6-D637C575B904}"/>
              </a:ext>
            </a:extLst>
          </p:cNvPr>
          <p:cNvSpPr txBox="1"/>
          <p:nvPr/>
        </p:nvSpPr>
        <p:spPr>
          <a:xfrm>
            <a:off x="626339" y="1564993"/>
            <a:ext cx="611002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b="1" dirty="0">
                <a:solidFill>
                  <a:srgbClr val="FFC000"/>
                </a:solidFill>
              </a:rPr>
              <a:t>Ethereum </a:t>
            </a:r>
            <a:r>
              <a:rPr lang="ko-KR" altLang="en-US" sz="2800" b="1" dirty="0">
                <a:solidFill>
                  <a:srgbClr val="FFC000"/>
                </a:solidFill>
              </a:rPr>
              <a:t>의 장점</a:t>
            </a:r>
            <a:endParaRPr lang="en-US" altLang="ko-KR" sz="2800" b="1" dirty="0">
              <a:solidFill>
                <a:srgbClr val="FFC000"/>
              </a:solidFill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ko-KR" altLang="en-US" sz="2000" dirty="0">
                <a:solidFill>
                  <a:schemeClr val="bg1"/>
                </a:solidFill>
              </a:rPr>
              <a:t>특정한 블록에 트랜잭션이 포함되어 있는지 확인하기 쉽다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ko-KR" altLang="en-US" sz="2000" dirty="0">
                <a:solidFill>
                  <a:schemeClr val="bg1"/>
                </a:solidFill>
              </a:rPr>
              <a:t>자신의 계좌의 최신 </a:t>
            </a:r>
            <a:r>
              <a:rPr lang="en-US" altLang="ko-KR" sz="2000" dirty="0">
                <a:solidFill>
                  <a:schemeClr val="bg1"/>
                </a:solidFill>
              </a:rPr>
              <a:t>balance</a:t>
            </a:r>
            <a:r>
              <a:rPr lang="ko-KR" altLang="en-US" sz="2000" dirty="0">
                <a:solidFill>
                  <a:schemeClr val="bg1"/>
                </a:solidFill>
              </a:rPr>
              <a:t>를 알기 쉽다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ko-KR" altLang="en-US" sz="2000" dirty="0">
                <a:solidFill>
                  <a:schemeClr val="bg1"/>
                </a:solidFill>
              </a:rPr>
              <a:t>계좌가 존재하는 알기 쉽다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ko-KR" altLang="en-US" sz="2000" dirty="0">
                <a:solidFill>
                  <a:schemeClr val="bg1"/>
                </a:solidFill>
              </a:rPr>
              <a:t>계약의 거래 결과를 예측하기 쉽다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1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B702E9-061E-4CD8-B4FD-AF28C0F8DE8A}"/>
              </a:ext>
            </a:extLst>
          </p:cNvPr>
          <p:cNvSpPr txBox="1"/>
          <p:nvPr/>
        </p:nvSpPr>
        <p:spPr>
          <a:xfrm>
            <a:off x="1586388" y="281665"/>
            <a:ext cx="3134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Ethereum Characteristics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CB80C2-31D7-4F3B-9C45-B0FF901D1D11}"/>
              </a:ext>
            </a:extLst>
          </p:cNvPr>
          <p:cNvSpPr txBox="1"/>
          <p:nvPr/>
        </p:nvSpPr>
        <p:spPr>
          <a:xfrm>
            <a:off x="1552261" y="661719"/>
            <a:ext cx="2560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solidFill>
                  <a:srgbClr val="FFC000"/>
                </a:solidFill>
              </a:rPr>
              <a:t>이더리움</a:t>
            </a:r>
            <a:r>
              <a:rPr lang="ko-KR" altLang="en-US" sz="2800" b="1" dirty="0">
                <a:solidFill>
                  <a:srgbClr val="FFC000"/>
                </a:solidFill>
              </a:rPr>
              <a:t> 특징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DF71C-3F91-4FE3-B311-2C5EFBB36D4A}"/>
              </a:ext>
            </a:extLst>
          </p:cNvPr>
          <p:cNvSpPr txBox="1"/>
          <p:nvPr/>
        </p:nvSpPr>
        <p:spPr>
          <a:xfrm>
            <a:off x="378373" y="0"/>
            <a:ext cx="1392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04</a:t>
            </a:r>
            <a:endParaRPr lang="ko-KR" altLang="en-US" sz="8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D69409-E5F6-4CC4-8DCE-29574996B055}"/>
              </a:ext>
            </a:extLst>
          </p:cNvPr>
          <p:cNvSpPr txBox="1"/>
          <p:nvPr/>
        </p:nvSpPr>
        <p:spPr>
          <a:xfrm>
            <a:off x="378373" y="0"/>
            <a:ext cx="1392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rgbClr val="FFC000"/>
                </a:solidFill>
              </a:rPr>
              <a:t>04</a:t>
            </a:r>
            <a:endParaRPr lang="ko-KR" altLang="en-US" sz="8000" b="1" dirty="0">
              <a:solidFill>
                <a:srgbClr val="FFC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2D7C8CE-687B-4ABF-8FE6-6960F273E54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6587" y="1703493"/>
            <a:ext cx="10554135" cy="290759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F93AD7-41E4-4949-8D2C-E1376E6FD2B9}"/>
              </a:ext>
            </a:extLst>
          </p:cNvPr>
          <p:cNvSpPr/>
          <p:nvPr/>
        </p:nvSpPr>
        <p:spPr>
          <a:xfrm>
            <a:off x="546548" y="1367792"/>
            <a:ext cx="4294318" cy="35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ko-KR" altLang="ko-KR" sz="16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상태변환 함수 동작 방법 </a:t>
            </a:r>
            <a:endParaRPr lang="ko-KR" altLang="ko-KR" sz="1600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0B16DE-06B0-48F1-BB54-611E015E9E53}"/>
              </a:ext>
            </a:extLst>
          </p:cNvPr>
          <p:cNvSpPr/>
          <p:nvPr/>
        </p:nvSpPr>
        <p:spPr>
          <a:xfrm>
            <a:off x="906586" y="4711664"/>
            <a:ext cx="10554136" cy="202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ko-KR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거래가 문법에 맞게 구성되어 있는 지</a:t>
            </a:r>
            <a:r>
              <a:rPr lang="en-US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서명이 유효한지</a:t>
            </a:r>
            <a:r>
              <a:rPr lang="en-US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송신자의 계정에 있는</a:t>
            </a:r>
            <a:r>
              <a:rPr lang="en-US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NONCE</a:t>
            </a:r>
            <a:r>
              <a:rPr lang="ko-KR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와 맞는지를 점검한다</a:t>
            </a:r>
            <a:r>
              <a:rPr lang="en-US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ko-KR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거래 요금을</a:t>
            </a:r>
            <a:r>
              <a:rPr lang="en-US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STARTGAS * GASPRICE</a:t>
            </a:r>
            <a:r>
              <a:rPr lang="ko-KR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로 계산하고 서명으로 부터 전송 주소를 확인한다</a:t>
            </a:r>
            <a:r>
              <a:rPr lang="en-US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송신자의 계정 잔액에서 요금을 빼고 송신자의</a:t>
            </a:r>
            <a:r>
              <a:rPr lang="en-US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NONCE</a:t>
            </a:r>
            <a:r>
              <a:rPr lang="ko-KR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를 올린다</a:t>
            </a:r>
            <a:r>
              <a:rPr lang="en-US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 Gas</a:t>
            </a:r>
            <a:r>
              <a:rPr lang="ko-KR" altLang="en-US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가</a:t>
            </a:r>
            <a:r>
              <a:rPr lang="ko-KR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충분하지 않을 경우 에러를 반환한다</a:t>
            </a:r>
            <a:r>
              <a:rPr lang="en-US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altLang="ko-KR" kern="100" dirty="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GAS=STARTGAS </a:t>
            </a:r>
            <a:r>
              <a:rPr lang="ko-KR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로 초기화 한다</a:t>
            </a:r>
            <a:r>
              <a:rPr lang="en-US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거래에서 바이트 당 지불하기 위해 특정 가스의 양을 가져간다</a:t>
            </a:r>
            <a:r>
              <a:rPr lang="en-US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579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B702E9-061E-4CD8-B4FD-AF28C0F8DE8A}"/>
              </a:ext>
            </a:extLst>
          </p:cNvPr>
          <p:cNvSpPr txBox="1"/>
          <p:nvPr/>
        </p:nvSpPr>
        <p:spPr>
          <a:xfrm>
            <a:off x="1586388" y="281665"/>
            <a:ext cx="3134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Ethereum Characteristics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CB80C2-31D7-4F3B-9C45-B0FF901D1D11}"/>
              </a:ext>
            </a:extLst>
          </p:cNvPr>
          <p:cNvSpPr txBox="1"/>
          <p:nvPr/>
        </p:nvSpPr>
        <p:spPr>
          <a:xfrm>
            <a:off x="1552261" y="661719"/>
            <a:ext cx="2560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solidFill>
                  <a:srgbClr val="FFC000"/>
                </a:solidFill>
              </a:rPr>
              <a:t>이더리움</a:t>
            </a:r>
            <a:r>
              <a:rPr lang="ko-KR" altLang="en-US" sz="2800" b="1" dirty="0">
                <a:solidFill>
                  <a:srgbClr val="FFC000"/>
                </a:solidFill>
              </a:rPr>
              <a:t> 특징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DF71C-3F91-4FE3-B311-2C5EFBB36D4A}"/>
              </a:ext>
            </a:extLst>
          </p:cNvPr>
          <p:cNvSpPr txBox="1"/>
          <p:nvPr/>
        </p:nvSpPr>
        <p:spPr>
          <a:xfrm>
            <a:off x="378373" y="0"/>
            <a:ext cx="1392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04</a:t>
            </a:r>
            <a:endParaRPr lang="ko-KR" altLang="en-US" sz="8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D69409-E5F6-4CC4-8DCE-29574996B055}"/>
              </a:ext>
            </a:extLst>
          </p:cNvPr>
          <p:cNvSpPr txBox="1"/>
          <p:nvPr/>
        </p:nvSpPr>
        <p:spPr>
          <a:xfrm>
            <a:off x="378373" y="0"/>
            <a:ext cx="1392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rgbClr val="FFC000"/>
                </a:solidFill>
              </a:rPr>
              <a:t>04</a:t>
            </a:r>
            <a:endParaRPr lang="ko-KR" altLang="en-US" sz="8000" b="1" dirty="0">
              <a:solidFill>
                <a:srgbClr val="FFC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2D7C8CE-687B-4ABF-8FE6-6960F273E54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8932" y="1274244"/>
            <a:ext cx="10554135" cy="290759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45731D8-6047-4090-80A5-F8EEAFE69662}"/>
              </a:ext>
            </a:extLst>
          </p:cNvPr>
          <p:cNvSpPr/>
          <p:nvPr/>
        </p:nvSpPr>
        <p:spPr>
          <a:xfrm>
            <a:off x="818931" y="4271141"/>
            <a:ext cx="10554135" cy="2320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600"/>
              </a:spcAft>
              <a:buFont typeface="+mj-lt"/>
              <a:buAutoNum type="arabicPeriod" startAt="4"/>
              <a:tabLst>
                <a:tab pos="457200" algn="l"/>
              </a:tabLst>
            </a:pPr>
            <a:r>
              <a:rPr lang="ko-KR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거래 값을 송신자 계정에서 수신자 계정으로 전송한다</a:t>
            </a:r>
            <a:r>
              <a:rPr lang="en-US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만약 수신자 계정이 존재하지 않는다면</a:t>
            </a:r>
            <a:r>
              <a:rPr lang="en-US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생성한다</a:t>
            </a:r>
            <a:r>
              <a:rPr lang="en-US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수신자 계정에 계약일 경우</a:t>
            </a:r>
            <a:r>
              <a:rPr lang="en-US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계약 코드를 </a:t>
            </a:r>
            <a:r>
              <a:rPr lang="ko-KR" altLang="ko-KR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동작시키고</a:t>
            </a:r>
            <a:r>
              <a:rPr lang="ko-KR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이 동작은 계약이 완료되거나 가스가 다 소비될 때까지 계속된다</a:t>
            </a:r>
            <a:r>
              <a:rPr lang="en-US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600"/>
              </a:spcAft>
              <a:buFont typeface="+mj-lt"/>
              <a:buAutoNum type="arabicPeriod" startAt="4"/>
              <a:tabLst>
                <a:tab pos="457200" algn="l"/>
              </a:tabLst>
            </a:pPr>
            <a:r>
              <a:rPr lang="ko-KR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가스가 소비되어 코드 실행을 할 수 없</a:t>
            </a:r>
            <a:r>
              <a:rPr lang="ko-KR" altLang="en-US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어 </a:t>
            </a:r>
            <a:r>
              <a:rPr lang="ko-KR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실패한다면</a:t>
            </a:r>
            <a:r>
              <a:rPr lang="en-US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거래 요금에 대한 지불을 제외한 모든 상태를 원복하고 거래 요금을 채굴자의 계정으로 추가한다</a:t>
            </a:r>
            <a:r>
              <a:rPr lang="en-US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600"/>
              </a:spcAft>
              <a:buFont typeface="+mj-lt"/>
              <a:buAutoNum type="arabicPeriod" startAt="4"/>
              <a:tabLst>
                <a:tab pos="457200" algn="l"/>
              </a:tabLst>
            </a:pPr>
            <a:r>
              <a:rPr lang="ko-KR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거래가 성공할 경우 모든 유지되고 있는 가스를 송신자에게 반환하고</a:t>
            </a:r>
            <a:r>
              <a:rPr lang="en-US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소비된 가스를 지불하는 거래요금을 채굴자에게 전송한다</a:t>
            </a:r>
            <a:r>
              <a:rPr lang="en-US" altLang="ko-KR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886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C29F01E-09D8-40E6-BBE6-53CD0007F676}"/>
              </a:ext>
            </a:extLst>
          </p:cNvPr>
          <p:cNvCxnSpPr>
            <a:cxnSpLocks/>
          </p:cNvCxnSpPr>
          <p:nvPr/>
        </p:nvCxnSpPr>
        <p:spPr>
          <a:xfrm>
            <a:off x="7579806" y="0"/>
            <a:ext cx="0" cy="685800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550A1212-E008-40C7-9CF6-9824987C81DF}"/>
              </a:ext>
            </a:extLst>
          </p:cNvPr>
          <p:cNvSpPr/>
          <p:nvPr/>
        </p:nvSpPr>
        <p:spPr>
          <a:xfrm>
            <a:off x="7399806" y="822121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2A7DDCB-9EF0-46E6-B607-B79BCA427544}"/>
              </a:ext>
            </a:extLst>
          </p:cNvPr>
          <p:cNvSpPr/>
          <p:nvPr/>
        </p:nvSpPr>
        <p:spPr>
          <a:xfrm>
            <a:off x="7399806" y="2004242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B75057F-4093-4646-AFB7-A762D94536AB}"/>
              </a:ext>
            </a:extLst>
          </p:cNvPr>
          <p:cNvSpPr/>
          <p:nvPr/>
        </p:nvSpPr>
        <p:spPr>
          <a:xfrm>
            <a:off x="7399806" y="3186363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1712C1C-C736-4DA1-A91B-4F7CC99F57CB}"/>
              </a:ext>
            </a:extLst>
          </p:cNvPr>
          <p:cNvSpPr/>
          <p:nvPr/>
        </p:nvSpPr>
        <p:spPr>
          <a:xfrm>
            <a:off x="7399806" y="4368484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D30224B-DB69-41DB-9430-9D9098A279F6}"/>
              </a:ext>
            </a:extLst>
          </p:cNvPr>
          <p:cNvSpPr/>
          <p:nvPr/>
        </p:nvSpPr>
        <p:spPr>
          <a:xfrm>
            <a:off x="7399806" y="5550605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3CD41F-D3B2-4ED2-B6D4-F69C1484D10E}"/>
              </a:ext>
            </a:extLst>
          </p:cNvPr>
          <p:cNvSpPr txBox="1"/>
          <p:nvPr/>
        </p:nvSpPr>
        <p:spPr>
          <a:xfrm>
            <a:off x="7939806" y="340401"/>
            <a:ext cx="1392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01</a:t>
            </a:r>
            <a:endParaRPr lang="ko-KR" altLang="en-US" sz="8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1D74CF-5197-45DE-9BC2-4DB0E77F73E9}"/>
              </a:ext>
            </a:extLst>
          </p:cNvPr>
          <p:cNvSpPr txBox="1"/>
          <p:nvPr/>
        </p:nvSpPr>
        <p:spPr>
          <a:xfrm>
            <a:off x="5854780" y="1522522"/>
            <a:ext cx="1392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02</a:t>
            </a:r>
            <a:endParaRPr lang="ko-KR" altLang="en-US" sz="8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106AA4-F797-40BD-91EC-1A9A45BE4C8D}"/>
              </a:ext>
            </a:extLst>
          </p:cNvPr>
          <p:cNvSpPr txBox="1"/>
          <p:nvPr/>
        </p:nvSpPr>
        <p:spPr>
          <a:xfrm>
            <a:off x="5854780" y="2767280"/>
            <a:ext cx="1392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03</a:t>
            </a:r>
            <a:endParaRPr lang="ko-KR" altLang="en-US" sz="8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1047E6-6B9F-4F74-B05A-5033796A65DF}"/>
              </a:ext>
            </a:extLst>
          </p:cNvPr>
          <p:cNvSpPr txBox="1"/>
          <p:nvPr/>
        </p:nvSpPr>
        <p:spPr>
          <a:xfrm>
            <a:off x="7939806" y="3886764"/>
            <a:ext cx="1392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04</a:t>
            </a:r>
            <a:endParaRPr lang="ko-KR" altLang="en-US" sz="8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318101-0EAA-415E-B819-C0E6F71B4AD5}"/>
              </a:ext>
            </a:extLst>
          </p:cNvPr>
          <p:cNvSpPr txBox="1"/>
          <p:nvPr/>
        </p:nvSpPr>
        <p:spPr>
          <a:xfrm>
            <a:off x="5854780" y="5071703"/>
            <a:ext cx="1392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rgbClr val="FFC000"/>
                </a:solidFill>
              </a:rPr>
              <a:t>05</a:t>
            </a:r>
            <a:endParaRPr lang="ko-KR" altLang="en-US" sz="8000" b="1" dirty="0">
              <a:solidFill>
                <a:srgbClr val="FFC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D14892-B4EC-41AC-8185-B783878D2BA6}"/>
              </a:ext>
            </a:extLst>
          </p:cNvPr>
          <p:cNvSpPr txBox="1"/>
          <p:nvPr/>
        </p:nvSpPr>
        <p:spPr>
          <a:xfrm>
            <a:off x="3926049" y="5333312"/>
            <a:ext cx="1928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Smart contract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138210-6DD5-47DD-974B-1CA7CA659C91}"/>
              </a:ext>
            </a:extLst>
          </p:cNvPr>
          <p:cNvSpPr txBox="1"/>
          <p:nvPr/>
        </p:nvSpPr>
        <p:spPr>
          <a:xfrm>
            <a:off x="2527617" y="5648995"/>
            <a:ext cx="3308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>
                <a:solidFill>
                  <a:srgbClr val="FFC000"/>
                </a:solidFill>
              </a:rPr>
              <a:t>스마트 계약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EE7CC9C-8CF5-440D-8676-B4C9B8DA9BEC}"/>
              </a:ext>
            </a:extLst>
          </p:cNvPr>
          <p:cNvSpPr/>
          <p:nvPr/>
        </p:nvSpPr>
        <p:spPr>
          <a:xfrm>
            <a:off x="0" y="4931021"/>
            <a:ext cx="12192000" cy="1599168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5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C29F01E-09D8-40E6-BBE6-53CD0007F676}"/>
              </a:ext>
            </a:extLst>
          </p:cNvPr>
          <p:cNvCxnSpPr>
            <a:cxnSpLocks/>
          </p:cNvCxnSpPr>
          <p:nvPr/>
        </p:nvCxnSpPr>
        <p:spPr>
          <a:xfrm>
            <a:off x="7579806" y="0"/>
            <a:ext cx="0" cy="685800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550A1212-E008-40C7-9CF6-9824987C81DF}"/>
              </a:ext>
            </a:extLst>
          </p:cNvPr>
          <p:cNvSpPr/>
          <p:nvPr/>
        </p:nvSpPr>
        <p:spPr>
          <a:xfrm>
            <a:off x="7399806" y="822121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2A7DDCB-9EF0-46E6-B607-B79BCA427544}"/>
              </a:ext>
            </a:extLst>
          </p:cNvPr>
          <p:cNvSpPr/>
          <p:nvPr/>
        </p:nvSpPr>
        <p:spPr>
          <a:xfrm>
            <a:off x="7399806" y="2004242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B75057F-4093-4646-AFB7-A762D94536AB}"/>
              </a:ext>
            </a:extLst>
          </p:cNvPr>
          <p:cNvSpPr/>
          <p:nvPr/>
        </p:nvSpPr>
        <p:spPr>
          <a:xfrm>
            <a:off x="7399806" y="3186363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1712C1C-C736-4DA1-A91B-4F7CC99F57CB}"/>
              </a:ext>
            </a:extLst>
          </p:cNvPr>
          <p:cNvSpPr/>
          <p:nvPr/>
        </p:nvSpPr>
        <p:spPr>
          <a:xfrm>
            <a:off x="7399806" y="4368484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D30224B-DB69-41DB-9430-9D9098A279F6}"/>
              </a:ext>
            </a:extLst>
          </p:cNvPr>
          <p:cNvSpPr/>
          <p:nvPr/>
        </p:nvSpPr>
        <p:spPr>
          <a:xfrm>
            <a:off x="7399806" y="5550605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3CD41F-D3B2-4ED2-B6D4-F69C1484D10E}"/>
              </a:ext>
            </a:extLst>
          </p:cNvPr>
          <p:cNvSpPr txBox="1"/>
          <p:nvPr/>
        </p:nvSpPr>
        <p:spPr>
          <a:xfrm>
            <a:off x="7939806" y="340401"/>
            <a:ext cx="1392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01</a:t>
            </a:r>
            <a:endParaRPr lang="ko-KR" altLang="en-US" sz="8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1D74CF-5197-45DE-9BC2-4DB0E77F73E9}"/>
              </a:ext>
            </a:extLst>
          </p:cNvPr>
          <p:cNvSpPr txBox="1"/>
          <p:nvPr/>
        </p:nvSpPr>
        <p:spPr>
          <a:xfrm>
            <a:off x="5854780" y="1522522"/>
            <a:ext cx="1392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02</a:t>
            </a:r>
            <a:endParaRPr lang="ko-KR" altLang="en-US" sz="8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106AA4-F797-40BD-91EC-1A9A45BE4C8D}"/>
              </a:ext>
            </a:extLst>
          </p:cNvPr>
          <p:cNvSpPr txBox="1"/>
          <p:nvPr/>
        </p:nvSpPr>
        <p:spPr>
          <a:xfrm>
            <a:off x="5854780" y="2767280"/>
            <a:ext cx="1392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03</a:t>
            </a:r>
            <a:endParaRPr lang="ko-KR" altLang="en-US" sz="8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1047E6-6B9F-4F74-B05A-5033796A65DF}"/>
              </a:ext>
            </a:extLst>
          </p:cNvPr>
          <p:cNvSpPr txBox="1"/>
          <p:nvPr/>
        </p:nvSpPr>
        <p:spPr>
          <a:xfrm>
            <a:off x="7939806" y="3886764"/>
            <a:ext cx="1392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04</a:t>
            </a:r>
            <a:endParaRPr lang="ko-KR" altLang="en-US" sz="8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318101-0EAA-415E-B819-C0E6F71B4AD5}"/>
              </a:ext>
            </a:extLst>
          </p:cNvPr>
          <p:cNvSpPr txBox="1"/>
          <p:nvPr/>
        </p:nvSpPr>
        <p:spPr>
          <a:xfrm>
            <a:off x="5854780" y="5071703"/>
            <a:ext cx="1392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05</a:t>
            </a:r>
            <a:endParaRPr lang="ko-KR" altLang="en-US" sz="8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6B8CE1-4641-42A1-9BD7-9ADC67565813}"/>
              </a:ext>
            </a:extLst>
          </p:cNvPr>
          <p:cNvSpPr txBox="1"/>
          <p:nvPr/>
        </p:nvSpPr>
        <p:spPr>
          <a:xfrm>
            <a:off x="4015030" y="1767005"/>
            <a:ext cx="2017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Block Structure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4C2D8F-2893-449D-876B-B837B75C8FDF}"/>
              </a:ext>
            </a:extLst>
          </p:cNvPr>
          <p:cNvSpPr txBox="1"/>
          <p:nvPr/>
        </p:nvSpPr>
        <p:spPr>
          <a:xfrm>
            <a:off x="9147821" y="4168429"/>
            <a:ext cx="3134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Ethereum Characteristics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90A229-1761-4D25-AE7A-0A5CD2716CDE}"/>
              </a:ext>
            </a:extLst>
          </p:cNvPr>
          <p:cNvSpPr txBox="1"/>
          <p:nvPr/>
        </p:nvSpPr>
        <p:spPr>
          <a:xfrm>
            <a:off x="3517355" y="2999115"/>
            <a:ext cx="2466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Ethereum Structure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45C9F4-4B5C-46E9-BB6B-DA99E31C1664}"/>
              </a:ext>
            </a:extLst>
          </p:cNvPr>
          <p:cNvSpPr txBox="1"/>
          <p:nvPr/>
        </p:nvSpPr>
        <p:spPr>
          <a:xfrm>
            <a:off x="9080196" y="602010"/>
            <a:ext cx="2627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Ethereum Definition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D14892-B4EC-41AC-8185-B783878D2BA6}"/>
              </a:ext>
            </a:extLst>
          </p:cNvPr>
          <p:cNvSpPr txBox="1"/>
          <p:nvPr/>
        </p:nvSpPr>
        <p:spPr>
          <a:xfrm>
            <a:off x="3926049" y="5333312"/>
            <a:ext cx="1928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Smart contract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98B174-22B7-4161-9D07-6044A38D29D0}"/>
              </a:ext>
            </a:extLst>
          </p:cNvPr>
          <p:cNvSpPr txBox="1"/>
          <p:nvPr/>
        </p:nvSpPr>
        <p:spPr>
          <a:xfrm>
            <a:off x="9108079" y="999302"/>
            <a:ext cx="2559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rgbClr val="FFC000"/>
                </a:solidFill>
              </a:rPr>
              <a:t>이더리움</a:t>
            </a:r>
            <a:r>
              <a:rPr lang="ko-KR" altLang="en-US" sz="2800" b="1" dirty="0">
                <a:solidFill>
                  <a:srgbClr val="FFC000"/>
                </a:solidFill>
              </a:rPr>
              <a:t> 정의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ACFB19-8D06-41B9-A863-30E71EC2E0E8}"/>
              </a:ext>
            </a:extLst>
          </p:cNvPr>
          <p:cNvSpPr txBox="1"/>
          <p:nvPr/>
        </p:nvSpPr>
        <p:spPr>
          <a:xfrm>
            <a:off x="4154125" y="2105560"/>
            <a:ext cx="179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>
                <a:solidFill>
                  <a:srgbClr val="FFC000"/>
                </a:solidFill>
              </a:rPr>
              <a:t>블록 구조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56E8D1-B163-4CB1-BF64-E97BC75468A0}"/>
              </a:ext>
            </a:extLst>
          </p:cNvPr>
          <p:cNvSpPr txBox="1"/>
          <p:nvPr/>
        </p:nvSpPr>
        <p:spPr>
          <a:xfrm>
            <a:off x="3508238" y="3303454"/>
            <a:ext cx="2560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rgbClr val="FFC000"/>
                </a:solidFill>
              </a:rPr>
              <a:t>이더리움</a:t>
            </a:r>
            <a:r>
              <a:rPr lang="ko-KR" altLang="en-US" sz="2800" b="1" dirty="0">
                <a:solidFill>
                  <a:srgbClr val="FFC000"/>
                </a:solidFill>
              </a:rPr>
              <a:t> 구조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A9F069-28A3-4794-858D-404E94A9F0DD}"/>
              </a:ext>
            </a:extLst>
          </p:cNvPr>
          <p:cNvSpPr txBox="1"/>
          <p:nvPr/>
        </p:nvSpPr>
        <p:spPr>
          <a:xfrm>
            <a:off x="9113694" y="4548483"/>
            <a:ext cx="2560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err="1">
                <a:solidFill>
                  <a:srgbClr val="FFC000"/>
                </a:solidFill>
              </a:rPr>
              <a:t>이더리움</a:t>
            </a:r>
            <a:r>
              <a:rPr lang="ko-KR" altLang="en-US" sz="2800" b="1" dirty="0">
                <a:solidFill>
                  <a:srgbClr val="FFC000"/>
                </a:solidFill>
              </a:rPr>
              <a:t> 특징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138210-6DD5-47DD-974B-1CA7CA659C91}"/>
              </a:ext>
            </a:extLst>
          </p:cNvPr>
          <p:cNvSpPr txBox="1"/>
          <p:nvPr/>
        </p:nvSpPr>
        <p:spPr>
          <a:xfrm>
            <a:off x="2527617" y="5648995"/>
            <a:ext cx="3308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>
                <a:solidFill>
                  <a:srgbClr val="FFC000"/>
                </a:solidFill>
              </a:rPr>
              <a:t>스마트 계약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0DFB2F-CB41-46CD-9CBE-0D8C128AE87C}"/>
              </a:ext>
            </a:extLst>
          </p:cNvPr>
          <p:cNvSpPr txBox="1"/>
          <p:nvPr/>
        </p:nvSpPr>
        <p:spPr>
          <a:xfrm>
            <a:off x="900221" y="452306"/>
            <a:ext cx="2466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</a:rPr>
              <a:t>NDEX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A32AD1-2E32-45CD-B675-F07FE62FBBA6}"/>
              </a:ext>
            </a:extLst>
          </p:cNvPr>
          <p:cNvSpPr txBox="1"/>
          <p:nvPr/>
        </p:nvSpPr>
        <p:spPr>
          <a:xfrm>
            <a:off x="567767" y="0"/>
            <a:ext cx="6696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chemeClr val="bg1"/>
                </a:solidFill>
              </a:rPr>
              <a:t>I</a:t>
            </a:r>
            <a:endParaRPr lang="ko-KR" altLang="en-US" sz="9600" dirty="0">
              <a:solidFill>
                <a:schemeClr val="bg1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6FF208F-ECA1-4534-963F-0536EF5A4911}"/>
              </a:ext>
            </a:extLst>
          </p:cNvPr>
          <p:cNvCxnSpPr>
            <a:cxnSpLocks/>
          </p:cNvCxnSpPr>
          <p:nvPr/>
        </p:nvCxnSpPr>
        <p:spPr>
          <a:xfrm>
            <a:off x="1165972" y="411743"/>
            <a:ext cx="0" cy="1747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D6CCC6E-9C25-4C74-8BA4-FC86BC6F9474}"/>
              </a:ext>
            </a:extLst>
          </p:cNvPr>
          <p:cNvCxnSpPr>
            <a:cxnSpLocks/>
          </p:cNvCxnSpPr>
          <p:nvPr/>
        </p:nvCxnSpPr>
        <p:spPr>
          <a:xfrm>
            <a:off x="1248322" y="411743"/>
            <a:ext cx="0" cy="1747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B77CC0B-3C72-478A-9A8D-7AF49F277783}"/>
              </a:ext>
            </a:extLst>
          </p:cNvPr>
          <p:cNvCxnSpPr>
            <a:cxnSpLocks/>
          </p:cNvCxnSpPr>
          <p:nvPr/>
        </p:nvCxnSpPr>
        <p:spPr>
          <a:xfrm>
            <a:off x="1332356" y="411743"/>
            <a:ext cx="0" cy="1747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7F40C62-6A6F-41E4-AA1E-4E1D0776666C}"/>
              </a:ext>
            </a:extLst>
          </p:cNvPr>
          <p:cNvCxnSpPr>
            <a:cxnSpLocks/>
          </p:cNvCxnSpPr>
          <p:nvPr/>
        </p:nvCxnSpPr>
        <p:spPr>
          <a:xfrm>
            <a:off x="1433481" y="411743"/>
            <a:ext cx="0" cy="1747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327595E-BC9C-43C0-A50B-0D0A73CD412F}"/>
              </a:ext>
            </a:extLst>
          </p:cNvPr>
          <p:cNvCxnSpPr>
            <a:cxnSpLocks/>
          </p:cNvCxnSpPr>
          <p:nvPr/>
        </p:nvCxnSpPr>
        <p:spPr>
          <a:xfrm>
            <a:off x="1543152" y="411743"/>
            <a:ext cx="0" cy="1747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987FF93-A678-46C5-B72E-9096828527FD}"/>
              </a:ext>
            </a:extLst>
          </p:cNvPr>
          <p:cNvCxnSpPr>
            <a:cxnSpLocks/>
          </p:cNvCxnSpPr>
          <p:nvPr/>
        </p:nvCxnSpPr>
        <p:spPr>
          <a:xfrm>
            <a:off x="1756485" y="411743"/>
            <a:ext cx="0" cy="1747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C6399DE-C1F8-40B1-9D0B-E334B0D3B76A}"/>
              </a:ext>
            </a:extLst>
          </p:cNvPr>
          <p:cNvCxnSpPr>
            <a:cxnSpLocks/>
          </p:cNvCxnSpPr>
          <p:nvPr/>
        </p:nvCxnSpPr>
        <p:spPr>
          <a:xfrm>
            <a:off x="1838835" y="411743"/>
            <a:ext cx="0" cy="1747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49E9867-FF0D-413A-8C12-37FCC0C1F04B}"/>
              </a:ext>
            </a:extLst>
          </p:cNvPr>
          <p:cNvCxnSpPr>
            <a:cxnSpLocks/>
          </p:cNvCxnSpPr>
          <p:nvPr/>
        </p:nvCxnSpPr>
        <p:spPr>
          <a:xfrm>
            <a:off x="1922869" y="411743"/>
            <a:ext cx="0" cy="1747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0131B16-93A3-4D24-85AF-8D38A1BC126D}"/>
              </a:ext>
            </a:extLst>
          </p:cNvPr>
          <p:cNvCxnSpPr>
            <a:cxnSpLocks/>
          </p:cNvCxnSpPr>
          <p:nvPr/>
        </p:nvCxnSpPr>
        <p:spPr>
          <a:xfrm>
            <a:off x="2023994" y="411743"/>
            <a:ext cx="0" cy="1747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FAE1D64-D3F2-4DAA-B5A4-1EBB1C57C030}"/>
              </a:ext>
            </a:extLst>
          </p:cNvPr>
          <p:cNvCxnSpPr>
            <a:cxnSpLocks/>
          </p:cNvCxnSpPr>
          <p:nvPr/>
        </p:nvCxnSpPr>
        <p:spPr>
          <a:xfrm>
            <a:off x="2133665" y="411743"/>
            <a:ext cx="0" cy="1747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5F57DCF-EFDA-4E82-8AE2-03D7F4F83808}"/>
              </a:ext>
            </a:extLst>
          </p:cNvPr>
          <p:cNvCxnSpPr>
            <a:cxnSpLocks/>
          </p:cNvCxnSpPr>
          <p:nvPr/>
        </p:nvCxnSpPr>
        <p:spPr>
          <a:xfrm>
            <a:off x="2199442" y="411743"/>
            <a:ext cx="0" cy="1747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DD6906F-477A-4C21-A117-C8A7B5F8FA32}"/>
              </a:ext>
            </a:extLst>
          </p:cNvPr>
          <p:cNvCxnSpPr>
            <a:cxnSpLocks/>
          </p:cNvCxnSpPr>
          <p:nvPr/>
        </p:nvCxnSpPr>
        <p:spPr>
          <a:xfrm>
            <a:off x="2281792" y="411743"/>
            <a:ext cx="0" cy="1747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408EB86-6699-437A-9D7C-6DBA9445FE09}"/>
              </a:ext>
            </a:extLst>
          </p:cNvPr>
          <p:cNvCxnSpPr>
            <a:cxnSpLocks/>
          </p:cNvCxnSpPr>
          <p:nvPr/>
        </p:nvCxnSpPr>
        <p:spPr>
          <a:xfrm>
            <a:off x="2365826" y="411743"/>
            <a:ext cx="0" cy="1747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90D75B5-2D52-4785-819C-0868F6D86CF5}"/>
              </a:ext>
            </a:extLst>
          </p:cNvPr>
          <p:cNvCxnSpPr>
            <a:cxnSpLocks/>
          </p:cNvCxnSpPr>
          <p:nvPr/>
        </p:nvCxnSpPr>
        <p:spPr>
          <a:xfrm>
            <a:off x="2466951" y="411743"/>
            <a:ext cx="0" cy="1747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6CBFD38-134C-4C78-84BB-5DDE8A11102A}"/>
              </a:ext>
            </a:extLst>
          </p:cNvPr>
          <p:cNvCxnSpPr>
            <a:cxnSpLocks/>
          </p:cNvCxnSpPr>
          <p:nvPr/>
        </p:nvCxnSpPr>
        <p:spPr>
          <a:xfrm>
            <a:off x="2576622" y="411743"/>
            <a:ext cx="0" cy="1747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00B39FB-8826-4FFF-AFD7-5585DBB1BAD2}"/>
              </a:ext>
            </a:extLst>
          </p:cNvPr>
          <p:cNvCxnSpPr>
            <a:cxnSpLocks/>
          </p:cNvCxnSpPr>
          <p:nvPr/>
        </p:nvCxnSpPr>
        <p:spPr>
          <a:xfrm>
            <a:off x="2989929" y="411743"/>
            <a:ext cx="0" cy="1747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17AC773-5AC2-4DB6-946E-6E67D644DEE4}"/>
              </a:ext>
            </a:extLst>
          </p:cNvPr>
          <p:cNvCxnSpPr>
            <a:cxnSpLocks/>
          </p:cNvCxnSpPr>
          <p:nvPr/>
        </p:nvCxnSpPr>
        <p:spPr>
          <a:xfrm>
            <a:off x="3072279" y="411743"/>
            <a:ext cx="0" cy="1747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6674410-2BE6-4286-A742-C1E715F97468}"/>
              </a:ext>
            </a:extLst>
          </p:cNvPr>
          <p:cNvCxnSpPr>
            <a:cxnSpLocks/>
          </p:cNvCxnSpPr>
          <p:nvPr/>
        </p:nvCxnSpPr>
        <p:spPr>
          <a:xfrm>
            <a:off x="3156313" y="411743"/>
            <a:ext cx="0" cy="1747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29CBC3A-C369-4BEA-BD1B-B038A6D9BC7C}"/>
              </a:ext>
            </a:extLst>
          </p:cNvPr>
          <p:cNvCxnSpPr>
            <a:cxnSpLocks/>
          </p:cNvCxnSpPr>
          <p:nvPr/>
        </p:nvCxnSpPr>
        <p:spPr>
          <a:xfrm>
            <a:off x="839041" y="1337671"/>
            <a:ext cx="240836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14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물건, 개체이(가) 표시된 사진&#10;&#10;매우 높은 신뢰도로 생성된 설명">
            <a:extLst>
              <a:ext uri="{FF2B5EF4-FFF2-40B4-BE49-F238E27FC236}">
                <a16:creationId xmlns:a16="http://schemas.microsoft.com/office/drawing/2014/main" id="{19B65364-76C7-42DF-AD25-1E5792AF19FB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96" b="95573" l="9961" r="89844">
                        <a14:foregroundMark x1="29395" y1="28646" x2="40234" y2="45703"/>
                        <a14:foregroundMark x1="40234" y1="45703" x2="39941" y2="45182"/>
                        <a14:foregroundMark x1="62402" y1="31380" x2="71387" y2="36068"/>
                        <a14:foregroundMark x1="54199" y1="72786" x2="43750" y2="79036"/>
                        <a14:foregroundMark x1="50586" y1="91927" x2="44629" y2="91406"/>
                        <a14:foregroundMark x1="47168" y1="74089" x2="58203" y2="67057"/>
                        <a14:foregroundMark x1="58203" y1="67057" x2="57617" y2="69661"/>
                        <a14:foregroundMark x1="51758" y1="47656" x2="46094" y2="45833"/>
                        <a14:foregroundMark x1="54883" y1="54036" x2="43164" y2="56250"/>
                        <a14:foregroundMark x1="51270" y1="33594" x2="45605" y2="33724"/>
                        <a14:foregroundMark x1="41504" y1="60156" x2="38770" y2="52344"/>
                        <a14:foregroundMark x1="38770" y1="52344" x2="38867" y2="51302"/>
                        <a14:foregroundMark x1="59863" y1="92318" x2="54883" y2="92318"/>
                        <a14:foregroundMark x1="43945" y1="95182" x2="47461" y2="95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3" y="1079381"/>
            <a:ext cx="11282534" cy="54012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E21C2C-19BC-4BE1-B836-BCA6F4914ACE}"/>
              </a:ext>
            </a:extLst>
          </p:cNvPr>
          <p:cNvSpPr txBox="1"/>
          <p:nvPr/>
        </p:nvSpPr>
        <p:spPr>
          <a:xfrm>
            <a:off x="1770945" y="252305"/>
            <a:ext cx="2453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Smart Contract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F27BD5-2C93-4E9B-9AB8-3765BA680997}"/>
              </a:ext>
            </a:extLst>
          </p:cNvPr>
          <p:cNvSpPr txBox="1"/>
          <p:nvPr/>
        </p:nvSpPr>
        <p:spPr>
          <a:xfrm>
            <a:off x="1770945" y="556161"/>
            <a:ext cx="2453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C000"/>
                </a:solidFill>
              </a:rPr>
              <a:t>스마트 계약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D4F214-BE99-4381-818E-13048B276B8D}"/>
              </a:ext>
            </a:extLst>
          </p:cNvPr>
          <p:cNvSpPr txBox="1"/>
          <p:nvPr/>
        </p:nvSpPr>
        <p:spPr>
          <a:xfrm>
            <a:off x="378373" y="0"/>
            <a:ext cx="1392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05</a:t>
            </a:r>
            <a:endParaRPr lang="ko-KR" altLang="en-US" sz="8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557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554F87-4BB8-4797-A73C-5D8C5DED5F9A}"/>
              </a:ext>
            </a:extLst>
          </p:cNvPr>
          <p:cNvSpPr txBox="1"/>
          <p:nvPr/>
        </p:nvSpPr>
        <p:spPr>
          <a:xfrm>
            <a:off x="1770945" y="252305"/>
            <a:ext cx="2453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Smart Contract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3F0C90-A872-4AF4-9799-C9E981CE5259}"/>
              </a:ext>
            </a:extLst>
          </p:cNvPr>
          <p:cNvSpPr txBox="1"/>
          <p:nvPr/>
        </p:nvSpPr>
        <p:spPr>
          <a:xfrm>
            <a:off x="1770945" y="556161"/>
            <a:ext cx="2453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C000"/>
                </a:solidFill>
              </a:rPr>
              <a:t>스마트 계약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5AF571-F868-4BFA-96CE-A8A46110A23C}"/>
              </a:ext>
            </a:extLst>
          </p:cNvPr>
          <p:cNvSpPr txBox="1"/>
          <p:nvPr/>
        </p:nvSpPr>
        <p:spPr>
          <a:xfrm>
            <a:off x="378373" y="0"/>
            <a:ext cx="1392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05</a:t>
            </a:r>
            <a:endParaRPr lang="ko-KR" altLang="en-US" sz="8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C6A889B-5D9A-4979-9900-6E93BB4DCF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rgbClr val="FFC000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8" b="86035" l="809" r="98473">
                        <a14:foregroundMark x1="7547" y1="12469" x2="39712" y2="13965"/>
                        <a14:foregroundMark x1="39712" y1="13965" x2="49596" y2="12469"/>
                        <a14:foregroundMark x1="49596" y1="12469" x2="58401" y2="13716"/>
                        <a14:foregroundMark x1="58401" y1="13716" x2="72237" y2="10100"/>
                        <a14:foregroundMark x1="72237" y1="10100" x2="76819" y2="12843"/>
                        <a14:foregroundMark x1="76819" y1="12843" x2="78347" y2="13092"/>
                        <a14:foregroundMark x1="69290" y1="23448" x2="69811" y2="36160"/>
                        <a14:foregroundMark x1="69811" y1="36160" x2="69991" y2="36908"/>
                        <a14:foregroundMark x1="71339" y1="22693" x2="74663" y2="47631"/>
                        <a14:foregroundMark x1="7188" y1="54115" x2="10692" y2="55237"/>
                        <a14:foregroundMark x1="6828" y1="34040" x2="27044" y2="35910"/>
                        <a14:foregroundMark x1="27044" y1="35910" x2="30548" y2="34663"/>
                        <a14:foregroundMark x1="8446" y1="64838" x2="16801" y2="65711"/>
                        <a14:foregroundMark x1="18329" y1="66459" x2="18329" y2="66459"/>
                        <a14:foregroundMark x1="9614" y1="81297" x2="16981" y2="83666"/>
                        <a14:foregroundMark x1="48877" y1="83167" x2="56424" y2="83666"/>
                        <a14:foregroundMark x1="56424" y1="83666" x2="59209" y2="83042"/>
                        <a14:foregroundMark x1="50135" y1="80424" x2="66307" y2="78554"/>
                        <a14:foregroundMark x1="66307" y1="78554" x2="69901" y2="82045"/>
                        <a14:foregroundMark x1="74034" y1="66958" x2="78437" y2="67082"/>
                        <a14:foregroundMark x1="78437" y1="67082" x2="82120" y2="66958"/>
                        <a14:foregroundMark x1="64510" y1="66209" x2="54268" y2="65960"/>
                        <a14:foregroundMark x1="54268" y1="65960" x2="54178" y2="66085"/>
                        <a14:foregroundMark x1="44205" y1="66459" x2="38455" y2="65711"/>
                        <a14:foregroundMark x1="38455" y1="65711" x2="38185" y2="65835"/>
                        <a14:foregroundMark x1="49326" y1="81671" x2="47439" y2="81297"/>
                        <a14:foregroundMark x1="40521" y1="60723" x2="63342" y2="56983"/>
                        <a14:foregroundMark x1="63342" y1="56983" x2="63432" y2="56858"/>
                        <a14:foregroundMark x1="41599" y1="63092" x2="46361" y2="60100"/>
                        <a14:foregroundMark x1="46361" y1="60100" x2="64241" y2="58479"/>
                        <a14:foregroundMark x1="64241" y1="58479" x2="72417" y2="60599"/>
                        <a14:foregroundMark x1="72417" y1="60599" x2="76190" y2="64214"/>
                        <a14:foregroundMark x1="76190" y1="64214" x2="76101" y2="64838"/>
                        <a14:foregroundMark x1="71339" y1="61222" x2="75651" y2="61845"/>
                        <a14:foregroundMark x1="75651" y1="61845" x2="76640" y2="65960"/>
                        <a14:foregroundMark x1="75741" y1="64090" x2="71968" y2="60599"/>
                        <a14:foregroundMark x1="71968" y1="60599" x2="71878" y2="60599"/>
                        <a14:foregroundMark x1="72417" y1="60224" x2="76550" y2="61970"/>
                        <a14:foregroundMark x1="76550" y1="61970" x2="76550" y2="60848"/>
                        <a14:foregroundMark x1="75831" y1="46384" x2="89039" y2="43516"/>
                        <a14:foregroundMark x1="33872" y1="46010" x2="40701" y2="48005"/>
                        <a14:foregroundMark x1="22911" y1="46883" x2="21563" y2="40898"/>
                        <a14:foregroundMark x1="20126" y1="44514" x2="24618" y2="40773"/>
                        <a14:foregroundMark x1="24618" y1="40773" x2="24438" y2="48504"/>
                        <a14:foregroundMark x1="24438" y1="48504" x2="19946" y2="43392"/>
                        <a14:foregroundMark x1="19946" y1="43392" x2="24079" y2="45761"/>
                        <a14:foregroundMark x1="24079" y1="45761" x2="24798" y2="44638"/>
                        <a14:foregroundMark x1="24079" y1="45012" x2="24438" y2="37656"/>
                        <a14:foregroundMark x1="24438" y1="37656" x2="23630" y2="38778"/>
                        <a14:foregroundMark x1="19497" y1="47756" x2="19317" y2="40025"/>
                        <a14:foregroundMark x1="19317" y1="40025" x2="24438" y2="41272"/>
                        <a14:foregroundMark x1="24438" y1="41272" x2="25067" y2="48504"/>
                        <a14:foregroundMark x1="25067" y1="48504" x2="18868" y2="47007"/>
                        <a14:foregroundMark x1="10872" y1="46883" x2="11680" y2="44140"/>
                        <a14:foregroundMark x1="7727" y1="52743" x2="4133" y2="51496"/>
                        <a14:foregroundMark x1="31087" y1="27930" x2="41959" y2="26933"/>
                        <a14:foregroundMark x1="28482" y1="25312" x2="33423" y2="25187"/>
                        <a14:foregroundMark x1="33423" y1="25187" x2="37646" y2="26060"/>
                        <a14:foregroundMark x1="31087" y1="29177" x2="36478" y2="28180"/>
                        <a14:foregroundMark x1="36478" y1="28180" x2="41420" y2="28429"/>
                        <a14:foregroundMark x1="14915" y1="26808" x2="19317" y2="25935"/>
                        <a14:foregroundMark x1="19317" y1="25935" x2="20036" y2="25935"/>
                        <a14:foregroundMark x1="13118" y1="32170" x2="13118" y2="21446"/>
                        <a14:foregroundMark x1="13118" y1="37531" x2="13477" y2="50499"/>
                        <a14:foregroundMark x1="10602" y1="43516" x2="13028" y2="44264"/>
                        <a14:foregroundMark x1="11860" y1="43392" x2="11680" y2="43516"/>
                        <a14:foregroundMark x1="12399" y1="42768" x2="11770" y2="44389"/>
                        <a14:foregroundMark x1="55436" y1="27182" x2="50314" y2="26060"/>
                        <a14:foregroundMark x1="50314" y1="26060" x2="55975" y2="37282"/>
                        <a14:foregroundMark x1="55975" y1="37282" x2="51033" y2="37157"/>
                        <a14:foregroundMark x1="51033" y1="37157" x2="55975" y2="33791"/>
                        <a14:foregroundMark x1="55975" y1="33791" x2="52291" y2="36908"/>
                        <a14:foregroundMark x1="52291" y1="36908" x2="55076" y2="30299"/>
                        <a14:foregroundMark x1="55076" y1="30299" x2="50764" y2="31297"/>
                        <a14:foregroundMark x1="50764" y1="31297" x2="54537" y2="27556"/>
                        <a14:foregroundMark x1="54537" y1="27556" x2="57502" y2="33541"/>
                        <a14:foregroundMark x1="57502" y1="33541" x2="51932" y2="34289"/>
                        <a14:foregroundMark x1="51932" y1="34289" x2="54537" y2="27182"/>
                        <a14:foregroundMark x1="54537" y1="27182" x2="49326" y2="26060"/>
                        <a14:foregroundMark x1="56873" y1="28429" x2="57053" y2="35661"/>
                        <a14:foregroundMark x1="57053" y1="35661" x2="58311" y2="27805"/>
                        <a14:foregroundMark x1="58311" y1="27805" x2="58491" y2="35786"/>
                        <a14:foregroundMark x1="58491" y1="35786" x2="57682" y2="26309"/>
                        <a14:foregroundMark x1="57682" y1="26309" x2="53010" y2="26683"/>
                        <a14:foregroundMark x1="53010" y1="26683" x2="57233" y2="28429"/>
                        <a14:foregroundMark x1="57233" y1="28429" x2="58131" y2="37656"/>
                        <a14:foregroundMark x1="58131" y1="37656" x2="48877" y2="37781"/>
                        <a14:foregroundMark x1="48877" y1="37781" x2="58131" y2="35786"/>
                        <a14:foregroundMark x1="55885" y1="26808" x2="51752" y2="26309"/>
                        <a14:foregroundMark x1="51752" y1="26309" x2="56604" y2="25561"/>
                        <a14:foregroundMark x1="56604" y1="25561" x2="57053" y2="25686"/>
                        <a14:foregroundMark x1="57323" y1="26185" x2="51932" y2="26683"/>
                        <a14:foregroundMark x1="51932" y1="26683" x2="55975" y2="24439"/>
                        <a14:foregroundMark x1="55975" y1="24439" x2="58041" y2="24439"/>
                        <a14:foregroundMark x1="54807" y1="25187" x2="48787" y2="25810"/>
                        <a14:foregroundMark x1="53998" y1="24938" x2="49775" y2="24190"/>
                        <a14:foregroundMark x1="49775" y1="24190" x2="54358" y2="23940"/>
                        <a14:foregroundMark x1="86074" y1="21696" x2="85085" y2="13466"/>
                        <a14:foregroundMark x1="85085" y1="13466" x2="88859" y2="10100"/>
                        <a14:foregroundMark x1="88859" y1="10100" x2="93082" y2="10723"/>
                        <a14:foregroundMark x1="93082" y1="10723" x2="96406" y2="16459"/>
                        <a14:foregroundMark x1="96406" y1="16459" x2="92543" y2="22569"/>
                        <a14:foregroundMark x1="92543" y1="22569" x2="85085" y2="20449"/>
                        <a14:foregroundMark x1="94699" y1="19451" x2="97305" y2="12968"/>
                        <a14:foregroundMark x1="97305" y1="12968" x2="85894" y2="10100"/>
                        <a14:foregroundMark x1="85535" y1="9975" x2="94789" y2="10723"/>
                        <a14:foregroundMark x1="94789" y1="10723" x2="98742" y2="14464"/>
                        <a14:foregroundMark x1="98742" y1="14464" x2="98383" y2="20075"/>
                        <a14:foregroundMark x1="97754" y1="16833" x2="94789" y2="19825"/>
                        <a14:foregroundMark x1="94789" y1="20823" x2="97484" y2="20574"/>
                        <a14:foregroundMark x1="97664" y1="20324" x2="86074" y2="22693"/>
                        <a14:foregroundMark x1="32525" y1="51746" x2="60557" y2="53491"/>
                        <a14:foregroundMark x1="60557" y1="53491" x2="67565" y2="51995"/>
                        <a14:foregroundMark x1="67565" y1="51995" x2="71968" y2="52244"/>
                        <a14:foregroundMark x1="71968" y1="52244" x2="76370" y2="52120"/>
                        <a14:foregroundMark x1="76370" y1="52120" x2="78257" y2="53117"/>
                        <a14:foregroundMark x1="70710" y1="47382" x2="64600" y2="46883"/>
                        <a14:foregroundMark x1="74933" y1="83416" x2="44834" y2="86035"/>
                        <a14:foregroundMark x1="9524" y1="84913" x2="8715" y2="73566"/>
                        <a14:foregroundMark x1="8715" y1="73566" x2="12668" y2="65835"/>
                        <a14:foregroundMark x1="12668" y1="65835" x2="20485" y2="72195"/>
                        <a14:foregroundMark x1="20485" y1="72195" x2="23630" y2="80549"/>
                        <a14:foregroundMark x1="23630" y1="80549" x2="18239" y2="85162"/>
                        <a14:foregroundMark x1="18239" y1="85162" x2="7457" y2="73441"/>
                        <a14:foregroundMark x1="7457" y1="73441" x2="10692" y2="64713"/>
                        <a14:foregroundMark x1="10692" y1="64713" x2="16981" y2="66085"/>
                        <a14:foregroundMark x1="16981" y1="66085" x2="17520" y2="70698"/>
                        <a14:foregroundMark x1="86703" y1="47382" x2="68104" y2="40524"/>
                        <a14:foregroundMark x1="68104" y1="40524" x2="68464" y2="32793"/>
                        <a14:foregroundMark x1="68464" y1="32793" x2="75382" y2="36284"/>
                        <a14:foregroundMark x1="75382" y1="36284" x2="78796" y2="41272"/>
                        <a14:foregroundMark x1="78796" y1="41272" x2="83468" y2="41147"/>
                        <a14:foregroundMark x1="83468" y1="41147" x2="85175" y2="38529"/>
                        <a14:foregroundMark x1="89218" y1="47007" x2="63792" y2="47132"/>
                        <a14:foregroundMark x1="63792" y1="47132" x2="56514" y2="41022"/>
                        <a14:foregroundMark x1="56514" y1="41022" x2="57682" y2="31297"/>
                        <a14:foregroundMark x1="57682" y1="31297" x2="69542" y2="24065"/>
                        <a14:foregroundMark x1="69542" y1="24065" x2="73854" y2="25062"/>
                        <a14:foregroundMark x1="73854" y1="25062" x2="73226" y2="35037"/>
                        <a14:foregroundMark x1="73226" y1="35037" x2="68823" y2="43641"/>
                        <a14:foregroundMark x1="68823" y1="43641" x2="65139" y2="46883"/>
                        <a14:foregroundMark x1="65139" y1="46883" x2="59659" y2="48753"/>
                        <a14:foregroundMark x1="59659" y1="48753" x2="52830" y2="46758"/>
                        <a14:foregroundMark x1="52830" y1="46758" x2="51842" y2="34663"/>
                        <a14:foregroundMark x1="51842" y1="34663" x2="56604" y2="24813"/>
                        <a14:foregroundMark x1="56604" y1="24813" x2="65098" y2="20219"/>
                        <a14:foregroundMark x1="72333" y1="18700" x2="74124" y2="18953"/>
                        <a14:foregroundMark x1="74124" y1="18953" x2="78347" y2="26808"/>
                        <a14:foregroundMark x1="78347" y1="26808" x2="76909" y2="34663"/>
                        <a14:foregroundMark x1="76909" y1="34663" x2="72686" y2="42768"/>
                        <a14:foregroundMark x1="72686" y1="42768" x2="66936" y2="48130"/>
                        <a14:foregroundMark x1="66936" y1="48130" x2="57233" y2="47631"/>
                        <a14:foregroundMark x1="57233" y1="47631" x2="52291" y2="41646"/>
                        <a14:foregroundMark x1="52291" y1="41646" x2="50135" y2="31920"/>
                        <a14:foregroundMark x1="50135" y1="31920" x2="51123" y2="22195"/>
                        <a14:foregroundMark x1="55651" y1="17878" x2="61456" y2="12344"/>
                        <a14:foregroundMark x1="51123" y1="22195" x2="53847" y2="19599"/>
                        <a14:foregroundMark x1="61456" y1="12344" x2="66757" y2="15711"/>
                        <a14:foregroundMark x1="65418" y1="21731" x2="64510" y2="25810"/>
                        <a14:foregroundMark x1="66757" y1="15711" x2="66398" y2="17326"/>
                        <a14:foregroundMark x1="64510" y1="25810" x2="50854" y2="37406"/>
                        <a14:foregroundMark x1="50854" y1="37406" x2="30818" y2="39152"/>
                        <a14:foregroundMark x1="30818" y1="39152" x2="19048" y2="28803"/>
                        <a14:foregroundMark x1="22873" y1="18344" x2="23138" y2="17618"/>
                        <a14:foregroundMark x1="19048" y1="28803" x2="21834" y2="21185"/>
                        <a14:foregroundMark x1="22617" y1="21887" x2="29739" y2="35910"/>
                        <a14:foregroundMark x1="29739" y1="35910" x2="26595" y2="53990"/>
                        <a14:foregroundMark x1="26595" y1="53990" x2="14376" y2="61097"/>
                        <a14:foregroundMark x1="14376" y1="61097" x2="1887" y2="58853"/>
                        <a14:foregroundMark x1="1887" y1="58853" x2="1617" y2="30424"/>
                        <a14:foregroundMark x1="7888" y1="14978" x2="7996" y2="14713"/>
                        <a14:foregroundMark x1="1617" y1="30424" x2="5527" y2="20793"/>
                        <a14:foregroundMark x1="9363" y1="22567" x2="11231" y2="33292"/>
                        <a14:foregroundMark x1="7996" y1="14713" x2="8042" y2="14975"/>
                        <a14:foregroundMark x1="11231" y1="33292" x2="8176" y2="77431"/>
                        <a14:foregroundMark x1="14876" y1="42132" x2="18778" y2="21571"/>
                        <a14:foregroundMark x1="8176" y1="77431" x2="14516" y2="44027"/>
                        <a14:foregroundMark x1="10264" y1="43516" x2="1797" y2="65337"/>
                        <a14:foregroundMark x1="18778" y1="21571" x2="10362" y2="43261"/>
                        <a14:foregroundMark x1="1797" y1="65337" x2="809" y2="58229"/>
                        <a14:foregroundMark x1="7086" y1="14995" x2="8086" y2="8105"/>
                        <a14:foregroundMark x1="809" y1="58229" x2="6081" y2="21919"/>
                        <a14:foregroundMark x1="5891" y1="46614" x2="4852" y2="64838"/>
                        <a14:foregroundMark x1="7276" y1="22312" x2="6197" y2="41247"/>
                        <a14:foregroundMark x1="8086" y1="8105" x2="7694" y2="14982"/>
                        <a14:foregroundMark x1="6187" y1="40404" x2="7174" y2="22327"/>
                        <a14:foregroundMark x1="4852" y1="64838" x2="5849" y2="46582"/>
                        <a14:foregroundMark x1="6699" y1="15002" x2="5840" y2="2618"/>
                        <a14:foregroundMark x1="1995" y1="19984" x2="898" y2="24938"/>
                        <a14:foregroundMark x1="3102" y1="14987" x2="2861" y2="16073"/>
                        <a14:foregroundMark x1="5840" y1="2618" x2="3180" y2="14634"/>
                        <a14:foregroundMark x1="898" y1="24938" x2="9254" y2="41022"/>
                        <a14:foregroundMark x1="9254" y1="41022" x2="8446" y2="29302"/>
                        <a14:foregroundMark x1="8446" y1="29302" x2="8973" y2="22554"/>
                        <a14:foregroundMark x1="9846" y1="22584" x2="11590" y2="33292"/>
                        <a14:foregroundMark x1="11590" y1="33292" x2="11770" y2="48628"/>
                        <a14:foregroundMark x1="18520" y1="46801" x2="51842" y2="37781"/>
                        <a14:foregroundMark x1="11770" y1="48628" x2="18496" y2="46807"/>
                        <a14:foregroundMark x1="51842" y1="37781" x2="59479" y2="40150"/>
                        <a14:foregroundMark x1="59479" y1="40150" x2="56873" y2="48254"/>
                        <a14:foregroundMark x1="56873" y1="48254" x2="42049" y2="56608"/>
                        <a14:foregroundMark x1="42049" y1="56608" x2="29380" y2="53616"/>
                        <a14:foregroundMark x1="29380" y1="53616" x2="29290" y2="39277"/>
                        <a14:foregroundMark x1="29290" y1="39277" x2="38724" y2="27930"/>
                        <a14:foregroundMark x1="38724" y1="27930" x2="52561" y2="27805"/>
                        <a14:foregroundMark x1="52561" y1="27805" x2="62354" y2="38030"/>
                        <a14:foregroundMark x1="62354" y1="38030" x2="66397" y2="52618"/>
                        <a14:foregroundMark x1="66397" y1="52618" x2="64420" y2="59726"/>
                        <a14:foregroundMark x1="64420" y1="59726" x2="59748" y2="57107"/>
                        <a14:foregroundMark x1="59748" y1="57107" x2="57053" y2="44514"/>
                        <a14:foregroundMark x1="57053" y1="44514" x2="60377" y2="25062"/>
                        <a14:foregroundMark x1="60377" y1="25062" x2="65615" y2="22451"/>
                        <a14:foregroundMark x1="71058" y1="22271" x2="78706" y2="32045"/>
                        <a14:foregroundMark x1="78706" y1="32045" x2="82120" y2="50000"/>
                        <a14:foregroundMark x1="82120" y1="50000" x2="79605" y2="59601"/>
                        <a14:foregroundMark x1="79605" y1="59601" x2="73226" y2="58354"/>
                        <a14:foregroundMark x1="73226" y1="58354" x2="69901" y2="41771"/>
                        <a14:foregroundMark x1="69901" y1="41771" x2="72956" y2="21820"/>
                        <a14:foregroundMark x1="72956" y1="21820" x2="78437" y2="18828"/>
                        <a14:foregroundMark x1="78437" y1="18828" x2="84726" y2="26933"/>
                        <a14:foregroundMark x1="84726" y1="26933" x2="90476" y2="45262"/>
                        <a14:foregroundMark x1="90476" y1="45262" x2="89937" y2="56234"/>
                        <a14:foregroundMark x1="89937" y1="56234" x2="88769" y2="42768"/>
                        <a14:foregroundMark x1="88769" y1="42768" x2="90386" y2="28304"/>
                        <a14:foregroundMark x1="90386" y1="28304" x2="92633" y2="41147"/>
                        <a14:foregroundMark x1="92633" y1="41147" x2="86074" y2="60349"/>
                        <a14:foregroundMark x1="86074" y1="60349" x2="73405" y2="62095"/>
                        <a14:foregroundMark x1="73405" y1="62095" x2="64151" y2="45761"/>
                        <a14:foregroundMark x1="64151" y1="45761" x2="63792" y2="24938"/>
                        <a14:foregroundMark x1="70941" y1="19588" x2="72956" y2="18080"/>
                        <a14:foregroundMark x1="63792" y1="24938" x2="66552" y2="22872"/>
                        <a14:foregroundMark x1="72956" y1="18080" x2="84456" y2="29800"/>
                        <a14:foregroundMark x1="84456" y1="29800" x2="90296" y2="50873"/>
                        <a14:foregroundMark x1="90296" y1="50873" x2="81761" y2="57481"/>
                        <a14:foregroundMark x1="81761" y1="57481" x2="52830" y2="38778"/>
                        <a14:foregroundMark x1="52830" y1="38778" x2="57862" y2="36658"/>
                        <a14:foregroundMark x1="57862" y1="36658" x2="81941" y2="45511"/>
                        <a14:foregroundMark x1="81941" y1="45511" x2="77987" y2="48504"/>
                        <a14:foregroundMark x1="77987" y1="48504" x2="68284" y2="47382"/>
                        <a14:foregroundMark x1="68284" y1="47382" x2="62803" y2="40773"/>
                        <a14:foregroundMark x1="62803" y1="40773" x2="67296" y2="32045"/>
                        <a14:foregroundMark x1="67296" y1="32045" x2="78796" y2="32045"/>
                        <a14:foregroundMark x1="78796" y1="32045" x2="84636" y2="42269"/>
                        <a14:foregroundMark x1="84636" y1="42269" x2="80234" y2="55237"/>
                        <a14:foregroundMark x1="80234" y1="55237" x2="65948" y2="54364"/>
                        <a14:foregroundMark x1="65948" y1="54364" x2="58221" y2="41147"/>
                        <a14:foregroundMark x1="58221" y1="41147" x2="62354" y2="29800"/>
                        <a14:foregroundMark x1="62354" y1="29800" x2="76101" y2="32668"/>
                        <a14:foregroundMark x1="76101" y1="32668" x2="85984" y2="45885"/>
                        <a14:foregroundMark x1="85984" y1="45885" x2="84816" y2="55486"/>
                        <a14:foregroundMark x1="84816" y1="55486" x2="72417" y2="56484"/>
                        <a14:foregroundMark x1="72417" y1="56484" x2="56514" y2="45511"/>
                        <a14:foregroundMark x1="56514" y1="45511" x2="55256" y2="32544"/>
                        <a14:foregroundMark x1="55256" y1="32544" x2="67206" y2="27182"/>
                        <a14:foregroundMark x1="67206" y1="27182" x2="84906" y2="37406"/>
                        <a14:foregroundMark x1="84906" y1="37406" x2="91734" y2="56234"/>
                        <a14:foregroundMark x1="91734" y1="56234" x2="79605" y2="61222"/>
                        <a14:foregroundMark x1="79605" y1="61222" x2="52920" y2="51122"/>
                        <a14:foregroundMark x1="52920" y1="51122" x2="41509" y2="39776"/>
                        <a14:foregroundMark x1="41509" y1="39776" x2="49236" y2="35037"/>
                        <a14:foregroundMark x1="49236" y1="35037" x2="71429" y2="41147"/>
                        <a14:foregroundMark x1="71429" y1="41147" x2="83558" y2="53865"/>
                        <a14:foregroundMark x1="83558" y1="53865" x2="75112" y2="61845"/>
                        <a14:foregroundMark x1="75112" y1="61845" x2="17520" y2="47132"/>
                        <a14:foregroundMark x1="17934" y1="40679" x2="18329" y2="34539"/>
                        <a14:foregroundMark x1="17520" y1="47132" x2="17584" y2="46141"/>
                        <a14:foregroundMark x1="18329" y1="34539" x2="40881" y2="37531"/>
                        <a14:foregroundMark x1="40881" y1="37531" x2="45283" y2="50000"/>
                        <a14:foregroundMark x1="45283" y1="50000" x2="29919" y2="58479"/>
                        <a14:foregroundMark x1="29919" y1="58479" x2="7457" y2="47756"/>
                        <a14:foregroundMark x1="7927" y1="40283" x2="8446" y2="32045"/>
                        <a14:foregroundMark x1="7457" y1="47756" x2="7594" y2="45580"/>
                        <a14:foregroundMark x1="8446" y1="32045" x2="23540" y2="31796"/>
                        <a14:foregroundMark x1="23540" y1="31796" x2="34501" y2="44140"/>
                        <a14:foregroundMark x1="34501" y1="44140" x2="30997" y2="56983"/>
                        <a14:foregroundMark x1="30997" y1="56983" x2="16173" y2="55860"/>
                        <a14:foregroundMark x1="16173" y1="55860" x2="8652" y2="45072"/>
                        <a14:foregroundMark x1="8954" y1="42818" x2="13118" y2="34414"/>
                        <a14:foregroundMark x1="13118" y1="34414" x2="26685" y2="39027"/>
                        <a14:foregroundMark x1="26685" y1="39027" x2="23630" y2="50873"/>
                        <a14:foregroundMark x1="15812" y1="44069" x2="13028" y2="41646"/>
                        <a14:foregroundMark x1="23630" y1="50873" x2="18065" y2="46030"/>
                        <a14:foregroundMark x1="13028" y1="41646" x2="17790" y2="27556"/>
                        <a14:foregroundMark x1="35720" y1="22701" x2="36208" y2="22569"/>
                        <a14:foregroundMark x1="17790" y1="27556" x2="32613" y2="23543"/>
                        <a14:foregroundMark x1="36208" y1="22569" x2="47439" y2="24439"/>
                        <a14:foregroundMark x1="47439" y1="24439" x2="41959" y2="29800"/>
                        <a14:foregroundMark x1="41959" y1="29800" x2="27044" y2="30299"/>
                        <a14:foregroundMark x1="27044" y1="30299" x2="23091" y2="23815"/>
                        <a14:foregroundMark x1="23091" y1="23815" x2="28392" y2="17082"/>
                        <a14:foregroundMark x1="28392" y1="17082" x2="32884" y2="16209"/>
                        <a14:foregroundMark x1="32884" y1="16209" x2="26235" y2="25561"/>
                        <a14:foregroundMark x1="26235" y1="25561" x2="30458" y2="21446"/>
                        <a14:foregroundMark x1="35502" y1="22263" x2="35849" y2="22319"/>
                        <a14:foregroundMark x1="30458" y1="21446" x2="30362" y2="21430"/>
                        <a14:foregroundMark x1="32062" y1="22766" x2="31626" y2="22818"/>
                        <a14:foregroundMark x1="35849" y1="22319" x2="35548" y2="22355"/>
                        <a14:foregroundMark x1="35308" y1="21872" x2="38904" y2="20948"/>
                        <a14:foregroundMark x1="31626" y1="22818" x2="32660" y2="22552"/>
                        <a14:foregroundMark x1="32021" y1="23659" x2="31626" y2="23815"/>
                        <a14:foregroundMark x1="38904" y1="20948" x2="35513" y2="22284"/>
                        <a14:foregroundMark x1="31626" y1="23815" x2="32483" y2="24038"/>
                        <a14:foregroundMark x1="85984" y1="9975" x2="94609" y2="9102"/>
                        <a14:foregroundMark x1="94609" y1="9102" x2="97125" y2="10723"/>
                        <a14:foregroundMark x1="96765" y1="9975" x2="98023" y2="14838"/>
                        <a14:foregroundMark x1="46002" y1="71197" x2="50674" y2="73566"/>
                        <a14:foregroundMark x1="51303" y1="73192" x2="54627" y2="75561"/>
                        <a14:foregroundMark x1="54717" y1="75187" x2="59569" y2="79925"/>
                        <a14:foregroundMark x1="59479" y1="78928" x2="58940" y2="71322"/>
                        <a14:foregroundMark x1="58940" y1="71322" x2="59748" y2="78678"/>
                        <a14:foregroundMark x1="59748" y1="78678" x2="60377" y2="79052"/>
                        <a14:foregroundMark x1="60916" y1="77057" x2="73136" y2="69701"/>
                        <a14:foregroundMark x1="73136" y1="69701" x2="68104" y2="74688"/>
                        <a14:foregroundMark x1="68104" y1="74688" x2="58131" y2="77431"/>
                        <a14:foregroundMark x1="58131" y1="77431" x2="59659" y2="70698"/>
                        <a14:foregroundMark x1="59659" y1="70698" x2="59569" y2="78180"/>
                        <a14:foregroundMark x1="59569" y1="78180" x2="42857" y2="69327"/>
                        <a14:foregroundMark x1="70081" y1="71322" x2="77269" y2="68204"/>
                        <a14:foregroundMark x1="72866" y1="71072" x2="80144" y2="69327"/>
                        <a14:foregroundMark x1="72327" y1="71696" x2="78527" y2="69701"/>
                        <a14:foregroundMark x1="46990" y1="73441" x2="39802" y2="69576"/>
                        <a14:foregroundMark x1="49416" y1="72569" x2="40341" y2="70449"/>
                        <a14:foregroundMark x1="59569" y1="73691" x2="58670" y2="66459"/>
                        <a14:foregroundMark x1="62983" y1="72943" x2="59299" y2="67456"/>
                        <a14:foregroundMark x1="59299" y1="67456" x2="55705" y2="66459"/>
                        <a14:foregroundMark x1="62713" y1="72569" x2="56604" y2="68454"/>
                        <a14:foregroundMark x1="60467" y1="71945" x2="59838" y2="71696"/>
                        <a14:foregroundMark x1="58041" y1="71945" x2="63073" y2="69576"/>
                        <a14:foregroundMark x1="58311" y1="72195" x2="62893" y2="69825"/>
                        <a14:foregroundMark x1="62893" y1="69825" x2="62983" y2="69701"/>
                        <a14:foregroundMark x1="58760" y1="71322" x2="65139" y2="69451"/>
                        <a14:foregroundMark x1="65139" y1="69451" x2="65319" y2="69825"/>
                        <a14:foregroundMark x1="57951" y1="72070" x2="65139" y2="69825"/>
                        <a14:foregroundMark x1="39353" y1="4613" x2="39353" y2="4613"/>
                        <a14:foregroundMark x1="39982" y1="998" x2="39982" y2="998"/>
                        <a14:foregroundMark x1="39982" y1="998" x2="39982" y2="998"/>
                        <a14:backgroundMark x1="4223" y1="17332" x2="9344" y2="18329"/>
                        <a14:backgroundMark x1="9344" y1="18329" x2="13657" y2="17456"/>
                        <a14:backgroundMark x1="13657" y1="17456" x2="19227" y2="18579"/>
                        <a14:backgroundMark x1="20485" y1="18204" x2="13836" y2="17706"/>
                        <a14:backgroundMark x1="21384" y1="19576" x2="17610" y2="16584"/>
                        <a14:backgroundMark x1="17610" y1="16584" x2="5211" y2="16833"/>
                        <a14:backgroundMark x1="5211" y1="16833" x2="9254" y2="19327"/>
                        <a14:backgroundMark x1="9254" y1="19327" x2="9434" y2="19202"/>
                        <a14:backgroundMark x1="8895" y1="19950" x2="5660" y2="19576"/>
                        <a14:backgroundMark x1="10063" y1="20823" x2="6469" y2="20698"/>
                        <a14:backgroundMark x1="9704" y1="20075" x2="5481" y2="20698"/>
                        <a14:backgroundMark x1="5840" y1="19576" x2="2426" y2="17207"/>
                        <a14:backgroundMark x1="3414" y1="18828" x2="2336" y2="18080"/>
                        <a14:backgroundMark x1="21384" y1="20823" x2="22102" y2="20948"/>
                        <a14:backgroundMark x1="3863" y1="18080" x2="2695" y2="18828"/>
                        <a14:backgroundMark x1="2695" y1="18703" x2="2426" y2="18204"/>
                        <a14:backgroundMark x1="3324" y1="17706" x2="3235" y2="20075"/>
                        <a14:backgroundMark x1="7278" y1="43017" x2="7996" y2="42768"/>
                        <a14:backgroundMark x1="7727" y1="44514" x2="7817" y2="43267"/>
                        <a14:backgroundMark x1="7278" y1="44140" x2="8356" y2="43890"/>
                        <a14:backgroundMark x1="17700" y1="43890" x2="17341" y2="43392"/>
                        <a14:backgroundMark x1="33783" y1="22195" x2="33872" y2="20449"/>
                        <a14:backgroundMark x1="33154" y1="21696" x2="33962" y2="22070"/>
                        <a14:backgroundMark x1="34142" y1="21072" x2="33154" y2="22195"/>
                        <a14:backgroundMark x1="35220" y1="21696" x2="32255" y2="22195"/>
                        <a14:backgroundMark x1="32525" y1="22319" x2="31626" y2="21446"/>
                        <a14:backgroundMark x1="56514" y1="19950" x2="57233" y2="20574"/>
                        <a14:backgroundMark x1="56873" y1="20948" x2="55705" y2="18953"/>
                        <a14:backgroundMark x1="55795" y1="18329" x2="54627" y2="19327"/>
                        <a14:backgroundMark x1="55705" y1="18703" x2="55615" y2="18828"/>
                        <a14:backgroundMark x1="55705" y1="18703" x2="53908" y2="19701"/>
                        <a14:backgroundMark x1="55615" y1="18703" x2="55615" y2="17955"/>
                        <a14:backgroundMark x1="67655" y1="18329" x2="69182" y2="22444"/>
                        <a14:backgroundMark x1="69901" y1="21322" x2="68733" y2="20449"/>
                        <a14:backgroundMark x1="69632" y1="19701" x2="68284" y2="20698"/>
                        <a14:backgroundMark x1="67745" y1="22319" x2="66487" y2="20449"/>
                        <a14:backgroundMark x1="69182" y1="19576" x2="70710" y2="22569"/>
                        <a14:backgroundMark x1="70620" y1="21197" x2="68464" y2="20823"/>
                        <a14:backgroundMark x1="68823" y1="18454" x2="70350" y2="18828"/>
                        <a14:backgroundMark x1="70440" y1="18329" x2="69542" y2="18329"/>
                        <a14:backgroundMark x1="67745" y1="22569" x2="66577" y2="22070"/>
                        <a14:backgroundMark x1="66038" y1="20823" x2="65678" y2="19077"/>
                        <a14:backgroundMark x1="65678" y1="18953" x2="67475" y2="18953"/>
                        <a14:backgroundMark x1="66667" y1="17830" x2="65858" y2="18080"/>
                        <a14:backgroundMark x1="66667" y1="20324" x2="67385" y2="22943"/>
                        <a14:backgroundMark x1="67026" y1="22444" x2="66307" y2="22195"/>
                        <a14:backgroundMark x1="68284" y1="20324" x2="70620" y2="20698"/>
                        <a14:backgroundMark x1="70440" y1="19825" x2="69182" y2="19701"/>
                        <a14:backgroundMark x1="69901" y1="19825" x2="71339" y2="20449"/>
                        <a14:backgroundMark x1="70889" y1="19451" x2="68553" y2="18329"/>
                        <a14:backgroundMark x1="65948" y1="17955" x2="66667" y2="18080"/>
                        <a14:backgroundMark x1="7188" y1="42269" x2="7996" y2="45387"/>
                        <a14:backgroundMark x1="16981" y1="40898" x2="17610" y2="46135"/>
                        <a14:backgroundMark x1="18059" y1="45012" x2="17610" y2="41521"/>
                        <a14:backgroundMark x1="16532" y1="43267" x2="15813" y2="43766"/>
                        <a14:backgroundMark x1="15903" y1="42394" x2="16173" y2="45262"/>
                        <a14:backgroundMark x1="5930" y1="42020" x2="6469" y2="44015"/>
                        <a14:backgroundMark x1="5571" y1="44015" x2="7188" y2="45262"/>
                        <a14:backgroundMark x1="5301" y1="41895" x2="7457" y2="43017"/>
                        <a14:backgroundMark x1="6020" y1="41895" x2="7367" y2="42643"/>
                        <a14:backgroundMark x1="5930" y1="41771" x2="7637" y2="42145"/>
                        <a14:backgroundMark x1="8715" y1="42643" x2="8895" y2="43890"/>
                        <a14:backgroundMark x1="89128" y1="4613" x2="89128" y2="4613"/>
                        <a14:backgroundMark x1="88050" y1="1621" x2="88050" y2="1621"/>
                        <a14:backgroundMark x1="20934" y1="21072" x2="21833" y2="20823"/>
                        <a14:backgroundMark x1="22462" y1="20324" x2="20665" y2="20200"/>
                        <a14:backgroundMark x1="23450" y1="19825" x2="20305" y2="18579"/>
                        <a14:backgroundMark x1="22372" y1="18454" x2="20485" y2="18204"/>
                        <a14:backgroundMark x1="22372" y1="17332" x2="21384" y2="17332"/>
                        <a14:backgroundMark x1="22282" y1="16833" x2="21384" y2="16708"/>
                        <a14:backgroundMark x1="22642" y1="20574" x2="21923" y2="20200"/>
                        <a14:backgroundMark x1="22731" y1="20324" x2="21294" y2="19825"/>
                        <a14:backgroundMark x1="2606" y1="19701" x2="1617" y2="15461"/>
                        <a14:backgroundMark x1="3414" y1="18454" x2="2785" y2="15087"/>
                        <a14:backgroundMark x1="3684" y1="17082" x2="3324" y2="15212"/>
                        <a14:backgroundMark x1="3684" y1="16708" x2="3235" y2="15212"/>
                        <a14:backgroundMark x1="3953" y1="18329" x2="3145" y2="14838"/>
                        <a14:backgroundMark x1="4852" y1="4738" x2="7996" y2="4489"/>
                        <a14:backgroundMark x1="31626" y1="19202" x2="34232" y2="20324"/>
                        <a14:backgroundMark x1="33243" y1="18579" x2="34951" y2="20449"/>
                        <a14:backgroundMark x1="42947" y1="74938" x2="45845" y2="743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99" b="7241"/>
          <a:stretch/>
        </p:blipFill>
        <p:spPr>
          <a:xfrm>
            <a:off x="145409" y="1079381"/>
            <a:ext cx="11668218" cy="567375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9070C6-2817-4954-842E-00922324551B}"/>
              </a:ext>
            </a:extLst>
          </p:cNvPr>
          <p:cNvCxnSpPr>
            <a:cxnSpLocks/>
          </p:cNvCxnSpPr>
          <p:nvPr/>
        </p:nvCxnSpPr>
        <p:spPr>
          <a:xfrm>
            <a:off x="1702965" y="1660851"/>
            <a:ext cx="0" cy="1115905"/>
          </a:xfrm>
          <a:prstGeom prst="line">
            <a:avLst/>
          </a:prstGeom>
          <a:ln w="12700">
            <a:solidFill>
              <a:srgbClr val="DF9E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4F533D6-8853-4A76-AF72-1F8AC57A8416}"/>
              </a:ext>
            </a:extLst>
          </p:cNvPr>
          <p:cNvCxnSpPr>
            <a:cxnSpLocks/>
          </p:cNvCxnSpPr>
          <p:nvPr/>
        </p:nvCxnSpPr>
        <p:spPr>
          <a:xfrm>
            <a:off x="7081706" y="5219181"/>
            <a:ext cx="0" cy="384665"/>
          </a:xfrm>
          <a:prstGeom prst="line">
            <a:avLst/>
          </a:prstGeom>
          <a:ln w="12700">
            <a:solidFill>
              <a:srgbClr val="DF9E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793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B702E9-061E-4CD8-B4FD-AF28C0F8DE8A}"/>
              </a:ext>
            </a:extLst>
          </p:cNvPr>
          <p:cNvSpPr txBox="1"/>
          <p:nvPr/>
        </p:nvSpPr>
        <p:spPr>
          <a:xfrm>
            <a:off x="1586388" y="281665"/>
            <a:ext cx="3134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Ethereum </a:t>
            </a:r>
            <a:r>
              <a:rPr lang="en-US" altLang="ko-KR" sz="2000" dirty="0" err="1">
                <a:solidFill>
                  <a:schemeClr val="bg1"/>
                </a:solidFill>
              </a:rPr>
              <a:t>Dapp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CB80C2-31D7-4F3B-9C45-B0FF901D1D11}"/>
              </a:ext>
            </a:extLst>
          </p:cNvPr>
          <p:cNvSpPr txBox="1"/>
          <p:nvPr/>
        </p:nvSpPr>
        <p:spPr>
          <a:xfrm>
            <a:off x="1586388" y="661719"/>
            <a:ext cx="3036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rgbClr val="FFC000"/>
                </a:solidFill>
              </a:rPr>
              <a:t>이더리움</a:t>
            </a:r>
            <a:r>
              <a:rPr lang="ko-KR" altLang="en-US" sz="2800" b="1" dirty="0">
                <a:solidFill>
                  <a:srgbClr val="FFC000"/>
                </a:solidFill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</a:rPr>
              <a:t>DAPP</a:t>
            </a:r>
            <a:endParaRPr lang="ko-KR" altLang="en-US" sz="2800" b="1" dirty="0">
              <a:solidFill>
                <a:srgbClr val="FFC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DF71C-3F91-4FE3-B311-2C5EFBB36D4A}"/>
              </a:ext>
            </a:extLst>
          </p:cNvPr>
          <p:cNvSpPr txBox="1"/>
          <p:nvPr/>
        </p:nvSpPr>
        <p:spPr>
          <a:xfrm>
            <a:off x="378373" y="0"/>
            <a:ext cx="1392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05</a:t>
            </a:r>
            <a:endParaRPr lang="ko-KR" altLang="en-US" sz="8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그림 2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937779BA-B955-4DDF-9F31-E46897538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089" y="833865"/>
            <a:ext cx="3858936" cy="40904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9362E0-91A0-4B68-AEB6-1E14D29F6B9C}"/>
              </a:ext>
            </a:extLst>
          </p:cNvPr>
          <p:cNvSpPr txBox="1"/>
          <p:nvPr/>
        </p:nvSpPr>
        <p:spPr>
          <a:xfrm>
            <a:off x="7424256" y="4061949"/>
            <a:ext cx="39847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bg1"/>
                </a:solidFill>
              </a:rPr>
              <a:t>Medi</a:t>
            </a:r>
            <a:r>
              <a:rPr lang="en-US" altLang="ko-KR" sz="6000" dirty="0">
                <a:solidFill>
                  <a:schemeClr val="bg1"/>
                </a:solidFill>
              </a:rPr>
              <a:t> bloc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07C3C3-9B05-4BAB-9A4C-DD51298CC65C}"/>
              </a:ext>
            </a:extLst>
          </p:cNvPr>
          <p:cNvSpPr txBox="1"/>
          <p:nvPr/>
        </p:nvSpPr>
        <p:spPr>
          <a:xfrm>
            <a:off x="478171" y="1605104"/>
            <a:ext cx="64427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C000"/>
                </a:solidFill>
              </a:rPr>
              <a:t>Medi</a:t>
            </a:r>
            <a:r>
              <a:rPr lang="en-US" altLang="ko-KR" dirty="0">
                <a:solidFill>
                  <a:srgbClr val="FFC000"/>
                </a:solidFill>
              </a:rPr>
              <a:t> bloc</a:t>
            </a:r>
          </a:p>
          <a:p>
            <a:endParaRPr lang="en-US" altLang="ko-KR" dirty="0">
              <a:solidFill>
                <a:srgbClr val="FFC000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 의료 정보에 대한 권한을 의사가 아닌 환자에게 부여한다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환자 자신만 의료 데이터를 열람할 수 있도록 설계하여 블록에 기록하는 분산형 의료 데이터 관리 시스템이다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73063D-ECFE-4758-9FF0-035EED881712}"/>
              </a:ext>
            </a:extLst>
          </p:cNvPr>
          <p:cNvSpPr/>
          <p:nvPr/>
        </p:nvSpPr>
        <p:spPr>
          <a:xfrm>
            <a:off x="460527" y="3502597"/>
            <a:ext cx="628422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C000"/>
                </a:solidFill>
              </a:rPr>
              <a:t>Medi</a:t>
            </a:r>
            <a:r>
              <a:rPr lang="en-US" altLang="ko-KR" dirty="0">
                <a:solidFill>
                  <a:srgbClr val="FFC000"/>
                </a:solidFill>
              </a:rPr>
              <a:t> bloc</a:t>
            </a:r>
            <a:r>
              <a:rPr lang="ko-KR" altLang="en-US" dirty="0">
                <a:solidFill>
                  <a:srgbClr val="FFC000"/>
                </a:solidFill>
              </a:rPr>
              <a:t>의 특징</a:t>
            </a:r>
            <a:endParaRPr lang="en-US" altLang="ko-KR" dirty="0">
              <a:solidFill>
                <a:srgbClr val="FFC000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블록체인에 의료 데이터를 저장하기 때문에 무결성과 보안성이 보장되며 의료 공급자 자격 증명 시스템을 통해 인증된 의료인에게만 작성을 허용한다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분산된 정보를 다양한 플랫폼들과 연결할 수 있도록 하여 의료 데이터가 작성된 곳이 아닌 다른 병원에서도 까다로운 절차 없이 사용이 가능하도록 하였다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078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421EBF-F587-41F8-B5AE-5EC7A1D67360}"/>
              </a:ext>
            </a:extLst>
          </p:cNvPr>
          <p:cNvSpPr txBox="1"/>
          <p:nvPr/>
        </p:nvSpPr>
        <p:spPr>
          <a:xfrm>
            <a:off x="3836275" y="480049"/>
            <a:ext cx="45194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rgbClr val="FFC000"/>
                </a:solidFill>
                <a:latin typeface="신명조"/>
              </a:rPr>
              <a:t>Q &amp; A</a:t>
            </a:r>
            <a:endParaRPr lang="ko-KR" altLang="en-US" sz="9600" b="1" dirty="0">
              <a:solidFill>
                <a:srgbClr val="FFC000"/>
              </a:solidFill>
              <a:latin typeface="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3307730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C29F01E-09D8-40E6-BBE6-53CD0007F676}"/>
              </a:ext>
            </a:extLst>
          </p:cNvPr>
          <p:cNvCxnSpPr>
            <a:cxnSpLocks/>
          </p:cNvCxnSpPr>
          <p:nvPr/>
        </p:nvCxnSpPr>
        <p:spPr>
          <a:xfrm>
            <a:off x="7579806" y="0"/>
            <a:ext cx="0" cy="685800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550A1212-E008-40C7-9CF6-9824987C81DF}"/>
              </a:ext>
            </a:extLst>
          </p:cNvPr>
          <p:cNvSpPr/>
          <p:nvPr/>
        </p:nvSpPr>
        <p:spPr>
          <a:xfrm>
            <a:off x="7399806" y="822121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2A7DDCB-9EF0-46E6-B607-B79BCA427544}"/>
              </a:ext>
            </a:extLst>
          </p:cNvPr>
          <p:cNvSpPr/>
          <p:nvPr/>
        </p:nvSpPr>
        <p:spPr>
          <a:xfrm>
            <a:off x="7399806" y="2004242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B75057F-4093-4646-AFB7-A762D94536AB}"/>
              </a:ext>
            </a:extLst>
          </p:cNvPr>
          <p:cNvSpPr/>
          <p:nvPr/>
        </p:nvSpPr>
        <p:spPr>
          <a:xfrm>
            <a:off x="7399806" y="3186363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1712C1C-C736-4DA1-A91B-4F7CC99F57CB}"/>
              </a:ext>
            </a:extLst>
          </p:cNvPr>
          <p:cNvSpPr/>
          <p:nvPr/>
        </p:nvSpPr>
        <p:spPr>
          <a:xfrm>
            <a:off x="7399806" y="4368484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D30224B-DB69-41DB-9430-9D9098A279F6}"/>
              </a:ext>
            </a:extLst>
          </p:cNvPr>
          <p:cNvSpPr/>
          <p:nvPr/>
        </p:nvSpPr>
        <p:spPr>
          <a:xfrm>
            <a:off x="7399806" y="5550605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3CD41F-D3B2-4ED2-B6D4-F69C1484D10E}"/>
              </a:ext>
            </a:extLst>
          </p:cNvPr>
          <p:cNvSpPr txBox="1"/>
          <p:nvPr/>
        </p:nvSpPr>
        <p:spPr>
          <a:xfrm>
            <a:off x="7939806" y="340401"/>
            <a:ext cx="1392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rgbClr val="FFC000"/>
                </a:solidFill>
              </a:rPr>
              <a:t>01</a:t>
            </a:r>
            <a:endParaRPr lang="ko-KR" altLang="en-US" sz="8000" b="1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1D74CF-5197-45DE-9BC2-4DB0E77F73E9}"/>
              </a:ext>
            </a:extLst>
          </p:cNvPr>
          <p:cNvSpPr txBox="1"/>
          <p:nvPr/>
        </p:nvSpPr>
        <p:spPr>
          <a:xfrm>
            <a:off x="5854780" y="1522522"/>
            <a:ext cx="1392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02</a:t>
            </a:r>
            <a:endParaRPr lang="ko-KR" altLang="en-US" sz="8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106AA4-F797-40BD-91EC-1A9A45BE4C8D}"/>
              </a:ext>
            </a:extLst>
          </p:cNvPr>
          <p:cNvSpPr txBox="1"/>
          <p:nvPr/>
        </p:nvSpPr>
        <p:spPr>
          <a:xfrm>
            <a:off x="5854780" y="2767280"/>
            <a:ext cx="1392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03</a:t>
            </a:r>
            <a:endParaRPr lang="ko-KR" altLang="en-US" sz="8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1047E6-6B9F-4F74-B05A-5033796A65DF}"/>
              </a:ext>
            </a:extLst>
          </p:cNvPr>
          <p:cNvSpPr txBox="1"/>
          <p:nvPr/>
        </p:nvSpPr>
        <p:spPr>
          <a:xfrm>
            <a:off x="7939806" y="3886764"/>
            <a:ext cx="1392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04</a:t>
            </a:r>
            <a:endParaRPr lang="ko-KR" altLang="en-US" sz="8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318101-0EAA-415E-B819-C0E6F71B4AD5}"/>
              </a:ext>
            </a:extLst>
          </p:cNvPr>
          <p:cNvSpPr txBox="1"/>
          <p:nvPr/>
        </p:nvSpPr>
        <p:spPr>
          <a:xfrm>
            <a:off x="5854780" y="5071703"/>
            <a:ext cx="1392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05</a:t>
            </a:r>
            <a:endParaRPr lang="ko-KR" altLang="en-US" sz="8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45C9F4-4B5C-46E9-BB6B-DA99E31C1664}"/>
              </a:ext>
            </a:extLst>
          </p:cNvPr>
          <p:cNvSpPr txBox="1"/>
          <p:nvPr/>
        </p:nvSpPr>
        <p:spPr>
          <a:xfrm>
            <a:off x="9080196" y="602010"/>
            <a:ext cx="2627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Ethereum Definition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98B174-22B7-4161-9D07-6044A38D29D0}"/>
              </a:ext>
            </a:extLst>
          </p:cNvPr>
          <p:cNvSpPr txBox="1"/>
          <p:nvPr/>
        </p:nvSpPr>
        <p:spPr>
          <a:xfrm>
            <a:off x="9147821" y="996219"/>
            <a:ext cx="2559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rgbClr val="FFC000"/>
                </a:solidFill>
              </a:rPr>
              <a:t>이더리움</a:t>
            </a:r>
            <a:r>
              <a:rPr lang="ko-KR" altLang="en-US" sz="2800" b="1" dirty="0">
                <a:solidFill>
                  <a:srgbClr val="FFC000"/>
                </a:solidFill>
              </a:rPr>
              <a:t> 정의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93DD21-19DF-46E0-8829-A4840A8CCDD0}"/>
              </a:ext>
            </a:extLst>
          </p:cNvPr>
          <p:cNvSpPr/>
          <p:nvPr/>
        </p:nvSpPr>
        <p:spPr>
          <a:xfrm>
            <a:off x="0" y="220717"/>
            <a:ext cx="12192000" cy="1599168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 descr="도로이(가) 표시된 사진&#10;&#10;매우 높은 신뢰도로 생성된 설명">
            <a:extLst>
              <a:ext uri="{FF2B5EF4-FFF2-40B4-BE49-F238E27FC236}">
                <a16:creationId xmlns:a16="http://schemas.microsoft.com/office/drawing/2014/main" id="{A507CE54-5B15-48B8-9C88-7F5A7E949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28302" y1="73962" x2="36038" y2="773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5257">
            <a:off x="352193" y="3685670"/>
            <a:ext cx="3287895" cy="328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4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69EEDE-5786-47CD-9F26-E9707C1B9AE5}"/>
              </a:ext>
            </a:extLst>
          </p:cNvPr>
          <p:cNvCxnSpPr/>
          <p:nvPr/>
        </p:nvCxnSpPr>
        <p:spPr>
          <a:xfrm>
            <a:off x="0" y="1298272"/>
            <a:ext cx="12192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hape 39">
            <a:extLst>
              <a:ext uri="{FF2B5EF4-FFF2-40B4-BE49-F238E27FC236}">
                <a16:creationId xmlns:a16="http://schemas.microsoft.com/office/drawing/2014/main" id="{84806D17-D07B-4D12-86B7-9DCFE0D34360}"/>
              </a:ext>
            </a:extLst>
          </p:cNvPr>
          <p:cNvSpPr/>
          <p:nvPr/>
        </p:nvSpPr>
        <p:spPr>
          <a:xfrm>
            <a:off x="7106828" y="925483"/>
            <a:ext cx="4680000" cy="468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0" h="21555" extrusionOk="0">
                <a:moveTo>
                  <a:pt x="10" y="5073"/>
                </a:moveTo>
                <a:cubicBezTo>
                  <a:pt x="-16" y="4508"/>
                  <a:pt x="-2" y="3929"/>
                  <a:pt x="246" y="3423"/>
                </a:cubicBezTo>
                <a:cubicBezTo>
                  <a:pt x="484" y="2938"/>
                  <a:pt x="904" y="2586"/>
                  <a:pt x="1353" y="2296"/>
                </a:cubicBezTo>
                <a:cubicBezTo>
                  <a:pt x="2431" y="1597"/>
                  <a:pt x="3643" y="1226"/>
                  <a:pt x="4868" y="910"/>
                </a:cubicBezTo>
                <a:cubicBezTo>
                  <a:pt x="6764" y="421"/>
                  <a:pt x="8728" y="48"/>
                  <a:pt x="10705" y="5"/>
                </a:cubicBezTo>
                <a:cubicBezTo>
                  <a:pt x="12429" y="-33"/>
                  <a:pt x="14164" y="186"/>
                  <a:pt x="15808" y="620"/>
                </a:cubicBezTo>
                <a:cubicBezTo>
                  <a:pt x="16620" y="834"/>
                  <a:pt x="17417" y="1104"/>
                  <a:pt x="18204" y="1379"/>
                </a:cubicBezTo>
                <a:cubicBezTo>
                  <a:pt x="18933" y="1634"/>
                  <a:pt x="19662" y="1897"/>
                  <a:pt x="20311" y="2358"/>
                </a:cubicBezTo>
                <a:cubicBezTo>
                  <a:pt x="20788" y="2696"/>
                  <a:pt x="21197" y="3137"/>
                  <a:pt x="21395" y="3694"/>
                </a:cubicBezTo>
                <a:cubicBezTo>
                  <a:pt x="21584" y="4227"/>
                  <a:pt x="21554" y="4805"/>
                  <a:pt x="21499" y="5369"/>
                </a:cubicBezTo>
                <a:cubicBezTo>
                  <a:pt x="21172" y="8710"/>
                  <a:pt x="20028" y="11906"/>
                  <a:pt x="18278" y="14751"/>
                </a:cubicBezTo>
                <a:cubicBezTo>
                  <a:pt x="17531" y="15966"/>
                  <a:pt x="16676" y="17110"/>
                  <a:pt x="15730" y="18159"/>
                </a:cubicBezTo>
                <a:cubicBezTo>
                  <a:pt x="14800" y="19191"/>
                  <a:pt x="13777" y="20135"/>
                  <a:pt x="12607" y="20890"/>
                </a:cubicBezTo>
                <a:cubicBezTo>
                  <a:pt x="12049" y="21250"/>
                  <a:pt x="11443" y="21567"/>
                  <a:pt x="10782" y="21555"/>
                </a:cubicBezTo>
                <a:cubicBezTo>
                  <a:pt x="10224" y="21546"/>
                  <a:pt x="9708" y="21300"/>
                  <a:pt x="9227" y="21015"/>
                </a:cubicBezTo>
                <a:cubicBezTo>
                  <a:pt x="8554" y="20615"/>
                  <a:pt x="7941" y="20142"/>
                  <a:pt x="7363" y="19628"/>
                </a:cubicBezTo>
                <a:cubicBezTo>
                  <a:pt x="6770" y="19102"/>
                  <a:pt x="6213" y="18531"/>
                  <a:pt x="5683" y="17937"/>
                </a:cubicBezTo>
                <a:cubicBezTo>
                  <a:pt x="4574" y="16696"/>
                  <a:pt x="3563" y="15335"/>
                  <a:pt x="2733" y="13865"/>
                </a:cubicBezTo>
                <a:cubicBezTo>
                  <a:pt x="1974" y="12522"/>
                  <a:pt x="1368" y="11097"/>
                  <a:pt x="897" y="9636"/>
                </a:cubicBezTo>
                <a:cubicBezTo>
                  <a:pt x="421" y="8160"/>
                  <a:pt x="81" y="6637"/>
                  <a:pt x="10" y="5073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12700">
            <a:solidFill>
              <a:schemeClr val="bg2">
                <a:lumMod val="10000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3D962-C2B5-4306-B8F4-62F1875E9CCB}"/>
              </a:ext>
            </a:extLst>
          </p:cNvPr>
          <p:cNvSpPr txBox="1"/>
          <p:nvPr/>
        </p:nvSpPr>
        <p:spPr>
          <a:xfrm>
            <a:off x="448562" y="1771005"/>
            <a:ext cx="58169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chemeClr val="bg1"/>
                </a:solidFill>
              </a:rPr>
              <a:t>Ethereum</a:t>
            </a:r>
            <a:r>
              <a:rPr lang="ko-KR" altLang="en-US" dirty="0">
                <a:solidFill>
                  <a:schemeClr val="bg1"/>
                </a:solidFill>
              </a:rPr>
              <a:t>은 블록체인 기술을 기반으로 </a:t>
            </a:r>
            <a:r>
              <a:rPr lang="en-US" altLang="ko-KR" dirty="0">
                <a:solidFill>
                  <a:schemeClr val="bg1"/>
                </a:solidFill>
              </a:rPr>
              <a:t>Smart Contract </a:t>
            </a:r>
            <a:r>
              <a:rPr lang="ko-KR" altLang="en-US" dirty="0">
                <a:solidFill>
                  <a:schemeClr val="bg1"/>
                </a:solidFill>
              </a:rPr>
              <a:t>기능을 구현하기 위한 분산 컴퓨팅 플랫폼이다</a:t>
            </a:r>
            <a:r>
              <a:rPr lang="en-US" altLang="ko-KR" dirty="0">
                <a:solidFill>
                  <a:schemeClr val="bg1"/>
                </a:solidFill>
              </a:rPr>
              <a:t>. Smart Contract</a:t>
            </a:r>
            <a:r>
              <a:rPr lang="ko-KR" altLang="en-US" dirty="0">
                <a:solidFill>
                  <a:schemeClr val="bg1"/>
                </a:solidFill>
              </a:rPr>
              <a:t>에 의해 만들어진 </a:t>
            </a:r>
            <a:r>
              <a:rPr lang="en-US" altLang="ko-KR" dirty="0">
                <a:solidFill>
                  <a:schemeClr val="bg1"/>
                </a:solidFill>
              </a:rPr>
              <a:t>DAPP (Distributed Application )</a:t>
            </a:r>
            <a:r>
              <a:rPr lang="ko-KR" altLang="en-US" dirty="0">
                <a:solidFill>
                  <a:schemeClr val="bg1"/>
                </a:solidFill>
              </a:rPr>
              <a:t>라 정의한다</a:t>
            </a:r>
            <a:r>
              <a:rPr lang="en-US" altLang="ko-KR" dirty="0">
                <a:solidFill>
                  <a:schemeClr val="bg1"/>
                </a:solidFill>
              </a:rPr>
              <a:t>. Ethereum</a:t>
            </a:r>
            <a:r>
              <a:rPr lang="ko-KR" altLang="en-US" dirty="0">
                <a:solidFill>
                  <a:schemeClr val="bg1"/>
                </a:solidFill>
              </a:rPr>
              <a:t>은 단순 플랫폼이 아니라 </a:t>
            </a:r>
            <a:r>
              <a:rPr lang="en-US" altLang="ko-KR" dirty="0">
                <a:solidFill>
                  <a:schemeClr val="bg1"/>
                </a:solidFill>
              </a:rPr>
              <a:t>Turing Complete</a:t>
            </a:r>
            <a:r>
              <a:rPr lang="ko-KR" altLang="en-US" dirty="0">
                <a:solidFill>
                  <a:schemeClr val="bg1"/>
                </a:solidFill>
              </a:rPr>
              <a:t>을 제공하기 때문에 개발자들이 보다 다양하고 창의적인 </a:t>
            </a:r>
            <a:r>
              <a:rPr lang="en-US" altLang="ko-KR" dirty="0">
                <a:solidFill>
                  <a:schemeClr val="bg1"/>
                </a:solidFill>
              </a:rPr>
              <a:t>APP</a:t>
            </a:r>
            <a:r>
              <a:rPr lang="ko-KR" altLang="en-US" dirty="0">
                <a:solidFill>
                  <a:schemeClr val="bg1"/>
                </a:solidFill>
              </a:rPr>
              <a:t>을 계발할 수 있도록 지원해준다</a:t>
            </a:r>
            <a:r>
              <a:rPr lang="en-US" altLang="ko-KR" dirty="0">
                <a:solidFill>
                  <a:schemeClr val="bg1"/>
                </a:solidFill>
              </a:rPr>
              <a:t>. Smart Contract</a:t>
            </a:r>
            <a:r>
              <a:rPr lang="ko-KR" altLang="en-US" dirty="0">
                <a:solidFill>
                  <a:schemeClr val="bg1"/>
                </a:solidFill>
              </a:rPr>
              <a:t> 언어로는 </a:t>
            </a:r>
            <a:r>
              <a:rPr lang="en-US" altLang="ko-KR" dirty="0">
                <a:solidFill>
                  <a:schemeClr val="bg1"/>
                </a:solidFill>
              </a:rPr>
              <a:t>Solidity, Serpent, LLL,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Mutan</a:t>
            </a:r>
            <a:r>
              <a:rPr lang="ko-KR" altLang="en-US" dirty="0">
                <a:solidFill>
                  <a:schemeClr val="bg1"/>
                </a:solidFill>
              </a:rPr>
              <a:t> 등이 있으며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현재는 주로 </a:t>
            </a:r>
            <a:r>
              <a:rPr lang="en-US" altLang="ko-KR" dirty="0">
                <a:solidFill>
                  <a:schemeClr val="bg1"/>
                </a:solidFill>
              </a:rPr>
              <a:t>Solidity</a:t>
            </a:r>
            <a:r>
              <a:rPr lang="ko-KR" altLang="en-US" dirty="0">
                <a:solidFill>
                  <a:schemeClr val="bg1"/>
                </a:solidFill>
              </a:rPr>
              <a:t>를 사용한다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Shape 38">
            <a:extLst>
              <a:ext uri="{FF2B5EF4-FFF2-40B4-BE49-F238E27FC236}">
                <a16:creationId xmlns:a16="http://schemas.microsoft.com/office/drawing/2014/main" id="{47E9889A-1B4D-4808-8E3F-4F9311A8C387}"/>
              </a:ext>
            </a:extLst>
          </p:cNvPr>
          <p:cNvSpPr/>
          <p:nvPr/>
        </p:nvSpPr>
        <p:spPr>
          <a:xfrm rot="19401480">
            <a:off x="7119085" y="934114"/>
            <a:ext cx="4680000" cy="468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0" h="21555" extrusionOk="0">
                <a:moveTo>
                  <a:pt x="10" y="5073"/>
                </a:moveTo>
                <a:cubicBezTo>
                  <a:pt x="-16" y="4508"/>
                  <a:pt x="-2" y="3929"/>
                  <a:pt x="246" y="3423"/>
                </a:cubicBezTo>
                <a:cubicBezTo>
                  <a:pt x="484" y="2938"/>
                  <a:pt x="904" y="2586"/>
                  <a:pt x="1353" y="2296"/>
                </a:cubicBezTo>
                <a:cubicBezTo>
                  <a:pt x="2431" y="1597"/>
                  <a:pt x="3643" y="1226"/>
                  <a:pt x="4868" y="910"/>
                </a:cubicBezTo>
                <a:cubicBezTo>
                  <a:pt x="6764" y="421"/>
                  <a:pt x="8728" y="48"/>
                  <a:pt x="10705" y="5"/>
                </a:cubicBezTo>
                <a:cubicBezTo>
                  <a:pt x="12429" y="-33"/>
                  <a:pt x="14164" y="186"/>
                  <a:pt x="15808" y="620"/>
                </a:cubicBezTo>
                <a:cubicBezTo>
                  <a:pt x="16620" y="834"/>
                  <a:pt x="17417" y="1104"/>
                  <a:pt x="18204" y="1379"/>
                </a:cubicBezTo>
                <a:cubicBezTo>
                  <a:pt x="18933" y="1634"/>
                  <a:pt x="19662" y="1897"/>
                  <a:pt x="20311" y="2358"/>
                </a:cubicBezTo>
                <a:cubicBezTo>
                  <a:pt x="20788" y="2696"/>
                  <a:pt x="21197" y="3137"/>
                  <a:pt x="21395" y="3694"/>
                </a:cubicBezTo>
                <a:cubicBezTo>
                  <a:pt x="21584" y="4227"/>
                  <a:pt x="21554" y="4805"/>
                  <a:pt x="21499" y="5369"/>
                </a:cubicBezTo>
                <a:cubicBezTo>
                  <a:pt x="21172" y="8710"/>
                  <a:pt x="20028" y="11906"/>
                  <a:pt x="18278" y="14751"/>
                </a:cubicBezTo>
                <a:cubicBezTo>
                  <a:pt x="17531" y="15966"/>
                  <a:pt x="16676" y="17110"/>
                  <a:pt x="15730" y="18159"/>
                </a:cubicBezTo>
                <a:cubicBezTo>
                  <a:pt x="14800" y="19191"/>
                  <a:pt x="13777" y="20135"/>
                  <a:pt x="12607" y="20890"/>
                </a:cubicBezTo>
                <a:cubicBezTo>
                  <a:pt x="12049" y="21250"/>
                  <a:pt x="11443" y="21567"/>
                  <a:pt x="10782" y="21555"/>
                </a:cubicBezTo>
                <a:cubicBezTo>
                  <a:pt x="10224" y="21546"/>
                  <a:pt x="9708" y="21300"/>
                  <a:pt x="9227" y="21015"/>
                </a:cubicBezTo>
                <a:cubicBezTo>
                  <a:pt x="8554" y="20615"/>
                  <a:pt x="7941" y="20142"/>
                  <a:pt x="7363" y="19628"/>
                </a:cubicBezTo>
                <a:cubicBezTo>
                  <a:pt x="6770" y="19102"/>
                  <a:pt x="6213" y="18531"/>
                  <a:pt x="5683" y="17937"/>
                </a:cubicBezTo>
                <a:cubicBezTo>
                  <a:pt x="4574" y="16696"/>
                  <a:pt x="3563" y="15335"/>
                  <a:pt x="2733" y="13865"/>
                </a:cubicBezTo>
                <a:cubicBezTo>
                  <a:pt x="1974" y="12522"/>
                  <a:pt x="1368" y="11097"/>
                  <a:pt x="897" y="9636"/>
                </a:cubicBezTo>
                <a:cubicBezTo>
                  <a:pt x="421" y="8160"/>
                  <a:pt x="81" y="6637"/>
                  <a:pt x="10" y="5073"/>
                </a:cubicBezTo>
                <a:close/>
              </a:path>
            </a:pathLst>
          </a:custGeom>
          <a:ln w="38100">
            <a:solidFill>
              <a:srgbClr val="FFC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Shape 39">
            <a:extLst>
              <a:ext uri="{FF2B5EF4-FFF2-40B4-BE49-F238E27FC236}">
                <a16:creationId xmlns:a16="http://schemas.microsoft.com/office/drawing/2014/main" id="{598A745D-CF8A-47A2-9CD1-0A4F1CD228C2}"/>
              </a:ext>
            </a:extLst>
          </p:cNvPr>
          <p:cNvSpPr/>
          <p:nvPr/>
        </p:nvSpPr>
        <p:spPr>
          <a:xfrm rot="18340212">
            <a:off x="7110454" y="925483"/>
            <a:ext cx="4680000" cy="468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0" h="21555" extrusionOk="0">
                <a:moveTo>
                  <a:pt x="10" y="5073"/>
                </a:moveTo>
                <a:cubicBezTo>
                  <a:pt x="-16" y="4508"/>
                  <a:pt x="-2" y="3929"/>
                  <a:pt x="246" y="3423"/>
                </a:cubicBezTo>
                <a:cubicBezTo>
                  <a:pt x="484" y="2938"/>
                  <a:pt x="904" y="2586"/>
                  <a:pt x="1353" y="2296"/>
                </a:cubicBezTo>
                <a:cubicBezTo>
                  <a:pt x="2431" y="1597"/>
                  <a:pt x="3643" y="1226"/>
                  <a:pt x="4868" y="910"/>
                </a:cubicBezTo>
                <a:cubicBezTo>
                  <a:pt x="6764" y="421"/>
                  <a:pt x="8728" y="48"/>
                  <a:pt x="10705" y="5"/>
                </a:cubicBezTo>
                <a:cubicBezTo>
                  <a:pt x="12429" y="-33"/>
                  <a:pt x="14164" y="186"/>
                  <a:pt x="15808" y="620"/>
                </a:cubicBezTo>
                <a:cubicBezTo>
                  <a:pt x="16620" y="834"/>
                  <a:pt x="17417" y="1104"/>
                  <a:pt x="18204" y="1379"/>
                </a:cubicBezTo>
                <a:cubicBezTo>
                  <a:pt x="18933" y="1634"/>
                  <a:pt x="19662" y="1897"/>
                  <a:pt x="20311" y="2358"/>
                </a:cubicBezTo>
                <a:cubicBezTo>
                  <a:pt x="20788" y="2696"/>
                  <a:pt x="21197" y="3137"/>
                  <a:pt x="21395" y="3694"/>
                </a:cubicBezTo>
                <a:cubicBezTo>
                  <a:pt x="21584" y="4227"/>
                  <a:pt x="21554" y="4805"/>
                  <a:pt x="21499" y="5369"/>
                </a:cubicBezTo>
                <a:cubicBezTo>
                  <a:pt x="21172" y="8710"/>
                  <a:pt x="20028" y="11906"/>
                  <a:pt x="18278" y="14751"/>
                </a:cubicBezTo>
                <a:cubicBezTo>
                  <a:pt x="17531" y="15966"/>
                  <a:pt x="16676" y="17110"/>
                  <a:pt x="15730" y="18159"/>
                </a:cubicBezTo>
                <a:cubicBezTo>
                  <a:pt x="14800" y="19191"/>
                  <a:pt x="13777" y="20135"/>
                  <a:pt x="12607" y="20890"/>
                </a:cubicBezTo>
                <a:cubicBezTo>
                  <a:pt x="12049" y="21250"/>
                  <a:pt x="11443" y="21567"/>
                  <a:pt x="10782" y="21555"/>
                </a:cubicBezTo>
                <a:cubicBezTo>
                  <a:pt x="10224" y="21546"/>
                  <a:pt x="9708" y="21300"/>
                  <a:pt x="9227" y="21015"/>
                </a:cubicBezTo>
                <a:cubicBezTo>
                  <a:pt x="8554" y="20615"/>
                  <a:pt x="7941" y="20142"/>
                  <a:pt x="7363" y="19628"/>
                </a:cubicBezTo>
                <a:cubicBezTo>
                  <a:pt x="6770" y="19102"/>
                  <a:pt x="6213" y="18531"/>
                  <a:pt x="5683" y="17937"/>
                </a:cubicBezTo>
                <a:cubicBezTo>
                  <a:pt x="4574" y="16696"/>
                  <a:pt x="3563" y="15335"/>
                  <a:pt x="2733" y="13865"/>
                </a:cubicBezTo>
                <a:cubicBezTo>
                  <a:pt x="1974" y="12522"/>
                  <a:pt x="1368" y="11097"/>
                  <a:pt x="897" y="9636"/>
                </a:cubicBezTo>
                <a:cubicBezTo>
                  <a:pt x="421" y="8160"/>
                  <a:pt x="81" y="6637"/>
                  <a:pt x="10" y="5073"/>
                </a:cubicBezTo>
                <a:close/>
              </a:path>
            </a:pathLst>
          </a:custGeom>
          <a:ln w="38100">
            <a:solidFill>
              <a:schemeClr val="accent4">
                <a:lumMod val="5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AD5E7D-1632-4592-B9D6-C5C05BB1425A}"/>
              </a:ext>
            </a:extLst>
          </p:cNvPr>
          <p:cNvSpPr txBox="1"/>
          <p:nvPr/>
        </p:nvSpPr>
        <p:spPr>
          <a:xfrm>
            <a:off x="355134" y="0"/>
            <a:ext cx="1392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01</a:t>
            </a:r>
            <a:endParaRPr lang="ko-KR" altLang="en-US" sz="8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623A61-0E18-4B63-95A5-F2CF533C7798}"/>
              </a:ext>
            </a:extLst>
          </p:cNvPr>
          <p:cNvSpPr txBox="1"/>
          <p:nvPr/>
        </p:nvSpPr>
        <p:spPr>
          <a:xfrm>
            <a:off x="1579675" y="255912"/>
            <a:ext cx="2627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Ethereum Definition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0279A0-C2EF-476C-93D5-3DCE249BE516}"/>
              </a:ext>
            </a:extLst>
          </p:cNvPr>
          <p:cNvSpPr txBox="1"/>
          <p:nvPr/>
        </p:nvSpPr>
        <p:spPr>
          <a:xfrm>
            <a:off x="1579675" y="605278"/>
            <a:ext cx="2559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rgbClr val="FFC000"/>
                </a:solidFill>
              </a:rPr>
              <a:t>이더리움</a:t>
            </a:r>
            <a:r>
              <a:rPr lang="ko-KR" altLang="en-US" sz="2800" b="1" dirty="0">
                <a:solidFill>
                  <a:srgbClr val="FFC000"/>
                </a:solidFill>
              </a:rPr>
              <a:t> 정의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1D0456-A37B-44C2-A8A6-0B3AC6AD3EB3}"/>
              </a:ext>
            </a:extLst>
          </p:cNvPr>
          <p:cNvSpPr/>
          <p:nvPr/>
        </p:nvSpPr>
        <p:spPr>
          <a:xfrm>
            <a:off x="-11186" y="6691210"/>
            <a:ext cx="12267501" cy="574646"/>
          </a:xfrm>
          <a:prstGeom prst="rect">
            <a:avLst/>
          </a:prstGeom>
          <a:solidFill>
            <a:srgbClr val="DF9E0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ko-KR" altLang="en-US" sz="1400" dirty="0">
              <a:ea typeface="HY목각파임B" panose="02030600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343B21A-34D4-475F-8F59-6BDC4A70F3ED}"/>
              </a:ext>
            </a:extLst>
          </p:cNvPr>
          <p:cNvSpPr/>
          <p:nvPr/>
        </p:nvSpPr>
        <p:spPr>
          <a:xfrm>
            <a:off x="861014" y="6691210"/>
            <a:ext cx="3113300" cy="57464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ko-KR" altLang="en-US" sz="1400" dirty="0">
              <a:ea typeface="HY목각파임B" panose="02030600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02D8B3E-946F-4174-B399-838732DA3726}"/>
              </a:ext>
            </a:extLst>
          </p:cNvPr>
          <p:cNvSpPr/>
          <p:nvPr/>
        </p:nvSpPr>
        <p:spPr>
          <a:xfrm>
            <a:off x="861014" y="6698051"/>
            <a:ext cx="3113300" cy="57464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ko-KR" altLang="en-US" sz="1400" dirty="0">
              <a:ea typeface="HY목각파임B" panose="02030600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A4FE5C-9047-498B-BC2C-D76294E55673}"/>
              </a:ext>
            </a:extLst>
          </p:cNvPr>
          <p:cNvSpPr/>
          <p:nvPr/>
        </p:nvSpPr>
        <p:spPr>
          <a:xfrm>
            <a:off x="6709092" y="6684369"/>
            <a:ext cx="1822544" cy="574646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ko-KR" altLang="en-US" sz="1400" dirty="0"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93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C29F01E-09D8-40E6-BBE6-53CD0007F676}"/>
              </a:ext>
            </a:extLst>
          </p:cNvPr>
          <p:cNvCxnSpPr>
            <a:cxnSpLocks/>
          </p:cNvCxnSpPr>
          <p:nvPr/>
        </p:nvCxnSpPr>
        <p:spPr>
          <a:xfrm>
            <a:off x="7579806" y="0"/>
            <a:ext cx="0" cy="685800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550A1212-E008-40C7-9CF6-9824987C81DF}"/>
              </a:ext>
            </a:extLst>
          </p:cNvPr>
          <p:cNvSpPr/>
          <p:nvPr/>
        </p:nvSpPr>
        <p:spPr>
          <a:xfrm>
            <a:off x="7399806" y="822121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2A7DDCB-9EF0-46E6-B607-B79BCA427544}"/>
              </a:ext>
            </a:extLst>
          </p:cNvPr>
          <p:cNvSpPr/>
          <p:nvPr/>
        </p:nvSpPr>
        <p:spPr>
          <a:xfrm>
            <a:off x="7399806" y="2004242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B75057F-4093-4646-AFB7-A762D94536AB}"/>
              </a:ext>
            </a:extLst>
          </p:cNvPr>
          <p:cNvSpPr/>
          <p:nvPr/>
        </p:nvSpPr>
        <p:spPr>
          <a:xfrm>
            <a:off x="7399806" y="3186363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1712C1C-C736-4DA1-A91B-4F7CC99F57CB}"/>
              </a:ext>
            </a:extLst>
          </p:cNvPr>
          <p:cNvSpPr/>
          <p:nvPr/>
        </p:nvSpPr>
        <p:spPr>
          <a:xfrm>
            <a:off x="7399806" y="4368484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D30224B-DB69-41DB-9430-9D9098A279F6}"/>
              </a:ext>
            </a:extLst>
          </p:cNvPr>
          <p:cNvSpPr/>
          <p:nvPr/>
        </p:nvSpPr>
        <p:spPr>
          <a:xfrm>
            <a:off x="7399806" y="5550605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3CD41F-D3B2-4ED2-B6D4-F69C1484D10E}"/>
              </a:ext>
            </a:extLst>
          </p:cNvPr>
          <p:cNvSpPr txBox="1"/>
          <p:nvPr/>
        </p:nvSpPr>
        <p:spPr>
          <a:xfrm>
            <a:off x="7939806" y="340401"/>
            <a:ext cx="1392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01</a:t>
            </a:r>
            <a:endParaRPr lang="ko-KR" altLang="en-US" sz="8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1D74CF-5197-45DE-9BC2-4DB0E77F73E9}"/>
              </a:ext>
            </a:extLst>
          </p:cNvPr>
          <p:cNvSpPr txBox="1"/>
          <p:nvPr/>
        </p:nvSpPr>
        <p:spPr>
          <a:xfrm>
            <a:off x="5854780" y="1522522"/>
            <a:ext cx="1392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rgbClr val="FFC000"/>
                </a:solidFill>
              </a:rPr>
              <a:t>02</a:t>
            </a:r>
            <a:endParaRPr lang="ko-KR" altLang="en-US" sz="8000" b="1" dirty="0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106AA4-F797-40BD-91EC-1A9A45BE4C8D}"/>
              </a:ext>
            </a:extLst>
          </p:cNvPr>
          <p:cNvSpPr txBox="1"/>
          <p:nvPr/>
        </p:nvSpPr>
        <p:spPr>
          <a:xfrm>
            <a:off x="5854780" y="2767280"/>
            <a:ext cx="1392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03</a:t>
            </a:r>
            <a:endParaRPr lang="ko-KR" altLang="en-US" sz="8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1047E6-6B9F-4F74-B05A-5033796A65DF}"/>
              </a:ext>
            </a:extLst>
          </p:cNvPr>
          <p:cNvSpPr txBox="1"/>
          <p:nvPr/>
        </p:nvSpPr>
        <p:spPr>
          <a:xfrm>
            <a:off x="7939806" y="3886764"/>
            <a:ext cx="1392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04</a:t>
            </a:r>
            <a:endParaRPr lang="ko-KR" altLang="en-US" sz="8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318101-0EAA-415E-B819-C0E6F71B4AD5}"/>
              </a:ext>
            </a:extLst>
          </p:cNvPr>
          <p:cNvSpPr txBox="1"/>
          <p:nvPr/>
        </p:nvSpPr>
        <p:spPr>
          <a:xfrm>
            <a:off x="5854780" y="5071703"/>
            <a:ext cx="1392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05</a:t>
            </a:r>
            <a:endParaRPr lang="ko-KR" altLang="en-US" sz="8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ACFB19-8D06-41B9-A863-30E71EC2E0E8}"/>
              </a:ext>
            </a:extLst>
          </p:cNvPr>
          <p:cNvSpPr txBox="1"/>
          <p:nvPr/>
        </p:nvSpPr>
        <p:spPr>
          <a:xfrm>
            <a:off x="4154125" y="2105560"/>
            <a:ext cx="179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>
                <a:solidFill>
                  <a:srgbClr val="FFC000"/>
                </a:solidFill>
              </a:rPr>
              <a:t>블록 구조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E7B673C-6DC9-4857-8BA0-C06D6A4F18CA}"/>
              </a:ext>
            </a:extLst>
          </p:cNvPr>
          <p:cNvSpPr/>
          <p:nvPr/>
        </p:nvSpPr>
        <p:spPr>
          <a:xfrm>
            <a:off x="0" y="1405795"/>
            <a:ext cx="12192000" cy="1599168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6EA46D-B5B6-4100-94CB-031ECB261289}"/>
              </a:ext>
            </a:extLst>
          </p:cNvPr>
          <p:cNvSpPr txBox="1"/>
          <p:nvPr/>
        </p:nvSpPr>
        <p:spPr>
          <a:xfrm>
            <a:off x="4015030" y="1767005"/>
            <a:ext cx="2017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Block Structure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16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BF069B4-835C-483E-9F1F-026E180F816F}"/>
              </a:ext>
            </a:extLst>
          </p:cNvPr>
          <p:cNvSpPr/>
          <p:nvPr/>
        </p:nvSpPr>
        <p:spPr>
          <a:xfrm>
            <a:off x="580029" y="1575744"/>
            <a:ext cx="11275640" cy="4788308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ko-KR" altLang="en-US" sz="1400" dirty="0">
              <a:ea typeface="HY목각파임B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E5DD771-1AC6-493E-85D0-054542B1230D}"/>
              </a:ext>
            </a:extLst>
          </p:cNvPr>
          <p:cNvSpPr/>
          <p:nvPr/>
        </p:nvSpPr>
        <p:spPr>
          <a:xfrm>
            <a:off x="885446" y="2210251"/>
            <a:ext cx="2460140" cy="40011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FFC000"/>
                </a:solidFill>
                <a:ea typeface="HY목각파임B" panose="02030600000101010101" pitchFamily="18" charset="-127"/>
              </a:rPr>
              <a:t>Parent Hash</a:t>
            </a:r>
            <a:endParaRPr lang="ko-KR" altLang="en-US" sz="2000" dirty="0">
              <a:solidFill>
                <a:srgbClr val="FFC000"/>
              </a:solidFill>
              <a:ea typeface="HY목각파임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2D2F2-66E5-4924-95B6-6E780858FE85}"/>
              </a:ext>
            </a:extLst>
          </p:cNvPr>
          <p:cNvSpPr/>
          <p:nvPr/>
        </p:nvSpPr>
        <p:spPr>
          <a:xfrm>
            <a:off x="3640479" y="2210249"/>
            <a:ext cx="2460140" cy="40011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  <a:ea typeface="HY목각파임B" panose="02030600000101010101" pitchFamily="18" charset="-127"/>
              </a:rPr>
              <a:t>Ommers</a:t>
            </a:r>
            <a:r>
              <a:rPr lang="en-US" altLang="ko-KR" sz="2000" dirty="0">
                <a:solidFill>
                  <a:schemeClr val="bg1"/>
                </a:solidFill>
                <a:ea typeface="HY목각파임B" panose="02030600000101010101" pitchFamily="18" charset="-127"/>
              </a:rPr>
              <a:t> Hash</a:t>
            </a:r>
            <a:endParaRPr lang="ko-KR" altLang="en-US" sz="2000" dirty="0">
              <a:solidFill>
                <a:schemeClr val="bg1"/>
              </a:solidFill>
              <a:ea typeface="HY목각파임B" panose="02030600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F28261-8592-452E-9DC2-C81BDE3B964F}"/>
              </a:ext>
            </a:extLst>
          </p:cNvPr>
          <p:cNvSpPr/>
          <p:nvPr/>
        </p:nvSpPr>
        <p:spPr>
          <a:xfrm>
            <a:off x="6416411" y="2186518"/>
            <a:ext cx="2460140" cy="40011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ea typeface="HY목각파임B" panose="02030600000101010101" pitchFamily="18" charset="-127"/>
              </a:rPr>
              <a:t>Beneficiary</a:t>
            </a:r>
            <a:endParaRPr lang="ko-KR" altLang="en-US" sz="2000" dirty="0">
              <a:solidFill>
                <a:schemeClr val="bg1"/>
              </a:solidFill>
              <a:ea typeface="HY목각파임B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8F7876-C097-4EE6-9A3C-431732670678}"/>
              </a:ext>
            </a:extLst>
          </p:cNvPr>
          <p:cNvSpPr/>
          <p:nvPr/>
        </p:nvSpPr>
        <p:spPr>
          <a:xfrm>
            <a:off x="9150545" y="2194859"/>
            <a:ext cx="2460140" cy="40011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FFC000"/>
                </a:solidFill>
                <a:ea typeface="HY목각파임B" panose="02030600000101010101" pitchFamily="18" charset="-127"/>
              </a:rPr>
              <a:t>State Root</a:t>
            </a:r>
            <a:endParaRPr lang="ko-KR" altLang="en-US" sz="2000" dirty="0">
              <a:solidFill>
                <a:srgbClr val="FFC000"/>
              </a:solidFill>
              <a:ea typeface="HY목각파임B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B61D6C-E356-4342-A193-76902E9F716F}"/>
              </a:ext>
            </a:extLst>
          </p:cNvPr>
          <p:cNvSpPr/>
          <p:nvPr/>
        </p:nvSpPr>
        <p:spPr>
          <a:xfrm>
            <a:off x="885446" y="2793720"/>
            <a:ext cx="2460140" cy="40011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FFC000"/>
                </a:solidFill>
                <a:ea typeface="HY목각파임B" panose="02030600000101010101" pitchFamily="18" charset="-127"/>
              </a:rPr>
              <a:t>TX Root</a:t>
            </a:r>
            <a:endParaRPr lang="ko-KR" altLang="en-US" sz="2000" dirty="0">
              <a:solidFill>
                <a:srgbClr val="FFC000"/>
              </a:solidFill>
              <a:ea typeface="HY목각파임B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9E7FEB-ECDA-471A-A60A-6A0E750CC8CD}"/>
              </a:ext>
            </a:extLst>
          </p:cNvPr>
          <p:cNvSpPr/>
          <p:nvPr/>
        </p:nvSpPr>
        <p:spPr>
          <a:xfrm>
            <a:off x="3635860" y="2802332"/>
            <a:ext cx="2460140" cy="40011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ea typeface="HY목각파임B" panose="02030600000101010101" pitchFamily="18" charset="-127"/>
              </a:rPr>
              <a:t>Receipts Root</a:t>
            </a:r>
            <a:endParaRPr lang="ko-KR" altLang="en-US" sz="2000" dirty="0">
              <a:solidFill>
                <a:schemeClr val="bg1"/>
              </a:solidFill>
              <a:ea typeface="HY목각파임B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BF4AB4-45B8-49B5-8B14-9E73251584BD}"/>
              </a:ext>
            </a:extLst>
          </p:cNvPr>
          <p:cNvSpPr/>
          <p:nvPr/>
        </p:nvSpPr>
        <p:spPr>
          <a:xfrm>
            <a:off x="6420447" y="2802332"/>
            <a:ext cx="2460140" cy="40011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ea typeface="HY목각파임B" panose="02030600000101010101" pitchFamily="18" charset="-127"/>
              </a:rPr>
              <a:t>Logs Bloom</a:t>
            </a:r>
            <a:endParaRPr lang="ko-KR" altLang="en-US" sz="2000" dirty="0">
              <a:solidFill>
                <a:schemeClr val="bg1"/>
              </a:solidFill>
              <a:ea typeface="HY목각파임B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092E58-7C52-4CD9-9C8D-9BE7A6F28461}"/>
              </a:ext>
            </a:extLst>
          </p:cNvPr>
          <p:cNvSpPr/>
          <p:nvPr/>
        </p:nvSpPr>
        <p:spPr>
          <a:xfrm>
            <a:off x="9164402" y="2793720"/>
            <a:ext cx="2460140" cy="40011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ea typeface="HY목각파임B" panose="02030600000101010101" pitchFamily="18" charset="-127"/>
              </a:rPr>
              <a:t>Difficulty</a:t>
            </a:r>
            <a:endParaRPr lang="ko-KR" altLang="en-US" sz="2000" dirty="0">
              <a:solidFill>
                <a:schemeClr val="bg1"/>
              </a:solidFill>
              <a:ea typeface="HY목각파임B" panose="02030600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0473BF-3757-4C5E-9D84-92A0BF26048E}"/>
              </a:ext>
            </a:extLst>
          </p:cNvPr>
          <p:cNvSpPr/>
          <p:nvPr/>
        </p:nvSpPr>
        <p:spPr>
          <a:xfrm>
            <a:off x="900440" y="3426472"/>
            <a:ext cx="2460140" cy="40011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FFC000"/>
                </a:solidFill>
                <a:ea typeface="HY목각파임B" panose="02030600000101010101" pitchFamily="18" charset="-127"/>
              </a:rPr>
              <a:t>Number</a:t>
            </a:r>
            <a:endParaRPr lang="ko-KR" altLang="en-US" sz="2000" dirty="0">
              <a:solidFill>
                <a:srgbClr val="FFC000"/>
              </a:solidFill>
              <a:ea typeface="HY목각파임B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977A85-9C18-4C82-BB6D-060D230866DA}"/>
              </a:ext>
            </a:extLst>
          </p:cNvPr>
          <p:cNvSpPr/>
          <p:nvPr/>
        </p:nvSpPr>
        <p:spPr>
          <a:xfrm>
            <a:off x="3635860" y="3423438"/>
            <a:ext cx="2460140" cy="40011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ea typeface="HY목각파임B" panose="02030600000101010101" pitchFamily="18" charset="-127"/>
              </a:rPr>
              <a:t>Gas Limit</a:t>
            </a:r>
            <a:endParaRPr lang="ko-KR" altLang="en-US" sz="2000" dirty="0">
              <a:solidFill>
                <a:schemeClr val="bg1"/>
              </a:solidFill>
              <a:ea typeface="HY목각파임B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9AE8C18-B805-49AE-8306-B7732FFAB735}"/>
              </a:ext>
            </a:extLst>
          </p:cNvPr>
          <p:cNvSpPr/>
          <p:nvPr/>
        </p:nvSpPr>
        <p:spPr>
          <a:xfrm>
            <a:off x="6416411" y="3423438"/>
            <a:ext cx="2460140" cy="40011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ea typeface="HY목각파임B" panose="02030600000101010101" pitchFamily="18" charset="-127"/>
              </a:rPr>
              <a:t>Gas Used</a:t>
            </a:r>
            <a:endParaRPr lang="ko-KR" altLang="en-US" sz="2000" dirty="0">
              <a:solidFill>
                <a:schemeClr val="bg1"/>
              </a:solidFill>
              <a:ea typeface="HY목각파임B" panose="02030600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2E8BD3-FEBE-4EEB-9942-D134A74F47D3}"/>
              </a:ext>
            </a:extLst>
          </p:cNvPr>
          <p:cNvSpPr/>
          <p:nvPr/>
        </p:nvSpPr>
        <p:spPr>
          <a:xfrm>
            <a:off x="9164402" y="3410738"/>
            <a:ext cx="2460140" cy="40011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ea typeface="HY목각파임B" panose="02030600000101010101" pitchFamily="18" charset="-127"/>
              </a:rPr>
              <a:t>Time Stamp</a:t>
            </a:r>
            <a:endParaRPr lang="ko-KR" altLang="en-US" sz="2000" dirty="0">
              <a:solidFill>
                <a:schemeClr val="bg1"/>
              </a:solidFill>
              <a:ea typeface="HY목각파임B" panose="02030600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9DF320-83DC-45E4-B493-D297A9A56373}"/>
              </a:ext>
            </a:extLst>
          </p:cNvPr>
          <p:cNvSpPr/>
          <p:nvPr/>
        </p:nvSpPr>
        <p:spPr>
          <a:xfrm>
            <a:off x="900440" y="4009941"/>
            <a:ext cx="2460140" cy="40011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ea typeface="HY목각파임B" panose="02030600000101010101" pitchFamily="18" charset="-127"/>
              </a:rPr>
              <a:t>Extra Data</a:t>
            </a:r>
            <a:endParaRPr lang="ko-KR" altLang="en-US" sz="2000" dirty="0">
              <a:solidFill>
                <a:schemeClr val="bg1"/>
              </a:solidFill>
              <a:ea typeface="HY목각파임B" panose="02030600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0013B8A-A925-453B-8F42-B7EBDE2B90DD}"/>
              </a:ext>
            </a:extLst>
          </p:cNvPr>
          <p:cNvSpPr/>
          <p:nvPr/>
        </p:nvSpPr>
        <p:spPr>
          <a:xfrm>
            <a:off x="3635860" y="4015521"/>
            <a:ext cx="2460140" cy="40011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ea typeface="HY목각파임B" panose="02030600000101010101" pitchFamily="18" charset="-127"/>
              </a:rPr>
              <a:t>Mix Hash</a:t>
            </a:r>
            <a:endParaRPr lang="ko-KR" altLang="en-US" sz="2000" dirty="0">
              <a:solidFill>
                <a:schemeClr val="bg1"/>
              </a:solidFill>
              <a:ea typeface="HY목각파임B" panose="02030600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E2402D-42BB-4127-BA03-B906309C8959}"/>
              </a:ext>
            </a:extLst>
          </p:cNvPr>
          <p:cNvSpPr/>
          <p:nvPr/>
        </p:nvSpPr>
        <p:spPr>
          <a:xfrm>
            <a:off x="6416411" y="4019651"/>
            <a:ext cx="2460140" cy="40011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FFC000"/>
                </a:solidFill>
                <a:ea typeface="HY목각파임B" panose="02030600000101010101" pitchFamily="18" charset="-127"/>
              </a:rPr>
              <a:t>Nonce</a:t>
            </a:r>
            <a:endParaRPr lang="ko-KR" altLang="en-US" sz="2000" dirty="0">
              <a:solidFill>
                <a:srgbClr val="FFC000"/>
              </a:solidFill>
              <a:ea typeface="HY목각파임B" panose="02030600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49AD09-8694-4364-89A6-CC42BB2FD5CF}"/>
              </a:ext>
            </a:extLst>
          </p:cNvPr>
          <p:cNvSpPr/>
          <p:nvPr/>
        </p:nvSpPr>
        <p:spPr>
          <a:xfrm>
            <a:off x="900440" y="5380580"/>
            <a:ext cx="5195560" cy="40011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ea typeface="HY목각파임B" panose="02030600000101010101" pitchFamily="18" charset="-127"/>
              </a:rPr>
              <a:t>Transaction(TX) List</a:t>
            </a:r>
            <a:endParaRPr lang="ko-KR" altLang="en-US" sz="2000" dirty="0">
              <a:solidFill>
                <a:schemeClr val="bg1"/>
              </a:solidFill>
              <a:ea typeface="HY목각파임B" panose="0203060000010101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EBB6FA-B9E5-4915-A256-57840E0D1C8C}"/>
              </a:ext>
            </a:extLst>
          </p:cNvPr>
          <p:cNvSpPr/>
          <p:nvPr/>
        </p:nvSpPr>
        <p:spPr>
          <a:xfrm>
            <a:off x="6416411" y="5380580"/>
            <a:ext cx="5182664" cy="40011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  <a:ea typeface="HY목각파임B" panose="02030600000101010101" pitchFamily="18" charset="-127"/>
              </a:rPr>
              <a:t>Ommers</a:t>
            </a:r>
            <a:r>
              <a:rPr lang="en-US" altLang="ko-KR" sz="2000" dirty="0">
                <a:solidFill>
                  <a:schemeClr val="bg1"/>
                </a:solidFill>
                <a:ea typeface="HY목각파임B" panose="02030600000101010101" pitchFamily="18" charset="-127"/>
              </a:rPr>
              <a:t> (Uncle) List</a:t>
            </a:r>
            <a:endParaRPr lang="ko-KR" altLang="en-US" sz="2000" dirty="0">
              <a:solidFill>
                <a:schemeClr val="bg1"/>
              </a:solidFill>
              <a:ea typeface="HY목각파임B" panose="02030600000101010101" pitchFamily="18" charset="-127"/>
            </a:endParaRPr>
          </a:p>
        </p:txBody>
      </p:sp>
      <p:sp>
        <p:nvSpPr>
          <p:cNvPr id="21" name="사각형: 잘린 한쪽 모서리 20">
            <a:extLst>
              <a:ext uri="{FF2B5EF4-FFF2-40B4-BE49-F238E27FC236}">
                <a16:creationId xmlns:a16="http://schemas.microsoft.com/office/drawing/2014/main" id="{5A43E932-A57C-4C67-BBFA-E82148B85132}"/>
              </a:ext>
            </a:extLst>
          </p:cNvPr>
          <p:cNvSpPr/>
          <p:nvPr/>
        </p:nvSpPr>
        <p:spPr>
          <a:xfrm>
            <a:off x="336331" y="1426895"/>
            <a:ext cx="4036414" cy="614303"/>
          </a:xfrm>
          <a:prstGeom prst="snip1Rect">
            <a:avLst>
              <a:gd name="adj" fmla="val 30783"/>
            </a:avLst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ko-KR" sz="2800" dirty="0">
                <a:solidFill>
                  <a:srgbClr val="FFC000"/>
                </a:solidFill>
                <a:ea typeface="HY목각파임B" panose="02030600000101010101" pitchFamily="18" charset="-127"/>
              </a:rPr>
              <a:t>Block Header</a:t>
            </a:r>
            <a:endParaRPr lang="ko-KR" altLang="en-US" sz="2800" dirty="0">
              <a:solidFill>
                <a:srgbClr val="FFC000"/>
              </a:solidFill>
              <a:ea typeface="HY목각파임B" panose="02030600000101010101" pitchFamily="18" charset="-127"/>
            </a:endParaRPr>
          </a:p>
        </p:txBody>
      </p:sp>
      <p:sp>
        <p:nvSpPr>
          <p:cNvPr id="22" name="사각형: 잘린 한쪽 모서리 21">
            <a:extLst>
              <a:ext uri="{FF2B5EF4-FFF2-40B4-BE49-F238E27FC236}">
                <a16:creationId xmlns:a16="http://schemas.microsoft.com/office/drawing/2014/main" id="{1EF1E041-C648-4476-8AD8-EE14EB0320BB}"/>
              </a:ext>
            </a:extLst>
          </p:cNvPr>
          <p:cNvSpPr/>
          <p:nvPr/>
        </p:nvSpPr>
        <p:spPr>
          <a:xfrm>
            <a:off x="336331" y="4488896"/>
            <a:ext cx="4036414" cy="614303"/>
          </a:xfrm>
          <a:prstGeom prst="snip1Rect">
            <a:avLst>
              <a:gd name="adj" fmla="val 30783"/>
            </a:avLst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ko-KR" sz="2800" dirty="0">
                <a:solidFill>
                  <a:srgbClr val="FFC000"/>
                </a:solidFill>
                <a:ea typeface="HY목각파임B" panose="02030600000101010101" pitchFamily="18" charset="-127"/>
              </a:rPr>
              <a:t>Block Body</a:t>
            </a:r>
            <a:endParaRPr lang="ko-KR" altLang="en-US" sz="2800" dirty="0">
              <a:solidFill>
                <a:srgbClr val="FFC000"/>
              </a:solidFill>
              <a:ea typeface="HY목각파임B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48B188-A0B9-4ADE-901B-8641BF21C943}"/>
              </a:ext>
            </a:extLst>
          </p:cNvPr>
          <p:cNvSpPr txBox="1"/>
          <p:nvPr/>
        </p:nvSpPr>
        <p:spPr>
          <a:xfrm>
            <a:off x="1672358" y="598106"/>
            <a:ext cx="179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>
                <a:solidFill>
                  <a:srgbClr val="FFC000"/>
                </a:solidFill>
              </a:rPr>
              <a:t>블록 구조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309161-10A6-403A-9008-C4E3D7CD612D}"/>
              </a:ext>
            </a:extLst>
          </p:cNvPr>
          <p:cNvSpPr txBox="1"/>
          <p:nvPr/>
        </p:nvSpPr>
        <p:spPr>
          <a:xfrm>
            <a:off x="378373" y="0"/>
            <a:ext cx="1392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02</a:t>
            </a:r>
            <a:endParaRPr lang="ko-KR" altLang="en-US" sz="8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4B1C784-8F15-4512-BBB4-0DAE870BFBFA}"/>
              </a:ext>
            </a:extLst>
          </p:cNvPr>
          <p:cNvCxnSpPr>
            <a:stCxn id="22" idx="0"/>
          </p:cNvCxnSpPr>
          <p:nvPr/>
        </p:nvCxnSpPr>
        <p:spPr>
          <a:xfrm flipV="1">
            <a:off x="4372745" y="4792717"/>
            <a:ext cx="7482924" cy="333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C1366C6-521E-4733-8423-AB6545BB428D}"/>
              </a:ext>
            </a:extLst>
          </p:cNvPr>
          <p:cNvSpPr txBox="1"/>
          <p:nvPr/>
        </p:nvSpPr>
        <p:spPr>
          <a:xfrm>
            <a:off x="1770945" y="252305"/>
            <a:ext cx="2453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Block Structure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09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3778B7-DC12-433F-81E8-6B40547B0F87}"/>
              </a:ext>
            </a:extLst>
          </p:cNvPr>
          <p:cNvSpPr txBox="1"/>
          <p:nvPr/>
        </p:nvSpPr>
        <p:spPr>
          <a:xfrm>
            <a:off x="1672358" y="598106"/>
            <a:ext cx="179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>
                <a:solidFill>
                  <a:srgbClr val="FFC000"/>
                </a:solidFill>
              </a:rPr>
              <a:t>블록 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820A41-7765-40AE-ADD7-47F7F1A8CE06}"/>
              </a:ext>
            </a:extLst>
          </p:cNvPr>
          <p:cNvSpPr txBox="1"/>
          <p:nvPr/>
        </p:nvSpPr>
        <p:spPr>
          <a:xfrm>
            <a:off x="378373" y="0"/>
            <a:ext cx="1392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02</a:t>
            </a:r>
            <a:endParaRPr lang="ko-KR" altLang="en-US" sz="8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E7FAFB-E111-4E05-B986-0C2129CC01AC}"/>
              </a:ext>
            </a:extLst>
          </p:cNvPr>
          <p:cNvSpPr/>
          <p:nvPr/>
        </p:nvSpPr>
        <p:spPr>
          <a:xfrm>
            <a:off x="1869425" y="1632390"/>
            <a:ext cx="61174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신명조"/>
              </a:rPr>
              <a:t>: Parent Hash </a:t>
            </a:r>
            <a:r>
              <a:rPr lang="ko-KR" altLang="en-US" dirty="0">
                <a:solidFill>
                  <a:schemeClr val="bg1"/>
                </a:solidFill>
                <a:latin typeface="신명조"/>
              </a:rPr>
              <a:t>또는 </a:t>
            </a:r>
            <a:r>
              <a:rPr lang="en-US" altLang="ko-KR" dirty="0">
                <a:solidFill>
                  <a:schemeClr val="bg1"/>
                </a:solidFill>
                <a:latin typeface="신명조"/>
              </a:rPr>
              <a:t>Previous </a:t>
            </a:r>
            <a:r>
              <a:rPr lang="ko-KR" altLang="en-US" dirty="0">
                <a:solidFill>
                  <a:schemeClr val="bg1"/>
                </a:solidFill>
                <a:latin typeface="신명조"/>
              </a:rPr>
              <a:t>라고 하며 이전 </a:t>
            </a:r>
            <a:r>
              <a:rPr lang="en-US" altLang="ko-KR" dirty="0">
                <a:solidFill>
                  <a:schemeClr val="bg1"/>
                </a:solidFill>
                <a:latin typeface="신명조"/>
              </a:rPr>
              <a:t>Block Header</a:t>
            </a:r>
            <a:r>
              <a:rPr lang="ko-KR" altLang="en-US" dirty="0">
                <a:solidFill>
                  <a:schemeClr val="bg1"/>
                </a:solidFill>
                <a:latin typeface="신명조"/>
              </a:rPr>
              <a:t>의</a:t>
            </a:r>
            <a:endParaRPr lang="en-US" altLang="ko-KR" dirty="0">
              <a:solidFill>
                <a:schemeClr val="bg1"/>
              </a:solidFill>
              <a:latin typeface="신명조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신명조"/>
              </a:rPr>
              <a:t>  </a:t>
            </a:r>
            <a:r>
              <a:rPr lang="ko-KR" altLang="en-US" dirty="0">
                <a:solidFill>
                  <a:schemeClr val="bg1"/>
                </a:solidFill>
                <a:latin typeface="신명조"/>
              </a:rPr>
              <a:t>해시 값을 지칭</a:t>
            </a:r>
            <a:r>
              <a:rPr lang="en-US" altLang="ko-KR" dirty="0">
                <a:solidFill>
                  <a:schemeClr val="bg1"/>
                </a:solidFill>
                <a:latin typeface="신명조"/>
              </a:rPr>
              <a:t>(Parent Hash) </a:t>
            </a:r>
            <a:r>
              <a:rPr lang="ko-KR" altLang="en-US" dirty="0">
                <a:solidFill>
                  <a:schemeClr val="bg1"/>
                </a:solidFill>
                <a:latin typeface="신명조"/>
              </a:rPr>
              <a:t>한다</a:t>
            </a:r>
            <a:r>
              <a:rPr lang="en-US" altLang="ko-KR" dirty="0">
                <a:solidFill>
                  <a:schemeClr val="bg1"/>
                </a:solidFill>
                <a:latin typeface="신명조"/>
              </a:rPr>
              <a:t>.</a:t>
            </a:r>
            <a:endParaRPr lang="ko-KR" altLang="en-US" dirty="0">
              <a:solidFill>
                <a:schemeClr val="bg1"/>
              </a:solidFill>
              <a:latin typeface="신명조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C9F727-D9C8-4627-AC96-4B6CC316B407}"/>
              </a:ext>
            </a:extLst>
          </p:cNvPr>
          <p:cNvSpPr/>
          <p:nvPr/>
        </p:nvSpPr>
        <p:spPr>
          <a:xfrm>
            <a:off x="408980" y="3164125"/>
            <a:ext cx="3371911" cy="1912690"/>
          </a:xfrm>
          <a:prstGeom prst="rect">
            <a:avLst/>
          </a:prstGeom>
          <a:noFill/>
          <a:ln w="28575">
            <a:solidFill>
              <a:srgbClr val="FFC000"/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ko-KR" altLang="en-US" sz="1400" dirty="0">
              <a:ea typeface="HY목각파임B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2D7EE0-F9A2-48FC-A8A4-B30412C22A12}"/>
              </a:ext>
            </a:extLst>
          </p:cNvPr>
          <p:cNvSpPr/>
          <p:nvPr/>
        </p:nvSpPr>
        <p:spPr>
          <a:xfrm>
            <a:off x="626630" y="3466129"/>
            <a:ext cx="1384184" cy="419449"/>
          </a:xfrm>
          <a:prstGeom prst="rect">
            <a:avLst/>
          </a:prstGeom>
          <a:noFill/>
          <a:ln w="28575">
            <a:solidFill>
              <a:schemeClr val="bg1"/>
            </a:solidFill>
            <a:prstDash val="solid"/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ko-KR" altLang="en-US" sz="1400" dirty="0">
              <a:ea typeface="HY목각파임B" panose="02030600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32CE3C-969B-45D7-A205-830BB4395720}"/>
              </a:ext>
            </a:extLst>
          </p:cNvPr>
          <p:cNvSpPr/>
          <p:nvPr/>
        </p:nvSpPr>
        <p:spPr>
          <a:xfrm>
            <a:off x="2177028" y="3466128"/>
            <a:ext cx="1384184" cy="419449"/>
          </a:xfrm>
          <a:prstGeom prst="rect">
            <a:avLst/>
          </a:prstGeom>
          <a:noFill/>
          <a:ln w="28575">
            <a:solidFill>
              <a:schemeClr val="bg1"/>
            </a:solidFill>
            <a:prstDash val="solid"/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ko-KR" altLang="en-US" sz="1400" dirty="0">
              <a:ea typeface="HY목각파임B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02FD11-81D8-4750-B837-03E1DA82DF90}"/>
              </a:ext>
            </a:extLst>
          </p:cNvPr>
          <p:cNvSpPr/>
          <p:nvPr/>
        </p:nvSpPr>
        <p:spPr>
          <a:xfrm>
            <a:off x="1250522" y="4297940"/>
            <a:ext cx="1740484" cy="419449"/>
          </a:xfrm>
          <a:prstGeom prst="rect">
            <a:avLst/>
          </a:prstGeom>
          <a:noFill/>
          <a:ln w="28575">
            <a:solidFill>
              <a:schemeClr val="bg1"/>
            </a:solidFill>
            <a:prstDash val="solid"/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ko-KR" altLang="en-US" sz="1400" dirty="0">
              <a:ea typeface="HY목각파임B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37228C-6062-4B38-B6D3-13BA2E077CB8}"/>
              </a:ext>
            </a:extLst>
          </p:cNvPr>
          <p:cNvSpPr txBox="1"/>
          <p:nvPr/>
        </p:nvSpPr>
        <p:spPr>
          <a:xfrm>
            <a:off x="626630" y="3491186"/>
            <a:ext cx="138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Prev</a:t>
            </a:r>
            <a:r>
              <a:rPr lang="en-US" altLang="ko-KR" dirty="0">
                <a:solidFill>
                  <a:schemeClr val="bg1"/>
                </a:solidFill>
              </a:rPr>
              <a:t> Hash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사각형: 잘린 한쪽 모서리 25">
            <a:extLst>
              <a:ext uri="{FF2B5EF4-FFF2-40B4-BE49-F238E27FC236}">
                <a16:creationId xmlns:a16="http://schemas.microsoft.com/office/drawing/2014/main" id="{82B26F7E-AEFA-436E-B042-069447CA3359}"/>
              </a:ext>
            </a:extLst>
          </p:cNvPr>
          <p:cNvSpPr/>
          <p:nvPr/>
        </p:nvSpPr>
        <p:spPr>
          <a:xfrm>
            <a:off x="378373" y="2880363"/>
            <a:ext cx="2138729" cy="472916"/>
          </a:xfrm>
          <a:prstGeom prst="snip1Rect">
            <a:avLst>
              <a:gd name="adj" fmla="val 44325"/>
            </a:avLst>
          </a:prstGeom>
          <a:solidFill>
            <a:srgbClr val="FFC000"/>
          </a:solidFill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ko-KR" dirty="0">
                <a:ea typeface="HY목각파임B" panose="02030600000101010101" pitchFamily="18" charset="-127"/>
              </a:rPr>
              <a:t>Block Header</a:t>
            </a:r>
            <a:endParaRPr lang="ko-KR" altLang="en-US" dirty="0">
              <a:ea typeface="HY목각파임B" panose="02030600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0AEC68-55E5-4415-A5A2-A8AA39435B80}"/>
              </a:ext>
            </a:extLst>
          </p:cNvPr>
          <p:cNvSpPr txBox="1"/>
          <p:nvPr/>
        </p:nvSpPr>
        <p:spPr>
          <a:xfrm>
            <a:off x="2177028" y="3483575"/>
            <a:ext cx="138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Nonce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BCF1CC-856F-4C92-8D7E-1E922ECB692C}"/>
              </a:ext>
            </a:extLst>
          </p:cNvPr>
          <p:cNvSpPr txBox="1"/>
          <p:nvPr/>
        </p:nvSpPr>
        <p:spPr>
          <a:xfrm>
            <a:off x="1211348" y="4322998"/>
            <a:ext cx="1779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Merkle Root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46CBC62-73E3-4AA6-A425-F519D11DB569}"/>
              </a:ext>
            </a:extLst>
          </p:cNvPr>
          <p:cNvSpPr/>
          <p:nvPr/>
        </p:nvSpPr>
        <p:spPr>
          <a:xfrm>
            <a:off x="4365095" y="3164125"/>
            <a:ext cx="3371911" cy="1912690"/>
          </a:xfrm>
          <a:prstGeom prst="rect">
            <a:avLst/>
          </a:prstGeom>
          <a:noFill/>
          <a:ln w="28575">
            <a:solidFill>
              <a:srgbClr val="FFC000"/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ko-KR" altLang="en-US" sz="1400" dirty="0">
              <a:ea typeface="HY목각파임B" panose="0203060000010101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A4552DC-AFB8-437B-91E1-63D523CA10D9}"/>
              </a:ext>
            </a:extLst>
          </p:cNvPr>
          <p:cNvSpPr/>
          <p:nvPr/>
        </p:nvSpPr>
        <p:spPr>
          <a:xfrm>
            <a:off x="4582745" y="3466129"/>
            <a:ext cx="1384184" cy="419449"/>
          </a:xfrm>
          <a:prstGeom prst="rect">
            <a:avLst/>
          </a:prstGeom>
          <a:noFill/>
          <a:ln w="28575">
            <a:solidFill>
              <a:schemeClr val="bg1"/>
            </a:solidFill>
            <a:prstDash val="solid"/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ko-KR" altLang="en-US" sz="1400" dirty="0">
              <a:ea typeface="HY목각파임B" panose="0203060000010101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536F2E9-A964-4BDA-9AA4-9548440BE6BA}"/>
              </a:ext>
            </a:extLst>
          </p:cNvPr>
          <p:cNvSpPr/>
          <p:nvPr/>
        </p:nvSpPr>
        <p:spPr>
          <a:xfrm>
            <a:off x="6133143" y="3466128"/>
            <a:ext cx="1384184" cy="419449"/>
          </a:xfrm>
          <a:prstGeom prst="rect">
            <a:avLst/>
          </a:prstGeom>
          <a:noFill/>
          <a:ln w="28575">
            <a:solidFill>
              <a:schemeClr val="bg1"/>
            </a:solidFill>
            <a:prstDash val="solid"/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ko-KR" altLang="en-US" sz="1400" dirty="0">
              <a:ea typeface="HY목각파임B" panose="0203060000010101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33BB2A7-2D8D-48E9-8C28-682947D00B2A}"/>
              </a:ext>
            </a:extLst>
          </p:cNvPr>
          <p:cNvSpPr/>
          <p:nvPr/>
        </p:nvSpPr>
        <p:spPr>
          <a:xfrm>
            <a:off x="5206637" y="4297940"/>
            <a:ext cx="1740484" cy="419449"/>
          </a:xfrm>
          <a:prstGeom prst="rect">
            <a:avLst/>
          </a:prstGeom>
          <a:noFill/>
          <a:ln w="28575">
            <a:solidFill>
              <a:schemeClr val="bg1"/>
            </a:solidFill>
            <a:prstDash val="solid"/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ko-KR" altLang="en-US" sz="1400" dirty="0">
              <a:ea typeface="HY목각파임B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6FA1E9-CD8B-4D7A-9B20-F84339DAA858}"/>
              </a:ext>
            </a:extLst>
          </p:cNvPr>
          <p:cNvSpPr txBox="1"/>
          <p:nvPr/>
        </p:nvSpPr>
        <p:spPr>
          <a:xfrm>
            <a:off x="4582745" y="3491186"/>
            <a:ext cx="138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Prev</a:t>
            </a:r>
            <a:r>
              <a:rPr lang="en-US" altLang="ko-KR" dirty="0">
                <a:solidFill>
                  <a:schemeClr val="bg1"/>
                </a:solidFill>
              </a:rPr>
              <a:t> Hash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사각형: 잘린 한쪽 모서리 33">
            <a:extLst>
              <a:ext uri="{FF2B5EF4-FFF2-40B4-BE49-F238E27FC236}">
                <a16:creationId xmlns:a16="http://schemas.microsoft.com/office/drawing/2014/main" id="{F1E355DF-899D-4CF9-ABD1-89C31CFFB527}"/>
              </a:ext>
            </a:extLst>
          </p:cNvPr>
          <p:cNvSpPr/>
          <p:nvPr/>
        </p:nvSpPr>
        <p:spPr>
          <a:xfrm>
            <a:off x="4334488" y="2880363"/>
            <a:ext cx="2138729" cy="472916"/>
          </a:xfrm>
          <a:prstGeom prst="snip1Rect">
            <a:avLst>
              <a:gd name="adj" fmla="val 44325"/>
            </a:avLst>
          </a:prstGeom>
          <a:solidFill>
            <a:srgbClr val="FFC000"/>
          </a:solidFill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ko-KR" dirty="0">
                <a:ea typeface="HY목각파임B" panose="02030600000101010101" pitchFamily="18" charset="-127"/>
              </a:rPr>
              <a:t>Block Header</a:t>
            </a:r>
            <a:endParaRPr lang="ko-KR" altLang="en-US" dirty="0">
              <a:ea typeface="HY목각파임B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AC45AB-45A0-4A93-B5F3-890EF6163558}"/>
              </a:ext>
            </a:extLst>
          </p:cNvPr>
          <p:cNvSpPr txBox="1"/>
          <p:nvPr/>
        </p:nvSpPr>
        <p:spPr>
          <a:xfrm>
            <a:off x="6133143" y="3483575"/>
            <a:ext cx="138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Nonce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7EA808-5B6C-4EE8-9553-EAA8DE067CC1}"/>
              </a:ext>
            </a:extLst>
          </p:cNvPr>
          <p:cNvSpPr txBox="1"/>
          <p:nvPr/>
        </p:nvSpPr>
        <p:spPr>
          <a:xfrm>
            <a:off x="5167463" y="4322998"/>
            <a:ext cx="1779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Merkle Root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8201D81-6D09-4C3E-95CE-76B17F0128FF}"/>
              </a:ext>
            </a:extLst>
          </p:cNvPr>
          <p:cNvSpPr/>
          <p:nvPr/>
        </p:nvSpPr>
        <p:spPr>
          <a:xfrm>
            <a:off x="8351817" y="3164125"/>
            <a:ext cx="3371911" cy="1912690"/>
          </a:xfrm>
          <a:prstGeom prst="rect">
            <a:avLst/>
          </a:prstGeom>
          <a:noFill/>
          <a:ln w="28575">
            <a:solidFill>
              <a:srgbClr val="FFC000"/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ko-KR" altLang="en-US" sz="1400" dirty="0">
              <a:ea typeface="HY목각파임B" panose="0203060000010101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28351F9-5B99-481F-936B-5D43892951DA}"/>
              </a:ext>
            </a:extLst>
          </p:cNvPr>
          <p:cNvSpPr/>
          <p:nvPr/>
        </p:nvSpPr>
        <p:spPr>
          <a:xfrm>
            <a:off x="8569467" y="3466129"/>
            <a:ext cx="1384184" cy="419449"/>
          </a:xfrm>
          <a:prstGeom prst="rect">
            <a:avLst/>
          </a:prstGeom>
          <a:noFill/>
          <a:ln w="28575">
            <a:solidFill>
              <a:schemeClr val="bg1"/>
            </a:solidFill>
            <a:prstDash val="solid"/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ko-KR" altLang="en-US" sz="1400" dirty="0">
              <a:ea typeface="HY목각파임B" panose="0203060000010101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F02F9E0-CA51-409B-B7BE-378CE5236381}"/>
              </a:ext>
            </a:extLst>
          </p:cNvPr>
          <p:cNvSpPr/>
          <p:nvPr/>
        </p:nvSpPr>
        <p:spPr>
          <a:xfrm>
            <a:off x="10119865" y="3466128"/>
            <a:ext cx="1384184" cy="419449"/>
          </a:xfrm>
          <a:prstGeom prst="rect">
            <a:avLst/>
          </a:prstGeom>
          <a:noFill/>
          <a:ln w="28575">
            <a:solidFill>
              <a:schemeClr val="bg1"/>
            </a:solidFill>
            <a:prstDash val="solid"/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ko-KR" altLang="en-US" sz="1400" dirty="0">
              <a:ea typeface="HY목각파임B" panose="0203060000010101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A256596-345C-4AA7-BFBD-08D520D9D0AE}"/>
              </a:ext>
            </a:extLst>
          </p:cNvPr>
          <p:cNvSpPr/>
          <p:nvPr/>
        </p:nvSpPr>
        <p:spPr>
          <a:xfrm>
            <a:off x="9193359" y="4297940"/>
            <a:ext cx="1740484" cy="419449"/>
          </a:xfrm>
          <a:prstGeom prst="rect">
            <a:avLst/>
          </a:prstGeom>
          <a:noFill/>
          <a:ln w="28575">
            <a:solidFill>
              <a:schemeClr val="bg1"/>
            </a:solidFill>
            <a:prstDash val="solid"/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ko-KR" altLang="en-US" sz="1400" dirty="0">
              <a:ea typeface="HY목각파임B" panose="02030600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A36D67-E333-4FA3-9A1F-9E6FE66AFEAC}"/>
              </a:ext>
            </a:extLst>
          </p:cNvPr>
          <p:cNvSpPr txBox="1"/>
          <p:nvPr/>
        </p:nvSpPr>
        <p:spPr>
          <a:xfrm>
            <a:off x="8569467" y="3491186"/>
            <a:ext cx="138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Prev</a:t>
            </a:r>
            <a:r>
              <a:rPr lang="en-US" altLang="ko-KR" dirty="0">
                <a:solidFill>
                  <a:schemeClr val="bg1"/>
                </a:solidFill>
              </a:rPr>
              <a:t> Hash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사각형: 잘린 한쪽 모서리 41">
            <a:extLst>
              <a:ext uri="{FF2B5EF4-FFF2-40B4-BE49-F238E27FC236}">
                <a16:creationId xmlns:a16="http://schemas.microsoft.com/office/drawing/2014/main" id="{AF88F7D6-696A-453B-A750-0CC52DC421A3}"/>
              </a:ext>
            </a:extLst>
          </p:cNvPr>
          <p:cNvSpPr/>
          <p:nvPr/>
        </p:nvSpPr>
        <p:spPr>
          <a:xfrm>
            <a:off x="8321210" y="2880363"/>
            <a:ext cx="2138729" cy="472916"/>
          </a:xfrm>
          <a:prstGeom prst="snip1Rect">
            <a:avLst>
              <a:gd name="adj" fmla="val 44325"/>
            </a:avLst>
          </a:prstGeom>
          <a:solidFill>
            <a:srgbClr val="FFC000"/>
          </a:solidFill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ko-KR" dirty="0">
                <a:ea typeface="HY목각파임B" panose="02030600000101010101" pitchFamily="18" charset="-127"/>
              </a:rPr>
              <a:t>Block Header</a:t>
            </a:r>
            <a:endParaRPr lang="ko-KR" altLang="en-US" dirty="0">
              <a:ea typeface="HY목각파임B" panose="02030600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D08708-77A9-4383-8F20-74FCF212EE3F}"/>
              </a:ext>
            </a:extLst>
          </p:cNvPr>
          <p:cNvSpPr txBox="1"/>
          <p:nvPr/>
        </p:nvSpPr>
        <p:spPr>
          <a:xfrm>
            <a:off x="10119865" y="3483575"/>
            <a:ext cx="138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Nonce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F09E43-7762-4991-BDEC-BE00F840354A}"/>
              </a:ext>
            </a:extLst>
          </p:cNvPr>
          <p:cNvSpPr txBox="1"/>
          <p:nvPr/>
        </p:nvSpPr>
        <p:spPr>
          <a:xfrm>
            <a:off x="9154185" y="4322998"/>
            <a:ext cx="1779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Merkle Root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940B08E-F4B9-42BF-A46F-1C45BC435F18}"/>
              </a:ext>
            </a:extLst>
          </p:cNvPr>
          <p:cNvCxnSpPr>
            <a:cxnSpLocks/>
          </p:cNvCxnSpPr>
          <p:nvPr/>
        </p:nvCxnSpPr>
        <p:spPr>
          <a:xfrm>
            <a:off x="3802569" y="3640822"/>
            <a:ext cx="78017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67CC7BB-B377-4C0B-A73D-36B094D5DB17}"/>
              </a:ext>
            </a:extLst>
          </p:cNvPr>
          <p:cNvCxnSpPr>
            <a:cxnSpLocks/>
          </p:cNvCxnSpPr>
          <p:nvPr/>
        </p:nvCxnSpPr>
        <p:spPr>
          <a:xfrm>
            <a:off x="7788069" y="3640822"/>
            <a:ext cx="78017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3FD9650-9EA4-44D4-AF8F-E930FA5DE031}"/>
              </a:ext>
            </a:extLst>
          </p:cNvPr>
          <p:cNvCxnSpPr>
            <a:cxnSpLocks/>
          </p:cNvCxnSpPr>
          <p:nvPr/>
        </p:nvCxnSpPr>
        <p:spPr>
          <a:xfrm>
            <a:off x="-153546" y="3633831"/>
            <a:ext cx="78017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218263-0074-4199-BE0F-EBD347195999}"/>
              </a:ext>
            </a:extLst>
          </p:cNvPr>
          <p:cNvSpPr/>
          <p:nvPr/>
        </p:nvSpPr>
        <p:spPr>
          <a:xfrm>
            <a:off x="489067" y="1629499"/>
            <a:ext cx="1444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rgbClr val="FFC000"/>
                </a:solidFill>
                <a:ea typeface="HY목각파임B" panose="02030600000101010101" pitchFamily="18" charset="-127"/>
              </a:rPr>
              <a:t>Parent Hash</a:t>
            </a:r>
            <a:endParaRPr lang="ko-KR" altLang="en-US" dirty="0">
              <a:solidFill>
                <a:srgbClr val="FFC000"/>
              </a:solidFill>
              <a:ea typeface="HY목각파임B" panose="0203060000010101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0AA0CF-21E5-419A-AF22-CE9B57D96738}"/>
              </a:ext>
            </a:extLst>
          </p:cNvPr>
          <p:cNvSpPr txBox="1"/>
          <p:nvPr/>
        </p:nvSpPr>
        <p:spPr>
          <a:xfrm>
            <a:off x="1770945" y="252305"/>
            <a:ext cx="2453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Block Structure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887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849634-5F19-4EBF-A206-5F8AFE1114A9}"/>
              </a:ext>
            </a:extLst>
          </p:cNvPr>
          <p:cNvSpPr txBox="1"/>
          <p:nvPr/>
        </p:nvSpPr>
        <p:spPr>
          <a:xfrm>
            <a:off x="1672358" y="598106"/>
            <a:ext cx="179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>
                <a:solidFill>
                  <a:srgbClr val="FFC000"/>
                </a:solidFill>
              </a:rPr>
              <a:t>블록 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2A7BB0-0DBD-4697-9AD6-846ED4233369}"/>
              </a:ext>
            </a:extLst>
          </p:cNvPr>
          <p:cNvSpPr txBox="1"/>
          <p:nvPr/>
        </p:nvSpPr>
        <p:spPr>
          <a:xfrm>
            <a:off x="378373" y="0"/>
            <a:ext cx="1392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02</a:t>
            </a:r>
            <a:endParaRPr lang="ko-KR" altLang="en-US" sz="8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3D251E-BD36-4417-BE8D-06BDDEAD32D9}"/>
              </a:ext>
            </a:extLst>
          </p:cNvPr>
          <p:cNvSpPr/>
          <p:nvPr/>
        </p:nvSpPr>
        <p:spPr>
          <a:xfrm>
            <a:off x="614562" y="2353143"/>
            <a:ext cx="2715868" cy="381369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ko-KR" altLang="en-US" sz="1400" dirty="0">
              <a:ea typeface="HY목각파임B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944787-484B-4D18-BCFD-C28727DDC219}"/>
              </a:ext>
            </a:extLst>
          </p:cNvPr>
          <p:cNvSpPr txBox="1"/>
          <p:nvPr/>
        </p:nvSpPr>
        <p:spPr>
          <a:xfrm>
            <a:off x="753462" y="2300523"/>
            <a:ext cx="2424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Transaction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D35171-008B-4997-A532-208EB24130FC}"/>
              </a:ext>
            </a:extLst>
          </p:cNvPr>
          <p:cNvSpPr/>
          <p:nvPr/>
        </p:nvSpPr>
        <p:spPr>
          <a:xfrm>
            <a:off x="489067" y="1629499"/>
            <a:ext cx="1928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Transaction Root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BC41DB-0C8A-4CEC-A992-03F385CAF3AE}"/>
              </a:ext>
            </a:extLst>
          </p:cNvPr>
          <p:cNvSpPr/>
          <p:nvPr/>
        </p:nvSpPr>
        <p:spPr>
          <a:xfrm>
            <a:off x="2294423" y="1629499"/>
            <a:ext cx="63530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신명조"/>
              </a:rPr>
              <a:t>: TX</a:t>
            </a:r>
            <a:r>
              <a:rPr lang="ko-KR" altLang="en-US" dirty="0">
                <a:solidFill>
                  <a:schemeClr val="bg1"/>
                </a:solidFill>
                <a:latin typeface="신명조"/>
              </a:rPr>
              <a:t>의 거래 내용을 </a:t>
            </a:r>
            <a:r>
              <a:rPr lang="en-US" altLang="ko-KR" dirty="0">
                <a:solidFill>
                  <a:schemeClr val="bg1"/>
                </a:solidFill>
                <a:latin typeface="신명조"/>
              </a:rPr>
              <a:t>Hash </a:t>
            </a:r>
            <a:r>
              <a:rPr lang="ko-KR" altLang="en-US" dirty="0">
                <a:solidFill>
                  <a:schemeClr val="bg1"/>
                </a:solidFill>
                <a:latin typeface="신명조"/>
              </a:rPr>
              <a:t>형태로 변환하여 트리 형태로 만든 것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216285-E06D-499D-96DE-CA2C9841E687}"/>
              </a:ext>
            </a:extLst>
          </p:cNvPr>
          <p:cNvSpPr/>
          <p:nvPr/>
        </p:nvSpPr>
        <p:spPr>
          <a:xfrm>
            <a:off x="717740" y="3101084"/>
            <a:ext cx="2460140" cy="40011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FFC000"/>
                </a:solidFill>
                <a:ea typeface="HY목각파임B" panose="02030600000101010101" pitchFamily="18" charset="-127"/>
              </a:rPr>
              <a:t>Nonce</a:t>
            </a:r>
            <a:endParaRPr lang="ko-KR" altLang="en-US" sz="2000" dirty="0">
              <a:solidFill>
                <a:srgbClr val="FFC000"/>
              </a:solidFill>
              <a:ea typeface="HY목각파임B" panose="02030600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F9F405-DCA5-400E-A315-0A5DF83111DA}"/>
              </a:ext>
            </a:extLst>
          </p:cNvPr>
          <p:cNvSpPr/>
          <p:nvPr/>
        </p:nvSpPr>
        <p:spPr>
          <a:xfrm>
            <a:off x="735601" y="3747158"/>
            <a:ext cx="2460140" cy="40011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FFC000"/>
                </a:solidFill>
                <a:ea typeface="HY목각파임B" panose="02030600000101010101" pitchFamily="18" charset="-127"/>
              </a:rPr>
              <a:t>Gas Price</a:t>
            </a:r>
            <a:endParaRPr lang="ko-KR" altLang="en-US" sz="2000" dirty="0">
              <a:solidFill>
                <a:srgbClr val="FFC000"/>
              </a:solidFill>
              <a:ea typeface="HY목각파임B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E78466-6F97-495F-BF52-A43E4F6619A6}"/>
              </a:ext>
            </a:extLst>
          </p:cNvPr>
          <p:cNvSpPr/>
          <p:nvPr/>
        </p:nvSpPr>
        <p:spPr>
          <a:xfrm>
            <a:off x="735601" y="4342906"/>
            <a:ext cx="2460140" cy="40011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FFC000"/>
                </a:solidFill>
                <a:ea typeface="HY목각파임B" panose="02030600000101010101" pitchFamily="18" charset="-127"/>
              </a:rPr>
              <a:t>Gas Limit</a:t>
            </a:r>
            <a:endParaRPr lang="ko-KR" altLang="en-US" sz="2000" dirty="0">
              <a:solidFill>
                <a:srgbClr val="FFC000"/>
              </a:solidFill>
              <a:ea typeface="HY목각파임B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15B4EC-6958-45CB-87FC-F88362225D76}"/>
              </a:ext>
            </a:extLst>
          </p:cNvPr>
          <p:cNvSpPr/>
          <p:nvPr/>
        </p:nvSpPr>
        <p:spPr>
          <a:xfrm>
            <a:off x="735601" y="4979223"/>
            <a:ext cx="2460140" cy="40011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FFC000"/>
                </a:solidFill>
                <a:ea typeface="HY목각파임B" panose="02030600000101010101" pitchFamily="18" charset="-127"/>
              </a:rPr>
              <a:t>To</a:t>
            </a:r>
            <a:endParaRPr lang="ko-KR" altLang="en-US" sz="2000" dirty="0">
              <a:solidFill>
                <a:srgbClr val="FFC000"/>
              </a:solidFill>
              <a:ea typeface="HY목각파임B" panose="02030600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57D5B9F-64BC-4258-A263-244ACBF49F65}"/>
              </a:ext>
            </a:extLst>
          </p:cNvPr>
          <p:cNvSpPr/>
          <p:nvPr/>
        </p:nvSpPr>
        <p:spPr>
          <a:xfrm>
            <a:off x="735601" y="5584592"/>
            <a:ext cx="2460140" cy="40011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FFC000"/>
                </a:solidFill>
                <a:ea typeface="HY목각파임B" panose="02030600000101010101" pitchFamily="18" charset="-127"/>
              </a:rPr>
              <a:t>Value</a:t>
            </a:r>
            <a:endParaRPr lang="ko-KR" altLang="en-US" sz="2000" dirty="0">
              <a:solidFill>
                <a:srgbClr val="FFC000"/>
              </a:solidFill>
              <a:ea typeface="HY목각파임B" panose="02030600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8B848F-9C01-490B-BD4B-CA74B91E87E2}"/>
              </a:ext>
            </a:extLst>
          </p:cNvPr>
          <p:cNvSpPr/>
          <p:nvPr/>
        </p:nvSpPr>
        <p:spPr>
          <a:xfrm>
            <a:off x="7097703" y="2968238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ko-KR" altLang="en-US" sz="1400" dirty="0">
              <a:ea typeface="HY목각파임B" panose="02030600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76C363-F4AD-4B5E-84A1-1A252FC9A38A}"/>
              </a:ext>
            </a:extLst>
          </p:cNvPr>
          <p:cNvSpPr/>
          <p:nvPr/>
        </p:nvSpPr>
        <p:spPr>
          <a:xfrm>
            <a:off x="6332290" y="3940886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ko-KR" altLang="en-US" sz="1400" dirty="0">
              <a:ea typeface="HY목각파임B" panose="02030600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758DB0E-B1B9-488A-9139-7657B4B09CC6}"/>
              </a:ext>
            </a:extLst>
          </p:cNvPr>
          <p:cNvSpPr/>
          <p:nvPr/>
        </p:nvSpPr>
        <p:spPr>
          <a:xfrm>
            <a:off x="7793373" y="3929776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ko-KR" altLang="en-US" sz="1400" dirty="0">
              <a:ea typeface="HY목각파임B" panose="0203060000010101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839971-3C42-4EC0-8B55-BBAE20F1C7E8}"/>
              </a:ext>
            </a:extLst>
          </p:cNvPr>
          <p:cNvSpPr/>
          <p:nvPr/>
        </p:nvSpPr>
        <p:spPr>
          <a:xfrm>
            <a:off x="5121171" y="5303596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ko-KR" altLang="en-US" sz="1400" dirty="0">
              <a:ea typeface="HY목각파임B" panose="0203060000010101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B97057-4E81-4E2A-9847-C21EE5C3A1B5}"/>
              </a:ext>
            </a:extLst>
          </p:cNvPr>
          <p:cNvSpPr/>
          <p:nvPr/>
        </p:nvSpPr>
        <p:spPr>
          <a:xfrm>
            <a:off x="5878918" y="5303596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ko-KR" altLang="en-US" sz="1400" dirty="0">
              <a:ea typeface="HY목각파임B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D764308-B049-4077-837D-4BC4A904181D}"/>
              </a:ext>
            </a:extLst>
          </p:cNvPr>
          <p:cNvSpPr/>
          <p:nvPr/>
        </p:nvSpPr>
        <p:spPr>
          <a:xfrm>
            <a:off x="6600892" y="5303596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ko-KR" altLang="en-US" sz="1400" dirty="0">
              <a:ea typeface="HY목각파임B" panose="0203060000010101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059379-F0BF-40C6-B474-4F232D9D6B89}"/>
              </a:ext>
            </a:extLst>
          </p:cNvPr>
          <p:cNvSpPr/>
          <p:nvPr/>
        </p:nvSpPr>
        <p:spPr>
          <a:xfrm>
            <a:off x="7575737" y="5303596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ko-KR" altLang="en-US" sz="1400" dirty="0">
              <a:ea typeface="HY목각파임B" panose="0203060000010101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B7A9134-7A9A-40CF-8853-343FBCA4DC64}"/>
              </a:ext>
            </a:extLst>
          </p:cNvPr>
          <p:cNvSpPr/>
          <p:nvPr/>
        </p:nvSpPr>
        <p:spPr>
          <a:xfrm>
            <a:off x="8333484" y="5303596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ko-KR" altLang="en-US" sz="1400" dirty="0">
              <a:ea typeface="HY목각파임B" panose="0203060000010101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6D3758F-BA42-4388-AF82-4D67AAE9C7C6}"/>
              </a:ext>
            </a:extLst>
          </p:cNvPr>
          <p:cNvSpPr/>
          <p:nvPr/>
        </p:nvSpPr>
        <p:spPr>
          <a:xfrm>
            <a:off x="9055458" y="5303596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ko-KR" altLang="en-US" sz="1400" dirty="0">
              <a:ea typeface="HY목각파임B" panose="02030600000101010101" pitchFamily="18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00B79BE-0C7D-4099-BCA0-76F1A032DE9A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6602290" y="3508238"/>
            <a:ext cx="765413" cy="43264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A0F83DB-0E55-4FA2-8FCC-D5520A8E8F99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7367703" y="3508238"/>
            <a:ext cx="695670" cy="42153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ECDBDB4-B4FA-440A-936C-2ACB78F7FA7D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 flipH="1">
            <a:off x="5391171" y="4480886"/>
            <a:ext cx="1211119" cy="82271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B17C843-3404-435E-B601-B444ACCB5D73}"/>
              </a:ext>
            </a:extLst>
          </p:cNvPr>
          <p:cNvCxnSpPr>
            <a:stCxn id="18" idx="2"/>
            <a:endCxn id="21" idx="0"/>
          </p:cNvCxnSpPr>
          <p:nvPr/>
        </p:nvCxnSpPr>
        <p:spPr>
          <a:xfrm flipH="1">
            <a:off x="6148918" y="4480886"/>
            <a:ext cx="453372" cy="82271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404DABA-2AC4-4203-B0BA-004F392F877A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>
            <a:off x="6602290" y="4480886"/>
            <a:ext cx="268602" cy="82271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5143ECC-16F4-4960-8A75-3B5C41964EC0}"/>
              </a:ext>
            </a:extLst>
          </p:cNvPr>
          <p:cNvCxnSpPr>
            <a:stCxn id="19" idx="2"/>
            <a:endCxn id="25" idx="0"/>
          </p:cNvCxnSpPr>
          <p:nvPr/>
        </p:nvCxnSpPr>
        <p:spPr>
          <a:xfrm flipH="1">
            <a:off x="7845737" y="4469776"/>
            <a:ext cx="217636" cy="83382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B869533-3FCE-411E-A600-0BA284B0613E}"/>
              </a:ext>
            </a:extLst>
          </p:cNvPr>
          <p:cNvCxnSpPr>
            <a:stCxn id="19" idx="2"/>
            <a:endCxn id="26" idx="0"/>
          </p:cNvCxnSpPr>
          <p:nvPr/>
        </p:nvCxnSpPr>
        <p:spPr>
          <a:xfrm>
            <a:off x="8063373" y="4469776"/>
            <a:ext cx="540111" cy="83382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FFB6F74-4156-4355-88E7-84EAD7731C4C}"/>
              </a:ext>
            </a:extLst>
          </p:cNvPr>
          <p:cNvCxnSpPr>
            <a:stCxn id="19" idx="2"/>
            <a:endCxn id="27" idx="0"/>
          </p:cNvCxnSpPr>
          <p:nvPr/>
        </p:nvCxnSpPr>
        <p:spPr>
          <a:xfrm>
            <a:off x="8063373" y="4469776"/>
            <a:ext cx="1262085" cy="83382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463A605-0367-419F-A2AC-8268673A89E8}"/>
              </a:ext>
            </a:extLst>
          </p:cNvPr>
          <p:cNvCxnSpPr/>
          <p:nvPr/>
        </p:nvCxnSpPr>
        <p:spPr>
          <a:xfrm>
            <a:off x="3330430" y="2353143"/>
            <a:ext cx="1790741" cy="295045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6E4BE99-C217-4D67-AEC7-85B2D50DB1FB}"/>
              </a:ext>
            </a:extLst>
          </p:cNvPr>
          <p:cNvCxnSpPr/>
          <p:nvPr/>
        </p:nvCxnSpPr>
        <p:spPr>
          <a:xfrm flipV="1">
            <a:off x="3298919" y="5843596"/>
            <a:ext cx="1822141" cy="32324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256C0C1-D345-447E-816F-599F5E04DB9E}"/>
              </a:ext>
            </a:extLst>
          </p:cNvPr>
          <p:cNvSpPr txBox="1"/>
          <p:nvPr/>
        </p:nvSpPr>
        <p:spPr>
          <a:xfrm>
            <a:off x="5644433" y="2280681"/>
            <a:ext cx="3446540" cy="5847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Transaction Root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7D83FB-BCB8-4040-8F45-9B961281EF00}"/>
              </a:ext>
            </a:extLst>
          </p:cNvPr>
          <p:cNvSpPr txBox="1"/>
          <p:nvPr/>
        </p:nvSpPr>
        <p:spPr>
          <a:xfrm>
            <a:off x="1770945" y="252305"/>
            <a:ext cx="2453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Block Structure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110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849634-5F19-4EBF-A206-5F8AFE1114A9}"/>
              </a:ext>
            </a:extLst>
          </p:cNvPr>
          <p:cNvSpPr txBox="1"/>
          <p:nvPr/>
        </p:nvSpPr>
        <p:spPr>
          <a:xfrm>
            <a:off x="1672358" y="598106"/>
            <a:ext cx="179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>
                <a:solidFill>
                  <a:srgbClr val="FFC000"/>
                </a:solidFill>
              </a:rPr>
              <a:t>블록 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2A7BB0-0DBD-4697-9AD6-846ED4233369}"/>
              </a:ext>
            </a:extLst>
          </p:cNvPr>
          <p:cNvSpPr txBox="1"/>
          <p:nvPr/>
        </p:nvSpPr>
        <p:spPr>
          <a:xfrm>
            <a:off x="378373" y="0"/>
            <a:ext cx="1392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02</a:t>
            </a:r>
            <a:endParaRPr lang="ko-KR" altLang="en-US" sz="8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3D251E-BD36-4417-BE8D-06BDDEAD32D9}"/>
              </a:ext>
            </a:extLst>
          </p:cNvPr>
          <p:cNvSpPr/>
          <p:nvPr/>
        </p:nvSpPr>
        <p:spPr>
          <a:xfrm>
            <a:off x="3718785" y="2397089"/>
            <a:ext cx="2743201" cy="427490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ko-KR" altLang="en-US" sz="1400" dirty="0">
              <a:ea typeface="HY목각파임B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944787-484B-4D18-BCFD-C28727DDC219}"/>
              </a:ext>
            </a:extLst>
          </p:cNvPr>
          <p:cNvSpPr txBox="1"/>
          <p:nvPr/>
        </p:nvSpPr>
        <p:spPr>
          <a:xfrm>
            <a:off x="3849296" y="2437306"/>
            <a:ext cx="24601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Transaction Receipt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D35171-008B-4997-A532-208EB24130FC}"/>
              </a:ext>
            </a:extLst>
          </p:cNvPr>
          <p:cNvSpPr/>
          <p:nvPr/>
        </p:nvSpPr>
        <p:spPr>
          <a:xfrm>
            <a:off x="497760" y="1376062"/>
            <a:ext cx="1619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Receipts Root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BC41DB-0C8A-4CEC-A992-03F385CAF3AE}"/>
              </a:ext>
            </a:extLst>
          </p:cNvPr>
          <p:cNvSpPr/>
          <p:nvPr/>
        </p:nvSpPr>
        <p:spPr>
          <a:xfrm>
            <a:off x="2088617" y="1393351"/>
            <a:ext cx="84767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신명조"/>
              </a:rPr>
              <a:t>:</a:t>
            </a:r>
            <a:r>
              <a:rPr lang="ko-KR" altLang="en-US" dirty="0">
                <a:solidFill>
                  <a:schemeClr val="bg1"/>
                </a:solidFill>
                <a:latin typeface="신명조"/>
              </a:rPr>
              <a:t>전 </a:t>
            </a:r>
            <a:r>
              <a:rPr lang="en-US" altLang="ko-KR" dirty="0">
                <a:solidFill>
                  <a:schemeClr val="bg1"/>
                </a:solidFill>
                <a:latin typeface="신명조"/>
              </a:rPr>
              <a:t>state, </a:t>
            </a:r>
            <a:r>
              <a:rPr lang="ko-KR" altLang="en-US" dirty="0" err="1">
                <a:solidFill>
                  <a:schemeClr val="bg1"/>
                </a:solidFill>
                <a:latin typeface="신명조"/>
              </a:rPr>
              <a:t>축전된</a:t>
            </a:r>
            <a:r>
              <a:rPr lang="ko-KR" altLang="en-US" dirty="0">
                <a:solidFill>
                  <a:schemeClr val="bg1"/>
                </a:solidFill>
                <a:latin typeface="신명조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신명조"/>
              </a:rPr>
              <a:t>gas, TX log, </a:t>
            </a:r>
            <a:r>
              <a:rPr lang="en-US" altLang="ko-KR" dirty="0" err="1">
                <a:solidFill>
                  <a:schemeClr val="bg1"/>
                </a:solidFill>
                <a:latin typeface="신명조"/>
              </a:rPr>
              <a:t>Blooom</a:t>
            </a:r>
            <a:r>
              <a:rPr lang="en-US" altLang="ko-KR" dirty="0">
                <a:solidFill>
                  <a:schemeClr val="bg1"/>
                </a:solidFill>
                <a:latin typeface="신명조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신명조"/>
              </a:rPr>
              <a:t>정보를 </a:t>
            </a:r>
            <a:r>
              <a:rPr lang="en-US" altLang="ko-KR" dirty="0">
                <a:solidFill>
                  <a:schemeClr val="bg1"/>
                </a:solidFill>
                <a:latin typeface="신명조"/>
              </a:rPr>
              <a:t>Merkle tree </a:t>
            </a:r>
            <a:r>
              <a:rPr lang="ko-KR" altLang="en-US" dirty="0">
                <a:solidFill>
                  <a:schemeClr val="bg1"/>
                </a:solidFill>
                <a:latin typeface="신명조"/>
              </a:rPr>
              <a:t>형태로 만든 것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216285-E06D-499D-96DE-CA2C9841E687}"/>
              </a:ext>
            </a:extLst>
          </p:cNvPr>
          <p:cNvSpPr/>
          <p:nvPr/>
        </p:nvSpPr>
        <p:spPr>
          <a:xfrm>
            <a:off x="3849296" y="3606244"/>
            <a:ext cx="2460140" cy="40011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FFC000"/>
                </a:solidFill>
                <a:ea typeface="HY목각파임B" panose="02030600000101010101" pitchFamily="18" charset="-127"/>
              </a:rPr>
              <a:t>Post-TX state</a:t>
            </a:r>
            <a:endParaRPr lang="ko-KR" altLang="en-US" sz="2000" dirty="0">
              <a:solidFill>
                <a:srgbClr val="FFC000"/>
              </a:solidFill>
              <a:ea typeface="HY목각파임B" panose="02030600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F9F405-DCA5-400E-A315-0A5DF83111DA}"/>
              </a:ext>
            </a:extLst>
          </p:cNvPr>
          <p:cNvSpPr/>
          <p:nvPr/>
        </p:nvSpPr>
        <p:spPr>
          <a:xfrm>
            <a:off x="3849296" y="4169138"/>
            <a:ext cx="2460140" cy="707886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FFC000"/>
                </a:solidFill>
                <a:ea typeface="HY목각파임B" panose="02030600000101010101" pitchFamily="18" charset="-127"/>
              </a:rPr>
              <a:t>Cumulative gas used</a:t>
            </a:r>
            <a:endParaRPr lang="ko-KR" altLang="en-US" sz="2000" dirty="0">
              <a:solidFill>
                <a:srgbClr val="FFC000"/>
              </a:solidFill>
              <a:ea typeface="HY목각파임B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E78466-6F97-495F-BF52-A43E4F6619A6}"/>
              </a:ext>
            </a:extLst>
          </p:cNvPr>
          <p:cNvSpPr/>
          <p:nvPr/>
        </p:nvSpPr>
        <p:spPr>
          <a:xfrm>
            <a:off x="3866846" y="5039809"/>
            <a:ext cx="2460140" cy="40011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FFC000"/>
                </a:solidFill>
                <a:ea typeface="HY목각파임B" panose="02030600000101010101" pitchFamily="18" charset="-127"/>
              </a:rPr>
              <a:t>TX logs</a:t>
            </a:r>
            <a:endParaRPr lang="ko-KR" altLang="en-US" sz="2000" dirty="0">
              <a:solidFill>
                <a:srgbClr val="FFC000"/>
              </a:solidFill>
              <a:ea typeface="HY목각파임B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15B4EC-6958-45CB-87FC-F88362225D76}"/>
              </a:ext>
            </a:extLst>
          </p:cNvPr>
          <p:cNvSpPr/>
          <p:nvPr/>
        </p:nvSpPr>
        <p:spPr>
          <a:xfrm>
            <a:off x="3860315" y="5674010"/>
            <a:ext cx="2460140" cy="707886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FFC000"/>
                </a:solidFill>
                <a:ea typeface="HY목각파임B" panose="02030600000101010101" pitchFamily="18" charset="-127"/>
              </a:rPr>
              <a:t>Bloom filter of log info</a:t>
            </a:r>
            <a:endParaRPr lang="ko-KR" altLang="en-US" sz="2000" dirty="0">
              <a:solidFill>
                <a:srgbClr val="FFC000"/>
              </a:solidFill>
              <a:ea typeface="HY목각파임B" panose="02030600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8B848F-9C01-490B-BD4B-CA74B91E87E2}"/>
              </a:ext>
            </a:extLst>
          </p:cNvPr>
          <p:cNvSpPr/>
          <p:nvPr/>
        </p:nvSpPr>
        <p:spPr>
          <a:xfrm>
            <a:off x="9153006" y="3381678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ko-KR" altLang="en-US" sz="1400" dirty="0">
              <a:ea typeface="HY목각파임B" panose="02030600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76C363-F4AD-4B5E-84A1-1A252FC9A38A}"/>
              </a:ext>
            </a:extLst>
          </p:cNvPr>
          <p:cNvSpPr/>
          <p:nvPr/>
        </p:nvSpPr>
        <p:spPr>
          <a:xfrm>
            <a:off x="8387593" y="4354326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ko-KR" altLang="en-US" sz="1400" dirty="0">
              <a:ea typeface="HY목각파임B" panose="02030600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758DB0E-B1B9-488A-9139-7657B4B09CC6}"/>
              </a:ext>
            </a:extLst>
          </p:cNvPr>
          <p:cNvSpPr/>
          <p:nvPr/>
        </p:nvSpPr>
        <p:spPr>
          <a:xfrm>
            <a:off x="9848676" y="4343216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ko-KR" altLang="en-US" sz="1400" dirty="0">
              <a:ea typeface="HY목각파임B" panose="0203060000010101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839971-3C42-4EC0-8B55-BBAE20F1C7E8}"/>
              </a:ext>
            </a:extLst>
          </p:cNvPr>
          <p:cNvSpPr/>
          <p:nvPr/>
        </p:nvSpPr>
        <p:spPr>
          <a:xfrm>
            <a:off x="7176474" y="5717036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ko-KR" altLang="en-US" sz="1400" dirty="0">
              <a:ea typeface="HY목각파임B" panose="0203060000010101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B97057-4E81-4E2A-9847-C21EE5C3A1B5}"/>
              </a:ext>
            </a:extLst>
          </p:cNvPr>
          <p:cNvSpPr/>
          <p:nvPr/>
        </p:nvSpPr>
        <p:spPr>
          <a:xfrm>
            <a:off x="7934221" y="5717036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ko-KR" altLang="en-US" sz="1400" dirty="0">
              <a:ea typeface="HY목각파임B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D764308-B049-4077-837D-4BC4A904181D}"/>
              </a:ext>
            </a:extLst>
          </p:cNvPr>
          <p:cNvSpPr/>
          <p:nvPr/>
        </p:nvSpPr>
        <p:spPr>
          <a:xfrm>
            <a:off x="8656195" y="5717036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ko-KR" altLang="en-US" sz="1400" dirty="0">
              <a:ea typeface="HY목각파임B" panose="0203060000010101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059379-F0BF-40C6-B474-4F232D9D6B89}"/>
              </a:ext>
            </a:extLst>
          </p:cNvPr>
          <p:cNvSpPr/>
          <p:nvPr/>
        </p:nvSpPr>
        <p:spPr>
          <a:xfrm>
            <a:off x="9631040" y="5717036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ko-KR" altLang="en-US" sz="1400" dirty="0">
              <a:ea typeface="HY목각파임B" panose="0203060000010101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B7A9134-7A9A-40CF-8853-343FBCA4DC64}"/>
              </a:ext>
            </a:extLst>
          </p:cNvPr>
          <p:cNvSpPr/>
          <p:nvPr/>
        </p:nvSpPr>
        <p:spPr>
          <a:xfrm>
            <a:off x="10388787" y="5717036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ko-KR" altLang="en-US" sz="1400" dirty="0">
              <a:ea typeface="HY목각파임B" panose="0203060000010101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6D3758F-BA42-4388-AF82-4D67AAE9C7C6}"/>
              </a:ext>
            </a:extLst>
          </p:cNvPr>
          <p:cNvSpPr/>
          <p:nvPr/>
        </p:nvSpPr>
        <p:spPr>
          <a:xfrm>
            <a:off x="11110761" y="5717036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ko-KR" altLang="en-US" sz="1400" dirty="0">
              <a:ea typeface="HY목각파임B" panose="02030600000101010101" pitchFamily="18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00B79BE-0C7D-4099-BCA0-76F1A032DE9A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8657593" y="3921678"/>
            <a:ext cx="765413" cy="43264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A0F83DB-0E55-4FA2-8FCC-D5520A8E8F99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9423006" y="3921678"/>
            <a:ext cx="695670" cy="42153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ECDBDB4-B4FA-440A-936C-2ACB78F7FA7D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 flipH="1">
            <a:off x="7446474" y="4894326"/>
            <a:ext cx="1211119" cy="82271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B17C843-3404-435E-B601-B444ACCB5D73}"/>
              </a:ext>
            </a:extLst>
          </p:cNvPr>
          <p:cNvCxnSpPr>
            <a:stCxn id="18" idx="2"/>
            <a:endCxn id="21" idx="0"/>
          </p:cNvCxnSpPr>
          <p:nvPr/>
        </p:nvCxnSpPr>
        <p:spPr>
          <a:xfrm flipH="1">
            <a:off x="8204221" y="4894326"/>
            <a:ext cx="453372" cy="82271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404DABA-2AC4-4203-B0BA-004F392F877A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>
            <a:off x="8657593" y="4894326"/>
            <a:ext cx="268602" cy="82271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5143ECC-16F4-4960-8A75-3B5C41964EC0}"/>
              </a:ext>
            </a:extLst>
          </p:cNvPr>
          <p:cNvCxnSpPr>
            <a:stCxn id="19" idx="2"/>
            <a:endCxn id="25" idx="0"/>
          </p:cNvCxnSpPr>
          <p:nvPr/>
        </p:nvCxnSpPr>
        <p:spPr>
          <a:xfrm flipH="1">
            <a:off x="9901040" y="4883216"/>
            <a:ext cx="217636" cy="83382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B869533-3FCE-411E-A600-0BA284B0613E}"/>
              </a:ext>
            </a:extLst>
          </p:cNvPr>
          <p:cNvCxnSpPr>
            <a:stCxn id="19" idx="2"/>
            <a:endCxn id="26" idx="0"/>
          </p:cNvCxnSpPr>
          <p:nvPr/>
        </p:nvCxnSpPr>
        <p:spPr>
          <a:xfrm>
            <a:off x="10118676" y="4883216"/>
            <a:ext cx="540111" cy="83382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FFB6F74-4156-4355-88E7-84EAD7731C4C}"/>
              </a:ext>
            </a:extLst>
          </p:cNvPr>
          <p:cNvCxnSpPr>
            <a:stCxn id="19" idx="2"/>
            <a:endCxn id="27" idx="0"/>
          </p:cNvCxnSpPr>
          <p:nvPr/>
        </p:nvCxnSpPr>
        <p:spPr>
          <a:xfrm>
            <a:off x="10118676" y="4883216"/>
            <a:ext cx="1262085" cy="83382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463A605-0367-419F-A2AC-8268673A89E8}"/>
              </a:ext>
            </a:extLst>
          </p:cNvPr>
          <p:cNvCxnSpPr>
            <a:cxnSpLocks/>
          </p:cNvCxnSpPr>
          <p:nvPr/>
        </p:nvCxnSpPr>
        <p:spPr>
          <a:xfrm>
            <a:off x="6471629" y="2413121"/>
            <a:ext cx="704845" cy="330391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6E4BE99-C217-4D67-AEC7-85B2D50DB1FB}"/>
              </a:ext>
            </a:extLst>
          </p:cNvPr>
          <p:cNvCxnSpPr>
            <a:cxnSpLocks/>
          </p:cNvCxnSpPr>
          <p:nvPr/>
        </p:nvCxnSpPr>
        <p:spPr>
          <a:xfrm flipV="1">
            <a:off x="6502429" y="6257036"/>
            <a:ext cx="673934" cy="39839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3DE47CE-D661-41FB-A9A1-F01EB3A45DA4}"/>
              </a:ext>
            </a:extLst>
          </p:cNvPr>
          <p:cNvSpPr/>
          <p:nvPr/>
        </p:nvSpPr>
        <p:spPr>
          <a:xfrm>
            <a:off x="669633" y="3438521"/>
            <a:ext cx="2736671" cy="32025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ko-KR" altLang="en-US" sz="1400" dirty="0">
              <a:ea typeface="HY목각파임B" panose="0203060000010101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094C8F-0A33-4565-9E52-FB333B2044A0}"/>
              </a:ext>
            </a:extLst>
          </p:cNvPr>
          <p:cNvSpPr txBox="1"/>
          <p:nvPr/>
        </p:nvSpPr>
        <p:spPr>
          <a:xfrm>
            <a:off x="710891" y="3565185"/>
            <a:ext cx="246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Log Entry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A92874B-442C-4B33-816D-4579C3E34A02}"/>
              </a:ext>
            </a:extLst>
          </p:cNvPr>
          <p:cNvSpPr/>
          <p:nvPr/>
        </p:nvSpPr>
        <p:spPr>
          <a:xfrm>
            <a:off x="800145" y="4589362"/>
            <a:ext cx="2460140" cy="40011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FFC000"/>
                </a:solidFill>
                <a:ea typeface="HY목각파임B" panose="02030600000101010101" pitchFamily="18" charset="-127"/>
              </a:rPr>
              <a:t>Logger’s address</a:t>
            </a:r>
            <a:endParaRPr lang="ko-KR" altLang="en-US" sz="2000" dirty="0">
              <a:solidFill>
                <a:srgbClr val="FFC000"/>
              </a:solidFill>
              <a:ea typeface="HY목각파임B" panose="02030600000101010101" pitchFamily="18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D197F0A-A3E2-4C5F-A200-BBEE7F072C12}"/>
              </a:ext>
            </a:extLst>
          </p:cNvPr>
          <p:cNvSpPr/>
          <p:nvPr/>
        </p:nvSpPr>
        <p:spPr>
          <a:xfrm>
            <a:off x="800145" y="5306144"/>
            <a:ext cx="2460140" cy="40011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FFC000"/>
                </a:solidFill>
                <a:ea typeface="HY목각파임B" panose="02030600000101010101" pitchFamily="18" charset="-127"/>
              </a:rPr>
              <a:t>Log topics</a:t>
            </a:r>
            <a:endParaRPr lang="ko-KR" altLang="en-US" sz="2000" dirty="0">
              <a:solidFill>
                <a:srgbClr val="FFC000"/>
              </a:solidFill>
              <a:ea typeface="HY목각파임B" panose="02030600000101010101" pitchFamily="18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288FB59-CED5-4970-AE9C-26902E6295BC}"/>
              </a:ext>
            </a:extLst>
          </p:cNvPr>
          <p:cNvSpPr/>
          <p:nvPr/>
        </p:nvSpPr>
        <p:spPr>
          <a:xfrm>
            <a:off x="817695" y="6022927"/>
            <a:ext cx="2460140" cy="40011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FFC000"/>
                </a:solidFill>
                <a:ea typeface="HY목각파임B" panose="02030600000101010101" pitchFamily="18" charset="-127"/>
              </a:rPr>
              <a:t>Log data</a:t>
            </a:r>
            <a:endParaRPr lang="ko-KR" altLang="en-US" sz="2000" dirty="0">
              <a:solidFill>
                <a:srgbClr val="FFC000"/>
              </a:solidFill>
              <a:ea typeface="HY목각파임B" panose="02030600000101010101" pitchFamily="18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D7B008C-D5FB-4BB9-BEE3-4BD60AD160EF}"/>
              </a:ext>
            </a:extLst>
          </p:cNvPr>
          <p:cNvCxnSpPr>
            <a:stCxn id="56" idx="3"/>
            <a:endCxn id="13" idx="1"/>
          </p:cNvCxnSpPr>
          <p:nvPr/>
        </p:nvCxnSpPr>
        <p:spPr>
          <a:xfrm flipV="1">
            <a:off x="3260285" y="5239864"/>
            <a:ext cx="606561" cy="2663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F035FC3-208F-40F6-8694-48A6C592B5E0}"/>
              </a:ext>
            </a:extLst>
          </p:cNvPr>
          <p:cNvCxnSpPr>
            <a:stCxn id="57" idx="3"/>
            <a:endCxn id="14" idx="1"/>
          </p:cNvCxnSpPr>
          <p:nvPr/>
        </p:nvCxnSpPr>
        <p:spPr>
          <a:xfrm flipV="1">
            <a:off x="3277835" y="6027953"/>
            <a:ext cx="582480" cy="19502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CFB37D9-2E5B-4859-BCDC-188BC7889934}"/>
              </a:ext>
            </a:extLst>
          </p:cNvPr>
          <p:cNvSpPr/>
          <p:nvPr/>
        </p:nvSpPr>
        <p:spPr>
          <a:xfrm>
            <a:off x="497760" y="1754812"/>
            <a:ext cx="2867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Logs Bloom (Bloom filter)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777B805-239C-4033-807F-18F7D34C9B8C}"/>
              </a:ext>
            </a:extLst>
          </p:cNvPr>
          <p:cNvSpPr/>
          <p:nvPr/>
        </p:nvSpPr>
        <p:spPr>
          <a:xfrm>
            <a:off x="3295089" y="1763407"/>
            <a:ext cx="77112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신명조"/>
              </a:rPr>
              <a:t>: </a:t>
            </a:r>
            <a:r>
              <a:rPr lang="ko-KR" altLang="ko-KR" kern="100" dirty="0">
                <a:solidFill>
                  <a:schemeClr val="bg1"/>
                </a:solidFill>
                <a:latin typeface="신명조"/>
                <a:cs typeface="Times New Roman" panose="02020603050405020304" pitchFamily="18" charset="0"/>
              </a:rPr>
              <a:t>거래 목록의 각 거래 영수증에서 각 로그항목에 포함된 정보</a:t>
            </a:r>
            <a:r>
              <a:rPr lang="en-US" altLang="ko-KR" kern="100" dirty="0">
                <a:solidFill>
                  <a:schemeClr val="bg1"/>
                </a:solidFill>
                <a:latin typeface="신명조"/>
                <a:cs typeface="Times New Roman" panose="02020603050405020304" pitchFamily="18" charset="0"/>
              </a:rPr>
              <a:t>(</a:t>
            </a:r>
            <a:r>
              <a:rPr lang="ko-KR" altLang="ko-KR" kern="100" dirty="0">
                <a:solidFill>
                  <a:schemeClr val="bg1"/>
                </a:solidFill>
                <a:latin typeface="신명조"/>
                <a:cs typeface="Times New Roman" panose="02020603050405020304" pitchFamily="18" charset="0"/>
              </a:rPr>
              <a:t>로그 주소 및 주제를 기록</a:t>
            </a:r>
            <a:r>
              <a:rPr lang="en-US" altLang="ko-KR" kern="100" dirty="0">
                <a:solidFill>
                  <a:schemeClr val="bg1"/>
                </a:solidFill>
                <a:latin typeface="신명조"/>
                <a:cs typeface="Times New Roman" panose="02020603050405020304" pitchFamily="18" charset="0"/>
              </a:rPr>
              <a:t>)</a:t>
            </a:r>
            <a:r>
              <a:rPr lang="ko-KR" altLang="ko-KR" kern="100" dirty="0">
                <a:solidFill>
                  <a:schemeClr val="bg1"/>
                </a:solidFill>
                <a:latin typeface="신명조"/>
                <a:cs typeface="Times New Roman" panose="02020603050405020304" pitchFamily="18" charset="0"/>
              </a:rPr>
              <a:t>로 구성</a:t>
            </a:r>
            <a:endParaRPr lang="ko-KR" altLang="en-US" dirty="0">
              <a:solidFill>
                <a:schemeClr val="bg1"/>
              </a:solidFill>
              <a:latin typeface="신명조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24990B-DD07-4F06-A6A6-54A69416AD5D}"/>
              </a:ext>
            </a:extLst>
          </p:cNvPr>
          <p:cNvSpPr txBox="1"/>
          <p:nvPr/>
        </p:nvSpPr>
        <p:spPr>
          <a:xfrm>
            <a:off x="7939356" y="2717846"/>
            <a:ext cx="2719431" cy="5847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Receipt Root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A0D2277-8DE5-475A-ADA4-B57646FEC082}"/>
              </a:ext>
            </a:extLst>
          </p:cNvPr>
          <p:cNvSpPr txBox="1"/>
          <p:nvPr/>
        </p:nvSpPr>
        <p:spPr>
          <a:xfrm>
            <a:off x="630536" y="2624379"/>
            <a:ext cx="2775768" cy="5847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Logs Bloom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23F7B84D-9493-4023-9986-946738C5BBC8}"/>
              </a:ext>
            </a:extLst>
          </p:cNvPr>
          <p:cNvCxnSpPr>
            <a:cxnSpLocks/>
            <a:stCxn id="57" idx="1"/>
            <a:endCxn id="69" idx="1"/>
          </p:cNvCxnSpPr>
          <p:nvPr/>
        </p:nvCxnSpPr>
        <p:spPr>
          <a:xfrm rot="10800000">
            <a:off x="630537" y="2916768"/>
            <a:ext cx="187159" cy="3306215"/>
          </a:xfrm>
          <a:prstGeom prst="bentConnector3">
            <a:avLst>
              <a:gd name="adj1" fmla="val 222142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60AD59F-8A72-4E20-B2F6-9FDC882B3112}"/>
              </a:ext>
            </a:extLst>
          </p:cNvPr>
          <p:cNvSpPr txBox="1"/>
          <p:nvPr/>
        </p:nvSpPr>
        <p:spPr>
          <a:xfrm>
            <a:off x="1770945" y="252305"/>
            <a:ext cx="2453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Block Structure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528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</a:spPr>
      <a:bodyPr wrap="square" rtlCol="0" anchor="ctr">
        <a:spAutoFit/>
      </a:bodyPr>
      <a:lstStyle>
        <a:defPPr marL="285750" indent="-285750" algn="just">
          <a:buFont typeface="Wingdings" panose="05000000000000000000" pitchFamily="2" charset="2"/>
          <a:buChar char="v"/>
          <a:defRPr sz="1400" dirty="0">
            <a:ea typeface="HY목각파임B" panose="02030600000101010101" pitchFamily="18" charset="-127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808</Words>
  <Application>Microsoft Office PowerPoint</Application>
  <PresentationFormat>와이드스크린</PresentationFormat>
  <Paragraphs>200</Paragraphs>
  <Slides>23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Helvetica Light</vt:lpstr>
      <vt:lpstr>HY목각파임B</vt:lpstr>
      <vt:lpstr>맑은 고딕</vt:lpstr>
      <vt:lpstr>신명조</vt:lpstr>
      <vt:lpstr>Arial</vt:lpstr>
      <vt:lpstr>Baskerville Old Face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이정재</dc:creator>
  <cp:lastModifiedBy>이정재</cp:lastModifiedBy>
  <cp:revision>59</cp:revision>
  <dcterms:created xsi:type="dcterms:W3CDTF">2018-03-13T09:18:34Z</dcterms:created>
  <dcterms:modified xsi:type="dcterms:W3CDTF">2018-03-15T12:19:32Z</dcterms:modified>
</cp:coreProperties>
</file>