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6"/>
  </p:notesMasterIdLst>
  <p:handoutMasterIdLst>
    <p:handoutMasterId r:id="rId17"/>
  </p:handoutMasterIdLst>
  <p:sldIdLst>
    <p:sldId id="261" r:id="rId3"/>
    <p:sldId id="276" r:id="rId4"/>
    <p:sldId id="277" r:id="rId5"/>
    <p:sldId id="282" r:id="rId6"/>
    <p:sldId id="283" r:id="rId7"/>
    <p:sldId id="278" r:id="rId8"/>
    <p:sldId id="286" r:id="rId9"/>
    <p:sldId id="288" r:id="rId10"/>
    <p:sldId id="287" r:id="rId11"/>
    <p:sldId id="280" r:id="rId12"/>
    <p:sldId id="284" r:id="rId13"/>
    <p:sldId id="285" r:id="rId14"/>
    <p:sldId id="275"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99A6C2-D382-9918-5524-31FF0C9EEFD6}" name="Senjuti Basu Roy" initials="SBR" userId="S::senjutib@njit.edu::eb15103a-a34a-454d-948c-4b46bf31a230" providerId="AD"/>
  <p188:author id="{841F8EE8-C3C2-52DA-76BD-52186DCFF0A4}" name="Sepideh Nikookar" initials="SN" userId="S::sn627@njit.edu::349ad4b9-1576-45b8-8c1e-7aee4aa80e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0"/>
    <p:restoredTop sz="95833"/>
  </p:normalViewPr>
  <p:slideViewPr>
    <p:cSldViewPr>
      <p:cViewPr varScale="1">
        <p:scale>
          <a:sx n="107" d="100"/>
          <a:sy n="107" d="100"/>
        </p:scale>
        <p:origin x="15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diagrams/_rels/data2.xml.rels><?xml version="1.0" encoding="UTF-8" standalone="yes"?>
<Relationships xmlns="http://schemas.openxmlformats.org/package/2006/relationships"><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45426-E925-FB40-9BF4-EDCDD2D16A4E}" type="doc">
      <dgm:prSet loTypeId="urn:microsoft.com/office/officeart/2008/layout/LinedList" loCatId="" qsTypeId="urn:microsoft.com/office/officeart/2005/8/quickstyle/simple2" qsCatId="simple" csTypeId="urn:microsoft.com/office/officeart/2005/8/colors/colorful4" csCatId="colorful" phldr="1"/>
      <dgm:spPr/>
      <dgm:t>
        <a:bodyPr/>
        <a:lstStyle/>
        <a:p>
          <a:endParaRPr lang="en-US"/>
        </a:p>
      </dgm:t>
    </dgm:pt>
    <dgm:pt modelId="{7A589AF2-4C13-2542-B621-83F87890AE06}">
      <dgm:prSet phldrT="[Text]" custT="1"/>
      <dgm:spPr/>
      <dgm:t>
        <a:bodyPr/>
        <a:lstStyle/>
        <a:p>
          <a:pPr algn="ctr"/>
          <a:r>
            <a:rPr lang="en-US" sz="1800" b="1" dirty="0">
              <a:latin typeface="Times New Roman" panose="02020603050405020304" pitchFamily="18" charset="0"/>
              <a:cs typeface="Times New Roman" panose="02020603050405020304" pitchFamily="18" charset="0"/>
            </a:rPr>
            <a:t>Q-Learning:</a:t>
          </a:r>
        </a:p>
      </dgm:t>
    </dgm:pt>
    <dgm:pt modelId="{048A6983-AD22-C746-B48A-E80258E3E589}" type="parTrans" cxnId="{C43C4B34-BDBE-6A43-8A54-3133CFEC9F1E}">
      <dgm:prSet/>
      <dgm:spPr/>
      <dgm:t>
        <a:bodyPr/>
        <a:lstStyle/>
        <a:p>
          <a:endParaRPr lang="en-US" sz="1600">
            <a:latin typeface="Times New Roman" panose="02020603050405020304" pitchFamily="18" charset="0"/>
            <a:cs typeface="Times New Roman" panose="02020603050405020304" pitchFamily="18" charset="0"/>
          </a:endParaRPr>
        </a:p>
      </dgm:t>
    </dgm:pt>
    <dgm:pt modelId="{AC722D23-BF80-624E-BF49-9595B820A5A7}" type="sibTrans" cxnId="{C43C4B34-BDBE-6A43-8A54-3133CFEC9F1E}">
      <dgm:prSet/>
      <dgm:spPr/>
      <dgm:t>
        <a:bodyPr/>
        <a:lstStyle/>
        <a:p>
          <a:endParaRPr lang="en-US" sz="1600">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150FB201-960F-BA4A-B19F-024CE1BA565F}">
          <dgm:prSet phldrT="[Text]" custT="1"/>
          <dgm:spPr/>
          <dgm:t>
            <a:bodyPr/>
            <a:lstStyle/>
            <a:p>
              <a:pPr algn="l">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Q-learning is a popular model-free Reinforcement Learning algorithm based on the Bellman equation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𝑉</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𝑠</m:t>
                      </m:r>
                    </m:e>
                  </m:d>
                  <m:r>
                    <a:rPr lang="en-US" sz="1600" b="0" i="1" smtClean="0">
                      <a:latin typeface="Cambria Math" panose="02040503050406030204" pitchFamily="18" charset="0"/>
                      <a:cs typeface="Times New Roman" panose="02020603050405020304" pitchFamily="18" charset="0"/>
                    </a:rPr>
                    <m:t>= </m:t>
                  </m:r>
                  <m:func>
                    <m:funcPr>
                      <m:ctrlPr>
                        <a:rPr lang="en-US" sz="1600" b="0" i="1" smtClean="0">
                          <a:latin typeface="Cambria Math" panose="02040503050406030204" pitchFamily="18" charset="0"/>
                          <a:cs typeface="Times New Roman" panose="02020603050405020304" pitchFamily="18" charset="0"/>
                        </a:rPr>
                      </m:ctrlPr>
                    </m:funcPr>
                    <m:fName>
                      <m:limLow>
                        <m:limLowPr>
                          <m:ctrlPr>
                            <a:rPr lang="en-US" sz="1600" b="0" i="1" smtClean="0">
                              <a:latin typeface="Cambria Math" panose="02040503050406030204" pitchFamily="18" charset="0"/>
                              <a:cs typeface="Times New Roman" panose="02020603050405020304" pitchFamily="18" charset="0"/>
                            </a:rPr>
                          </m:ctrlPr>
                        </m:limLowPr>
                        <m:e>
                          <m:r>
                            <m:rPr>
                              <m:sty m:val="p"/>
                            </m:rPr>
                            <a:rPr lang="en-US" sz="1600" b="0" i="0" smtClean="0">
                              <a:latin typeface="Cambria Math" panose="02040503050406030204" pitchFamily="18" charset="0"/>
                              <a:cs typeface="Times New Roman" panose="02020603050405020304" pitchFamily="18" charset="0"/>
                            </a:rPr>
                            <m:t>max</m:t>
                          </m:r>
                        </m:e>
                        <m:lim>
                          <m:r>
                            <a:rPr lang="en-US" sz="1600" b="0" i="1" smtClean="0">
                              <a:latin typeface="Cambria Math" panose="02040503050406030204" pitchFamily="18" charset="0"/>
                              <a:cs typeface="Times New Roman" panose="02020603050405020304" pitchFamily="18" charset="0"/>
                            </a:rPr>
                            <m:t>𝑎</m:t>
                          </m:r>
                        </m:lim>
                      </m:limLow>
                    </m:fName>
                    <m:e>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𝑅</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𝑠</m:t>
                          </m:r>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𝑎</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𝛾</m:t>
                      </m:r>
                      <m:r>
                        <a:rPr lang="en-US" sz="1600" b="0" i="1" smtClean="0">
                          <a:latin typeface="Cambria Math" panose="02040503050406030204" pitchFamily="18" charset="0"/>
                          <a:cs typeface="Times New Roman" panose="02020603050405020304" pitchFamily="18" charset="0"/>
                        </a:rPr>
                        <m:t>𝑉</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𝑠</m:t>
                      </m:r>
                      <m:r>
                        <a:rPr lang="en-US" sz="1600" b="0" i="1" smtClean="0">
                          <a:latin typeface="Cambria Math" panose="02040503050406030204" pitchFamily="18" charset="0"/>
                          <a:cs typeface="Times New Roman" panose="02020603050405020304" pitchFamily="18" charset="0"/>
                        </a:rPr>
                        <m:t>′))</m:t>
                      </m:r>
                    </m:e>
                  </m:func>
                </m:oMath>
              </a14:m>
              <a:r>
                <a:rPr lang="en-US" sz="1600" dirty="0">
                  <a:latin typeface="Times New Roman" panose="02020603050405020304" pitchFamily="18" charset="0"/>
                  <a:cs typeface="Times New Roman" panose="02020603050405020304" pitchFamily="18" charset="0"/>
                </a:rPr>
                <a:t>.</a:t>
              </a:r>
            </a:p>
          </dgm:t>
        </dgm:pt>
      </mc:Choice>
      <mc:Fallback xmlns="">
        <dgm:pt modelId="{150FB201-960F-BA4A-B19F-024CE1BA565F}">
          <dgm:prSet phldrT="[Text]" custT="1"/>
          <dgm:spPr/>
          <dgm:t>
            <a:bodyPr/>
            <a:lstStyle/>
            <a:p>
              <a:pPr algn="l">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Q-learning is a popular model-free Reinforcement Learning algorithm based on the Bellman equation </a:t>
              </a:r>
              <a:r>
                <a:rPr lang="en-US" sz="1600" b="0" i="0">
                  <a:latin typeface="Cambria Math" panose="02040503050406030204" pitchFamily="18" charset="0"/>
                  <a:cs typeface="Times New Roman" panose="02020603050405020304" pitchFamily="18" charset="0"/>
                </a:rPr>
                <a:t>𝑉(𝑠)=   max_𝑎⁡〖(𝑅(𝑠, 𝑎)+𝛾𝑉(𝑠′))〗</a:t>
              </a:r>
              <a:r>
                <a:rPr lang="en-US" sz="1600" dirty="0">
                  <a:latin typeface="Times New Roman" panose="02020603050405020304" pitchFamily="18" charset="0"/>
                  <a:cs typeface="Times New Roman" panose="02020603050405020304" pitchFamily="18" charset="0"/>
                </a:rPr>
                <a:t>.</a:t>
              </a:r>
            </a:p>
          </dgm:t>
        </dgm:pt>
      </mc:Fallback>
    </mc:AlternateContent>
    <dgm:pt modelId="{609B6BD1-3E55-C349-8AA7-A980D4A2146D}" type="parTrans" cxnId="{9D9448AE-15A0-E24B-8200-2A9BD055E96D}">
      <dgm:prSet/>
      <dgm:spPr/>
      <dgm:t>
        <a:bodyPr/>
        <a:lstStyle/>
        <a:p>
          <a:endParaRPr lang="en-US" sz="1600">
            <a:latin typeface="Times New Roman" panose="02020603050405020304" pitchFamily="18" charset="0"/>
            <a:cs typeface="Times New Roman" panose="02020603050405020304" pitchFamily="18" charset="0"/>
          </a:endParaRPr>
        </a:p>
      </dgm:t>
    </dgm:pt>
    <dgm:pt modelId="{57710A22-1B1C-414A-BBC6-A826F59B65A0}" type="sibTrans" cxnId="{9D9448AE-15A0-E24B-8200-2A9BD055E96D}">
      <dgm:prSet/>
      <dgm:spPr/>
      <dgm:t>
        <a:bodyPr/>
        <a:lstStyle/>
        <a:p>
          <a:endParaRPr lang="en-US" sz="1600">
            <a:latin typeface="Times New Roman" panose="02020603050405020304" pitchFamily="18" charset="0"/>
            <a:cs typeface="Times New Roman" panose="02020603050405020304" pitchFamily="18" charset="0"/>
          </a:endParaRPr>
        </a:p>
      </dgm:t>
    </dgm:pt>
    <dgm:pt modelId="{F3688D19-AE8F-5248-99A3-2D236FA44B5C}">
      <dgm:prSet phldrT="[Text]" custT="1"/>
      <dgm:spPr/>
      <dgm:t>
        <a:bodyPr/>
        <a:lstStyle/>
        <a:p>
          <a:pPr algn="jus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The main objective of Q-learning is to learn the policy which can inform the agent that what actions should be taken for maximizing the reward under what circumstances.</a:t>
          </a:r>
          <a:endParaRPr lang="en-US" sz="1600" b="0" dirty="0">
            <a:latin typeface="Times New Roman" panose="02020603050405020304" pitchFamily="18" charset="0"/>
            <a:cs typeface="Times New Roman" panose="02020603050405020304" pitchFamily="18" charset="0"/>
          </a:endParaRPr>
        </a:p>
      </dgm:t>
    </dgm:pt>
    <dgm:pt modelId="{6B2633B9-AFFC-AD48-8D8B-877CF7D28265}" type="parTrans" cxnId="{35B273A9-C2D2-554E-805D-F616DD082BA2}">
      <dgm:prSet/>
      <dgm:spPr/>
      <dgm:t>
        <a:bodyPr/>
        <a:lstStyle/>
        <a:p>
          <a:endParaRPr lang="en-US" sz="1600">
            <a:latin typeface="Times New Roman" panose="02020603050405020304" pitchFamily="18" charset="0"/>
            <a:cs typeface="Times New Roman" panose="02020603050405020304" pitchFamily="18" charset="0"/>
          </a:endParaRPr>
        </a:p>
      </dgm:t>
    </dgm:pt>
    <dgm:pt modelId="{5EB2CF1F-A3D2-2241-BA3D-F4FCAF1BE581}" type="sibTrans" cxnId="{35B273A9-C2D2-554E-805D-F616DD082BA2}">
      <dgm:prSet/>
      <dgm:spPr/>
      <dgm:t>
        <a:bodyPr/>
        <a:lstStyle/>
        <a:p>
          <a:endParaRPr lang="en-US" sz="1600">
            <a:latin typeface="Times New Roman" panose="02020603050405020304" pitchFamily="18" charset="0"/>
            <a:cs typeface="Times New Roman" panose="02020603050405020304" pitchFamily="18" charset="0"/>
          </a:endParaRPr>
        </a:p>
      </dgm:t>
    </dgm:pt>
    <dgm:pt modelId="{6C7B0220-ABD7-7D47-86F1-4C6C60F94A89}">
      <dgm:prSet phldrT="[Text]" custT="1"/>
      <dgm:spPr/>
      <dgm:t>
        <a:bodyPr/>
        <a:lstStyle/>
        <a:p>
          <a:pPr algn="jus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It is an </a:t>
          </a:r>
          <a:r>
            <a:rPr lang="en-US" sz="1600" b="1" i="0" dirty="0">
              <a:latin typeface="Times New Roman" panose="02020603050405020304" pitchFamily="18" charset="0"/>
              <a:cs typeface="Times New Roman" panose="02020603050405020304" pitchFamily="18" charset="0"/>
            </a:rPr>
            <a:t>off-policy RL</a:t>
          </a:r>
          <a:r>
            <a:rPr lang="en-US" sz="1600" b="0" i="0" dirty="0">
              <a:latin typeface="Times New Roman" panose="02020603050405020304" pitchFamily="18" charset="0"/>
              <a:cs typeface="Times New Roman" panose="02020603050405020304" pitchFamily="18" charset="0"/>
            </a:rPr>
            <a:t> that attempts to find the best action to take at a current state.</a:t>
          </a:r>
          <a:endParaRPr lang="en-US" sz="1600" dirty="0">
            <a:latin typeface="Times New Roman" panose="02020603050405020304" pitchFamily="18" charset="0"/>
            <a:cs typeface="Times New Roman" panose="02020603050405020304" pitchFamily="18" charset="0"/>
          </a:endParaRPr>
        </a:p>
      </dgm:t>
    </dgm:pt>
    <dgm:pt modelId="{227010E3-F874-3D41-99CE-A090194B8875}" type="parTrans" cxnId="{EDB28F56-11EE-9C4D-85C1-12EF43B5674E}">
      <dgm:prSet/>
      <dgm:spPr/>
      <dgm:t>
        <a:bodyPr/>
        <a:lstStyle/>
        <a:p>
          <a:endParaRPr lang="en-US" sz="1600">
            <a:latin typeface="Times New Roman" panose="02020603050405020304" pitchFamily="18" charset="0"/>
            <a:cs typeface="Times New Roman" panose="02020603050405020304" pitchFamily="18" charset="0"/>
          </a:endParaRPr>
        </a:p>
      </dgm:t>
    </dgm:pt>
    <dgm:pt modelId="{D574C3A0-21F6-2F43-9EAD-09B302000D97}" type="sibTrans" cxnId="{EDB28F56-11EE-9C4D-85C1-12EF43B5674E}">
      <dgm:prSet/>
      <dgm:spPr/>
      <dgm:t>
        <a:bodyPr/>
        <a:lstStyle/>
        <a:p>
          <a:endParaRPr lang="en-US" sz="1600">
            <a:latin typeface="Times New Roman" panose="02020603050405020304" pitchFamily="18" charset="0"/>
            <a:cs typeface="Times New Roman" panose="02020603050405020304" pitchFamily="18" charset="0"/>
          </a:endParaRPr>
        </a:p>
      </dgm:t>
    </dgm:pt>
    <dgm:pt modelId="{B953B327-9E1C-A847-90AE-8A63800EDCE9}" type="pres">
      <dgm:prSet presAssocID="{C8045426-E925-FB40-9BF4-EDCDD2D16A4E}" presName="vert0" presStyleCnt="0">
        <dgm:presLayoutVars>
          <dgm:dir/>
          <dgm:animOne val="branch"/>
          <dgm:animLvl val="lvl"/>
        </dgm:presLayoutVars>
      </dgm:prSet>
      <dgm:spPr/>
    </dgm:pt>
    <dgm:pt modelId="{316E9D3D-E780-4F4D-9166-9649C082A43F}" type="pres">
      <dgm:prSet presAssocID="{7A589AF2-4C13-2542-B621-83F87890AE06}" presName="thickLine" presStyleLbl="alignNode1" presStyleIdx="0" presStyleCnt="1"/>
      <dgm:spPr/>
    </dgm:pt>
    <dgm:pt modelId="{53149205-78B8-B640-B1B2-BEA5AA7D634C}" type="pres">
      <dgm:prSet presAssocID="{7A589AF2-4C13-2542-B621-83F87890AE06}" presName="horz1" presStyleCnt="0"/>
      <dgm:spPr/>
    </dgm:pt>
    <dgm:pt modelId="{A50975E9-A6B5-E349-BEAF-74085E60F27C}" type="pres">
      <dgm:prSet presAssocID="{7A589AF2-4C13-2542-B621-83F87890AE06}" presName="tx1" presStyleLbl="revTx" presStyleIdx="0" presStyleCnt="4" custScaleX="137500"/>
      <dgm:spPr/>
    </dgm:pt>
    <dgm:pt modelId="{80AC208D-7668-F84F-B622-E1EE6104AF6C}" type="pres">
      <dgm:prSet presAssocID="{7A589AF2-4C13-2542-B621-83F87890AE06}" presName="vert1" presStyleCnt="0"/>
      <dgm:spPr/>
    </dgm:pt>
    <dgm:pt modelId="{9A7859D9-6371-7445-BE97-F2CDF7084F8A}" type="pres">
      <dgm:prSet presAssocID="{150FB201-960F-BA4A-B19F-024CE1BA565F}" presName="vertSpace2a" presStyleCnt="0"/>
      <dgm:spPr/>
    </dgm:pt>
    <dgm:pt modelId="{C05874BD-0FB9-C746-94F8-D420A8634728}" type="pres">
      <dgm:prSet presAssocID="{150FB201-960F-BA4A-B19F-024CE1BA565F}" presName="horz2" presStyleCnt="0"/>
      <dgm:spPr/>
    </dgm:pt>
    <dgm:pt modelId="{87BBEEE8-3B0A-FC41-BA02-D543E4FD0D32}" type="pres">
      <dgm:prSet presAssocID="{150FB201-960F-BA4A-B19F-024CE1BA565F}" presName="horzSpace2" presStyleCnt="0"/>
      <dgm:spPr/>
    </dgm:pt>
    <dgm:pt modelId="{04B3F262-36B2-5B4C-B820-562CC9014C42}" type="pres">
      <dgm:prSet presAssocID="{150FB201-960F-BA4A-B19F-024CE1BA565F}" presName="tx2" presStyleLbl="revTx" presStyleIdx="1" presStyleCnt="4"/>
      <dgm:spPr/>
    </dgm:pt>
    <dgm:pt modelId="{2C3F86BB-8DBB-AB48-9FD2-17005C6E53E5}" type="pres">
      <dgm:prSet presAssocID="{150FB201-960F-BA4A-B19F-024CE1BA565F}" presName="vert2" presStyleCnt="0"/>
      <dgm:spPr/>
    </dgm:pt>
    <dgm:pt modelId="{D3B74020-E51B-2A45-BE03-137C05880CB4}" type="pres">
      <dgm:prSet presAssocID="{150FB201-960F-BA4A-B19F-024CE1BA565F}" presName="thinLine2b" presStyleLbl="callout" presStyleIdx="0" presStyleCnt="3" custLinFactY="-219893" custLinFactNeighborX="919" custLinFactNeighborY="-300000"/>
      <dgm:spPr/>
    </dgm:pt>
    <dgm:pt modelId="{DBBF7C61-57F1-F744-B1B0-0325166C9850}" type="pres">
      <dgm:prSet presAssocID="{150FB201-960F-BA4A-B19F-024CE1BA565F}" presName="vertSpace2b" presStyleCnt="0"/>
      <dgm:spPr/>
    </dgm:pt>
    <dgm:pt modelId="{7941C94E-1E77-7540-A53A-FEC05F6A96CB}" type="pres">
      <dgm:prSet presAssocID="{F3688D19-AE8F-5248-99A3-2D236FA44B5C}" presName="horz2" presStyleCnt="0"/>
      <dgm:spPr/>
    </dgm:pt>
    <dgm:pt modelId="{60132C0F-AF82-0541-AA43-1067A0FEC5C3}" type="pres">
      <dgm:prSet presAssocID="{F3688D19-AE8F-5248-99A3-2D236FA44B5C}" presName="horzSpace2" presStyleCnt="0"/>
      <dgm:spPr/>
    </dgm:pt>
    <dgm:pt modelId="{8F1B1F02-B996-A842-BE07-0D3A7E8C161A}" type="pres">
      <dgm:prSet presAssocID="{F3688D19-AE8F-5248-99A3-2D236FA44B5C}" presName="tx2" presStyleLbl="revTx" presStyleIdx="2" presStyleCnt="4" custLinFactNeighborX="-1289" custLinFactNeighborY="-9888"/>
      <dgm:spPr/>
    </dgm:pt>
    <dgm:pt modelId="{67E4E643-1FAB-6846-AB19-F422FD8ED09B}" type="pres">
      <dgm:prSet presAssocID="{F3688D19-AE8F-5248-99A3-2D236FA44B5C}" presName="vert2" presStyleCnt="0"/>
      <dgm:spPr/>
    </dgm:pt>
    <dgm:pt modelId="{1A2F5B2B-DFAC-BB4A-953F-FCC9DD98BAC5}" type="pres">
      <dgm:prSet presAssocID="{F3688D19-AE8F-5248-99A3-2D236FA44B5C}" presName="thinLine2b" presStyleLbl="callout" presStyleIdx="1" presStyleCnt="3"/>
      <dgm:spPr/>
    </dgm:pt>
    <dgm:pt modelId="{3344A02C-7946-1A4C-8CC5-372F83363070}" type="pres">
      <dgm:prSet presAssocID="{F3688D19-AE8F-5248-99A3-2D236FA44B5C}" presName="vertSpace2b" presStyleCnt="0"/>
      <dgm:spPr/>
    </dgm:pt>
    <dgm:pt modelId="{426148BC-5A93-AC45-82A6-E600F9FE2C95}" type="pres">
      <dgm:prSet presAssocID="{6C7B0220-ABD7-7D47-86F1-4C6C60F94A89}" presName="horz2" presStyleCnt="0"/>
      <dgm:spPr/>
    </dgm:pt>
    <dgm:pt modelId="{37D3F3BB-DB9E-BF4B-828F-0605E56B5BC5}" type="pres">
      <dgm:prSet presAssocID="{6C7B0220-ABD7-7D47-86F1-4C6C60F94A89}" presName="horzSpace2" presStyleCnt="0"/>
      <dgm:spPr/>
    </dgm:pt>
    <dgm:pt modelId="{C4958EF9-6408-DF4D-99E1-9F0C5B2EEA6A}" type="pres">
      <dgm:prSet presAssocID="{6C7B0220-ABD7-7D47-86F1-4C6C60F94A89}" presName="tx2" presStyleLbl="revTx" presStyleIdx="3" presStyleCnt="4" custScaleY="66000"/>
      <dgm:spPr/>
    </dgm:pt>
    <dgm:pt modelId="{87E74088-506B-DD4B-8847-1B41843C1128}" type="pres">
      <dgm:prSet presAssocID="{6C7B0220-ABD7-7D47-86F1-4C6C60F94A89}" presName="vert2" presStyleCnt="0"/>
      <dgm:spPr/>
    </dgm:pt>
    <dgm:pt modelId="{73453C41-C91D-0442-935E-CBC04AF44E15}" type="pres">
      <dgm:prSet presAssocID="{6C7B0220-ABD7-7D47-86F1-4C6C60F94A89}" presName="thinLine2b" presStyleLbl="callout" presStyleIdx="2" presStyleCnt="3"/>
      <dgm:spPr/>
    </dgm:pt>
    <dgm:pt modelId="{92537DC7-DC8F-D547-B2FB-F6FA45E18EC0}" type="pres">
      <dgm:prSet presAssocID="{6C7B0220-ABD7-7D47-86F1-4C6C60F94A89}" presName="vertSpace2b" presStyleCnt="0"/>
      <dgm:spPr/>
    </dgm:pt>
  </dgm:ptLst>
  <dgm:cxnLst>
    <dgm:cxn modelId="{C43C4B34-BDBE-6A43-8A54-3133CFEC9F1E}" srcId="{C8045426-E925-FB40-9BF4-EDCDD2D16A4E}" destId="{7A589AF2-4C13-2542-B621-83F87890AE06}" srcOrd="0" destOrd="0" parTransId="{048A6983-AD22-C746-B48A-E80258E3E589}" sibTransId="{AC722D23-BF80-624E-BF49-9595B820A5A7}"/>
    <dgm:cxn modelId="{DF602D4D-9D7D-7542-B92A-CB1FCA438CA3}" type="presOf" srcId="{F3688D19-AE8F-5248-99A3-2D236FA44B5C}" destId="{8F1B1F02-B996-A842-BE07-0D3A7E8C161A}" srcOrd="0" destOrd="0" presId="urn:microsoft.com/office/officeart/2008/layout/LinedList"/>
    <dgm:cxn modelId="{EDB28F56-11EE-9C4D-85C1-12EF43B5674E}" srcId="{7A589AF2-4C13-2542-B621-83F87890AE06}" destId="{6C7B0220-ABD7-7D47-86F1-4C6C60F94A89}" srcOrd="2" destOrd="0" parTransId="{227010E3-F874-3D41-99CE-A090194B8875}" sibTransId="{D574C3A0-21F6-2F43-9EAD-09B302000D97}"/>
    <dgm:cxn modelId="{E68E8484-05F2-144F-9ACC-EC7FCBFA7A32}" type="presOf" srcId="{C8045426-E925-FB40-9BF4-EDCDD2D16A4E}" destId="{B953B327-9E1C-A847-90AE-8A63800EDCE9}" srcOrd="0" destOrd="0" presId="urn:microsoft.com/office/officeart/2008/layout/LinedList"/>
    <dgm:cxn modelId="{35B273A9-C2D2-554E-805D-F616DD082BA2}" srcId="{7A589AF2-4C13-2542-B621-83F87890AE06}" destId="{F3688D19-AE8F-5248-99A3-2D236FA44B5C}" srcOrd="1" destOrd="0" parTransId="{6B2633B9-AFFC-AD48-8D8B-877CF7D28265}" sibTransId="{5EB2CF1F-A3D2-2241-BA3D-F4FCAF1BE581}"/>
    <dgm:cxn modelId="{9013DCA9-87F5-4542-9599-B2FEE110978C}" type="presOf" srcId="{7A589AF2-4C13-2542-B621-83F87890AE06}" destId="{A50975E9-A6B5-E349-BEAF-74085E60F27C}" srcOrd="0" destOrd="0" presId="urn:microsoft.com/office/officeart/2008/layout/LinedList"/>
    <dgm:cxn modelId="{9D9448AE-15A0-E24B-8200-2A9BD055E96D}" srcId="{7A589AF2-4C13-2542-B621-83F87890AE06}" destId="{150FB201-960F-BA4A-B19F-024CE1BA565F}" srcOrd="0" destOrd="0" parTransId="{609B6BD1-3E55-C349-8AA7-A980D4A2146D}" sibTransId="{57710A22-1B1C-414A-BBC6-A826F59B65A0}"/>
    <dgm:cxn modelId="{B39803B6-C6AD-7D4D-8373-4EFA1CEFB17E}" type="presOf" srcId="{150FB201-960F-BA4A-B19F-024CE1BA565F}" destId="{04B3F262-36B2-5B4C-B820-562CC9014C42}" srcOrd="0" destOrd="0" presId="urn:microsoft.com/office/officeart/2008/layout/LinedList"/>
    <dgm:cxn modelId="{24E64ABD-0D0C-4544-B244-C2118FCDD657}" type="presOf" srcId="{6C7B0220-ABD7-7D47-86F1-4C6C60F94A89}" destId="{C4958EF9-6408-DF4D-99E1-9F0C5B2EEA6A}" srcOrd="0" destOrd="0" presId="urn:microsoft.com/office/officeart/2008/layout/LinedList"/>
    <dgm:cxn modelId="{62134908-163F-604E-AB4A-44553170780A}" type="presParOf" srcId="{B953B327-9E1C-A847-90AE-8A63800EDCE9}" destId="{316E9D3D-E780-4F4D-9166-9649C082A43F}" srcOrd="0" destOrd="0" presId="urn:microsoft.com/office/officeart/2008/layout/LinedList"/>
    <dgm:cxn modelId="{DBA83AEB-3DD1-934C-8150-77E6C3EEFE90}" type="presParOf" srcId="{B953B327-9E1C-A847-90AE-8A63800EDCE9}" destId="{53149205-78B8-B640-B1B2-BEA5AA7D634C}" srcOrd="1" destOrd="0" presId="urn:microsoft.com/office/officeart/2008/layout/LinedList"/>
    <dgm:cxn modelId="{2C59B74A-CF11-5440-9FDD-293418441B48}" type="presParOf" srcId="{53149205-78B8-B640-B1B2-BEA5AA7D634C}" destId="{A50975E9-A6B5-E349-BEAF-74085E60F27C}" srcOrd="0" destOrd="0" presId="urn:microsoft.com/office/officeart/2008/layout/LinedList"/>
    <dgm:cxn modelId="{D1F7A4B1-60ED-FC47-80BA-1F9BD2733F70}" type="presParOf" srcId="{53149205-78B8-B640-B1B2-BEA5AA7D634C}" destId="{80AC208D-7668-F84F-B622-E1EE6104AF6C}" srcOrd="1" destOrd="0" presId="urn:microsoft.com/office/officeart/2008/layout/LinedList"/>
    <dgm:cxn modelId="{85FE57D7-DBC3-9A44-A24D-A3D658AB592F}" type="presParOf" srcId="{80AC208D-7668-F84F-B622-E1EE6104AF6C}" destId="{9A7859D9-6371-7445-BE97-F2CDF7084F8A}" srcOrd="0" destOrd="0" presId="urn:microsoft.com/office/officeart/2008/layout/LinedList"/>
    <dgm:cxn modelId="{FD0887FD-E7A9-AC4A-986F-563AD7E3CC3C}" type="presParOf" srcId="{80AC208D-7668-F84F-B622-E1EE6104AF6C}" destId="{C05874BD-0FB9-C746-94F8-D420A8634728}" srcOrd="1" destOrd="0" presId="urn:microsoft.com/office/officeart/2008/layout/LinedList"/>
    <dgm:cxn modelId="{E2AFCD40-3C92-C249-89B1-9F7DC3206570}" type="presParOf" srcId="{C05874BD-0FB9-C746-94F8-D420A8634728}" destId="{87BBEEE8-3B0A-FC41-BA02-D543E4FD0D32}" srcOrd="0" destOrd="0" presId="urn:microsoft.com/office/officeart/2008/layout/LinedList"/>
    <dgm:cxn modelId="{C6984CBD-2D00-364A-8616-1ED78BF7C7A7}" type="presParOf" srcId="{C05874BD-0FB9-C746-94F8-D420A8634728}" destId="{04B3F262-36B2-5B4C-B820-562CC9014C42}" srcOrd="1" destOrd="0" presId="urn:microsoft.com/office/officeart/2008/layout/LinedList"/>
    <dgm:cxn modelId="{60B64971-BED5-4B48-B254-5C3972609D91}" type="presParOf" srcId="{C05874BD-0FB9-C746-94F8-D420A8634728}" destId="{2C3F86BB-8DBB-AB48-9FD2-17005C6E53E5}" srcOrd="2" destOrd="0" presId="urn:microsoft.com/office/officeart/2008/layout/LinedList"/>
    <dgm:cxn modelId="{69B164B2-9C76-C24E-A62B-06D0ECDA396F}" type="presParOf" srcId="{80AC208D-7668-F84F-B622-E1EE6104AF6C}" destId="{D3B74020-E51B-2A45-BE03-137C05880CB4}" srcOrd="2" destOrd="0" presId="urn:microsoft.com/office/officeart/2008/layout/LinedList"/>
    <dgm:cxn modelId="{B7E0CAF6-8178-164F-8881-04687FDE56BE}" type="presParOf" srcId="{80AC208D-7668-F84F-B622-E1EE6104AF6C}" destId="{DBBF7C61-57F1-F744-B1B0-0325166C9850}" srcOrd="3" destOrd="0" presId="urn:microsoft.com/office/officeart/2008/layout/LinedList"/>
    <dgm:cxn modelId="{B79D45D9-4D0C-454F-9D1B-855339FB0071}" type="presParOf" srcId="{80AC208D-7668-F84F-B622-E1EE6104AF6C}" destId="{7941C94E-1E77-7540-A53A-FEC05F6A96CB}" srcOrd="4" destOrd="0" presId="urn:microsoft.com/office/officeart/2008/layout/LinedList"/>
    <dgm:cxn modelId="{F7483A34-E788-2D4B-8653-ED4863E3E143}" type="presParOf" srcId="{7941C94E-1E77-7540-A53A-FEC05F6A96CB}" destId="{60132C0F-AF82-0541-AA43-1067A0FEC5C3}" srcOrd="0" destOrd="0" presId="urn:microsoft.com/office/officeart/2008/layout/LinedList"/>
    <dgm:cxn modelId="{FB1F7E09-0206-1041-BEBC-4C97B7C67C74}" type="presParOf" srcId="{7941C94E-1E77-7540-A53A-FEC05F6A96CB}" destId="{8F1B1F02-B996-A842-BE07-0D3A7E8C161A}" srcOrd="1" destOrd="0" presId="urn:microsoft.com/office/officeart/2008/layout/LinedList"/>
    <dgm:cxn modelId="{080916E0-28D7-8741-9DE5-380721E89B10}" type="presParOf" srcId="{7941C94E-1E77-7540-A53A-FEC05F6A96CB}" destId="{67E4E643-1FAB-6846-AB19-F422FD8ED09B}" srcOrd="2" destOrd="0" presId="urn:microsoft.com/office/officeart/2008/layout/LinedList"/>
    <dgm:cxn modelId="{0FC50616-14C0-934B-BFD0-D71ECB45A0D0}" type="presParOf" srcId="{80AC208D-7668-F84F-B622-E1EE6104AF6C}" destId="{1A2F5B2B-DFAC-BB4A-953F-FCC9DD98BAC5}" srcOrd="5" destOrd="0" presId="urn:microsoft.com/office/officeart/2008/layout/LinedList"/>
    <dgm:cxn modelId="{FCCC1D87-20DF-C149-86CE-B9661F5FB1E7}" type="presParOf" srcId="{80AC208D-7668-F84F-B622-E1EE6104AF6C}" destId="{3344A02C-7946-1A4C-8CC5-372F83363070}" srcOrd="6" destOrd="0" presId="urn:microsoft.com/office/officeart/2008/layout/LinedList"/>
    <dgm:cxn modelId="{C7BA9902-53AD-C841-8BCF-20EC33BFD073}" type="presParOf" srcId="{80AC208D-7668-F84F-B622-E1EE6104AF6C}" destId="{426148BC-5A93-AC45-82A6-E600F9FE2C95}" srcOrd="7" destOrd="0" presId="urn:microsoft.com/office/officeart/2008/layout/LinedList"/>
    <dgm:cxn modelId="{20FB32B2-4CCC-0F47-BAC6-20BC269FA20C}" type="presParOf" srcId="{426148BC-5A93-AC45-82A6-E600F9FE2C95}" destId="{37D3F3BB-DB9E-BF4B-828F-0605E56B5BC5}" srcOrd="0" destOrd="0" presId="urn:microsoft.com/office/officeart/2008/layout/LinedList"/>
    <dgm:cxn modelId="{4FF4BB4B-2F09-344A-9CFC-F9AECB225E35}" type="presParOf" srcId="{426148BC-5A93-AC45-82A6-E600F9FE2C95}" destId="{C4958EF9-6408-DF4D-99E1-9F0C5B2EEA6A}" srcOrd="1" destOrd="0" presId="urn:microsoft.com/office/officeart/2008/layout/LinedList"/>
    <dgm:cxn modelId="{E3DADC04-4948-384D-A9FC-72394A96BB17}" type="presParOf" srcId="{426148BC-5A93-AC45-82A6-E600F9FE2C95}" destId="{87E74088-506B-DD4B-8847-1B41843C1128}" srcOrd="2" destOrd="0" presId="urn:microsoft.com/office/officeart/2008/layout/LinedList"/>
    <dgm:cxn modelId="{62636AD6-46DC-B54A-AC80-B6468A95635B}" type="presParOf" srcId="{80AC208D-7668-F84F-B622-E1EE6104AF6C}" destId="{73453C41-C91D-0442-935E-CBC04AF44E15}" srcOrd="8" destOrd="0" presId="urn:microsoft.com/office/officeart/2008/layout/LinedList"/>
    <dgm:cxn modelId="{F0DFF9BA-260D-4243-9FE4-56F9CED9ADCE}" type="presParOf" srcId="{80AC208D-7668-F84F-B622-E1EE6104AF6C}" destId="{92537DC7-DC8F-D547-B2FB-F6FA45E18EC0}"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45426-E925-FB40-9BF4-EDCDD2D16A4E}" type="doc">
      <dgm:prSet loTypeId="urn:microsoft.com/office/officeart/2008/layout/LinedList" loCatId="" qsTypeId="urn:microsoft.com/office/officeart/2005/8/quickstyle/simple2" qsCatId="simple" csTypeId="urn:microsoft.com/office/officeart/2005/8/colors/colorful4" csCatId="colorful" phldr="1"/>
      <dgm:spPr/>
      <dgm:t>
        <a:bodyPr/>
        <a:lstStyle/>
        <a:p>
          <a:endParaRPr lang="en-US"/>
        </a:p>
      </dgm:t>
    </dgm:pt>
    <dgm:pt modelId="{7A589AF2-4C13-2542-B621-83F87890AE06}">
      <dgm:prSet phldrT="[Text]" custT="1"/>
      <dgm:spPr/>
      <dgm:t>
        <a:bodyPr/>
        <a:lstStyle/>
        <a:p>
          <a:pPr algn="ctr"/>
          <a:r>
            <a:rPr lang="en-US" sz="1800" b="1" dirty="0">
              <a:latin typeface="Times New Roman" panose="02020603050405020304" pitchFamily="18" charset="0"/>
              <a:cs typeface="Times New Roman" panose="02020603050405020304" pitchFamily="18" charset="0"/>
            </a:rPr>
            <a:t>Q-Learning:</a:t>
          </a:r>
        </a:p>
      </dgm:t>
    </dgm:pt>
    <dgm:pt modelId="{048A6983-AD22-C746-B48A-E80258E3E589}" type="parTrans" cxnId="{C43C4B34-BDBE-6A43-8A54-3133CFEC9F1E}">
      <dgm:prSet/>
      <dgm:spPr/>
      <dgm:t>
        <a:bodyPr/>
        <a:lstStyle/>
        <a:p>
          <a:endParaRPr lang="en-US" sz="1600">
            <a:latin typeface="Times New Roman" panose="02020603050405020304" pitchFamily="18" charset="0"/>
            <a:cs typeface="Times New Roman" panose="02020603050405020304" pitchFamily="18" charset="0"/>
          </a:endParaRPr>
        </a:p>
      </dgm:t>
    </dgm:pt>
    <dgm:pt modelId="{AC722D23-BF80-624E-BF49-9595B820A5A7}" type="sibTrans" cxnId="{C43C4B34-BDBE-6A43-8A54-3133CFEC9F1E}">
      <dgm:prSet/>
      <dgm:spPr/>
      <dgm:t>
        <a:bodyPr/>
        <a:lstStyle/>
        <a:p>
          <a:endParaRPr lang="en-US" sz="1600">
            <a:latin typeface="Times New Roman" panose="02020603050405020304" pitchFamily="18" charset="0"/>
            <a:cs typeface="Times New Roman" panose="02020603050405020304" pitchFamily="18" charset="0"/>
          </a:endParaRPr>
        </a:p>
      </dgm:t>
    </dgm:pt>
    <dgm:pt modelId="{150FB201-960F-BA4A-B19F-024CE1BA565F}">
      <dgm:prSet phldrT="[Text]" custT="1"/>
      <dgm:spPr>
        <a:blipFill>
          <a:blip xmlns:r="http://schemas.openxmlformats.org/officeDocument/2006/relationships" r:embed="rId1"/>
          <a:stretch>
            <a:fillRect l="-1176" t="-2353" r="-1471"/>
          </a:stretch>
        </a:blipFill>
      </dgm:spPr>
      <dgm:t>
        <a:bodyPr/>
        <a:lstStyle/>
        <a:p>
          <a:r>
            <a:rPr lang="en-US">
              <a:noFill/>
            </a:rPr>
            <a:t> </a:t>
          </a:r>
        </a:p>
      </dgm:t>
    </dgm:pt>
    <dgm:pt modelId="{609B6BD1-3E55-C349-8AA7-A980D4A2146D}" type="parTrans" cxnId="{9D9448AE-15A0-E24B-8200-2A9BD055E96D}">
      <dgm:prSet/>
      <dgm:spPr/>
      <dgm:t>
        <a:bodyPr/>
        <a:lstStyle/>
        <a:p>
          <a:endParaRPr lang="en-US" sz="1600">
            <a:latin typeface="Times New Roman" panose="02020603050405020304" pitchFamily="18" charset="0"/>
            <a:cs typeface="Times New Roman" panose="02020603050405020304" pitchFamily="18" charset="0"/>
          </a:endParaRPr>
        </a:p>
      </dgm:t>
    </dgm:pt>
    <dgm:pt modelId="{57710A22-1B1C-414A-BBC6-A826F59B65A0}" type="sibTrans" cxnId="{9D9448AE-15A0-E24B-8200-2A9BD055E96D}">
      <dgm:prSet/>
      <dgm:spPr/>
      <dgm:t>
        <a:bodyPr/>
        <a:lstStyle/>
        <a:p>
          <a:endParaRPr lang="en-US" sz="1600">
            <a:latin typeface="Times New Roman" panose="02020603050405020304" pitchFamily="18" charset="0"/>
            <a:cs typeface="Times New Roman" panose="02020603050405020304" pitchFamily="18" charset="0"/>
          </a:endParaRPr>
        </a:p>
      </dgm:t>
    </dgm:pt>
    <dgm:pt modelId="{F3688D19-AE8F-5248-99A3-2D236FA44B5C}">
      <dgm:prSet phldrT="[Text]" custT="1"/>
      <dgm:spPr/>
      <dgm:t>
        <a:bodyPr/>
        <a:lstStyle/>
        <a:p>
          <a:pPr algn="jus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The main objective of Q-learning is to learn the policy which can inform the agent that what actions should be taken for maximizing the reward under what circumstances.</a:t>
          </a:r>
          <a:endParaRPr lang="en-US" sz="1600" b="0" dirty="0">
            <a:latin typeface="Times New Roman" panose="02020603050405020304" pitchFamily="18" charset="0"/>
            <a:cs typeface="Times New Roman" panose="02020603050405020304" pitchFamily="18" charset="0"/>
          </a:endParaRPr>
        </a:p>
      </dgm:t>
    </dgm:pt>
    <dgm:pt modelId="{6B2633B9-AFFC-AD48-8D8B-877CF7D28265}" type="parTrans" cxnId="{35B273A9-C2D2-554E-805D-F616DD082BA2}">
      <dgm:prSet/>
      <dgm:spPr/>
      <dgm:t>
        <a:bodyPr/>
        <a:lstStyle/>
        <a:p>
          <a:endParaRPr lang="en-US" sz="1600">
            <a:latin typeface="Times New Roman" panose="02020603050405020304" pitchFamily="18" charset="0"/>
            <a:cs typeface="Times New Roman" panose="02020603050405020304" pitchFamily="18" charset="0"/>
          </a:endParaRPr>
        </a:p>
      </dgm:t>
    </dgm:pt>
    <dgm:pt modelId="{5EB2CF1F-A3D2-2241-BA3D-F4FCAF1BE581}" type="sibTrans" cxnId="{35B273A9-C2D2-554E-805D-F616DD082BA2}">
      <dgm:prSet/>
      <dgm:spPr/>
      <dgm:t>
        <a:bodyPr/>
        <a:lstStyle/>
        <a:p>
          <a:endParaRPr lang="en-US" sz="1600">
            <a:latin typeface="Times New Roman" panose="02020603050405020304" pitchFamily="18" charset="0"/>
            <a:cs typeface="Times New Roman" panose="02020603050405020304" pitchFamily="18" charset="0"/>
          </a:endParaRPr>
        </a:p>
      </dgm:t>
    </dgm:pt>
    <dgm:pt modelId="{6C7B0220-ABD7-7D47-86F1-4C6C60F94A89}">
      <dgm:prSet phldrT="[Text]" custT="1"/>
      <dgm:spPr/>
      <dgm:t>
        <a:bodyPr/>
        <a:lstStyle/>
        <a:p>
          <a:pPr algn="jus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It is an </a:t>
          </a:r>
          <a:r>
            <a:rPr lang="en-US" sz="1600" b="1" i="0" dirty="0">
              <a:latin typeface="Times New Roman" panose="02020603050405020304" pitchFamily="18" charset="0"/>
              <a:cs typeface="Times New Roman" panose="02020603050405020304" pitchFamily="18" charset="0"/>
            </a:rPr>
            <a:t>off-policy RL</a:t>
          </a:r>
          <a:r>
            <a:rPr lang="en-US" sz="1600" b="0" i="0" dirty="0">
              <a:latin typeface="Times New Roman" panose="02020603050405020304" pitchFamily="18" charset="0"/>
              <a:cs typeface="Times New Roman" panose="02020603050405020304" pitchFamily="18" charset="0"/>
            </a:rPr>
            <a:t> that attempts to find the best action to take at a current state.</a:t>
          </a:r>
          <a:endParaRPr lang="en-US" sz="1600" dirty="0">
            <a:latin typeface="Times New Roman" panose="02020603050405020304" pitchFamily="18" charset="0"/>
            <a:cs typeface="Times New Roman" panose="02020603050405020304" pitchFamily="18" charset="0"/>
          </a:endParaRPr>
        </a:p>
      </dgm:t>
    </dgm:pt>
    <dgm:pt modelId="{227010E3-F874-3D41-99CE-A090194B8875}" type="parTrans" cxnId="{EDB28F56-11EE-9C4D-85C1-12EF43B5674E}">
      <dgm:prSet/>
      <dgm:spPr/>
      <dgm:t>
        <a:bodyPr/>
        <a:lstStyle/>
        <a:p>
          <a:endParaRPr lang="en-US" sz="1600">
            <a:latin typeface="Times New Roman" panose="02020603050405020304" pitchFamily="18" charset="0"/>
            <a:cs typeface="Times New Roman" panose="02020603050405020304" pitchFamily="18" charset="0"/>
          </a:endParaRPr>
        </a:p>
      </dgm:t>
    </dgm:pt>
    <dgm:pt modelId="{D574C3A0-21F6-2F43-9EAD-09B302000D97}" type="sibTrans" cxnId="{EDB28F56-11EE-9C4D-85C1-12EF43B5674E}">
      <dgm:prSet/>
      <dgm:spPr/>
      <dgm:t>
        <a:bodyPr/>
        <a:lstStyle/>
        <a:p>
          <a:endParaRPr lang="en-US" sz="1600">
            <a:latin typeface="Times New Roman" panose="02020603050405020304" pitchFamily="18" charset="0"/>
            <a:cs typeface="Times New Roman" panose="02020603050405020304" pitchFamily="18" charset="0"/>
          </a:endParaRPr>
        </a:p>
      </dgm:t>
    </dgm:pt>
    <dgm:pt modelId="{B953B327-9E1C-A847-90AE-8A63800EDCE9}" type="pres">
      <dgm:prSet presAssocID="{C8045426-E925-FB40-9BF4-EDCDD2D16A4E}" presName="vert0" presStyleCnt="0">
        <dgm:presLayoutVars>
          <dgm:dir/>
          <dgm:animOne val="branch"/>
          <dgm:animLvl val="lvl"/>
        </dgm:presLayoutVars>
      </dgm:prSet>
      <dgm:spPr/>
    </dgm:pt>
    <dgm:pt modelId="{316E9D3D-E780-4F4D-9166-9649C082A43F}" type="pres">
      <dgm:prSet presAssocID="{7A589AF2-4C13-2542-B621-83F87890AE06}" presName="thickLine" presStyleLbl="alignNode1" presStyleIdx="0" presStyleCnt="1"/>
      <dgm:spPr/>
    </dgm:pt>
    <dgm:pt modelId="{53149205-78B8-B640-B1B2-BEA5AA7D634C}" type="pres">
      <dgm:prSet presAssocID="{7A589AF2-4C13-2542-B621-83F87890AE06}" presName="horz1" presStyleCnt="0"/>
      <dgm:spPr/>
    </dgm:pt>
    <dgm:pt modelId="{A50975E9-A6B5-E349-BEAF-74085E60F27C}" type="pres">
      <dgm:prSet presAssocID="{7A589AF2-4C13-2542-B621-83F87890AE06}" presName="tx1" presStyleLbl="revTx" presStyleIdx="0" presStyleCnt="4" custScaleX="137500"/>
      <dgm:spPr/>
    </dgm:pt>
    <dgm:pt modelId="{80AC208D-7668-F84F-B622-E1EE6104AF6C}" type="pres">
      <dgm:prSet presAssocID="{7A589AF2-4C13-2542-B621-83F87890AE06}" presName="vert1" presStyleCnt="0"/>
      <dgm:spPr/>
    </dgm:pt>
    <dgm:pt modelId="{9A7859D9-6371-7445-BE97-F2CDF7084F8A}" type="pres">
      <dgm:prSet presAssocID="{150FB201-960F-BA4A-B19F-024CE1BA565F}" presName="vertSpace2a" presStyleCnt="0"/>
      <dgm:spPr/>
    </dgm:pt>
    <dgm:pt modelId="{C05874BD-0FB9-C746-94F8-D420A8634728}" type="pres">
      <dgm:prSet presAssocID="{150FB201-960F-BA4A-B19F-024CE1BA565F}" presName="horz2" presStyleCnt="0"/>
      <dgm:spPr/>
    </dgm:pt>
    <dgm:pt modelId="{87BBEEE8-3B0A-FC41-BA02-D543E4FD0D32}" type="pres">
      <dgm:prSet presAssocID="{150FB201-960F-BA4A-B19F-024CE1BA565F}" presName="horzSpace2" presStyleCnt="0"/>
      <dgm:spPr/>
    </dgm:pt>
    <dgm:pt modelId="{04B3F262-36B2-5B4C-B820-562CC9014C42}" type="pres">
      <dgm:prSet presAssocID="{150FB201-960F-BA4A-B19F-024CE1BA565F}" presName="tx2" presStyleLbl="revTx" presStyleIdx="1" presStyleCnt="4"/>
      <dgm:spPr/>
    </dgm:pt>
    <dgm:pt modelId="{2C3F86BB-8DBB-AB48-9FD2-17005C6E53E5}" type="pres">
      <dgm:prSet presAssocID="{150FB201-960F-BA4A-B19F-024CE1BA565F}" presName="vert2" presStyleCnt="0"/>
      <dgm:spPr/>
    </dgm:pt>
    <dgm:pt modelId="{D3B74020-E51B-2A45-BE03-137C05880CB4}" type="pres">
      <dgm:prSet presAssocID="{150FB201-960F-BA4A-B19F-024CE1BA565F}" presName="thinLine2b" presStyleLbl="callout" presStyleIdx="0" presStyleCnt="3" custLinFactY="-219893" custLinFactNeighborX="919" custLinFactNeighborY="-300000"/>
      <dgm:spPr/>
    </dgm:pt>
    <dgm:pt modelId="{DBBF7C61-57F1-F744-B1B0-0325166C9850}" type="pres">
      <dgm:prSet presAssocID="{150FB201-960F-BA4A-B19F-024CE1BA565F}" presName="vertSpace2b" presStyleCnt="0"/>
      <dgm:spPr/>
    </dgm:pt>
    <dgm:pt modelId="{7941C94E-1E77-7540-A53A-FEC05F6A96CB}" type="pres">
      <dgm:prSet presAssocID="{F3688D19-AE8F-5248-99A3-2D236FA44B5C}" presName="horz2" presStyleCnt="0"/>
      <dgm:spPr/>
    </dgm:pt>
    <dgm:pt modelId="{60132C0F-AF82-0541-AA43-1067A0FEC5C3}" type="pres">
      <dgm:prSet presAssocID="{F3688D19-AE8F-5248-99A3-2D236FA44B5C}" presName="horzSpace2" presStyleCnt="0"/>
      <dgm:spPr/>
    </dgm:pt>
    <dgm:pt modelId="{8F1B1F02-B996-A842-BE07-0D3A7E8C161A}" type="pres">
      <dgm:prSet presAssocID="{F3688D19-AE8F-5248-99A3-2D236FA44B5C}" presName="tx2" presStyleLbl="revTx" presStyleIdx="2" presStyleCnt="4" custLinFactNeighborX="-1289" custLinFactNeighborY="-9888"/>
      <dgm:spPr/>
    </dgm:pt>
    <dgm:pt modelId="{67E4E643-1FAB-6846-AB19-F422FD8ED09B}" type="pres">
      <dgm:prSet presAssocID="{F3688D19-AE8F-5248-99A3-2D236FA44B5C}" presName="vert2" presStyleCnt="0"/>
      <dgm:spPr/>
    </dgm:pt>
    <dgm:pt modelId="{1A2F5B2B-DFAC-BB4A-953F-FCC9DD98BAC5}" type="pres">
      <dgm:prSet presAssocID="{F3688D19-AE8F-5248-99A3-2D236FA44B5C}" presName="thinLine2b" presStyleLbl="callout" presStyleIdx="1" presStyleCnt="3"/>
      <dgm:spPr/>
    </dgm:pt>
    <dgm:pt modelId="{3344A02C-7946-1A4C-8CC5-372F83363070}" type="pres">
      <dgm:prSet presAssocID="{F3688D19-AE8F-5248-99A3-2D236FA44B5C}" presName="vertSpace2b" presStyleCnt="0"/>
      <dgm:spPr/>
    </dgm:pt>
    <dgm:pt modelId="{426148BC-5A93-AC45-82A6-E600F9FE2C95}" type="pres">
      <dgm:prSet presAssocID="{6C7B0220-ABD7-7D47-86F1-4C6C60F94A89}" presName="horz2" presStyleCnt="0"/>
      <dgm:spPr/>
    </dgm:pt>
    <dgm:pt modelId="{37D3F3BB-DB9E-BF4B-828F-0605E56B5BC5}" type="pres">
      <dgm:prSet presAssocID="{6C7B0220-ABD7-7D47-86F1-4C6C60F94A89}" presName="horzSpace2" presStyleCnt="0"/>
      <dgm:spPr/>
    </dgm:pt>
    <dgm:pt modelId="{C4958EF9-6408-DF4D-99E1-9F0C5B2EEA6A}" type="pres">
      <dgm:prSet presAssocID="{6C7B0220-ABD7-7D47-86F1-4C6C60F94A89}" presName="tx2" presStyleLbl="revTx" presStyleIdx="3" presStyleCnt="4" custScaleY="66000"/>
      <dgm:spPr/>
    </dgm:pt>
    <dgm:pt modelId="{87E74088-506B-DD4B-8847-1B41843C1128}" type="pres">
      <dgm:prSet presAssocID="{6C7B0220-ABD7-7D47-86F1-4C6C60F94A89}" presName="vert2" presStyleCnt="0"/>
      <dgm:spPr/>
    </dgm:pt>
    <dgm:pt modelId="{73453C41-C91D-0442-935E-CBC04AF44E15}" type="pres">
      <dgm:prSet presAssocID="{6C7B0220-ABD7-7D47-86F1-4C6C60F94A89}" presName="thinLine2b" presStyleLbl="callout" presStyleIdx="2" presStyleCnt="3"/>
      <dgm:spPr/>
    </dgm:pt>
    <dgm:pt modelId="{92537DC7-DC8F-D547-B2FB-F6FA45E18EC0}" type="pres">
      <dgm:prSet presAssocID="{6C7B0220-ABD7-7D47-86F1-4C6C60F94A89}" presName="vertSpace2b" presStyleCnt="0"/>
      <dgm:spPr/>
    </dgm:pt>
  </dgm:ptLst>
  <dgm:cxnLst>
    <dgm:cxn modelId="{C43C4B34-BDBE-6A43-8A54-3133CFEC9F1E}" srcId="{C8045426-E925-FB40-9BF4-EDCDD2D16A4E}" destId="{7A589AF2-4C13-2542-B621-83F87890AE06}" srcOrd="0" destOrd="0" parTransId="{048A6983-AD22-C746-B48A-E80258E3E589}" sibTransId="{AC722D23-BF80-624E-BF49-9595B820A5A7}"/>
    <dgm:cxn modelId="{DF602D4D-9D7D-7542-B92A-CB1FCA438CA3}" type="presOf" srcId="{F3688D19-AE8F-5248-99A3-2D236FA44B5C}" destId="{8F1B1F02-B996-A842-BE07-0D3A7E8C161A}" srcOrd="0" destOrd="0" presId="urn:microsoft.com/office/officeart/2008/layout/LinedList"/>
    <dgm:cxn modelId="{EDB28F56-11EE-9C4D-85C1-12EF43B5674E}" srcId="{7A589AF2-4C13-2542-B621-83F87890AE06}" destId="{6C7B0220-ABD7-7D47-86F1-4C6C60F94A89}" srcOrd="2" destOrd="0" parTransId="{227010E3-F874-3D41-99CE-A090194B8875}" sibTransId="{D574C3A0-21F6-2F43-9EAD-09B302000D97}"/>
    <dgm:cxn modelId="{E68E8484-05F2-144F-9ACC-EC7FCBFA7A32}" type="presOf" srcId="{C8045426-E925-FB40-9BF4-EDCDD2D16A4E}" destId="{B953B327-9E1C-A847-90AE-8A63800EDCE9}" srcOrd="0" destOrd="0" presId="urn:microsoft.com/office/officeart/2008/layout/LinedList"/>
    <dgm:cxn modelId="{35B273A9-C2D2-554E-805D-F616DD082BA2}" srcId="{7A589AF2-4C13-2542-B621-83F87890AE06}" destId="{F3688D19-AE8F-5248-99A3-2D236FA44B5C}" srcOrd="1" destOrd="0" parTransId="{6B2633B9-AFFC-AD48-8D8B-877CF7D28265}" sibTransId="{5EB2CF1F-A3D2-2241-BA3D-F4FCAF1BE581}"/>
    <dgm:cxn modelId="{9013DCA9-87F5-4542-9599-B2FEE110978C}" type="presOf" srcId="{7A589AF2-4C13-2542-B621-83F87890AE06}" destId="{A50975E9-A6B5-E349-BEAF-74085E60F27C}" srcOrd="0" destOrd="0" presId="urn:microsoft.com/office/officeart/2008/layout/LinedList"/>
    <dgm:cxn modelId="{9D9448AE-15A0-E24B-8200-2A9BD055E96D}" srcId="{7A589AF2-4C13-2542-B621-83F87890AE06}" destId="{150FB201-960F-BA4A-B19F-024CE1BA565F}" srcOrd="0" destOrd="0" parTransId="{609B6BD1-3E55-C349-8AA7-A980D4A2146D}" sibTransId="{57710A22-1B1C-414A-BBC6-A826F59B65A0}"/>
    <dgm:cxn modelId="{B39803B6-C6AD-7D4D-8373-4EFA1CEFB17E}" type="presOf" srcId="{150FB201-960F-BA4A-B19F-024CE1BA565F}" destId="{04B3F262-36B2-5B4C-B820-562CC9014C42}" srcOrd="0" destOrd="0" presId="urn:microsoft.com/office/officeart/2008/layout/LinedList"/>
    <dgm:cxn modelId="{24E64ABD-0D0C-4544-B244-C2118FCDD657}" type="presOf" srcId="{6C7B0220-ABD7-7D47-86F1-4C6C60F94A89}" destId="{C4958EF9-6408-DF4D-99E1-9F0C5B2EEA6A}" srcOrd="0" destOrd="0" presId="urn:microsoft.com/office/officeart/2008/layout/LinedList"/>
    <dgm:cxn modelId="{62134908-163F-604E-AB4A-44553170780A}" type="presParOf" srcId="{B953B327-9E1C-A847-90AE-8A63800EDCE9}" destId="{316E9D3D-E780-4F4D-9166-9649C082A43F}" srcOrd="0" destOrd="0" presId="urn:microsoft.com/office/officeart/2008/layout/LinedList"/>
    <dgm:cxn modelId="{DBA83AEB-3DD1-934C-8150-77E6C3EEFE90}" type="presParOf" srcId="{B953B327-9E1C-A847-90AE-8A63800EDCE9}" destId="{53149205-78B8-B640-B1B2-BEA5AA7D634C}" srcOrd="1" destOrd="0" presId="urn:microsoft.com/office/officeart/2008/layout/LinedList"/>
    <dgm:cxn modelId="{2C59B74A-CF11-5440-9FDD-293418441B48}" type="presParOf" srcId="{53149205-78B8-B640-B1B2-BEA5AA7D634C}" destId="{A50975E9-A6B5-E349-BEAF-74085E60F27C}" srcOrd="0" destOrd="0" presId="urn:microsoft.com/office/officeart/2008/layout/LinedList"/>
    <dgm:cxn modelId="{D1F7A4B1-60ED-FC47-80BA-1F9BD2733F70}" type="presParOf" srcId="{53149205-78B8-B640-B1B2-BEA5AA7D634C}" destId="{80AC208D-7668-F84F-B622-E1EE6104AF6C}" srcOrd="1" destOrd="0" presId="urn:microsoft.com/office/officeart/2008/layout/LinedList"/>
    <dgm:cxn modelId="{85FE57D7-DBC3-9A44-A24D-A3D658AB592F}" type="presParOf" srcId="{80AC208D-7668-F84F-B622-E1EE6104AF6C}" destId="{9A7859D9-6371-7445-BE97-F2CDF7084F8A}" srcOrd="0" destOrd="0" presId="urn:microsoft.com/office/officeart/2008/layout/LinedList"/>
    <dgm:cxn modelId="{FD0887FD-E7A9-AC4A-986F-563AD7E3CC3C}" type="presParOf" srcId="{80AC208D-7668-F84F-B622-E1EE6104AF6C}" destId="{C05874BD-0FB9-C746-94F8-D420A8634728}" srcOrd="1" destOrd="0" presId="urn:microsoft.com/office/officeart/2008/layout/LinedList"/>
    <dgm:cxn modelId="{E2AFCD40-3C92-C249-89B1-9F7DC3206570}" type="presParOf" srcId="{C05874BD-0FB9-C746-94F8-D420A8634728}" destId="{87BBEEE8-3B0A-FC41-BA02-D543E4FD0D32}" srcOrd="0" destOrd="0" presId="urn:microsoft.com/office/officeart/2008/layout/LinedList"/>
    <dgm:cxn modelId="{C6984CBD-2D00-364A-8616-1ED78BF7C7A7}" type="presParOf" srcId="{C05874BD-0FB9-C746-94F8-D420A8634728}" destId="{04B3F262-36B2-5B4C-B820-562CC9014C42}" srcOrd="1" destOrd="0" presId="urn:microsoft.com/office/officeart/2008/layout/LinedList"/>
    <dgm:cxn modelId="{60B64971-BED5-4B48-B254-5C3972609D91}" type="presParOf" srcId="{C05874BD-0FB9-C746-94F8-D420A8634728}" destId="{2C3F86BB-8DBB-AB48-9FD2-17005C6E53E5}" srcOrd="2" destOrd="0" presId="urn:microsoft.com/office/officeart/2008/layout/LinedList"/>
    <dgm:cxn modelId="{69B164B2-9C76-C24E-A62B-06D0ECDA396F}" type="presParOf" srcId="{80AC208D-7668-F84F-B622-E1EE6104AF6C}" destId="{D3B74020-E51B-2A45-BE03-137C05880CB4}" srcOrd="2" destOrd="0" presId="urn:microsoft.com/office/officeart/2008/layout/LinedList"/>
    <dgm:cxn modelId="{B7E0CAF6-8178-164F-8881-04687FDE56BE}" type="presParOf" srcId="{80AC208D-7668-F84F-B622-E1EE6104AF6C}" destId="{DBBF7C61-57F1-F744-B1B0-0325166C9850}" srcOrd="3" destOrd="0" presId="urn:microsoft.com/office/officeart/2008/layout/LinedList"/>
    <dgm:cxn modelId="{B79D45D9-4D0C-454F-9D1B-855339FB0071}" type="presParOf" srcId="{80AC208D-7668-F84F-B622-E1EE6104AF6C}" destId="{7941C94E-1E77-7540-A53A-FEC05F6A96CB}" srcOrd="4" destOrd="0" presId="urn:microsoft.com/office/officeart/2008/layout/LinedList"/>
    <dgm:cxn modelId="{F7483A34-E788-2D4B-8653-ED4863E3E143}" type="presParOf" srcId="{7941C94E-1E77-7540-A53A-FEC05F6A96CB}" destId="{60132C0F-AF82-0541-AA43-1067A0FEC5C3}" srcOrd="0" destOrd="0" presId="urn:microsoft.com/office/officeart/2008/layout/LinedList"/>
    <dgm:cxn modelId="{FB1F7E09-0206-1041-BEBC-4C97B7C67C74}" type="presParOf" srcId="{7941C94E-1E77-7540-A53A-FEC05F6A96CB}" destId="{8F1B1F02-B996-A842-BE07-0D3A7E8C161A}" srcOrd="1" destOrd="0" presId="urn:microsoft.com/office/officeart/2008/layout/LinedList"/>
    <dgm:cxn modelId="{080916E0-28D7-8741-9DE5-380721E89B10}" type="presParOf" srcId="{7941C94E-1E77-7540-A53A-FEC05F6A96CB}" destId="{67E4E643-1FAB-6846-AB19-F422FD8ED09B}" srcOrd="2" destOrd="0" presId="urn:microsoft.com/office/officeart/2008/layout/LinedList"/>
    <dgm:cxn modelId="{0FC50616-14C0-934B-BFD0-D71ECB45A0D0}" type="presParOf" srcId="{80AC208D-7668-F84F-B622-E1EE6104AF6C}" destId="{1A2F5B2B-DFAC-BB4A-953F-FCC9DD98BAC5}" srcOrd="5" destOrd="0" presId="urn:microsoft.com/office/officeart/2008/layout/LinedList"/>
    <dgm:cxn modelId="{FCCC1D87-20DF-C149-86CE-B9661F5FB1E7}" type="presParOf" srcId="{80AC208D-7668-F84F-B622-E1EE6104AF6C}" destId="{3344A02C-7946-1A4C-8CC5-372F83363070}" srcOrd="6" destOrd="0" presId="urn:microsoft.com/office/officeart/2008/layout/LinedList"/>
    <dgm:cxn modelId="{C7BA9902-53AD-C841-8BCF-20EC33BFD073}" type="presParOf" srcId="{80AC208D-7668-F84F-B622-E1EE6104AF6C}" destId="{426148BC-5A93-AC45-82A6-E600F9FE2C95}" srcOrd="7" destOrd="0" presId="urn:microsoft.com/office/officeart/2008/layout/LinedList"/>
    <dgm:cxn modelId="{20FB32B2-4CCC-0F47-BAC6-20BC269FA20C}" type="presParOf" srcId="{426148BC-5A93-AC45-82A6-E600F9FE2C95}" destId="{37D3F3BB-DB9E-BF4B-828F-0605E56B5BC5}" srcOrd="0" destOrd="0" presId="urn:microsoft.com/office/officeart/2008/layout/LinedList"/>
    <dgm:cxn modelId="{4FF4BB4B-2F09-344A-9CFC-F9AECB225E35}" type="presParOf" srcId="{426148BC-5A93-AC45-82A6-E600F9FE2C95}" destId="{C4958EF9-6408-DF4D-99E1-9F0C5B2EEA6A}" srcOrd="1" destOrd="0" presId="urn:microsoft.com/office/officeart/2008/layout/LinedList"/>
    <dgm:cxn modelId="{E3DADC04-4948-384D-A9FC-72394A96BB17}" type="presParOf" srcId="{426148BC-5A93-AC45-82A6-E600F9FE2C95}" destId="{87E74088-506B-DD4B-8847-1B41843C1128}" srcOrd="2" destOrd="0" presId="urn:microsoft.com/office/officeart/2008/layout/LinedList"/>
    <dgm:cxn modelId="{62636AD6-46DC-B54A-AC80-B6468A95635B}" type="presParOf" srcId="{80AC208D-7668-F84F-B622-E1EE6104AF6C}" destId="{73453C41-C91D-0442-935E-CBC04AF44E15}" srcOrd="8" destOrd="0" presId="urn:microsoft.com/office/officeart/2008/layout/LinedList"/>
    <dgm:cxn modelId="{F0DFF9BA-260D-4243-9FE4-56F9CED9ADCE}" type="presParOf" srcId="{80AC208D-7668-F84F-B622-E1EE6104AF6C}" destId="{92537DC7-DC8F-D547-B2FB-F6FA45E18EC0}"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E9D3D-E780-4F4D-9166-9649C082A43F}">
      <dsp:nvSpPr>
        <dsp:cNvPr id="0" name=""/>
        <dsp:cNvSpPr/>
      </dsp:nvSpPr>
      <dsp:spPr>
        <a:xfrm>
          <a:off x="0" y="0"/>
          <a:ext cx="589367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50975E9-A6B5-E349-BEAF-74085E60F27C}">
      <dsp:nvSpPr>
        <dsp:cNvPr id="0" name=""/>
        <dsp:cNvSpPr/>
      </dsp:nvSpPr>
      <dsp:spPr>
        <a:xfrm>
          <a:off x="0" y="0"/>
          <a:ext cx="1506801" cy="30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Q-Learning:</a:t>
          </a:r>
        </a:p>
      </dsp:txBody>
      <dsp:txXfrm>
        <a:off x="0" y="0"/>
        <a:ext cx="1506801" cy="3048000"/>
      </dsp:txXfrm>
    </dsp:sp>
    <dsp:sp modelId="{04B3F262-36B2-5B4C-B820-562CC9014C42}">
      <dsp:nvSpPr>
        <dsp:cNvPr id="0" name=""/>
        <dsp:cNvSpPr/>
      </dsp:nvSpPr>
      <dsp:spPr>
        <a:xfrm>
          <a:off x="1588990" y="53280"/>
          <a:ext cx="4301232" cy="106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b="0" i="0" kern="1200" dirty="0">
              <a:latin typeface="Times New Roman" panose="02020603050405020304" pitchFamily="18" charset="0"/>
              <a:cs typeface="Times New Roman" panose="02020603050405020304" pitchFamily="18" charset="0"/>
            </a:rPr>
            <a:t>Q-learning is a popular model-free Reinforcement Learning algorithm based on the Bellman equation </a:t>
          </a:r>
          <a14:m xmlns:a14="http://schemas.microsoft.com/office/drawing/2010/main">
            <m:oMath xmlns:m="http://schemas.openxmlformats.org/officeDocument/2006/math">
              <m:r>
                <a:rPr lang="en-US" sz="1600" b="0" i="1" kern="1200" smtClean="0">
                  <a:latin typeface="Cambria Math" panose="02040503050406030204" pitchFamily="18" charset="0"/>
                  <a:cs typeface="Times New Roman" panose="02020603050405020304" pitchFamily="18" charset="0"/>
                </a:rPr>
                <m:t>𝑉</m:t>
              </m:r>
              <m:d>
                <m:dPr>
                  <m:ctrlPr>
                    <a:rPr lang="en-US" sz="1600" b="0" i="1" kern="1200" smtClean="0">
                      <a:latin typeface="Cambria Math" panose="02040503050406030204" pitchFamily="18" charset="0"/>
                      <a:cs typeface="Times New Roman" panose="02020603050405020304" pitchFamily="18" charset="0"/>
                    </a:rPr>
                  </m:ctrlPr>
                </m:dPr>
                <m:e>
                  <m:r>
                    <a:rPr lang="en-US" sz="1600" b="0" i="1" kern="1200" smtClean="0">
                      <a:latin typeface="Cambria Math" panose="02040503050406030204" pitchFamily="18" charset="0"/>
                      <a:cs typeface="Times New Roman" panose="02020603050405020304" pitchFamily="18" charset="0"/>
                    </a:rPr>
                    <m:t>𝑠</m:t>
                  </m:r>
                </m:e>
              </m:d>
              <m:r>
                <a:rPr lang="en-US" sz="1600" b="0" i="1" kern="1200" smtClean="0">
                  <a:latin typeface="Cambria Math" panose="02040503050406030204" pitchFamily="18" charset="0"/>
                  <a:cs typeface="Times New Roman" panose="02020603050405020304" pitchFamily="18" charset="0"/>
                </a:rPr>
                <m:t>= </m:t>
              </m:r>
              <m:func>
                <m:funcPr>
                  <m:ctrlPr>
                    <a:rPr lang="en-US" sz="1600" b="0" i="1" kern="1200" smtClean="0">
                      <a:latin typeface="Cambria Math" panose="02040503050406030204" pitchFamily="18" charset="0"/>
                      <a:cs typeface="Times New Roman" panose="02020603050405020304" pitchFamily="18" charset="0"/>
                    </a:rPr>
                  </m:ctrlPr>
                </m:funcPr>
                <m:fName>
                  <m:limLow>
                    <m:limLowPr>
                      <m:ctrlPr>
                        <a:rPr lang="en-US" sz="1600" b="0" i="1" kern="1200" smtClean="0">
                          <a:latin typeface="Cambria Math" panose="02040503050406030204" pitchFamily="18" charset="0"/>
                          <a:cs typeface="Times New Roman" panose="02020603050405020304" pitchFamily="18" charset="0"/>
                        </a:rPr>
                      </m:ctrlPr>
                    </m:limLowPr>
                    <m:e>
                      <m:r>
                        <m:rPr>
                          <m:sty m:val="p"/>
                        </m:rPr>
                        <a:rPr lang="en-US" sz="1600" b="0" i="0" kern="1200" smtClean="0">
                          <a:latin typeface="Cambria Math" panose="02040503050406030204" pitchFamily="18" charset="0"/>
                          <a:cs typeface="Times New Roman" panose="02020603050405020304" pitchFamily="18" charset="0"/>
                        </a:rPr>
                        <m:t>max</m:t>
                      </m:r>
                    </m:e>
                    <m:lim>
                      <m:r>
                        <a:rPr lang="en-US" sz="1600" b="0" i="1" kern="1200" smtClean="0">
                          <a:latin typeface="Cambria Math" panose="02040503050406030204" pitchFamily="18" charset="0"/>
                          <a:cs typeface="Times New Roman" panose="02020603050405020304" pitchFamily="18" charset="0"/>
                        </a:rPr>
                        <m:t>𝑎</m:t>
                      </m:r>
                    </m:lim>
                  </m:limLow>
                </m:fName>
                <m:e>
                  <m:r>
                    <a:rPr lang="en-US" sz="1600" b="0" i="1" kern="1200" smtClean="0">
                      <a:latin typeface="Cambria Math" panose="02040503050406030204" pitchFamily="18" charset="0"/>
                      <a:cs typeface="Times New Roman" panose="02020603050405020304" pitchFamily="18" charset="0"/>
                    </a:rPr>
                    <m:t>(</m:t>
                  </m:r>
                  <m:r>
                    <a:rPr lang="en-US" sz="1600" b="0" i="1" kern="1200" smtClean="0">
                      <a:latin typeface="Cambria Math" panose="02040503050406030204" pitchFamily="18" charset="0"/>
                      <a:cs typeface="Times New Roman" panose="02020603050405020304" pitchFamily="18" charset="0"/>
                    </a:rPr>
                    <m:t>𝑅</m:t>
                  </m:r>
                  <m:d>
                    <m:dPr>
                      <m:ctrlPr>
                        <a:rPr lang="en-US" sz="1600" b="0" i="1" kern="1200" smtClean="0">
                          <a:latin typeface="Cambria Math" panose="02040503050406030204" pitchFamily="18" charset="0"/>
                          <a:cs typeface="Times New Roman" panose="02020603050405020304" pitchFamily="18" charset="0"/>
                        </a:rPr>
                      </m:ctrlPr>
                    </m:dPr>
                    <m:e>
                      <m:r>
                        <a:rPr lang="en-US" sz="1600" b="0" i="1" kern="1200" smtClean="0">
                          <a:latin typeface="Cambria Math" panose="02040503050406030204" pitchFamily="18" charset="0"/>
                          <a:cs typeface="Times New Roman" panose="02020603050405020304" pitchFamily="18" charset="0"/>
                        </a:rPr>
                        <m:t>𝑠</m:t>
                      </m:r>
                      <m:r>
                        <a:rPr lang="en-US" sz="1600" b="0" i="1" kern="1200" smtClean="0">
                          <a:latin typeface="Cambria Math" panose="02040503050406030204" pitchFamily="18" charset="0"/>
                          <a:cs typeface="Times New Roman" panose="02020603050405020304" pitchFamily="18" charset="0"/>
                        </a:rPr>
                        <m:t>, </m:t>
                      </m:r>
                      <m:r>
                        <a:rPr lang="en-US" sz="1600" b="0" i="1" kern="1200" smtClean="0">
                          <a:latin typeface="Cambria Math" panose="02040503050406030204" pitchFamily="18" charset="0"/>
                          <a:cs typeface="Times New Roman" panose="02020603050405020304" pitchFamily="18" charset="0"/>
                        </a:rPr>
                        <m:t>𝑎</m:t>
                      </m:r>
                    </m:e>
                  </m:d>
                  <m:r>
                    <a:rPr lang="en-US" sz="1600" b="0" i="1" kern="1200" smtClean="0">
                      <a:latin typeface="Cambria Math" panose="02040503050406030204" pitchFamily="18" charset="0"/>
                      <a:cs typeface="Times New Roman" panose="02020603050405020304" pitchFamily="18" charset="0"/>
                    </a:rPr>
                    <m:t>+</m:t>
                  </m:r>
                  <m:r>
                    <a:rPr lang="en-US" sz="1600" b="0" i="1" kern="1200" smtClean="0">
                      <a:latin typeface="Cambria Math" panose="02040503050406030204" pitchFamily="18" charset="0"/>
                      <a:cs typeface="Times New Roman" panose="02020603050405020304" pitchFamily="18" charset="0"/>
                    </a:rPr>
                    <m:t>𝛾</m:t>
                  </m:r>
                  <m:r>
                    <a:rPr lang="en-US" sz="1600" b="0" i="1" kern="1200" smtClean="0">
                      <a:latin typeface="Cambria Math" panose="02040503050406030204" pitchFamily="18" charset="0"/>
                      <a:cs typeface="Times New Roman" panose="02020603050405020304" pitchFamily="18" charset="0"/>
                    </a:rPr>
                    <m:t>𝑉</m:t>
                  </m:r>
                  <m:r>
                    <a:rPr lang="en-US" sz="1600" b="0" i="1" kern="1200" smtClean="0">
                      <a:latin typeface="Cambria Math" panose="02040503050406030204" pitchFamily="18" charset="0"/>
                      <a:cs typeface="Times New Roman" panose="02020603050405020304" pitchFamily="18" charset="0"/>
                    </a:rPr>
                    <m:t>(</m:t>
                  </m:r>
                  <m:r>
                    <a:rPr lang="en-US" sz="1600" b="0" i="1" kern="1200" smtClean="0">
                      <a:latin typeface="Cambria Math" panose="02040503050406030204" pitchFamily="18" charset="0"/>
                      <a:cs typeface="Times New Roman" panose="02020603050405020304" pitchFamily="18" charset="0"/>
                    </a:rPr>
                    <m:t>𝑠</m:t>
                  </m:r>
                  <m:r>
                    <a:rPr lang="en-US" sz="1600" b="0" i="1" kern="1200" smtClean="0">
                      <a:latin typeface="Cambria Math" panose="02040503050406030204" pitchFamily="18" charset="0"/>
                      <a:cs typeface="Times New Roman" panose="02020603050405020304" pitchFamily="18" charset="0"/>
                    </a:rPr>
                    <m:t>′))</m:t>
                  </m:r>
                </m:e>
              </m:func>
            </m:oMath>
          </a14:m>
          <a:r>
            <a:rPr lang="en-US" sz="1600" kern="1200" dirty="0">
              <a:latin typeface="Times New Roman" panose="02020603050405020304" pitchFamily="18" charset="0"/>
              <a:cs typeface="Times New Roman" panose="02020603050405020304" pitchFamily="18" charset="0"/>
            </a:rPr>
            <a:t>.</a:t>
          </a:r>
        </a:p>
      </dsp:txBody>
      <dsp:txXfrm>
        <a:off x="1588990" y="53280"/>
        <a:ext cx="4301232" cy="1065609"/>
      </dsp:txXfrm>
    </dsp:sp>
    <dsp:sp modelId="{D3B74020-E51B-2A45-BE03-137C05880CB4}">
      <dsp:nvSpPr>
        <dsp:cNvPr id="0" name=""/>
        <dsp:cNvSpPr/>
      </dsp:nvSpPr>
      <dsp:spPr>
        <a:xfrm>
          <a:off x="1510254" y="879886"/>
          <a:ext cx="43834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F1B1F02-B996-A842-BE07-0D3A7E8C161A}">
      <dsp:nvSpPr>
        <dsp:cNvPr id="0" name=""/>
        <dsp:cNvSpPr/>
      </dsp:nvSpPr>
      <dsp:spPr>
        <a:xfrm>
          <a:off x="1533547" y="1066802"/>
          <a:ext cx="4301232" cy="106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kern="1200" dirty="0">
              <a:latin typeface="Times New Roman" panose="02020603050405020304" pitchFamily="18" charset="0"/>
              <a:cs typeface="Times New Roman" panose="02020603050405020304" pitchFamily="18" charset="0"/>
            </a:rPr>
            <a:t>The main objective of Q-learning is to learn the policy which can inform the agent that what actions should be taken for maximizing the reward under what circumstances.</a:t>
          </a:r>
          <a:endParaRPr lang="en-US" sz="1600" b="0" kern="1200" dirty="0">
            <a:latin typeface="Times New Roman" panose="02020603050405020304" pitchFamily="18" charset="0"/>
            <a:cs typeface="Times New Roman" panose="02020603050405020304" pitchFamily="18" charset="0"/>
          </a:endParaRPr>
        </a:p>
      </dsp:txBody>
      <dsp:txXfrm>
        <a:off x="1533547" y="1066802"/>
        <a:ext cx="4301232" cy="1065609"/>
      </dsp:txXfrm>
    </dsp:sp>
    <dsp:sp modelId="{1A2F5B2B-DFAC-BB4A-953F-FCC9DD98BAC5}">
      <dsp:nvSpPr>
        <dsp:cNvPr id="0" name=""/>
        <dsp:cNvSpPr/>
      </dsp:nvSpPr>
      <dsp:spPr>
        <a:xfrm>
          <a:off x="1506801" y="2237779"/>
          <a:ext cx="43834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4958EF9-6408-DF4D-99E1-9F0C5B2EEA6A}">
      <dsp:nvSpPr>
        <dsp:cNvPr id="0" name=""/>
        <dsp:cNvSpPr/>
      </dsp:nvSpPr>
      <dsp:spPr>
        <a:xfrm>
          <a:off x="1588990" y="2291060"/>
          <a:ext cx="4301232" cy="703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Font typeface="Arial" panose="020B0604020202020204" pitchFamily="34" charset="0"/>
            <a:buNone/>
          </a:pPr>
          <a:r>
            <a:rPr lang="en-US" sz="1600" b="0" i="0" kern="1200" dirty="0">
              <a:latin typeface="Times New Roman" panose="02020603050405020304" pitchFamily="18" charset="0"/>
              <a:cs typeface="Times New Roman" panose="02020603050405020304" pitchFamily="18" charset="0"/>
            </a:rPr>
            <a:t>It is an </a:t>
          </a:r>
          <a:r>
            <a:rPr lang="en-US" sz="1600" b="1" i="0" kern="1200" dirty="0">
              <a:latin typeface="Times New Roman" panose="02020603050405020304" pitchFamily="18" charset="0"/>
              <a:cs typeface="Times New Roman" panose="02020603050405020304" pitchFamily="18" charset="0"/>
            </a:rPr>
            <a:t>off-policy RL</a:t>
          </a:r>
          <a:r>
            <a:rPr lang="en-US" sz="1600" b="0" i="0" kern="1200" dirty="0">
              <a:latin typeface="Times New Roman" panose="02020603050405020304" pitchFamily="18" charset="0"/>
              <a:cs typeface="Times New Roman" panose="02020603050405020304" pitchFamily="18" charset="0"/>
            </a:rPr>
            <a:t> that attempts to find the best action to take at a current state.</a:t>
          </a:r>
          <a:endParaRPr lang="en-US" sz="1600" kern="1200" dirty="0">
            <a:latin typeface="Times New Roman" panose="02020603050405020304" pitchFamily="18" charset="0"/>
            <a:cs typeface="Times New Roman" panose="02020603050405020304" pitchFamily="18" charset="0"/>
          </a:endParaRPr>
        </a:p>
      </dsp:txBody>
      <dsp:txXfrm>
        <a:off x="1588990" y="2291060"/>
        <a:ext cx="4301232" cy="703302"/>
      </dsp:txXfrm>
    </dsp:sp>
    <dsp:sp modelId="{73453C41-C91D-0442-935E-CBC04AF44E15}">
      <dsp:nvSpPr>
        <dsp:cNvPr id="0" name=""/>
        <dsp:cNvSpPr/>
      </dsp:nvSpPr>
      <dsp:spPr>
        <a:xfrm>
          <a:off x="1506801" y="2994362"/>
          <a:ext cx="43834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D66DF8-FA5A-0A49-8B3E-AE2E38094C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BE7CEF88-EB37-E940-B4D6-E0D32CEA72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1CC2798-5CE6-0448-B2DA-417A5EFB1E77}" type="datetimeFigureOut">
              <a:rPr lang="en-US" smtClean="0"/>
              <a:pPr>
                <a:defRPr/>
              </a:pPr>
              <a:t>11/29/22</a:t>
            </a:fld>
            <a:endParaRPr lang="en-US"/>
          </a:p>
        </p:txBody>
      </p:sp>
      <p:sp>
        <p:nvSpPr>
          <p:cNvPr id="4" name="Footer Placeholder 3">
            <a:extLst>
              <a:ext uri="{FF2B5EF4-FFF2-40B4-BE49-F238E27FC236}">
                <a16:creationId xmlns:a16="http://schemas.microsoft.com/office/drawing/2014/main" id="{43DE0E93-C717-EC4C-962E-99EEDBD100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88C9EC5C-0480-6246-8B38-A3E06D3586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4CE9E378-93B8-DE40-9CB1-895C678E24C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0DFA0B3-6DD4-E845-89AE-AF3EA4EF1F5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47" name="Rectangle 3">
            <a:extLst>
              <a:ext uri="{FF2B5EF4-FFF2-40B4-BE49-F238E27FC236}">
                <a16:creationId xmlns:a16="http://schemas.microsoft.com/office/drawing/2014/main" id="{69C20001-D32C-4742-B152-3D7E0173406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4340" name="Rectangle 4">
            <a:extLst>
              <a:ext uri="{FF2B5EF4-FFF2-40B4-BE49-F238E27FC236}">
                <a16:creationId xmlns:a16="http://schemas.microsoft.com/office/drawing/2014/main" id="{DBBC4A40-4E01-7540-AA34-196A3E8F261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F86AF37-4E6C-E244-BE19-701D3DD4E74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2433B09-3E14-DA40-A36C-56FB623E5B3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51" name="Rectangle 7">
            <a:extLst>
              <a:ext uri="{FF2B5EF4-FFF2-40B4-BE49-F238E27FC236}">
                <a16:creationId xmlns:a16="http://schemas.microsoft.com/office/drawing/2014/main" id="{C98F57F3-8DAF-7E41-816F-CB640ECF633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CC06C11-2C56-844F-8B07-E89A36B562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DB436C-035F-B044-9A03-6D75661CC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C6DD4E-7150-3A42-96A1-5CAF7824385A}" type="slidenum">
              <a:rPr lang="en-US" altLang="en-US" sz="1200" smtClean="0"/>
              <a:pPr/>
              <a:t>1</a:t>
            </a:fld>
            <a:endParaRPr lang="en-US" altLang="en-US" sz="1200"/>
          </a:p>
        </p:txBody>
      </p:sp>
      <p:sp>
        <p:nvSpPr>
          <p:cNvPr id="18434" name="Rectangle 2">
            <a:extLst>
              <a:ext uri="{FF2B5EF4-FFF2-40B4-BE49-F238E27FC236}">
                <a16:creationId xmlns:a16="http://schemas.microsoft.com/office/drawing/2014/main" id="{A01B9E47-FEB5-D741-896B-1EED67BA2D11}"/>
              </a:ext>
            </a:extLst>
          </p:cNvPr>
          <p:cNvSpPr>
            <a:spLocks noGrp="1" noRot="1" noChangeAspect="1" noChangeArrowheads="1" noTextEdit="1"/>
          </p:cNvSpPr>
          <p:nvPr>
            <p:ph type="sldImg"/>
          </p:nvPr>
        </p:nvSpPr>
        <p:spPr>
          <a:xfrm>
            <a:off x="1143000" y="685800"/>
            <a:ext cx="4572000" cy="3429000"/>
          </a:xfrm>
          <a:ln/>
        </p:spPr>
      </p:sp>
      <p:sp>
        <p:nvSpPr>
          <p:cNvPr id="18435" name="Rectangle 3">
            <a:extLst>
              <a:ext uri="{FF2B5EF4-FFF2-40B4-BE49-F238E27FC236}">
                <a16:creationId xmlns:a16="http://schemas.microsoft.com/office/drawing/2014/main" id="{EB0C5753-3537-B74C-ACDC-FBFDC2C459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
        <p:nvSpPr>
          <p:cNvPr id="2" name="Date Placeholder 1">
            <a:extLst>
              <a:ext uri="{FF2B5EF4-FFF2-40B4-BE49-F238E27FC236}">
                <a16:creationId xmlns:a16="http://schemas.microsoft.com/office/drawing/2014/main" id="{6917FD97-0D10-7D63-3045-F181A80DB4B4}"/>
              </a:ext>
            </a:extLst>
          </p:cNvPr>
          <p:cNvSpPr>
            <a:spLocks noGrp="1"/>
          </p:cNvSpPr>
          <p:nvPr>
            <p:ph type="dt" idx="1"/>
          </p:nvPr>
        </p:nvSpPr>
        <p:spPr/>
        <p:txBody>
          <a:bodyPr/>
          <a:lstStyle/>
          <a:p>
            <a:pPr>
              <a:defRPr/>
            </a:pPr>
            <a:endParaRPr lang="en-US"/>
          </a:p>
        </p:txBody>
      </p:sp>
      <p:sp>
        <p:nvSpPr>
          <p:cNvPr id="3" name="Footer Placeholder 2">
            <a:extLst>
              <a:ext uri="{FF2B5EF4-FFF2-40B4-BE49-F238E27FC236}">
                <a16:creationId xmlns:a16="http://schemas.microsoft.com/office/drawing/2014/main" id="{D41C5DED-A199-5AEC-2FA2-E09E71FB10A6}"/>
              </a:ext>
            </a:extLst>
          </p:cNvPr>
          <p:cNvSpPr>
            <a:spLocks noGrp="1"/>
          </p:cNvSpPr>
          <p:nvPr>
            <p:ph type="ftr" sz="quarter" idx="4"/>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1CC06C11-2C56-844F-8B07-E89A36B562DA}" type="slidenum">
              <a:rPr lang="en-US" altLang="en-US" smtClean="0"/>
              <a:pPr>
                <a:defRPr/>
              </a:pPr>
              <a:t>7</a:t>
            </a:fld>
            <a:endParaRPr lang="en-US" altLang="en-US"/>
          </a:p>
        </p:txBody>
      </p:sp>
    </p:spTree>
    <p:extLst>
      <p:ext uri="{BB962C8B-B14F-4D97-AF65-F5344CB8AC3E}">
        <p14:creationId xmlns:p14="http://schemas.microsoft.com/office/powerpoint/2010/main" val="311975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400" b="1" dirty="0">
                <a:latin typeface="Times New Roman" panose="02020603050405020304" pitchFamily="18" charset="0"/>
                <a:cs typeface="Times New Roman" panose="02020603050405020304" pitchFamily="18" charset="0"/>
              </a:rPr>
              <a:t>1. Value-based:</a:t>
            </a:r>
          </a:p>
          <a:p>
            <a:pPr algn="just"/>
            <a:r>
              <a:rPr lang="en-US" sz="1200" b="0" i="0" dirty="0">
                <a:solidFill>
                  <a:srgbClr val="000000"/>
                </a:solidFill>
                <a:effectLst/>
                <a:latin typeface="Times New Roman" panose="02020603050405020304" pitchFamily="18" charset="0"/>
                <a:cs typeface="Times New Roman" panose="02020603050405020304" pitchFamily="18" charset="0"/>
              </a:rPr>
              <a:t>The value-based approach is about to find the optimal value function, which is the maximum value at a state under any policy. Therefore, the agent expects the long-term return at any state(s) under policy </a:t>
            </a:r>
            <a:r>
              <a:rPr lang="el-GR" sz="1200" b="0" i="0" dirty="0">
                <a:solidFill>
                  <a:srgbClr val="000000"/>
                </a:solidFill>
                <a:effectLst/>
                <a:latin typeface="Times New Roman" panose="02020603050405020304" pitchFamily="18" charset="0"/>
                <a:cs typeface="Times New Roman" panose="02020603050405020304" pitchFamily="18" charset="0"/>
              </a:rPr>
              <a:t>π.</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 Policy-based:</a:t>
            </a:r>
          </a:p>
          <a:p>
            <a:r>
              <a:rPr lang="en-US" sz="1600" b="0" i="0" dirty="0">
                <a:solidFill>
                  <a:srgbClr val="000000"/>
                </a:solidFill>
                <a:effectLst/>
                <a:latin typeface="Times New Roman" panose="02020603050405020304" pitchFamily="18" charset="0"/>
                <a:cs typeface="Times New Roman" panose="02020603050405020304" pitchFamily="18" charset="0"/>
              </a:rPr>
              <a:t>Policy-based approach is to find the optimal policy for the maximum future rewards without using the value function. </a:t>
            </a:r>
          </a:p>
          <a:p>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The policy-based approach has mainly two types of policy:</a:t>
            </a:r>
          </a:p>
          <a:p>
            <a:pPr marL="742950" lvl="1"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Deterministic:</a:t>
            </a:r>
            <a:r>
              <a:rPr lang="en-US" sz="1600" b="0" i="0" dirty="0">
                <a:solidFill>
                  <a:srgbClr val="000000"/>
                </a:solidFill>
                <a:effectLst/>
                <a:latin typeface="Times New Roman" panose="02020603050405020304" pitchFamily="18" charset="0"/>
                <a:cs typeface="Times New Roman" panose="02020603050405020304" pitchFamily="18" charset="0"/>
              </a:rPr>
              <a:t> The same action is produced by the policy (</a:t>
            </a:r>
            <a:r>
              <a:rPr lang="el-GR" sz="1600" b="0" i="0" dirty="0">
                <a:solidFill>
                  <a:srgbClr val="000000"/>
                </a:solidFill>
                <a:effectLst/>
                <a:latin typeface="Times New Roman" panose="02020603050405020304" pitchFamily="18" charset="0"/>
                <a:cs typeface="Times New Roman" panose="02020603050405020304" pitchFamily="18" charset="0"/>
              </a:rPr>
              <a:t>π) </a:t>
            </a:r>
            <a:r>
              <a:rPr lang="en-US" sz="1600" b="0" i="0" dirty="0">
                <a:solidFill>
                  <a:srgbClr val="000000"/>
                </a:solidFill>
                <a:effectLst/>
                <a:latin typeface="Times New Roman" panose="02020603050405020304" pitchFamily="18" charset="0"/>
                <a:cs typeface="Times New Roman" panose="02020603050405020304" pitchFamily="18" charset="0"/>
              </a:rPr>
              <a:t>at any state.</a:t>
            </a:r>
          </a:p>
          <a:p>
            <a:pPr marL="742950" lvl="1"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Stochastic:</a:t>
            </a:r>
            <a:r>
              <a:rPr lang="en-US" sz="1600" b="0" i="0" dirty="0">
                <a:solidFill>
                  <a:srgbClr val="000000"/>
                </a:solidFill>
                <a:effectLst/>
                <a:latin typeface="Times New Roman" panose="02020603050405020304" pitchFamily="18" charset="0"/>
                <a:cs typeface="Times New Roman" panose="02020603050405020304" pitchFamily="18" charset="0"/>
              </a:rPr>
              <a:t> In this policy, probability determines the produced action.</a:t>
            </a:r>
          </a:p>
          <a:p>
            <a:pPr algn="just"/>
            <a:endParaRPr lang="en-US" sz="12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3. Model-based:</a:t>
            </a:r>
          </a:p>
          <a:p>
            <a:pPr algn="just"/>
            <a:r>
              <a:rPr lang="en-US" sz="1200" b="0" i="0" dirty="0">
                <a:solidFill>
                  <a:srgbClr val="000000"/>
                </a:solidFill>
                <a:effectLst/>
                <a:latin typeface="Times New Roman" panose="02020603050405020304" pitchFamily="18" charset="0"/>
                <a:cs typeface="Times New Roman" panose="02020603050405020304" pitchFamily="18" charset="0"/>
              </a:rPr>
              <a:t>In this approach, a virtual model is created for the environment, and the agent explores that environment to learn it. </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idx="1"/>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1CC06C11-2C56-844F-8B07-E89A36B562DA}" type="slidenum">
              <a:rPr lang="en-US" altLang="en-US" smtClean="0"/>
              <a:pPr>
                <a:defRPr/>
              </a:pPr>
              <a:t>8</a:t>
            </a:fld>
            <a:endParaRPr lang="en-US" altLang="en-US"/>
          </a:p>
        </p:txBody>
      </p:sp>
    </p:spTree>
    <p:extLst>
      <p:ext uri="{BB962C8B-B14F-4D97-AF65-F5344CB8AC3E}">
        <p14:creationId xmlns:p14="http://schemas.microsoft.com/office/powerpoint/2010/main" val="97945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D131F9A5-BC1D-1246-BC48-B7E981F5E282}"/>
              </a:ext>
            </a:extLst>
          </p:cNvPr>
          <p:cNvSpPr>
            <a:spLocks noGrp="1" noRot="1" noChangeAspect="1" noChangeArrowheads="1" noTextEdit="1"/>
          </p:cNvSpPr>
          <p:nvPr>
            <p:ph type="sldImg"/>
          </p:nvPr>
        </p:nvSpPr>
        <p:spPr>
          <a:xfrm>
            <a:off x="1143000" y="685800"/>
            <a:ext cx="4572000" cy="3429000"/>
          </a:xfrm>
          <a:ln/>
        </p:spPr>
      </p:sp>
      <p:sp>
        <p:nvSpPr>
          <p:cNvPr id="26626" name="Notes Placeholder 2">
            <a:extLst>
              <a:ext uri="{FF2B5EF4-FFF2-40B4-BE49-F238E27FC236}">
                <a16:creationId xmlns:a16="http://schemas.microsoft.com/office/drawing/2014/main" id="{30A8414B-F448-E641-A047-8D87568988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6627" name="Slide Number Placeholder 3">
            <a:extLst>
              <a:ext uri="{FF2B5EF4-FFF2-40B4-BE49-F238E27FC236}">
                <a16:creationId xmlns:a16="http://schemas.microsoft.com/office/drawing/2014/main" id="{732D06BF-4D91-BE40-874D-5F8852262E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83CF33-CC54-6C4C-9A2B-5C7F231E6D27}" type="slidenum">
              <a:rPr lang="en-US" altLang="en-US" sz="1200" smtClean="0"/>
              <a:pPr/>
              <a:t>13</a:t>
            </a:fld>
            <a:endParaRPr lang="en-US" altLang="en-US" sz="1200"/>
          </a:p>
        </p:txBody>
      </p:sp>
      <p:sp>
        <p:nvSpPr>
          <p:cNvPr id="2" name="Date Placeholder 1">
            <a:extLst>
              <a:ext uri="{FF2B5EF4-FFF2-40B4-BE49-F238E27FC236}">
                <a16:creationId xmlns:a16="http://schemas.microsoft.com/office/drawing/2014/main" id="{96FEDCCE-2572-B54D-5850-D15C7C5805D7}"/>
              </a:ext>
            </a:extLst>
          </p:cNvPr>
          <p:cNvSpPr>
            <a:spLocks noGrp="1"/>
          </p:cNvSpPr>
          <p:nvPr>
            <p:ph type="dt" idx="1"/>
          </p:nvPr>
        </p:nvSpPr>
        <p:spPr/>
        <p:txBody>
          <a:bodyPr/>
          <a:lstStyle/>
          <a:p>
            <a:pPr>
              <a:defRPr/>
            </a:pPr>
            <a:endParaRPr lang="en-US"/>
          </a:p>
        </p:txBody>
      </p:sp>
      <p:sp>
        <p:nvSpPr>
          <p:cNvPr id="3" name="Footer Placeholder 2">
            <a:extLst>
              <a:ext uri="{FF2B5EF4-FFF2-40B4-BE49-F238E27FC236}">
                <a16:creationId xmlns:a16="http://schemas.microsoft.com/office/drawing/2014/main" id="{301316E4-5DCC-69DC-A693-560FCFEF83C7}"/>
              </a:ext>
            </a:extLst>
          </p:cNvPr>
          <p:cNvSpPr>
            <a:spLocks noGrp="1"/>
          </p:cNvSpPr>
          <p:nvPr>
            <p:ph type="ftr" sz="quarter" idx="4"/>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92" indent="0" algn="ctr">
              <a:buNone/>
              <a:defRPr/>
            </a:lvl2pPr>
            <a:lvl3pPr marL="685783" indent="0" algn="ctr">
              <a:buNone/>
              <a:defRPr/>
            </a:lvl3pPr>
            <a:lvl4pPr marL="1028675" indent="0" algn="ctr">
              <a:buNone/>
              <a:defRPr/>
            </a:lvl4pPr>
            <a:lvl5pPr marL="1371566" indent="0" algn="ctr">
              <a:buNone/>
              <a:defRPr/>
            </a:lvl5pPr>
            <a:lvl6pPr marL="1714457" indent="0" algn="ctr">
              <a:buNone/>
              <a:defRPr/>
            </a:lvl6pPr>
            <a:lvl7pPr marL="2057348" indent="0" algn="ctr">
              <a:buNone/>
              <a:defRPr/>
            </a:lvl7pPr>
            <a:lvl8pPr marL="2400240" indent="0" algn="ctr">
              <a:buNone/>
              <a:defRPr/>
            </a:lvl8pPr>
            <a:lvl9pPr marL="2743132" indent="0" algn="ctr">
              <a:buNone/>
              <a:defRPr/>
            </a:lvl9pPr>
          </a:lstStyle>
          <a:p>
            <a:r>
              <a:rPr lang="en-US"/>
              <a:t>Click to edit Master subtitle style</a:t>
            </a:r>
          </a:p>
        </p:txBody>
      </p:sp>
      <p:sp>
        <p:nvSpPr>
          <p:cNvPr id="5" name="Slide Number Placeholder 5">
            <a:extLst>
              <a:ext uri="{FF2B5EF4-FFF2-40B4-BE49-F238E27FC236}">
                <a16:creationId xmlns:a16="http://schemas.microsoft.com/office/drawing/2014/main" id="{F9241FD4-0B8E-6816-D8F8-EFED911635C8}"/>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280843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A1359849-24F6-A27B-FDF8-1785B10472CD}"/>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315418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912819"/>
            <a:ext cx="19431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2350" y="912819"/>
            <a:ext cx="56769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69EB8125-A750-CE88-402F-03EAC6B59197}"/>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428341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31510C1-EB87-3840-BB35-802E94F1AF4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863672A-6CEA-B24C-ADCB-C349C04177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2190BE-9D85-7D43-B4C4-5E89CC3F8B85}"/>
              </a:ext>
            </a:extLst>
          </p:cNvPr>
          <p:cNvSpPr>
            <a:spLocks noGrp="1"/>
          </p:cNvSpPr>
          <p:nvPr>
            <p:ph type="sldNum" sz="quarter" idx="12"/>
          </p:nvPr>
        </p:nvSpPr>
        <p:spPr/>
        <p:txBody>
          <a:bodyPr/>
          <a:lstStyle>
            <a:lvl1pPr>
              <a:defRPr/>
            </a:lvl1pPr>
          </a:lstStyle>
          <a:p>
            <a:pPr>
              <a:defRPr/>
            </a:pPr>
            <a:fld id="{BA8DFF0B-FF81-DC41-B6A8-DD019834D1B0}" type="slidenum">
              <a:rPr lang="en-US" altLang="en-US"/>
              <a:pPr>
                <a:defRPr/>
              </a:pPr>
              <a:t>‹#›</a:t>
            </a:fld>
            <a:endParaRPr lang="en-US" altLang="en-US"/>
          </a:p>
        </p:txBody>
      </p:sp>
    </p:spTree>
    <p:extLst>
      <p:ext uri="{BB962C8B-B14F-4D97-AF65-F5344CB8AC3E}">
        <p14:creationId xmlns:p14="http://schemas.microsoft.com/office/powerpoint/2010/main" val="320074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98222-1F50-9B48-B153-E28B00A8A7E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BF7EF96-9A39-1B48-A6EE-F82B288AD4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5BCB63-D910-B94B-A565-348764941675}"/>
              </a:ext>
            </a:extLst>
          </p:cNvPr>
          <p:cNvSpPr>
            <a:spLocks noGrp="1"/>
          </p:cNvSpPr>
          <p:nvPr>
            <p:ph type="sldNum" sz="quarter" idx="12"/>
          </p:nvPr>
        </p:nvSpPr>
        <p:spPr/>
        <p:txBody>
          <a:bodyPr/>
          <a:lstStyle>
            <a:lvl1pPr>
              <a:defRPr/>
            </a:lvl1pPr>
          </a:lstStyle>
          <a:p>
            <a:pPr>
              <a:defRPr/>
            </a:pPr>
            <a:fld id="{F23A82BC-98FF-5B4E-9233-32901EEB83DD}" type="slidenum">
              <a:rPr lang="en-US" altLang="en-US"/>
              <a:pPr>
                <a:defRPr/>
              </a:pPr>
              <a:t>‹#›</a:t>
            </a:fld>
            <a:endParaRPr lang="en-US" altLang="en-US"/>
          </a:p>
        </p:txBody>
      </p:sp>
    </p:spTree>
    <p:extLst>
      <p:ext uri="{BB962C8B-B14F-4D97-AF65-F5344CB8AC3E}">
        <p14:creationId xmlns:p14="http://schemas.microsoft.com/office/powerpoint/2010/main" val="4015279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A0AD1-F4A7-2E41-80DE-0043FA6ED05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51777AA-7C34-4D49-BD4A-E9579E48EB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90608B-00F7-E841-BD2B-825C10568D7F}"/>
              </a:ext>
            </a:extLst>
          </p:cNvPr>
          <p:cNvSpPr>
            <a:spLocks noGrp="1"/>
          </p:cNvSpPr>
          <p:nvPr>
            <p:ph type="sldNum" sz="quarter" idx="12"/>
          </p:nvPr>
        </p:nvSpPr>
        <p:spPr/>
        <p:txBody>
          <a:bodyPr/>
          <a:lstStyle>
            <a:lvl1pPr>
              <a:defRPr/>
            </a:lvl1pPr>
          </a:lstStyle>
          <a:p>
            <a:pPr>
              <a:defRPr/>
            </a:pPr>
            <a:fld id="{705DFD53-FF8E-6945-AE19-99A451CDA5BE}" type="slidenum">
              <a:rPr lang="en-US" altLang="en-US"/>
              <a:pPr>
                <a:defRPr/>
              </a:pPr>
              <a:t>‹#›</a:t>
            </a:fld>
            <a:endParaRPr lang="en-US" altLang="en-US"/>
          </a:p>
        </p:txBody>
      </p:sp>
    </p:spTree>
    <p:extLst>
      <p:ext uri="{BB962C8B-B14F-4D97-AF65-F5344CB8AC3E}">
        <p14:creationId xmlns:p14="http://schemas.microsoft.com/office/powerpoint/2010/main" val="3933972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BEAE4AC-F81B-5543-914B-D97983CD4388}"/>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0AC52456-AB44-D84D-96E8-1440AA4282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515F8FB-1E80-F54F-A15D-FD1F1E7EFE27}"/>
              </a:ext>
            </a:extLst>
          </p:cNvPr>
          <p:cNvSpPr>
            <a:spLocks noGrp="1"/>
          </p:cNvSpPr>
          <p:nvPr>
            <p:ph type="sldNum" sz="quarter" idx="12"/>
          </p:nvPr>
        </p:nvSpPr>
        <p:spPr/>
        <p:txBody>
          <a:bodyPr/>
          <a:lstStyle>
            <a:lvl1pPr>
              <a:defRPr/>
            </a:lvl1pPr>
          </a:lstStyle>
          <a:p>
            <a:pPr>
              <a:defRPr/>
            </a:pPr>
            <a:fld id="{63A73BA4-F3E9-8741-9D55-F85ACB50FBE5}" type="slidenum">
              <a:rPr lang="en-US" altLang="en-US"/>
              <a:pPr>
                <a:defRPr/>
              </a:pPr>
              <a:t>‹#›</a:t>
            </a:fld>
            <a:endParaRPr lang="en-US" altLang="en-US"/>
          </a:p>
        </p:txBody>
      </p:sp>
    </p:spTree>
    <p:extLst>
      <p:ext uri="{BB962C8B-B14F-4D97-AF65-F5344CB8AC3E}">
        <p14:creationId xmlns:p14="http://schemas.microsoft.com/office/powerpoint/2010/main" val="3709057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D76F183-C620-3543-9B16-936CD4113E4A}"/>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9ECBE2D-7CD7-7946-8679-4CA6BDEAF3A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AA7924D-69D0-4C4E-9C6D-9A17C6559B07}"/>
              </a:ext>
            </a:extLst>
          </p:cNvPr>
          <p:cNvSpPr>
            <a:spLocks noGrp="1"/>
          </p:cNvSpPr>
          <p:nvPr>
            <p:ph type="sldNum" sz="quarter" idx="12"/>
          </p:nvPr>
        </p:nvSpPr>
        <p:spPr/>
        <p:txBody>
          <a:bodyPr/>
          <a:lstStyle>
            <a:lvl1pPr>
              <a:defRPr/>
            </a:lvl1pPr>
          </a:lstStyle>
          <a:p>
            <a:pPr>
              <a:defRPr/>
            </a:pPr>
            <a:fld id="{9DA5A0A8-4698-944F-892D-B115131CEB0F}" type="slidenum">
              <a:rPr lang="en-US" altLang="en-US"/>
              <a:pPr>
                <a:defRPr/>
              </a:pPr>
              <a:t>‹#›</a:t>
            </a:fld>
            <a:endParaRPr lang="en-US" altLang="en-US"/>
          </a:p>
        </p:txBody>
      </p:sp>
    </p:spTree>
    <p:extLst>
      <p:ext uri="{BB962C8B-B14F-4D97-AF65-F5344CB8AC3E}">
        <p14:creationId xmlns:p14="http://schemas.microsoft.com/office/powerpoint/2010/main" val="6541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C0AECBDF-2645-9044-B3EA-E09F50BA619D}"/>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A21D1DD1-97F5-9B48-BA59-7FDE18893A4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FAC61D-AD20-6D44-A713-96488C4C6ED4}"/>
              </a:ext>
            </a:extLst>
          </p:cNvPr>
          <p:cNvSpPr>
            <a:spLocks noGrp="1"/>
          </p:cNvSpPr>
          <p:nvPr>
            <p:ph type="sldNum" sz="quarter" idx="12"/>
          </p:nvPr>
        </p:nvSpPr>
        <p:spPr/>
        <p:txBody>
          <a:bodyPr/>
          <a:lstStyle>
            <a:lvl1pPr>
              <a:defRPr/>
            </a:lvl1pPr>
          </a:lstStyle>
          <a:p>
            <a:pPr>
              <a:defRPr/>
            </a:pPr>
            <a:fld id="{0FF4279E-47EC-7149-BFB5-48B1780B6F18}" type="slidenum">
              <a:rPr lang="en-US" altLang="en-US"/>
              <a:pPr>
                <a:defRPr/>
              </a:pPr>
              <a:t>‹#›</a:t>
            </a:fld>
            <a:endParaRPr lang="en-US" altLang="en-US"/>
          </a:p>
        </p:txBody>
      </p:sp>
    </p:spTree>
    <p:extLst>
      <p:ext uri="{BB962C8B-B14F-4D97-AF65-F5344CB8AC3E}">
        <p14:creationId xmlns:p14="http://schemas.microsoft.com/office/powerpoint/2010/main" val="3689722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9A8CE4E-D00B-6347-B97C-397A623EDB85}"/>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CE6F1EE9-B626-6F4F-89E4-1E1AB5BE0D9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6EA8AAA-A2D2-8D4C-87FD-9416E81A7F5B}"/>
              </a:ext>
            </a:extLst>
          </p:cNvPr>
          <p:cNvSpPr>
            <a:spLocks noGrp="1"/>
          </p:cNvSpPr>
          <p:nvPr>
            <p:ph type="sldNum" sz="quarter" idx="12"/>
          </p:nvPr>
        </p:nvSpPr>
        <p:spPr/>
        <p:txBody>
          <a:bodyPr/>
          <a:lstStyle>
            <a:lvl1pPr>
              <a:defRPr/>
            </a:lvl1pPr>
          </a:lstStyle>
          <a:p>
            <a:pPr>
              <a:defRPr/>
            </a:pPr>
            <a:fld id="{A3B1D2C5-F46E-D54A-A7CD-F282BDD541D8}" type="slidenum">
              <a:rPr lang="en-US" altLang="en-US"/>
              <a:pPr>
                <a:defRPr/>
              </a:pPr>
              <a:t>‹#›</a:t>
            </a:fld>
            <a:endParaRPr lang="en-US" altLang="en-US"/>
          </a:p>
        </p:txBody>
      </p:sp>
    </p:spTree>
    <p:extLst>
      <p:ext uri="{BB962C8B-B14F-4D97-AF65-F5344CB8AC3E}">
        <p14:creationId xmlns:p14="http://schemas.microsoft.com/office/powerpoint/2010/main" val="3306890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A385FF6D-4B4D-2F4B-8D81-5B85137AD317}"/>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D2A8F626-12F8-344D-B26B-9A472F37E9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68AB7AD-2157-3D46-BAB3-195720B7C721}"/>
              </a:ext>
            </a:extLst>
          </p:cNvPr>
          <p:cNvSpPr>
            <a:spLocks noGrp="1"/>
          </p:cNvSpPr>
          <p:nvPr>
            <p:ph type="sldNum" sz="quarter" idx="12"/>
          </p:nvPr>
        </p:nvSpPr>
        <p:spPr/>
        <p:txBody>
          <a:bodyPr/>
          <a:lstStyle>
            <a:lvl1pPr>
              <a:defRPr/>
            </a:lvl1pPr>
          </a:lstStyle>
          <a:p>
            <a:pPr>
              <a:defRPr/>
            </a:pPr>
            <a:fld id="{5CDAA1FF-EE41-8E49-B94D-7E6DFD4319DC}" type="slidenum">
              <a:rPr lang="en-US" altLang="en-US"/>
              <a:pPr>
                <a:defRPr/>
              </a:pPr>
              <a:t>‹#›</a:t>
            </a:fld>
            <a:endParaRPr lang="en-US" altLang="en-US"/>
          </a:p>
        </p:txBody>
      </p:sp>
    </p:spTree>
    <p:extLst>
      <p:ext uri="{BB962C8B-B14F-4D97-AF65-F5344CB8AC3E}">
        <p14:creationId xmlns:p14="http://schemas.microsoft.com/office/powerpoint/2010/main" val="51736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lvl1pPr>
              <a:defRPr sz="27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85800" y="1676400"/>
            <a:ext cx="7772400" cy="4114800"/>
          </a:xfrm>
        </p:spPr>
        <p:txBody>
          <a:bodyPr/>
          <a:lstStyle>
            <a:lvl1pPr>
              <a:defRPr sz="1500">
                <a:latin typeface="Times New Roman" panose="02020603050405020304" pitchFamily="18" charset="0"/>
                <a:cs typeface="Times New Roman" panose="02020603050405020304" pitchFamily="18" charset="0"/>
              </a:defRPr>
            </a:lvl1pPr>
            <a:lvl2pPr>
              <a:defRPr sz="1350">
                <a:latin typeface="Times New Roman" panose="02020603050405020304" pitchFamily="18" charset="0"/>
                <a:cs typeface="Times New Roman" panose="02020603050405020304" pitchFamily="18" charset="0"/>
              </a:defRPr>
            </a:lvl2pPr>
            <a:lvl3pPr>
              <a:defRPr sz="1200">
                <a:latin typeface="Times New Roman" panose="02020603050405020304" pitchFamily="18" charset="0"/>
                <a:cs typeface="Times New Roman" panose="02020603050405020304" pitchFamily="18" charset="0"/>
              </a:defRPr>
            </a:lvl3pPr>
            <a:lvl4pPr>
              <a:defRPr sz="105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161F0B-B615-B105-F79C-B88FE9530E4E}"/>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671384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CE90B422-D8B3-774A-80E5-06FCAD40F1E0}"/>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BD1DD80-424E-3F45-83D5-6E0FDB5859C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8EE01D-FA8D-6F46-B046-5A6D63703C57}"/>
              </a:ext>
            </a:extLst>
          </p:cNvPr>
          <p:cNvSpPr>
            <a:spLocks noGrp="1"/>
          </p:cNvSpPr>
          <p:nvPr>
            <p:ph type="sldNum" sz="quarter" idx="12"/>
          </p:nvPr>
        </p:nvSpPr>
        <p:spPr/>
        <p:txBody>
          <a:bodyPr/>
          <a:lstStyle>
            <a:lvl1pPr>
              <a:defRPr/>
            </a:lvl1pPr>
          </a:lstStyle>
          <a:p>
            <a:pPr>
              <a:defRPr/>
            </a:pPr>
            <a:fld id="{36B46094-8C1D-B743-9D4A-A96689BE8C4E}" type="slidenum">
              <a:rPr lang="en-US" altLang="en-US"/>
              <a:pPr>
                <a:defRPr/>
              </a:pPr>
              <a:t>‹#›</a:t>
            </a:fld>
            <a:endParaRPr lang="en-US" altLang="en-US"/>
          </a:p>
        </p:txBody>
      </p:sp>
    </p:spTree>
    <p:extLst>
      <p:ext uri="{BB962C8B-B14F-4D97-AF65-F5344CB8AC3E}">
        <p14:creationId xmlns:p14="http://schemas.microsoft.com/office/powerpoint/2010/main" val="62310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43F94-BA23-F242-BD4E-440F7950D23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6D48277-D1A6-C94A-8D09-EDA0F42307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C7B31FC-F893-644C-80C4-83D659FF5C10}"/>
              </a:ext>
            </a:extLst>
          </p:cNvPr>
          <p:cNvSpPr>
            <a:spLocks noGrp="1"/>
          </p:cNvSpPr>
          <p:nvPr>
            <p:ph type="sldNum" sz="quarter" idx="12"/>
          </p:nvPr>
        </p:nvSpPr>
        <p:spPr/>
        <p:txBody>
          <a:bodyPr/>
          <a:lstStyle>
            <a:lvl1pPr>
              <a:defRPr/>
            </a:lvl1pPr>
          </a:lstStyle>
          <a:p>
            <a:pPr>
              <a:defRPr/>
            </a:pPr>
            <a:fld id="{5B041A5D-B6E6-BD45-B4C3-6D507A80341C}" type="slidenum">
              <a:rPr lang="en-US" altLang="en-US"/>
              <a:pPr>
                <a:defRPr/>
              </a:pPr>
              <a:t>‹#›</a:t>
            </a:fld>
            <a:endParaRPr lang="en-US" altLang="en-US"/>
          </a:p>
        </p:txBody>
      </p:sp>
    </p:spTree>
    <p:extLst>
      <p:ext uri="{BB962C8B-B14F-4D97-AF65-F5344CB8AC3E}">
        <p14:creationId xmlns:p14="http://schemas.microsoft.com/office/powerpoint/2010/main" val="2084453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87218-1B8A-F148-B5FC-55481975DDA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7838FE1-1D82-7347-9A8D-F1413D4023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103E5F-3199-154C-BD76-BF34830FF2F9}"/>
              </a:ext>
            </a:extLst>
          </p:cNvPr>
          <p:cNvSpPr>
            <a:spLocks noGrp="1"/>
          </p:cNvSpPr>
          <p:nvPr>
            <p:ph type="sldNum" sz="quarter" idx="12"/>
          </p:nvPr>
        </p:nvSpPr>
        <p:spPr/>
        <p:txBody>
          <a:bodyPr/>
          <a:lstStyle>
            <a:lvl1pPr>
              <a:defRPr/>
            </a:lvl1pPr>
          </a:lstStyle>
          <a:p>
            <a:pPr>
              <a:defRPr/>
            </a:pPr>
            <a:fld id="{CFABF0AC-08B8-F247-919B-1B4FB9812478}" type="slidenum">
              <a:rPr lang="en-US" altLang="en-US"/>
              <a:pPr>
                <a:defRPr/>
              </a:pPr>
              <a:t>‹#›</a:t>
            </a:fld>
            <a:endParaRPr lang="en-US" altLang="en-US"/>
          </a:p>
        </p:txBody>
      </p:sp>
    </p:spTree>
    <p:extLst>
      <p:ext uri="{BB962C8B-B14F-4D97-AF65-F5344CB8AC3E}">
        <p14:creationId xmlns:p14="http://schemas.microsoft.com/office/powerpoint/2010/main" val="274392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a:t>Click to edit Master text styles</a:t>
            </a:r>
          </a:p>
        </p:txBody>
      </p:sp>
      <p:sp>
        <p:nvSpPr>
          <p:cNvPr id="4" name="Slide Number Placeholder 5">
            <a:extLst>
              <a:ext uri="{FF2B5EF4-FFF2-40B4-BE49-F238E27FC236}">
                <a16:creationId xmlns:a16="http://schemas.microsoft.com/office/drawing/2014/main" id="{73FB6619-586E-EDAD-0C73-D84BC0B9E6CB}"/>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208847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819FAB7-7DC6-BB17-27AA-69A9FE2EDF54}"/>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348670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8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BB02F532-8E2C-8B9C-C596-28E508AE4C29}"/>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108761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3DEB5F68-2442-B4E9-A878-755D42A232D4}"/>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88399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Slide Number Placeholder 5">
            <a:extLst>
              <a:ext uri="{FF2B5EF4-FFF2-40B4-BE49-F238E27FC236}">
                <a16:creationId xmlns:a16="http://schemas.microsoft.com/office/drawing/2014/main" id="{A8A6F891-4583-02D7-19DE-CCDB447D4568}"/>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69754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Slide Number Placeholder 5">
            <a:extLst>
              <a:ext uri="{FF2B5EF4-FFF2-40B4-BE49-F238E27FC236}">
                <a16:creationId xmlns:a16="http://schemas.microsoft.com/office/drawing/2014/main" id="{60142468-BC9F-9AB6-A9A5-DFECEE8E322A}"/>
              </a:ext>
            </a:extLst>
          </p:cNvPr>
          <p:cNvSpPr>
            <a:spLocks noGrp="1"/>
          </p:cNvSpPr>
          <p:nvPr>
            <p:ph type="sldNum" sz="quarter" idx="4"/>
          </p:nvPr>
        </p:nvSpPr>
        <p:spPr>
          <a:xfrm>
            <a:off x="8580383" y="5558667"/>
            <a:ext cx="563617" cy="465065"/>
          </a:xfrm>
          <a:prstGeom prst="rect">
            <a:avLst/>
          </a:prstGeom>
        </p:spPr>
        <p:txBody>
          <a:bodyPr/>
          <a:lstStyle/>
          <a:p>
            <a:pPr marL="0" lvl="0" indent="0" algn="r" rtl="0">
              <a:spcBef>
                <a:spcPts val="0"/>
              </a:spcBef>
              <a:spcAft>
                <a:spcPts val="0"/>
              </a:spcAft>
              <a:buNone/>
            </a:pPr>
            <a:fld id="{00000000-1234-1234-1234-123412341234}" type="slidenum">
              <a:rPr lang="en-US" smtClean="0"/>
              <a:t>‹#›</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357959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2824DE-59A1-EA41-BDFF-E86FCC0EAEA5}"/>
              </a:ext>
            </a:extLst>
          </p:cNvPr>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6865FA4-13CC-7648-9FF5-4EF70067583C}"/>
              </a:ext>
            </a:extLst>
          </p:cNvPr>
          <p:cNvSpPr>
            <a:spLocks noGrp="1" noChangeArrowheads="1"/>
          </p:cNvSpPr>
          <p:nvPr>
            <p:ph type="body" idx="1"/>
          </p:nvPr>
        </p:nvSpPr>
        <p:spPr bwMode="auto">
          <a:xfrm>
            <a:off x="685800" y="1706449"/>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5">
            <a:extLst>
              <a:ext uri="{FF2B5EF4-FFF2-40B4-BE49-F238E27FC236}">
                <a16:creationId xmlns:a16="http://schemas.microsoft.com/office/drawing/2014/main" id="{41D22D28-70BC-7540-911E-9B844F892AD6}"/>
              </a:ext>
            </a:extLst>
          </p:cNvPr>
          <p:cNvSpPr>
            <a:spLocks noChangeArrowheads="1"/>
          </p:cNvSpPr>
          <p:nvPr userDrawn="1"/>
        </p:nvSpPr>
        <p:spPr bwMode="auto">
          <a:xfrm>
            <a:off x="0" y="6062662"/>
            <a:ext cx="9144000" cy="795338"/>
          </a:xfrm>
          <a:prstGeom prst="rect">
            <a:avLst/>
          </a:prstGeom>
          <a:solidFill>
            <a:srgbClr val="C80000"/>
          </a:solidFill>
          <a:ln>
            <a:noFill/>
          </a:ln>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endParaRPr lang="en-US" altLang="en-US" sz="1800" dirty="0"/>
          </a:p>
        </p:txBody>
      </p:sp>
      <p:pic>
        <p:nvPicPr>
          <p:cNvPr id="1029" name="Picture 7" descr="NJIT_C_SD3_ko.eps">
            <a:extLst>
              <a:ext uri="{FF2B5EF4-FFF2-40B4-BE49-F238E27FC236}">
                <a16:creationId xmlns:a16="http://schemas.microsoft.com/office/drawing/2014/main" id="{1A778F86-97E6-DE46-98A8-445FAC076CEF}"/>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4800" y="6137284"/>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5" descr="A picture containing text, clipart&#10;&#10;Description automatically generated">
            <a:extLst>
              <a:ext uri="{FF2B5EF4-FFF2-40B4-BE49-F238E27FC236}">
                <a16:creationId xmlns:a16="http://schemas.microsoft.com/office/drawing/2014/main" id="{CADEEB55-5700-F749-95C8-DEB837276B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705600" y="6027747"/>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5">
            <a:extLst>
              <a:ext uri="{FF2B5EF4-FFF2-40B4-BE49-F238E27FC236}">
                <a16:creationId xmlns:a16="http://schemas.microsoft.com/office/drawing/2014/main" id="{5112BBAA-933C-5B5D-B790-B977BEE5FC0C}"/>
              </a:ext>
            </a:extLst>
          </p:cNvPr>
          <p:cNvSpPr>
            <a:spLocks noGrp="1"/>
          </p:cNvSpPr>
          <p:nvPr>
            <p:ph type="sldNum" sz="quarter" idx="4"/>
          </p:nvPr>
        </p:nvSpPr>
        <p:spPr>
          <a:xfrm>
            <a:off x="8610600" y="5638800"/>
            <a:ext cx="422103" cy="303155"/>
          </a:xfrm>
          <a:prstGeom prst="rect">
            <a:avLst/>
          </a:prstGeom>
        </p:spPr>
        <p:txBody>
          <a:bodyPr/>
          <a:lstStyle>
            <a:lvl1pPr>
              <a:defRPr sz="1600">
                <a:latin typeface="Times New Roman" panose="02020603050405020304" pitchFamily="18" charset="0"/>
                <a:cs typeface="Times New Roman" panose="02020603050405020304" pitchFamily="18" charset="0"/>
              </a:defRPr>
            </a:lvl1pPr>
          </a:lstStyle>
          <a:p>
            <a:pPr algn="r">
              <a:spcBef>
                <a:spcPts val="0"/>
              </a:spcBef>
              <a:spcAft>
                <a:spcPts val="0"/>
              </a:spcAft>
            </a:pPr>
            <a:fld id="{00000000-1234-1234-1234-123412341234}" type="slidenum">
              <a:rPr lang="en-US" smtClean="0"/>
              <a:pPr algn="r">
                <a:spcBef>
                  <a:spcPts val="0"/>
                </a:spcBef>
                <a:spcAft>
                  <a:spcPts val="0"/>
                </a:spcAft>
              </a:pPr>
              <a:t>‹#›</a:t>
            </a:fld>
            <a:endParaRPr lang="en-US" dirty="0">
              <a:ea typeface="Roboto Slab"/>
              <a:sym typeface="Roboto Slab"/>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700" b="1">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sz="2700" b="1">
          <a:solidFill>
            <a:schemeClr val="tx2"/>
          </a:solidFill>
          <a:latin typeface="Times New Roman" panose="02020603050405020304" pitchFamily="18" charset="0"/>
          <a:ea typeface="ＭＳ Ｐゴシック" pitchFamily="-112" charset="-128"/>
          <a:cs typeface="Times New Roman" panose="02020603050405020304" pitchFamily="18" charset="0"/>
        </a:defRPr>
      </a:lvl2pPr>
      <a:lvl3pPr algn="l" rtl="0" eaLnBrk="0" fontAlgn="base" hangingPunct="0">
        <a:spcBef>
          <a:spcPct val="0"/>
        </a:spcBef>
        <a:spcAft>
          <a:spcPct val="0"/>
        </a:spcAft>
        <a:defRPr sz="2700" b="1">
          <a:solidFill>
            <a:schemeClr val="tx2"/>
          </a:solidFill>
          <a:latin typeface="Times New Roman" panose="02020603050405020304" pitchFamily="18" charset="0"/>
          <a:ea typeface="ＭＳ Ｐゴシック" pitchFamily="-112" charset="-128"/>
          <a:cs typeface="Times New Roman" panose="02020603050405020304" pitchFamily="18" charset="0"/>
        </a:defRPr>
      </a:lvl3pPr>
      <a:lvl4pPr algn="l" rtl="0" eaLnBrk="0" fontAlgn="base" hangingPunct="0">
        <a:spcBef>
          <a:spcPct val="0"/>
        </a:spcBef>
        <a:spcAft>
          <a:spcPct val="0"/>
        </a:spcAft>
        <a:defRPr sz="2700" b="1">
          <a:solidFill>
            <a:schemeClr val="tx2"/>
          </a:solidFill>
          <a:latin typeface="Times New Roman" panose="02020603050405020304" pitchFamily="18" charset="0"/>
          <a:ea typeface="ＭＳ Ｐゴシック" pitchFamily="-112" charset="-128"/>
          <a:cs typeface="Times New Roman" panose="02020603050405020304" pitchFamily="18" charset="0"/>
        </a:defRPr>
      </a:lvl4pPr>
      <a:lvl5pPr algn="l" rtl="0" eaLnBrk="0" fontAlgn="base" hangingPunct="0">
        <a:spcBef>
          <a:spcPct val="0"/>
        </a:spcBef>
        <a:spcAft>
          <a:spcPct val="0"/>
        </a:spcAft>
        <a:defRPr sz="2700" b="1">
          <a:solidFill>
            <a:schemeClr val="tx2"/>
          </a:solidFill>
          <a:latin typeface="Times New Roman" panose="02020603050405020304" pitchFamily="18" charset="0"/>
          <a:ea typeface="ＭＳ Ｐゴシック" pitchFamily="-112" charset="-128"/>
          <a:cs typeface="Times New Roman" panose="02020603050405020304" pitchFamily="18" charset="0"/>
        </a:defRPr>
      </a:lvl5pPr>
      <a:lvl6pPr marL="342892" algn="l" rtl="0" fontAlgn="base">
        <a:spcBef>
          <a:spcPct val="0"/>
        </a:spcBef>
        <a:spcAft>
          <a:spcPct val="0"/>
        </a:spcAft>
        <a:defRPr sz="2850">
          <a:solidFill>
            <a:schemeClr val="tx2"/>
          </a:solidFill>
          <a:latin typeface="ITC Stone Sans Std Semibold" pitchFamily="-101" charset="0"/>
          <a:ea typeface="ＭＳ Ｐゴシック" pitchFamily="-112" charset="-128"/>
          <a:cs typeface="ＭＳ Ｐゴシック" pitchFamily="-112" charset="-128"/>
        </a:defRPr>
      </a:lvl6pPr>
      <a:lvl7pPr marL="685783" algn="l" rtl="0" fontAlgn="base">
        <a:spcBef>
          <a:spcPct val="0"/>
        </a:spcBef>
        <a:spcAft>
          <a:spcPct val="0"/>
        </a:spcAft>
        <a:defRPr sz="2850">
          <a:solidFill>
            <a:schemeClr val="tx2"/>
          </a:solidFill>
          <a:latin typeface="ITC Stone Sans Std Semibold" pitchFamily="-101" charset="0"/>
          <a:ea typeface="ＭＳ Ｐゴシック" pitchFamily="-112" charset="-128"/>
          <a:cs typeface="ＭＳ Ｐゴシック" pitchFamily="-112" charset="-128"/>
        </a:defRPr>
      </a:lvl7pPr>
      <a:lvl8pPr marL="1028675" algn="l" rtl="0" fontAlgn="base">
        <a:spcBef>
          <a:spcPct val="0"/>
        </a:spcBef>
        <a:spcAft>
          <a:spcPct val="0"/>
        </a:spcAft>
        <a:defRPr sz="2850">
          <a:solidFill>
            <a:schemeClr val="tx2"/>
          </a:solidFill>
          <a:latin typeface="ITC Stone Sans Std Semibold" pitchFamily="-101" charset="0"/>
          <a:ea typeface="ＭＳ Ｐゴシック" pitchFamily="-112" charset="-128"/>
          <a:cs typeface="ＭＳ Ｐゴシック" pitchFamily="-112" charset="-128"/>
        </a:defRPr>
      </a:lvl8pPr>
      <a:lvl9pPr marL="1371566" algn="l" rtl="0" fontAlgn="base">
        <a:spcBef>
          <a:spcPct val="0"/>
        </a:spcBef>
        <a:spcAft>
          <a:spcPct val="0"/>
        </a:spcAft>
        <a:defRPr sz="2850">
          <a:solidFill>
            <a:schemeClr val="tx2"/>
          </a:solidFill>
          <a:latin typeface="ITC Stone Sans Std Semibold" pitchFamily="-101" charset="0"/>
          <a:ea typeface="ＭＳ Ｐゴシック" pitchFamily="-112" charset="-128"/>
          <a:cs typeface="ＭＳ Ｐゴシック" pitchFamily="-112" charset="-128"/>
        </a:defRPr>
      </a:lvl9pPr>
    </p:titleStyle>
    <p:bodyStyle>
      <a:lvl1pPr marL="257168" indent="-257168" algn="l" rtl="0" eaLnBrk="0" fontAlgn="base" hangingPunct="0">
        <a:spcBef>
          <a:spcPct val="20000"/>
        </a:spcBef>
        <a:spcAft>
          <a:spcPct val="0"/>
        </a:spcAft>
        <a:buChar char="•"/>
        <a:defRPr sz="1500">
          <a:solidFill>
            <a:schemeClr val="tx1"/>
          </a:solidFill>
          <a:latin typeface="Times New Roman" panose="02020603050405020304" pitchFamily="18" charset="0"/>
          <a:ea typeface="+mn-ea"/>
          <a:cs typeface="Times New Roman" panose="02020603050405020304" pitchFamily="18" charset="0"/>
        </a:defRPr>
      </a:lvl1pPr>
      <a:lvl2pPr marL="557199" indent="-214308" algn="l" rtl="0" eaLnBrk="0" fontAlgn="base" hangingPunct="0">
        <a:spcBef>
          <a:spcPct val="20000"/>
        </a:spcBef>
        <a:spcAft>
          <a:spcPct val="0"/>
        </a:spcAft>
        <a:buChar char="–"/>
        <a:defRPr>
          <a:solidFill>
            <a:schemeClr val="tx1"/>
          </a:solidFill>
          <a:latin typeface="Times New Roman" panose="02020603050405020304" pitchFamily="18" charset="0"/>
          <a:ea typeface="+mn-ea"/>
          <a:cs typeface="Times New Roman" panose="02020603050405020304" pitchFamily="18" charset="0"/>
        </a:defRPr>
      </a:lvl2pPr>
      <a:lvl3pPr marL="857228" indent="-171446" algn="l" rtl="0" eaLnBrk="0" fontAlgn="base" hangingPunct="0">
        <a:spcBef>
          <a:spcPct val="20000"/>
        </a:spcBef>
        <a:spcAft>
          <a:spcPct val="0"/>
        </a:spcAft>
        <a:buChar char="•"/>
        <a:defRPr sz="1200">
          <a:solidFill>
            <a:schemeClr val="tx1"/>
          </a:solidFill>
          <a:latin typeface="Times New Roman" panose="02020603050405020304" pitchFamily="18" charset="0"/>
          <a:ea typeface="+mn-ea"/>
          <a:cs typeface="Times New Roman" panose="02020603050405020304" pitchFamily="18" charset="0"/>
        </a:defRPr>
      </a:lvl3pPr>
      <a:lvl4pPr marL="1200120" indent="-171446" algn="l" rtl="0" eaLnBrk="0" fontAlgn="base" hangingPunct="0">
        <a:spcBef>
          <a:spcPct val="20000"/>
        </a:spcBef>
        <a:spcAft>
          <a:spcPct val="0"/>
        </a:spcAft>
        <a:buChar char="–"/>
        <a:defRPr sz="1050">
          <a:solidFill>
            <a:schemeClr val="tx1"/>
          </a:solidFill>
          <a:latin typeface="Times New Roman" panose="02020603050405020304" pitchFamily="18" charset="0"/>
          <a:ea typeface="+mn-ea"/>
          <a:cs typeface="Times New Roman" panose="02020603050405020304" pitchFamily="18" charset="0"/>
        </a:defRPr>
      </a:lvl4pPr>
      <a:lvl5pPr marL="1543012" indent="-171446" algn="l" rtl="0" eaLnBrk="0" fontAlgn="base" hangingPunct="0">
        <a:spcBef>
          <a:spcPct val="20000"/>
        </a:spcBef>
        <a:spcAft>
          <a:spcPct val="0"/>
        </a:spcAft>
        <a:buChar char="»"/>
        <a:defRPr sz="900">
          <a:solidFill>
            <a:schemeClr val="tx1"/>
          </a:solidFill>
          <a:latin typeface="Times New Roman" panose="02020603050405020304" pitchFamily="18" charset="0"/>
          <a:ea typeface="+mn-ea"/>
          <a:cs typeface="Times New Roman" panose="02020603050405020304" pitchFamily="18" charset="0"/>
        </a:defRPr>
      </a:lvl5pPr>
      <a:lvl6pPr marL="1885903" indent="-171446" algn="l" rtl="0" fontAlgn="base">
        <a:spcBef>
          <a:spcPct val="20000"/>
        </a:spcBef>
        <a:spcAft>
          <a:spcPct val="0"/>
        </a:spcAft>
        <a:buChar char="»"/>
        <a:defRPr sz="1050">
          <a:solidFill>
            <a:schemeClr val="tx1"/>
          </a:solidFill>
          <a:latin typeface="+mn-lt"/>
          <a:ea typeface="+mn-ea"/>
          <a:cs typeface="+mn-cs"/>
        </a:defRPr>
      </a:lvl6pPr>
      <a:lvl7pPr marL="2228795" indent="-171446" algn="l" rtl="0" fontAlgn="base">
        <a:spcBef>
          <a:spcPct val="20000"/>
        </a:spcBef>
        <a:spcAft>
          <a:spcPct val="0"/>
        </a:spcAft>
        <a:buChar char="»"/>
        <a:defRPr sz="1050">
          <a:solidFill>
            <a:schemeClr val="tx1"/>
          </a:solidFill>
          <a:latin typeface="+mn-lt"/>
          <a:ea typeface="+mn-ea"/>
          <a:cs typeface="+mn-cs"/>
        </a:defRPr>
      </a:lvl7pPr>
      <a:lvl8pPr marL="2571686" indent="-171446" algn="l" rtl="0" fontAlgn="base">
        <a:spcBef>
          <a:spcPct val="20000"/>
        </a:spcBef>
        <a:spcAft>
          <a:spcPct val="0"/>
        </a:spcAft>
        <a:buChar char="»"/>
        <a:defRPr sz="1050">
          <a:solidFill>
            <a:schemeClr val="tx1"/>
          </a:solidFill>
          <a:latin typeface="+mn-lt"/>
          <a:ea typeface="+mn-ea"/>
          <a:cs typeface="+mn-cs"/>
        </a:defRPr>
      </a:lvl8pPr>
      <a:lvl9pPr marL="2914577" indent="-171446" algn="l" rtl="0" fontAlgn="base">
        <a:spcBef>
          <a:spcPct val="20000"/>
        </a:spcBef>
        <a:spcAft>
          <a:spcPct val="0"/>
        </a:spcAft>
        <a:buChar char="»"/>
        <a:defRPr sz="105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D76EF3DD-78EF-FF4B-9CEB-A836FEFA04F5}"/>
              </a:ext>
            </a:extLst>
          </p:cNvPr>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ED67465-BE7B-564F-9F95-EE0790223406}"/>
              </a:ext>
            </a:extLst>
          </p:cNvPr>
          <p:cNvSpPr>
            <a:spLocks noGrp="1"/>
          </p:cNvSpPr>
          <p:nvPr>
            <p:ph type="dt" sz="half" idx="2"/>
          </p:nvPr>
        </p:nvSpPr>
        <p:spPr>
          <a:xfrm>
            <a:off x="457200" y="6356360"/>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Arial" pitchFamily="34" charset="0"/>
                <a:ea typeface="ＭＳ Ｐゴシック" pitchFamily="34" charset="-128"/>
              </a:defRPr>
            </a:lvl1pPr>
          </a:lstStyle>
          <a:p>
            <a:pPr>
              <a:defRPr/>
            </a:pPr>
            <a:endParaRPr lang="en-US" altLang="en-US"/>
          </a:p>
        </p:txBody>
      </p:sp>
      <p:sp>
        <p:nvSpPr>
          <p:cNvPr id="5" name="Footer Placeholder 4">
            <a:extLst>
              <a:ext uri="{FF2B5EF4-FFF2-40B4-BE49-F238E27FC236}">
                <a16:creationId xmlns:a16="http://schemas.microsoft.com/office/drawing/2014/main" id="{EF1D2D42-482C-3A45-B095-1410C1AA23DF}"/>
              </a:ext>
            </a:extLst>
          </p:cNvPr>
          <p:cNvSpPr>
            <a:spLocks noGrp="1"/>
          </p:cNvSpPr>
          <p:nvPr>
            <p:ph type="ftr" sz="quarter" idx="3"/>
          </p:nvPr>
        </p:nvSpPr>
        <p:spPr>
          <a:xfrm>
            <a:off x="3124200" y="635636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702A672-A7FE-F64D-8AF7-8760D773EA0C}"/>
              </a:ext>
            </a:extLst>
          </p:cNvPr>
          <p:cNvSpPr>
            <a:spLocks noGrp="1"/>
          </p:cNvSpPr>
          <p:nvPr>
            <p:ph type="sldNum" sz="quarter" idx="4"/>
          </p:nvPr>
        </p:nvSpPr>
        <p:spPr>
          <a:xfrm>
            <a:off x="6553200" y="635636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32C7DEBF-45BE-9647-B26E-2D3606252A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defTabSz="342892" rtl="0" eaLnBrk="0" fontAlgn="base" hangingPunct="0">
        <a:spcBef>
          <a:spcPct val="0"/>
        </a:spcBef>
        <a:spcAft>
          <a:spcPct val="0"/>
        </a:spcAft>
        <a:defRPr sz="3300" kern="1200">
          <a:solidFill>
            <a:schemeClr val="tx1"/>
          </a:solidFill>
          <a:latin typeface="+mj-lt"/>
          <a:ea typeface="ヒラギノ角ゴ Pro W3" charset="0"/>
          <a:cs typeface="ヒラギノ角ゴ Pro W3" charset="0"/>
        </a:defRPr>
      </a:lvl1pPr>
      <a:lvl2pPr algn="ctr" defTabSz="342892" rtl="0" eaLnBrk="0" fontAlgn="base" hangingPunct="0">
        <a:spcBef>
          <a:spcPct val="0"/>
        </a:spcBef>
        <a:spcAft>
          <a:spcPct val="0"/>
        </a:spcAft>
        <a:defRPr sz="3300">
          <a:solidFill>
            <a:schemeClr val="tx1"/>
          </a:solidFill>
          <a:latin typeface="Calibri" charset="0"/>
          <a:ea typeface="ヒラギノ角ゴ Pro W3" charset="0"/>
          <a:cs typeface="ヒラギノ角ゴ Pro W3" charset="0"/>
        </a:defRPr>
      </a:lvl2pPr>
      <a:lvl3pPr algn="ctr" defTabSz="342892" rtl="0" eaLnBrk="0" fontAlgn="base" hangingPunct="0">
        <a:spcBef>
          <a:spcPct val="0"/>
        </a:spcBef>
        <a:spcAft>
          <a:spcPct val="0"/>
        </a:spcAft>
        <a:defRPr sz="3300">
          <a:solidFill>
            <a:schemeClr val="tx1"/>
          </a:solidFill>
          <a:latin typeface="Calibri" charset="0"/>
          <a:ea typeface="ヒラギノ角ゴ Pro W3" charset="0"/>
          <a:cs typeface="ヒラギノ角ゴ Pro W3" charset="0"/>
        </a:defRPr>
      </a:lvl3pPr>
      <a:lvl4pPr algn="ctr" defTabSz="342892" rtl="0" eaLnBrk="0" fontAlgn="base" hangingPunct="0">
        <a:spcBef>
          <a:spcPct val="0"/>
        </a:spcBef>
        <a:spcAft>
          <a:spcPct val="0"/>
        </a:spcAft>
        <a:defRPr sz="3300">
          <a:solidFill>
            <a:schemeClr val="tx1"/>
          </a:solidFill>
          <a:latin typeface="Calibri" charset="0"/>
          <a:ea typeface="ヒラギノ角ゴ Pro W3" charset="0"/>
          <a:cs typeface="ヒラギノ角ゴ Pro W3" charset="0"/>
        </a:defRPr>
      </a:lvl4pPr>
      <a:lvl5pPr algn="ctr" defTabSz="342892" rtl="0" eaLnBrk="0" fontAlgn="base" hangingPunct="0">
        <a:spcBef>
          <a:spcPct val="0"/>
        </a:spcBef>
        <a:spcAft>
          <a:spcPct val="0"/>
        </a:spcAft>
        <a:defRPr sz="3300">
          <a:solidFill>
            <a:schemeClr val="tx1"/>
          </a:solidFill>
          <a:latin typeface="Calibri" charset="0"/>
          <a:ea typeface="ヒラギノ角ゴ Pro W3" charset="0"/>
          <a:cs typeface="ヒラギノ角ゴ Pro W3" charset="0"/>
        </a:defRPr>
      </a:lvl5pPr>
      <a:lvl6pPr marL="342892" algn="ctr" defTabSz="342892" rtl="0" fontAlgn="base">
        <a:spcBef>
          <a:spcPct val="0"/>
        </a:spcBef>
        <a:spcAft>
          <a:spcPct val="0"/>
        </a:spcAft>
        <a:defRPr sz="3300">
          <a:solidFill>
            <a:schemeClr val="tx1"/>
          </a:solidFill>
          <a:latin typeface="Calibri" charset="0"/>
          <a:ea typeface="ヒラギノ角ゴ Pro W3" charset="0"/>
          <a:cs typeface="ヒラギノ角ゴ Pro W3" charset="0"/>
        </a:defRPr>
      </a:lvl6pPr>
      <a:lvl7pPr marL="685783" algn="ctr" defTabSz="342892" rtl="0" fontAlgn="base">
        <a:spcBef>
          <a:spcPct val="0"/>
        </a:spcBef>
        <a:spcAft>
          <a:spcPct val="0"/>
        </a:spcAft>
        <a:defRPr sz="3300">
          <a:solidFill>
            <a:schemeClr val="tx1"/>
          </a:solidFill>
          <a:latin typeface="Calibri" charset="0"/>
          <a:ea typeface="ヒラギノ角ゴ Pro W3" charset="0"/>
          <a:cs typeface="ヒラギノ角ゴ Pro W3" charset="0"/>
        </a:defRPr>
      </a:lvl7pPr>
      <a:lvl8pPr marL="1028675" algn="ctr" defTabSz="342892" rtl="0" fontAlgn="base">
        <a:spcBef>
          <a:spcPct val="0"/>
        </a:spcBef>
        <a:spcAft>
          <a:spcPct val="0"/>
        </a:spcAft>
        <a:defRPr sz="3300">
          <a:solidFill>
            <a:schemeClr val="tx1"/>
          </a:solidFill>
          <a:latin typeface="Calibri" charset="0"/>
          <a:ea typeface="ヒラギノ角ゴ Pro W3" charset="0"/>
          <a:cs typeface="ヒラギノ角ゴ Pro W3" charset="0"/>
        </a:defRPr>
      </a:lvl8pPr>
      <a:lvl9pPr marL="1371566" algn="ctr" defTabSz="342892" rtl="0" fontAlgn="base">
        <a:spcBef>
          <a:spcPct val="0"/>
        </a:spcBef>
        <a:spcAft>
          <a:spcPct val="0"/>
        </a:spcAft>
        <a:defRPr sz="3300">
          <a:solidFill>
            <a:schemeClr val="tx1"/>
          </a:solidFill>
          <a:latin typeface="Calibri" charset="0"/>
          <a:ea typeface="ヒラギノ角ゴ Pro W3" charset="0"/>
          <a:cs typeface="ヒラギノ角ゴ Pro W3" charset="0"/>
        </a:defRPr>
      </a:lvl9pPr>
    </p:titleStyle>
    <p:bodyStyle>
      <a:lvl1pPr marL="257168" indent="-257168" algn="l" defTabSz="342892"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1pPr>
      <a:lvl2pPr marL="557199" indent="-214308" algn="l" defTabSz="342892"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0"/>
          <a:cs typeface="ヒラギノ角ゴ Pro W3" charset="0"/>
        </a:defRPr>
      </a:lvl2pPr>
      <a:lvl3pPr marL="857228" indent="-171446" algn="l" defTabSz="342892"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0"/>
          <a:cs typeface="ヒラギノ角ゴ Pro W3" charset="0"/>
        </a:defRPr>
      </a:lvl3pPr>
      <a:lvl4pPr marL="1200120" indent="-171446" algn="l" defTabSz="342892"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0"/>
          <a:cs typeface="ヒラギノ角ゴ Pro W3" charset="0"/>
        </a:defRPr>
      </a:lvl4pPr>
      <a:lvl5pPr marL="1543012" indent="-171446" algn="l" defTabSz="342892"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0"/>
          <a:cs typeface="ヒラギノ角ゴ Pro W3" charset="0"/>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njit.edu/~sn62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eb.njit.edu/~senjuti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20.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image" Target="../media/image13.jpeg"/><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3E4FAD0E-18E5-6548-BB3C-FD83D61EDBBC}"/>
              </a:ext>
            </a:extLst>
          </p:cNvPr>
          <p:cNvSpPr>
            <a:spLocks noGrp="1" noChangeArrowheads="1"/>
          </p:cNvSpPr>
          <p:nvPr>
            <p:ph type="title"/>
          </p:nvPr>
        </p:nvSpPr>
        <p:spPr>
          <a:xfrm>
            <a:off x="819145" y="901596"/>
            <a:ext cx="7505703" cy="644129"/>
          </a:xfrm>
          <a:noFill/>
        </p:spPr>
        <p:txBody>
          <a:bodyPr/>
          <a:lstStyle/>
          <a:p>
            <a:pPr algn="ctr" eaLnBrk="1" hangingPunct="1"/>
            <a:r>
              <a:rPr lang="en-US" altLang="en-US" sz="3200" dirty="0"/>
              <a:t>Introduction to Reinforcement Learning</a:t>
            </a:r>
          </a:p>
        </p:txBody>
      </p:sp>
      <p:sp>
        <p:nvSpPr>
          <p:cNvPr id="17410" name="Rectangle 3">
            <a:extLst>
              <a:ext uri="{FF2B5EF4-FFF2-40B4-BE49-F238E27FC236}">
                <a16:creationId xmlns:a16="http://schemas.microsoft.com/office/drawing/2014/main" id="{4C5440EB-5D01-614B-A2D2-662879ED1EFD}"/>
              </a:ext>
            </a:extLst>
          </p:cNvPr>
          <p:cNvSpPr>
            <a:spLocks noGrp="1" noChangeArrowheads="1"/>
          </p:cNvSpPr>
          <p:nvPr>
            <p:ph type="body" idx="1"/>
          </p:nvPr>
        </p:nvSpPr>
        <p:spPr>
          <a:xfrm>
            <a:off x="759023" y="2083444"/>
            <a:ext cx="3720699" cy="2206968"/>
          </a:xfrm>
          <a:noFill/>
        </p:spPr>
        <p:txBody>
          <a:bodyPr/>
          <a:lstStyle/>
          <a:p>
            <a:pPr eaLnBrk="1" hangingPunct="1">
              <a:buFontTx/>
              <a:buNone/>
            </a:pPr>
            <a:r>
              <a:rPr lang="en-US" altLang="en-US" sz="2000" b="1" dirty="0"/>
              <a:t>Presenter:</a:t>
            </a:r>
          </a:p>
          <a:p>
            <a:pPr eaLnBrk="1" hangingPunct="1">
              <a:buFontTx/>
              <a:buNone/>
            </a:pPr>
            <a:r>
              <a:rPr lang="en-US" altLang="en-US" sz="2000" b="1" dirty="0"/>
              <a:t>	</a:t>
            </a:r>
            <a:r>
              <a:rPr lang="en-US" altLang="en-US" sz="2000" dirty="0" err="1"/>
              <a:t>Sepideh</a:t>
            </a:r>
            <a:r>
              <a:rPr lang="en-US" altLang="en-US" sz="2000" dirty="0"/>
              <a:t> </a:t>
            </a:r>
            <a:r>
              <a:rPr lang="en-US" altLang="en-US" sz="2000" dirty="0" err="1"/>
              <a:t>Nikookar</a:t>
            </a:r>
            <a:r>
              <a:rPr lang="en-US" altLang="en-US" sz="2000" dirty="0"/>
              <a:t> </a:t>
            </a:r>
            <a:r>
              <a:rPr lang="en-US" altLang="en-US" sz="2000" dirty="0">
                <a:hlinkClick r:id="rId3"/>
              </a:rPr>
              <a:t>https://web.njit.edu/~sn627/</a:t>
            </a:r>
            <a:endParaRPr lang="en-US" altLang="en-US" sz="2000" dirty="0"/>
          </a:p>
          <a:p>
            <a:pPr eaLnBrk="1" hangingPunct="1">
              <a:buFontTx/>
              <a:buNone/>
            </a:pPr>
            <a:r>
              <a:rPr lang="en-US" altLang="en-US" sz="2000" b="1" dirty="0"/>
              <a:t>Advisor: </a:t>
            </a:r>
          </a:p>
          <a:p>
            <a:pPr eaLnBrk="1" hangingPunct="1">
              <a:buFontTx/>
              <a:buNone/>
            </a:pPr>
            <a:r>
              <a:rPr lang="en-US" altLang="en-US" sz="2000" dirty="0"/>
              <a:t>	Prof. Senjuti </a:t>
            </a:r>
            <a:r>
              <a:rPr lang="en-US" altLang="en-US" sz="2000" dirty="0" err="1"/>
              <a:t>Basu</a:t>
            </a:r>
            <a:r>
              <a:rPr lang="en-US" altLang="en-US" sz="2000" dirty="0"/>
              <a:t> Roy</a:t>
            </a:r>
          </a:p>
          <a:p>
            <a:pPr eaLnBrk="1" hangingPunct="1">
              <a:buFontTx/>
              <a:buNone/>
            </a:pPr>
            <a:r>
              <a:rPr lang="en-US" altLang="en-US" sz="2000" dirty="0"/>
              <a:t>	</a:t>
            </a:r>
            <a:r>
              <a:rPr lang="en-US" altLang="en-US" sz="2000" dirty="0">
                <a:hlinkClick r:id="rId4"/>
              </a:rPr>
              <a:t>https://web.njit.edu/~senjutib/</a:t>
            </a:r>
            <a:endParaRPr lang="en-US" altLang="en-US" sz="2000" dirty="0"/>
          </a:p>
          <a:p>
            <a:pPr eaLnBrk="1" hangingPunct="1">
              <a:buFontTx/>
              <a:buNone/>
            </a:pPr>
            <a:endParaRPr lang="en-US" altLang="en-US" sz="2000" dirty="0"/>
          </a:p>
          <a:p>
            <a:pPr eaLnBrk="1" hangingPunct="1">
              <a:buFontTx/>
              <a:buNone/>
            </a:pPr>
            <a:endParaRPr lang="en-US" altLang="en-US" sz="1350" dirty="0"/>
          </a:p>
          <a:p>
            <a:pPr eaLnBrk="1" hangingPunct="1">
              <a:buFontTx/>
              <a:buNone/>
            </a:pPr>
            <a:endParaRPr lang="en-US" altLang="en-US" sz="1350" dirty="0"/>
          </a:p>
          <a:p>
            <a:pPr eaLnBrk="1" hangingPunct="1">
              <a:buFontTx/>
              <a:buNone/>
            </a:pPr>
            <a:endParaRPr lang="en-US" altLang="en-US" sz="1050" dirty="0"/>
          </a:p>
        </p:txBody>
      </p:sp>
      <p:sp>
        <p:nvSpPr>
          <p:cNvPr id="8" name="Rectangle 3">
            <a:extLst>
              <a:ext uri="{FF2B5EF4-FFF2-40B4-BE49-F238E27FC236}">
                <a16:creationId xmlns:a16="http://schemas.microsoft.com/office/drawing/2014/main" id="{3E4BB04A-B985-3447-95A3-80CDD23F05A8}"/>
              </a:ext>
            </a:extLst>
          </p:cNvPr>
          <p:cNvSpPr txBox="1">
            <a:spLocks noChangeArrowheads="1"/>
          </p:cNvSpPr>
          <p:nvPr/>
        </p:nvSpPr>
        <p:spPr bwMode="auto">
          <a:xfrm>
            <a:off x="3800472" y="5492642"/>
            <a:ext cx="1543050" cy="390525"/>
          </a:xfrm>
          <a:prstGeom prst="rect">
            <a:avLst/>
          </a:prstGeom>
          <a:noFill/>
          <a:ln>
            <a:noFill/>
          </a:ln>
        </p:spPr>
        <p:txBody>
          <a:bodyPr/>
          <a:lstStyle>
            <a:lvl1pPr marL="342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Char char="–"/>
              <a:defRPr sz="18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16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sz="14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sz="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a:lstStyle>
          <a:p>
            <a:pPr algn="ctr" eaLnBrk="1" hangingPunct="1">
              <a:buFontTx/>
              <a:buNone/>
              <a:defRPr/>
            </a:pPr>
            <a:r>
              <a:rPr lang="en-US" altLang="en-US" kern="0" dirty="0"/>
              <a:t>Dec 1, 2022</a:t>
            </a:r>
          </a:p>
        </p:txBody>
      </p:sp>
      <p:sp>
        <p:nvSpPr>
          <p:cNvPr id="7" name="TextBox 6">
            <a:extLst>
              <a:ext uri="{FF2B5EF4-FFF2-40B4-BE49-F238E27FC236}">
                <a16:creationId xmlns:a16="http://schemas.microsoft.com/office/drawing/2014/main" id="{3FD19512-9A69-AD4D-9189-1FEB3F427995}"/>
              </a:ext>
            </a:extLst>
          </p:cNvPr>
          <p:cNvSpPr txBox="1"/>
          <p:nvPr/>
        </p:nvSpPr>
        <p:spPr>
          <a:xfrm>
            <a:off x="2619372" y="4537584"/>
            <a:ext cx="3905251" cy="707886"/>
          </a:xfrm>
          <a:prstGeom prst="rect">
            <a:avLst/>
          </a:prstGeom>
          <a:noFill/>
        </p:spPr>
        <p:txBody>
          <a:bodyPr wrap="square">
            <a:spAutoFit/>
          </a:bodyPr>
          <a:lstStyle/>
          <a:p>
            <a:pPr algn="ctr" eaLnBrk="1" hangingPunct="1">
              <a:buFontTx/>
              <a:buNone/>
              <a:defRPr/>
            </a:pPr>
            <a:r>
              <a:rPr lang="en-US" altLang="en-US" sz="2000" kern="0" dirty="0">
                <a:latin typeface="Times New Roman" panose="02020603050405020304" pitchFamily="18" charset="0"/>
                <a:cs typeface="Times New Roman" panose="02020603050405020304" pitchFamily="18" charset="0"/>
              </a:rPr>
              <a:t>Department of Computer Science NJIT</a:t>
            </a:r>
          </a:p>
        </p:txBody>
      </p:sp>
      <p:sp>
        <p:nvSpPr>
          <p:cNvPr id="2" name="Slide Number Placeholder 1">
            <a:extLst>
              <a:ext uri="{FF2B5EF4-FFF2-40B4-BE49-F238E27FC236}">
                <a16:creationId xmlns:a16="http://schemas.microsoft.com/office/drawing/2014/main" id="{1E128297-D8F5-58A8-B20B-CCF39D81DBC1}"/>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1</a:t>
            </a:fld>
            <a:endParaRPr lang="en-US" dirty="0">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494506"/>
            <a:ext cx="7772400" cy="534987"/>
          </a:xfrm>
        </p:spPr>
        <p:txBody>
          <a:bodyPr wrap="square" anchor="t">
            <a:noAutofit/>
          </a:bodyPr>
          <a:lstStyle/>
          <a:p>
            <a:pPr algn="ctr"/>
            <a:r>
              <a:rPr lang="en-US" sz="2800" i="0" dirty="0">
                <a:solidFill>
                  <a:schemeClr val="tx1"/>
                </a:solidFill>
                <a:effectLst/>
              </a:rPr>
              <a:t>Markov Decision Process</a:t>
            </a:r>
            <a:endParaRPr lang="en-US" sz="2800" dirty="0"/>
          </a:p>
        </p:txBody>
      </p:sp>
      <p:sp>
        <p:nvSpPr>
          <p:cNvPr id="3" name="Content Placeholder 2">
            <a:extLst>
              <a:ext uri="{FF2B5EF4-FFF2-40B4-BE49-F238E27FC236}">
                <a16:creationId xmlns:a16="http://schemas.microsoft.com/office/drawing/2014/main" id="{0BBF370F-77D2-E194-6246-BE3A25BDA7F4}"/>
              </a:ext>
            </a:extLst>
          </p:cNvPr>
          <p:cNvSpPr>
            <a:spLocks noGrp="1"/>
          </p:cNvSpPr>
          <p:nvPr>
            <p:ph sz="half" idx="1"/>
          </p:nvPr>
        </p:nvSpPr>
        <p:spPr>
          <a:xfrm>
            <a:off x="278524" y="1600200"/>
            <a:ext cx="8560676" cy="381000"/>
          </a:xfrm>
        </p:spPr>
        <p:txBody>
          <a:bodyPr wrap="square" anchor="t">
            <a:normAutofit/>
          </a:bodyPr>
          <a:lstStyle/>
          <a:p>
            <a:pPr algn="just">
              <a:lnSpc>
                <a:spcPct val="90000"/>
              </a:lnSpc>
            </a:pPr>
            <a:r>
              <a:rPr lang="en-US" sz="1600" dirty="0"/>
              <a:t>Markov Decision Process or MDP, is used to </a:t>
            </a:r>
            <a:r>
              <a:rPr lang="en-US" sz="1600" b="1" dirty="0"/>
              <a:t>formalize the Reinforcement Learning problems</a:t>
            </a:r>
            <a:r>
              <a:rPr lang="en-US" sz="1600" dirty="0"/>
              <a:t>.</a:t>
            </a:r>
            <a:endParaRPr lang="en-US" sz="1600" dirty="0">
              <a:effectLst/>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B97C87E-EBBF-8CEE-532F-08B2CF36E820}"/>
                  </a:ext>
                </a:extLst>
              </p:cNvPr>
              <p:cNvSpPr txBox="1">
                <a:spLocks/>
              </p:cNvSpPr>
              <p:nvPr/>
            </p:nvSpPr>
            <p:spPr bwMode="auto">
              <a:xfrm>
                <a:off x="533400" y="2133600"/>
                <a:ext cx="8305800" cy="1981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57168" indent="-257168" algn="l" rtl="0" eaLnBrk="0" fontAlgn="base" hangingPunct="0">
                  <a:spcBef>
                    <a:spcPct val="20000"/>
                  </a:spcBef>
                  <a:spcAft>
                    <a:spcPct val="0"/>
                  </a:spcAft>
                  <a:buChar char="•"/>
                  <a:defRPr sz="2100">
                    <a:solidFill>
                      <a:schemeClr val="tx1"/>
                    </a:solidFill>
                    <a:latin typeface="Times New Roman" panose="02020603050405020304" pitchFamily="18" charset="0"/>
                    <a:ea typeface="+mn-ea"/>
                    <a:cs typeface="Times New Roman" panose="02020603050405020304" pitchFamily="18" charset="0"/>
                  </a:defRPr>
                </a:lvl1pPr>
                <a:lvl2pPr marL="557199" indent="-214308" algn="l" rtl="0" eaLnBrk="0" fontAlgn="base" hangingPunct="0">
                  <a:spcBef>
                    <a:spcPct val="20000"/>
                  </a:spcBef>
                  <a:spcAft>
                    <a:spcPct val="0"/>
                  </a:spcAft>
                  <a:buChar char="–"/>
                  <a:defRPr sz="1800">
                    <a:solidFill>
                      <a:schemeClr val="tx1"/>
                    </a:solidFill>
                    <a:latin typeface="Times New Roman" panose="02020603050405020304" pitchFamily="18" charset="0"/>
                    <a:ea typeface="+mn-ea"/>
                    <a:cs typeface="Times New Roman" panose="02020603050405020304" pitchFamily="18" charset="0"/>
                  </a:defRPr>
                </a:lvl2pPr>
                <a:lvl3pPr marL="857228" indent="-171446" algn="l" rtl="0" eaLnBrk="0" fontAlgn="base" hangingPunct="0">
                  <a:spcBef>
                    <a:spcPct val="20000"/>
                  </a:spcBef>
                  <a:spcAft>
                    <a:spcPct val="0"/>
                  </a:spcAft>
                  <a:buChar char="•"/>
                  <a:defRPr sz="1500">
                    <a:solidFill>
                      <a:schemeClr val="tx1"/>
                    </a:solidFill>
                    <a:latin typeface="Times New Roman" panose="02020603050405020304" pitchFamily="18" charset="0"/>
                    <a:ea typeface="+mn-ea"/>
                    <a:cs typeface="Times New Roman" panose="02020603050405020304" pitchFamily="18" charset="0"/>
                  </a:defRPr>
                </a:lvl3pPr>
                <a:lvl4pPr marL="1200120" indent="-171446" algn="l" rtl="0" eaLnBrk="0" fontAlgn="base" hangingPunct="0">
                  <a:spcBef>
                    <a:spcPct val="20000"/>
                  </a:spcBef>
                  <a:spcAft>
                    <a:spcPct val="0"/>
                  </a:spcAft>
                  <a:buChar char="–"/>
                  <a:defRPr sz="1350">
                    <a:solidFill>
                      <a:schemeClr val="tx1"/>
                    </a:solidFill>
                    <a:latin typeface="Times New Roman" panose="02020603050405020304" pitchFamily="18" charset="0"/>
                    <a:ea typeface="+mn-ea"/>
                    <a:cs typeface="Times New Roman" panose="02020603050405020304" pitchFamily="18" charset="0"/>
                  </a:defRPr>
                </a:lvl4pPr>
                <a:lvl5pPr marL="1543012" indent="-171446" algn="l" rtl="0" eaLnBrk="0" fontAlgn="base" hangingPunct="0">
                  <a:spcBef>
                    <a:spcPct val="20000"/>
                  </a:spcBef>
                  <a:spcAft>
                    <a:spcPct val="0"/>
                  </a:spcAft>
                  <a:buChar char="»"/>
                  <a:defRPr sz="1350">
                    <a:solidFill>
                      <a:schemeClr val="tx1"/>
                    </a:solidFill>
                    <a:latin typeface="Times New Roman" panose="02020603050405020304" pitchFamily="18" charset="0"/>
                    <a:ea typeface="+mn-ea"/>
                    <a:cs typeface="Times New Roman" panose="02020603050405020304" pitchFamily="18" charset="0"/>
                  </a:defRPr>
                </a:lvl5pPr>
                <a:lvl6pPr marL="1885903" indent="-171446" algn="l" rtl="0" fontAlgn="base">
                  <a:spcBef>
                    <a:spcPct val="20000"/>
                  </a:spcBef>
                  <a:spcAft>
                    <a:spcPct val="0"/>
                  </a:spcAft>
                  <a:buChar char="»"/>
                  <a:defRPr sz="1350">
                    <a:solidFill>
                      <a:schemeClr val="tx1"/>
                    </a:solidFill>
                    <a:latin typeface="+mn-lt"/>
                    <a:ea typeface="+mn-ea"/>
                    <a:cs typeface="+mn-cs"/>
                  </a:defRPr>
                </a:lvl6pPr>
                <a:lvl7pPr marL="2228795" indent="-171446" algn="l" rtl="0" fontAlgn="base">
                  <a:spcBef>
                    <a:spcPct val="20000"/>
                  </a:spcBef>
                  <a:spcAft>
                    <a:spcPct val="0"/>
                  </a:spcAft>
                  <a:buChar char="»"/>
                  <a:defRPr sz="1350">
                    <a:solidFill>
                      <a:schemeClr val="tx1"/>
                    </a:solidFill>
                    <a:latin typeface="+mn-lt"/>
                    <a:ea typeface="+mn-ea"/>
                    <a:cs typeface="+mn-cs"/>
                  </a:defRPr>
                </a:lvl7pPr>
                <a:lvl8pPr marL="2571686" indent="-171446" algn="l" rtl="0" fontAlgn="base">
                  <a:spcBef>
                    <a:spcPct val="20000"/>
                  </a:spcBef>
                  <a:spcAft>
                    <a:spcPct val="0"/>
                  </a:spcAft>
                  <a:buChar char="»"/>
                  <a:defRPr sz="1350">
                    <a:solidFill>
                      <a:schemeClr val="tx1"/>
                    </a:solidFill>
                    <a:latin typeface="+mn-lt"/>
                    <a:ea typeface="+mn-ea"/>
                    <a:cs typeface="+mn-cs"/>
                  </a:defRPr>
                </a:lvl8pPr>
                <a:lvl9pPr marL="2914577" indent="-171446" algn="l" rtl="0" fontAlgn="base">
                  <a:spcBef>
                    <a:spcPct val="20000"/>
                  </a:spcBef>
                  <a:spcAft>
                    <a:spcPct val="0"/>
                  </a:spcAft>
                  <a:buChar char="»"/>
                  <a:defRPr sz="1350">
                    <a:solidFill>
                      <a:schemeClr val="tx1"/>
                    </a:solidFill>
                    <a:latin typeface="+mn-lt"/>
                    <a:ea typeface="+mn-ea"/>
                    <a:cs typeface="+mn-cs"/>
                  </a:defRPr>
                </a:lvl9pPr>
              </a:lstStyle>
              <a:p>
                <a:pPr marL="0" indent="0" algn="just">
                  <a:buNone/>
                </a:pPr>
                <a:r>
                  <a:rPr lang="en-US" sz="1600" b="0" i="0" dirty="0">
                    <a:solidFill>
                      <a:srgbClr val="333333"/>
                    </a:solidFill>
                    <a:effectLst/>
                  </a:rPr>
                  <a:t>MDP contains a tuple of four elements </a:t>
                </a:r>
                <a14:m>
                  <m:oMath xmlns:m="http://schemas.openxmlformats.org/officeDocument/2006/math">
                    <m:r>
                      <a:rPr lang="en-US" sz="1600" b="0" i="1" dirty="0" smtClean="0">
                        <a:solidFill>
                          <a:srgbClr val="333333"/>
                        </a:solidFill>
                        <a:effectLst/>
                        <a:latin typeface="Cambria Math" panose="02040503050406030204" pitchFamily="18" charset="0"/>
                      </a:rPr>
                      <m:t>(</m:t>
                    </m:r>
                    <m:r>
                      <a:rPr lang="en-US" sz="1600" b="0" i="1" dirty="0" smtClean="0">
                        <a:solidFill>
                          <a:srgbClr val="333333"/>
                        </a:solidFill>
                        <a:effectLst/>
                        <a:latin typeface="Cambria Math" panose="02040503050406030204" pitchFamily="18" charset="0"/>
                      </a:rPr>
                      <m:t>𝑆</m:t>
                    </m:r>
                    <m:r>
                      <a:rPr lang="en-US" sz="1600" b="0" i="1" dirty="0" smtClean="0">
                        <a:solidFill>
                          <a:srgbClr val="333333"/>
                        </a:solidFill>
                        <a:effectLst/>
                        <a:latin typeface="Cambria Math" panose="02040503050406030204" pitchFamily="18" charset="0"/>
                      </a:rPr>
                      <m:t>, </m:t>
                    </m:r>
                    <m:r>
                      <a:rPr lang="en-US" sz="1600" b="0" i="1" dirty="0" smtClean="0">
                        <a:solidFill>
                          <a:srgbClr val="333333"/>
                        </a:solidFill>
                        <a:effectLst/>
                        <a:latin typeface="Cambria Math" panose="02040503050406030204" pitchFamily="18" charset="0"/>
                      </a:rPr>
                      <m:t>𝐴</m:t>
                    </m:r>
                    <m:r>
                      <a:rPr lang="en-US" sz="1600" b="0" i="1" dirty="0" smtClean="0">
                        <a:solidFill>
                          <a:srgbClr val="333333"/>
                        </a:solidFill>
                        <a:effectLst/>
                        <a:latin typeface="Cambria Math" panose="02040503050406030204" pitchFamily="18" charset="0"/>
                      </a:rPr>
                      <m:t>,</m:t>
                    </m:r>
                    <m:sSub>
                      <m:sSubPr>
                        <m:ctrlPr>
                          <a:rPr lang="en-US" sz="1600" b="0" i="1" dirty="0" smtClean="0">
                            <a:solidFill>
                              <a:srgbClr val="333333"/>
                            </a:solidFill>
                            <a:effectLst/>
                            <a:latin typeface="Cambria Math" panose="02040503050406030204" pitchFamily="18" charset="0"/>
                          </a:rPr>
                        </m:ctrlPr>
                      </m:sSubPr>
                      <m:e>
                        <m:r>
                          <a:rPr lang="en-US" sz="1600" b="0" i="1" dirty="0" smtClean="0">
                            <a:solidFill>
                              <a:srgbClr val="333333"/>
                            </a:solidFill>
                            <a:effectLst/>
                            <a:latin typeface="Cambria Math" panose="02040503050406030204" pitchFamily="18" charset="0"/>
                          </a:rPr>
                          <m:t>𝑃</m:t>
                        </m:r>
                      </m:e>
                      <m:sub>
                        <m:r>
                          <a:rPr lang="en-US" sz="1600" b="0" i="1" dirty="0" smtClean="0">
                            <a:solidFill>
                              <a:srgbClr val="333333"/>
                            </a:solidFill>
                            <a:effectLst/>
                            <a:latin typeface="Cambria Math" panose="02040503050406030204" pitchFamily="18" charset="0"/>
                          </a:rPr>
                          <m:t>𝑎</m:t>
                        </m:r>
                      </m:sub>
                    </m:sSub>
                    <m:r>
                      <a:rPr lang="en-US" sz="1600" b="0" i="1" dirty="0" smtClean="0">
                        <a:solidFill>
                          <a:srgbClr val="333333"/>
                        </a:solidFill>
                        <a:effectLst/>
                        <a:latin typeface="Cambria Math" panose="02040503050406030204" pitchFamily="18" charset="0"/>
                      </a:rPr>
                      <m:t>, </m:t>
                    </m:r>
                    <m:sSub>
                      <m:sSubPr>
                        <m:ctrlPr>
                          <a:rPr lang="en-US" sz="1600" b="0" i="1" dirty="0" smtClean="0">
                            <a:solidFill>
                              <a:srgbClr val="333333"/>
                            </a:solidFill>
                            <a:effectLst/>
                            <a:latin typeface="Cambria Math" panose="02040503050406030204" pitchFamily="18" charset="0"/>
                          </a:rPr>
                        </m:ctrlPr>
                      </m:sSubPr>
                      <m:e>
                        <m:r>
                          <a:rPr lang="en-US" sz="1600" b="0" i="1" dirty="0" smtClean="0">
                            <a:solidFill>
                              <a:srgbClr val="333333"/>
                            </a:solidFill>
                            <a:effectLst/>
                            <a:latin typeface="Cambria Math" panose="02040503050406030204" pitchFamily="18" charset="0"/>
                          </a:rPr>
                          <m:t>𝑅</m:t>
                        </m:r>
                      </m:e>
                      <m:sub>
                        <m:r>
                          <a:rPr lang="en-US" sz="1600" b="0" i="1" dirty="0" smtClean="0">
                            <a:solidFill>
                              <a:srgbClr val="333333"/>
                            </a:solidFill>
                            <a:effectLst/>
                            <a:latin typeface="Cambria Math" panose="02040503050406030204" pitchFamily="18" charset="0"/>
                          </a:rPr>
                          <m:t>𝑎</m:t>
                        </m:r>
                      </m:sub>
                    </m:sSub>
                    <m:r>
                      <a:rPr lang="en-US" sz="1600" b="0" i="1" dirty="0" smtClean="0">
                        <a:solidFill>
                          <a:srgbClr val="333333"/>
                        </a:solidFill>
                        <a:effectLst/>
                        <a:latin typeface="Cambria Math" panose="02040503050406030204" pitchFamily="18" charset="0"/>
                      </a:rPr>
                      <m:t>):</m:t>
                    </m:r>
                  </m:oMath>
                </a14:m>
                <a:endParaRPr lang="en-US" sz="1600" b="0" i="0" dirty="0">
                  <a:solidFill>
                    <a:srgbClr val="333333"/>
                  </a:solidFill>
                  <a:effectLst/>
                </a:endParaRPr>
              </a:p>
              <a:p>
                <a:pPr marL="0" indent="0" algn="just">
                  <a:buNone/>
                </a:pPr>
                <a:endParaRPr lang="en-US" sz="1600" b="0" i="0" dirty="0">
                  <a:solidFill>
                    <a:srgbClr val="333333"/>
                  </a:solidFill>
                  <a:effectLst/>
                </a:endParaRPr>
              </a:p>
              <a:p>
                <a:pPr lvl="1" algn="just">
                  <a:buFont typeface="Arial" panose="020B0604020202020204" pitchFamily="34" charset="0"/>
                  <a:buChar char="•"/>
                </a:pPr>
                <a:r>
                  <a:rPr lang="en-US" sz="1600" b="0" i="0" dirty="0">
                    <a:solidFill>
                      <a:srgbClr val="000000"/>
                    </a:solidFill>
                    <a:effectLst/>
                  </a:rPr>
                  <a:t>A set of finite States </a:t>
                </a:r>
                <a14:m>
                  <m:oMath xmlns:m="http://schemas.openxmlformats.org/officeDocument/2006/math">
                    <m:r>
                      <a:rPr lang="en-US" sz="1600" b="0" i="1" dirty="0" smtClean="0">
                        <a:solidFill>
                          <a:srgbClr val="000000"/>
                        </a:solidFill>
                        <a:effectLst/>
                        <a:latin typeface="Cambria Math" panose="02040503050406030204" pitchFamily="18" charset="0"/>
                      </a:rPr>
                      <m:t>𝑆</m:t>
                    </m:r>
                  </m:oMath>
                </a14:m>
                <a:endParaRPr lang="en-US" sz="1600" b="0" i="0" dirty="0">
                  <a:solidFill>
                    <a:srgbClr val="000000"/>
                  </a:solidFill>
                  <a:effectLst/>
                </a:endParaRPr>
              </a:p>
              <a:p>
                <a:pPr lvl="1" algn="just">
                  <a:buFont typeface="Arial" panose="020B0604020202020204" pitchFamily="34" charset="0"/>
                  <a:buChar char="•"/>
                </a:pPr>
                <a:r>
                  <a:rPr lang="en-US" sz="1600" b="0" i="0" dirty="0">
                    <a:solidFill>
                      <a:srgbClr val="000000"/>
                    </a:solidFill>
                    <a:effectLst/>
                  </a:rPr>
                  <a:t>A set of finite Actions </a:t>
                </a:r>
                <a14:m>
                  <m:oMath xmlns:m="http://schemas.openxmlformats.org/officeDocument/2006/math">
                    <m:r>
                      <a:rPr lang="en-US" sz="1600" b="0" i="1" dirty="0" smtClean="0">
                        <a:solidFill>
                          <a:srgbClr val="000000"/>
                        </a:solidFill>
                        <a:effectLst/>
                        <a:latin typeface="Cambria Math" panose="02040503050406030204" pitchFamily="18" charset="0"/>
                      </a:rPr>
                      <m:t>𝐴</m:t>
                    </m:r>
                  </m:oMath>
                </a14:m>
                <a:endParaRPr lang="en-US" sz="1600" b="0" i="0" dirty="0">
                  <a:solidFill>
                    <a:srgbClr val="000000"/>
                  </a:solidFill>
                  <a:effectLst/>
                </a:endParaRPr>
              </a:p>
              <a:p>
                <a:pPr lvl="1" algn="just">
                  <a:buFont typeface="Arial" panose="020B0604020202020204" pitchFamily="34" charset="0"/>
                  <a:buChar char="•"/>
                </a:pPr>
                <a:r>
                  <a:rPr lang="en-US" sz="1600" b="0" i="0" dirty="0">
                    <a:solidFill>
                      <a:srgbClr val="000000"/>
                    </a:solidFill>
                    <a:effectLst/>
                  </a:rPr>
                  <a:t>Rewards received after transitioning from state </a:t>
                </a:r>
                <a14:m>
                  <m:oMath xmlns:m="http://schemas.openxmlformats.org/officeDocument/2006/math">
                    <m:r>
                      <a:rPr lang="en-US" sz="1600" b="0" i="1" smtClean="0">
                        <a:solidFill>
                          <a:srgbClr val="000000"/>
                        </a:solidFill>
                        <a:effectLst/>
                        <a:latin typeface="Cambria Math" panose="02040503050406030204" pitchFamily="18" charset="0"/>
                      </a:rPr>
                      <m:t>𝑠</m:t>
                    </m:r>
                  </m:oMath>
                </a14:m>
                <a:r>
                  <a:rPr lang="en-US" sz="1600" b="0" i="0" dirty="0">
                    <a:solidFill>
                      <a:srgbClr val="000000"/>
                    </a:solidFill>
                    <a:effectLst/>
                  </a:rPr>
                  <a:t> to state </a:t>
                </a:r>
                <a14:m>
                  <m:oMath xmlns:m="http://schemas.openxmlformats.org/officeDocument/2006/math">
                    <m:r>
                      <a:rPr lang="en-US" sz="1600" b="0" i="1" smtClean="0">
                        <a:solidFill>
                          <a:srgbClr val="000000"/>
                        </a:solidFill>
                        <a:effectLst/>
                        <a:latin typeface="Cambria Math" panose="02040503050406030204" pitchFamily="18" charset="0"/>
                      </a:rPr>
                      <m:t>𝑠</m:t>
                    </m:r>
                    <m:r>
                      <a:rPr lang="en-US" sz="1600" b="0" i="1" smtClean="0">
                        <a:solidFill>
                          <a:srgbClr val="000000"/>
                        </a:solidFill>
                        <a:effectLst/>
                        <a:latin typeface="Cambria Math" panose="02040503050406030204" pitchFamily="18" charset="0"/>
                      </a:rPr>
                      <m:t>′</m:t>
                    </m:r>
                  </m:oMath>
                </a14:m>
                <a:r>
                  <a:rPr lang="en-US" sz="1600" b="0" i="0" dirty="0">
                    <a:solidFill>
                      <a:srgbClr val="000000"/>
                    </a:solidFill>
                    <a:effectLst/>
                  </a:rPr>
                  <a:t>, due to action </a:t>
                </a:r>
                <a14:m>
                  <m:oMath xmlns:m="http://schemas.openxmlformats.org/officeDocument/2006/math">
                    <m:r>
                      <a:rPr lang="en-US" sz="1600" b="0" i="1" smtClean="0">
                        <a:solidFill>
                          <a:srgbClr val="000000"/>
                        </a:solidFill>
                        <a:effectLst/>
                        <a:latin typeface="Cambria Math" panose="02040503050406030204" pitchFamily="18" charset="0"/>
                      </a:rPr>
                      <m:t>𝑎</m:t>
                    </m:r>
                  </m:oMath>
                </a14:m>
                <a:r>
                  <a:rPr lang="en-US" sz="1600" b="0" i="0" dirty="0">
                    <a:solidFill>
                      <a:srgbClr val="000000"/>
                    </a:solidFill>
                    <a:effectLst/>
                  </a:rPr>
                  <a:t>.</a:t>
                </a:r>
              </a:p>
              <a:p>
                <a:pPr lvl="1" algn="just">
                  <a:buFont typeface="Arial" panose="020B0604020202020204" pitchFamily="34" charset="0"/>
                  <a:buChar char="•"/>
                </a:pPr>
                <a:r>
                  <a:rPr lang="en-US" sz="1600" b="0" i="0" dirty="0">
                    <a:solidFill>
                      <a:srgbClr val="000000"/>
                    </a:solidFill>
                    <a:effectLst/>
                  </a:rPr>
                  <a:t>Probability </a:t>
                </a:r>
                <a14:m>
                  <m:oMath xmlns:m="http://schemas.openxmlformats.org/officeDocument/2006/math">
                    <m:sSub>
                      <m:sSubPr>
                        <m:ctrlPr>
                          <a:rPr lang="en-US" sz="1600" b="0" i="1" smtClean="0">
                            <a:solidFill>
                              <a:srgbClr val="000000"/>
                            </a:solidFill>
                            <a:effectLst/>
                            <a:latin typeface="Cambria Math" panose="02040503050406030204" pitchFamily="18" charset="0"/>
                          </a:rPr>
                        </m:ctrlPr>
                      </m:sSubPr>
                      <m:e>
                        <m:r>
                          <a:rPr lang="en-US" sz="1600" b="0" i="1" smtClean="0">
                            <a:solidFill>
                              <a:srgbClr val="000000"/>
                            </a:solidFill>
                            <a:effectLst/>
                            <a:latin typeface="Cambria Math" panose="02040503050406030204" pitchFamily="18" charset="0"/>
                          </a:rPr>
                          <m:t>𝑃</m:t>
                        </m:r>
                      </m:e>
                      <m:sub>
                        <m:r>
                          <a:rPr lang="en-US" sz="1600" b="0" i="1" smtClean="0">
                            <a:solidFill>
                              <a:srgbClr val="000000"/>
                            </a:solidFill>
                            <a:effectLst/>
                            <a:latin typeface="Cambria Math" panose="02040503050406030204" pitchFamily="18" charset="0"/>
                          </a:rPr>
                          <m:t>𝑎</m:t>
                        </m:r>
                      </m:sub>
                    </m:sSub>
                  </m:oMath>
                </a14:m>
                <a:r>
                  <a:rPr lang="en-US" sz="1600" b="0" i="0" dirty="0">
                    <a:solidFill>
                      <a:srgbClr val="000000"/>
                    </a:solidFill>
                    <a:effectLst/>
                  </a:rPr>
                  <a:t>.</a:t>
                </a:r>
              </a:p>
              <a:p>
                <a:pPr algn="just">
                  <a:lnSpc>
                    <a:spcPct val="90000"/>
                  </a:lnSpc>
                </a:pPr>
                <a:endParaRPr lang="en-US" sz="1600" kern="0" dirty="0"/>
              </a:p>
            </p:txBody>
          </p:sp>
        </mc:Choice>
        <mc:Fallback xmlns="">
          <p:sp>
            <p:nvSpPr>
              <p:cNvPr id="4" name="Content Placeholder 2">
                <a:extLst>
                  <a:ext uri="{FF2B5EF4-FFF2-40B4-BE49-F238E27FC236}">
                    <a16:creationId xmlns:a16="http://schemas.microsoft.com/office/drawing/2014/main" id="{DB97C87E-EBBF-8CEE-532F-08B2CF36E820}"/>
                  </a:ext>
                </a:extLst>
              </p:cNvPr>
              <p:cNvSpPr txBox="1">
                <a:spLocks noRot="1" noChangeAspect="1" noMove="1" noResize="1" noEditPoints="1" noAdjustHandles="1" noChangeArrowheads="1" noChangeShapeType="1" noTextEdit="1"/>
              </p:cNvSpPr>
              <p:nvPr/>
            </p:nvSpPr>
            <p:spPr bwMode="auto">
              <a:xfrm>
                <a:off x="533400" y="2133600"/>
                <a:ext cx="8305800" cy="1981200"/>
              </a:xfrm>
              <a:prstGeom prst="rect">
                <a:avLst/>
              </a:prstGeom>
              <a:blipFill>
                <a:blip r:embed="rId2"/>
                <a:stretch>
                  <a:fillRect l="-459" t="-12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8" name="Picture 7" descr="Diagram, text&#10;&#10;Description automatically generated">
            <a:extLst>
              <a:ext uri="{FF2B5EF4-FFF2-40B4-BE49-F238E27FC236}">
                <a16:creationId xmlns:a16="http://schemas.microsoft.com/office/drawing/2014/main" id="{D095EDE0-5966-59D2-F402-E0050EE0E255}"/>
              </a:ext>
            </a:extLst>
          </p:cNvPr>
          <p:cNvPicPr>
            <a:picLocks noChangeAspect="1"/>
          </p:cNvPicPr>
          <p:nvPr/>
        </p:nvPicPr>
        <p:blipFill>
          <a:blip r:embed="rId3"/>
          <a:stretch>
            <a:fillRect/>
          </a:stretch>
        </p:blipFill>
        <p:spPr>
          <a:xfrm>
            <a:off x="1891862" y="3962400"/>
            <a:ext cx="5334000" cy="1828800"/>
          </a:xfrm>
          <a:prstGeom prst="rect">
            <a:avLst/>
          </a:prstGeom>
        </p:spPr>
      </p:pic>
      <p:sp>
        <p:nvSpPr>
          <p:cNvPr id="5" name="Slide Number Placeholder 4">
            <a:extLst>
              <a:ext uri="{FF2B5EF4-FFF2-40B4-BE49-F238E27FC236}">
                <a16:creationId xmlns:a16="http://schemas.microsoft.com/office/drawing/2014/main" id="{9652841D-A06F-13B6-6BF7-E2AAB5AEF326}"/>
              </a:ext>
            </a:extLst>
          </p:cNvPr>
          <p:cNvSpPr>
            <a:spLocks noGrp="1"/>
          </p:cNvSpPr>
          <p:nvPr>
            <p:ph type="sldNum" sz="quarter" idx="4"/>
          </p:nvPr>
        </p:nvSpPr>
        <p:spPr/>
        <p:txBody>
          <a:bodyPr/>
          <a:lstStyle/>
          <a:p>
            <a:pPr marL="0" lvl="0" indent="0" algn="r" rtl="0">
              <a:spcBef>
                <a:spcPts val="0"/>
              </a:spcBef>
              <a:spcAft>
                <a:spcPts val="0"/>
              </a:spcAft>
              <a:buNone/>
            </a:pPr>
            <a:fld id="{00000000-1234-1234-1234-123412341234}" type="slidenum">
              <a:rPr lang="en-US" smtClean="0"/>
              <a:t>10</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360651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494506"/>
            <a:ext cx="7772400" cy="534987"/>
          </a:xfrm>
        </p:spPr>
        <p:txBody>
          <a:bodyPr wrap="square" anchor="t">
            <a:noAutofit/>
          </a:bodyPr>
          <a:lstStyle/>
          <a:p>
            <a:pPr algn="ctr"/>
            <a:r>
              <a:rPr lang="en-US" sz="2800" i="0" dirty="0">
                <a:solidFill>
                  <a:schemeClr val="tx1"/>
                </a:solidFill>
                <a:effectLst/>
              </a:rPr>
              <a:t>Reinforcement Learning Algorithms</a:t>
            </a:r>
            <a:endParaRPr lang="en-US" sz="2800" dirty="0"/>
          </a:p>
        </p:txBody>
      </p:sp>
      <p:sp>
        <p:nvSpPr>
          <p:cNvPr id="3" name="Content Placeholder 2">
            <a:extLst>
              <a:ext uri="{FF2B5EF4-FFF2-40B4-BE49-F238E27FC236}">
                <a16:creationId xmlns:a16="http://schemas.microsoft.com/office/drawing/2014/main" id="{0BBF370F-77D2-E194-6246-BE3A25BDA7F4}"/>
              </a:ext>
            </a:extLst>
          </p:cNvPr>
          <p:cNvSpPr>
            <a:spLocks noGrp="1"/>
          </p:cNvSpPr>
          <p:nvPr>
            <p:ph sz="half" idx="1"/>
          </p:nvPr>
        </p:nvSpPr>
        <p:spPr>
          <a:xfrm>
            <a:off x="278524" y="1333896"/>
            <a:ext cx="8560676" cy="685800"/>
          </a:xfrm>
        </p:spPr>
        <p:txBody>
          <a:bodyPr wrap="square" anchor="t">
            <a:normAutofit/>
          </a:bodyPr>
          <a:lstStyle/>
          <a:p>
            <a:pPr algn="just">
              <a:lnSpc>
                <a:spcPct val="90000"/>
              </a:lnSpc>
            </a:pPr>
            <a:r>
              <a:rPr lang="en-US" sz="1800" b="0" i="0" dirty="0">
                <a:solidFill>
                  <a:srgbClr val="333333"/>
                </a:solidFill>
                <a:effectLst/>
              </a:rPr>
              <a:t>RL algorithms are mainly used in AI applications and gaming applications. The main used algorithm is:</a:t>
            </a:r>
            <a:endParaRPr lang="en-US" sz="2400" dirty="0">
              <a:effectLst/>
            </a:endParaRP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4D3C19B-0C81-8681-5D95-CCF1433A79D2}"/>
                  </a:ext>
                </a:extLst>
              </p:cNvPr>
              <p:cNvGraphicFramePr/>
              <p:nvPr>
                <p:extLst>
                  <p:ext uri="{D42A27DB-BD31-4B8C-83A1-F6EECF244321}">
                    <p14:modId xmlns:p14="http://schemas.microsoft.com/office/powerpoint/2010/main" val="1530112610"/>
                  </p:ext>
                </p:extLst>
              </p:nvPr>
            </p:nvGraphicFramePr>
            <p:xfrm>
              <a:off x="278524" y="2305038"/>
              <a:ext cx="5893676"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4D3C19B-0C81-8681-5D95-CCF1433A79D2}"/>
                  </a:ext>
                </a:extLst>
              </p:cNvPr>
              <p:cNvGraphicFramePr/>
              <p:nvPr>
                <p:extLst>
                  <p:ext uri="{D42A27DB-BD31-4B8C-83A1-F6EECF244321}">
                    <p14:modId xmlns:p14="http://schemas.microsoft.com/office/powerpoint/2010/main" val="1530112610"/>
                  </p:ext>
                </p:extLst>
              </p:nvPr>
            </p:nvGraphicFramePr>
            <p:xfrm>
              <a:off x="278524" y="2305038"/>
              <a:ext cx="5893676" cy="304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12" name="Picture 11" descr="Diagram, text&#10;&#10;Description automatically generated">
            <a:extLst>
              <a:ext uri="{FF2B5EF4-FFF2-40B4-BE49-F238E27FC236}">
                <a16:creationId xmlns:a16="http://schemas.microsoft.com/office/drawing/2014/main" id="{6D50CFF1-3E05-BACF-D59A-B9F312C4D0A1}"/>
              </a:ext>
            </a:extLst>
          </p:cNvPr>
          <p:cNvPicPr>
            <a:picLocks noChangeAspect="1"/>
          </p:cNvPicPr>
          <p:nvPr/>
        </p:nvPicPr>
        <p:blipFill>
          <a:blip r:embed="rId11"/>
          <a:stretch>
            <a:fillRect/>
          </a:stretch>
        </p:blipFill>
        <p:spPr>
          <a:xfrm>
            <a:off x="6553200" y="2324100"/>
            <a:ext cx="2448370" cy="35433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8BA5D6-BC87-92BD-09F5-B48C98408366}"/>
                  </a:ext>
                </a:extLst>
              </p:cNvPr>
              <p:cNvSpPr txBox="1"/>
              <p:nvPr/>
            </p:nvSpPr>
            <p:spPr>
              <a:xfrm>
                <a:off x="142430" y="5520171"/>
                <a:ext cx="703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𝑄</m:t>
                          </m:r>
                        </m:e>
                        <m:sub>
                          <m:r>
                            <a:rPr lang="en-US" sz="1800" b="0" i="1" smtClean="0">
                              <a:latin typeface="Cambria Math" panose="02040503050406030204" pitchFamily="18" charset="0"/>
                            </a:rPr>
                            <m:t>𝑛𝑒𝑤</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𝑡</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𝑡</m:t>
                              </m:r>
                            </m:sub>
                          </m:sSub>
                        </m:e>
                      </m:d>
                      <m:r>
                        <a:rPr lang="en-US" sz="1800" i="1" smtClean="0">
                          <a:latin typeface="Cambria Math" panose="02040503050406030204" pitchFamily="18" charset="0"/>
                        </a:rPr>
                        <m:t>= </m:t>
                      </m:r>
                      <m:r>
                        <a:rPr lang="en-US" sz="1800" i="1" smtClean="0">
                          <a:latin typeface="Cambria Math" panose="02040503050406030204" pitchFamily="18" charset="0"/>
                        </a:rPr>
                        <m:t>𝑄</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𝑠</m:t>
                              </m:r>
                            </m:e>
                            <m:sub>
                              <m:r>
                                <a:rPr lang="en-US" sz="1800" i="1" smtClean="0">
                                  <a:latin typeface="Cambria Math" panose="02040503050406030204" pitchFamily="18" charset="0"/>
                                </a:rPr>
                                <m:t>𝑡</m:t>
                              </m:r>
                            </m:sub>
                          </m:sSub>
                          <m:r>
                            <a:rPr lang="en-US" sz="1800"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𝑎</m:t>
                              </m:r>
                            </m:e>
                            <m:sub>
                              <m:r>
                                <a:rPr lang="en-US" sz="1800" i="1" smtClean="0">
                                  <a:latin typeface="Cambria Math" panose="02040503050406030204" pitchFamily="18" charset="0"/>
                                </a:rPr>
                                <m:t>𝑡</m:t>
                              </m:r>
                            </m:sub>
                          </m:sSub>
                        </m:e>
                      </m:d>
                      <m:r>
                        <a:rPr lang="en-US" sz="1800" i="1" smtClean="0">
                          <a:latin typeface="Cambria Math" panose="02040503050406030204" pitchFamily="18" charset="0"/>
                        </a:rPr>
                        <m:t>+</m:t>
                      </m:r>
                      <m:r>
                        <a:rPr lang="en-US" sz="1800" i="1" smtClean="0">
                          <a:latin typeface="Cambria Math" panose="02040503050406030204" pitchFamily="18" charset="0"/>
                        </a:rPr>
                        <m:t>𝛼</m:t>
                      </m:r>
                      <m:r>
                        <a:rPr lang="en-US" sz="1800" i="1" smtClean="0">
                          <a:latin typeface="Cambria Math" panose="02040503050406030204" pitchFamily="18" charset="0"/>
                        </a:rPr>
                        <m:t> × (</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𝑟</m:t>
                          </m:r>
                        </m:e>
                        <m:sub>
                          <m:r>
                            <a:rPr lang="en-US" sz="1800" i="1" smtClean="0">
                              <a:latin typeface="Cambria Math" panose="02040503050406030204" pitchFamily="18" charset="0"/>
                            </a:rPr>
                            <m:t>𝑡</m:t>
                          </m:r>
                        </m:sub>
                      </m:sSub>
                      <m:r>
                        <a:rPr lang="en-US" sz="1800" i="1" smtClean="0">
                          <a:latin typeface="Cambria Math" panose="02040503050406030204" pitchFamily="18" charset="0"/>
                        </a:rPr>
                        <m:t> +</m:t>
                      </m:r>
                      <m:r>
                        <a:rPr lang="en-US" sz="1800" i="1" smtClean="0">
                          <a:latin typeface="Cambria Math" panose="02040503050406030204" pitchFamily="18" charset="0"/>
                        </a:rPr>
                        <m:t>𝛾</m:t>
                      </m:r>
                      <m:r>
                        <a:rPr lang="en-US" sz="1800" i="1" smtClean="0">
                          <a:latin typeface="Cambria Math" panose="02040503050406030204" pitchFamily="18" charset="0"/>
                        </a:rPr>
                        <m:t> × </m:t>
                      </m:r>
                      <m:r>
                        <a:rPr lang="en-US" sz="1800" i="1" smtClean="0">
                          <a:latin typeface="Cambria Math" panose="02040503050406030204" pitchFamily="18" charset="0"/>
                        </a:rPr>
                        <m:t>𝑚𝑎</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𝑥</m:t>
                          </m:r>
                        </m:e>
                        <m:sub>
                          <m:r>
                            <a:rPr lang="en-US" sz="1800" i="1" smtClean="0">
                              <a:latin typeface="Cambria Math" panose="02040503050406030204" pitchFamily="18" charset="0"/>
                            </a:rPr>
                            <m:t>𝑎</m:t>
                          </m:r>
                        </m:sub>
                      </m:sSub>
                      <m:r>
                        <a:rPr lang="en-US" sz="1800" i="1" smtClean="0">
                          <a:latin typeface="Cambria Math" panose="02040503050406030204" pitchFamily="18" charset="0"/>
                        </a:rPr>
                        <m:t> </m:t>
                      </m:r>
                      <m:r>
                        <a:rPr lang="en-US" sz="1800" i="1" smtClean="0">
                          <a:latin typeface="Cambria Math" panose="02040503050406030204" pitchFamily="18" charset="0"/>
                        </a:rPr>
                        <m:t>𝑄</m:t>
                      </m:r>
                      <m:r>
                        <a:rPr lang="en-US" sz="180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𝑠</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i="1" smtClean="0">
                          <a:latin typeface="Cambria Math" panose="02040503050406030204" pitchFamily="18" charset="0"/>
                        </a:rPr>
                        <m:t>, </m:t>
                      </m:r>
                      <m:r>
                        <a:rPr lang="en-US" sz="1800" i="1" smtClean="0">
                          <a:latin typeface="Cambria Math" panose="02040503050406030204" pitchFamily="18" charset="0"/>
                        </a:rPr>
                        <m:t>𝑎</m:t>
                      </m:r>
                      <m:r>
                        <a:rPr lang="en-US" sz="1800" i="1" smtClean="0">
                          <a:latin typeface="Cambria Math" panose="02040503050406030204" pitchFamily="18" charset="0"/>
                        </a:rPr>
                        <m:t>) − </m:t>
                      </m:r>
                      <m:r>
                        <a:rPr lang="en-US" sz="1800" i="1" smtClean="0">
                          <a:latin typeface="Cambria Math" panose="02040503050406030204" pitchFamily="18" charset="0"/>
                        </a:rPr>
                        <m:t>𝑄</m:t>
                      </m:r>
                      <m:r>
                        <a:rPr lang="en-US" sz="180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𝑠</m:t>
                          </m:r>
                        </m:e>
                        <m:sub>
                          <m:r>
                            <a:rPr lang="en-US" sz="1800" i="1" smtClean="0">
                              <a:latin typeface="Cambria Math" panose="02040503050406030204" pitchFamily="18" charset="0"/>
                            </a:rPr>
                            <m:t>𝑡</m:t>
                          </m:r>
                        </m:sub>
                      </m:sSub>
                      <m:r>
                        <a:rPr lang="en-US" sz="180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dirty="0"/>
              </a:p>
            </p:txBody>
          </p:sp>
        </mc:Choice>
        <mc:Fallback xmlns="">
          <p:sp>
            <p:nvSpPr>
              <p:cNvPr id="4" name="TextBox 3">
                <a:extLst>
                  <a:ext uri="{FF2B5EF4-FFF2-40B4-BE49-F238E27FC236}">
                    <a16:creationId xmlns:a16="http://schemas.microsoft.com/office/drawing/2014/main" id="{B98BA5D6-BC87-92BD-09F5-B48C98408366}"/>
                  </a:ext>
                </a:extLst>
              </p:cNvPr>
              <p:cNvSpPr txBox="1">
                <a:spLocks noRot="1" noChangeAspect="1" noMove="1" noResize="1" noEditPoints="1" noAdjustHandles="1" noChangeArrowheads="1" noChangeShapeType="1" noTextEdit="1"/>
              </p:cNvSpPr>
              <p:nvPr/>
            </p:nvSpPr>
            <p:spPr>
              <a:xfrm>
                <a:off x="142430" y="5520171"/>
                <a:ext cx="7036349" cy="369332"/>
              </a:xfrm>
              <a:prstGeom prst="rect">
                <a:avLst/>
              </a:prstGeom>
              <a:blipFill>
                <a:blip r:embed="rId12"/>
                <a:stretch>
                  <a:fillRect b="-2000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8D400ECA-3BE6-506F-ECD5-E47EFFC4F2AE}"/>
              </a:ext>
            </a:extLst>
          </p:cNvPr>
          <p:cNvSpPr>
            <a:spLocks noGrp="1"/>
          </p:cNvSpPr>
          <p:nvPr>
            <p:ph type="sldNum" sz="quarter" idx="4"/>
          </p:nvPr>
        </p:nvSpPr>
        <p:spPr/>
        <p:txBody>
          <a:bodyPr/>
          <a:lstStyle/>
          <a:p>
            <a:pPr marL="0" lvl="0" indent="0" algn="r" rtl="0">
              <a:spcBef>
                <a:spcPts val="0"/>
              </a:spcBef>
              <a:spcAft>
                <a:spcPts val="0"/>
              </a:spcAft>
              <a:buNone/>
            </a:pPr>
            <a:fld id="{00000000-1234-1234-1234-123412341234}" type="slidenum">
              <a:rPr lang="en-US" smtClean="0"/>
              <a:t>11</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78531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A395-974C-80CA-B729-0DDF913C276A}"/>
              </a:ext>
            </a:extLst>
          </p:cNvPr>
          <p:cNvSpPr>
            <a:spLocks noGrp="1"/>
          </p:cNvSpPr>
          <p:nvPr>
            <p:ph type="title"/>
          </p:nvPr>
        </p:nvSpPr>
        <p:spPr>
          <a:xfrm>
            <a:off x="381000" y="1676400"/>
            <a:ext cx="8207375" cy="1144588"/>
          </a:xfrm>
        </p:spPr>
        <p:txBody>
          <a:bodyPr/>
          <a:lstStyle/>
          <a:p>
            <a:pPr algn="ctr"/>
            <a:r>
              <a:rPr lang="en-US" dirty="0"/>
              <a:t>Please open your Jupyter Notebook </a:t>
            </a:r>
            <a:br>
              <a:rPr lang="en-US" dirty="0"/>
            </a:br>
            <a:r>
              <a:rPr lang="en-US" dirty="0"/>
              <a:t>for the hands-on experience .</a:t>
            </a:r>
          </a:p>
        </p:txBody>
      </p:sp>
      <p:pic>
        <p:nvPicPr>
          <p:cNvPr id="4" name="Picture 3" descr="Logo, company name&#10;&#10;Description automatically generated">
            <a:extLst>
              <a:ext uri="{FF2B5EF4-FFF2-40B4-BE49-F238E27FC236}">
                <a16:creationId xmlns:a16="http://schemas.microsoft.com/office/drawing/2014/main" id="{B1B14488-1A68-DB27-859C-DAFD8A00A50E}"/>
              </a:ext>
            </a:extLst>
          </p:cNvPr>
          <p:cNvPicPr>
            <a:picLocks noChangeAspect="1"/>
          </p:cNvPicPr>
          <p:nvPr/>
        </p:nvPicPr>
        <p:blipFill>
          <a:blip r:embed="rId2"/>
          <a:stretch>
            <a:fillRect/>
          </a:stretch>
        </p:blipFill>
        <p:spPr>
          <a:xfrm>
            <a:off x="3417886" y="2970212"/>
            <a:ext cx="2220913" cy="2439988"/>
          </a:xfrm>
          <a:prstGeom prst="rect">
            <a:avLst/>
          </a:prstGeom>
        </p:spPr>
      </p:pic>
      <p:sp>
        <p:nvSpPr>
          <p:cNvPr id="5" name="Half Frame 4">
            <a:extLst>
              <a:ext uri="{FF2B5EF4-FFF2-40B4-BE49-F238E27FC236}">
                <a16:creationId xmlns:a16="http://schemas.microsoft.com/office/drawing/2014/main" id="{70202E4C-C99B-7F53-EE4E-341D979E802C}"/>
              </a:ext>
            </a:extLst>
          </p:cNvPr>
          <p:cNvSpPr/>
          <p:nvPr/>
        </p:nvSpPr>
        <p:spPr bwMode="auto">
          <a:xfrm>
            <a:off x="1524000" y="1527176"/>
            <a:ext cx="914400" cy="1293812"/>
          </a:xfrm>
          <a:prstGeom prst="halfFrame">
            <a:avLst>
              <a:gd name="adj1" fmla="val 13095"/>
              <a:gd name="adj2" fmla="val 1428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6" name="Half Frame 5">
            <a:extLst>
              <a:ext uri="{FF2B5EF4-FFF2-40B4-BE49-F238E27FC236}">
                <a16:creationId xmlns:a16="http://schemas.microsoft.com/office/drawing/2014/main" id="{033E526C-EA83-45A4-8129-18D1AC68AB2A}"/>
              </a:ext>
            </a:extLst>
          </p:cNvPr>
          <p:cNvSpPr/>
          <p:nvPr/>
        </p:nvSpPr>
        <p:spPr bwMode="auto">
          <a:xfrm rot="10800000">
            <a:off x="6411686" y="1527176"/>
            <a:ext cx="914400" cy="1293812"/>
          </a:xfrm>
          <a:prstGeom prst="halfFrame">
            <a:avLst>
              <a:gd name="adj1" fmla="val 13095"/>
              <a:gd name="adj2" fmla="val 1428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7" name="Slide Number Placeholder 6">
            <a:extLst>
              <a:ext uri="{FF2B5EF4-FFF2-40B4-BE49-F238E27FC236}">
                <a16:creationId xmlns:a16="http://schemas.microsoft.com/office/drawing/2014/main" id="{95EA558F-FAD2-53AB-2CCC-0A945344781B}"/>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12</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259844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descr="A picture containing company name&#10;&#10;Description automatically generated">
            <a:extLst>
              <a:ext uri="{FF2B5EF4-FFF2-40B4-BE49-F238E27FC236}">
                <a16:creationId xmlns:a16="http://schemas.microsoft.com/office/drawing/2014/main" id="{9FAC0B39-AF80-EC49-AFD8-CFD75384D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5486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2" name="Picture 8" descr="A picture containing text, clipart&#10;&#10;Description automatically generated">
            <a:extLst>
              <a:ext uri="{FF2B5EF4-FFF2-40B4-BE49-F238E27FC236}">
                <a16:creationId xmlns:a16="http://schemas.microsoft.com/office/drawing/2014/main" id="{A390AA2F-EFF6-9347-AA56-1E3903F70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133601"/>
            <a:ext cx="19050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9D6B03-B71A-021E-A727-BB0871FFD251}"/>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13</a:t>
            </a:fld>
            <a:endParaRPr lang="en-US" dirty="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494506"/>
            <a:ext cx="7772400" cy="534987"/>
          </a:xfrm>
        </p:spPr>
        <p:txBody>
          <a:bodyPr wrap="square" anchor="t">
            <a:normAutofit/>
          </a:bodyPr>
          <a:lstStyle/>
          <a:p>
            <a:pPr algn="ctr"/>
            <a:r>
              <a:rPr lang="en-US" sz="2800" dirty="0"/>
              <a:t>What is Reinforcement Learning?</a:t>
            </a:r>
          </a:p>
        </p:txBody>
      </p:sp>
      <p:sp>
        <p:nvSpPr>
          <p:cNvPr id="3" name="Content Placeholder 2">
            <a:extLst>
              <a:ext uri="{FF2B5EF4-FFF2-40B4-BE49-F238E27FC236}">
                <a16:creationId xmlns:a16="http://schemas.microsoft.com/office/drawing/2014/main" id="{0BBF370F-77D2-E194-6246-BE3A25BDA7F4}"/>
              </a:ext>
            </a:extLst>
          </p:cNvPr>
          <p:cNvSpPr>
            <a:spLocks noGrp="1"/>
          </p:cNvSpPr>
          <p:nvPr>
            <p:ph sz="half" idx="1"/>
          </p:nvPr>
        </p:nvSpPr>
        <p:spPr>
          <a:xfrm>
            <a:off x="278524" y="1600200"/>
            <a:ext cx="4724400" cy="2667000"/>
          </a:xfrm>
        </p:spPr>
        <p:txBody>
          <a:bodyPr wrap="square" anchor="t">
            <a:normAutofit/>
          </a:bodyPr>
          <a:lstStyle/>
          <a:p>
            <a:pPr algn="just">
              <a:lnSpc>
                <a:spcPct val="90000"/>
              </a:lnSpc>
            </a:pPr>
            <a:r>
              <a:rPr lang="en-US" sz="1600" dirty="0">
                <a:effectLst/>
              </a:rPr>
              <a:t>Reinforcement learning is a type of machine learning method where an intelligent agent interacts with the environment and learns to act within that.</a:t>
            </a:r>
          </a:p>
          <a:p>
            <a:pPr algn="just">
              <a:lnSpc>
                <a:spcPct val="90000"/>
              </a:lnSpc>
            </a:pPr>
            <a:endParaRPr lang="en-US" sz="1600" dirty="0">
              <a:effectLst/>
            </a:endParaRPr>
          </a:p>
          <a:p>
            <a:pPr algn="just">
              <a:lnSpc>
                <a:spcPct val="90000"/>
              </a:lnSpc>
            </a:pPr>
            <a:r>
              <a:rPr lang="en-US" sz="1600" dirty="0">
                <a:effectLst/>
              </a:rPr>
              <a:t>For each good action, the agent gets positive feedback, and for each bad action, the agent gets negative feedback or penalty.</a:t>
            </a:r>
          </a:p>
          <a:p>
            <a:pPr algn="just">
              <a:lnSpc>
                <a:spcPct val="90000"/>
              </a:lnSpc>
            </a:pPr>
            <a:endParaRPr lang="en-US" sz="1600" dirty="0">
              <a:effectLst/>
            </a:endParaRPr>
          </a:p>
          <a:p>
            <a:pPr algn="just">
              <a:lnSpc>
                <a:spcPct val="90000"/>
              </a:lnSpc>
            </a:pPr>
            <a:r>
              <a:rPr lang="en-US" sz="1600" dirty="0">
                <a:effectLst/>
              </a:rPr>
              <a:t>RL solves a specific type of problem where decision making is sequential, and the goal is long-term.</a:t>
            </a:r>
          </a:p>
          <a:p>
            <a:pPr algn="just">
              <a:lnSpc>
                <a:spcPct val="90000"/>
              </a:lnSpc>
            </a:pPr>
            <a:endParaRPr lang="en-US" sz="1600" dirty="0">
              <a:effectLst/>
            </a:endParaRPr>
          </a:p>
          <a:p>
            <a:pPr algn="just">
              <a:lnSpc>
                <a:spcPct val="90000"/>
              </a:lnSpc>
            </a:pPr>
            <a:endParaRPr lang="en-US" sz="1600" dirty="0">
              <a:effectLst/>
            </a:endParaRPr>
          </a:p>
          <a:p>
            <a:pPr algn="just">
              <a:lnSpc>
                <a:spcPct val="90000"/>
              </a:lnSpc>
            </a:pPr>
            <a:endParaRPr lang="en-US" sz="1600" dirty="0"/>
          </a:p>
        </p:txBody>
      </p:sp>
      <p:pic>
        <p:nvPicPr>
          <p:cNvPr id="5" name="Picture 4" descr="Diagram&#10;&#10;Description automatically generated">
            <a:extLst>
              <a:ext uri="{FF2B5EF4-FFF2-40B4-BE49-F238E27FC236}">
                <a16:creationId xmlns:a16="http://schemas.microsoft.com/office/drawing/2014/main" id="{925623FA-5A87-90A8-5F8C-681795E692A8}"/>
              </a:ext>
            </a:extLst>
          </p:cNvPr>
          <p:cNvPicPr>
            <a:picLocks noChangeAspect="1"/>
          </p:cNvPicPr>
          <p:nvPr/>
        </p:nvPicPr>
        <p:blipFill>
          <a:blip r:embed="rId2"/>
          <a:stretch>
            <a:fillRect/>
          </a:stretch>
        </p:blipFill>
        <p:spPr>
          <a:xfrm>
            <a:off x="5029200" y="1828800"/>
            <a:ext cx="3810000" cy="3552824"/>
          </a:xfrm>
          <a:prstGeom prst="rect">
            <a:avLst/>
          </a:prstGeom>
          <a:noFill/>
        </p:spPr>
      </p:pic>
      <p:sp>
        <p:nvSpPr>
          <p:cNvPr id="7" name="TextBox 6">
            <a:extLst>
              <a:ext uri="{FF2B5EF4-FFF2-40B4-BE49-F238E27FC236}">
                <a16:creationId xmlns:a16="http://schemas.microsoft.com/office/drawing/2014/main" id="{AC21C716-EE2F-F969-C6FB-36E17AFA5292}"/>
              </a:ext>
            </a:extLst>
          </p:cNvPr>
          <p:cNvSpPr txBox="1"/>
          <p:nvPr/>
        </p:nvSpPr>
        <p:spPr>
          <a:xfrm>
            <a:off x="278524" y="4402895"/>
            <a:ext cx="5665076" cy="1421928"/>
          </a:xfrm>
          <a:prstGeom prst="rect">
            <a:avLst/>
          </a:prstGeom>
          <a:noFill/>
        </p:spPr>
        <p:txBody>
          <a:bodyPr wrap="square">
            <a:spAutoFit/>
          </a:bodyPr>
          <a:lstStyle/>
          <a:p>
            <a:pPr marL="285750" indent="-285750" algn="just">
              <a:lnSpc>
                <a:spcPct val="9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agent continues doing following three things:</a:t>
            </a:r>
          </a:p>
          <a:p>
            <a:pPr marL="742950" lvl="1" indent="-285750" algn="just">
              <a:lnSpc>
                <a:spcPct val="9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T</a:t>
            </a:r>
            <a:r>
              <a:rPr lang="en-US" sz="1600" b="1" i="0" dirty="0">
                <a:effectLst/>
                <a:latin typeface="Times New Roman" panose="02020603050405020304" pitchFamily="18" charset="0"/>
                <a:cs typeface="Times New Roman" panose="02020603050405020304" pitchFamily="18" charset="0"/>
              </a:rPr>
              <a:t>ake action, </a:t>
            </a:r>
          </a:p>
          <a:p>
            <a:pPr marL="742950" lvl="1" indent="-285750" algn="just">
              <a:lnSpc>
                <a:spcPct val="9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change state/remain in the same state</a:t>
            </a:r>
          </a:p>
          <a:p>
            <a:pPr marL="742950" lvl="1" indent="-285750" algn="just">
              <a:lnSpc>
                <a:spcPct val="9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get feedback</a:t>
            </a:r>
            <a:endParaRPr lang="en-US" sz="1600" dirty="0">
              <a:latin typeface="Times New Roman" panose="02020603050405020304" pitchFamily="18" charset="0"/>
              <a:cs typeface="Times New Roman" panose="02020603050405020304" pitchFamily="18" charset="0"/>
            </a:endParaRPr>
          </a:p>
          <a:p>
            <a:pPr marL="742950" lvl="1" indent="-285750" algn="just">
              <a:lnSpc>
                <a:spcPct val="90000"/>
              </a:lnSpc>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just">
              <a:lnSpc>
                <a:spcPct val="90000"/>
              </a:lnSpc>
            </a:pPr>
            <a:r>
              <a:rPr lang="en-US" sz="1600" b="0" i="0" dirty="0">
                <a:effectLst/>
                <a:latin typeface="Times New Roman" panose="02020603050405020304" pitchFamily="18" charset="0"/>
                <a:cs typeface="Times New Roman" panose="02020603050405020304" pitchFamily="18" charset="0"/>
              </a:rPr>
              <a:t> By doing these actions, he learns and explores the environment.</a:t>
            </a:r>
          </a:p>
        </p:txBody>
      </p:sp>
      <p:sp>
        <p:nvSpPr>
          <p:cNvPr id="6" name="Slide Number Placeholder 5">
            <a:extLst>
              <a:ext uri="{FF2B5EF4-FFF2-40B4-BE49-F238E27FC236}">
                <a16:creationId xmlns:a16="http://schemas.microsoft.com/office/drawing/2014/main" id="{F478CAE0-1CDD-C751-B3E2-F1EBBAF35492}"/>
              </a:ext>
            </a:extLst>
          </p:cNvPr>
          <p:cNvSpPr>
            <a:spLocks noGrp="1"/>
          </p:cNvSpPr>
          <p:nvPr>
            <p:ph type="sldNum" sz="quarter" idx="4"/>
          </p:nvPr>
        </p:nvSpPr>
        <p:spPr/>
        <p:txBody>
          <a:bodyPr/>
          <a:lstStyle/>
          <a:p>
            <a:pPr marL="0" lvl="0" indent="0" algn="r" rtl="0">
              <a:spcBef>
                <a:spcPts val="0"/>
              </a:spcBef>
              <a:spcAft>
                <a:spcPts val="0"/>
              </a:spcAft>
              <a:buNone/>
            </a:pPr>
            <a:fld id="{00000000-1234-1234-1234-123412341234}" type="slidenum">
              <a:rPr lang="en-US" smtClean="0"/>
              <a:t>2</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289969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274319"/>
            <a:ext cx="7772400" cy="611187"/>
          </a:xfrm>
        </p:spPr>
        <p:txBody>
          <a:bodyPr/>
          <a:lstStyle/>
          <a:p>
            <a:pPr algn="ctr"/>
            <a:r>
              <a:rPr lang="en-US" sz="2800" dirty="0"/>
              <a:t>Reinforcement Learning Example</a:t>
            </a:r>
          </a:p>
        </p:txBody>
      </p:sp>
      <p:sp>
        <p:nvSpPr>
          <p:cNvPr id="3" name="Content Placeholder 2">
            <a:extLst>
              <a:ext uri="{FF2B5EF4-FFF2-40B4-BE49-F238E27FC236}">
                <a16:creationId xmlns:a16="http://schemas.microsoft.com/office/drawing/2014/main" id="{ED3283D3-540B-1D85-1F1B-EE5A210AE9DE}"/>
              </a:ext>
            </a:extLst>
          </p:cNvPr>
          <p:cNvSpPr>
            <a:spLocks noGrp="1"/>
          </p:cNvSpPr>
          <p:nvPr>
            <p:ph idx="1"/>
          </p:nvPr>
        </p:nvSpPr>
        <p:spPr>
          <a:xfrm>
            <a:off x="548640" y="4169601"/>
            <a:ext cx="8046720" cy="1716023"/>
          </a:xfrm>
        </p:spPr>
        <p:txBody>
          <a:bodyPr/>
          <a:lstStyle/>
          <a:p>
            <a:pPr algn="just">
              <a:buFont typeface="Arial" panose="020B0604020202020204" pitchFamily="34" charset="0"/>
              <a:buChar char="•"/>
            </a:pPr>
            <a:r>
              <a:rPr lang="en-US" sz="1600" b="0" i="0" dirty="0">
                <a:solidFill>
                  <a:srgbClr val="222222"/>
                </a:solidFill>
                <a:effectLst/>
              </a:rPr>
              <a:t>An example of a state could be your cat sitting, and you use a specific word for cat to walk.</a:t>
            </a:r>
          </a:p>
          <a:p>
            <a:pPr algn="just">
              <a:buFont typeface="Arial" panose="020B0604020202020204" pitchFamily="34" charset="0"/>
              <a:buChar char="•"/>
            </a:pPr>
            <a:r>
              <a:rPr lang="en-US" sz="1600" b="0" i="0" dirty="0">
                <a:solidFill>
                  <a:srgbClr val="222222"/>
                </a:solidFill>
                <a:effectLst/>
              </a:rPr>
              <a:t>Your cat reacts by performing an action transition from one “state” (sitting) to another “state” (walking). </a:t>
            </a:r>
          </a:p>
          <a:p>
            <a:pPr algn="just">
              <a:buFont typeface="Arial" panose="020B0604020202020204" pitchFamily="34" charset="0"/>
              <a:buChar char="•"/>
            </a:pPr>
            <a:r>
              <a:rPr lang="en-US" sz="1600" b="0" i="0" dirty="0">
                <a:solidFill>
                  <a:srgbClr val="222222"/>
                </a:solidFill>
                <a:effectLst/>
              </a:rPr>
              <a:t>The reaction of your cat is an action, and the policy is a method of selecting an action given a state in expectation of better outcomes.</a:t>
            </a:r>
          </a:p>
          <a:p>
            <a:pPr algn="just">
              <a:buFont typeface="Arial" panose="020B0604020202020204" pitchFamily="34" charset="0"/>
              <a:buChar char="•"/>
            </a:pPr>
            <a:r>
              <a:rPr lang="en-US" sz="1600" b="0" i="0" dirty="0">
                <a:solidFill>
                  <a:srgbClr val="222222"/>
                </a:solidFill>
                <a:effectLst/>
              </a:rPr>
              <a:t>After the transition, cat  may get a reward or penalty in return.</a:t>
            </a:r>
          </a:p>
          <a:p>
            <a:pPr algn="just"/>
            <a:endParaRPr lang="en-US" dirty="0"/>
          </a:p>
        </p:txBody>
      </p:sp>
      <p:pic>
        <p:nvPicPr>
          <p:cNvPr id="6" name="Picture 5" descr="Diagram&#10;&#10;Description automatically generated with low confidence">
            <a:extLst>
              <a:ext uri="{FF2B5EF4-FFF2-40B4-BE49-F238E27FC236}">
                <a16:creationId xmlns:a16="http://schemas.microsoft.com/office/drawing/2014/main" id="{59ECEF14-CD36-C9B5-0E0A-B13538A3C641}"/>
              </a:ext>
            </a:extLst>
          </p:cNvPr>
          <p:cNvPicPr>
            <a:picLocks noChangeAspect="1"/>
          </p:cNvPicPr>
          <p:nvPr/>
        </p:nvPicPr>
        <p:blipFill>
          <a:blip r:embed="rId2"/>
          <a:stretch>
            <a:fillRect/>
          </a:stretch>
        </p:blipFill>
        <p:spPr>
          <a:xfrm>
            <a:off x="1447800" y="838199"/>
            <a:ext cx="6172200" cy="3331402"/>
          </a:xfrm>
          <a:prstGeom prst="rect">
            <a:avLst/>
          </a:prstGeom>
        </p:spPr>
      </p:pic>
      <p:sp>
        <p:nvSpPr>
          <p:cNvPr id="7" name="Slide Number Placeholder 6">
            <a:extLst>
              <a:ext uri="{FF2B5EF4-FFF2-40B4-BE49-F238E27FC236}">
                <a16:creationId xmlns:a16="http://schemas.microsoft.com/office/drawing/2014/main" id="{981B5DBA-D26D-480F-0323-8C69D757F106}"/>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3</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370340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457200"/>
            <a:ext cx="7772400" cy="611187"/>
          </a:xfrm>
        </p:spPr>
        <p:txBody>
          <a:bodyPr/>
          <a:lstStyle/>
          <a:p>
            <a:pPr algn="ctr"/>
            <a:r>
              <a:rPr lang="en-US" sz="2800" dirty="0"/>
              <a:t>Reinforcement Learning Applications</a:t>
            </a:r>
          </a:p>
        </p:txBody>
      </p:sp>
      <p:pic>
        <p:nvPicPr>
          <p:cNvPr id="5" name="Content Placeholder 4" descr="Diagram&#10;&#10;Description automatically generated">
            <a:extLst>
              <a:ext uri="{FF2B5EF4-FFF2-40B4-BE49-F238E27FC236}">
                <a16:creationId xmlns:a16="http://schemas.microsoft.com/office/drawing/2014/main" id="{182CEB16-8DA4-258E-2E27-109D1E8C9C09}"/>
              </a:ext>
            </a:extLst>
          </p:cNvPr>
          <p:cNvPicPr>
            <a:picLocks noGrp="1" noChangeAspect="1"/>
          </p:cNvPicPr>
          <p:nvPr>
            <p:ph idx="1"/>
          </p:nvPr>
        </p:nvPicPr>
        <p:blipFill>
          <a:blip r:embed="rId2"/>
          <a:stretch>
            <a:fillRect/>
          </a:stretch>
        </p:blipFill>
        <p:spPr>
          <a:xfrm>
            <a:off x="1447800" y="1371600"/>
            <a:ext cx="6477000" cy="4267200"/>
          </a:xfrm>
        </p:spPr>
      </p:pic>
      <p:sp>
        <p:nvSpPr>
          <p:cNvPr id="3" name="Slide Number Placeholder 2">
            <a:extLst>
              <a:ext uri="{FF2B5EF4-FFF2-40B4-BE49-F238E27FC236}">
                <a16:creationId xmlns:a16="http://schemas.microsoft.com/office/drawing/2014/main" id="{69A355B4-0B9C-6C79-F5C4-1113054A1F0C}"/>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4</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54274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265787"/>
            <a:ext cx="7772400" cy="611187"/>
          </a:xfrm>
        </p:spPr>
        <p:txBody>
          <a:bodyPr/>
          <a:lstStyle/>
          <a:p>
            <a:pPr algn="ctr"/>
            <a:r>
              <a:rPr lang="en-US" sz="2400" b="1" i="0" dirty="0">
                <a:solidFill>
                  <a:srgbClr val="181818"/>
                </a:solidFill>
                <a:effectLst/>
              </a:rPr>
              <a:t>Supervised vs. Unsupervised vs. Reinforcement Learning</a:t>
            </a:r>
          </a:p>
        </p:txBody>
      </p:sp>
      <p:graphicFrame>
        <p:nvGraphicFramePr>
          <p:cNvPr id="9" name="Table 9">
            <a:extLst>
              <a:ext uri="{FF2B5EF4-FFF2-40B4-BE49-F238E27FC236}">
                <a16:creationId xmlns:a16="http://schemas.microsoft.com/office/drawing/2014/main" id="{C6D91613-C1FA-01A2-39AF-BFB13EF455F1}"/>
              </a:ext>
            </a:extLst>
          </p:cNvPr>
          <p:cNvGraphicFramePr>
            <a:graphicFrameLocks noGrp="1"/>
          </p:cNvGraphicFramePr>
          <p:nvPr>
            <p:extLst>
              <p:ext uri="{D42A27DB-BD31-4B8C-83A1-F6EECF244321}">
                <p14:modId xmlns:p14="http://schemas.microsoft.com/office/powerpoint/2010/main" val="3082365691"/>
              </p:ext>
            </p:extLst>
          </p:nvPr>
        </p:nvGraphicFramePr>
        <p:xfrm>
          <a:off x="457200" y="2362200"/>
          <a:ext cx="8382000" cy="3520440"/>
        </p:xfrm>
        <a:graphic>
          <a:graphicData uri="http://schemas.openxmlformats.org/drawingml/2006/table">
            <a:tbl>
              <a:tblPr firstRow="1" bandRow="1">
                <a:tableStyleId>{EB344D84-9AFB-497E-A393-DC336BA19D2E}</a:tableStyleId>
              </a:tblPr>
              <a:tblGrid>
                <a:gridCol w="1600200">
                  <a:extLst>
                    <a:ext uri="{9D8B030D-6E8A-4147-A177-3AD203B41FA5}">
                      <a16:colId xmlns:a16="http://schemas.microsoft.com/office/drawing/2014/main" val="1015428499"/>
                    </a:ext>
                  </a:extLst>
                </a:gridCol>
                <a:gridCol w="2133600">
                  <a:extLst>
                    <a:ext uri="{9D8B030D-6E8A-4147-A177-3AD203B41FA5}">
                      <a16:colId xmlns:a16="http://schemas.microsoft.com/office/drawing/2014/main" val="1724572950"/>
                    </a:ext>
                  </a:extLst>
                </a:gridCol>
                <a:gridCol w="2552700">
                  <a:extLst>
                    <a:ext uri="{9D8B030D-6E8A-4147-A177-3AD203B41FA5}">
                      <a16:colId xmlns:a16="http://schemas.microsoft.com/office/drawing/2014/main" val="1175486127"/>
                    </a:ext>
                  </a:extLst>
                </a:gridCol>
                <a:gridCol w="2095500">
                  <a:extLst>
                    <a:ext uri="{9D8B030D-6E8A-4147-A177-3AD203B41FA5}">
                      <a16:colId xmlns:a16="http://schemas.microsoft.com/office/drawing/2014/main" val="3712254491"/>
                    </a:ext>
                  </a:extLst>
                </a:gridCol>
              </a:tblGrid>
              <a:tr h="370840">
                <a:tc>
                  <a:txBody>
                    <a:bodyPr/>
                    <a:lstStyle/>
                    <a:p>
                      <a:pPr algn="ctr"/>
                      <a:r>
                        <a:rPr lang="en-US" sz="1600" u="none" strike="noStrike" dirty="0">
                          <a:solidFill>
                            <a:schemeClr val="tx1"/>
                          </a:solidFill>
                          <a:effectLst/>
                          <a:latin typeface="Times New Roman" panose="02020603050405020304" pitchFamily="18" charset="0"/>
                          <a:cs typeface="Times New Roman" panose="02020603050405020304" pitchFamily="18" charset="0"/>
                        </a:rPr>
                        <a:t>Criteria</a:t>
                      </a:r>
                    </a:p>
                  </a:txBody>
                  <a:tcPr marL="95250" marR="95250" marT="95250" marB="95250" anchor="ctr"/>
                </a:tc>
                <a:tc>
                  <a:txBody>
                    <a:bodyPr/>
                    <a:lstStyle/>
                    <a:p>
                      <a:pPr algn="ctr"/>
                      <a:r>
                        <a:rPr lang="en-US" sz="1600" u="none" strike="noStrike" dirty="0">
                          <a:solidFill>
                            <a:schemeClr val="tx1"/>
                          </a:solidFill>
                          <a:effectLst/>
                          <a:latin typeface="Times New Roman" panose="02020603050405020304" pitchFamily="18" charset="0"/>
                          <a:cs typeface="Times New Roman" panose="02020603050405020304" pitchFamily="18" charset="0"/>
                        </a:rPr>
                        <a:t>Supervised ML</a:t>
                      </a:r>
                    </a:p>
                  </a:txBody>
                  <a:tcPr marL="95250" marR="95250" marT="95250" marB="95250" anchor="ctr"/>
                </a:tc>
                <a:tc>
                  <a:txBody>
                    <a:bodyPr/>
                    <a:lstStyle/>
                    <a:p>
                      <a:pPr algn="ctr"/>
                      <a:r>
                        <a:rPr lang="en-US" sz="1600" u="none" strike="noStrike">
                          <a:solidFill>
                            <a:schemeClr val="tx1"/>
                          </a:solidFill>
                          <a:effectLst/>
                          <a:latin typeface="Times New Roman" panose="02020603050405020304" pitchFamily="18" charset="0"/>
                          <a:cs typeface="Times New Roman" panose="02020603050405020304" pitchFamily="18" charset="0"/>
                        </a:rPr>
                        <a:t>Unsupervised ML</a:t>
                      </a:r>
                    </a:p>
                  </a:txBody>
                  <a:tcPr marL="95250" marR="95250" marT="95250" marB="95250" anchor="ctr"/>
                </a:tc>
                <a:tc>
                  <a:txBody>
                    <a:bodyPr/>
                    <a:lstStyle/>
                    <a:p>
                      <a:pPr algn="ctr"/>
                      <a:r>
                        <a:rPr lang="en-US" sz="1600" u="none" strike="noStrike" dirty="0">
                          <a:solidFill>
                            <a:schemeClr val="tx1"/>
                          </a:solidFill>
                          <a:effectLst/>
                          <a:latin typeface="Times New Roman" panose="02020603050405020304" pitchFamily="18" charset="0"/>
                          <a:cs typeface="Times New Roman" panose="02020603050405020304" pitchFamily="18" charset="0"/>
                        </a:rPr>
                        <a:t>Reinforcement ML</a:t>
                      </a:r>
                    </a:p>
                  </a:txBody>
                  <a:tcPr marL="95250" marR="95250" marT="95250" marB="95250" anchor="ctr"/>
                </a:tc>
                <a:extLst>
                  <a:ext uri="{0D108BD9-81ED-4DB2-BD59-A6C34878D82A}">
                    <a16:rowId xmlns:a16="http://schemas.microsoft.com/office/drawing/2014/main" val="3763163013"/>
                  </a:ext>
                </a:extLst>
              </a:tr>
              <a:tr h="370840">
                <a:tc>
                  <a:txBody>
                    <a:bodyPr/>
                    <a:lstStyle/>
                    <a:p>
                      <a:pPr algn="ctr"/>
                      <a:r>
                        <a:rPr lang="en-US" sz="1400" b="1" u="none" strike="noStrike" dirty="0">
                          <a:effectLst/>
                          <a:latin typeface="Times New Roman" panose="02020603050405020304" pitchFamily="18" charset="0"/>
                          <a:cs typeface="Times New Roman" panose="02020603050405020304" pitchFamily="18" charset="0"/>
                        </a:rPr>
                        <a:t>Definition</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Learns by using labelled data</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Trained using unlabelled data without any guidance.</a:t>
                      </a:r>
                    </a:p>
                  </a:txBody>
                  <a:tcPr marL="95250" marR="95250" marT="95250" marB="95250" anchor="ctr"/>
                </a:tc>
                <a:tc>
                  <a:txBody>
                    <a:bodyPr/>
                    <a:lstStyle/>
                    <a:p>
                      <a:pPr algn="ctr"/>
                      <a:r>
                        <a:rPr lang="en-US" sz="1400" u="none" strike="noStrike" dirty="0">
                          <a:effectLst/>
                          <a:latin typeface="Times New Roman" panose="02020603050405020304" pitchFamily="18" charset="0"/>
                          <a:cs typeface="Times New Roman" panose="02020603050405020304" pitchFamily="18" charset="0"/>
                        </a:rPr>
                        <a:t>Works on interacting with the environment</a:t>
                      </a:r>
                    </a:p>
                  </a:txBody>
                  <a:tcPr marL="95250" marR="95250" marT="95250" marB="95250" anchor="ctr"/>
                </a:tc>
                <a:extLst>
                  <a:ext uri="{0D108BD9-81ED-4DB2-BD59-A6C34878D82A}">
                    <a16:rowId xmlns:a16="http://schemas.microsoft.com/office/drawing/2014/main" val="1529714491"/>
                  </a:ext>
                </a:extLst>
              </a:tr>
              <a:tr h="370840">
                <a:tc>
                  <a:txBody>
                    <a:bodyPr/>
                    <a:lstStyle/>
                    <a:p>
                      <a:pPr algn="ctr"/>
                      <a:r>
                        <a:rPr lang="en-US" sz="1400" b="1" u="none" strike="noStrike" dirty="0">
                          <a:effectLst/>
                          <a:latin typeface="Times New Roman" panose="02020603050405020304" pitchFamily="18" charset="0"/>
                          <a:cs typeface="Times New Roman" panose="02020603050405020304" pitchFamily="18" charset="0"/>
                        </a:rPr>
                        <a:t>Type of problems</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Regression and classification</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Association and Clustering</a:t>
                      </a:r>
                    </a:p>
                  </a:txBody>
                  <a:tcPr marL="95250" marR="95250" marT="95250" marB="95250" anchor="ctr"/>
                </a:tc>
                <a:tc>
                  <a:txBody>
                    <a:bodyPr/>
                    <a:lstStyle/>
                    <a:p>
                      <a:pPr algn="ctr"/>
                      <a:r>
                        <a:rPr lang="en-US" sz="1400" u="none" strike="noStrike" dirty="0">
                          <a:effectLst/>
                          <a:latin typeface="Times New Roman" panose="02020603050405020304" pitchFamily="18" charset="0"/>
                          <a:cs typeface="Times New Roman" panose="02020603050405020304" pitchFamily="18" charset="0"/>
                        </a:rPr>
                        <a:t>Exploitation or Exploration</a:t>
                      </a:r>
                    </a:p>
                  </a:txBody>
                  <a:tcPr marL="95250" marR="95250" marT="95250" marB="95250" anchor="ctr"/>
                </a:tc>
                <a:extLst>
                  <a:ext uri="{0D108BD9-81ED-4DB2-BD59-A6C34878D82A}">
                    <a16:rowId xmlns:a16="http://schemas.microsoft.com/office/drawing/2014/main" val="3155675266"/>
                  </a:ext>
                </a:extLst>
              </a:tr>
              <a:tr h="370840">
                <a:tc>
                  <a:txBody>
                    <a:bodyPr/>
                    <a:lstStyle/>
                    <a:p>
                      <a:pPr algn="ctr"/>
                      <a:r>
                        <a:rPr lang="en-US" sz="1400" b="1" u="none" strike="noStrike" dirty="0">
                          <a:effectLst/>
                          <a:latin typeface="Times New Roman" panose="02020603050405020304" pitchFamily="18" charset="0"/>
                          <a:cs typeface="Times New Roman" panose="02020603050405020304" pitchFamily="18" charset="0"/>
                        </a:rPr>
                        <a:t>Algorithms</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Linear Regression, Logistic Regression, SVM, KNN etc.</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K – Means,</a:t>
                      </a:r>
                      <a:br>
                        <a:rPr lang="en-US" sz="1400" u="none" strike="noStrike">
                          <a:effectLst/>
                          <a:latin typeface="Times New Roman" panose="02020603050405020304" pitchFamily="18" charset="0"/>
                          <a:cs typeface="Times New Roman" panose="02020603050405020304" pitchFamily="18" charset="0"/>
                        </a:rPr>
                      </a:br>
                      <a:r>
                        <a:rPr lang="en-US" sz="1400" u="none" strike="noStrike">
                          <a:effectLst/>
                          <a:latin typeface="Times New Roman" panose="02020603050405020304" pitchFamily="18" charset="0"/>
                          <a:cs typeface="Times New Roman" panose="02020603050405020304" pitchFamily="18" charset="0"/>
                        </a:rPr>
                        <a:t>C – Means, Apriori</a:t>
                      </a:r>
                    </a:p>
                  </a:txBody>
                  <a:tcPr marL="95250" marR="95250" marT="95250" marB="95250" anchor="ctr"/>
                </a:tc>
                <a:tc>
                  <a:txBody>
                    <a:bodyPr/>
                    <a:lstStyle/>
                    <a:p>
                      <a:pPr algn="ctr"/>
                      <a:r>
                        <a:rPr lang="en-US" sz="1400" u="none" strike="noStrike" dirty="0">
                          <a:effectLst/>
                          <a:latin typeface="Times New Roman" panose="02020603050405020304" pitchFamily="18" charset="0"/>
                          <a:cs typeface="Times New Roman" panose="02020603050405020304" pitchFamily="18" charset="0"/>
                        </a:rPr>
                        <a:t>Q – Learning,</a:t>
                      </a:r>
                      <a:br>
                        <a:rPr lang="en-US" sz="1400" u="none" strike="noStrike" dirty="0">
                          <a:effectLst/>
                          <a:latin typeface="Times New Roman" panose="02020603050405020304" pitchFamily="18" charset="0"/>
                          <a:cs typeface="Times New Roman" panose="02020603050405020304" pitchFamily="18" charset="0"/>
                        </a:rPr>
                      </a:br>
                      <a:r>
                        <a:rPr lang="en-US" sz="1400" u="none" strike="noStrike" dirty="0">
                          <a:effectLst/>
                          <a:latin typeface="Times New Roman" panose="02020603050405020304" pitchFamily="18" charset="0"/>
                          <a:cs typeface="Times New Roman" panose="02020603050405020304" pitchFamily="18" charset="0"/>
                        </a:rPr>
                        <a:t>SARSA</a:t>
                      </a:r>
                    </a:p>
                  </a:txBody>
                  <a:tcPr marL="95250" marR="95250" marT="95250" marB="95250" anchor="ctr"/>
                </a:tc>
                <a:extLst>
                  <a:ext uri="{0D108BD9-81ED-4DB2-BD59-A6C34878D82A}">
                    <a16:rowId xmlns:a16="http://schemas.microsoft.com/office/drawing/2014/main" val="1318747968"/>
                  </a:ext>
                </a:extLst>
              </a:tr>
              <a:tr h="370840">
                <a:tc>
                  <a:txBody>
                    <a:bodyPr/>
                    <a:lstStyle/>
                    <a:p>
                      <a:pPr algn="ctr"/>
                      <a:r>
                        <a:rPr lang="en-US" sz="1400" b="1" u="none" strike="noStrike" dirty="0">
                          <a:effectLst/>
                          <a:latin typeface="Times New Roman" panose="02020603050405020304" pitchFamily="18" charset="0"/>
                          <a:cs typeface="Times New Roman" panose="02020603050405020304" pitchFamily="18" charset="0"/>
                        </a:rPr>
                        <a:t>Aim</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Calculate outcomes</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Discover underlying patterns</a:t>
                      </a:r>
                    </a:p>
                  </a:txBody>
                  <a:tcPr marL="95250" marR="95250" marT="95250" marB="95250" anchor="ctr"/>
                </a:tc>
                <a:tc>
                  <a:txBody>
                    <a:bodyPr/>
                    <a:lstStyle/>
                    <a:p>
                      <a:pPr algn="ctr"/>
                      <a:r>
                        <a:rPr lang="en-US" sz="1400" u="none" strike="noStrike" dirty="0">
                          <a:effectLst/>
                          <a:latin typeface="Times New Roman" panose="02020603050405020304" pitchFamily="18" charset="0"/>
                          <a:cs typeface="Times New Roman" panose="02020603050405020304" pitchFamily="18" charset="0"/>
                        </a:rPr>
                        <a:t>Learn a series of action</a:t>
                      </a:r>
                    </a:p>
                  </a:txBody>
                  <a:tcPr marL="95250" marR="95250" marT="95250" marB="95250" anchor="ctr"/>
                </a:tc>
                <a:extLst>
                  <a:ext uri="{0D108BD9-81ED-4DB2-BD59-A6C34878D82A}">
                    <a16:rowId xmlns:a16="http://schemas.microsoft.com/office/drawing/2014/main" val="4084439819"/>
                  </a:ext>
                </a:extLst>
              </a:tr>
              <a:tr h="370840">
                <a:tc>
                  <a:txBody>
                    <a:bodyPr/>
                    <a:lstStyle/>
                    <a:p>
                      <a:pPr algn="ctr"/>
                      <a:r>
                        <a:rPr lang="en-US" sz="1400" b="1" u="none" strike="noStrike" dirty="0">
                          <a:effectLst/>
                          <a:latin typeface="Times New Roman" panose="02020603050405020304" pitchFamily="18" charset="0"/>
                          <a:cs typeface="Times New Roman" panose="02020603050405020304" pitchFamily="18" charset="0"/>
                        </a:rPr>
                        <a:t>Application</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Risk Evaluation, Forecast Sales</a:t>
                      </a:r>
                    </a:p>
                  </a:txBody>
                  <a:tcPr marL="95250" marR="95250" marT="95250" marB="95250" anchor="ctr"/>
                </a:tc>
                <a:tc>
                  <a:txBody>
                    <a:bodyPr/>
                    <a:lstStyle/>
                    <a:p>
                      <a:pPr algn="ctr"/>
                      <a:r>
                        <a:rPr lang="en-US" sz="1400" u="none" strike="noStrike">
                          <a:effectLst/>
                          <a:latin typeface="Times New Roman" panose="02020603050405020304" pitchFamily="18" charset="0"/>
                          <a:cs typeface="Times New Roman" panose="02020603050405020304" pitchFamily="18" charset="0"/>
                        </a:rPr>
                        <a:t>Recommendation System, Anomaly Detection</a:t>
                      </a:r>
                    </a:p>
                  </a:txBody>
                  <a:tcPr marL="95250" marR="95250" marT="95250" marB="95250" anchor="ctr"/>
                </a:tc>
                <a:tc>
                  <a:txBody>
                    <a:bodyPr/>
                    <a:lstStyle/>
                    <a:p>
                      <a:pPr algn="ctr"/>
                      <a:r>
                        <a:rPr lang="en-US" sz="1400" u="none" strike="noStrike" dirty="0">
                          <a:effectLst/>
                          <a:latin typeface="Times New Roman" panose="02020603050405020304" pitchFamily="18" charset="0"/>
                          <a:cs typeface="Times New Roman" panose="02020603050405020304" pitchFamily="18" charset="0"/>
                        </a:rPr>
                        <a:t>Self Driving Cars, Gaming, Healthcare</a:t>
                      </a:r>
                    </a:p>
                  </a:txBody>
                  <a:tcPr marL="95250" marR="95250" marT="95250" marB="95250" anchor="ctr"/>
                </a:tc>
                <a:extLst>
                  <a:ext uri="{0D108BD9-81ED-4DB2-BD59-A6C34878D82A}">
                    <a16:rowId xmlns:a16="http://schemas.microsoft.com/office/drawing/2014/main" val="3116020956"/>
                  </a:ext>
                </a:extLst>
              </a:tr>
            </a:tbl>
          </a:graphicData>
        </a:graphic>
      </p:graphicFrame>
      <p:pic>
        <p:nvPicPr>
          <p:cNvPr id="13" name="Picture 12" descr="A picture containing indoor, wall&#10;&#10;Description automatically generated">
            <a:extLst>
              <a:ext uri="{FF2B5EF4-FFF2-40B4-BE49-F238E27FC236}">
                <a16:creationId xmlns:a16="http://schemas.microsoft.com/office/drawing/2014/main" id="{792AD1AA-BC8F-D938-2EA1-56C395DE35E4}"/>
              </a:ext>
            </a:extLst>
          </p:cNvPr>
          <p:cNvPicPr>
            <a:picLocks noChangeAspect="1"/>
          </p:cNvPicPr>
          <p:nvPr/>
        </p:nvPicPr>
        <p:blipFill>
          <a:blip r:embed="rId2"/>
          <a:stretch>
            <a:fillRect/>
          </a:stretch>
        </p:blipFill>
        <p:spPr>
          <a:xfrm>
            <a:off x="2209800" y="1143000"/>
            <a:ext cx="1778000" cy="1186901"/>
          </a:xfrm>
          <a:prstGeom prst="rect">
            <a:avLst/>
          </a:prstGeom>
        </p:spPr>
      </p:pic>
      <p:pic>
        <p:nvPicPr>
          <p:cNvPr id="15" name="Picture 14" descr="A person sitting at a table&#10;&#10;Description automatically generated with low confidence">
            <a:extLst>
              <a:ext uri="{FF2B5EF4-FFF2-40B4-BE49-F238E27FC236}">
                <a16:creationId xmlns:a16="http://schemas.microsoft.com/office/drawing/2014/main" id="{04B6B0D4-1E23-51C8-CEF7-3BD3522B9592}"/>
              </a:ext>
            </a:extLst>
          </p:cNvPr>
          <p:cNvPicPr>
            <a:picLocks noChangeAspect="1"/>
          </p:cNvPicPr>
          <p:nvPr/>
        </p:nvPicPr>
        <p:blipFill>
          <a:blip r:embed="rId3"/>
          <a:stretch>
            <a:fillRect/>
          </a:stretch>
        </p:blipFill>
        <p:spPr>
          <a:xfrm>
            <a:off x="4648200" y="1159149"/>
            <a:ext cx="1778000" cy="1186902"/>
          </a:xfrm>
          <a:prstGeom prst="rect">
            <a:avLst/>
          </a:prstGeom>
        </p:spPr>
      </p:pic>
      <p:pic>
        <p:nvPicPr>
          <p:cNvPr id="17" name="Picture 16">
            <a:extLst>
              <a:ext uri="{FF2B5EF4-FFF2-40B4-BE49-F238E27FC236}">
                <a16:creationId xmlns:a16="http://schemas.microsoft.com/office/drawing/2014/main" id="{84D01C45-02AD-5FD7-906E-39E18BB8B8D7}"/>
              </a:ext>
            </a:extLst>
          </p:cNvPr>
          <p:cNvPicPr>
            <a:picLocks noChangeAspect="1"/>
          </p:cNvPicPr>
          <p:nvPr/>
        </p:nvPicPr>
        <p:blipFill>
          <a:blip r:embed="rId4"/>
          <a:stretch>
            <a:fillRect/>
          </a:stretch>
        </p:blipFill>
        <p:spPr>
          <a:xfrm>
            <a:off x="7086600" y="1126493"/>
            <a:ext cx="1240811" cy="1186901"/>
          </a:xfrm>
          <a:prstGeom prst="rect">
            <a:avLst/>
          </a:prstGeom>
        </p:spPr>
      </p:pic>
      <p:sp>
        <p:nvSpPr>
          <p:cNvPr id="18" name="Slide Number Placeholder 17">
            <a:extLst>
              <a:ext uri="{FF2B5EF4-FFF2-40B4-BE49-F238E27FC236}">
                <a16:creationId xmlns:a16="http://schemas.microsoft.com/office/drawing/2014/main" id="{8FD7139B-993F-2AD3-63AB-9565A7D4AAA3}"/>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5</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79024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685800" y="457200"/>
            <a:ext cx="7772400" cy="611187"/>
          </a:xfrm>
        </p:spPr>
        <p:txBody>
          <a:bodyPr/>
          <a:lstStyle/>
          <a:p>
            <a:pPr algn="ctr"/>
            <a:r>
              <a:rPr lang="en-US" sz="2800" dirty="0"/>
              <a:t>Term Used in Reinforcement Learning</a:t>
            </a:r>
          </a:p>
        </p:txBody>
      </p:sp>
      <p:sp>
        <p:nvSpPr>
          <p:cNvPr id="6" name="Right Arrow Callout 5">
            <a:extLst>
              <a:ext uri="{FF2B5EF4-FFF2-40B4-BE49-F238E27FC236}">
                <a16:creationId xmlns:a16="http://schemas.microsoft.com/office/drawing/2014/main" id="{C3F161D7-C070-D6D5-6A2F-7C09F8E375A4}"/>
              </a:ext>
            </a:extLst>
          </p:cNvPr>
          <p:cNvSpPr/>
          <p:nvPr/>
        </p:nvSpPr>
        <p:spPr bwMode="auto">
          <a:xfrm>
            <a:off x="381000" y="1968278"/>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Environment</a:t>
            </a:r>
          </a:p>
        </p:txBody>
      </p:sp>
      <p:sp>
        <p:nvSpPr>
          <p:cNvPr id="10" name="Right Arrow Callout 9">
            <a:extLst>
              <a:ext uri="{FF2B5EF4-FFF2-40B4-BE49-F238E27FC236}">
                <a16:creationId xmlns:a16="http://schemas.microsoft.com/office/drawing/2014/main" id="{A1CA0CD8-DDFA-8FAD-1E57-D93E29B4C3E7}"/>
              </a:ext>
            </a:extLst>
          </p:cNvPr>
          <p:cNvSpPr/>
          <p:nvPr/>
        </p:nvSpPr>
        <p:spPr bwMode="auto">
          <a:xfrm>
            <a:off x="362415" y="1327832"/>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Agent</a:t>
            </a:r>
          </a:p>
        </p:txBody>
      </p:sp>
      <p:sp>
        <p:nvSpPr>
          <p:cNvPr id="11" name="Right Arrow Callout 10">
            <a:extLst>
              <a:ext uri="{FF2B5EF4-FFF2-40B4-BE49-F238E27FC236}">
                <a16:creationId xmlns:a16="http://schemas.microsoft.com/office/drawing/2014/main" id="{E31CE70E-91D7-0158-D1FF-A56AE3A51AF6}"/>
              </a:ext>
            </a:extLst>
          </p:cNvPr>
          <p:cNvSpPr/>
          <p:nvPr/>
        </p:nvSpPr>
        <p:spPr bwMode="auto">
          <a:xfrm>
            <a:off x="362415" y="2631990"/>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Action</a:t>
            </a:r>
          </a:p>
        </p:txBody>
      </p:sp>
      <p:sp>
        <p:nvSpPr>
          <p:cNvPr id="12" name="Right Arrow Callout 11">
            <a:extLst>
              <a:ext uri="{FF2B5EF4-FFF2-40B4-BE49-F238E27FC236}">
                <a16:creationId xmlns:a16="http://schemas.microsoft.com/office/drawing/2014/main" id="{4FD56EE0-4F98-EFB6-BE7A-1DD91DC374AE}"/>
              </a:ext>
            </a:extLst>
          </p:cNvPr>
          <p:cNvSpPr/>
          <p:nvPr/>
        </p:nvSpPr>
        <p:spPr bwMode="auto">
          <a:xfrm>
            <a:off x="362415" y="3295702"/>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State</a:t>
            </a:r>
          </a:p>
        </p:txBody>
      </p:sp>
      <p:sp>
        <p:nvSpPr>
          <p:cNvPr id="13" name="Right Arrow Callout 12">
            <a:extLst>
              <a:ext uri="{FF2B5EF4-FFF2-40B4-BE49-F238E27FC236}">
                <a16:creationId xmlns:a16="http://schemas.microsoft.com/office/drawing/2014/main" id="{2BA09A98-B92E-6841-06CE-8A0172A6390F}"/>
              </a:ext>
            </a:extLst>
          </p:cNvPr>
          <p:cNvSpPr/>
          <p:nvPr/>
        </p:nvSpPr>
        <p:spPr bwMode="auto">
          <a:xfrm>
            <a:off x="362415" y="3959414"/>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Reward</a:t>
            </a:r>
          </a:p>
        </p:txBody>
      </p:sp>
      <p:sp>
        <p:nvSpPr>
          <p:cNvPr id="14" name="Right Arrow Callout 13">
            <a:extLst>
              <a:ext uri="{FF2B5EF4-FFF2-40B4-BE49-F238E27FC236}">
                <a16:creationId xmlns:a16="http://schemas.microsoft.com/office/drawing/2014/main" id="{1D9B3221-977A-121C-7BB9-8A24A2990A73}"/>
              </a:ext>
            </a:extLst>
          </p:cNvPr>
          <p:cNvSpPr/>
          <p:nvPr/>
        </p:nvSpPr>
        <p:spPr bwMode="auto">
          <a:xfrm>
            <a:off x="362415" y="4622428"/>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Policy</a:t>
            </a:r>
          </a:p>
        </p:txBody>
      </p:sp>
      <p:sp>
        <p:nvSpPr>
          <p:cNvPr id="15" name="Right Arrow Callout 14">
            <a:extLst>
              <a:ext uri="{FF2B5EF4-FFF2-40B4-BE49-F238E27FC236}">
                <a16:creationId xmlns:a16="http://schemas.microsoft.com/office/drawing/2014/main" id="{4D2D13F6-AEFB-82CC-575F-8611DE778560}"/>
              </a:ext>
            </a:extLst>
          </p:cNvPr>
          <p:cNvSpPr/>
          <p:nvPr/>
        </p:nvSpPr>
        <p:spPr bwMode="auto">
          <a:xfrm>
            <a:off x="362415" y="5283109"/>
            <a:ext cx="1676400" cy="381000"/>
          </a:xfrm>
          <a:prstGeom prst="rightArrowCallout">
            <a:avLst>
              <a:gd name="adj1" fmla="val 25000"/>
              <a:gd name="adj2" fmla="val 25000"/>
              <a:gd name="adj3" fmla="val 25000"/>
              <a:gd name="adj4" fmla="val 90354"/>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ＭＳ Ｐゴシック" pitchFamily="-112" charset="-128"/>
                <a:cs typeface="Times New Roman" panose="02020603050405020304" pitchFamily="18" charset="0"/>
              </a:rPr>
              <a:t>Value</a:t>
            </a:r>
          </a:p>
        </p:txBody>
      </p:sp>
      <p:sp>
        <p:nvSpPr>
          <p:cNvPr id="17" name="TextBox 16">
            <a:extLst>
              <a:ext uri="{FF2B5EF4-FFF2-40B4-BE49-F238E27FC236}">
                <a16:creationId xmlns:a16="http://schemas.microsoft.com/office/drawing/2014/main" id="{E889B373-3A45-B637-6C39-952473C3EA72}"/>
              </a:ext>
            </a:extLst>
          </p:cNvPr>
          <p:cNvSpPr txBox="1"/>
          <p:nvPr/>
        </p:nvSpPr>
        <p:spPr>
          <a:xfrm>
            <a:off x="2067532" y="1352969"/>
            <a:ext cx="5790368" cy="338554"/>
          </a:xfrm>
          <a:prstGeom prst="rect">
            <a:avLst/>
          </a:prstGeom>
          <a:noFill/>
        </p:spPr>
        <p:txBody>
          <a:bodyPr wrap="non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An entity that can perceive/explore the environment and act upon it.</a:t>
            </a:r>
            <a:endParaRPr lang="en-US"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8D15651-1198-F85F-2AA4-FD13E3343B02}"/>
              </a:ext>
            </a:extLst>
          </p:cNvPr>
          <p:cNvSpPr txBox="1"/>
          <p:nvPr/>
        </p:nvSpPr>
        <p:spPr>
          <a:xfrm>
            <a:off x="2067532" y="1989501"/>
            <a:ext cx="5008935" cy="338554"/>
          </a:xfrm>
          <a:prstGeom prst="rect">
            <a:avLst/>
          </a:prstGeom>
          <a:noFill/>
        </p:spPr>
        <p:txBody>
          <a:bodyPr wrap="non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 A situation in which an agent is present or surrounded by.</a:t>
            </a:r>
            <a:endParaRPr lang="en-US"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76981DC-DFF9-5490-F4F2-061FA19DCD71}"/>
              </a:ext>
            </a:extLst>
          </p:cNvPr>
          <p:cNvSpPr txBox="1"/>
          <p:nvPr/>
        </p:nvSpPr>
        <p:spPr>
          <a:xfrm>
            <a:off x="2077844" y="2653213"/>
            <a:ext cx="5537093" cy="338554"/>
          </a:xfrm>
          <a:prstGeom prst="rect">
            <a:avLst/>
          </a:prstGeom>
          <a:noFill/>
        </p:spPr>
        <p:txBody>
          <a:bodyPr wrap="non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Actions are the moves taken by an agent within the environment.</a:t>
            </a:r>
            <a:endParaRPr lang="en-US"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2AE2BC2-8C2D-9EC1-CB9D-42A2F0774782}"/>
              </a:ext>
            </a:extLst>
          </p:cNvPr>
          <p:cNvSpPr txBox="1"/>
          <p:nvPr/>
        </p:nvSpPr>
        <p:spPr>
          <a:xfrm>
            <a:off x="2077844" y="3169083"/>
            <a:ext cx="6683297"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State is a situation returned by the environment after each action taken by the agent.</a:t>
            </a:r>
            <a:endParaRPr lang="en-US" sz="16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8A7AECE-6DA4-A570-FE58-83D33BA55E1D}"/>
              </a:ext>
            </a:extLst>
          </p:cNvPr>
          <p:cNvSpPr txBox="1"/>
          <p:nvPr/>
        </p:nvSpPr>
        <p:spPr>
          <a:xfrm>
            <a:off x="2057400" y="3857526"/>
            <a:ext cx="6703741"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A feedback returned to the agent from the environment to evaluate the action of the agent.</a:t>
            </a:r>
            <a:endParaRPr lang="en-US" sz="16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702C077-973F-9FD3-8B17-EF5F21C82F50}"/>
              </a:ext>
            </a:extLst>
          </p:cNvPr>
          <p:cNvSpPr txBox="1"/>
          <p:nvPr/>
        </p:nvSpPr>
        <p:spPr>
          <a:xfrm>
            <a:off x="2038815" y="4494727"/>
            <a:ext cx="6703741"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Policy is a strategy applied by the agent for the next action based on the current state.</a:t>
            </a:r>
            <a:endParaRPr lang="en-US" sz="1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14D42CD-6E22-7417-0A5E-0C52298A3FD8}"/>
              </a:ext>
            </a:extLst>
          </p:cNvPr>
          <p:cNvSpPr txBox="1"/>
          <p:nvPr/>
        </p:nvSpPr>
        <p:spPr>
          <a:xfrm>
            <a:off x="2038815" y="5181221"/>
            <a:ext cx="6664713"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It is expected long-term retuned with the discount factor and opposite to the short-term reward.</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5C8D40E-5274-60D0-EB71-3498F59E1673}"/>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6</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15631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strVal val="#ppt_w*0.70"/>
                                          </p:val>
                                        </p:tav>
                                        <p:tav tm="100000">
                                          <p:val>
                                            <p:strVal val="#ppt_w"/>
                                          </p:val>
                                        </p:tav>
                                      </p:tavLst>
                                    </p:anim>
                                    <p:anim calcmode="lin" valueType="num">
                                      <p:cBhvr>
                                        <p:cTn id="13" dur="1000" fill="hold"/>
                                        <p:tgtEl>
                                          <p:spTgt spid="19"/>
                                        </p:tgtEl>
                                        <p:attrNameLst>
                                          <p:attrName>ppt_h</p:attrName>
                                        </p:attrNameLst>
                                      </p:cBhvr>
                                      <p:tavLst>
                                        <p:tav tm="0">
                                          <p:val>
                                            <p:strVal val="#ppt_h"/>
                                          </p:val>
                                        </p:tav>
                                        <p:tav tm="100000">
                                          <p:val>
                                            <p:strVal val="#ppt_h"/>
                                          </p:val>
                                        </p:tav>
                                      </p:tavLst>
                                    </p:anim>
                                    <p:animEffect transition="in" filter="fade">
                                      <p:cBhvr>
                                        <p:cTn id="14" dur="10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900" decel="100000" fill="hold"/>
                                        <p:tgtEl>
                                          <p:spTgt spid="1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900" decel="100000" fill="hold"/>
                                        <p:tgtEl>
                                          <p:spTgt spid="2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checkerboard(across)">
                                      <p:cBhvr>
                                        <p:cTn id="53" dur="500"/>
                                        <p:tgtEl>
                                          <p:spTgt spid="14"/>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checkerboard(across)">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9" grpId="0"/>
      <p:bldP spid="20"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495299" y="251131"/>
            <a:ext cx="8153402" cy="611187"/>
          </a:xfrm>
        </p:spPr>
        <p:txBody>
          <a:bodyPr/>
          <a:lstStyle/>
          <a:p>
            <a:pPr algn="ctr"/>
            <a:r>
              <a:rPr lang="en-US" sz="2800" dirty="0"/>
              <a:t>Elements of Reinforcement Learning</a:t>
            </a:r>
          </a:p>
        </p:txBody>
      </p:sp>
      <p:sp>
        <p:nvSpPr>
          <p:cNvPr id="3" name="TextBox 2">
            <a:extLst>
              <a:ext uri="{FF2B5EF4-FFF2-40B4-BE49-F238E27FC236}">
                <a16:creationId xmlns:a16="http://schemas.microsoft.com/office/drawing/2014/main" id="{4970972B-6C86-B910-024B-BA3FD6F779D4}"/>
              </a:ext>
            </a:extLst>
          </p:cNvPr>
          <p:cNvSpPr txBox="1"/>
          <p:nvPr/>
        </p:nvSpPr>
        <p:spPr>
          <a:xfrm>
            <a:off x="609600" y="990600"/>
            <a:ext cx="6867586" cy="338554"/>
          </a:xfrm>
          <a:prstGeom prst="rect">
            <a:avLst/>
          </a:prstGeom>
          <a:noFill/>
        </p:spPr>
        <p:txBody>
          <a:bodyPr wrap="none" rtlCol="0">
            <a:sp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There are four main elements of Reinforcement Learning, which are given below</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88C082-2160-FC16-5940-9302C45D4CA8}"/>
              </a:ext>
            </a:extLst>
          </p:cNvPr>
          <p:cNvSpPr txBox="1"/>
          <p:nvPr/>
        </p:nvSpPr>
        <p:spPr>
          <a:xfrm>
            <a:off x="598714" y="1401195"/>
            <a:ext cx="8049987" cy="2154436"/>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1. Policy:</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A policy can be defined as a way how an agent behaves at a given time. It maps the perceived states of the environment to the actions taken on those states.</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r>
              <a:rPr lang="en-US" sz="1600" b="0" i="0" dirty="0">
                <a:solidFill>
                  <a:srgbClr val="000000"/>
                </a:solidFill>
                <a:effectLst/>
                <a:latin typeface="Times New Roman" panose="02020603050405020304" pitchFamily="18" charset="0"/>
                <a:cs typeface="Times New Roman" panose="02020603050405020304" pitchFamily="18" charset="0"/>
              </a:rPr>
              <a:t>The policy-based approach has mainly two types of policy:</a:t>
            </a:r>
          </a:p>
          <a:p>
            <a:pPr marL="742950" lvl="1"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Deterministic:</a:t>
            </a:r>
            <a:r>
              <a:rPr lang="en-US" sz="1600" b="0" i="0" dirty="0">
                <a:solidFill>
                  <a:srgbClr val="000000"/>
                </a:solidFill>
                <a:effectLst/>
                <a:latin typeface="Times New Roman" panose="02020603050405020304" pitchFamily="18" charset="0"/>
                <a:cs typeface="Times New Roman" panose="02020603050405020304" pitchFamily="18" charset="0"/>
              </a:rPr>
              <a:t> The same action is produced by the policy (</a:t>
            </a:r>
            <a:r>
              <a:rPr lang="el-GR" sz="1600" b="0" i="0" dirty="0">
                <a:solidFill>
                  <a:srgbClr val="000000"/>
                </a:solidFill>
                <a:effectLst/>
                <a:latin typeface="Times New Roman" panose="02020603050405020304" pitchFamily="18" charset="0"/>
                <a:cs typeface="Times New Roman" panose="02020603050405020304" pitchFamily="18" charset="0"/>
              </a:rPr>
              <a:t>π) </a:t>
            </a:r>
            <a:r>
              <a:rPr lang="en-US" sz="1600" b="0" i="0" dirty="0">
                <a:solidFill>
                  <a:srgbClr val="000000"/>
                </a:solidFill>
                <a:effectLst/>
                <a:latin typeface="Times New Roman" panose="02020603050405020304" pitchFamily="18" charset="0"/>
                <a:cs typeface="Times New Roman" panose="02020603050405020304" pitchFamily="18" charset="0"/>
              </a:rPr>
              <a:t>at any state.</a:t>
            </a:r>
          </a:p>
          <a:p>
            <a:pPr marL="742950" lvl="1"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Stochastic:</a:t>
            </a:r>
            <a:r>
              <a:rPr lang="en-US" sz="1600" b="0" i="0" dirty="0">
                <a:solidFill>
                  <a:srgbClr val="000000"/>
                </a:solidFill>
                <a:effectLst/>
                <a:latin typeface="Times New Roman" panose="02020603050405020304" pitchFamily="18" charset="0"/>
                <a:cs typeface="Times New Roman" panose="02020603050405020304" pitchFamily="18" charset="0"/>
              </a:rPr>
              <a:t> In this policy, probability determines the produced action.</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A3247B-513D-8DB8-17C8-E19F3D8F7A1F}"/>
              </a:ext>
            </a:extLst>
          </p:cNvPr>
          <p:cNvSpPr txBox="1"/>
          <p:nvPr/>
        </p:nvSpPr>
        <p:spPr>
          <a:xfrm>
            <a:off x="547006" y="3582002"/>
            <a:ext cx="8153402" cy="861774"/>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2. Reward Signal: </a:t>
            </a:r>
            <a:r>
              <a:rPr lang="en-US" sz="1600" dirty="0">
                <a:solidFill>
                  <a:srgbClr val="000000"/>
                </a:solidFill>
                <a:latin typeface="Times New Roman" panose="02020603050405020304" pitchFamily="18" charset="0"/>
                <a:cs typeface="Times New Roman" panose="02020603050405020304" pitchFamily="18" charset="0"/>
              </a:rPr>
              <a:t>The goal of RL is defined by the reward signal. Reward signals are given according to the good and bad actions taken by the learning agent. The main objective is to maximize the total number of rewards for good actions. </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5E5AEFA-3B63-11D9-5800-4B84BB2EFCD7}"/>
              </a:ext>
            </a:extLst>
          </p:cNvPr>
          <p:cNvSpPr txBox="1"/>
          <p:nvPr/>
        </p:nvSpPr>
        <p:spPr>
          <a:xfrm>
            <a:off x="547006" y="4670857"/>
            <a:ext cx="8153402" cy="615553"/>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3. Value Function: </a:t>
            </a:r>
            <a:r>
              <a:rPr lang="en-US" sz="1600" dirty="0">
                <a:latin typeface="Times New Roman" panose="02020603050405020304" pitchFamily="18" charset="0"/>
                <a:cs typeface="Times New Roman" panose="02020603050405020304" pitchFamily="18" charset="0"/>
              </a:rPr>
              <a:t>Gives information about how good the situation and action are and how much reward an agent can expect. </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99BD5A-9B0E-70B4-6E3C-CD1C5CAE106B}"/>
              </a:ext>
            </a:extLst>
          </p:cNvPr>
          <p:cNvSpPr txBox="1"/>
          <p:nvPr/>
        </p:nvSpPr>
        <p:spPr>
          <a:xfrm>
            <a:off x="587828" y="5456805"/>
            <a:ext cx="7924799" cy="369332"/>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4. Model: </a:t>
            </a:r>
            <a:r>
              <a:rPr lang="en-US" sz="1600" dirty="0">
                <a:latin typeface="Times New Roman" panose="02020603050405020304" pitchFamily="18" charset="0"/>
                <a:cs typeface="Times New Roman" panose="02020603050405020304" pitchFamily="18" charset="0"/>
              </a:rPr>
              <a:t>Mimics the behavior of the environment.</a:t>
            </a:r>
          </a:p>
        </p:txBody>
      </p:sp>
      <p:sp>
        <p:nvSpPr>
          <p:cNvPr id="8" name="Slide Number Placeholder 7">
            <a:extLst>
              <a:ext uri="{FF2B5EF4-FFF2-40B4-BE49-F238E27FC236}">
                <a16:creationId xmlns:a16="http://schemas.microsoft.com/office/drawing/2014/main" id="{9D894C71-2351-3DE8-B4DC-5D00B8D09299}"/>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7</a:t>
            </a:fld>
            <a:endParaRPr lang="en-US" dirty="0">
              <a:latin typeface="Roboto Slab"/>
              <a:ea typeface="Roboto Slab"/>
              <a:cs typeface="Roboto Slab"/>
              <a:sym typeface="Roboto Slab"/>
            </a:endParaRPr>
          </a:p>
        </p:txBody>
      </p:sp>
    </p:spTree>
    <p:extLst>
      <p:ext uri="{BB962C8B-B14F-4D97-AF65-F5344CB8AC3E}">
        <p14:creationId xmlns:p14="http://schemas.microsoft.com/office/powerpoint/2010/main" val="2093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0" dur="500"/>
                                        <p:tgtEl>
                                          <p:spTgt spid="4">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EA0-D063-CCDA-2C65-EE004B32D33C}"/>
              </a:ext>
            </a:extLst>
          </p:cNvPr>
          <p:cNvSpPr>
            <a:spLocks noGrp="1"/>
          </p:cNvSpPr>
          <p:nvPr>
            <p:ph type="title"/>
          </p:nvPr>
        </p:nvSpPr>
        <p:spPr>
          <a:xfrm>
            <a:off x="495299" y="251131"/>
            <a:ext cx="8153402" cy="611187"/>
          </a:xfrm>
        </p:spPr>
        <p:txBody>
          <a:bodyPr/>
          <a:lstStyle/>
          <a:p>
            <a:pPr algn="ctr"/>
            <a:r>
              <a:rPr lang="en-US" sz="2800" dirty="0"/>
              <a:t>Reinforcement Learning Categories</a:t>
            </a:r>
          </a:p>
        </p:txBody>
      </p:sp>
      <p:sp>
        <p:nvSpPr>
          <p:cNvPr id="4" name="TextBox 3">
            <a:extLst>
              <a:ext uri="{FF2B5EF4-FFF2-40B4-BE49-F238E27FC236}">
                <a16:creationId xmlns:a16="http://schemas.microsoft.com/office/drawing/2014/main" id="{1388C082-2160-FC16-5940-9302C45D4CA8}"/>
              </a:ext>
            </a:extLst>
          </p:cNvPr>
          <p:cNvSpPr txBox="1"/>
          <p:nvPr/>
        </p:nvSpPr>
        <p:spPr>
          <a:xfrm>
            <a:off x="495299" y="1084815"/>
            <a:ext cx="3774592" cy="861774"/>
          </a:xfrm>
          <a:prstGeom prst="rect">
            <a:avLst/>
          </a:prstGeom>
          <a:noFill/>
        </p:spPr>
        <p:txBody>
          <a:bodyPr wrap="square" rtlCol="0">
            <a:spAutoFit/>
          </a:bodyPr>
          <a:lstStyle/>
          <a:p>
            <a:pPr marL="342900" indent="-342900" algn="just">
              <a:buClr>
                <a:schemeClr val="tx1"/>
              </a:buClr>
              <a:buSzPct val="80000"/>
              <a:buFont typeface=".Apple Color Emoji UI"/>
              <a:buChar char="🔘"/>
            </a:pPr>
            <a:r>
              <a:rPr lang="en-US" sz="1600" b="1" dirty="0">
                <a:latin typeface="Times New Roman" panose="02020603050405020304" pitchFamily="18" charset="0"/>
                <a:cs typeface="Times New Roman" panose="02020603050405020304" pitchFamily="18" charset="0"/>
              </a:rPr>
              <a:t>Value Based</a:t>
            </a:r>
          </a:p>
          <a:p>
            <a:pPr marL="800100" lvl="1" indent="-342900" algn="just">
              <a:buClr>
                <a:schemeClr val="tx1"/>
              </a:buClr>
              <a:buSzPct val="80000"/>
              <a:buFont typeface=".Apple Color Emoji UI"/>
              <a:buChar char="🔘"/>
            </a:pPr>
            <a:r>
              <a:rPr lang="en-US" sz="1600" dirty="0">
                <a:solidFill>
                  <a:schemeClr val="accent3">
                    <a:lumMod val="85000"/>
                  </a:schemeClr>
                </a:solidFill>
                <a:latin typeface="Times New Roman" panose="02020603050405020304" pitchFamily="18" charset="0"/>
                <a:cs typeface="Times New Roman" panose="02020603050405020304" pitchFamily="18" charset="0"/>
              </a:rPr>
              <a:t>No Policy</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Value Function</a:t>
            </a:r>
          </a:p>
        </p:txBody>
      </p:sp>
      <p:sp>
        <p:nvSpPr>
          <p:cNvPr id="7" name="Slide Number Placeholder 6">
            <a:extLst>
              <a:ext uri="{FF2B5EF4-FFF2-40B4-BE49-F238E27FC236}">
                <a16:creationId xmlns:a16="http://schemas.microsoft.com/office/drawing/2014/main" id="{7DAE4230-9F0F-7956-B5D7-11DD7CB85DCA}"/>
              </a:ext>
            </a:extLst>
          </p:cNvPr>
          <p:cNvSpPr>
            <a:spLocks noGrp="1"/>
          </p:cNvSpPr>
          <p:nvPr>
            <p:ph type="sldNum" sz="quarter" idx="4"/>
          </p:nvPr>
        </p:nvSpPr>
        <p:spPr>
          <a:xfrm>
            <a:off x="8580383" y="5558667"/>
            <a:ext cx="563617" cy="465065"/>
          </a:xfrm>
        </p:spPr>
        <p:txBody>
          <a:bodyPr/>
          <a:lstStyle/>
          <a:p>
            <a:pPr marL="0" lvl="0" indent="0" algn="r" rtl="0">
              <a:spcBef>
                <a:spcPts val="0"/>
              </a:spcBef>
              <a:spcAft>
                <a:spcPts val="0"/>
              </a:spcAft>
              <a:buNone/>
            </a:pPr>
            <a:fld id="{00000000-1234-1234-1234-123412341234}" type="slidenum">
              <a:rPr lang="en-US" smtClean="0"/>
              <a:t>8</a:t>
            </a:fld>
            <a:endParaRPr lang="en-US" dirty="0">
              <a:latin typeface="Roboto Slab"/>
              <a:ea typeface="Roboto Slab"/>
              <a:cs typeface="Roboto Slab"/>
              <a:sym typeface="Roboto Slab"/>
            </a:endParaRPr>
          </a:p>
        </p:txBody>
      </p:sp>
      <p:sp>
        <p:nvSpPr>
          <p:cNvPr id="8" name="TextBox 7">
            <a:extLst>
              <a:ext uri="{FF2B5EF4-FFF2-40B4-BE49-F238E27FC236}">
                <a16:creationId xmlns:a16="http://schemas.microsoft.com/office/drawing/2014/main" id="{26A6B384-DD64-F9D3-7FE7-856EEE8B2350}"/>
              </a:ext>
            </a:extLst>
          </p:cNvPr>
          <p:cNvSpPr txBox="1"/>
          <p:nvPr/>
        </p:nvSpPr>
        <p:spPr>
          <a:xfrm>
            <a:off x="495299" y="2065557"/>
            <a:ext cx="3774591" cy="861774"/>
          </a:xfrm>
          <a:prstGeom prst="rect">
            <a:avLst/>
          </a:prstGeom>
          <a:noFill/>
        </p:spPr>
        <p:txBody>
          <a:bodyPr wrap="square" rtlCol="0">
            <a:spAutoFit/>
          </a:bodyPr>
          <a:lstStyle/>
          <a:p>
            <a:pPr marL="342900" indent="-342900" algn="just">
              <a:buClr>
                <a:schemeClr val="tx1"/>
              </a:buClr>
              <a:buSzPct val="80000"/>
              <a:buFont typeface=".Apple Color Emoji UI"/>
              <a:buChar char="🔘"/>
            </a:pPr>
            <a:r>
              <a:rPr lang="en-US" sz="1600" b="1" dirty="0">
                <a:latin typeface="Times New Roman" panose="02020603050405020304" pitchFamily="18" charset="0"/>
                <a:cs typeface="Times New Roman" panose="02020603050405020304" pitchFamily="18" charset="0"/>
              </a:rPr>
              <a:t>Policy Based</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Policy</a:t>
            </a:r>
          </a:p>
          <a:p>
            <a:pPr marL="800100" lvl="1" indent="-342900" algn="just">
              <a:buClr>
                <a:schemeClr val="tx1"/>
              </a:buClr>
              <a:buSzPct val="80000"/>
              <a:buFont typeface=".Apple Color Emoji UI"/>
              <a:buChar char="🔘"/>
            </a:pPr>
            <a:r>
              <a:rPr lang="en-US" sz="1600" dirty="0">
                <a:solidFill>
                  <a:schemeClr val="accent3">
                    <a:lumMod val="85000"/>
                  </a:schemeClr>
                </a:solidFill>
                <a:latin typeface="Times New Roman" panose="02020603050405020304" pitchFamily="18" charset="0"/>
                <a:cs typeface="Times New Roman" panose="02020603050405020304" pitchFamily="18" charset="0"/>
              </a:rPr>
              <a:t>No Value Function</a:t>
            </a:r>
          </a:p>
        </p:txBody>
      </p:sp>
      <p:sp>
        <p:nvSpPr>
          <p:cNvPr id="9" name="TextBox 8">
            <a:extLst>
              <a:ext uri="{FF2B5EF4-FFF2-40B4-BE49-F238E27FC236}">
                <a16:creationId xmlns:a16="http://schemas.microsoft.com/office/drawing/2014/main" id="{1FAFFE98-F9D8-2A0B-4306-94A7B7DF6638}"/>
              </a:ext>
            </a:extLst>
          </p:cNvPr>
          <p:cNvSpPr txBox="1"/>
          <p:nvPr/>
        </p:nvSpPr>
        <p:spPr>
          <a:xfrm>
            <a:off x="495300" y="2949833"/>
            <a:ext cx="3774592" cy="861774"/>
          </a:xfrm>
          <a:prstGeom prst="rect">
            <a:avLst/>
          </a:prstGeom>
          <a:noFill/>
        </p:spPr>
        <p:txBody>
          <a:bodyPr wrap="square" rtlCol="0">
            <a:spAutoFit/>
          </a:bodyPr>
          <a:lstStyle/>
          <a:p>
            <a:pPr marL="342900" indent="-342900" algn="just">
              <a:buClr>
                <a:schemeClr val="tx1"/>
              </a:buClr>
              <a:buSzPct val="80000"/>
              <a:buFont typeface=".Apple Color Emoji UI"/>
              <a:buChar char="🔘"/>
            </a:pPr>
            <a:r>
              <a:rPr lang="en-US" sz="1600" b="1" dirty="0">
                <a:latin typeface="Times New Roman" panose="02020603050405020304" pitchFamily="18" charset="0"/>
                <a:cs typeface="Times New Roman" panose="02020603050405020304" pitchFamily="18" charset="0"/>
              </a:rPr>
              <a:t>Actor Critic</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Policy</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Value Function</a:t>
            </a:r>
          </a:p>
        </p:txBody>
      </p:sp>
      <p:pic>
        <p:nvPicPr>
          <p:cNvPr id="11" name="Picture 10" descr="Diagram, venn diagram&#10;&#10;Description automatically generated">
            <a:extLst>
              <a:ext uri="{FF2B5EF4-FFF2-40B4-BE49-F238E27FC236}">
                <a16:creationId xmlns:a16="http://schemas.microsoft.com/office/drawing/2014/main" id="{716FE6EA-9685-C0D1-EC4F-F4398F8476A6}"/>
              </a:ext>
            </a:extLst>
          </p:cNvPr>
          <p:cNvPicPr>
            <a:picLocks noChangeAspect="1"/>
          </p:cNvPicPr>
          <p:nvPr/>
        </p:nvPicPr>
        <p:blipFill>
          <a:blip r:embed="rId3"/>
          <a:stretch>
            <a:fillRect/>
          </a:stretch>
        </p:blipFill>
        <p:spPr>
          <a:xfrm>
            <a:off x="3966344" y="1510447"/>
            <a:ext cx="4614039" cy="3886200"/>
          </a:xfrm>
          <a:prstGeom prst="rect">
            <a:avLst/>
          </a:prstGeom>
        </p:spPr>
      </p:pic>
      <p:sp>
        <p:nvSpPr>
          <p:cNvPr id="12" name="TextBox 11">
            <a:extLst>
              <a:ext uri="{FF2B5EF4-FFF2-40B4-BE49-F238E27FC236}">
                <a16:creationId xmlns:a16="http://schemas.microsoft.com/office/drawing/2014/main" id="{F85D8B69-5F33-0FE5-2782-B3E8D5E33BB7}"/>
              </a:ext>
            </a:extLst>
          </p:cNvPr>
          <p:cNvSpPr txBox="1"/>
          <p:nvPr/>
        </p:nvSpPr>
        <p:spPr>
          <a:xfrm>
            <a:off x="495299" y="3954553"/>
            <a:ext cx="3774591" cy="861774"/>
          </a:xfrm>
          <a:prstGeom prst="rect">
            <a:avLst/>
          </a:prstGeom>
          <a:noFill/>
        </p:spPr>
        <p:txBody>
          <a:bodyPr wrap="square" rtlCol="0">
            <a:spAutoFit/>
          </a:bodyPr>
          <a:lstStyle/>
          <a:p>
            <a:pPr marL="342900" indent="-342900" algn="just">
              <a:buClr>
                <a:schemeClr val="tx1"/>
              </a:buClr>
              <a:buSzPct val="80000"/>
              <a:buFont typeface=".Apple Color Emoji UI"/>
              <a:buChar char="🔘"/>
            </a:pPr>
            <a:r>
              <a:rPr lang="en-US" sz="1600" b="1" dirty="0">
                <a:latin typeface="Times New Roman" panose="02020603050405020304" pitchFamily="18" charset="0"/>
                <a:cs typeface="Times New Roman" panose="02020603050405020304" pitchFamily="18" charset="0"/>
              </a:rPr>
              <a:t>Model Free</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Policy and/or Value Function</a:t>
            </a:r>
          </a:p>
          <a:p>
            <a:pPr marL="800100" lvl="1" indent="-342900" algn="just">
              <a:buClr>
                <a:schemeClr val="tx1"/>
              </a:buClr>
              <a:buSzPct val="80000"/>
              <a:buFont typeface=".Apple Color Emoji UI"/>
              <a:buChar char="🔘"/>
            </a:pPr>
            <a:r>
              <a:rPr lang="en-US" sz="1600" dirty="0">
                <a:solidFill>
                  <a:schemeClr val="accent3">
                    <a:lumMod val="85000"/>
                  </a:schemeClr>
                </a:solidFill>
                <a:latin typeface="Times New Roman" panose="02020603050405020304" pitchFamily="18" charset="0"/>
                <a:cs typeface="Times New Roman" panose="02020603050405020304" pitchFamily="18" charset="0"/>
              </a:rPr>
              <a:t>No Model</a:t>
            </a:r>
          </a:p>
        </p:txBody>
      </p:sp>
      <p:sp>
        <p:nvSpPr>
          <p:cNvPr id="13" name="TextBox 12">
            <a:extLst>
              <a:ext uri="{FF2B5EF4-FFF2-40B4-BE49-F238E27FC236}">
                <a16:creationId xmlns:a16="http://schemas.microsoft.com/office/drawing/2014/main" id="{B0D62A3C-CAF2-FBDE-8ECC-743B818558B1}"/>
              </a:ext>
            </a:extLst>
          </p:cNvPr>
          <p:cNvSpPr txBox="1"/>
          <p:nvPr/>
        </p:nvSpPr>
        <p:spPr>
          <a:xfrm>
            <a:off x="495299" y="5011379"/>
            <a:ext cx="3774592" cy="861774"/>
          </a:xfrm>
          <a:prstGeom prst="rect">
            <a:avLst/>
          </a:prstGeom>
          <a:noFill/>
        </p:spPr>
        <p:txBody>
          <a:bodyPr wrap="square" rtlCol="0">
            <a:spAutoFit/>
          </a:bodyPr>
          <a:lstStyle/>
          <a:p>
            <a:pPr marL="342900" indent="-342900" algn="just">
              <a:buClr>
                <a:schemeClr val="tx1"/>
              </a:buClr>
              <a:buSzPct val="80000"/>
              <a:buFont typeface=".Apple Color Emoji UI"/>
              <a:buChar char="🔘"/>
            </a:pPr>
            <a:r>
              <a:rPr lang="en-US" sz="1600" b="1" dirty="0">
                <a:latin typeface="Times New Roman" panose="02020603050405020304" pitchFamily="18" charset="0"/>
                <a:cs typeface="Times New Roman" panose="02020603050405020304" pitchFamily="18" charset="0"/>
              </a:rPr>
              <a:t>Model Based</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Policy and/or Value Function</a:t>
            </a:r>
          </a:p>
          <a:p>
            <a:pPr marL="800100" lvl="1" indent="-342900" algn="just">
              <a:buClr>
                <a:schemeClr val="tx1"/>
              </a:buClr>
              <a:buSzPct val="80000"/>
              <a:buFont typeface=".Apple Color Emoji UI"/>
              <a:buChar char="🔘"/>
            </a:pPr>
            <a:r>
              <a:rPr lang="en-US" sz="1600"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365171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34D9-0CFC-7A80-A17F-54E33A13C9A5}"/>
              </a:ext>
            </a:extLst>
          </p:cNvPr>
          <p:cNvSpPr>
            <a:spLocks noGrp="1"/>
          </p:cNvSpPr>
          <p:nvPr>
            <p:ph type="title"/>
          </p:nvPr>
        </p:nvSpPr>
        <p:spPr>
          <a:xfrm>
            <a:off x="685800" y="381000"/>
            <a:ext cx="7772400" cy="762000"/>
          </a:xfrm>
        </p:spPr>
        <p:txBody>
          <a:bodyPr/>
          <a:lstStyle/>
          <a:p>
            <a:pPr algn="ctr"/>
            <a:r>
              <a:rPr lang="en-US" sz="2800" dirty="0">
                <a:solidFill>
                  <a:schemeClr val="tx1"/>
                </a:solidFill>
              </a:rPr>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07B63-9D59-9289-BE8A-E11B6B99F559}"/>
                  </a:ext>
                </a:extLst>
              </p:cNvPr>
              <p:cNvSpPr>
                <a:spLocks noGrp="1"/>
              </p:cNvSpPr>
              <p:nvPr>
                <p:ph idx="1"/>
              </p:nvPr>
            </p:nvSpPr>
            <p:spPr>
              <a:xfrm>
                <a:off x="685800" y="1219200"/>
                <a:ext cx="7894583" cy="2590800"/>
              </a:xfrm>
            </p:spPr>
            <p:txBody>
              <a:bodyPr/>
              <a:lstStyle/>
              <a:p>
                <a:pPr marL="0" indent="0" algn="just">
                  <a:buNone/>
                </a:pPr>
                <a:r>
                  <a:rPr lang="en-US" sz="1800" dirty="0"/>
                  <a:t>We can represent the agent state using the </a:t>
                </a:r>
                <a:r>
                  <a:rPr lang="en-US" sz="1800" b="1" dirty="0"/>
                  <a:t>Markov State</a:t>
                </a:r>
                <a:r>
                  <a:rPr lang="en-US" sz="1800" dirty="0"/>
                  <a:t> that contains all the required information from the history. The State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a14:m>
                <a:r>
                  <a:rPr lang="en-US" sz="1800" dirty="0"/>
                  <a:t> is Markov state if it follows the given condition:</a:t>
                </a:r>
              </a:p>
              <a:p>
                <a:pPr marL="0" indent="0" algn="just">
                  <a:buNone/>
                </a:pPr>
                <a:endParaRPr lang="en-US" sz="1600" dirty="0"/>
              </a:p>
              <a:p>
                <a:pPr marL="0" indent="0" algn="jus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e>
                      </m: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0" smtClean="0">
                          <a:latin typeface="Cambria Math" panose="02040503050406030204" pitchFamily="18" charset="0"/>
                        </a:rPr>
                        <m:t>=</m:t>
                      </m:r>
                      <m:r>
                        <m:rPr>
                          <m:sty m:val="p"/>
                        </m:rPr>
                        <a:rPr lang="en-US" sz="1800" b="0" i="0" smtClean="0">
                          <a:latin typeface="Cambria Math" panose="02040503050406030204" pitchFamily="18" charset="0"/>
                        </a:rPr>
                        <m:t>P</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s</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e>
                      </m: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0" smtClean="0">
                              <a:latin typeface="Cambria Math" panose="02040503050406030204" pitchFamily="18" charset="0"/>
                            </a:rPr>
                            <m:t>1</m:t>
                          </m:r>
                        </m:sub>
                      </m:sSub>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s</m:t>
                          </m:r>
                        </m:e>
                        <m:sub>
                          <m:r>
                            <a:rPr lang="en-US" sz="1800" b="0" i="0" smtClean="0">
                              <a:latin typeface="Cambria Math" panose="02040503050406030204" pitchFamily="18" charset="0"/>
                            </a:rPr>
                            <m:t>2</m:t>
                          </m:r>
                        </m:sub>
                      </m:sSub>
                      <m:r>
                        <a:rPr lang="en-US" sz="1800" b="0" i="0" smtClean="0">
                          <a:latin typeface="Cambria Math" panose="02040503050406030204" pitchFamily="18" charset="0"/>
                        </a:rPr>
                        <m:t>, …, </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s</m:t>
                          </m:r>
                        </m:e>
                        <m:sub>
                          <m:r>
                            <m:rPr>
                              <m:sty m:val="p"/>
                            </m:rPr>
                            <a:rPr lang="en-US" sz="1800" b="0" i="0" smtClean="0">
                              <a:latin typeface="Cambria Math" panose="02040503050406030204" pitchFamily="18" charset="0"/>
                            </a:rPr>
                            <m:t>t</m:t>
                          </m:r>
                        </m:sub>
                      </m:sSub>
                      <m:r>
                        <a:rPr lang="en-US" sz="1800" b="0" i="0" smtClean="0">
                          <a:latin typeface="Cambria Math" panose="02040503050406030204" pitchFamily="18" charset="0"/>
                        </a:rPr>
                        <m:t>]</m:t>
                      </m:r>
                    </m:oMath>
                  </m:oMathPara>
                </a14:m>
                <a:endParaRPr lang="en-US" sz="1800" dirty="0"/>
              </a:p>
              <a:p>
                <a:pPr marL="0" indent="0" algn="just">
                  <a:buNone/>
                </a:pPr>
                <a:endParaRPr lang="en-US" sz="1800" dirty="0"/>
              </a:p>
              <a:p>
                <a:pPr marL="0" indent="0" algn="just">
                  <a:buNone/>
                </a:pPr>
                <a:r>
                  <a:rPr lang="en-US" sz="1800" dirty="0"/>
                  <a:t>The Markov state follows the </a:t>
                </a:r>
                <a:r>
                  <a:rPr lang="en-US" sz="1800" b="1" dirty="0"/>
                  <a:t>Markov property</a:t>
                </a:r>
                <a:r>
                  <a:rPr lang="en-US" sz="1800" dirty="0"/>
                  <a:t>, which says that the future is independent of the past and can only be defined with the present. </a:t>
                </a:r>
              </a:p>
            </p:txBody>
          </p:sp>
        </mc:Choice>
        <mc:Fallback xmlns="">
          <p:sp>
            <p:nvSpPr>
              <p:cNvPr id="3" name="Content Placeholder 2">
                <a:extLst>
                  <a:ext uri="{FF2B5EF4-FFF2-40B4-BE49-F238E27FC236}">
                    <a16:creationId xmlns:a16="http://schemas.microsoft.com/office/drawing/2014/main" id="{F7D07B63-9D59-9289-BE8A-E11B6B99F559}"/>
                  </a:ext>
                </a:extLst>
              </p:cNvPr>
              <p:cNvSpPr>
                <a:spLocks noGrp="1" noRot="1" noChangeAspect="1" noMove="1" noResize="1" noEditPoints="1" noAdjustHandles="1" noChangeArrowheads="1" noChangeShapeType="1" noTextEdit="1"/>
              </p:cNvSpPr>
              <p:nvPr>
                <p:ph idx="1"/>
              </p:nvPr>
            </p:nvSpPr>
            <p:spPr>
              <a:xfrm>
                <a:off x="685800" y="1219200"/>
                <a:ext cx="7894583" cy="2590800"/>
              </a:xfrm>
              <a:blipFill>
                <a:blip r:embed="rId2"/>
                <a:stretch>
                  <a:fillRect l="-804" t="-980" r="-6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95980B-47C2-FC79-8175-BE4BF04CE038}"/>
              </a:ext>
            </a:extLst>
          </p:cNvPr>
          <p:cNvSpPr>
            <a:spLocks noGrp="1"/>
          </p:cNvSpPr>
          <p:nvPr>
            <p:ph type="sldNum" sz="quarter" idx="4"/>
          </p:nvPr>
        </p:nvSpPr>
        <p:spPr/>
        <p:txBody>
          <a:bodyPr/>
          <a:lstStyle/>
          <a:p>
            <a:pPr marL="0" lvl="0" indent="0" algn="r" rtl="0">
              <a:spcBef>
                <a:spcPts val="0"/>
              </a:spcBef>
              <a:spcAft>
                <a:spcPts val="0"/>
              </a:spcAft>
              <a:buNone/>
            </a:pPr>
            <a:fld id="{00000000-1234-1234-1234-123412341234}" type="slidenum">
              <a:rPr lang="en-US" smtClean="0"/>
              <a:t>9</a:t>
            </a:fld>
            <a:endParaRPr lang="en-US" dirty="0">
              <a:latin typeface="Roboto Slab"/>
              <a:ea typeface="Roboto Slab"/>
              <a:cs typeface="Roboto Slab"/>
              <a:sym typeface="Roboto Slab"/>
            </a:endParaRPr>
          </a:p>
        </p:txBody>
      </p:sp>
      <p:sp>
        <p:nvSpPr>
          <p:cNvPr id="7" name="Content Placeholder 2">
            <a:extLst>
              <a:ext uri="{FF2B5EF4-FFF2-40B4-BE49-F238E27FC236}">
                <a16:creationId xmlns:a16="http://schemas.microsoft.com/office/drawing/2014/main" id="{409213EB-808D-1CBC-2E59-C70563CB26EB}"/>
              </a:ext>
            </a:extLst>
          </p:cNvPr>
          <p:cNvSpPr txBox="1">
            <a:spLocks/>
          </p:cNvSpPr>
          <p:nvPr/>
        </p:nvSpPr>
        <p:spPr bwMode="auto">
          <a:xfrm>
            <a:off x="685800" y="4191000"/>
            <a:ext cx="7894583" cy="9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68" indent="-257168" algn="l" rtl="0" eaLnBrk="0" fontAlgn="base" hangingPunct="0">
              <a:spcBef>
                <a:spcPct val="20000"/>
              </a:spcBef>
              <a:spcAft>
                <a:spcPct val="0"/>
              </a:spcAft>
              <a:buChar char="•"/>
              <a:defRPr sz="1500">
                <a:solidFill>
                  <a:schemeClr val="tx1"/>
                </a:solidFill>
                <a:latin typeface="Times New Roman" panose="02020603050405020304" pitchFamily="18" charset="0"/>
                <a:ea typeface="+mn-ea"/>
                <a:cs typeface="Times New Roman" panose="02020603050405020304" pitchFamily="18" charset="0"/>
              </a:defRPr>
            </a:lvl1pPr>
            <a:lvl2pPr marL="557199" indent="-214308" algn="l" rtl="0" eaLnBrk="0" fontAlgn="base" hangingPunct="0">
              <a:spcBef>
                <a:spcPct val="20000"/>
              </a:spcBef>
              <a:spcAft>
                <a:spcPct val="0"/>
              </a:spcAft>
              <a:buChar char="–"/>
              <a:defRPr sz="1350">
                <a:solidFill>
                  <a:schemeClr val="tx1"/>
                </a:solidFill>
                <a:latin typeface="Times New Roman" panose="02020603050405020304" pitchFamily="18" charset="0"/>
                <a:ea typeface="+mn-ea"/>
                <a:cs typeface="Times New Roman" panose="02020603050405020304" pitchFamily="18" charset="0"/>
              </a:defRPr>
            </a:lvl2pPr>
            <a:lvl3pPr marL="857228" indent="-171446" algn="l" rtl="0" eaLnBrk="0" fontAlgn="base" hangingPunct="0">
              <a:spcBef>
                <a:spcPct val="20000"/>
              </a:spcBef>
              <a:spcAft>
                <a:spcPct val="0"/>
              </a:spcAft>
              <a:buChar char="•"/>
              <a:defRPr sz="1200">
                <a:solidFill>
                  <a:schemeClr val="tx1"/>
                </a:solidFill>
                <a:latin typeface="Times New Roman" panose="02020603050405020304" pitchFamily="18" charset="0"/>
                <a:ea typeface="+mn-ea"/>
                <a:cs typeface="Times New Roman" panose="02020603050405020304" pitchFamily="18" charset="0"/>
              </a:defRPr>
            </a:lvl3pPr>
            <a:lvl4pPr marL="1200120" indent="-171446" algn="l" rtl="0" eaLnBrk="0" fontAlgn="base" hangingPunct="0">
              <a:spcBef>
                <a:spcPct val="20000"/>
              </a:spcBef>
              <a:spcAft>
                <a:spcPct val="0"/>
              </a:spcAft>
              <a:buChar char="–"/>
              <a:defRPr sz="1050">
                <a:solidFill>
                  <a:schemeClr val="tx1"/>
                </a:solidFill>
                <a:latin typeface="Times New Roman" panose="02020603050405020304" pitchFamily="18" charset="0"/>
                <a:ea typeface="+mn-ea"/>
                <a:cs typeface="Times New Roman" panose="02020603050405020304" pitchFamily="18" charset="0"/>
              </a:defRPr>
            </a:lvl4pPr>
            <a:lvl5pPr marL="1543012" indent="-171446" algn="l" rtl="0" eaLnBrk="0" fontAlgn="base" hangingPunct="0">
              <a:spcBef>
                <a:spcPct val="20000"/>
              </a:spcBef>
              <a:spcAft>
                <a:spcPct val="0"/>
              </a:spcAft>
              <a:buChar char="»"/>
              <a:defRPr sz="900">
                <a:solidFill>
                  <a:schemeClr val="tx1"/>
                </a:solidFill>
                <a:latin typeface="Times New Roman" panose="02020603050405020304" pitchFamily="18" charset="0"/>
                <a:ea typeface="+mn-ea"/>
                <a:cs typeface="Times New Roman" panose="02020603050405020304" pitchFamily="18" charset="0"/>
              </a:defRPr>
            </a:lvl5pPr>
            <a:lvl6pPr marL="1885903" indent="-171446" algn="l" rtl="0" fontAlgn="base">
              <a:spcBef>
                <a:spcPct val="20000"/>
              </a:spcBef>
              <a:spcAft>
                <a:spcPct val="0"/>
              </a:spcAft>
              <a:buChar char="»"/>
              <a:defRPr sz="1050">
                <a:solidFill>
                  <a:schemeClr val="tx1"/>
                </a:solidFill>
                <a:latin typeface="+mn-lt"/>
                <a:ea typeface="+mn-ea"/>
                <a:cs typeface="+mn-cs"/>
              </a:defRPr>
            </a:lvl6pPr>
            <a:lvl7pPr marL="2228795" indent="-171446" algn="l" rtl="0" fontAlgn="base">
              <a:spcBef>
                <a:spcPct val="20000"/>
              </a:spcBef>
              <a:spcAft>
                <a:spcPct val="0"/>
              </a:spcAft>
              <a:buChar char="»"/>
              <a:defRPr sz="1050">
                <a:solidFill>
                  <a:schemeClr val="tx1"/>
                </a:solidFill>
                <a:latin typeface="+mn-lt"/>
                <a:ea typeface="+mn-ea"/>
                <a:cs typeface="+mn-cs"/>
              </a:defRPr>
            </a:lvl7pPr>
            <a:lvl8pPr marL="2571686" indent="-171446" algn="l" rtl="0" fontAlgn="base">
              <a:spcBef>
                <a:spcPct val="20000"/>
              </a:spcBef>
              <a:spcAft>
                <a:spcPct val="0"/>
              </a:spcAft>
              <a:buChar char="»"/>
              <a:defRPr sz="1050">
                <a:solidFill>
                  <a:schemeClr val="tx1"/>
                </a:solidFill>
                <a:latin typeface="+mn-lt"/>
                <a:ea typeface="+mn-ea"/>
                <a:cs typeface="+mn-cs"/>
              </a:defRPr>
            </a:lvl8pPr>
            <a:lvl9pPr marL="2914577" indent="-171446" algn="l" rtl="0" fontAlgn="base">
              <a:spcBef>
                <a:spcPct val="20000"/>
              </a:spcBef>
              <a:spcAft>
                <a:spcPct val="0"/>
              </a:spcAft>
              <a:buChar char="»"/>
              <a:defRPr sz="1050">
                <a:solidFill>
                  <a:schemeClr val="tx1"/>
                </a:solidFill>
                <a:latin typeface="+mn-lt"/>
                <a:ea typeface="+mn-ea"/>
                <a:cs typeface="+mn-cs"/>
              </a:defRPr>
            </a:lvl9pPr>
          </a:lstStyle>
          <a:p>
            <a:pPr marL="0" indent="0" algn="just">
              <a:buFontTx/>
              <a:buNone/>
            </a:pPr>
            <a:r>
              <a:rPr lang="en-US" sz="1800" kern="0" dirty="0">
                <a:solidFill>
                  <a:srgbClr val="333333"/>
                </a:solidFill>
              </a:rPr>
              <a:t>The RL works on fully observable environments, where the agent can observe the environment and act for the new state. The complete process is known as Markov Decision process.</a:t>
            </a:r>
            <a:endParaRPr lang="en-US" sz="1800" kern="0" dirty="0"/>
          </a:p>
        </p:txBody>
      </p:sp>
    </p:spTree>
    <p:extLst>
      <p:ext uri="{BB962C8B-B14F-4D97-AF65-F5344CB8AC3E}">
        <p14:creationId xmlns:p14="http://schemas.microsoft.com/office/powerpoint/2010/main" val="205371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13673</TotalTime>
  <Words>1139</Words>
  <Application>Microsoft Macintosh PowerPoint</Application>
  <PresentationFormat>On-screen Show (4:3)</PresentationFormat>
  <Paragraphs>147</Paragraphs>
  <Slides>13</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.Apple Color Emoji UI</vt:lpstr>
      <vt:lpstr>Arial</vt:lpstr>
      <vt:lpstr>Calibri</vt:lpstr>
      <vt:lpstr>Cambria Math</vt:lpstr>
      <vt:lpstr>ITC Stone Sans Std Semibold</vt:lpstr>
      <vt:lpstr>Roboto Slab</vt:lpstr>
      <vt:lpstr>Times New Roman</vt:lpstr>
      <vt:lpstr>Blank Presentation</vt:lpstr>
      <vt:lpstr>Office Theme</vt:lpstr>
      <vt:lpstr>Introduction to Reinforcement Learning</vt:lpstr>
      <vt:lpstr>What is Reinforcement Learning?</vt:lpstr>
      <vt:lpstr>Reinforcement Learning Example</vt:lpstr>
      <vt:lpstr>Reinforcement Learning Applications</vt:lpstr>
      <vt:lpstr>Supervised vs. Unsupervised vs. Reinforcement Learning</vt:lpstr>
      <vt:lpstr>Term Used in Reinforcement Learning</vt:lpstr>
      <vt:lpstr>Elements of Reinforcement Learning</vt:lpstr>
      <vt:lpstr>Reinforcement Learning Categories</vt:lpstr>
      <vt:lpstr>State Representation</vt:lpstr>
      <vt:lpstr>Markov Decision Process</vt:lpstr>
      <vt:lpstr>Reinforcement Learning Algorithms</vt:lpstr>
      <vt:lpstr>Please open your Jupyter Notebook  for the hands-on experience .</vt:lpstr>
      <vt:lpstr>PowerPoint Presentation</vt:lpstr>
    </vt:vector>
  </TitlesOfParts>
  <Company>Foundry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sepideh nikookar</cp:lastModifiedBy>
  <cp:revision>346</cp:revision>
  <dcterms:created xsi:type="dcterms:W3CDTF">2014-02-18T17:37:52Z</dcterms:created>
  <dcterms:modified xsi:type="dcterms:W3CDTF">2022-11-30T01:12:44Z</dcterms:modified>
</cp:coreProperties>
</file>