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7" r:id="rId4"/>
    <p:sldId id="260" r:id="rId5"/>
    <p:sldId id="257" r:id="rId6"/>
    <p:sldId id="258" r:id="rId7"/>
    <p:sldId id="259" r:id="rId8"/>
    <p:sldId id="262" r:id="rId9"/>
    <p:sldId id="263" r:id="rId10"/>
    <p:sldId id="266" r:id="rId11"/>
    <p:sldId id="267" r:id="rId12"/>
    <p:sldId id="265" r:id="rId13"/>
    <p:sldId id="264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25" r:id="rId47"/>
    <p:sldId id="304" r:id="rId48"/>
    <p:sldId id="301" r:id="rId49"/>
    <p:sldId id="302" r:id="rId50"/>
    <p:sldId id="303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6" r:id="rId72"/>
    <p:sldId id="32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9802-91FA-465A-A76B-73BCED0A1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1EAEF-321E-46FB-9C2E-55A8A84C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BAC5-03C8-42BB-9F8C-B51E01AF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98D3-FACA-4C31-981F-3F76C600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C40C-8D2D-4540-BD79-9A88EF06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6F4-B4D2-4260-951C-47D04FDD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B33C-902A-4DA0-93E2-E1761BE9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BD66-2C90-4C70-A15C-493FE90A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AC84-C219-46B8-B9E9-08852FA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04A3-AC8F-4289-9169-AEE96586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77D05-2CCD-4E1C-9D8E-B6F6293D7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11489-2B6E-4A06-9014-586162AF3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10F2-5BF4-40F3-A95A-A9798556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A000-71B8-4713-81D8-92FB58BF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5798-E00B-4415-A203-6A7FD677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EAA0-DD4C-42E0-8162-977BC9E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EBA0-4253-4127-863C-89E7D3C7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DC75-D1EE-4D70-A917-CFB6EF43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71A4-84BA-468D-9EFC-E5FE65AF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CFAC-1F83-46F7-8A4E-740E2714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CD7B-5914-4DCA-AE71-FCADAAA7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F55B-2C1D-4E8A-911F-C911ACCA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2176-EA65-42DD-907C-98E7B705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A7DF-DFF4-4C65-846F-E841262C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5BA7-13B0-440D-95CC-8B732AE0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9077-D775-4D45-A591-B1414F9F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7534-9CD1-4E1D-95D0-DE0836B9F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1358F-6515-4CF6-A51C-02201AC4D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888B7-F80C-4451-A5CE-4897E101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9921-4171-441C-B665-90E81D1C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F4B2-B634-48ED-B8A4-148A0611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AAC7-1E31-4723-A3BF-7A5D248F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C727-6C13-459D-97BA-0AECC3BE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F00A-495E-4B23-9D61-3BBDA2A0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28184-73B2-4970-B93C-0150324BD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09B2-C3C0-49B4-BE76-9BAFDAA10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03CCE-45F5-4089-8C40-C7EA4072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E1583-EB3C-4ED9-A4B7-6B7E14B9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F4121-0978-49EF-A4EE-A4DFD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08D9-D8CE-4EDF-BD8D-4913F28D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AF406-872B-4555-9BFC-D46CB7DB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9CD1F-6364-4D2B-BE3E-39E53947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CCE42-E425-4EA1-A4E1-C4B6591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55172-5902-4C30-9F0B-C46A5D04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FBA31-8B63-4128-A50B-E0956E4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139D9-9CAD-4DA7-828E-06621204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DF8C-8CCF-403C-9E87-5E6A2EE0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FDE9-86F7-4556-B9E3-5F625302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B0567-A73C-4099-8B43-0CF76164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2736-6495-4877-97A4-6EC80918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A247-1C24-4E2B-8D43-3D668489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43C9-20EB-4942-8C33-61B9EC68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55A4-4342-4062-9D12-6429F90C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33ADD-9909-4493-A477-9EF5AD21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B737-B0BF-422D-B9A8-AC2C29078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8441-D989-466C-87C8-83440C2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E03A-F818-46FE-AF5F-2251D741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AF233-81CE-40C1-BA4C-82AD92E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B30F-74DC-42D7-AB78-ED0B0EF9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F9D3-988B-46C0-8743-3B030712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3FC4-5ABC-4D0E-97C8-00DA0259C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502A-440E-4E42-B7E3-60DB3482219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87D9-C90B-49E6-90DC-4A40B2960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1B59-34D6-4BF1-A09B-DBFB7FEA1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0D22-65D4-4F1E-86C2-1DD3ADC5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7FEF-9690-4300-AAE9-2E4302DAF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Gradient Descent and How I Learned to Love the Randomness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2BF9-8D30-474C-8C71-C309A0F8A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Joseph McCann</a:t>
            </a:r>
          </a:p>
        </p:txBody>
      </p:sp>
    </p:spTree>
    <p:extLst>
      <p:ext uri="{BB962C8B-B14F-4D97-AF65-F5344CB8AC3E}">
        <p14:creationId xmlns:p14="http://schemas.microsoft.com/office/powerpoint/2010/main" val="35957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EF3-1C17-4BEB-AA81-409FADA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D62-A1BB-4476-894F-FBC89F6B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points, find a line through them that minimizes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/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43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EF3-1C17-4BEB-AA81-409FADA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D62-A1BB-4476-894F-FBC89F6B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points, find a line through them that minimizes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/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/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EF3-1C17-4BEB-AA81-409FADA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D62-A1BB-4476-894F-FBC89F6B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points, find a line through them that minimizes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/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248D3-6BC2-44A7-9F44-D6E47DF35449}"/>
                  </a:ext>
                </a:extLst>
              </p:cNvPr>
              <p:cNvSpPr txBox="1"/>
              <p:nvPr/>
            </p:nvSpPr>
            <p:spPr>
              <a:xfrm>
                <a:off x="3138106" y="3759719"/>
                <a:ext cx="5915787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248D3-6BC2-44A7-9F44-D6E47DF35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06" y="3759719"/>
                <a:ext cx="5915787" cy="5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/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58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EF3-1C17-4BEB-AA81-409FADA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D62-A1BB-4476-894F-FBC89F6B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points, find a line through them that minimizes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/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248D3-6BC2-44A7-9F44-D6E47DF35449}"/>
                  </a:ext>
                </a:extLst>
              </p:cNvPr>
              <p:cNvSpPr txBox="1"/>
              <p:nvPr/>
            </p:nvSpPr>
            <p:spPr>
              <a:xfrm>
                <a:off x="3138106" y="3759719"/>
                <a:ext cx="5915787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248D3-6BC2-44A7-9F44-D6E47DF35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06" y="3759719"/>
                <a:ext cx="5915787" cy="5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/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23223-76C2-40D7-B1AE-F307F2709629}"/>
                  </a:ext>
                </a:extLst>
              </p:cNvPr>
              <p:cNvSpPr txBox="1"/>
              <p:nvPr/>
            </p:nvSpPr>
            <p:spPr>
              <a:xfrm>
                <a:off x="2662386" y="4587273"/>
                <a:ext cx="6726393" cy="709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⋅0+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⋅1+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23223-76C2-40D7-B1AE-F307F270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386" y="4587273"/>
                <a:ext cx="6726393" cy="709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0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EF3-1C17-4BEB-AA81-409FADA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D62-A1BB-4476-894F-FBC89F6B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points, find a line through them that minimizes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/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0E7CCD-5D16-439D-91DA-34EF3E1C0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74" y="3193895"/>
                <a:ext cx="34275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248D3-6BC2-44A7-9F44-D6E47DF35449}"/>
                  </a:ext>
                </a:extLst>
              </p:cNvPr>
              <p:cNvSpPr txBox="1"/>
              <p:nvPr/>
            </p:nvSpPr>
            <p:spPr>
              <a:xfrm>
                <a:off x="3138106" y="3759719"/>
                <a:ext cx="5915787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248D3-6BC2-44A7-9F44-D6E47DF35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06" y="3759719"/>
                <a:ext cx="5915787" cy="5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/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9E472-46D7-47EF-8A92-C64F17D7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56" y="2577229"/>
                <a:ext cx="4957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23223-76C2-40D7-B1AE-F307F2709629}"/>
                  </a:ext>
                </a:extLst>
              </p:cNvPr>
              <p:cNvSpPr txBox="1"/>
              <p:nvPr/>
            </p:nvSpPr>
            <p:spPr>
              <a:xfrm>
                <a:off x="2662386" y="4587273"/>
                <a:ext cx="6726393" cy="709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⋅0+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⋅1+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23223-76C2-40D7-B1AE-F307F270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386" y="4587273"/>
                <a:ext cx="6726393" cy="709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F3B63-7BC3-4587-8CC1-2A113151A413}"/>
                  </a:ext>
                </a:extLst>
              </p:cNvPr>
              <p:cNvSpPr txBox="1"/>
              <p:nvPr/>
            </p:nvSpPr>
            <p:spPr>
              <a:xfrm>
                <a:off x="4997223" y="5553263"/>
                <a:ext cx="2056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3F3B63-7BC3-4587-8CC1-2A113151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23" y="5553263"/>
                <a:ext cx="20567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1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1B3782-2AE8-4209-9437-492CE5D390C4}"/>
                  </a:ext>
                </a:extLst>
              </p:cNvPr>
              <p:cNvSpPr txBox="1"/>
              <p:nvPr/>
            </p:nvSpPr>
            <p:spPr>
              <a:xfrm>
                <a:off x="478180" y="1239716"/>
                <a:ext cx="11235640" cy="5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1B3782-2AE8-4209-9437-492CE5D3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239716"/>
                <a:ext cx="11235640" cy="529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4391DD-9F59-45FC-9807-5049D44E0712}"/>
                  </a:ext>
                </a:extLst>
              </p:cNvPr>
              <p:cNvSpPr txBox="1"/>
              <p:nvPr/>
            </p:nvSpPr>
            <p:spPr>
              <a:xfrm>
                <a:off x="4682055" y="589085"/>
                <a:ext cx="28278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4391DD-9F59-45FC-9807-5049D44E0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55" y="589085"/>
                <a:ext cx="282789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C5F107-764D-4C0B-A1F9-8749B4F19479}"/>
                  </a:ext>
                </a:extLst>
              </p:cNvPr>
              <p:cNvSpPr txBox="1"/>
              <p:nvPr/>
            </p:nvSpPr>
            <p:spPr>
              <a:xfrm>
                <a:off x="2921150" y="2806263"/>
                <a:ext cx="6121099" cy="72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C5F107-764D-4C0B-A1F9-8749B4F1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50" y="2806263"/>
                <a:ext cx="6121099" cy="729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010F65-6F35-432A-A004-6E101CADEFCF}"/>
                  </a:ext>
                </a:extLst>
              </p:cNvPr>
              <p:cNvSpPr txBox="1"/>
              <p:nvPr/>
            </p:nvSpPr>
            <p:spPr>
              <a:xfrm>
                <a:off x="4866560" y="1879232"/>
                <a:ext cx="2458878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010F65-6F35-432A-A004-6E101CADE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60" y="1879232"/>
                <a:ext cx="2458878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20A54-9944-41BA-9BA1-3F64A9C9DC35}"/>
                  </a:ext>
                </a:extLst>
              </p:cNvPr>
              <p:cNvSpPr txBox="1"/>
              <p:nvPr/>
            </p:nvSpPr>
            <p:spPr>
              <a:xfrm>
                <a:off x="3826755" y="4273942"/>
                <a:ext cx="453848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20A54-9944-41BA-9BA1-3F64A9C9D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55" y="4273942"/>
                <a:ext cx="4538487" cy="13443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15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B84987-39A2-4C43-B35F-6C2163106568}"/>
              </a:ext>
            </a:extLst>
          </p:cNvPr>
          <p:cNvSpPr/>
          <p:nvPr/>
        </p:nvSpPr>
        <p:spPr>
          <a:xfrm>
            <a:off x="3402623" y="2299189"/>
            <a:ext cx="1037492" cy="1028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A158B5-DBAC-4683-879D-7EFBDC1B13E7}"/>
              </a:ext>
            </a:extLst>
          </p:cNvPr>
          <p:cNvSpPr/>
          <p:nvPr/>
        </p:nvSpPr>
        <p:spPr>
          <a:xfrm>
            <a:off x="3402623" y="4154368"/>
            <a:ext cx="1037492" cy="1028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6C774-F9F7-4E3C-8DAD-DF1C2614BEAA}"/>
              </a:ext>
            </a:extLst>
          </p:cNvPr>
          <p:cNvSpPr/>
          <p:nvPr/>
        </p:nvSpPr>
        <p:spPr>
          <a:xfrm>
            <a:off x="5805854" y="2299189"/>
            <a:ext cx="1037492" cy="1028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5C4B8A-0FA8-40C2-A24D-938E9C0B865B}"/>
              </a:ext>
            </a:extLst>
          </p:cNvPr>
          <p:cNvSpPr/>
          <p:nvPr/>
        </p:nvSpPr>
        <p:spPr>
          <a:xfrm>
            <a:off x="5805854" y="4154368"/>
            <a:ext cx="1037492" cy="1028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5F027C-F163-49B2-9694-CFCFAAD9EEDF}"/>
              </a:ext>
            </a:extLst>
          </p:cNvPr>
          <p:cNvSpPr/>
          <p:nvPr/>
        </p:nvSpPr>
        <p:spPr>
          <a:xfrm>
            <a:off x="8209085" y="3327889"/>
            <a:ext cx="1037492" cy="1028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A3AE9-B77E-48DC-99CD-28EA53D14F9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4440115" y="2813539"/>
            <a:ext cx="136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CFB8C6-E314-4ED7-82CE-13F697B33460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4440115" y="2813539"/>
            <a:ext cx="1365739" cy="185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0955F-7C84-4874-B409-B92902838903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4440115" y="2813539"/>
            <a:ext cx="1365739" cy="185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5DF9F-F38F-4527-9799-6FBFD2D19B54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4440115" y="4668718"/>
            <a:ext cx="136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C02D7E-B91F-4C38-8C17-A1DF48EF7B68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6843346" y="2813539"/>
            <a:ext cx="1365739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ADC4B6-FA71-496C-B48B-4E3F28A8DCBA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843346" y="3842239"/>
            <a:ext cx="1365739" cy="8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48FDD-9C9D-4A68-BF75-BFF4F0381DB5}"/>
                  </a:ext>
                </a:extLst>
              </p:cNvPr>
              <p:cNvSpPr txBox="1"/>
              <p:nvPr/>
            </p:nvSpPr>
            <p:spPr>
              <a:xfrm>
                <a:off x="3650268" y="2551929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48FDD-9C9D-4A68-BF75-BFF4F038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68" y="2551929"/>
                <a:ext cx="6125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93CF29-2F0E-4F96-B7EE-3351582FD525}"/>
                  </a:ext>
                </a:extLst>
              </p:cNvPr>
              <p:cNvSpPr txBox="1"/>
              <p:nvPr/>
            </p:nvSpPr>
            <p:spPr>
              <a:xfrm>
                <a:off x="3650268" y="4407108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93CF29-2F0E-4F96-B7EE-3351582FD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68" y="4407108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D7716E-7207-49CA-BB4A-6F65D01825FC}"/>
                  </a:ext>
                </a:extLst>
              </p:cNvPr>
              <p:cNvSpPr txBox="1"/>
              <p:nvPr/>
            </p:nvSpPr>
            <p:spPr>
              <a:xfrm>
                <a:off x="6046898" y="2551929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D7716E-7207-49CA-BB4A-6F65D018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98" y="2551929"/>
                <a:ext cx="6078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0D69E3-C563-40A3-95A2-115DB22B9C30}"/>
                  </a:ext>
                </a:extLst>
              </p:cNvPr>
              <p:cNvSpPr txBox="1"/>
              <p:nvPr/>
            </p:nvSpPr>
            <p:spPr>
              <a:xfrm>
                <a:off x="6046898" y="4407108"/>
                <a:ext cx="6161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0D69E3-C563-40A3-95A2-115DB22B9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98" y="4407108"/>
                <a:ext cx="6161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75D32BD-57E3-4728-92F5-93338EC6275D}"/>
                  </a:ext>
                </a:extLst>
              </p:cNvPr>
              <p:cNvSpPr txBox="1"/>
              <p:nvPr/>
            </p:nvSpPr>
            <p:spPr>
              <a:xfrm>
                <a:off x="8435195" y="3580629"/>
                <a:ext cx="6161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75D32BD-57E3-4728-92F5-93338EC62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95" y="3580629"/>
                <a:ext cx="61613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F2AEECC-A52C-4A38-97F4-90214FB24C68}"/>
                  </a:ext>
                </a:extLst>
              </p:cNvPr>
              <p:cNvSpPr txBox="1"/>
              <p:nvPr/>
            </p:nvSpPr>
            <p:spPr>
              <a:xfrm>
                <a:off x="4880305" y="2417786"/>
                <a:ext cx="536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F2AEECC-A52C-4A38-97F4-90214FB2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5" y="2417786"/>
                <a:ext cx="53668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EC9D34-1A91-46FE-936D-6F55C02A77D4}"/>
                  </a:ext>
                </a:extLst>
              </p:cNvPr>
              <p:cNvSpPr txBox="1"/>
              <p:nvPr/>
            </p:nvSpPr>
            <p:spPr>
              <a:xfrm>
                <a:off x="4946581" y="3017950"/>
                <a:ext cx="542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EC9D34-1A91-46FE-936D-6F55C02A7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1" y="3017950"/>
                <a:ext cx="5426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BC5C155-BBC4-470B-B0F8-5E145FAF07E6}"/>
                  </a:ext>
                </a:extLst>
              </p:cNvPr>
              <p:cNvSpPr txBox="1"/>
              <p:nvPr/>
            </p:nvSpPr>
            <p:spPr>
              <a:xfrm>
                <a:off x="4468114" y="3734504"/>
                <a:ext cx="542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BC5C155-BBC4-470B-B0F8-5E145FAF0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4" y="3734504"/>
                <a:ext cx="542649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7BC1F6-87AF-461B-80FE-49D9ADA4F028}"/>
                  </a:ext>
                </a:extLst>
              </p:cNvPr>
              <p:cNvSpPr txBox="1"/>
              <p:nvPr/>
            </p:nvSpPr>
            <p:spPr>
              <a:xfrm>
                <a:off x="4864363" y="4268609"/>
                <a:ext cx="5348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7BC1F6-87AF-461B-80FE-49D9ADA4F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363" y="4268609"/>
                <a:ext cx="5348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62976C-D10A-4190-95BF-09EC7152382B}"/>
                  </a:ext>
                </a:extLst>
              </p:cNvPr>
              <p:cNvSpPr txBox="1"/>
              <p:nvPr/>
            </p:nvSpPr>
            <p:spPr>
              <a:xfrm>
                <a:off x="7276234" y="2853034"/>
                <a:ext cx="542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62976C-D10A-4190-95BF-09EC715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34" y="2853034"/>
                <a:ext cx="54264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C15ADB7-37BC-41FB-8557-C181B02B4CD5}"/>
                  </a:ext>
                </a:extLst>
              </p:cNvPr>
              <p:cNvSpPr txBox="1"/>
              <p:nvPr/>
            </p:nvSpPr>
            <p:spPr>
              <a:xfrm>
                <a:off x="7093749" y="3934559"/>
                <a:ext cx="542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C15ADB7-37BC-41FB-8557-C181B02B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49" y="3934559"/>
                <a:ext cx="54264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281051-76DC-4E8F-9E59-170824656EA8}"/>
                  </a:ext>
                </a:extLst>
              </p:cNvPr>
              <p:cNvSpPr txBox="1"/>
              <p:nvPr/>
            </p:nvSpPr>
            <p:spPr>
              <a:xfrm>
                <a:off x="478180" y="1312211"/>
                <a:ext cx="11235640" cy="5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281051-76DC-4E8F-9E59-170824656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312211"/>
                <a:ext cx="11235640" cy="5291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88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these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A21D-714E-4AE8-85DA-AFF4096B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Tragically, most models have no closed form solution</a:t>
            </a:r>
          </a:p>
          <a:p>
            <a:endParaRPr lang="en-US" dirty="0"/>
          </a:p>
          <a:p>
            <a:r>
              <a:rPr lang="en-US" dirty="0"/>
              <a:t>We need to numerically compute our parameters</a:t>
            </a:r>
          </a:p>
          <a:p>
            <a:endParaRPr lang="en-US" dirty="0"/>
          </a:p>
          <a:p>
            <a:r>
              <a:rPr lang="en-US"/>
              <a:t>Numerical optimization methods?</a:t>
            </a:r>
          </a:p>
        </p:txBody>
      </p:sp>
    </p:spTree>
    <p:extLst>
      <p:ext uri="{BB962C8B-B14F-4D97-AF65-F5344CB8AC3E}">
        <p14:creationId xmlns:p14="http://schemas.microsoft.com/office/powerpoint/2010/main" val="326051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Notation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Prior we used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to represent input data</a:t>
                </a:r>
              </a:p>
              <a:p>
                <a:endParaRPr lang="en-US" dirty="0"/>
              </a:p>
              <a:p>
                <a:r>
                  <a:rPr lang="en-US" dirty="0"/>
                  <a:t>We now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to represent the parameters being minimized </a:t>
                </a:r>
              </a:p>
              <a:p>
                <a:pPr lvl="1"/>
                <a:r>
                  <a:rPr lang="en-US" dirty="0"/>
                  <a:t>Will consider a high-level idea of functions created by fixed data</a:t>
                </a:r>
              </a:p>
              <a:p>
                <a:pPr lvl="1"/>
                <a:r>
                  <a:rPr lang="en-US" dirty="0"/>
                  <a:t>Parameters being varied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1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7C09D75-D776-4DD7-A1C6-4EFBA152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7143"/>
            <a:ext cx="9134476" cy="68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2936-6228-42B6-8635-B44C1F3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7154"/>
            <a:ext cx="10515600" cy="3595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i="1" dirty="0"/>
              <a:t>Sarge</a:t>
            </a:r>
            <a:r>
              <a:rPr lang="en-US" sz="2800" i="1" dirty="0"/>
              <a:t>: Simmons was the one that led us to you after he stealthily avoided capture.</a:t>
            </a:r>
            <a:br>
              <a:rPr lang="en-US" sz="2800" i="1" dirty="0"/>
            </a:br>
            <a:br>
              <a:rPr lang="en-US" sz="2800" i="1" dirty="0"/>
            </a:br>
            <a:r>
              <a:rPr lang="en-US" sz="2800" b="1" i="1" dirty="0" err="1"/>
              <a:t>Grif</a:t>
            </a:r>
            <a:r>
              <a:rPr lang="en-US" sz="2800" i="1" dirty="0"/>
              <a:t>: Avoided capture!?  They knocked him out first and picked me at random! </a:t>
            </a:r>
            <a:br>
              <a:rPr lang="en-US" sz="2800" i="1" dirty="0"/>
            </a:br>
            <a:br>
              <a:rPr lang="en-US" sz="2800" i="1" dirty="0"/>
            </a:br>
            <a:r>
              <a:rPr lang="en-US" sz="2800" b="1" i="1" dirty="0"/>
              <a:t>Sarge</a:t>
            </a:r>
            <a:r>
              <a:rPr lang="en-US" sz="2800" i="1" dirty="0"/>
              <a:t>: Yes.  A  randomness  that  Simmons  used  to  save the day!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64959-94F3-4912-A823-A1A647376BE9}"/>
              </a:ext>
            </a:extLst>
          </p:cNvPr>
          <p:cNvSpPr txBox="1"/>
          <p:nvPr/>
        </p:nvSpPr>
        <p:spPr>
          <a:xfrm>
            <a:off x="4973027" y="5090774"/>
            <a:ext cx="637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effectLst/>
              </a:rPr>
              <a:t>~Red vs. Blue, Episode 92: Where Credit is Due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81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7C09D75-D776-4DD7-A1C6-4EFBA152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7143"/>
            <a:ext cx="9134476" cy="6850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22082-0587-4CF2-8EBE-9EDED5B48177}"/>
                  </a:ext>
                </a:extLst>
              </p:cNvPr>
              <p:cNvSpPr txBox="1"/>
              <p:nvPr/>
            </p:nvSpPr>
            <p:spPr>
              <a:xfrm>
                <a:off x="167054" y="1573823"/>
                <a:ext cx="21804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want to lower the error, we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How can we explain this more “</a:t>
                </a:r>
                <a:r>
                  <a:rPr lang="en-US" dirty="0" err="1"/>
                  <a:t>mathy</a:t>
                </a:r>
                <a:r>
                  <a:rPr lang="en-US" dirty="0"/>
                  <a:t>”?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22082-0587-4CF2-8EBE-9EDED5B48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4" y="1573823"/>
                <a:ext cx="2180492" cy="1477328"/>
              </a:xfrm>
              <a:prstGeom prst="rect">
                <a:avLst/>
              </a:prstGeom>
              <a:blipFill>
                <a:blip r:embed="rId3"/>
                <a:stretch>
                  <a:fillRect l="-2235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07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 the error (objective function) of our model applied to some data when parameters have 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find direction of growth, and move in the opposite direction</a:t>
                </a:r>
              </a:p>
              <a:p>
                <a:pPr lvl="1"/>
                <a:r>
                  <a:rPr lang="en-US" dirty="0"/>
                  <a:t>In 1D this corresponds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2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3078FD-9B69-423B-8555-FE878346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7143"/>
            <a:ext cx="9134476" cy="68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Start with some initial parameter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update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for as long as you’d like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a fixed step size parameter in standard GD</a:t>
                </a:r>
              </a:p>
              <a:p>
                <a:pPr lvl="1"/>
                <a:r>
                  <a:rPr lang="en-US" dirty="0"/>
                  <a:t>More modern methods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as the method progresses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8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Computationally can be very inefficient </a:t>
                </a:r>
              </a:p>
              <a:p>
                <a:pPr lvl="1"/>
                <a:r>
                  <a:rPr lang="en-US" dirty="0"/>
                  <a:t>Computing the full gradient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costly for Big Data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(and will) get stuck in suboptimal local minima</a:t>
                </a:r>
              </a:p>
              <a:p>
                <a:pPr lvl="1"/>
                <a:r>
                  <a:rPr lang="en-US" dirty="0"/>
                  <a:t>Momentum based methods</a:t>
                </a:r>
              </a:p>
              <a:p>
                <a:pPr lvl="1"/>
                <a:r>
                  <a:rPr lang="en-US" dirty="0"/>
                  <a:t>Variable step sizes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6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A21D-714E-4AE8-85DA-AFF4096B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At each iteration, perform GD on random subset of data</a:t>
            </a:r>
          </a:p>
          <a:p>
            <a:pPr lvl="1"/>
            <a:r>
              <a:rPr lang="en-US" dirty="0"/>
              <a:t>Engineer’s Interpretation</a:t>
            </a:r>
          </a:p>
          <a:p>
            <a:pPr lvl="1"/>
            <a:endParaRPr lang="en-US" dirty="0"/>
          </a:p>
          <a:p>
            <a:r>
              <a:rPr lang="en-US" dirty="0"/>
              <a:t>Can drastically cut computational costs</a:t>
            </a:r>
          </a:p>
          <a:p>
            <a:pPr lvl="1"/>
            <a:r>
              <a:rPr lang="en-US" dirty="0"/>
              <a:t>Original reason people used SGD</a:t>
            </a:r>
          </a:p>
          <a:p>
            <a:pPr lvl="1"/>
            <a:endParaRPr lang="en-US" dirty="0"/>
          </a:p>
          <a:p>
            <a:r>
              <a:rPr lang="en-US" dirty="0"/>
              <a:t>Has been shown to have other beneficial properties</a:t>
            </a:r>
          </a:p>
          <a:p>
            <a:pPr lvl="1"/>
            <a:r>
              <a:rPr lang="en-US" dirty="0"/>
              <a:t>Prevent overfitting? </a:t>
            </a:r>
          </a:p>
        </p:txBody>
      </p:sp>
    </p:spTree>
    <p:extLst>
      <p:ext uri="{BB962C8B-B14F-4D97-AF65-F5344CB8AC3E}">
        <p14:creationId xmlns:p14="http://schemas.microsoft.com/office/powerpoint/2010/main" val="68594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represents the error/loss for one subset of 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the probability of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a given iteration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Start with some initial parameter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update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,3 for as long as you’d like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0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CB2735-EC24-4958-A5CE-602D4AB1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A21D-714E-4AE8-85DA-AFF4096B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If we are randomly bouncing around every iteration, how do we know where we will end up?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4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we are randomly bouncing around every iteration, how do we know where we will end up?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Shows us where the parameter may be at a point in time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2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CB09-F8EF-410B-92C3-9187F74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Biographical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72E0-CE8F-466E-8AE8-3F7B2143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Came to NJIT for undergraduate degree</a:t>
            </a:r>
          </a:p>
          <a:p>
            <a:pPr lvl="1"/>
            <a:r>
              <a:rPr lang="en-US" dirty="0"/>
              <a:t>Double Major in Computer Science and Mathematics, Class of 2020 ( </a:t>
            </a:r>
            <a:r>
              <a:rPr lang="en-US" dirty="0">
                <a:sym typeface="Wingdings" panose="05000000000000000000" pitchFamily="2" charset="2"/>
              </a:rPr>
              <a:t> 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Currently working on Master’s in Data Science on Statistical Track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Working on Thesis Project with Professor </a:t>
            </a:r>
            <a:r>
              <a:rPr lang="en-US" dirty="0" err="1">
                <a:sym typeface="Wingdings" panose="05000000000000000000" pitchFamily="2" charset="2"/>
              </a:rPr>
              <a:t>Shirokoff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Love the intersection of Mathematics and 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36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373-ACCA-49CA-BA2E-96626C0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we are randomly bouncing around every iteration, how do we know where we will end up?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Shows us where the parameter may be at a point in time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Steady state/Stationary Probability Distribution/Invariant Measure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2A21D-714E-4AE8-85DA-AFF4096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0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as a 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D46D-63EB-4FDD-977D-4B666F93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Markov Chain is a set of rules that update a parameter with probabilities provided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1F34C2-7FC3-401F-B510-5CAA493F9FBC}"/>
              </a:ext>
            </a:extLst>
          </p:cNvPr>
          <p:cNvSpPr/>
          <p:nvPr/>
        </p:nvSpPr>
        <p:spPr>
          <a:xfrm>
            <a:off x="3666392" y="3982915"/>
            <a:ext cx="1222131" cy="11605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BE0B7-2648-4987-A5B7-3FCC17339496}"/>
              </a:ext>
            </a:extLst>
          </p:cNvPr>
          <p:cNvSpPr/>
          <p:nvPr/>
        </p:nvSpPr>
        <p:spPr>
          <a:xfrm>
            <a:off x="5717931" y="2974730"/>
            <a:ext cx="1222131" cy="11605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B2B514-8099-45F4-9245-1F60906721E5}"/>
              </a:ext>
            </a:extLst>
          </p:cNvPr>
          <p:cNvSpPr/>
          <p:nvPr/>
        </p:nvSpPr>
        <p:spPr>
          <a:xfrm>
            <a:off x="5717931" y="4859215"/>
            <a:ext cx="1222131" cy="11605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0E9F4-8CB8-493A-B18E-9D26D3F02A8C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4888523" y="3965351"/>
            <a:ext cx="1008385" cy="59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6EFE7A-E996-4FF1-BA03-A980FF3B44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96908" y="3965351"/>
            <a:ext cx="0" cy="106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F2A2A-141B-4916-AD33-3812B54D2EAF}"/>
              </a:ext>
            </a:extLst>
          </p:cNvPr>
          <p:cNvCxnSpPr>
            <a:stCxn id="6" idx="1"/>
            <a:endCxn id="4" idx="6"/>
          </p:cNvCxnSpPr>
          <p:nvPr/>
        </p:nvCxnSpPr>
        <p:spPr>
          <a:xfrm flipH="1" flipV="1">
            <a:off x="4888523" y="4563208"/>
            <a:ext cx="1008385" cy="46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EF9D33-8714-4B03-8134-B885CB2746EB}"/>
                  </a:ext>
                </a:extLst>
              </p:cNvPr>
              <p:cNvSpPr txBox="1"/>
              <p:nvPr/>
            </p:nvSpPr>
            <p:spPr>
              <a:xfrm>
                <a:off x="4062046" y="4378541"/>
                <a:ext cx="43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EF9D33-8714-4B03-8134-B885CB27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046" y="4378541"/>
                <a:ext cx="4308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D966F9-A192-46E0-A724-1E8B6589CC1C}"/>
                  </a:ext>
                </a:extLst>
              </p:cNvPr>
              <p:cNvSpPr txBox="1"/>
              <p:nvPr/>
            </p:nvSpPr>
            <p:spPr>
              <a:xfrm>
                <a:off x="6113584" y="3370356"/>
                <a:ext cx="43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D966F9-A192-46E0-A724-1E8B6589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84" y="3370356"/>
                <a:ext cx="4308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E073A-40B2-4127-9D52-E2F7657E861B}"/>
                  </a:ext>
                </a:extLst>
              </p:cNvPr>
              <p:cNvSpPr txBox="1"/>
              <p:nvPr/>
            </p:nvSpPr>
            <p:spPr>
              <a:xfrm>
                <a:off x="6113584" y="5254841"/>
                <a:ext cx="43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E073A-40B2-4127-9D52-E2F7657E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84" y="5254841"/>
                <a:ext cx="4308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83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as a 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SGD can be thought of as a Markov chain in continuous space</a:t>
                </a:r>
              </a:p>
              <a:p>
                <a:pPr lvl="1"/>
                <a:r>
                  <a:rPr lang="en-US" dirty="0"/>
                  <a:t>Finite number of locations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go based on splitting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we apply Markov Methods to SGD? </a:t>
                </a:r>
              </a:p>
              <a:p>
                <a:pPr lvl="1"/>
                <a:r>
                  <a:rPr lang="en-US" b="0" dirty="0"/>
                  <a:t>Probability evolution: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Steady States: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04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b="0" dirty="0"/>
                  <a:t>We want an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2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b="0" dirty="0"/>
                  <a:t>We want an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we state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Dirac Delta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everywhere except the origin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84128-D52F-4340-8813-9BB3B3009615}"/>
                  </a:ext>
                </a:extLst>
              </p:cNvPr>
              <p:cNvSpPr txBox="1"/>
              <p:nvPr/>
            </p:nvSpPr>
            <p:spPr>
              <a:xfrm>
                <a:off x="2057811" y="3301262"/>
                <a:ext cx="8076378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84128-D52F-4340-8813-9BB3B3009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11" y="3301262"/>
                <a:ext cx="8076378" cy="14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5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84128-D52F-4340-8813-9BB3B3009615}"/>
                  </a:ext>
                </a:extLst>
              </p:cNvPr>
              <p:cNvSpPr txBox="1"/>
              <p:nvPr/>
            </p:nvSpPr>
            <p:spPr>
              <a:xfrm>
                <a:off x="2057811" y="1690688"/>
                <a:ext cx="8076378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84128-D52F-4340-8813-9BB3B3009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11" y="1690688"/>
                <a:ext cx="8076378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5F116A-8AFB-4B95-8CE4-1181CC5558D6}"/>
              </a:ext>
            </a:extLst>
          </p:cNvPr>
          <p:cNvCxnSpPr>
            <a:cxnSpLocks/>
          </p:cNvCxnSpPr>
          <p:nvPr/>
        </p:nvCxnSpPr>
        <p:spPr>
          <a:xfrm flipV="1">
            <a:off x="7403123" y="2822332"/>
            <a:ext cx="0" cy="90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0F8F63-7F21-4D3B-B3AF-B251F1CFCB5E}"/>
              </a:ext>
            </a:extLst>
          </p:cNvPr>
          <p:cNvCxnSpPr>
            <a:cxnSpLocks/>
          </p:cNvCxnSpPr>
          <p:nvPr/>
        </p:nvCxnSpPr>
        <p:spPr>
          <a:xfrm flipV="1">
            <a:off x="3086099" y="2787164"/>
            <a:ext cx="0" cy="100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8BF7E2-F9FC-49A5-8338-9421EEA840ED}"/>
              </a:ext>
            </a:extLst>
          </p:cNvPr>
          <p:cNvCxnSpPr/>
          <p:nvPr/>
        </p:nvCxnSpPr>
        <p:spPr>
          <a:xfrm flipV="1">
            <a:off x="5372100" y="3156438"/>
            <a:ext cx="0" cy="65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131E99-4BB7-449B-AC89-3B830839F4E2}"/>
                  </a:ext>
                </a:extLst>
              </p:cNvPr>
              <p:cNvSpPr txBox="1"/>
              <p:nvPr/>
            </p:nvSpPr>
            <p:spPr>
              <a:xfrm>
                <a:off x="1635368" y="3816016"/>
                <a:ext cx="254097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is the probability of at the next step being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131E99-4BB7-449B-AC89-3B830839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68" y="3816016"/>
                <a:ext cx="2540977" cy="1015663"/>
              </a:xfrm>
              <a:prstGeom prst="rect">
                <a:avLst/>
              </a:prstGeom>
              <a:blipFill>
                <a:blip r:embed="rId3"/>
                <a:stretch>
                  <a:fillRect l="-2398" t="-3593" r="-431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58CEB3-3460-444A-A90E-2F9DC68E0F6A}"/>
              </a:ext>
            </a:extLst>
          </p:cNvPr>
          <p:cNvSpPr txBox="1"/>
          <p:nvPr/>
        </p:nvSpPr>
        <p:spPr>
          <a:xfrm>
            <a:off x="4325815" y="3881549"/>
            <a:ext cx="209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every part of the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0185F2-20D9-4F64-918B-6AB961A96702}"/>
                  </a:ext>
                </a:extLst>
              </p:cNvPr>
              <p:cNvSpPr txBox="1"/>
              <p:nvPr/>
            </p:nvSpPr>
            <p:spPr>
              <a:xfrm>
                <a:off x="6418385" y="3727938"/>
                <a:ext cx="2602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points that could have converted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under the transformation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0185F2-20D9-4F64-918B-6AB961A96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5" y="3727938"/>
                <a:ext cx="2602520" cy="1200329"/>
              </a:xfrm>
              <a:prstGeom prst="rect">
                <a:avLst/>
              </a:prstGeom>
              <a:blipFill>
                <a:blip r:embed="rId4"/>
                <a:stretch>
                  <a:fillRect l="-2108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DFAE8-38B1-4DC7-9A60-716D3BE9605D}"/>
              </a:ext>
            </a:extLst>
          </p:cNvPr>
          <p:cNvCxnSpPr/>
          <p:nvPr/>
        </p:nvCxnSpPr>
        <p:spPr>
          <a:xfrm flipV="1">
            <a:off x="4325815" y="2927838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AF6F20-2621-4285-84E6-669EA8C0BC3D}"/>
              </a:ext>
            </a:extLst>
          </p:cNvPr>
          <p:cNvSpPr txBox="1"/>
          <p:nvPr/>
        </p:nvSpPr>
        <p:spPr>
          <a:xfrm>
            <a:off x="3200407" y="5495192"/>
            <a:ext cx="228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Continuous, so we integrate over entire parameter space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9ECC19-96F0-4D45-85D9-AD2C226F08DA}"/>
              </a:ext>
            </a:extLst>
          </p:cNvPr>
          <p:cNvCxnSpPr/>
          <p:nvPr/>
        </p:nvCxnSpPr>
        <p:spPr>
          <a:xfrm flipV="1">
            <a:off x="8941777" y="2822332"/>
            <a:ext cx="0" cy="262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315F63-C8EF-4F02-9DD1-015D4CA2B40E}"/>
                  </a:ext>
                </a:extLst>
              </p:cNvPr>
              <p:cNvSpPr txBox="1"/>
              <p:nvPr/>
            </p:nvSpPr>
            <p:spPr>
              <a:xfrm>
                <a:off x="7737260" y="5495192"/>
                <a:ext cx="2285985" cy="957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up probabilities of points that get us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315F63-C8EF-4F02-9DD1-015D4CA2B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60" y="5495192"/>
                <a:ext cx="2285985" cy="957121"/>
              </a:xfrm>
              <a:prstGeom prst="rect">
                <a:avLst/>
              </a:prstGeom>
              <a:blipFill>
                <a:blip r:embed="rId5"/>
                <a:stretch>
                  <a:fillRect l="-2133" t="-318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396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b="0" dirty="0"/>
                  <a:t>Suppose we want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151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b="0" dirty="0"/>
                  <a:t>Suppose we want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92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b="0" dirty="0"/>
                  <a:t>Suppose we want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Also suppose these are carefully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to fit the later formula</a:t>
                </a:r>
              </a:p>
              <a:p>
                <a:endParaRPr lang="en-US" b="0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because of the chance of picking the other function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31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D46D-63EB-4FDD-977D-4B666F93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simplify the operator down to a nicer form for computations</a:t>
            </a:r>
          </a:p>
          <a:p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With this formula we can actually find analytic solutions for some steady states</a:t>
            </a:r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CDA993-8FFD-4888-8342-4AB77279BFFD}"/>
                  </a:ext>
                </a:extLst>
              </p:cNvPr>
              <p:cNvSpPr txBox="1"/>
              <p:nvPr/>
            </p:nvSpPr>
            <p:spPr>
              <a:xfrm>
                <a:off x="1866900" y="3059723"/>
                <a:ext cx="8458200" cy="1315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CDA993-8FFD-4888-8342-4AB77279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3059723"/>
                <a:ext cx="8458200" cy="1315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CB09-F8EF-410B-92C3-9187F74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Artificial Intelligence</a:t>
            </a:r>
          </a:p>
        </p:txBody>
      </p:sp>
      <p:pic>
        <p:nvPicPr>
          <p:cNvPr id="1026" name="Picture 2" descr="Black Mirror season 4: USS Callister review | Den of Geek">
            <a:extLst>
              <a:ext uri="{FF2B5EF4-FFF2-40B4-BE49-F238E27FC236}">
                <a16:creationId xmlns:a16="http://schemas.microsoft.com/office/drawing/2014/main" id="{80544FB2-9F14-4AE3-9874-8ED6A213A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4"/>
            <a:ext cx="12192000" cy="685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78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D46D-63EB-4FDD-977D-4B666F93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These formulas are very complicated though</a:t>
            </a:r>
          </a:p>
          <a:p>
            <a:endParaRPr lang="en-US" dirty="0"/>
          </a:p>
          <a:p>
            <a:r>
              <a:rPr lang="en-US" dirty="0"/>
              <a:t>Would be very nice to have a simpler model we could solve </a:t>
            </a:r>
            <a:endParaRPr lang="en-US" b="0" dirty="0"/>
          </a:p>
          <a:p>
            <a:endParaRPr lang="en-US" dirty="0"/>
          </a:p>
          <a:p>
            <a:endParaRPr lang="en-US" b="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7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D46D-63EB-4FDD-977D-4B666F93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These formulas are very complicated though</a:t>
            </a:r>
          </a:p>
          <a:p>
            <a:endParaRPr lang="en-US" dirty="0"/>
          </a:p>
          <a:p>
            <a:r>
              <a:rPr lang="en-US" dirty="0"/>
              <a:t>Would be very nice to have a simpler model we could solve</a:t>
            </a:r>
          </a:p>
          <a:p>
            <a:endParaRPr lang="en-US" dirty="0"/>
          </a:p>
          <a:p>
            <a:r>
              <a:rPr lang="en-US" dirty="0"/>
              <a:t>Looks like its time for PDEs! </a:t>
            </a:r>
          </a:p>
          <a:p>
            <a:pPr lvl="1"/>
            <a:r>
              <a:rPr lang="en-US" dirty="0"/>
              <a:t>ODEs in our case arising from PDE steady states</a:t>
            </a:r>
          </a:p>
          <a:p>
            <a:pPr lvl="1"/>
            <a:r>
              <a:rPr lang="en-US" dirty="0"/>
              <a:t>Skipping derivation for today, will provide detail in my defense presentation </a:t>
            </a:r>
            <a:endParaRPr lang="en-US" b="0" dirty="0"/>
          </a:p>
          <a:p>
            <a:pPr lvl="1"/>
            <a:r>
              <a:rPr lang="en-US" dirty="0"/>
              <a:t>Inner product with smooth test function, integrate by parts, Taylor Expand</a:t>
            </a:r>
          </a:p>
          <a:p>
            <a:endParaRPr lang="en-US" b="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99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ODE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Through derivations,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/>
                  <a:t> potential ODEs that we find that can approximate the steady state</a:t>
                </a:r>
              </a:p>
              <a:p>
                <a:pPr lvl="1"/>
                <a:r>
                  <a:rPr lang="en-US" dirty="0"/>
                  <a:t>All are Fokker-Plank Equations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are functions we get from our </a:t>
                </a:r>
                <a:r>
                  <a:rPr lang="en-US" b="0" dirty="0" err="1"/>
                  <a:t>splittings</a:t>
                </a:r>
                <a:endParaRPr lang="en-US" b="0" dirty="0"/>
              </a:p>
              <a:p>
                <a:pPr lvl="1"/>
                <a:r>
                  <a:rPr lang="en-US" dirty="0"/>
                  <a:t>Proven to converge in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1A67BA-FC94-4276-B0AE-E93A52ADFAA1}"/>
                  </a:ext>
                </a:extLst>
              </p:cNvPr>
              <p:cNvSpPr txBox="1"/>
              <p:nvPr/>
            </p:nvSpPr>
            <p:spPr>
              <a:xfrm>
                <a:off x="3944161" y="3517219"/>
                <a:ext cx="395903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1A67BA-FC94-4276-B0AE-E93A52AD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61" y="3517219"/>
                <a:ext cx="3959033" cy="968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16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900-EF9C-442E-8F41-184D11D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ODE Approximations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Notation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Markov ODE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Second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Diffusion 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Model 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0D46D-63EB-4FDD-977D-4B666F93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93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1E8E-3C61-421E-B016-2DCEEFC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F5E5E-D70A-44CC-8D68-D8D8A0C38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This simplifies down to a first order separable differential equation</a:t>
                </a:r>
              </a:p>
              <a:p>
                <a:pPr lvl="1"/>
                <a:r>
                  <a:rPr lang="en-US" dirty="0"/>
                  <a:t>One derivative term can be integrated out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solutions of the form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constant</a:t>
                </a:r>
              </a:p>
              <a:p>
                <a:r>
                  <a:rPr lang="en-US" dirty="0"/>
                  <a:t>Very reminiscent of Gibb’s measure from statistical physics</a:t>
                </a:r>
              </a:p>
              <a:p>
                <a:pPr lvl="1"/>
                <a:r>
                  <a:rPr lang="en-US" dirty="0"/>
                  <a:t>There exists a Lyapunov Energy functional for the PDE form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F5E5E-D70A-44CC-8D68-D8D8A0C38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4DAD25-61F3-474C-B75F-F25FF184CD91}"/>
                  </a:ext>
                </a:extLst>
              </p:cNvPr>
              <p:cNvSpPr txBox="1"/>
              <p:nvPr/>
            </p:nvSpPr>
            <p:spPr>
              <a:xfrm>
                <a:off x="3424948" y="3596054"/>
                <a:ext cx="53421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4DAD25-61F3-474C-B75F-F25FF184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48" y="3596054"/>
                <a:ext cx="5342103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061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0FB8-489C-405F-BAFB-ED04361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 have these approximation models, how good are they?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A0F1-6AF7-4B4D-8396-7C7EE8F6C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7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2B64-135F-45D3-8E94-CCC97BEE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DAD9F-0BDF-4A6C-AB00-505EECDFF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are ideal for some SGD problems to speed up convergence</a:t>
                </a:r>
              </a:p>
              <a:p>
                <a:pPr lvl="1"/>
                <a:r>
                  <a:rPr lang="en-US" dirty="0"/>
                  <a:t>Truth in limit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is nice, but not practical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these equations provide sufficiently good approximations, then we can use them as a proxy to understand SGD behavior</a:t>
                </a:r>
              </a:p>
              <a:p>
                <a:pPr lvl="1"/>
                <a:r>
                  <a:rPr lang="en-US" dirty="0"/>
                  <a:t>Could also be used solve SGD optimization problems?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DAD9F-0BDF-4A6C-AB00-505EECDFF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74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0E4-61FD-4A6C-A3EB-BA7DBDC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 Numerical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Suppose we have a quadratic splitting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What will we find as we 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a symmetric splitting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231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12ED128-81E5-49A6-A72D-9EC0E0A09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117"/>
            <a:ext cx="6002354" cy="450176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15D059-446D-4093-AB5E-CC3E0252F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54" y="1178117"/>
            <a:ext cx="6002355" cy="45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78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2162DB6-A9DB-4C15-8600-897E2E214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001"/>
            <a:ext cx="6096000" cy="457199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23C91D6-5F04-4A75-80E9-09318EBAD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8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CB09-F8EF-410B-92C3-9187F74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72E0-CE8F-466E-8AE8-3F7B2143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Modern AI modeling is very </a:t>
            </a:r>
            <a:r>
              <a:rPr lang="en-US" i="1" dirty="0"/>
              <a:t>reactive</a:t>
            </a:r>
            <a:endParaRPr lang="en-US" dirty="0"/>
          </a:p>
          <a:p>
            <a:pPr lvl="1"/>
            <a:r>
              <a:rPr lang="en-US" dirty="0"/>
              <a:t>Take in prior data and fit your models to said data</a:t>
            </a:r>
          </a:p>
          <a:p>
            <a:pPr lvl="1"/>
            <a:r>
              <a:rPr lang="en-US" dirty="0"/>
              <a:t>Not a new idea, many of you already familiar </a:t>
            </a:r>
          </a:p>
        </p:txBody>
      </p:sp>
    </p:spTree>
    <p:extLst>
      <p:ext uri="{BB962C8B-B14F-4D97-AF65-F5344CB8AC3E}">
        <p14:creationId xmlns:p14="http://schemas.microsoft.com/office/powerpoint/2010/main" val="883759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771198C-CF3D-4A32-A83B-A2FFD2557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F5AB4F8-4A5F-4184-A51D-D99FE0C92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2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02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1AEF25D-18F9-4BAF-9E25-C5088E8A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2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0E4-61FD-4A6C-A3EB-BA7DBDC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these approximations?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They’re ok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Visually, 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these approximations do poorly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Convergence is very slow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Solutions are smooth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Problems don’t stop there!</a:t>
                </a:r>
              </a:p>
              <a:p>
                <a:pPr lvl="1"/>
                <a:r>
                  <a:rPr lang="en-US" dirty="0"/>
                  <a:t>Let’s show some plots of the quadratic splitting</a:t>
                </a:r>
              </a:p>
              <a:p>
                <a:pPr lvl="1"/>
                <a:r>
                  <a:rPr lang="en-US" dirty="0"/>
                  <a:t>Start with symmetric quadratic splitting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54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CB2735-EC24-4958-A5CE-602D4AB1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0E4-61FD-4A6C-A3EB-BA7DBDC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Quadratic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Split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is equivalent to minimizing linear regression problems</a:t>
                </a:r>
              </a:p>
              <a:p>
                <a:pPr lvl="1"/>
                <a:r>
                  <a:rPr lang="en-US" dirty="0"/>
                  <a:t>Directly solvable using Normal Equations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ODE approximations predict that for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steady state will be a Normal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94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12EBC19-BAC2-4531-A739-BA9849D3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AC6569B-0085-46DE-BEF2-76E7FD75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4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01CFF14-6010-47C5-943C-522A7EBF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6102349" cy="457676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34C34C4-D216-4E78-96BB-2E099EF63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140619"/>
            <a:ext cx="6102349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9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06AFB49D-54C2-454C-A0CA-5443DDA69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691ED3-71E0-4D97-AC48-900DDCE4F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24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0E4-61FD-4A6C-A3EB-BA7DBDC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Quadratic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&lt;.5</m:t>
                    </m:r>
                  </m:oMath>
                </a14:m>
                <a:r>
                  <a:rPr lang="en-US" dirty="0"/>
                  <a:t> we are normal-</a:t>
                </a:r>
                <a:r>
                  <a:rPr lang="en-US" dirty="0" err="1"/>
                  <a:t>ish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=.5, 1.5</m:t>
                    </m:r>
                  </m:oMath>
                </a14:m>
                <a:r>
                  <a:rPr lang="en-US" dirty="0"/>
                  <a:t> we have a uniform distribution</a:t>
                </a:r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.5&lt;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solution is not smooth (unstable)</a:t>
                </a:r>
              </a:p>
              <a:p>
                <a:pPr lvl="1"/>
                <a:r>
                  <a:rPr lang="en-US" dirty="0"/>
                  <a:t>Unstable as coefficients of terms grow unbounded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solutions flips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−1, 1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69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191C2F4-E527-4C28-90B6-476C492A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68" y="0"/>
            <a:ext cx="9147663" cy="68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CB09-F8EF-410B-92C3-9187F74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Artificial Intelligence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F72E0-CE8F-466E-8AE8-3F7B2143D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Modern AI modeling is very </a:t>
                </a:r>
                <a:r>
                  <a:rPr lang="en-US" i="1" dirty="0"/>
                  <a:t>reactive</a:t>
                </a:r>
                <a:endParaRPr lang="en-US" dirty="0"/>
              </a:p>
              <a:p>
                <a:pPr lvl="1"/>
                <a:r>
                  <a:rPr lang="en-US" dirty="0"/>
                  <a:t>Take in prior data and fit your models to said data</a:t>
                </a:r>
              </a:p>
              <a:p>
                <a:pPr lvl="1"/>
                <a:r>
                  <a:rPr lang="en-US" dirty="0"/>
                  <a:t>Not a new idea, many of you already familiar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Friction models: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Run tons of experiments measuring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best associated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F72E0-CE8F-466E-8AE8-3F7B2143D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828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EA5011C-13BC-4F30-A57E-815DE100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682FB-B715-45C0-B3CE-1C5639B9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9E1D0A-2328-4D84-9A44-93D62D22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" y="1140619"/>
            <a:ext cx="6102349" cy="4576762"/>
          </a:xfrm>
          <a:prstGeom prst="rect">
            <a:avLst/>
          </a:prstGeom>
        </p:spPr>
      </p:pic>
      <p:pic>
        <p:nvPicPr>
          <p:cNvPr id="5" name="Picture 4" descr="Chart, diagram, histogram&#10;&#10;Description automatically generated">
            <a:extLst>
              <a:ext uri="{FF2B5EF4-FFF2-40B4-BE49-F238E27FC236}">
                <a16:creationId xmlns:a16="http://schemas.microsoft.com/office/drawing/2014/main" id="{C0989F7A-2016-47C4-B1BA-CFC3399D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140619"/>
            <a:ext cx="6102349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9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21221E4-302B-4EF8-B327-02ACD2D7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7B0A256-C644-4C14-97E9-73844689F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6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0E4-61FD-4A6C-A3EB-BA7DBDC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err="1"/>
              <a:t>Splittings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sufficiently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solution is smooth</a:t>
                </a:r>
              </a:p>
              <a:p>
                <a:endParaRPr lang="en-US" dirty="0"/>
              </a:p>
              <a:p>
                <a:r>
                  <a:rPr lang="en-US" dirty="0"/>
                  <a:t>Solution has finite support for quite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ODE approximations predict infinite support</a:t>
                </a:r>
              </a:p>
              <a:p>
                <a:endParaRPr lang="en-US" dirty="0"/>
              </a:p>
              <a:p>
                <a:r>
                  <a:rPr lang="en-US" dirty="0"/>
                  <a:t>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number of splits,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Simple by integration of steady state distribution</a:t>
                </a:r>
              </a:p>
              <a:p>
                <a:pPr lvl="1"/>
                <a:r>
                  <a:rPr lang="en-US" dirty="0"/>
                  <a:t>Includes unstable solutions!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4027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D232-980E-4E0A-8940-3B35C1C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48288-B0D4-4F33-9BA0-3C610027D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We see some cool behavior from quadratics but lets expand</a:t>
                </a:r>
              </a:p>
              <a:p>
                <a:endParaRPr lang="en-US" dirty="0"/>
              </a:p>
              <a:p>
                <a:r>
                  <a:rPr lang="en-US" dirty="0"/>
                  <a:t>Most machine learning models are not convex</a:t>
                </a:r>
              </a:p>
              <a:p>
                <a:pPr lvl="1"/>
                <a:r>
                  <a:rPr lang="en-US" dirty="0"/>
                  <a:t>We will consider a model function now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local extrema calculated through integration </a:t>
                </a:r>
              </a:p>
              <a:p>
                <a:pPr lvl="1"/>
                <a:r>
                  <a:rPr lang="en-US" dirty="0"/>
                  <a:t>One well shallow wide, one deep narrow, but both relatively comparable</a:t>
                </a:r>
              </a:p>
              <a:p>
                <a:endParaRPr lang="en-US" dirty="0"/>
              </a:p>
              <a:p>
                <a:r>
                  <a:rPr lang="en-US" dirty="0"/>
                  <a:t>Can we visually observe the regularizing effects of SGD?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48288-B0D4-4F33-9BA0-3C610027D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57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FF1D90B-BECF-4504-9FF0-A1290B9E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3112E3-A833-4D95-BB2E-411AA3D74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3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DE841A0-926A-4F27-9F40-0559BC0C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-5906"/>
            <a:ext cx="9134475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26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EA8AF36-956E-4F07-9B35-4C93992C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9F25531-2BB7-421D-9303-F70ADB95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40" y="1016794"/>
            <a:ext cx="5711660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5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E376ED1-FBC8-446D-AF7E-139814A9F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" y="641"/>
            <a:ext cx="9967913" cy="68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D232-980E-4E0A-8940-3B35C1C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48288-B0D4-4F33-9BA0-3C610027D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What I’m currently working on</a:t>
                </a:r>
              </a:p>
              <a:p>
                <a:endParaRPr lang="en-US" dirty="0"/>
              </a:p>
              <a:p>
                <a:r>
                  <a:rPr lang="en-US" dirty="0"/>
                  <a:t>There exists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where a bifurcation occurs to provide two steady state distributions</a:t>
                </a:r>
              </a:p>
              <a:p>
                <a:pPr lvl="1"/>
                <a:r>
                  <a:rPr lang="en-US" dirty="0"/>
                  <a:t>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provided </a:t>
                </a:r>
                <a:r>
                  <a:rPr lang="en-US" dirty="0" err="1"/>
                  <a:t>splittings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SGD appears to regularize based on splitting,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we create a criteria for which well will be selected?</a:t>
                </a:r>
              </a:p>
              <a:p>
                <a:pPr lvl="1"/>
                <a:r>
                  <a:rPr lang="en-US" dirty="0"/>
                  <a:t>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are wells smooth or non-smooth?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48288-B0D4-4F33-9BA0-3C610027D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49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CB09-F8EF-410B-92C3-9187F74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Artificial Intelligence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F72E0-CE8F-466E-8AE8-3F7B2143D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Modern AI modeling is very </a:t>
                </a:r>
                <a:r>
                  <a:rPr lang="en-US" i="1" dirty="0"/>
                  <a:t>reactive</a:t>
                </a:r>
                <a:endParaRPr lang="en-US" dirty="0"/>
              </a:p>
              <a:p>
                <a:pPr lvl="1"/>
                <a:r>
                  <a:rPr lang="en-US" dirty="0"/>
                  <a:t>Take in prior data and fit your models to said data</a:t>
                </a:r>
              </a:p>
              <a:p>
                <a:pPr lvl="1"/>
                <a:r>
                  <a:rPr lang="en-US" dirty="0"/>
                  <a:t>Not a new idea, many of you already familiar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Friction models: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Run tons of experiments measuring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best associated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“Machine Learning”</a:t>
                </a:r>
              </a:p>
              <a:p>
                <a:pPr lvl="1"/>
                <a:r>
                  <a:rPr lang="en-US" dirty="0"/>
                  <a:t>Doesn’t actually learn anything, fits equations to data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F72E0-CE8F-466E-8AE8-3F7B2143D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7065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0E4-61FD-4A6C-A3EB-BA7DBDC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the ODE approximations?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They’re ok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Visually, 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these approximations do poorly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Convergence is very slow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Solutions are smooth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predict existence of one invariant measure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ODEs provide solutions with infinite support, even when the true solution does not</a:t>
                </a:r>
              </a:p>
              <a:p>
                <a:r>
                  <a:rPr lang="en-US" dirty="0"/>
                  <a:t>Good enough to see some behavior, but misses out on a lot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EEFA-EE46-4C1C-8DFA-80CB0C6A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0687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5FCB-2045-4EAB-A627-B8AACAD8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 and Directions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A7539-26DB-4FEF-902A-AC8CFBC0F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Higher dimensional parameter systems</a:t>
                </a:r>
              </a:p>
              <a:p>
                <a:pPr lvl="1"/>
                <a:r>
                  <a:rPr lang="en-US" dirty="0"/>
                  <a:t>Sadly cannot create nice visualizations </a:t>
                </a:r>
              </a:p>
              <a:p>
                <a:r>
                  <a:rPr lang="en-US" dirty="0"/>
                  <a:t>More non-convex problems</a:t>
                </a:r>
              </a:p>
              <a:p>
                <a:pPr lvl="1"/>
                <a:r>
                  <a:rPr lang="en-US" dirty="0"/>
                  <a:t>Simple neural network problems</a:t>
                </a:r>
              </a:p>
              <a:p>
                <a:r>
                  <a:rPr lang="en-US" dirty="0"/>
                  <a:t>How do higher order ODEs perform for 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Does the smooth boundary provide a boundary for ODE reasonable approximations?</a:t>
                </a:r>
              </a:p>
              <a:p>
                <a:pPr lvl="1"/>
                <a:r>
                  <a:rPr lang="en-US" dirty="0"/>
                  <a:t>Are they reasonable to compute?</a:t>
                </a:r>
              </a:p>
              <a:p>
                <a:r>
                  <a:rPr lang="en-US" dirty="0"/>
                  <a:t>In higher dimensions, does there exist a Lyapunov Energy functional?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A7539-26DB-4FEF-902A-AC8CFBC0F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54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A8A-EA0C-4FAE-B8FF-130CABF5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D5DF-A210-4445-9EC7-12F3E72D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0" i="0" dirty="0" err="1">
                <a:effectLst/>
                <a:latin typeface="Arial" panose="020B0604020202020204" pitchFamily="34" charset="0"/>
              </a:rPr>
              <a:t>Alnur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Ali, Edgar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Dobriban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and Ryan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Tibshirani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The implicit regularization of stochastic gradient flow for least 	squares. In International Conference on Machine Learning, pages 233–244. PMLR, 2020.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Hardt, Moritz, Ben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Recht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Yoram Singer. "Train faster, generalize better: Stability of stochastic gradient descent."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2016.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Jiu Ding, Tien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Yien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Li, and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Aihui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Zhou. Finite Approximations of Markov Operators. Journal of Computational 	and Applied Mathematics, 147(1):137–152, 2002.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W. Hu, C.J. Li, L. Li, and J.-G.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Liu.On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the diffusion approximation of nonconvex stochastic gradient 	descent. Annals of Mathematical Sciences and Applications, 4:3–32, 2019.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Michael V Jakobson. Absolutely continuous invariant measures for one-parameter families of one-dimensional 	maps. Communications in Mathematical Physics,81(1):39–88, 1981.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Nikolas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Kantas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Panos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Parpas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Grigorios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A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Pavliotis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The sharp, the flat and the shallow: Can weakly 	interacting agents learn to escape bad minima?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arXivpreprint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arXiv:1905.04121, 2019.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Stephan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Mandt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Matthew Hoffman, and David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Blei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A variational analysis of stochastic gradient algorithms. In 	International conference on machine learning, pages 354–363. PMLR,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Xiaoxia Wu, Edgar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Dobriban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Tongzheng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Ren, Shanshan Wu,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Zhiyuan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Li,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Suriya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Gunasekar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Rachel Ward, and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Qiang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Liu. Implicit regularization of normalization methods.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preprint arXiv:1911.07956, 2019.</a:t>
            </a:r>
          </a:p>
        </p:txBody>
      </p:sp>
    </p:spTree>
    <p:extLst>
      <p:ext uri="{BB962C8B-B14F-4D97-AF65-F5344CB8AC3E}">
        <p14:creationId xmlns:p14="http://schemas.microsoft.com/office/powerpoint/2010/main" val="314397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9F2A-7AD2-4258-B279-2B34AD3A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490E9-92FD-44B7-A795-D89DE9A26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0198"/>
              </a:xfrm>
            </p:spPr>
            <p:txBody>
              <a:bodyPr/>
              <a:lstStyle/>
              <a:p>
                <a:r>
                  <a:rPr lang="en-US" dirty="0"/>
                  <a:t>Machine Learning is an optimization problem</a:t>
                </a:r>
              </a:p>
              <a:p>
                <a:pPr lvl="1"/>
                <a:r>
                  <a:rPr lang="en-US" dirty="0"/>
                  <a:t>Given data and a model, what model parameters minimize error?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 some data we’ve collected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 our model with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 represent some loss/error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490E9-92FD-44B7-A795-D89DE9A26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0198"/>
              </a:xfrm>
              <a:blipFill>
                <a:blip r:embed="rId2"/>
                <a:stretch>
                  <a:fillRect l="-1043" t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9F2A-7AD2-4258-B279-2B34AD3A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490E9-92FD-44B7-A795-D89DE9A26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0198"/>
              </a:xfrm>
            </p:spPr>
            <p:txBody>
              <a:bodyPr/>
              <a:lstStyle/>
              <a:p>
                <a:r>
                  <a:rPr lang="en-US" dirty="0"/>
                  <a:t>Machine Learning is an optimization problem</a:t>
                </a:r>
              </a:p>
              <a:p>
                <a:pPr lvl="1"/>
                <a:r>
                  <a:rPr lang="en-US" dirty="0"/>
                  <a:t>Given data and a model, what model parameters minimize error?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 some data we’ve collected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represent our model with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 represent some loss/error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490E9-92FD-44B7-A795-D89DE9A26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0198"/>
              </a:xfrm>
              <a:blipFill>
                <a:blip r:embed="rId2"/>
                <a:stretch>
                  <a:fillRect l="-1043" t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6DED1E-F493-424D-BD4B-F176746FC1E3}"/>
                  </a:ext>
                </a:extLst>
              </p:cNvPr>
              <p:cNvSpPr txBox="1"/>
              <p:nvPr/>
            </p:nvSpPr>
            <p:spPr>
              <a:xfrm>
                <a:off x="4314807" y="5134707"/>
                <a:ext cx="3562385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6DED1E-F493-424D-BD4B-F176746F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807" y="5134707"/>
                <a:ext cx="3562385" cy="1173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9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2473</Words>
  <Application>Microsoft Office PowerPoint</Application>
  <PresentationFormat>Widescreen</PresentationFormat>
  <Paragraphs>396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Office Theme</vt:lpstr>
      <vt:lpstr>Stochastic Gradient Descent and How I Learned to Love the Randomness</vt:lpstr>
      <vt:lpstr>Sarge: Simmons was the one that led us to you after he stealthily avoided capture.  Grif: Avoided capture!?  They knocked him out first and picked me at random!   Sarge: Yes.  A  randomness  that  Simmons  used  to  save the day!</vt:lpstr>
      <vt:lpstr>Biographical Info</vt:lpstr>
      <vt:lpstr>State of Artificial Intelligence</vt:lpstr>
      <vt:lpstr>State of Artificial Intelligence</vt:lpstr>
      <vt:lpstr>State of Artificial Intelligence</vt:lpstr>
      <vt:lpstr>State of Artificial Intelligence</vt:lpstr>
      <vt:lpstr>What is Machine Learning?</vt:lpstr>
      <vt:lpstr>What is Machine Learning?</vt:lpstr>
      <vt:lpstr>Real Example: Linear Regression</vt:lpstr>
      <vt:lpstr>Real Example: Linear Regression</vt:lpstr>
      <vt:lpstr>Real Example: Linear Regression</vt:lpstr>
      <vt:lpstr>Real Example: Linear Regression</vt:lpstr>
      <vt:lpstr>Real Example: Linear Regression</vt:lpstr>
      <vt:lpstr>PowerPoint Presentation</vt:lpstr>
      <vt:lpstr>PowerPoint Presentation</vt:lpstr>
      <vt:lpstr>How do we solve these problems?</vt:lpstr>
      <vt:lpstr>Quick Notation Change</vt:lpstr>
      <vt:lpstr>PowerPoint Presentation</vt:lpstr>
      <vt:lpstr>PowerPoint Presentation</vt:lpstr>
      <vt:lpstr>Gradient Descent</vt:lpstr>
      <vt:lpstr>PowerPoint Presentation</vt:lpstr>
      <vt:lpstr>Gradient Descent (GD)</vt:lpstr>
      <vt:lpstr>Problems with GD</vt:lpstr>
      <vt:lpstr>Stochastic Gradient Descent (SGD)</vt:lpstr>
      <vt:lpstr>Stochastic Gradient Descent (SGD)</vt:lpstr>
      <vt:lpstr>PowerPoint Presentation</vt:lpstr>
      <vt:lpstr>Stochastic Gradient Descent (SGD)</vt:lpstr>
      <vt:lpstr>Stochastic Gradient Descent (SGD)</vt:lpstr>
      <vt:lpstr>Stochastic Gradient Descent (SGD)</vt:lpstr>
      <vt:lpstr>SGD as a Markov Chain</vt:lpstr>
      <vt:lpstr>SGD as a Markov Chain</vt:lpstr>
      <vt:lpstr>The Markov Operator</vt:lpstr>
      <vt:lpstr>The Markov Operator</vt:lpstr>
      <vt:lpstr>The Markov Operator</vt:lpstr>
      <vt:lpstr>The Markov Operator Example</vt:lpstr>
      <vt:lpstr>The Markov Operator Example</vt:lpstr>
      <vt:lpstr>The Markov Operator Example</vt:lpstr>
      <vt:lpstr>The Markov Operator</vt:lpstr>
      <vt:lpstr>The Markov Operator</vt:lpstr>
      <vt:lpstr>The Markov Operator</vt:lpstr>
      <vt:lpstr>The ODE Approximations</vt:lpstr>
      <vt:lpstr>The ODE Approximations</vt:lpstr>
      <vt:lpstr>Solutions in 1D</vt:lpstr>
      <vt:lpstr>We have these approximation models, how good are they?</vt:lpstr>
      <vt:lpstr>Why Should We Care?</vt:lpstr>
      <vt:lpstr>ODE Numerical Tests</vt:lpstr>
      <vt:lpstr>PowerPoint Presentation</vt:lpstr>
      <vt:lpstr>PowerPoint Presentation</vt:lpstr>
      <vt:lpstr>PowerPoint Presentation</vt:lpstr>
      <vt:lpstr>PowerPoint Presentation</vt:lpstr>
      <vt:lpstr>How good are these approximations?</vt:lpstr>
      <vt:lpstr>PowerPoint Presentation</vt:lpstr>
      <vt:lpstr>Symmetric Quadratic Splitting</vt:lpstr>
      <vt:lpstr>PowerPoint Presentation</vt:lpstr>
      <vt:lpstr>PowerPoint Presentation</vt:lpstr>
      <vt:lpstr>PowerPoint Presentation</vt:lpstr>
      <vt:lpstr>Symmetric Quadratic Splitting</vt:lpstr>
      <vt:lpstr>PowerPoint Presentation</vt:lpstr>
      <vt:lpstr>PowerPoint Presentation</vt:lpstr>
      <vt:lpstr>PowerPoint Presentation</vt:lpstr>
      <vt:lpstr>PowerPoint Presentation</vt:lpstr>
      <vt:lpstr>Quadratic Splittings</vt:lpstr>
      <vt:lpstr>Non-Convex Problems</vt:lpstr>
      <vt:lpstr>PowerPoint Presentation</vt:lpstr>
      <vt:lpstr>PowerPoint Presentation</vt:lpstr>
      <vt:lpstr>PowerPoint Presentation</vt:lpstr>
      <vt:lpstr>PowerPoint Presentation</vt:lpstr>
      <vt:lpstr>Non-Convex Problems</vt:lpstr>
      <vt:lpstr>How good are the ODE approximations?</vt:lpstr>
      <vt:lpstr>Future Questions and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Descent and How I Learned to Love The Randomness</dc:title>
  <dc:creator>William McCann</dc:creator>
  <cp:lastModifiedBy>William McCann</cp:lastModifiedBy>
  <cp:revision>56</cp:revision>
  <dcterms:created xsi:type="dcterms:W3CDTF">2021-04-13T18:38:27Z</dcterms:created>
  <dcterms:modified xsi:type="dcterms:W3CDTF">2021-04-15T19:31:56Z</dcterms:modified>
</cp:coreProperties>
</file>