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7:16:24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2993 24575,'3'121'0,"5"-1"0,5-1 0,6 0 0,49 172 0,-24-154 0,6-2 0,5-2 0,105 178 0,271 343 0,-30-141 0,-296-393 0,6-5 0,130 105 0,-195-183 0,1-2 0,2-3 0,1-1 0,77 34 0,-87-49 0,1-1 0,1-2 0,0-2 0,0-2 0,1-2 0,73 3 0,1009 73 0,-304-63 0,-329-19 0,-407 2 0,0 3 0,0 5 0,149 37 0,-193-35 0,0 0 0,-1 3 0,0 1 0,-1 3 0,-1 0 0,-1 3 0,-1 1 0,-1 1 0,43 42 0,270 299 0,-344-363 0,129 151 0,68 70 0,-82-100 0,-77-77 0,3-2 0,1-2 0,59 43 0,-3-23 0,3-4 0,1-4 0,200 70 0,-232-101 0,1-2 0,1-4 0,1-3 0,1-4 0,0-3 0,84-2 0,126 4 0,42 0 0,-312-10 0,1-1 0,0-1 0,-1-1 0,1 0 0,-1-1 0,0-1 0,0-1 0,0-1 0,-1 0 0,0-1 0,-1-1 0,1-1 0,-2 0 0,1-1 0,20-19 0,43-43 0,106-127 0,49-98 0,-28 34 0,-157 204 0,-3-3 0,-2-1 0,-4-2 0,51-111 0,-79 142 0,-1 0 0,-1 0 0,-2-1 0,-2 0 0,3-43 0,-6-185 0,-4 185 0,-1 36 0,-2 0 0,-2 0 0,-2 0 0,-1 1 0,-22-60 0,-97-194 0,13 33 0,-49-102 0,103 241 0,-73-213 0,107 252 0,-27-169 0,50 224 0,1-1 0,1 0 0,2 1 0,2-1 0,0 0 0,2 1 0,2 0 0,0 0 0,15-39 0,-16 56 0,1 1 0,1 0 0,0 1 0,1-1 0,0 1 0,17-18 0,68-56 0,-21 21 0,-39 29 0,-1-1 0,-2-1 0,-2-2 0,-1-1 0,-2-1 0,-2-1 0,-2-1 0,-2-1 0,-1-1 0,-3 0 0,-2-2 0,-1 1 0,-3-1 0,-2-1 0,-1 0 0,-2-56 0,-2 22 0,-4 1 0,-3 0 0,-30-149 0,4 118 0,-5 2 0,-4 1 0,-83-156 0,-214-286 0,261 446 0,-5 3 0,-4 3 0,-4 5 0,-4 3 0,-4 4 0,-131-89 0,-138-58 0,300 199 0,-2 2 0,-1 3 0,-131-38 0,-7 23 0,-347-31 0,-88 62 0,441 16 0,146-2 0,1 3 0,0 1 0,0 4 0,-74 18 0,99-17 0,0 2 0,0 0 0,1 2 0,0 1 0,1 1 0,1 1 0,1 2 0,0 0 0,-27 28 0,-223 256 0,188-200 0,68-81 0,-1-2 0,-1 0 0,-1-1 0,-1-1 0,-34 19 0,-132 59 0,108-56 0,0-3 0,-2-3 0,-1-4 0,-1-4 0,-123 21 0,121-36 0,0-5 0,-137-7 0,68-2 0,133 4 0,-208-8 0,199 4 0,0-1 0,0-2 0,1-1 0,0-1 0,-34-16 0,-90-45 0,36 13 0,-248-78 0,255 102 0,41 11 0,-89-15 0,42 20 0,-1 6 0,-135 3 0,178 11 0,0 3 0,0 3 0,1 4 0,-104 31 0,131-29 0,1 3 0,1 2 0,0 2 0,-71 46 0,90-49 0,1 1 0,1 1 0,0 1 0,2 1 0,1 1 0,1 1 0,1 1 0,-21 35 0,-10 25 0,-71 129 0,111-188 0,-14 44 0,17-43 0,-19 41 0,15-41 0,2 1 0,1 0 0,1 1 0,-3 31 0,0-6 0,-56 175 0,17-68 0,9-14 0,28-111 0,2 2 0,2 0 0,-7 57 0,10-61 0,-1-1 0,-19 53 0,17-60 0,0 0 0,2 1 0,1 0 0,-3 51 0,10 122-1365,-1-174-5461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7A7D-5CB5-7ABE-5011-EF200110A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B7F45-27AC-7EB2-1280-F760A73BF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E3924-ED71-E59C-81C3-817F5AF6D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88F8-F617-4D3B-96C7-92DB546D750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500B4-EF5A-84F7-F0E8-F0B6E9BC4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F9515-8C18-9028-1ABF-1BD0AD825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3287-5958-4488-AFE3-AD414B08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5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2244-5273-765C-C625-FCD50D51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2A6E9-5FE4-489E-8E08-CE074E781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43473-A606-A464-024F-34695A22B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88F8-F617-4D3B-96C7-92DB546D750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26B57-45D0-ECB0-CFAA-9466BD8BF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9F1F2-7074-54D3-D168-DAEC819F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3287-5958-4488-AFE3-AD414B08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07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2B8439-B53C-4E81-436E-5635294EF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8C9AE-564F-41B4-9B74-D3A557267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28F22-C73F-BCB1-0766-4281C6C04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88F8-F617-4D3B-96C7-92DB546D750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C396E-9FD0-3EF6-D7F2-B3605D82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90404-7DA4-C7FA-5B9B-51FAD26E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3287-5958-4488-AFE3-AD414B08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6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FF026-0B7F-C123-5FE7-C4B49E63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38532-E391-07E0-BC92-05D588B3D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06945-B402-47DC-8323-5FDF4434E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88F8-F617-4D3B-96C7-92DB546D750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AB22C-197B-3A86-AF0E-54ABE1667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B6612-8D88-63C9-DEA6-502D8C6C3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3287-5958-4488-AFE3-AD414B08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4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FA3A3-5D87-5EB1-7FC9-8E975DBCC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512C9-5ACC-DB1D-B214-9B0F18CF0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7EAAF-5E47-2C37-3845-23E96B2A0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88F8-F617-4D3B-96C7-92DB546D750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F1115-8080-BDE7-6301-ADB724F95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CEB19-FCB1-9BEC-C447-6867D0E34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3287-5958-4488-AFE3-AD414B08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4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69130-586F-A1A6-6053-DDBCD03E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9A998-834D-EB1D-477F-FEF5C0727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77962-D063-E1D9-0DC6-7DF03C4D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27C3C-754E-25FB-5961-1DCD2BA4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88F8-F617-4D3B-96C7-92DB546D750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93598-4503-89EA-2382-132E49C5F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46EED-96EF-8D27-7978-D64D231E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3287-5958-4488-AFE3-AD414B08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0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1A57F-8196-25B9-6B12-B46CA89F4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514E7-CBC9-03D4-70B9-B37C162A8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2EAF4-C91E-D7DC-833B-084C0966A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4EA5E8-E2D6-A17F-0900-96E00E6F2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88FA07-E45E-6BDA-42CC-9D469D885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677CB0-85D0-435E-BE78-2198C078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88F8-F617-4D3B-96C7-92DB546D750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D28C1A-104D-F2FE-605A-6E53A3871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A6A610-910A-024D-9B4A-46F406577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3287-5958-4488-AFE3-AD414B08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2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ABDA-22D3-A56B-3D18-69D3D8F22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0F4793-59E8-2F9D-F3D8-7FAC31B9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88F8-F617-4D3B-96C7-92DB546D750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8506E-71FA-AAE7-A836-6EE49822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AA149-D78A-8F1B-1F9E-A801ED4C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3287-5958-4488-AFE3-AD414B08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9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7615E5-3914-8355-9E83-374941AB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88F8-F617-4D3B-96C7-92DB546D750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E68D20-9EEB-4A90-B29B-99525F12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4FA49-BF77-ADEA-7FBC-751793FC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3287-5958-4488-AFE3-AD414B08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5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6C1E-4C65-D658-D305-F8C910DD8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F1A19-F8D4-AC4A-FBB1-45AED7ACE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32C58-9DD1-38B9-E92B-FED9E5EF9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77087-E5D7-20B8-E07F-64C4E0B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88F8-F617-4D3B-96C7-92DB546D750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267C5-EA26-1964-AEA9-4B9D91359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F07C3-1E65-F020-CEAF-7C780BF75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3287-5958-4488-AFE3-AD414B08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8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B15C1-0381-903D-99E7-61A185649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DBBAB-BDF1-1C67-6452-9497DDE28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F10C6-1A06-9A1E-004D-79B3C90F7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282B0-8CA1-63E5-7FE7-B4A9DB20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88F8-F617-4D3B-96C7-92DB546D750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379BF-5201-B276-083D-B1A19B7E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4AF6C-7A22-98B9-C4A0-DCE60F1B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3287-5958-4488-AFE3-AD414B08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6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0DA736-9136-165A-C0C1-A13338DD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9BCC4-11F0-30BF-E659-AE27130A4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964C8-DAC8-A670-A6A5-5F160EDFA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88F8-F617-4D3B-96C7-92DB546D750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C821E-3BCB-7C4E-4DD8-7C664B2AA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36EB8-2843-14D7-468A-7AE804C9C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23287-5958-4488-AFE3-AD414B08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3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871C-9818-87AB-C332-DB4C04C725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0D129-4801-AE48-F00C-806EA5FEB4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FFD67D-4EFD-8DBA-DC19-E7E3B2DA134F}"/>
                  </a:ext>
                </a:extLst>
              </p14:cNvPr>
              <p14:cNvContentPartPr/>
              <p14:nvPr/>
            </p14:nvContentPartPr>
            <p14:xfrm>
              <a:off x="2837430" y="700617"/>
              <a:ext cx="3592800" cy="2991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FFD67D-4EFD-8DBA-DC19-E7E3B2DA13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8790" y="691977"/>
                <a:ext cx="3610440" cy="30092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E4810E9-610F-B69A-D2BD-EE132CBEC5B2}"/>
              </a:ext>
            </a:extLst>
          </p:cNvPr>
          <p:cNvSpPr/>
          <p:nvPr/>
        </p:nvSpPr>
        <p:spPr>
          <a:xfrm>
            <a:off x="5543550" y="1197147"/>
            <a:ext cx="1238250" cy="1009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80924DD-DF21-E248-B146-37B7D08AEBAD}"/>
              </a:ext>
            </a:extLst>
          </p:cNvPr>
          <p:cNvCxnSpPr/>
          <p:nvPr/>
        </p:nvCxnSpPr>
        <p:spPr>
          <a:xfrm flipV="1">
            <a:off x="5543550" y="1197147"/>
            <a:ext cx="359945" cy="27071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EFD87D-F4B9-8BFB-733F-B46D06F392D7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5543550" y="1197147"/>
            <a:ext cx="656724" cy="50482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B1C5E5-59BE-E25A-D361-2BF3366909C2}"/>
              </a:ext>
            </a:extLst>
          </p:cNvPr>
          <p:cNvCxnSpPr>
            <a:cxnSpLocks/>
          </p:cNvCxnSpPr>
          <p:nvPr/>
        </p:nvCxnSpPr>
        <p:spPr>
          <a:xfrm flipV="1">
            <a:off x="5543550" y="1379626"/>
            <a:ext cx="720892" cy="58476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4FE234-B39B-C244-EF26-FD33135A57DF}"/>
              </a:ext>
            </a:extLst>
          </p:cNvPr>
          <p:cNvCxnSpPr>
            <a:cxnSpLocks/>
          </p:cNvCxnSpPr>
          <p:nvPr/>
        </p:nvCxnSpPr>
        <p:spPr>
          <a:xfrm flipV="1">
            <a:off x="5546204" y="1540799"/>
            <a:ext cx="798449" cy="63603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0F8A3D-1CED-9CD7-F3BC-899CFE3CC06C}"/>
              </a:ext>
            </a:extLst>
          </p:cNvPr>
          <p:cNvCxnSpPr>
            <a:cxnSpLocks/>
          </p:cNvCxnSpPr>
          <p:nvPr/>
        </p:nvCxnSpPr>
        <p:spPr>
          <a:xfrm flipV="1">
            <a:off x="5802229" y="1774913"/>
            <a:ext cx="542424" cy="42150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7593DF2-63CB-3632-57A1-734F110BD308}"/>
              </a:ext>
            </a:extLst>
          </p:cNvPr>
          <p:cNvSpPr txBox="1"/>
          <p:nvPr/>
        </p:nvSpPr>
        <p:spPr>
          <a:xfrm>
            <a:off x="6073441" y="551910"/>
            <a:ext cx="171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2"/>
                </a:solidFill>
              </a:rPr>
              <a:t>V_intersection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B9C13F-7585-D317-6C20-9F6774BEACE6}"/>
              </a:ext>
            </a:extLst>
          </p:cNvPr>
          <p:cNvSpPr txBox="1"/>
          <p:nvPr/>
        </p:nvSpPr>
        <p:spPr>
          <a:xfrm>
            <a:off x="1979177" y="1964388"/>
            <a:ext cx="171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V_AS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B247D1-B65C-3F8E-1AE9-E2E561CBC056}"/>
              </a:ext>
            </a:extLst>
          </p:cNvPr>
          <p:cNvSpPr txBox="1"/>
          <p:nvPr/>
        </p:nvSpPr>
        <p:spPr>
          <a:xfrm>
            <a:off x="3316857" y="1590247"/>
            <a:ext cx="171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9383EE-7B53-9363-79FB-C0D0ED9B5AA9}"/>
              </a:ext>
            </a:extLst>
          </p:cNvPr>
          <p:cNvSpPr txBox="1"/>
          <p:nvPr/>
        </p:nvSpPr>
        <p:spPr>
          <a:xfrm>
            <a:off x="5612083" y="1842655"/>
            <a:ext cx="171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Tissue block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CB9A9E-961E-F13A-8AB6-63314DD4242F}"/>
              </a:ext>
            </a:extLst>
          </p:cNvPr>
          <p:cNvCxnSpPr/>
          <p:nvPr/>
        </p:nvCxnSpPr>
        <p:spPr>
          <a:xfrm flipH="1">
            <a:off x="5945428" y="921242"/>
            <a:ext cx="399225" cy="411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75660FE-4EBE-F1D7-F406-C89B3C2EB339}"/>
                  </a:ext>
                </a:extLst>
              </p:cNvPr>
              <p:cNvSpPr txBox="1"/>
              <p:nvPr/>
            </p:nvSpPr>
            <p:spPr>
              <a:xfrm>
                <a:off x="753979" y="4460314"/>
                <a:ext cx="10716126" cy="2336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a certain cell type A, the number of cells is estimated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𝑡𝑖𝑠𝑠𝑢𝑒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𝐴𝑆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𝑖𝑛𝑡𝑒𝑟𝑠𝑒𝑐𝑡𝑖𝑜𝑛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𝑡𝑖𝑠𝑠𝑢𝑒</m:t>
                        </m:r>
                      </m:sub>
                    </m:sSub>
                  </m:oMath>
                </a14:m>
                <a:r>
                  <a:rPr lang="en-US" dirty="0"/>
                  <a:t> is the CT population in the tissue block for cell type 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estimated CT population for cell type A in the whole AS. </a:t>
                </a:r>
              </a:p>
              <a:p>
                <a:r>
                  <a:rPr lang="en-US" dirty="0"/>
                  <a:t>Therefore, not only the CT population in the tissue block will impact the total estimation in the AS but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𝐴𝑆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𝑖𝑛𝑡𝑒𝑟𝑠𝑒𝑐𝑡𝑖𝑜𝑛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will influence the estimation. If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𝑖𝑛𝑡𝑒𝑟𝑠𝑒𝑐𝑡𝑖𝑜𝑛</m:t>
                        </m:r>
                      </m:sub>
                    </m:sSub>
                  </m:oMath>
                </a14:m>
                <a:r>
                  <a:rPr lang="en-US" dirty="0"/>
                  <a:t> is very small, the ratio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𝐴𝑆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𝑖𝑛𝑡𝑒𝑟𝑠𝑒𝑐𝑡𝑖𝑜𝑛</m:t>
                        </m:r>
                      </m:sub>
                    </m:sSub>
                  </m:oMath>
                </a14:m>
                <a:r>
                  <a:rPr lang="en-US" dirty="0"/>
                  <a:t> would become very large, hence,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</m:oMath>
                </a14:m>
                <a:r>
                  <a:rPr lang="en-US" dirty="0"/>
                  <a:t> would become very large. </a:t>
                </a:r>
              </a:p>
              <a:p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75660FE-4EBE-F1D7-F406-C89B3C2EB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79" y="4460314"/>
                <a:ext cx="10716126" cy="2336409"/>
              </a:xfrm>
              <a:prstGeom prst="rect">
                <a:avLst/>
              </a:prstGeom>
              <a:blipFill>
                <a:blip r:embed="rId4"/>
                <a:stretch>
                  <a:fillRect l="-512" r="-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113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 Chen</dc:creator>
  <cp:lastModifiedBy>Lu Chen</cp:lastModifiedBy>
  <cp:revision>1</cp:revision>
  <dcterms:created xsi:type="dcterms:W3CDTF">2023-02-16T17:15:59Z</dcterms:created>
  <dcterms:modified xsi:type="dcterms:W3CDTF">2023-02-17T03:41:09Z</dcterms:modified>
</cp:coreProperties>
</file>