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sldIdLst>
    <p:sldId id="256" r:id="rId2"/>
    <p:sldId id="284" r:id="rId3"/>
    <p:sldId id="261" r:id="rId4"/>
    <p:sldId id="257" r:id="rId5"/>
    <p:sldId id="258" r:id="rId6"/>
    <p:sldId id="260" r:id="rId7"/>
    <p:sldId id="259" r:id="rId8"/>
    <p:sldId id="262" r:id="rId9"/>
    <p:sldId id="263" r:id="rId10"/>
    <p:sldId id="272" r:id="rId11"/>
    <p:sldId id="269" r:id="rId12"/>
    <p:sldId id="270" r:id="rId13"/>
    <p:sldId id="271" r:id="rId14"/>
    <p:sldId id="275" r:id="rId15"/>
    <p:sldId id="273" r:id="rId16"/>
    <p:sldId id="264" r:id="rId17"/>
    <p:sldId id="265" r:id="rId18"/>
    <p:sldId id="266" r:id="rId19"/>
    <p:sldId id="267" r:id="rId20"/>
    <p:sldId id="268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>
      <p:cViewPr varScale="1">
        <p:scale>
          <a:sx n="141" d="100"/>
          <a:sy n="141" d="100"/>
        </p:scale>
        <p:origin x="13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75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33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707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35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98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29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5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5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77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86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88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74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37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62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847A149-EFED-4782-B621-7A981FDDFB8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E63539-BAA4-443D-BF39-9B25FF7FB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295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ecruit-communications/pyqubo/pull/9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.jp/%E5%AE%9F%E8%B7%B5-%E3%82%BD%E3%83%95%E3%83%88%E3%82%A6%E3%82%A7%E3%82%A2%E3%82%A2%E3%83%BC%E3%82%AD%E3%83%86%E3%82%AF%E3%83%81%E3%83%A3-VisualStudio%E3%81%A8ASP-NET%E3%81%AB%E3%82%88%E3%82%8B%E6%A5%AD%E5%8B%99%E3%82%B7%E3%82%B9%E3%83%86%E3%83%A0%E9%96%8B%E7%99%BA%E6%96%B9%E6%B3%95-NET-TECHNOLOGY/dp/477413178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A756-E95C-BE04-0E66-7505713BC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SenNet</a:t>
            </a:r>
            <a:r>
              <a:rPr kumimoji="1" lang="en-US" altLang="ja-JP" dirty="0"/>
              <a:t> + HOA</a:t>
            </a:r>
            <a:br>
              <a:rPr kumimoji="1" lang="en-US" altLang="ja-JP" dirty="0"/>
            </a:br>
            <a:r>
              <a:rPr kumimoji="1" lang="en-US" altLang="ja-JP" sz="5300" dirty="0"/>
              <a:t>Hacking the Human Vasculature in 3D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F175-F155-43D8-600D-C41D7DB01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OJIMA Ryoji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551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24866-E568-A966-5799-063EABA3F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Neural Network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5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08A5-F72C-884E-DD37-2169EFFB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 </a:t>
            </a:r>
            <a:r>
              <a:rPr lang="en-US" altLang="ja-JP" dirty="0" err="1"/>
              <a:t>choosed</a:t>
            </a:r>
            <a:r>
              <a:rPr lang="en-US" altLang="ja-JP" dirty="0"/>
              <a:t> </a:t>
            </a:r>
            <a:r>
              <a:rPr kumimoji="1" lang="en-US" altLang="ja-JP" dirty="0"/>
              <a:t>3D U-Net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E4F3A-7487-140A-71A5-92ABB9D8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484784"/>
            <a:ext cx="8136904" cy="4663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1C4D2-56D2-3D52-1FF7-6A9D66AACF37}"/>
              </a:ext>
            </a:extLst>
          </p:cNvPr>
          <p:cNvSpPr txBox="1"/>
          <p:nvPr/>
        </p:nvSpPr>
        <p:spPr>
          <a:xfrm>
            <a:off x="1343472" y="6148782"/>
            <a:ext cx="8136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https://arxiv.</a:t>
            </a:r>
            <a:r>
              <a:rPr lang="ja-JP" altLang="en-US" sz="1400" dirty="0"/>
              <a:t>org</a:t>
            </a:r>
            <a:r>
              <a:rPr lang="ja-JP" altLang="en-US" sz="1200" dirty="0"/>
              <a:t>/abs/1606.06650</a:t>
            </a:r>
          </a:p>
        </p:txBody>
      </p:sp>
    </p:spTree>
    <p:extLst>
      <p:ext uri="{BB962C8B-B14F-4D97-AF65-F5344CB8AC3E}">
        <p14:creationId xmlns:p14="http://schemas.microsoft.com/office/powerpoint/2010/main" val="140997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4AC-9B66-8185-3744-868C5711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Is 3D U-Net effective?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2106-F436-CE8C-3327-65E0085A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Maybe not…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35605-A047-B57C-D8D7-A50701BCDCC2}"/>
              </a:ext>
            </a:extLst>
          </p:cNvPr>
          <p:cNvSpPr txBox="1"/>
          <p:nvPr/>
        </p:nvSpPr>
        <p:spPr>
          <a:xfrm>
            <a:off x="6960096" y="5382485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Ex. red blood cells. We need to check its shape is biconcave disk, disk, or ring. I think 3D U-Net is effective.</a:t>
            </a:r>
            <a:endParaRPr kumimoji="1" lang="ja-JP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877FC81-B4D0-F415-C809-68525F58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93" y="2354356"/>
            <a:ext cx="2376264" cy="273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0559B6-5C5F-C17C-3506-A3D542454B53}"/>
              </a:ext>
            </a:extLst>
          </p:cNvPr>
          <p:cNvSpPr txBox="1"/>
          <p:nvPr/>
        </p:nvSpPr>
        <p:spPr>
          <a:xfrm>
            <a:off x="6960096" y="5074708"/>
            <a:ext cx="3840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https://en.wikipedia.org/wiki/Red_blood_cell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4C29B5-B59E-014F-4215-D764A03633D4}"/>
              </a:ext>
            </a:extLst>
          </p:cNvPr>
          <p:cNvGrpSpPr/>
          <p:nvPr/>
        </p:nvGrpSpPr>
        <p:grpSpPr>
          <a:xfrm>
            <a:off x="1679959" y="2852936"/>
            <a:ext cx="4392488" cy="1440160"/>
            <a:chOff x="2154334" y="3205510"/>
            <a:chExt cx="2337503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BD2A93-E952-8E1D-FE62-73CC3E84BD10}"/>
                </a:ext>
              </a:extLst>
            </p:cNvPr>
            <p:cNvSpPr/>
            <p:nvPr/>
          </p:nvSpPr>
          <p:spPr>
            <a:xfrm>
              <a:off x="2154334" y="3205510"/>
              <a:ext cx="412059" cy="79208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C347E0-1464-2305-B9C6-04E8EC272CC1}"/>
                </a:ext>
              </a:extLst>
            </p:cNvPr>
            <p:cNvSpPr/>
            <p:nvPr/>
          </p:nvSpPr>
          <p:spPr>
            <a:xfrm>
              <a:off x="4079777" y="3205510"/>
              <a:ext cx="412060" cy="79208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D8300D-58D1-F97B-D2B0-B0E7111BDEBD}"/>
                </a:ext>
              </a:extLst>
            </p:cNvPr>
            <p:cNvCxnSpPr>
              <a:stCxn id="7" idx="0"/>
              <a:endCxn id="8" idx="0"/>
            </p:cNvCxnSpPr>
            <p:nvPr/>
          </p:nvCxnSpPr>
          <p:spPr>
            <a:xfrm>
              <a:off x="2360364" y="3205510"/>
              <a:ext cx="19254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BE522C-9F00-BA6C-8E4B-0A0623B14FDB}"/>
                </a:ext>
              </a:extLst>
            </p:cNvPr>
            <p:cNvCxnSpPr>
              <a:stCxn id="7" idx="4"/>
              <a:endCxn id="8" idx="4"/>
            </p:cNvCxnSpPr>
            <p:nvPr/>
          </p:nvCxnSpPr>
          <p:spPr>
            <a:xfrm>
              <a:off x="2360364" y="3997598"/>
              <a:ext cx="19254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BDC51C-703F-7B05-C3E1-D96B64C86E9A}"/>
              </a:ext>
            </a:extLst>
          </p:cNvPr>
          <p:cNvSpPr txBox="1"/>
          <p:nvPr/>
        </p:nvSpPr>
        <p:spPr>
          <a:xfrm>
            <a:off x="1535943" y="4764061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geometry of blood vessels is simple: in 2D images, the outer wall of a vessel may be a ring, two parallel lines, or in very unfortunate cases, a single line. Except in the case of a single line, the 2D U-Net will be able to identify it.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22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19EC-EB39-EA40-643C-53EA9DE7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did I choose 3D U-Net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8C81-5583-2364-2F9B-B3FB5A4A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 colleague is writing a rheumatology diagnosis program that uses x-ray images as input.</a:t>
            </a:r>
          </a:p>
          <a:p>
            <a:pPr lvl="1"/>
            <a:r>
              <a:rPr kumimoji="1" lang="en-US" altLang="ja-JP" dirty="0"/>
              <a:t>He says that statistical processing, not machine learning, is sufficiently accurate when x-ray images are used as input.</a:t>
            </a:r>
          </a:p>
          <a:p>
            <a:pPr lvl="1"/>
            <a:endParaRPr lang="en-US" altLang="ja-JP" dirty="0"/>
          </a:p>
          <a:p>
            <a:r>
              <a:rPr kumimoji="1" lang="en-US" altLang="ja-JP" dirty="0"/>
              <a:t>In the future, we will use CT and MRI images as input.</a:t>
            </a:r>
          </a:p>
          <a:p>
            <a:pPr lvl="1"/>
            <a:r>
              <a:rPr kumimoji="1" lang="en-US" altLang="ja-JP" dirty="0"/>
              <a:t>In order to prepare for such a case, I wanted to learn about 3D U-Net.</a:t>
            </a:r>
          </a:p>
          <a:p>
            <a:pPr lvl="1"/>
            <a:r>
              <a:rPr lang="en-US" altLang="ja-JP" dirty="0"/>
              <a:t>The geometry of the bone joints is complex, I think.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38CF7-EA4F-EC4A-6043-522BC59FE999}"/>
              </a:ext>
            </a:extLst>
          </p:cNvPr>
          <p:cNvSpPr txBox="1"/>
          <p:nvPr/>
        </p:nvSpPr>
        <p:spPr>
          <a:xfrm>
            <a:off x="1120000" y="5976908"/>
            <a:ext cx="1021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dirty="0"/>
              <a:t>I never thought I could be a Kaggle winner… I’m using Kaggle as a place to study…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025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272A-EE76-5EF1-C558-CBA8E25C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Network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EC29-0E79-34CF-4685-0A1583D9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3D U-Net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Input shape is 128 x 128 x 32; </a:t>
            </a:r>
            <a:r>
              <a:rPr lang="en-US" altLang="ja-JP" dirty="0"/>
              <a:t>It's the limit of my computer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Using </a:t>
            </a:r>
            <a:r>
              <a:rPr kumimoji="1" lang="en-US" altLang="ja-JP" dirty="0" err="1"/>
              <a:t>ResNet</a:t>
            </a:r>
            <a:r>
              <a:rPr kumimoji="1" lang="en-US" altLang="ja-JP" dirty="0"/>
              <a:t> instead of simple convolution</a:t>
            </a:r>
          </a:p>
          <a:p>
            <a:pPr lvl="1"/>
            <a:r>
              <a:rPr kumimoji="1" lang="en-US" altLang="ja-JP" dirty="0"/>
              <a:t>Using </a:t>
            </a:r>
            <a:r>
              <a:rPr kumimoji="1" lang="en-US" altLang="ja-JP" dirty="0" err="1"/>
              <a:t>UpSampling</a:t>
            </a:r>
            <a:r>
              <a:rPr kumimoji="1" lang="en-US" altLang="ja-JP" dirty="0"/>
              <a:t> instead of </a:t>
            </a:r>
            <a:r>
              <a:rPr kumimoji="1" lang="en-US" altLang="ja-JP" dirty="0" err="1"/>
              <a:t>UpConvolution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Training</a:t>
            </a:r>
          </a:p>
          <a:p>
            <a:pPr lvl="1"/>
            <a:r>
              <a:rPr lang="en-US" altLang="ja-JP" dirty="0"/>
              <a:t>Using focal loss and cosine decay scheduling</a:t>
            </a:r>
          </a:p>
          <a:p>
            <a:pPr lvl="1"/>
            <a:r>
              <a:rPr kumimoji="1" lang="en-US" altLang="ja-JP" dirty="0"/>
              <a:t>Epoch size is 700, batch size is 4</a:t>
            </a:r>
          </a:p>
          <a:p>
            <a:pPr lvl="1"/>
            <a:r>
              <a:rPr kumimoji="1" lang="en-US" altLang="ja-JP" dirty="0"/>
              <a:t>The training period is over 2 weeks on my computer</a:t>
            </a:r>
          </a:p>
        </p:txBody>
      </p:sp>
    </p:spTree>
    <p:extLst>
      <p:ext uri="{BB962C8B-B14F-4D97-AF65-F5344CB8AC3E}">
        <p14:creationId xmlns:p14="http://schemas.microsoft.com/office/powerpoint/2010/main" val="70432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4C7AFD-0E0A-8B4B-3132-7E1D55217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Data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23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86F4-6D92-3DFE-7E65-63FC3F23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2D or 3D?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D06C-7567-4A61-97DD-63D2D128C2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/>
              <a:t>Data augmentation with</a:t>
            </a:r>
            <a:r>
              <a:rPr kumimoji="1" lang="en-US" altLang="ja-JP" dirty="0"/>
              <a:t> 2D data</a:t>
            </a:r>
          </a:p>
          <a:p>
            <a:pPr lvl="1"/>
            <a:r>
              <a:rPr lang="en-US" altLang="ja-JP" dirty="0"/>
              <a:t>Incorrect data…</a:t>
            </a:r>
            <a:endParaRPr kumimoji="1" lang="en-US" altLang="ja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03701-5DE3-C69D-FCC1-82E01D30F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/>
              <a:t>If 3D</a:t>
            </a:r>
          </a:p>
          <a:p>
            <a:pPr lvl="1"/>
            <a:r>
              <a:rPr lang="en-US" altLang="ja-JP" dirty="0"/>
              <a:t>All data are correct!</a:t>
            </a:r>
            <a:endParaRPr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315FD6-6808-F994-47AA-B9FD3EC3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45" y="3131150"/>
            <a:ext cx="4484390" cy="259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3D776-5DCD-ED37-C0E8-190A6EFF5A64}"/>
              </a:ext>
            </a:extLst>
          </p:cNvPr>
          <p:cNvSpPr txBox="1"/>
          <p:nvPr/>
        </p:nvSpPr>
        <p:spPr>
          <a:xfrm>
            <a:off x="1292348" y="5870926"/>
            <a:ext cx="468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https://www.codexa.net/data_augmentation_python_keras/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37687A-480C-1AF3-0855-1ECAA5D5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260" y="3212976"/>
            <a:ext cx="1511828" cy="2211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C2A6E-A5CF-43EC-79A7-E2E99466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4095663"/>
            <a:ext cx="2195894" cy="17752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5BCDC2-C5E0-C1AD-FA0E-E2F94947FBF2}"/>
              </a:ext>
            </a:extLst>
          </p:cNvPr>
          <p:cNvSpPr txBox="1"/>
          <p:nvPr/>
        </p:nvSpPr>
        <p:spPr>
          <a:xfrm>
            <a:off x="6512480" y="5887179"/>
            <a:ext cx="5055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https://www.honda.co.jp/CRF250L/type/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C12BA6-8162-C158-F59E-47F087E09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665" y="2869379"/>
            <a:ext cx="2408585" cy="15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0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108-A38C-96BE-0F59-D061F3E9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3D is good for data augmentation</a:t>
            </a:r>
            <a:endParaRPr kumimoji="1" lang="ja-JP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88AD2-A4E3-16C0-A60C-71AA144C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data is 3D…</a:t>
            </a:r>
          </a:p>
          <a:p>
            <a:pPr lvl="1"/>
            <a:r>
              <a:rPr lang="en-US" altLang="ja-JP" dirty="0"/>
              <a:t>Different and </a:t>
            </a:r>
            <a:r>
              <a:rPr lang="en-US" altLang="ja-JP" b="1" dirty="0"/>
              <a:t>correct</a:t>
            </a:r>
            <a:r>
              <a:rPr lang="en-US" altLang="ja-JP" dirty="0"/>
              <a:t> data can be produced by just changing the position of the camera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What matters in deep learning data is quantity…</a:t>
            </a:r>
          </a:p>
          <a:p>
            <a:pPr lvl="1"/>
            <a:r>
              <a:rPr lang="en-US" altLang="ja-JP" dirty="0"/>
              <a:t>But if the quantity is the same, the better quality is good.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59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A1E7-3803-F175-FF9A-F5615133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represent camera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06A4-D4F2-6E69-9115-9965AF05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 3D graphics programming…</a:t>
            </a:r>
          </a:p>
          <a:p>
            <a:pPr lvl="1"/>
            <a:r>
              <a:rPr lang="en-US" altLang="ja-JP" dirty="0"/>
              <a:t>eye, center (at), and up are used for the camera.</a:t>
            </a:r>
            <a:endParaRPr kumimoji="1" lang="ja-JP" altLang="en-US" dirty="0"/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F93DBCE7-F837-4714-4114-6956CED5D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852936"/>
            <a:ext cx="46958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F7EF2-EF64-A8B4-AC65-45F8E53203B7}"/>
              </a:ext>
            </a:extLst>
          </p:cNvPr>
          <p:cNvSpPr txBox="1"/>
          <p:nvPr/>
        </p:nvSpPr>
        <p:spPr>
          <a:xfrm>
            <a:off x="1919536" y="6075585"/>
            <a:ext cx="4695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https://slideplayer.com/slide/13057047/</a:t>
            </a:r>
            <a:endParaRPr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32FB45-3057-C0D1-DC59-25CE9613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20" y="1778776"/>
            <a:ext cx="2520280" cy="47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D072-90C8-FDA3-4347-AE13290D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convert data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04BD-43E1-284D-7C6D-7FC0A9D3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 graphics programming…</a:t>
            </a:r>
          </a:p>
          <a:p>
            <a:pPr lvl="1"/>
            <a:r>
              <a:rPr lang="en-US" altLang="ja-JP" dirty="0"/>
              <a:t>Affine transformation is used for view transformations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But I need to get (x, y, z) from (x’, y’, z’)…</a:t>
            </a:r>
          </a:p>
          <a:p>
            <a:pPr lvl="1"/>
            <a:r>
              <a:rPr lang="en-US" altLang="ja-JP" dirty="0"/>
              <a:t>I use </a:t>
            </a:r>
            <a:r>
              <a:rPr lang="en-US" altLang="ja-JP" dirty="0" err="1"/>
              <a:t>np.linalg.inv</a:t>
            </a:r>
            <a:r>
              <a:rPr lang="en-US" altLang="ja-JP" dirty="0"/>
              <a:t>()</a:t>
            </a:r>
          </a:p>
          <a:p>
            <a:pPr lvl="1"/>
            <a:endParaRPr lang="en-US" altLang="ja-JP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7579D9-3962-D1E1-425D-DA06F336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708920"/>
            <a:ext cx="3096344" cy="17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E2C1A43-F603-E82F-908D-51321C2BE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708920"/>
            <a:ext cx="2215888" cy="17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AFE2C-9C56-A9B4-372E-2D5C2ABD70FE}"/>
              </a:ext>
            </a:extLst>
          </p:cNvPr>
          <p:cNvSpPr txBox="1"/>
          <p:nvPr/>
        </p:nvSpPr>
        <p:spPr>
          <a:xfrm>
            <a:off x="1847528" y="4509120"/>
            <a:ext cx="8784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https://www.brainvoyager.com/bv/doc/UsersGuide/CoordsAndTransforms/SpatialTransformationMatrices.html</a:t>
            </a:r>
          </a:p>
        </p:txBody>
      </p:sp>
    </p:spTree>
    <p:extLst>
      <p:ext uri="{BB962C8B-B14F-4D97-AF65-F5344CB8AC3E}">
        <p14:creationId xmlns:p14="http://schemas.microsoft.com/office/powerpoint/2010/main" val="249092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0EB6-CA55-C1B6-656A-3DF5D834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A328-2208-5947-F365-67A006DA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</a:p>
          <a:p>
            <a:r>
              <a:rPr lang="en-US" altLang="ja-JP" dirty="0"/>
              <a:t>Overview</a:t>
            </a:r>
          </a:p>
          <a:p>
            <a:r>
              <a:rPr kumimoji="1" lang="en-US" altLang="ja-JP" dirty="0"/>
              <a:t>Ne</a:t>
            </a:r>
            <a:r>
              <a:rPr lang="en-US" altLang="ja-JP" dirty="0"/>
              <a:t>ural Network</a:t>
            </a:r>
          </a:p>
          <a:p>
            <a:r>
              <a:rPr kumimoji="1" lang="en-US" altLang="ja-JP" dirty="0"/>
              <a:t>Data</a:t>
            </a:r>
          </a:p>
          <a:p>
            <a:r>
              <a:rPr lang="en-US" altLang="ja-JP" dirty="0"/>
              <a:t>Post Processing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9305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D4BD-B35D-BDB8-9119-8BC9FD20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FC75-B979-BB18-B59D-5B8AFFC2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My program</a:t>
            </a:r>
            <a:r>
              <a:rPr kumimoji="1" lang="en-US" altLang="ja-JP" dirty="0"/>
              <a:t> will made 30,000 data every 4 epochs by changing the position of camera</a:t>
            </a:r>
          </a:p>
          <a:p>
            <a:pPr lvl="1"/>
            <a:r>
              <a:rPr lang="en-US" altLang="ja-JP" dirty="0"/>
              <a:t>And e</a:t>
            </a:r>
            <a:r>
              <a:rPr kumimoji="1" lang="en-US" altLang="ja-JP" dirty="0"/>
              <a:t>poch</a:t>
            </a:r>
            <a:r>
              <a:rPr lang="en-US" altLang="ja-JP" dirty="0"/>
              <a:t> size is 700… Over 5M data!</a:t>
            </a:r>
          </a:p>
          <a:p>
            <a:pPr lvl="1"/>
            <a:r>
              <a:rPr lang="en-US" altLang="ja-JP" dirty="0"/>
              <a:t>I used multiprocessing and NumPy functions for performance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Using kidney_1_dense, kidney_2, and kidney_3_sparse</a:t>
            </a:r>
          </a:p>
          <a:p>
            <a:pPr lvl="1"/>
            <a:r>
              <a:rPr lang="en-US" altLang="ja-JP" dirty="0"/>
              <a:t>To avoid overfit, data from multiple patients and multiple manufacturers were needed, I thought</a:t>
            </a:r>
          </a:p>
        </p:txBody>
      </p:sp>
    </p:spTree>
    <p:extLst>
      <p:ext uri="{BB962C8B-B14F-4D97-AF65-F5344CB8AC3E}">
        <p14:creationId xmlns:p14="http://schemas.microsoft.com/office/powerpoint/2010/main" val="43772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AC025-4AB3-7642-34D2-C6DDEC7A6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Post Processing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98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2F70-89CB-7900-B6BF-015D7CBB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 thought…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7F4E-FDFD-FDC4-2755-231F0870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Using sparse data -&gt; m</a:t>
            </a:r>
            <a:r>
              <a:rPr kumimoji="1" lang="en-US" altLang="ja-JP" dirty="0"/>
              <a:t>aybe false negatives</a:t>
            </a:r>
            <a:endParaRPr lang="en-US" altLang="ja-JP" dirty="0"/>
          </a:p>
          <a:p>
            <a:pPr lvl="1"/>
            <a:r>
              <a:rPr kumimoji="1" lang="en-US" altLang="ja-JP" dirty="0"/>
              <a:t>My program adjusts the threshold to obtain 0.2% positives</a:t>
            </a:r>
          </a:p>
          <a:p>
            <a:pPr lvl="2"/>
            <a:r>
              <a:rPr lang="en-US" altLang="ja-JP" dirty="0"/>
              <a:t>At first and highest private LB score version, my program just uses 0.25 for threshold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The l</a:t>
            </a:r>
            <a:r>
              <a:rPr kumimoji="1" lang="en-US" altLang="ja-JP" dirty="0"/>
              <a:t>ower threshold -&gt; maybe false positives</a:t>
            </a:r>
          </a:p>
          <a:p>
            <a:pPr lvl="1"/>
            <a:r>
              <a:rPr lang="en-US" altLang="ja-JP" dirty="0"/>
              <a:t>My program finds positive chunks and removes small positive chunks</a:t>
            </a:r>
          </a:p>
          <a:p>
            <a:pPr lvl="2"/>
            <a:r>
              <a:rPr lang="en-US" altLang="ja-JP" dirty="0"/>
              <a:t>At first and highest private LB score version, my program only search the biggest chunk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How to find positive chunks?</a:t>
            </a:r>
          </a:p>
          <a:p>
            <a:pPr lvl="1"/>
            <a:r>
              <a:rPr kumimoji="1" lang="en-US" altLang="ja-JP" dirty="0"/>
              <a:t>Depth</a:t>
            </a:r>
            <a:r>
              <a:rPr lang="en-US" altLang="ja-JP" dirty="0"/>
              <a:t>-</a:t>
            </a:r>
            <a:r>
              <a:rPr kumimoji="1" lang="en-US" altLang="ja-JP" dirty="0"/>
              <a:t>first search, I used</a:t>
            </a:r>
          </a:p>
          <a:p>
            <a:endParaRPr kumimoji="1"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72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6AA9-A1CD-A9E6-DFB7-022E713E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Blood vessels should be connected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68D4-39E1-6275-0079-E2E26A3B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484784"/>
            <a:ext cx="7208724" cy="51925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10D84F3-0DE6-86BB-B640-34EDD4F46D95}"/>
              </a:ext>
            </a:extLst>
          </p:cNvPr>
          <p:cNvSpPr/>
          <p:nvPr/>
        </p:nvSpPr>
        <p:spPr>
          <a:xfrm>
            <a:off x="3719736" y="3861048"/>
            <a:ext cx="1584176" cy="22322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9D4481B-2D1F-9317-63F9-1EBADED4CE7D}"/>
              </a:ext>
            </a:extLst>
          </p:cNvPr>
          <p:cNvSpPr/>
          <p:nvPr/>
        </p:nvSpPr>
        <p:spPr>
          <a:xfrm>
            <a:off x="407368" y="4131011"/>
            <a:ext cx="2880320" cy="1224136"/>
          </a:xfrm>
          <a:prstGeom prst="wedgeRoundRectCallout">
            <a:avLst>
              <a:gd name="adj1" fmla="val 71584"/>
              <a:gd name="adj2" fmla="val -2381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 connection -&gt;</a:t>
            </a:r>
            <a:br>
              <a:rPr kumimoji="1" lang="en-US" altLang="ja-JP" dirty="0"/>
            </a:br>
            <a:r>
              <a:rPr kumimoji="1" lang="en-US" altLang="ja-JP" dirty="0"/>
              <a:t>No blood flow -&gt;</a:t>
            </a:r>
            <a:br>
              <a:rPr kumimoji="1" lang="en-US" altLang="ja-JP" dirty="0"/>
            </a:br>
            <a:r>
              <a:rPr kumimoji="1" lang="en-US" altLang="ja-JP" dirty="0"/>
              <a:t>Not blood vessels</a:t>
            </a:r>
            <a:endParaRPr kumimoji="1" lang="ja-JP" alt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8B50BFB-1830-6BAF-B220-389E3C964D45}"/>
              </a:ext>
            </a:extLst>
          </p:cNvPr>
          <p:cNvSpPr/>
          <p:nvPr/>
        </p:nvSpPr>
        <p:spPr>
          <a:xfrm>
            <a:off x="859197" y="5836270"/>
            <a:ext cx="2880320" cy="612068"/>
          </a:xfrm>
          <a:prstGeom prst="wedgeRoundRectCallout">
            <a:avLst>
              <a:gd name="adj1" fmla="val 66646"/>
              <a:gd name="adj2" fmla="val -354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Removing these chunks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818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0461-E176-852B-C263-5CF0D515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 planned, but I couldn’t…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6EBBF-3DA6-7CA7-00F1-B136B3BE3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797943"/>
            <a:ext cx="6125595" cy="42233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60869D-596D-973A-0734-86E81FF42901}"/>
              </a:ext>
            </a:extLst>
          </p:cNvPr>
          <p:cNvSpPr/>
          <p:nvPr/>
        </p:nvSpPr>
        <p:spPr>
          <a:xfrm>
            <a:off x="3503712" y="4188023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95DBC40-1A48-A733-83AB-F9F54D84F002}"/>
              </a:ext>
            </a:extLst>
          </p:cNvPr>
          <p:cNvSpPr/>
          <p:nvPr/>
        </p:nvSpPr>
        <p:spPr>
          <a:xfrm>
            <a:off x="407368" y="4241962"/>
            <a:ext cx="2664296" cy="738149"/>
          </a:xfrm>
          <a:prstGeom prst="wedgeRoundRectCallout">
            <a:avLst>
              <a:gd name="adj1" fmla="val 72347"/>
              <a:gd name="adj2" fmla="val -3024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Sometimes</a:t>
            </a:r>
            <a:br>
              <a:rPr kumimoji="1" lang="en-US" altLang="ja-JP" dirty="0"/>
            </a:br>
            <a:r>
              <a:rPr kumimoji="1" lang="en-US" altLang="ja-JP" dirty="0"/>
              <a:t>there will be small gaps…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CE9FEA-082F-BFE9-E698-9203AD1E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529726"/>
            <a:ext cx="2438740" cy="167663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E6A7B90-D02E-97ED-9FFA-65BFBB6AFA41}"/>
              </a:ext>
            </a:extLst>
          </p:cNvPr>
          <p:cNvSpPr/>
          <p:nvPr/>
        </p:nvSpPr>
        <p:spPr>
          <a:xfrm>
            <a:off x="7833011" y="4080011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86816EF-08F3-C055-9BD2-905B48C65AF4}"/>
              </a:ext>
            </a:extLst>
          </p:cNvPr>
          <p:cNvSpPr/>
          <p:nvPr/>
        </p:nvSpPr>
        <p:spPr>
          <a:xfrm>
            <a:off x="6849337" y="4969156"/>
            <a:ext cx="2664296" cy="738149"/>
          </a:xfrm>
          <a:prstGeom prst="wedgeRoundRectCallout">
            <a:avLst>
              <a:gd name="adj1" fmla="val 69042"/>
              <a:gd name="adj2" fmla="val -11924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Repairing!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366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582B-EEE3-8A14-FB18-41A01590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Although my plan is meaningless…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443B-D88B-41F9-4FDA-48178D04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Since my predictor is poor…</a:t>
            </a:r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A17BBC-BBA9-4539-7226-757BF79A6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413490"/>
            <a:ext cx="8568952" cy="36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14883BE-E7E9-54FE-B23D-1C9D85208A36}"/>
              </a:ext>
            </a:extLst>
          </p:cNvPr>
          <p:cNvSpPr/>
          <p:nvPr/>
        </p:nvSpPr>
        <p:spPr>
          <a:xfrm>
            <a:off x="8527040" y="1603379"/>
            <a:ext cx="2664296" cy="1039755"/>
          </a:xfrm>
          <a:prstGeom prst="wedgeRoundRectCallout">
            <a:avLst>
              <a:gd name="adj1" fmla="val -60105"/>
              <a:gd name="adj2" fmla="val -2568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The generalization performance of my predictor is poor…</a:t>
            </a:r>
            <a:endParaRPr kumimoji="1" lang="ja-JP" alt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3E4C29A-EA27-9AE6-22B4-7A654E9AED75}"/>
              </a:ext>
            </a:extLst>
          </p:cNvPr>
          <p:cNvSpPr/>
          <p:nvPr/>
        </p:nvSpPr>
        <p:spPr>
          <a:xfrm>
            <a:off x="6528048" y="1656296"/>
            <a:ext cx="1668047" cy="456615"/>
          </a:xfrm>
          <a:prstGeom prst="wedgeRoundRectCallout">
            <a:avLst>
              <a:gd name="adj1" fmla="val 43923"/>
              <a:gd name="adj2" fmla="val 25011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Big gap here</a:t>
            </a:r>
            <a:endParaRPr kumimoji="1" lang="ja-JP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2708-E92C-32C2-7DFC-EBF831779BDE}"/>
              </a:ext>
            </a:extLst>
          </p:cNvPr>
          <p:cNvSpPr txBox="1"/>
          <p:nvPr/>
        </p:nvSpPr>
        <p:spPr>
          <a:xfrm>
            <a:off x="1199456" y="6203998"/>
            <a:ext cx="1021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dirty="0"/>
              <a:t>I should re-create a better predictor before update my post-processing code…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362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32A2-903F-7C84-F9AC-BF8BFF5F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But…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894F-6677-4B67-E336-27C5D9A9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SenNET</a:t>
            </a:r>
            <a:r>
              <a:rPr kumimoji="1" lang="en-US" altLang="ja-JP" dirty="0"/>
              <a:t> and HOA got great predictors from this competition!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4A01B-0366-B410-70A5-9E3CD1A2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420888"/>
            <a:ext cx="7824192" cy="4027867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60F9B4E3-BACB-5FC0-4F6B-B295E8D3EBD8}"/>
              </a:ext>
            </a:extLst>
          </p:cNvPr>
          <p:cNvSpPr/>
          <p:nvPr/>
        </p:nvSpPr>
        <p:spPr>
          <a:xfrm>
            <a:off x="9336360" y="2699040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9477A46-284D-5BE8-01D3-F5E049B6A2A6}"/>
              </a:ext>
            </a:extLst>
          </p:cNvPr>
          <p:cNvSpPr/>
          <p:nvPr/>
        </p:nvSpPr>
        <p:spPr>
          <a:xfrm>
            <a:off x="9336360" y="3429000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BB89468-FA89-FA78-7F42-0F45FF3FC5D8}"/>
              </a:ext>
            </a:extLst>
          </p:cNvPr>
          <p:cNvSpPr/>
          <p:nvPr/>
        </p:nvSpPr>
        <p:spPr>
          <a:xfrm>
            <a:off x="9336360" y="3733034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4EA3B48-5AFE-6D29-05B0-A58EAAED6FC8}"/>
              </a:ext>
            </a:extLst>
          </p:cNvPr>
          <p:cNvSpPr/>
          <p:nvPr/>
        </p:nvSpPr>
        <p:spPr>
          <a:xfrm>
            <a:off x="9336360" y="4037068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46FFBA42-8B7B-7222-2419-403DD8C011D2}"/>
              </a:ext>
            </a:extLst>
          </p:cNvPr>
          <p:cNvSpPr/>
          <p:nvPr/>
        </p:nvSpPr>
        <p:spPr>
          <a:xfrm>
            <a:off x="9336360" y="4341102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40E37B7-AF13-D49D-AEA2-C4DDD881C0E1}"/>
              </a:ext>
            </a:extLst>
          </p:cNvPr>
          <p:cNvSpPr/>
          <p:nvPr/>
        </p:nvSpPr>
        <p:spPr>
          <a:xfrm>
            <a:off x="9336360" y="4645136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73CF88F-F7EB-0744-D129-3C34E672CCB8}"/>
              </a:ext>
            </a:extLst>
          </p:cNvPr>
          <p:cNvSpPr/>
          <p:nvPr/>
        </p:nvSpPr>
        <p:spPr>
          <a:xfrm>
            <a:off x="9336360" y="4949170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8C38AEA-4C4A-7657-F903-86CC7650CD0F}"/>
              </a:ext>
            </a:extLst>
          </p:cNvPr>
          <p:cNvSpPr/>
          <p:nvPr/>
        </p:nvSpPr>
        <p:spPr>
          <a:xfrm>
            <a:off x="9336360" y="5253204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7032EB1-7A62-2EDC-C5A5-6C71B566E17D}"/>
              </a:ext>
            </a:extLst>
          </p:cNvPr>
          <p:cNvSpPr/>
          <p:nvPr/>
        </p:nvSpPr>
        <p:spPr>
          <a:xfrm>
            <a:off x="9336360" y="5557238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E1B1D3E-8264-4F14-AF77-F98625A220CB}"/>
              </a:ext>
            </a:extLst>
          </p:cNvPr>
          <p:cNvSpPr/>
          <p:nvPr/>
        </p:nvSpPr>
        <p:spPr>
          <a:xfrm>
            <a:off x="9336360" y="5861272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F2356E2-8EF9-21DF-DCC5-A43D814F3F3B}"/>
              </a:ext>
            </a:extLst>
          </p:cNvPr>
          <p:cNvSpPr/>
          <p:nvPr/>
        </p:nvSpPr>
        <p:spPr>
          <a:xfrm>
            <a:off x="9336360" y="6165304"/>
            <a:ext cx="744760" cy="2880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848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6E4F-97E3-EE40-6FDB-2DD05DBE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 we use these great predictors…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62EC-C7D9-DFC3-167B-9C2974B3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We can make an effective blood vessels annotation support app</a:t>
            </a:r>
          </a:p>
          <a:p>
            <a:pPr lvl="1"/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Predict blood vessels with predictors not mine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Find chunks like my program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Remove unconnected, distantly placed chunks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Repair gaps automatically and professionals judge they are correct or not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Some chunks are maybe fat when low thresholds are used. Professionals tune the threshold for each chunks</a:t>
            </a:r>
          </a:p>
        </p:txBody>
      </p:sp>
    </p:spTree>
    <p:extLst>
      <p:ext uri="{BB962C8B-B14F-4D97-AF65-F5344CB8AC3E}">
        <p14:creationId xmlns:p14="http://schemas.microsoft.com/office/powerpoint/2010/main" val="425922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C0550-F2EA-A78F-C250-C4A0465BC934}"/>
              </a:ext>
            </a:extLst>
          </p:cNvPr>
          <p:cNvSpPr txBox="1"/>
          <p:nvPr/>
        </p:nvSpPr>
        <p:spPr>
          <a:xfrm>
            <a:off x="47328" y="3068960"/>
            <a:ext cx="1209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/>
              <a:t>Any questions?</a:t>
            </a:r>
            <a:endParaRPr kumimoji="1" lang="ja-JP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8A3A8-90D5-ED05-03BC-E15BE7855F67}"/>
              </a:ext>
            </a:extLst>
          </p:cNvPr>
          <p:cNvSpPr txBox="1"/>
          <p:nvPr/>
        </p:nvSpPr>
        <p:spPr>
          <a:xfrm>
            <a:off x="407368" y="620399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dirty="0"/>
              <a:t>My English is poor, so please think of me as a kindergartener and ask questions slowly, using simple words.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313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2723E4-E00D-2ACB-BEFE-F58EAB435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49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1F3A-F918-A54E-CC89-1697889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 b</a:t>
            </a:r>
            <a:r>
              <a:rPr kumimoji="1" lang="en-US" altLang="ja-JP" dirty="0"/>
              <a:t>ackground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3285-F2CB-ADC9-D212-2EADB987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Education</a:t>
            </a:r>
          </a:p>
          <a:p>
            <a:pPr lvl="1"/>
            <a:r>
              <a:rPr lang="en-US" altLang="ja-JP" dirty="0"/>
              <a:t>Bachelor of Arts (Japanese Language and Literature)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Experience</a:t>
            </a:r>
          </a:p>
          <a:p>
            <a:pPr lvl="1"/>
            <a:r>
              <a:rPr lang="en-US" altLang="ja-JP" dirty="0"/>
              <a:t>Developer at BIPROGY Inc. over 30 years</a:t>
            </a:r>
          </a:p>
          <a:p>
            <a:pPr lvl="2"/>
            <a:r>
              <a:rPr lang="en-US" altLang="ja-JP" dirty="0"/>
              <a:t>Developing business applications</a:t>
            </a:r>
          </a:p>
          <a:p>
            <a:pPr lvl="2"/>
            <a:r>
              <a:rPr lang="en-US" altLang="ja-JP" dirty="0"/>
              <a:t>Applying various methodologies and frameworks</a:t>
            </a:r>
          </a:p>
          <a:p>
            <a:pPr lvl="2"/>
            <a:r>
              <a:rPr lang="en-US" altLang="ja-JP" dirty="0"/>
              <a:t>Technical lead at my company’s subsidiary in Viet Nam</a:t>
            </a:r>
          </a:p>
          <a:p>
            <a:pPr lvl="1"/>
            <a:r>
              <a:rPr lang="en-US" altLang="ja-JP" dirty="0"/>
              <a:t>Recent 10 years, I joined to research development of my company</a:t>
            </a:r>
          </a:p>
          <a:p>
            <a:pPr lvl="2"/>
            <a:r>
              <a:rPr lang="en-US" altLang="ja-JP" dirty="0"/>
              <a:t>Writing programs for Combinatorial Optimization Problems, Deep Learning, and Parallel Computing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68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E3CF-E20C-1B3B-ED9C-271FD596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do </a:t>
            </a:r>
            <a:r>
              <a:rPr lang="en-US" altLang="ja-JP" dirty="0"/>
              <a:t>in my company last year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9F0C-F17D-A9B9-F850-41FC6E02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DIVP</a:t>
            </a:r>
            <a:r>
              <a:rPr kumimoji="1" lang="ja-JP" altLang="en-US" dirty="0"/>
              <a:t>（</a:t>
            </a:r>
            <a:r>
              <a:rPr lang="en-US" altLang="ja-JP" dirty="0"/>
              <a:t>Driving Intelligence Validation Platform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 Simulator for </a:t>
            </a:r>
            <a:r>
              <a:rPr lang="en-US" altLang="ja-JP" dirty="0"/>
              <a:t>autonomous driving</a:t>
            </a:r>
          </a:p>
          <a:p>
            <a:pPr lvl="1"/>
            <a:r>
              <a:rPr lang="en-US" altLang="ja-JP" dirty="0"/>
              <a:t>I wrote the millimeter wave radar module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TFDA</a:t>
            </a:r>
            <a:r>
              <a:rPr kumimoji="1" lang="ja-JP" altLang="en-US" dirty="0"/>
              <a:t>（</a:t>
            </a:r>
            <a:r>
              <a:rPr kumimoji="1" lang="en-US" altLang="ja-JP" dirty="0"/>
              <a:t>Topological Flow Data Analysis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en-US" altLang="ja-JP" dirty="0"/>
              <a:t>A library which converts flow data to text expression</a:t>
            </a:r>
          </a:p>
          <a:p>
            <a:pPr lvl="1"/>
            <a:r>
              <a:rPr kumimoji="1" lang="en-US" altLang="ja-JP" dirty="0"/>
              <a:t>I re-wrote python programs in C++ to make them faster</a:t>
            </a:r>
          </a:p>
          <a:p>
            <a:pPr lvl="1"/>
            <a:endParaRPr lang="en-US" altLang="ja-JP" dirty="0"/>
          </a:p>
          <a:p>
            <a:r>
              <a:rPr kumimoji="1" lang="en-US" altLang="ja-JP" dirty="0"/>
              <a:t>Programming Concours of my company</a:t>
            </a:r>
          </a:p>
          <a:p>
            <a:pPr lvl="1"/>
            <a:r>
              <a:rPr lang="en-US" altLang="ja-JP" dirty="0"/>
              <a:t>My company holds a programming competition every year</a:t>
            </a:r>
          </a:p>
          <a:p>
            <a:pPr lvl="1"/>
            <a:r>
              <a:rPr kumimoji="1" lang="en-US" altLang="ja-JP" dirty="0"/>
              <a:t>I created questions and ran the competition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3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9D2F-3D3A-7E67-6F16-06E3F3E7D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122-C016-7B95-A06B-55DAAA3D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do </a:t>
            </a:r>
            <a:r>
              <a:rPr lang="en-US" altLang="ja-JP" dirty="0"/>
              <a:t>in my company last year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6355-63C8-E5F2-EECB-277746F7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DIVP</a:t>
            </a:r>
            <a:r>
              <a:rPr kumimoji="1" lang="ja-JP" altLang="en-US" dirty="0"/>
              <a:t>（</a:t>
            </a:r>
            <a:r>
              <a:rPr lang="en-US" altLang="ja-JP" dirty="0"/>
              <a:t>Driving Intelligence Validation Platform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 Simulator for </a:t>
            </a:r>
            <a:r>
              <a:rPr lang="en-US" altLang="ja-JP" dirty="0"/>
              <a:t>autonomous driving</a:t>
            </a:r>
          </a:p>
          <a:p>
            <a:pPr lvl="1"/>
            <a:r>
              <a:rPr lang="en-US" altLang="ja-JP" dirty="0"/>
              <a:t>I wrote the millimeter wave radar module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TFDA</a:t>
            </a:r>
            <a:r>
              <a:rPr kumimoji="1" lang="ja-JP" altLang="en-US" dirty="0"/>
              <a:t>（</a:t>
            </a:r>
            <a:r>
              <a:rPr kumimoji="1" lang="en-US" altLang="ja-JP" dirty="0"/>
              <a:t>Topological Flow Data Analysis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en-US" altLang="ja-JP" dirty="0"/>
              <a:t>A library which converts flow data to text expression</a:t>
            </a:r>
          </a:p>
          <a:p>
            <a:pPr lvl="1"/>
            <a:r>
              <a:rPr kumimoji="1" lang="en-US" altLang="ja-JP" dirty="0"/>
              <a:t>I re-wrote python libraries in C++ to make them faster</a:t>
            </a:r>
          </a:p>
          <a:p>
            <a:pPr lvl="1"/>
            <a:endParaRPr lang="en-US" altLang="ja-JP" dirty="0"/>
          </a:p>
          <a:p>
            <a:r>
              <a:rPr kumimoji="1" lang="en-US" altLang="ja-JP" dirty="0"/>
              <a:t>Programming Concours</a:t>
            </a:r>
          </a:p>
          <a:p>
            <a:pPr lvl="1"/>
            <a:r>
              <a:rPr lang="en-US" altLang="ja-JP" dirty="0"/>
              <a:t>My company holds a programming competition every year</a:t>
            </a:r>
          </a:p>
          <a:p>
            <a:pPr lvl="1"/>
            <a:r>
              <a:rPr kumimoji="1" lang="en-US" altLang="ja-JP" dirty="0"/>
              <a:t>I created questions and run the competition</a:t>
            </a:r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999E0-2BB1-EBC2-261F-BE551E0DA9DE}"/>
              </a:ext>
            </a:extLst>
          </p:cNvPr>
          <p:cNvSpPr/>
          <p:nvPr/>
        </p:nvSpPr>
        <p:spPr>
          <a:xfrm>
            <a:off x="4151784" y="2060848"/>
            <a:ext cx="7202016" cy="7485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Experiences of 3D graphics!</a:t>
            </a:r>
            <a:endParaRPr kumimoji="1" lang="ja-JP" alt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5E2DE-7A45-5549-E1D9-7EE2489B55DC}"/>
              </a:ext>
            </a:extLst>
          </p:cNvPr>
          <p:cNvSpPr/>
          <p:nvPr/>
        </p:nvSpPr>
        <p:spPr>
          <a:xfrm>
            <a:off x="4165730" y="5085184"/>
            <a:ext cx="7174123" cy="803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Experiences of algorithms!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225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D230-711F-0A22-F013-58687924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 o</a:t>
            </a:r>
            <a:r>
              <a:rPr kumimoji="1" lang="en-US" altLang="ja-JP" dirty="0"/>
              <a:t>utside of my company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7677-197D-0EEF-ADF0-B0B7AE9B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PyQUBO</a:t>
            </a:r>
            <a:r>
              <a:rPr kumimoji="1" lang="ja-JP" altLang="en-US" dirty="0"/>
              <a:t>（</a:t>
            </a:r>
            <a:r>
              <a:rPr kumimoji="1" lang="en-US" altLang="ja-JP" dirty="0"/>
              <a:t>https://github.com/recruit-communications/pyqubo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 library creating QUBOs or </a:t>
            </a:r>
            <a:r>
              <a:rPr kumimoji="1" lang="en-US" altLang="ja-JP" dirty="0" err="1"/>
              <a:t>ising</a:t>
            </a:r>
            <a:r>
              <a:rPr kumimoji="1" lang="en-US" altLang="ja-JP" dirty="0"/>
              <a:t> models from mathematical expression</a:t>
            </a:r>
          </a:p>
          <a:p>
            <a:pPr lvl="1"/>
            <a:r>
              <a:rPr kumimoji="1" lang="en-US" altLang="ja-JP" dirty="0">
                <a:hlinkClick r:id="rId2"/>
              </a:rPr>
              <a:t>https://github.com/recruit-communications/pyqubo/pull/98</a:t>
            </a:r>
            <a:endParaRPr lang="en-US" altLang="ja-JP" dirty="0"/>
          </a:p>
          <a:p>
            <a:pPr lvl="2"/>
            <a:r>
              <a:rPr kumimoji="1" lang="en-US" altLang="ja-JP" dirty="0"/>
              <a:t>Re-writing all C++ related code. </a:t>
            </a:r>
            <a:r>
              <a:rPr lang="en-US" altLang="ja-JP" dirty="0"/>
              <a:t>1.3x faster, less than ½ memory</a:t>
            </a:r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実践</a:t>
            </a:r>
            <a:r>
              <a:rPr kumimoji="1" lang="en-US" altLang="ja-JP" dirty="0"/>
              <a:t>!</a:t>
            </a:r>
            <a:r>
              <a:rPr kumimoji="1" lang="ja-JP" altLang="en-US" dirty="0"/>
              <a:t>ソフトウェアアーキテクチャ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96991-5E9B-6DDA-6F0A-D30ECCEE8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365104"/>
            <a:ext cx="2942613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56317-7A1F-C842-3F60-54156C079C0D}"/>
              </a:ext>
            </a:extLst>
          </p:cNvPr>
          <p:cNvSpPr txBox="1"/>
          <p:nvPr/>
        </p:nvSpPr>
        <p:spPr>
          <a:xfrm>
            <a:off x="4944301" y="4568554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hlinkClick r:id="rId4"/>
              </a:rPr>
              <a:t>https://www.amazon.co.jp/%E5%AE%9F%E8%B7%B5-%E3%82%BD%E3%83%95%E3%83%88%E3%82%A6%E3%82%A7%E3%82%A2%E3%82%A2%E3%83%BC%E3%82%AD%E3%83%86%E3%82%AF%E3%83%81%E3%83%A3-VisualStudio%E3%81%A8ASP-NET%E3%81%AB%E3%82%88%E3%82%8B%E6%A5%AD%E5%8B%99%E3%82%B7%E3%82%B9%E3%83%86%E3%83%A0%E9%96%8B%E7%99%BA%E6%96%B9%E6%B3%95-NET-TECHNOLOGY/dp/4774131784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95239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D730C-20EA-E0EE-148E-EE81DE6B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635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CCDA-B5BB-E2F0-EAC7-F978266A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432A-2672-9DB3-3E6D-115348A0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3D U-Net</a:t>
            </a:r>
          </a:p>
          <a:p>
            <a:r>
              <a:rPr lang="en-US" altLang="ja-JP" dirty="0"/>
              <a:t>Data augmentation using random positions and rotations</a:t>
            </a:r>
          </a:p>
          <a:p>
            <a:r>
              <a:rPr kumimoji="1" lang="en-US" altLang="ja-JP" dirty="0"/>
              <a:t>Post</a:t>
            </a:r>
            <a:r>
              <a:rPr lang="en-US" altLang="ja-JP" dirty="0"/>
              <a:t>-processing which removes small positive chunks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7C9B6-7CB9-169A-DCCE-5470B9D18B50}"/>
              </a:ext>
            </a:extLst>
          </p:cNvPr>
          <p:cNvSpPr txBox="1"/>
          <p:nvPr/>
        </p:nvSpPr>
        <p:spPr>
          <a:xfrm>
            <a:off x="2840868" y="5653743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/>
              <a:t>……and I gave up early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60582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379</TotalTime>
  <Words>1157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Corbel</vt:lpstr>
      <vt:lpstr>Depth</vt:lpstr>
      <vt:lpstr>SenNet + HOA Hacking the Human Vasculature in 3D</vt:lpstr>
      <vt:lpstr>Agenda</vt:lpstr>
      <vt:lpstr>Background</vt:lpstr>
      <vt:lpstr>My background</vt:lpstr>
      <vt:lpstr>What I do in my company last year</vt:lpstr>
      <vt:lpstr>What I do in my company last year</vt:lpstr>
      <vt:lpstr>What I did outside of my company</vt:lpstr>
      <vt:lpstr>Overview</vt:lpstr>
      <vt:lpstr>Overview</vt:lpstr>
      <vt:lpstr>Neural Network</vt:lpstr>
      <vt:lpstr>I choosed 3D U-Net</vt:lpstr>
      <vt:lpstr>Is 3D U-Net effective?</vt:lpstr>
      <vt:lpstr>Why did I choose 3D U-Net</vt:lpstr>
      <vt:lpstr>Neural Network</vt:lpstr>
      <vt:lpstr>Data</vt:lpstr>
      <vt:lpstr>2D or 3D?</vt:lpstr>
      <vt:lpstr>3D is good for data augmentation</vt:lpstr>
      <vt:lpstr>How to represent camera</vt:lpstr>
      <vt:lpstr>How to convert data</vt:lpstr>
      <vt:lpstr>Data</vt:lpstr>
      <vt:lpstr>Post Processing</vt:lpstr>
      <vt:lpstr>I thought…</vt:lpstr>
      <vt:lpstr>Blood vessels should be connected</vt:lpstr>
      <vt:lpstr>I planned, but I couldn’t…</vt:lpstr>
      <vt:lpstr>Although my plan is meaningless…</vt:lpstr>
      <vt:lpstr>But…</vt:lpstr>
      <vt:lpstr>If we use these great predictors…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SenNet + HOA Hacking the Human Vasculature in 3D</dc:title>
  <dc:creator>Ryoji OJIMA</dc:creator>
  <cp:lastModifiedBy>Ryoji OJIMA</cp:lastModifiedBy>
  <cp:revision>64</cp:revision>
  <dcterms:created xsi:type="dcterms:W3CDTF">2024-02-19T01:20:55Z</dcterms:created>
  <dcterms:modified xsi:type="dcterms:W3CDTF">2024-02-19T07:40:49Z</dcterms:modified>
</cp:coreProperties>
</file>