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7" r:id="rId4"/>
  </p:sldMasterIdLst>
  <p:notesMasterIdLst>
    <p:notesMasterId r:id="rId24"/>
  </p:notesMasterIdLst>
  <p:sldIdLst>
    <p:sldId id="295" r:id="rId5"/>
    <p:sldId id="260" r:id="rId6"/>
    <p:sldId id="305" r:id="rId7"/>
    <p:sldId id="306" r:id="rId8"/>
    <p:sldId id="261" r:id="rId9"/>
    <p:sldId id="264" r:id="rId10"/>
    <p:sldId id="290" r:id="rId11"/>
    <p:sldId id="297" r:id="rId12"/>
    <p:sldId id="298" r:id="rId13"/>
    <p:sldId id="282" r:id="rId14"/>
    <p:sldId id="269" r:id="rId15"/>
    <p:sldId id="270" r:id="rId16"/>
    <p:sldId id="271" r:id="rId17"/>
    <p:sldId id="300" r:id="rId18"/>
    <p:sldId id="265" r:id="rId19"/>
    <p:sldId id="272" r:id="rId20"/>
    <p:sldId id="301" r:id="rId21"/>
    <p:sldId id="302" r:id="rId22"/>
    <p:sldId id="30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11" autoAdjust="0"/>
  </p:normalViewPr>
  <p:slideViewPr>
    <p:cSldViewPr snapToGrid="0">
      <p:cViewPr varScale="1">
        <p:scale>
          <a:sx n="95" d="100"/>
          <a:sy n="95" d="100"/>
        </p:scale>
        <p:origin x="859"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19891-B291-4E60-A504-818D2BA384DA}" type="datetimeFigureOut">
              <a:rPr lang="en-US" smtClean="0"/>
              <a:t>12/10/2014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9F98F-BCC0-4161-9BF0-2347C441739F}" type="slidenum">
              <a:rPr lang="en-US" smtClean="0"/>
              <a:t>‹#›</a:t>
            </a:fld>
            <a:endParaRPr lang="en-US"/>
          </a:p>
        </p:txBody>
      </p:sp>
    </p:spTree>
    <p:extLst>
      <p:ext uri="{BB962C8B-B14F-4D97-AF65-F5344CB8AC3E}">
        <p14:creationId xmlns:p14="http://schemas.microsoft.com/office/powerpoint/2010/main" val="212022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45DD0DB7-F5BA-4A8D-8864-51080A315C5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88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45DD0DB7-F5BA-4A8D-8864-51080A315C5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79393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276B2-0F3B-471D-8DF4-E0A050314FCC}"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839837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276B2-0F3B-471D-8DF4-E0A050314FCC}"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36312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276B2-0F3B-471D-8DF4-E0A050314FCC}"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1567040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136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897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5019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600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22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1981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3632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34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276B2-0F3B-471D-8DF4-E0A050314FCC}"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381744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2968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053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9468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topfasa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85925"/>
            <a:ext cx="17335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2radce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30175"/>
            <a:ext cx="13938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5266" name="Rectangle 2"/>
          <p:cNvSpPr>
            <a:spLocks noGrp="1" noChangeArrowheads="1"/>
          </p:cNvSpPr>
          <p:nvPr>
            <p:ph type="ctrTitle"/>
          </p:nvPr>
        </p:nvSpPr>
        <p:spPr>
          <a:xfrm>
            <a:off x="1981200" y="685800"/>
            <a:ext cx="6654800" cy="1905000"/>
          </a:xfrm>
        </p:spPr>
        <p:txBody>
          <a:bodyPr/>
          <a:lstStyle>
            <a:lvl1pPr>
              <a:defRPr/>
            </a:lvl1pPr>
          </a:lstStyle>
          <a:p>
            <a:r>
              <a:rPr lang="sv-SE"/>
              <a:t>Click to edit Master title style</a:t>
            </a:r>
          </a:p>
        </p:txBody>
      </p:sp>
      <p:sp>
        <p:nvSpPr>
          <p:cNvPr id="395267" name="Rectangle 3"/>
          <p:cNvSpPr>
            <a:spLocks noGrp="1" noChangeArrowheads="1"/>
          </p:cNvSpPr>
          <p:nvPr>
            <p:ph type="subTitle" idx="1"/>
          </p:nvPr>
        </p:nvSpPr>
        <p:spPr>
          <a:xfrm>
            <a:off x="3165475" y="3886200"/>
            <a:ext cx="3376613" cy="1771650"/>
          </a:xfrm>
        </p:spPr>
        <p:txBody>
          <a:bodyPr/>
          <a:lstStyle>
            <a:lvl1pPr>
              <a:defRPr sz="1800" b="1"/>
            </a:lvl1pPr>
          </a:lstStyle>
          <a:p>
            <a:r>
              <a:rPr lang="sv-SE"/>
              <a:t>Click to edit Master subtitle style</a:t>
            </a:r>
          </a:p>
        </p:txBody>
      </p:sp>
      <p:sp>
        <p:nvSpPr>
          <p:cNvPr id="6" name="Rectangle 4"/>
          <p:cNvSpPr>
            <a:spLocks noGrp="1" noChangeArrowheads="1"/>
          </p:cNvSpPr>
          <p:nvPr>
            <p:ph type="dt" sz="half" idx="10"/>
          </p:nvPr>
        </p:nvSpPr>
        <p:spPr>
          <a:xfrm>
            <a:off x="711200" y="6229350"/>
            <a:ext cx="1930400" cy="514350"/>
          </a:xfrm>
        </p:spPr>
        <p:txBody>
          <a:bodyPr/>
          <a:lstStyle>
            <a:lvl1pPr>
              <a:defRPr>
                <a:solidFill>
                  <a:srgbClr val="5E574E"/>
                </a:solidFill>
                <a:latin typeface="+mn-lt"/>
              </a:defRPr>
            </a:lvl1pPr>
          </a:lstStyle>
          <a:p>
            <a:pPr>
              <a:defRPr/>
            </a:pPr>
            <a:endParaRPr lang="sv-SE"/>
          </a:p>
        </p:txBody>
      </p:sp>
      <p:sp>
        <p:nvSpPr>
          <p:cNvPr id="7" name="Rectangle 5"/>
          <p:cNvSpPr>
            <a:spLocks noGrp="1" noChangeArrowheads="1"/>
          </p:cNvSpPr>
          <p:nvPr>
            <p:ph type="ftr" sz="quarter" idx="11"/>
          </p:nvPr>
        </p:nvSpPr>
        <p:spPr>
          <a:xfrm>
            <a:off x="3148013" y="6229350"/>
            <a:ext cx="2847975" cy="514350"/>
          </a:xfrm>
          <a:prstGeom prst="rect">
            <a:avLst/>
          </a:prstGeom>
        </p:spPr>
        <p:txBody>
          <a:bodyPr/>
          <a:lstStyle>
            <a:lvl1pPr>
              <a:defRPr sz="1400">
                <a:solidFill>
                  <a:srgbClr val="5E574E"/>
                </a:solidFill>
                <a:latin typeface="Arial" charset="0"/>
              </a:defRPr>
            </a:lvl1pPr>
          </a:lstStyle>
          <a:p>
            <a:pPr eaLnBrk="0" fontAlgn="base" hangingPunct="0">
              <a:spcBef>
                <a:spcPct val="0"/>
              </a:spcBef>
              <a:spcAft>
                <a:spcPct val="0"/>
              </a:spcAft>
              <a:defRPr/>
            </a:pPr>
            <a:endParaRPr lang="sv-SE"/>
          </a:p>
        </p:txBody>
      </p:sp>
      <p:sp>
        <p:nvSpPr>
          <p:cNvPr id="8" name="Rectangle 6"/>
          <p:cNvSpPr>
            <a:spLocks noGrp="1" noChangeArrowheads="1"/>
          </p:cNvSpPr>
          <p:nvPr>
            <p:ph type="sldNum" sz="quarter" idx="12"/>
          </p:nvPr>
        </p:nvSpPr>
        <p:spPr>
          <a:xfrm>
            <a:off x="6605588" y="6229350"/>
            <a:ext cx="1827212" cy="514350"/>
          </a:xfrm>
        </p:spPr>
        <p:txBody>
          <a:bodyPr/>
          <a:lstStyle>
            <a:lvl1pPr>
              <a:defRPr>
                <a:solidFill>
                  <a:srgbClr val="5E574E"/>
                </a:solidFill>
                <a:latin typeface="+mn-lt"/>
              </a:defRPr>
            </a:lvl1pPr>
          </a:lstStyle>
          <a:p>
            <a:pPr>
              <a:defRPr/>
            </a:pPr>
            <a:fld id="{B70887F6-8A82-4F20-91AC-D2546419F3B6}" type="slidenum">
              <a:rPr lang="sv-SE"/>
              <a:pPr>
                <a:defRPr/>
              </a:pPr>
              <a:t>‹#›</a:t>
            </a:fld>
            <a:endParaRPr lang="sv-SE"/>
          </a:p>
        </p:txBody>
      </p:sp>
    </p:spTree>
    <p:extLst>
      <p:ext uri="{BB962C8B-B14F-4D97-AF65-F5344CB8AC3E}">
        <p14:creationId xmlns:p14="http://schemas.microsoft.com/office/powerpoint/2010/main" val="2748362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8E79C1ED-8083-4CF7-83E4-26C69D208EE8}"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806935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D4871C93-0369-472F-AEC5-EBBF00EFFC15}"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1518469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506D6C0B-C042-472B-A50A-86010132A306}"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1734815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fld id="{A80E8DEE-8B06-407D-8D9B-2A9334728E58}"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3729555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4ECD440C-1848-430A-9A16-76DABC124E7A}"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1502706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fld id="{BE186857-6491-4AF0-A17C-1DA2DE5517CB}"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412082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9276B2-0F3B-471D-8DF4-E0A050314FCC}"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32884444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C519784C-D4CE-4703-964F-87FCB58E9D1A}"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2294846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fld id="{A0ADE58B-CBEB-481C-9B2C-9BE8D699F392}"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37287916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A726DE80-5A61-4A09-8919-6B9951FA67AA}"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2907132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B58D83B4-5891-428B-A5EB-7AE05969097E}"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2667853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90600" y="228600"/>
            <a:ext cx="77724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sv-SE">
              <a:solidFill>
                <a:srgbClr val="5E574E"/>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fld id="{DC9F75AF-C783-49DA-AB7C-069016E23A23}" type="slidenum">
              <a:rPr lang="sv-SE">
                <a:solidFill>
                  <a:srgbClr val="5E574E"/>
                </a:solidFill>
              </a:rPr>
              <a:pPr>
                <a:defRPr/>
              </a:pPr>
              <a:t>‹#›</a:t>
            </a:fld>
            <a:endParaRPr lang="sv-SE">
              <a:solidFill>
                <a:srgbClr val="5E574E"/>
              </a:solidFill>
            </a:endParaRPr>
          </a:p>
        </p:txBody>
      </p:sp>
    </p:spTree>
    <p:extLst>
      <p:ext uri="{BB962C8B-B14F-4D97-AF65-F5344CB8AC3E}">
        <p14:creationId xmlns:p14="http://schemas.microsoft.com/office/powerpoint/2010/main" val="3387972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8144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4558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0289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257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795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276B2-0F3B-471D-8DF4-E0A050314FCC}"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26970017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31574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68818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28878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19584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4844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95C-76C4-4E82-8D12-CBADA4D8ABCE}" type="datetimeFigureOut">
              <a:rPr lang="en-US" smtClean="0">
                <a:solidFill>
                  <a:prstClr val="black">
                    <a:tint val="75000"/>
                  </a:prstClr>
                </a:solidFill>
              </a:rPr>
              <a:pPr/>
              <a:t>12/10/2014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215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276B2-0F3B-471D-8DF4-E0A050314FCC}" type="datetimeFigureOut">
              <a:rPr lang="en-US" smtClean="0"/>
              <a:t>12/10/2014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424168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276B2-0F3B-471D-8DF4-E0A050314FCC}" type="datetimeFigureOut">
              <a:rPr lang="en-US" smtClean="0"/>
              <a:t>12/10/2014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76312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276B2-0F3B-471D-8DF4-E0A050314FCC}" type="datetimeFigureOut">
              <a:rPr lang="en-US" smtClean="0"/>
              <a:t>12/10/2014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45472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276B2-0F3B-471D-8DF4-E0A050314FCC}"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66510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276B2-0F3B-471D-8DF4-E0A050314FCC}"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F3367-A4F9-4A1E-B5F9-D75F8325381C}" type="slidenum">
              <a:rPr lang="en-US" smtClean="0"/>
              <a:t>‹#›</a:t>
            </a:fld>
            <a:endParaRPr lang="en-US"/>
          </a:p>
        </p:txBody>
      </p:sp>
    </p:spTree>
    <p:extLst>
      <p:ext uri="{BB962C8B-B14F-4D97-AF65-F5344CB8AC3E}">
        <p14:creationId xmlns:p14="http://schemas.microsoft.com/office/powerpoint/2010/main" val="354598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276B2-0F3B-471D-8DF4-E0A050314FCC}" type="datetimeFigureOut">
              <a:rPr lang="en-US" smtClean="0"/>
              <a:t>12/10/2014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F3367-A4F9-4A1E-B5F9-D75F8325381C}" type="slidenum">
              <a:rPr lang="en-US" smtClean="0"/>
              <a:t>‹#›</a:t>
            </a:fld>
            <a:endParaRPr lang="en-US"/>
          </a:p>
        </p:txBody>
      </p:sp>
    </p:spTree>
    <p:extLst>
      <p:ext uri="{BB962C8B-B14F-4D97-AF65-F5344CB8AC3E}">
        <p14:creationId xmlns:p14="http://schemas.microsoft.com/office/powerpoint/2010/main" val="4044139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4695C-76C4-4E82-8D12-CBADA4D8ABCE}" type="datetimeFigureOut">
              <a:rPr lang="en-US" smtClean="0">
                <a:solidFill>
                  <a:prstClr val="black">
                    <a:tint val="75000"/>
                  </a:prstClr>
                </a:solidFill>
              </a:rPr>
              <a:pPr/>
              <a:t>12/10/2014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5646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b="1" kern="1200" baseline="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v-SE" smtClean="0"/>
              <a:t>Click to edit Master title style</a:t>
            </a:r>
          </a:p>
        </p:txBody>
      </p:sp>
      <p:sp>
        <p:nvSpPr>
          <p:cNvPr id="1027" name="Rectangle 3"/>
          <p:cNvSpPr>
            <a:spLocks noGrp="1" noChangeArrowheads="1"/>
          </p:cNvSpPr>
          <p:nvPr>
            <p:ph type="body" idx="1"/>
          </p:nvPr>
        </p:nvSpPr>
        <p:spPr bwMode="auto">
          <a:xfrm>
            <a:off x="990600" y="1905000"/>
            <a:ext cx="777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p>
        </p:txBody>
      </p:sp>
      <p:sp>
        <p:nvSpPr>
          <p:cNvPr id="394244" name="Rectangle 4"/>
          <p:cNvSpPr>
            <a:spLocks noGrp="1" noChangeArrowheads="1"/>
          </p:cNvSpPr>
          <p:nvPr>
            <p:ph type="dt" sz="half" idx="2"/>
          </p:nvPr>
        </p:nvSpPr>
        <p:spPr bwMode="auto">
          <a:xfrm>
            <a:off x="1049338" y="63246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Frutiger 45 Light" pitchFamily="34" charset="0"/>
              </a:defRPr>
            </a:lvl1pPr>
          </a:lstStyle>
          <a:p>
            <a:pPr eaLnBrk="0" fontAlgn="base" hangingPunct="0">
              <a:spcAft>
                <a:spcPct val="0"/>
              </a:spcAft>
              <a:defRPr/>
            </a:pPr>
            <a:endParaRPr lang="sv-SE">
              <a:solidFill>
                <a:srgbClr val="5E574E"/>
              </a:solidFill>
            </a:endParaRPr>
          </a:p>
        </p:txBody>
      </p:sp>
      <p:sp>
        <p:nvSpPr>
          <p:cNvPr id="394246" name="Rectangle 6"/>
          <p:cNvSpPr>
            <a:spLocks noGrp="1" noChangeArrowheads="1"/>
          </p:cNvSpPr>
          <p:nvPr>
            <p:ph type="sldNum" sz="quarter" idx="4"/>
          </p:nvPr>
        </p:nvSpPr>
        <p:spPr bwMode="auto">
          <a:xfrm>
            <a:off x="6705600" y="63246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Frutiger 45 Light" pitchFamily="34" charset="0"/>
              </a:defRPr>
            </a:lvl1pPr>
          </a:lstStyle>
          <a:p>
            <a:pPr eaLnBrk="0" fontAlgn="base" hangingPunct="0">
              <a:spcAft>
                <a:spcPct val="0"/>
              </a:spcAft>
              <a:defRPr/>
            </a:pPr>
            <a:fld id="{25B12D36-8726-400C-9187-315FB5333A06}" type="slidenum">
              <a:rPr lang="sv-SE">
                <a:solidFill>
                  <a:srgbClr val="5E574E"/>
                </a:solidFill>
              </a:rPr>
              <a:pPr eaLnBrk="0" fontAlgn="base" hangingPunct="0">
                <a:spcAft>
                  <a:spcPct val="0"/>
                </a:spcAft>
                <a:defRPr/>
              </a:pPr>
              <a:t>‹#›</a:t>
            </a:fld>
            <a:endParaRPr lang="sv-SE">
              <a:solidFill>
                <a:srgbClr val="5E574E"/>
              </a:solidFill>
            </a:endParaRPr>
          </a:p>
        </p:txBody>
      </p:sp>
    </p:spTree>
    <p:extLst>
      <p:ext uri="{BB962C8B-B14F-4D97-AF65-F5344CB8AC3E}">
        <p14:creationId xmlns:p14="http://schemas.microsoft.com/office/powerpoint/2010/main" val="7166306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Black" pitchFamily="34" charset="0"/>
        </a:defRPr>
      </a:lvl2pPr>
      <a:lvl3pPr algn="l" rtl="0" eaLnBrk="0" fontAlgn="base" hangingPunct="0">
        <a:spcBef>
          <a:spcPct val="0"/>
        </a:spcBef>
        <a:spcAft>
          <a:spcPct val="0"/>
        </a:spcAft>
        <a:defRPr kumimoji="1" sz="3600" b="1">
          <a:solidFill>
            <a:schemeClr val="tx2"/>
          </a:solidFill>
          <a:latin typeface="Arial Black" pitchFamily="34" charset="0"/>
        </a:defRPr>
      </a:lvl3pPr>
      <a:lvl4pPr algn="l" rtl="0" eaLnBrk="0" fontAlgn="base" hangingPunct="0">
        <a:spcBef>
          <a:spcPct val="0"/>
        </a:spcBef>
        <a:spcAft>
          <a:spcPct val="0"/>
        </a:spcAft>
        <a:defRPr kumimoji="1" sz="3600" b="1">
          <a:solidFill>
            <a:schemeClr val="tx2"/>
          </a:solidFill>
          <a:latin typeface="Arial Black" pitchFamily="34" charset="0"/>
        </a:defRPr>
      </a:lvl4pPr>
      <a:lvl5pPr algn="l" rtl="0" eaLnBrk="0" fontAlgn="base" hangingPunct="0">
        <a:spcBef>
          <a:spcPct val="0"/>
        </a:spcBef>
        <a:spcAft>
          <a:spcPct val="0"/>
        </a:spcAft>
        <a:defRPr kumimoji="1" sz="3600" b="1">
          <a:solidFill>
            <a:schemeClr val="tx2"/>
          </a:solidFill>
          <a:latin typeface="Arial Black" pitchFamily="34" charset="0"/>
        </a:defRPr>
      </a:lvl5pPr>
      <a:lvl6pPr marL="457200" algn="l" rtl="0" eaLnBrk="0" fontAlgn="base" hangingPunct="0">
        <a:spcBef>
          <a:spcPct val="0"/>
        </a:spcBef>
        <a:spcAft>
          <a:spcPct val="0"/>
        </a:spcAft>
        <a:defRPr kumimoji="1" sz="3600" b="1">
          <a:solidFill>
            <a:schemeClr val="tx2"/>
          </a:solidFill>
          <a:latin typeface="Arial Black" pitchFamily="34" charset="0"/>
        </a:defRPr>
      </a:lvl6pPr>
      <a:lvl7pPr marL="914400" algn="l" rtl="0" eaLnBrk="0" fontAlgn="base" hangingPunct="0">
        <a:spcBef>
          <a:spcPct val="0"/>
        </a:spcBef>
        <a:spcAft>
          <a:spcPct val="0"/>
        </a:spcAft>
        <a:defRPr kumimoji="1" sz="3600" b="1">
          <a:solidFill>
            <a:schemeClr val="tx2"/>
          </a:solidFill>
          <a:latin typeface="Arial Black" pitchFamily="34" charset="0"/>
        </a:defRPr>
      </a:lvl7pPr>
      <a:lvl8pPr marL="1371600" algn="l" rtl="0" eaLnBrk="0" fontAlgn="base" hangingPunct="0">
        <a:spcBef>
          <a:spcPct val="0"/>
        </a:spcBef>
        <a:spcAft>
          <a:spcPct val="0"/>
        </a:spcAft>
        <a:defRPr kumimoji="1" sz="3600" b="1">
          <a:solidFill>
            <a:schemeClr val="tx2"/>
          </a:solidFill>
          <a:latin typeface="Arial Black" pitchFamily="34" charset="0"/>
        </a:defRPr>
      </a:lvl8pPr>
      <a:lvl9pPr marL="1828800" algn="l" rtl="0" eaLnBrk="0" fontAlgn="base" hangingPunct="0">
        <a:spcBef>
          <a:spcPct val="0"/>
        </a:spcBef>
        <a:spcAft>
          <a:spcPct val="0"/>
        </a:spcAft>
        <a:defRPr kumimoji="1" sz="3600" b="1">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Wingdings" pitchFamily="2" charset="2"/>
        <a:defRPr kumimoji="1" sz="3200">
          <a:solidFill>
            <a:schemeClr val="tx1"/>
          </a:solidFill>
          <a:latin typeface="+mn-lt"/>
          <a:ea typeface="+mn-ea"/>
          <a:cs typeface="+mn-cs"/>
        </a:defRPr>
      </a:lvl1pPr>
      <a:lvl2pPr marL="763588" indent="-285750" algn="l" rtl="0" eaLnBrk="0" fontAlgn="base" hangingPunct="0">
        <a:lnSpc>
          <a:spcPct val="110000"/>
        </a:lnSpc>
        <a:spcBef>
          <a:spcPct val="20000"/>
        </a:spcBef>
        <a:spcAft>
          <a:spcPct val="0"/>
        </a:spcAft>
        <a:buClr>
          <a:srgbClr val="093A89"/>
        </a:buClr>
        <a:buSzPct val="90000"/>
        <a:buFont typeface="Symbol" pitchFamily="18" charset="2"/>
        <a:buChar char="¨"/>
        <a:defRPr kumimoji="1" sz="2800">
          <a:solidFill>
            <a:schemeClr val="tx1"/>
          </a:solidFill>
          <a:latin typeface="+mn-lt"/>
        </a:defRPr>
      </a:lvl2pPr>
      <a:lvl3pPr marL="1182688" indent="-228600" algn="l" rtl="0" eaLnBrk="0" fontAlgn="base" hangingPunct="0">
        <a:spcBef>
          <a:spcPct val="20000"/>
        </a:spcBef>
        <a:spcAft>
          <a:spcPct val="0"/>
        </a:spcAft>
        <a:buClr>
          <a:srgbClr val="093A89"/>
        </a:buClr>
        <a:buSzPct val="50000"/>
        <a:buFont typeface="Monotype Sorts" pitchFamily="2" charset="2"/>
        <a:buChar char="l"/>
        <a:defRPr kumimoji="1" sz="2400">
          <a:solidFill>
            <a:schemeClr val="tx1"/>
          </a:solidFill>
          <a:latin typeface="+mn-lt"/>
        </a:defRPr>
      </a:lvl3pPr>
      <a:lvl4pPr marL="1601788" indent="-228600" algn="l" rtl="0" eaLnBrk="0" fontAlgn="base" hangingPunct="0">
        <a:spcBef>
          <a:spcPct val="20000"/>
        </a:spcBef>
        <a:spcAft>
          <a:spcPct val="0"/>
        </a:spcAft>
        <a:buClr>
          <a:srgbClr val="093A89"/>
        </a:buClr>
        <a:buChar char="•"/>
        <a:defRPr kumimoji="1" sz="2000">
          <a:solidFill>
            <a:schemeClr val="tx1"/>
          </a:solidFill>
          <a:latin typeface="+mn-lt"/>
        </a:defRPr>
      </a:lvl4pPr>
      <a:lvl5pPr marL="2057400" indent="-228600" algn="l" rtl="0" eaLnBrk="0" fontAlgn="base" hangingPunct="0">
        <a:spcBef>
          <a:spcPct val="20000"/>
        </a:spcBef>
        <a:spcAft>
          <a:spcPct val="0"/>
        </a:spcAft>
        <a:buClr>
          <a:srgbClr val="093A89"/>
        </a:buClr>
        <a:buChar char="–"/>
        <a:defRPr kumimoji="1" sz="2000">
          <a:solidFill>
            <a:schemeClr val="tx1"/>
          </a:solidFill>
          <a:latin typeface="+mn-lt"/>
        </a:defRPr>
      </a:lvl5pPr>
      <a:lvl6pPr marL="2514600" indent="-228600" algn="l" rtl="0" eaLnBrk="0" fontAlgn="base" hangingPunct="0">
        <a:spcBef>
          <a:spcPct val="20000"/>
        </a:spcBef>
        <a:spcAft>
          <a:spcPct val="0"/>
        </a:spcAft>
        <a:buClr>
          <a:srgbClr val="093A89"/>
        </a:buClr>
        <a:buChar char="–"/>
        <a:defRPr kumimoji="1" sz="2000">
          <a:solidFill>
            <a:schemeClr val="tx1"/>
          </a:solidFill>
          <a:latin typeface="+mn-lt"/>
        </a:defRPr>
      </a:lvl6pPr>
      <a:lvl7pPr marL="2971800" indent="-228600" algn="l" rtl="0" eaLnBrk="0" fontAlgn="base" hangingPunct="0">
        <a:spcBef>
          <a:spcPct val="20000"/>
        </a:spcBef>
        <a:spcAft>
          <a:spcPct val="0"/>
        </a:spcAft>
        <a:buClr>
          <a:srgbClr val="093A89"/>
        </a:buClr>
        <a:buChar char="–"/>
        <a:defRPr kumimoji="1" sz="2000">
          <a:solidFill>
            <a:schemeClr val="tx1"/>
          </a:solidFill>
          <a:latin typeface="+mn-lt"/>
        </a:defRPr>
      </a:lvl7pPr>
      <a:lvl8pPr marL="3429000" indent="-228600" algn="l" rtl="0" eaLnBrk="0" fontAlgn="base" hangingPunct="0">
        <a:spcBef>
          <a:spcPct val="20000"/>
        </a:spcBef>
        <a:spcAft>
          <a:spcPct val="0"/>
        </a:spcAft>
        <a:buClr>
          <a:srgbClr val="093A89"/>
        </a:buClr>
        <a:buChar char="–"/>
        <a:defRPr kumimoji="1" sz="2000">
          <a:solidFill>
            <a:schemeClr val="tx1"/>
          </a:solidFill>
          <a:latin typeface="+mn-lt"/>
        </a:defRPr>
      </a:lvl8pPr>
      <a:lvl9pPr marL="3886200" indent="-228600" algn="l" rtl="0" eaLnBrk="0" fontAlgn="base" hangingPunct="0">
        <a:spcBef>
          <a:spcPct val="20000"/>
        </a:spcBef>
        <a:spcAft>
          <a:spcPct val="0"/>
        </a:spcAft>
        <a:buClr>
          <a:srgbClr val="093A89"/>
        </a:buClr>
        <a:buChar char="–"/>
        <a:defRPr kumimoji="1"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4695C-76C4-4E82-8D12-CBADA4D8ABCE}" type="datetimeFigureOut">
              <a:rPr lang="en-US" smtClean="0">
                <a:solidFill>
                  <a:prstClr val="black">
                    <a:tint val="75000"/>
                  </a:prstClr>
                </a:solidFill>
              </a:rPr>
              <a:pPr/>
              <a:t>12/10/2014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0B396-C299-4299-86AB-DA99726C66E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973889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b="1" kern="1200" baseline="0">
          <a:solidFill>
            <a:schemeClr val="bg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hyperlink" Target="http://graphviz.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b="1" dirty="0" err="1" smtClean="0"/>
              <a:t>reqT</a:t>
            </a:r>
            <a:r>
              <a:rPr lang="en-US" sz="4400" dirty="0" smtClean="0"/>
              <a:t>  </a:t>
            </a:r>
            <a:endParaRPr lang="en-US" sz="4400" dirty="0"/>
          </a:p>
        </p:txBody>
      </p:sp>
      <p:sp>
        <p:nvSpPr>
          <p:cNvPr id="3" name="Subtitle 2"/>
          <p:cNvSpPr>
            <a:spLocks noGrp="1"/>
          </p:cNvSpPr>
          <p:nvPr>
            <p:ph type="subTitle" idx="1"/>
          </p:nvPr>
        </p:nvSpPr>
        <p:spPr/>
        <p:txBody>
          <a:bodyPr>
            <a:normAutofit/>
          </a:bodyPr>
          <a:lstStyle/>
          <a:p>
            <a:r>
              <a:rPr lang="en-US" dirty="0" smtClean="0"/>
              <a:t>- an open, scalable systems modelling laboratory </a:t>
            </a:r>
            <a:br>
              <a:rPr lang="en-US" dirty="0" smtClean="0"/>
            </a:br>
            <a:r>
              <a:rPr lang="en-US" dirty="0" smtClean="0"/>
              <a:t>for research and teaching</a:t>
            </a:r>
            <a:br>
              <a:rPr lang="en-US" dirty="0" smtClean="0"/>
            </a:br>
            <a:r>
              <a:rPr lang="en-US" dirty="0" smtClean="0"/>
              <a:t>(and practice)</a:t>
            </a:r>
            <a:endParaRPr lang="en-US" dirty="0"/>
          </a:p>
        </p:txBody>
      </p:sp>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t="13357"/>
          <a:stretch/>
        </p:blipFill>
        <p:spPr>
          <a:xfrm>
            <a:off x="7714286" y="5619262"/>
            <a:ext cx="1429714" cy="1238738"/>
          </a:xfrm>
          <a:prstGeom prst="rect">
            <a:avLst/>
          </a:prstGeom>
        </p:spPr>
      </p:pic>
      <p:sp>
        <p:nvSpPr>
          <p:cNvPr id="5" name="TextBox 4"/>
          <p:cNvSpPr txBox="1"/>
          <p:nvPr/>
        </p:nvSpPr>
        <p:spPr>
          <a:xfrm>
            <a:off x="242278" y="5783384"/>
            <a:ext cx="6521978" cy="954107"/>
          </a:xfrm>
          <a:prstGeom prst="rect">
            <a:avLst/>
          </a:prstGeom>
          <a:noFill/>
        </p:spPr>
        <p:txBody>
          <a:bodyPr wrap="none" rtlCol="0">
            <a:spAutoFit/>
          </a:bodyPr>
          <a:lstStyle/>
          <a:p>
            <a:pPr algn="r"/>
            <a:r>
              <a:rPr lang="sv-SE" sz="2800" dirty="0" err="1" smtClean="0">
                <a:solidFill>
                  <a:schemeClr val="bg1">
                    <a:lumMod val="50000"/>
                  </a:schemeClr>
                </a:solidFill>
              </a:rPr>
              <a:t>Download</a:t>
            </a:r>
            <a:r>
              <a:rPr lang="sv-SE" sz="2800" dirty="0" smtClean="0">
                <a:solidFill>
                  <a:schemeClr val="bg1">
                    <a:lumMod val="50000"/>
                  </a:schemeClr>
                </a:solidFill>
              </a:rPr>
              <a:t> </a:t>
            </a:r>
            <a:r>
              <a:rPr lang="sv-SE" sz="2800" dirty="0" err="1" smtClean="0">
                <a:solidFill>
                  <a:schemeClr val="bg1">
                    <a:lumMod val="50000"/>
                  </a:schemeClr>
                </a:solidFill>
              </a:rPr>
              <a:t>latest</a:t>
            </a:r>
            <a:r>
              <a:rPr lang="sv-SE" sz="2800" dirty="0" smtClean="0">
                <a:solidFill>
                  <a:schemeClr val="bg1">
                    <a:lumMod val="50000"/>
                  </a:schemeClr>
                </a:solidFill>
              </a:rPr>
              <a:t> reqT.jar at </a:t>
            </a:r>
            <a:r>
              <a:rPr lang="sv-SE" sz="2800" dirty="0" smtClean="0"/>
              <a:t>http://reqT.org/</a:t>
            </a:r>
            <a:r>
              <a:rPr lang="sv-SE" sz="2800" dirty="0" smtClean="0">
                <a:solidFill>
                  <a:schemeClr val="bg1">
                    <a:lumMod val="50000"/>
                  </a:schemeClr>
                </a:solidFill>
              </a:rPr>
              <a:t/>
            </a:r>
            <a:br>
              <a:rPr lang="sv-SE" sz="2800" dirty="0" smtClean="0">
                <a:solidFill>
                  <a:schemeClr val="bg1">
                    <a:lumMod val="50000"/>
                  </a:schemeClr>
                </a:solidFill>
              </a:rPr>
            </a:br>
            <a:r>
              <a:rPr lang="sv-SE" sz="2800" dirty="0" err="1" smtClean="0">
                <a:solidFill>
                  <a:schemeClr val="bg1">
                    <a:lumMod val="50000"/>
                  </a:schemeClr>
                </a:solidFill>
              </a:rPr>
              <a:t>Run</a:t>
            </a:r>
            <a:r>
              <a:rPr lang="sv-SE" sz="2800" dirty="0" smtClean="0">
                <a:solidFill>
                  <a:schemeClr val="bg1">
                    <a:lumMod val="50000"/>
                  </a:schemeClr>
                </a:solidFill>
              </a:rPr>
              <a:t> in terminal: </a:t>
            </a:r>
            <a:r>
              <a:rPr lang="sv-SE" sz="2800" dirty="0" smtClean="0"/>
              <a:t>java -</a:t>
            </a:r>
            <a:r>
              <a:rPr lang="sv-SE" sz="2800" dirty="0" err="1" smtClean="0"/>
              <a:t>jar</a:t>
            </a:r>
            <a:r>
              <a:rPr lang="sv-SE" sz="2800" dirty="0" smtClean="0"/>
              <a:t> reqT.jar</a:t>
            </a:r>
            <a:endParaRPr lang="sv-SE" sz="2800" dirty="0"/>
          </a:p>
        </p:txBody>
      </p:sp>
    </p:spTree>
    <p:extLst>
      <p:ext uri="{BB962C8B-B14F-4D97-AF65-F5344CB8AC3E}">
        <p14:creationId xmlns:p14="http://schemas.microsoft.com/office/powerpoint/2010/main" val="1307660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0146"/>
            <a:ext cx="7704856" cy="692696"/>
          </a:xfrm>
          <a:ln w="12700">
            <a:noFill/>
            <a:headEnd type="triangle" w="med" len="med"/>
            <a:tailEnd type="none" w="med" len="med"/>
          </a:ln>
        </p:spPr>
        <p:txBody>
          <a:bodyPr>
            <a:normAutofit/>
          </a:bodyPr>
          <a:lstStyle/>
          <a:p>
            <a:pPr algn="l"/>
            <a:r>
              <a:rPr lang="en-US" sz="2800" dirty="0" err="1" smtClean="0">
                <a:latin typeface="+mn-lt"/>
              </a:rPr>
              <a:t>reqT</a:t>
            </a:r>
            <a:r>
              <a:rPr lang="en-US" sz="2800" dirty="0" smtClean="0">
                <a:latin typeface="+mn-lt"/>
              </a:rPr>
              <a:t> </a:t>
            </a:r>
            <a:r>
              <a:rPr lang="en-US" sz="2800" dirty="0" smtClean="0">
                <a:latin typeface="+mn-lt"/>
                <a:cs typeface="Consolas" pitchFamily="49" charset="0"/>
              </a:rPr>
              <a:t>v3.0 - generalized recursive structure</a:t>
            </a:r>
            <a:endParaRPr lang="en-US" sz="2800" dirty="0">
              <a:latin typeface="+mn-lt"/>
              <a:cs typeface="Consolas" pitchFamily="49"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28"/>
            <a:ext cx="1187624" cy="1187624"/>
          </a:xfrm>
          <a:prstGeom prst="rect">
            <a:avLst/>
          </a:prstGeom>
        </p:spPr>
      </p:pic>
      <p:sp>
        <p:nvSpPr>
          <p:cNvPr id="5" name="TextBox 4"/>
          <p:cNvSpPr txBox="1"/>
          <p:nvPr/>
        </p:nvSpPr>
        <p:spPr>
          <a:xfrm rot="1250422">
            <a:off x="-45948" y="120734"/>
            <a:ext cx="1079142" cy="307777"/>
          </a:xfrm>
          <a:prstGeom prst="rect">
            <a:avLst/>
          </a:prstGeom>
          <a:noFill/>
        </p:spPr>
        <p:txBody>
          <a:bodyPr wrap="none" rtlCol="0">
            <a:spAutoFit/>
          </a:bodyPr>
          <a:lstStyle/>
          <a:p>
            <a:r>
              <a:rPr lang="en-US" sz="1400" b="1" dirty="0" err="1" smtClean="0">
                <a:solidFill>
                  <a:srgbClr val="5BFF7A"/>
                </a:solidFill>
                <a:latin typeface="Consolas" panose="020B0609020204030204" pitchFamily="49" charset="0"/>
                <a:cs typeface="Consolas" panose="020B0609020204030204" pitchFamily="49" charset="0"/>
              </a:rPr>
              <a:t>metamodel</a:t>
            </a:r>
            <a:endParaRPr lang="en-US" sz="1400" b="1" dirty="0">
              <a:solidFill>
                <a:srgbClr val="5BFF7A"/>
              </a:solidFill>
              <a:latin typeface="Consolas" panose="020B0609020204030204" pitchFamily="49" charset="0"/>
              <a:cs typeface="Consolas" panose="020B0609020204030204" pitchFamily="49" charset="0"/>
            </a:endParaRPr>
          </a:p>
        </p:txBody>
      </p:sp>
      <p:sp>
        <p:nvSpPr>
          <p:cNvPr id="6" name="TextBox 5"/>
          <p:cNvSpPr txBox="1"/>
          <p:nvPr/>
        </p:nvSpPr>
        <p:spPr>
          <a:xfrm rot="1250422">
            <a:off x="635106" y="26325"/>
            <a:ext cx="582211" cy="307777"/>
          </a:xfrm>
          <a:prstGeom prst="rect">
            <a:avLst/>
          </a:prstGeom>
          <a:noFill/>
        </p:spPr>
        <p:txBody>
          <a:bodyPr wrap="none" rtlCol="0">
            <a:spAutoFit/>
          </a:bodyPr>
          <a:lstStyle/>
          <a:p>
            <a:r>
              <a:rPr lang="en-US" sz="1400" b="1" dirty="0" smtClean="0">
                <a:solidFill>
                  <a:srgbClr val="5BFF7A"/>
                </a:solidFill>
                <a:latin typeface="Consolas" panose="020B0609020204030204" pitchFamily="49" charset="0"/>
                <a:cs typeface="Consolas" panose="020B0609020204030204" pitchFamily="49" charset="0"/>
              </a:rPr>
              <a:t>V3.0</a:t>
            </a:r>
            <a:endParaRPr lang="en-US" sz="1400" b="1" dirty="0">
              <a:solidFill>
                <a:srgbClr val="5BFF7A"/>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3"/>
          <a:stretch>
            <a:fillRect/>
          </a:stretch>
        </p:blipFill>
        <p:spPr>
          <a:xfrm>
            <a:off x="179512" y="1327512"/>
            <a:ext cx="8496944" cy="5063193"/>
          </a:xfrm>
          <a:prstGeom prst="rect">
            <a:avLst/>
          </a:prstGeom>
        </p:spPr>
      </p:pic>
      <p:pic>
        <p:nvPicPr>
          <p:cNvPr id="9" name="Picture 4" descr="icebe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431" y="872842"/>
            <a:ext cx="2536001" cy="445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10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essential requirements </a:t>
            </a:r>
            <a:r>
              <a:rPr lang="en-US" dirty="0" err="1" smtClean="0">
                <a:solidFill>
                  <a:schemeClr val="bg2">
                    <a:lumMod val="75000"/>
                  </a:schemeClr>
                </a:solidFill>
              </a:rPr>
              <a:t>entitites</a:t>
            </a:r>
            <a:r>
              <a:rPr lang="en-US" dirty="0" smtClean="0"/>
              <a:t> and </a:t>
            </a:r>
            <a:r>
              <a:rPr lang="en-US" dirty="0" smtClean="0">
                <a:solidFill>
                  <a:srgbClr val="00B050"/>
                </a:solidFill>
              </a:rPr>
              <a:t>attributes</a:t>
            </a:r>
            <a:endParaRPr lang="en-US" dirty="0">
              <a:solidFill>
                <a:srgbClr val="00B050"/>
              </a:solidFill>
            </a:endParaRPr>
          </a:p>
        </p:txBody>
      </p:sp>
      <p:sp>
        <p:nvSpPr>
          <p:cNvPr id="4" name="Content Placeholder 3"/>
          <p:cNvSpPr>
            <a:spLocks noGrp="1"/>
          </p:cNvSpPr>
          <p:nvPr>
            <p:ph sz="half" idx="1"/>
          </p:nvPr>
        </p:nvSpPr>
        <p:spPr>
          <a:xfrm>
            <a:off x="457200" y="1927373"/>
            <a:ext cx="4834880" cy="4525963"/>
          </a:xfrm>
          <a:solidFill>
            <a:schemeClr val="bg1">
              <a:lumMod val="95000"/>
            </a:schemeClr>
          </a:solidFill>
        </p:spPr>
        <p:txBody>
          <a:bodyPr>
            <a:normAutofit/>
          </a:bodyPr>
          <a:lstStyle/>
          <a:p>
            <a:pPr marL="0" indent="0">
              <a:buNone/>
            </a:pPr>
            <a:r>
              <a:rPr lang="en-US" sz="2000" b="1" dirty="0" err="1" smtClean="0">
                <a:solidFill>
                  <a:schemeClr val="bg2">
                    <a:lumMod val="75000"/>
                  </a:schemeClr>
                </a:solidFill>
                <a:latin typeface="Consolas" panose="020B0609020204030204" pitchFamily="49" charset="0"/>
                <a:cs typeface="Consolas" panose="020B0609020204030204" pitchFamily="49" charset="0"/>
              </a:rPr>
              <a:t>Req</a:t>
            </a:r>
            <a:r>
              <a:rPr lang="en-US" sz="2000" b="1" dirty="0" smtClean="0">
                <a:solidFill>
                  <a:schemeClr val="bg2">
                    <a:lumMod val="75000"/>
                  </a:schemeClr>
                </a:solidFill>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generic, abstract</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Feature </a:t>
            </a:r>
            <a:r>
              <a:rPr lang="en-US" sz="2000" dirty="0" smtClean="0">
                <a:latin typeface="Consolas" panose="020B0609020204030204" pitchFamily="49" charset="0"/>
                <a:cs typeface="Consolas" panose="020B0609020204030204" pitchFamily="49" charset="0"/>
              </a:rPr>
              <a:t>decision item with status</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Stakeholder</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Goal</a:t>
            </a:r>
            <a:r>
              <a:rPr lang="en-US" sz="2000" dirty="0" smtClean="0">
                <a:solidFill>
                  <a:schemeClr val="bg2">
                    <a:lumMod val="75000"/>
                  </a:schemeClr>
                </a:solidFill>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pPr marL="0" indent="0">
              <a:buNone/>
            </a:pPr>
            <a:r>
              <a:rPr lang="en-US" sz="2000" b="1" dirty="0" err="1" smtClean="0">
                <a:solidFill>
                  <a:schemeClr val="bg2">
                    <a:lumMod val="75000"/>
                  </a:schemeClr>
                </a:solidFill>
                <a:latin typeface="Consolas" panose="020B0609020204030204" pitchFamily="49" charset="0"/>
                <a:cs typeface="Consolas" panose="020B0609020204030204" pitchFamily="49" charset="0"/>
              </a:rPr>
              <a:t>UserStory</a:t>
            </a:r>
            <a:r>
              <a:rPr lang="en-US" sz="2000" b="1" dirty="0" smtClean="0">
                <a:solidFill>
                  <a:schemeClr val="bg2">
                    <a:lumMod val="75000"/>
                  </a:schemeClr>
                </a:solidFill>
                <a:latin typeface="Consolas" panose="020B0609020204030204" pitchFamily="49" charset="0"/>
                <a:cs typeface="Consolas" panose="020B0609020204030204" pitchFamily="49" charset="0"/>
              </a:rPr>
              <a:t>, </a:t>
            </a:r>
            <a:r>
              <a:rPr lang="en-US" sz="2000" b="1" dirty="0" err="1" smtClean="0">
                <a:solidFill>
                  <a:schemeClr val="bg2">
                    <a:lumMod val="75000"/>
                  </a:schemeClr>
                </a:solidFill>
                <a:latin typeface="Consolas" panose="020B0609020204030204" pitchFamily="49" charset="0"/>
                <a:cs typeface="Consolas" panose="020B0609020204030204" pitchFamily="49" charset="0"/>
              </a:rPr>
              <a:t>TestCase</a:t>
            </a:r>
            <a:endParaRPr lang="en-US" sz="2000" dirty="0" smtClean="0">
              <a:latin typeface="Consolas" panose="020B0609020204030204" pitchFamily="49" charset="0"/>
              <a:cs typeface="Consolas" panose="020B0609020204030204" pitchFamily="49" charset="0"/>
            </a:endParaRP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Quality</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Function</a:t>
            </a:r>
            <a:r>
              <a:rPr lang="en-US" sz="2000" dirty="0" smtClean="0">
                <a:solidFill>
                  <a:schemeClr val="bg2">
                    <a:lumMod val="75000"/>
                  </a:schemeClr>
                </a:solidFill>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in -&gt; processing -&gt; out</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Data   </a:t>
            </a:r>
            <a:r>
              <a:rPr lang="en-US" sz="2000" dirty="0" smtClean="0">
                <a:latin typeface="Consolas" panose="020B0609020204030204" pitchFamily="49" charset="0"/>
                <a:cs typeface="Consolas" panose="020B0609020204030204" pitchFamily="49" charset="0"/>
              </a:rPr>
              <a:t>I/O, </a:t>
            </a:r>
            <a:r>
              <a:rPr lang="en-US" sz="2000" dirty="0" err="1" smtClean="0">
                <a:latin typeface="Consolas" panose="020B0609020204030204" pitchFamily="49" charset="0"/>
                <a:cs typeface="Consolas" panose="020B0609020204030204" pitchFamily="49" charset="0"/>
              </a:rPr>
              <a:t>percistency</a:t>
            </a:r>
            <a:endParaRPr lang="en-US" sz="2000" b="1" dirty="0" smtClean="0">
              <a:solidFill>
                <a:schemeClr val="bg2">
                  <a:lumMod val="75000"/>
                </a:schemeClr>
              </a:solidFill>
              <a:latin typeface="Consolas" panose="020B0609020204030204" pitchFamily="49" charset="0"/>
              <a:cs typeface="Consolas" panose="020B0609020204030204" pitchFamily="49" charset="0"/>
            </a:endParaRP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Design</a:t>
            </a:r>
            <a:r>
              <a:rPr lang="en-US" sz="2000" b="1"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existing systems, UX</a:t>
            </a:r>
          </a:p>
          <a:p>
            <a:pPr marL="0" indent="0">
              <a:buNone/>
            </a:pPr>
            <a:r>
              <a:rPr lang="en-US" sz="2000" b="1" dirty="0" smtClean="0">
                <a:solidFill>
                  <a:schemeClr val="bg2">
                    <a:lumMod val="75000"/>
                  </a:schemeClr>
                </a:solidFill>
                <a:latin typeface="Consolas" panose="020B0609020204030204" pitchFamily="49" charset="0"/>
                <a:cs typeface="Consolas" panose="020B0609020204030204" pitchFamily="49" charset="0"/>
              </a:rPr>
              <a:t>Issue</a:t>
            </a:r>
            <a:r>
              <a:rPr lang="en-US" sz="2000" dirty="0" smtClean="0">
                <a:solidFill>
                  <a:schemeClr val="bg2">
                    <a:lumMod val="75000"/>
                  </a:schemeClr>
                </a:solidFill>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fix bug vs new feature?</a:t>
            </a:r>
          </a:p>
          <a:p>
            <a:pPr marL="0" indent="0">
              <a:buNone/>
            </a:pPr>
            <a:r>
              <a:rPr lang="en-US" sz="2000" dirty="0" smtClean="0">
                <a:solidFill>
                  <a:schemeClr val="bg2">
                    <a:lumMod val="75000"/>
                  </a:schemeClr>
                </a:solidFill>
                <a:latin typeface="Consolas" panose="020B0609020204030204" pitchFamily="49" charset="0"/>
                <a:cs typeface="Consolas" panose="020B0609020204030204" pitchFamily="49" charset="0"/>
              </a:rPr>
              <a:t>...</a:t>
            </a:r>
            <a:endParaRPr lang="en-US" sz="2000" dirty="0">
              <a:solidFill>
                <a:schemeClr val="bg2">
                  <a:lumMod val="75000"/>
                </a:schemeClr>
              </a:solidFill>
              <a:latin typeface="Consolas" panose="020B0609020204030204" pitchFamily="49" charset="0"/>
              <a:cs typeface="Consolas" panose="020B0609020204030204" pitchFamily="49" charset="0"/>
            </a:endParaRPr>
          </a:p>
        </p:txBody>
      </p:sp>
      <p:sp>
        <p:nvSpPr>
          <p:cNvPr id="5" name="Content Placeholder 4"/>
          <p:cNvSpPr>
            <a:spLocks noGrp="1"/>
          </p:cNvSpPr>
          <p:nvPr>
            <p:ph sz="half" idx="2"/>
          </p:nvPr>
        </p:nvSpPr>
        <p:spPr>
          <a:xfrm>
            <a:off x="5652120" y="1927373"/>
            <a:ext cx="3034680" cy="4525963"/>
          </a:xfrm>
          <a:solidFill>
            <a:schemeClr val="bg1">
              <a:lumMod val="95000"/>
            </a:schemeClr>
          </a:solidFill>
        </p:spPr>
        <p:txBody>
          <a:bodyPr>
            <a:normAutofit/>
          </a:bodyPr>
          <a:lstStyle/>
          <a:p>
            <a:pPr marL="0" indent="0">
              <a:buNone/>
            </a:pPr>
            <a:r>
              <a:rPr lang="en-US" sz="2000" b="1" dirty="0" smtClean="0">
                <a:solidFill>
                  <a:srgbClr val="00B050"/>
                </a:solidFill>
                <a:latin typeface="Consolas" panose="020B0609020204030204" pitchFamily="49" charset="0"/>
                <a:cs typeface="Consolas" panose="020B0609020204030204" pitchFamily="49" charset="0"/>
              </a:rPr>
              <a:t>Gist </a:t>
            </a:r>
            <a:r>
              <a:rPr lang="en-US" sz="2000" dirty="0" smtClean="0">
                <a:solidFill>
                  <a:prstClr val="black">
                    <a:lumMod val="65000"/>
                    <a:lumOff val="35000"/>
                  </a:prstClr>
                </a:solidFill>
                <a:latin typeface="Consolas" panose="020B0609020204030204" pitchFamily="49" charset="0"/>
                <a:cs typeface="Consolas" panose="020B0609020204030204" pitchFamily="49" charset="0"/>
              </a:rPr>
              <a:t>short one-liner</a:t>
            </a:r>
            <a:endParaRPr lang="en-US" sz="2000" dirty="0" smtClean="0">
              <a:solidFill>
                <a:srgbClr val="00B050"/>
              </a:solidFill>
            </a:endParaRPr>
          </a:p>
          <a:p>
            <a:pPr marL="0" indent="0">
              <a:buNone/>
            </a:pPr>
            <a:r>
              <a:rPr lang="en-US" sz="2000" b="1" dirty="0" smtClean="0">
                <a:solidFill>
                  <a:srgbClr val="00B050"/>
                </a:solidFill>
                <a:latin typeface="Consolas" panose="020B0609020204030204" pitchFamily="49" charset="0"/>
                <a:cs typeface="Consolas" panose="020B0609020204030204" pitchFamily="49" charset="0"/>
              </a:rPr>
              <a:t>Spec </a:t>
            </a:r>
            <a:r>
              <a:rPr lang="en-US" sz="2000" dirty="0" smtClean="0">
                <a:solidFill>
                  <a:prstClr val="black">
                    <a:lumMod val="65000"/>
                    <a:lumOff val="35000"/>
                  </a:prstClr>
                </a:solidFill>
                <a:latin typeface="Consolas" panose="020B0609020204030204" pitchFamily="49" charset="0"/>
                <a:cs typeface="Consolas" panose="020B0609020204030204" pitchFamily="49" charset="0"/>
              </a:rPr>
              <a:t>detailed txt</a:t>
            </a:r>
          </a:p>
          <a:p>
            <a:pPr marL="0" indent="0">
              <a:buNone/>
            </a:pPr>
            <a:r>
              <a:rPr lang="en-US" sz="2000" b="1" dirty="0" smtClean="0">
                <a:solidFill>
                  <a:srgbClr val="00B050"/>
                </a:solidFill>
                <a:latin typeface="Consolas" panose="020B0609020204030204" pitchFamily="49" charset="0"/>
                <a:cs typeface="Consolas" panose="020B0609020204030204" pitchFamily="49" charset="0"/>
              </a:rPr>
              <a:t>Why</a:t>
            </a:r>
            <a:endParaRPr lang="en-US" sz="2000" dirty="0" smtClean="0">
              <a:solidFill>
                <a:prstClr val="black">
                  <a:lumMod val="65000"/>
                  <a:lumOff val="35000"/>
                </a:prstClr>
              </a:solidFill>
              <a:latin typeface="Consolas" panose="020B0609020204030204" pitchFamily="49" charset="0"/>
              <a:cs typeface="Consolas" panose="020B0609020204030204" pitchFamily="49" charset="0"/>
            </a:endParaRPr>
          </a:p>
          <a:p>
            <a:pPr marL="0" indent="0">
              <a:buNone/>
            </a:pPr>
            <a:r>
              <a:rPr lang="en-US" sz="2000" b="1" dirty="0" smtClean="0">
                <a:solidFill>
                  <a:srgbClr val="00B050"/>
                </a:solidFill>
                <a:latin typeface="Consolas" panose="020B0609020204030204" pitchFamily="49" charset="0"/>
                <a:cs typeface="Consolas" panose="020B0609020204030204" pitchFamily="49" charset="0"/>
              </a:rPr>
              <a:t>Example</a:t>
            </a:r>
          </a:p>
          <a:p>
            <a:pPr marL="0" indent="0">
              <a:buNone/>
            </a:pPr>
            <a:r>
              <a:rPr lang="en-US" sz="2000" b="1" dirty="0" err="1" smtClean="0">
                <a:solidFill>
                  <a:srgbClr val="00B050"/>
                </a:solidFill>
                <a:latin typeface="Consolas" panose="020B0609020204030204" pitchFamily="49" charset="0"/>
                <a:cs typeface="Consolas" panose="020B0609020204030204" pitchFamily="49" charset="0"/>
              </a:rPr>
              <a:t>Prio</a:t>
            </a:r>
            <a:endParaRPr lang="en-US" sz="2000" dirty="0" smtClean="0">
              <a:solidFill>
                <a:prstClr val="black">
                  <a:lumMod val="65000"/>
                  <a:lumOff val="35000"/>
                </a:prstClr>
              </a:solidFill>
              <a:latin typeface="Consolas" panose="020B0609020204030204" pitchFamily="49" charset="0"/>
              <a:cs typeface="Consolas" panose="020B0609020204030204" pitchFamily="49" charset="0"/>
            </a:endParaRPr>
          </a:p>
          <a:p>
            <a:pPr marL="0" indent="0">
              <a:buNone/>
            </a:pPr>
            <a:r>
              <a:rPr lang="en-US" sz="2000" b="1" dirty="0" smtClean="0">
                <a:solidFill>
                  <a:srgbClr val="00B050"/>
                </a:solidFill>
                <a:latin typeface="Consolas" panose="020B0609020204030204" pitchFamily="49" charset="0"/>
                <a:cs typeface="Consolas" panose="020B0609020204030204" pitchFamily="49" charset="0"/>
              </a:rPr>
              <a:t>Cost</a:t>
            </a:r>
            <a:endParaRPr lang="en-US" sz="2000" dirty="0" smtClean="0">
              <a:solidFill>
                <a:prstClr val="black">
                  <a:lumMod val="65000"/>
                  <a:lumOff val="35000"/>
                </a:prstClr>
              </a:solidFill>
              <a:latin typeface="Consolas" panose="020B0609020204030204" pitchFamily="49" charset="0"/>
              <a:cs typeface="Consolas" panose="020B0609020204030204" pitchFamily="49" charset="0"/>
            </a:endParaRPr>
          </a:p>
          <a:p>
            <a:pPr marL="0" indent="0">
              <a:buNone/>
            </a:pPr>
            <a:r>
              <a:rPr lang="en-US" sz="2000" b="1" dirty="0" smtClean="0">
                <a:solidFill>
                  <a:srgbClr val="00B050"/>
                </a:solidFill>
                <a:latin typeface="Consolas" panose="020B0609020204030204" pitchFamily="49" charset="0"/>
                <a:cs typeface="Consolas" panose="020B0609020204030204" pitchFamily="49" charset="0"/>
              </a:rPr>
              <a:t>Benefit</a:t>
            </a:r>
            <a:endParaRPr lang="en-US" sz="2000" dirty="0" smtClean="0">
              <a:solidFill>
                <a:prstClr val="black">
                  <a:lumMod val="65000"/>
                  <a:lumOff val="35000"/>
                </a:prstClr>
              </a:solidFill>
              <a:latin typeface="Consolas" panose="020B0609020204030204" pitchFamily="49" charset="0"/>
              <a:cs typeface="Consolas" panose="020B0609020204030204" pitchFamily="49" charset="0"/>
            </a:endParaRPr>
          </a:p>
          <a:p>
            <a:pPr marL="0" indent="0">
              <a:buNone/>
            </a:pPr>
            <a:r>
              <a:rPr lang="en-US" sz="2000" b="1" dirty="0" smtClean="0">
                <a:solidFill>
                  <a:srgbClr val="00B050"/>
                </a:solidFill>
                <a:latin typeface="Consolas" panose="020B0609020204030204" pitchFamily="49" charset="0"/>
                <a:cs typeface="Consolas" panose="020B0609020204030204" pitchFamily="49" charset="0"/>
              </a:rPr>
              <a:t>Status</a:t>
            </a:r>
          </a:p>
          <a:p>
            <a:pPr marL="0" indent="0">
              <a:buNone/>
            </a:pPr>
            <a:r>
              <a:rPr lang="en-US" sz="2000" b="1" dirty="0" smtClean="0">
                <a:solidFill>
                  <a:srgbClr val="00B050"/>
                </a:solidFill>
                <a:latin typeface="Consolas" panose="020B0609020204030204" pitchFamily="49" charset="0"/>
                <a:cs typeface="Consolas" panose="020B0609020204030204" pitchFamily="49" charset="0"/>
              </a:rPr>
              <a:t>...</a:t>
            </a:r>
            <a:endParaRPr lang="en-US" sz="2000" dirty="0" smtClean="0">
              <a:solidFill>
                <a:prstClr val="black">
                  <a:lumMod val="65000"/>
                  <a:lumOff val="35000"/>
                </a:prstClr>
              </a:solidFill>
              <a:latin typeface="Consolas" panose="020B0609020204030204" pitchFamily="49" charset="0"/>
              <a:cs typeface="Consolas" panose="020B0609020204030204" pitchFamily="49" charset="0"/>
            </a:endParaRPr>
          </a:p>
          <a:p>
            <a:pPr marL="0" indent="0">
              <a:buNone/>
            </a:pPr>
            <a:endParaRPr lang="en-US" sz="2000" dirty="0" smtClean="0">
              <a:solidFill>
                <a:srgbClr val="00B050"/>
              </a:solidFill>
            </a:endParaRPr>
          </a:p>
          <a:p>
            <a:pPr marL="0" indent="0">
              <a:buNone/>
            </a:pPr>
            <a:endParaRPr lang="en-US" sz="2000" dirty="0" smtClean="0">
              <a:solidFill>
                <a:srgbClr val="00B050"/>
              </a:solidFill>
            </a:endParaRPr>
          </a:p>
          <a:p>
            <a:pPr marL="0" indent="0">
              <a:buNone/>
            </a:pPr>
            <a:endParaRPr lang="en-US" dirty="0">
              <a:solidFill>
                <a:srgbClr val="00B050"/>
              </a:solidFill>
            </a:endParaRPr>
          </a:p>
        </p:txBody>
      </p:sp>
    </p:spTree>
    <p:extLst>
      <p:ext uri="{BB962C8B-B14F-4D97-AF65-F5344CB8AC3E}">
        <p14:creationId xmlns:p14="http://schemas.microsoft.com/office/powerpoint/2010/main" val="1880449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essential requirements </a:t>
            </a:r>
            <a:r>
              <a:rPr lang="en-US" dirty="0" smtClean="0">
                <a:solidFill>
                  <a:srgbClr val="C00000"/>
                </a:solidFill>
              </a:rPr>
              <a:t>relations</a:t>
            </a:r>
            <a:endParaRPr lang="en-US" dirty="0">
              <a:solidFill>
                <a:srgbClr val="C00000"/>
              </a:solidFill>
            </a:endParaRPr>
          </a:p>
        </p:txBody>
      </p:sp>
      <p:sp>
        <p:nvSpPr>
          <p:cNvPr id="3" name="Content Placeholder 2"/>
          <p:cNvSpPr>
            <a:spLocks noGrp="1"/>
          </p:cNvSpPr>
          <p:nvPr>
            <p:ph sz="half" idx="1"/>
          </p:nvPr>
        </p:nvSpPr>
        <p:spPr>
          <a:xfrm>
            <a:off x="457200" y="1600200"/>
            <a:ext cx="4618856" cy="4525963"/>
          </a:xfrm>
        </p:spPr>
        <p:txBody>
          <a:bodyPr/>
          <a:lstStyle/>
          <a:p>
            <a:r>
              <a:rPr lang="en-US" dirty="0" smtClean="0"/>
              <a:t>Requirements entities have relations that turn the </a:t>
            </a:r>
            <a:r>
              <a:rPr lang="en-US" dirty="0" err="1" smtClean="0"/>
              <a:t>reqts</a:t>
            </a:r>
            <a:r>
              <a:rPr lang="en-US" dirty="0" smtClean="0"/>
              <a:t> into a </a:t>
            </a:r>
            <a:r>
              <a:rPr lang="en-US" b="1" dirty="0" smtClean="0">
                <a:solidFill>
                  <a:schemeClr val="bg2">
                    <a:lumMod val="75000"/>
                  </a:schemeClr>
                </a:solidFill>
              </a:rPr>
              <a:t>graph</a:t>
            </a:r>
          </a:p>
          <a:p>
            <a:endParaRPr lang="en-US" b="1" dirty="0" smtClean="0">
              <a:solidFill>
                <a:schemeClr val="bg2">
                  <a:lumMod val="75000"/>
                </a:schemeClr>
              </a:solidFill>
            </a:endParaRPr>
          </a:p>
          <a:p>
            <a:pPr marL="0" indent="0">
              <a:buNone/>
            </a:pPr>
            <a:r>
              <a:rPr lang="en-US" sz="2000" b="1" dirty="0" smtClean="0">
                <a:solidFill>
                  <a:schemeClr val="tx1"/>
                </a:solidFill>
                <a:latin typeface="Consolas" panose="020B0609020204030204" pitchFamily="49" charset="0"/>
                <a:cs typeface="Consolas" panose="020B0609020204030204" pitchFamily="49" charset="0"/>
              </a:rPr>
              <a:t>Model</a:t>
            </a:r>
            <a:r>
              <a:rPr lang="en-US" sz="2000" dirty="0" smtClean="0">
                <a:solidFill>
                  <a:schemeClr val="tx1"/>
                </a:solidFill>
                <a:latin typeface="Consolas" panose="020B0609020204030204" pitchFamily="49" charset="0"/>
                <a:cs typeface="Consolas" panose="020B0609020204030204" pitchFamily="49" charset="0"/>
              </a:rPr>
              <a:t>(</a:t>
            </a:r>
          </a:p>
          <a:p>
            <a:pPr marL="0" indent="0">
              <a:buNone/>
            </a:pPr>
            <a:r>
              <a:rPr lang="en-US" sz="2000" dirty="0" smtClean="0">
                <a:solidFill>
                  <a:schemeClr val="tx1"/>
                </a:solidFill>
                <a:latin typeface="Consolas" panose="020B0609020204030204" pitchFamily="49" charset="0"/>
                <a:cs typeface="Consolas" panose="020B0609020204030204" pitchFamily="49" charset="0"/>
              </a:rPr>
              <a:t>  </a:t>
            </a:r>
            <a:r>
              <a:rPr lang="en-US" sz="2000" b="1" dirty="0" err="1" smtClean="0">
                <a:solidFill>
                  <a:schemeClr val="tx1"/>
                </a:solidFill>
                <a:latin typeface="Consolas" panose="020B0609020204030204" pitchFamily="49" charset="0"/>
                <a:cs typeface="Consolas" panose="020B0609020204030204" pitchFamily="49" charset="0"/>
              </a:rPr>
              <a:t>Req</a:t>
            </a:r>
            <a:r>
              <a:rPr lang="en-US" sz="2000" dirty="0" smtClean="0">
                <a:solidFill>
                  <a:schemeClr val="tx1"/>
                </a:solidFill>
                <a:latin typeface="Consolas" panose="020B0609020204030204" pitchFamily="49" charset="0"/>
                <a:cs typeface="Consolas" panose="020B0609020204030204" pitchFamily="49" charset="0"/>
              </a:rPr>
              <a:t>("a") </a:t>
            </a:r>
            <a:r>
              <a:rPr lang="en-US" sz="2000" b="1" dirty="0" smtClean="0">
                <a:solidFill>
                  <a:srgbClr val="C00000"/>
                </a:solidFill>
                <a:latin typeface="Consolas" panose="020B0609020204030204" pitchFamily="49" charset="0"/>
                <a:cs typeface="Consolas" panose="020B0609020204030204" pitchFamily="49" charset="0"/>
              </a:rPr>
              <a:t>requires</a:t>
            </a:r>
            <a:r>
              <a:rPr lang="en-US" sz="2000" dirty="0" smtClean="0">
                <a:solidFill>
                  <a:schemeClr val="tx1"/>
                </a:solidFill>
                <a:latin typeface="Consolas" panose="020B0609020204030204" pitchFamily="49" charset="0"/>
                <a:cs typeface="Consolas" panose="020B0609020204030204" pitchFamily="49" charset="0"/>
              </a:rPr>
              <a:t> </a:t>
            </a:r>
            <a:r>
              <a:rPr lang="en-US" sz="2000" b="1" dirty="0" err="1" smtClean="0">
                <a:solidFill>
                  <a:schemeClr val="tx1"/>
                </a:solidFill>
                <a:latin typeface="Consolas" panose="020B0609020204030204" pitchFamily="49" charset="0"/>
                <a:cs typeface="Consolas" panose="020B0609020204030204" pitchFamily="49" charset="0"/>
              </a:rPr>
              <a:t>Req</a:t>
            </a:r>
            <a:r>
              <a:rPr lang="en-US" sz="2000" dirty="0" smtClean="0">
                <a:solidFill>
                  <a:schemeClr val="tx1"/>
                </a:solidFill>
                <a:latin typeface="Consolas" panose="020B0609020204030204" pitchFamily="49" charset="0"/>
                <a:cs typeface="Consolas" panose="020B0609020204030204" pitchFamily="49" charset="0"/>
              </a:rPr>
              <a:t>("b")</a:t>
            </a:r>
          </a:p>
          <a:p>
            <a:pPr marL="0" indent="0">
              <a:buNone/>
            </a:pPr>
            <a:r>
              <a:rPr lang="en-US" sz="2000" dirty="0" smtClean="0">
                <a:solidFill>
                  <a:schemeClr val="tx1"/>
                </a:solidFill>
                <a:latin typeface="Consolas" panose="020B0609020204030204" pitchFamily="49" charset="0"/>
                <a:cs typeface="Consolas" panose="020B0609020204030204" pitchFamily="49" charset="0"/>
              </a:rPr>
              <a:t>)</a:t>
            </a:r>
            <a:endParaRPr lang="en-US" sz="2000" dirty="0">
              <a:solidFill>
                <a:schemeClr val="tx1"/>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xfrm>
            <a:off x="5580112" y="2708920"/>
            <a:ext cx="3106688" cy="3417243"/>
          </a:xfrm>
        </p:spPr>
        <p:txBody>
          <a:bodyPr/>
          <a:lstStyle/>
          <a:p>
            <a:r>
              <a:rPr lang="en-US" b="1" dirty="0" smtClean="0">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has</a:t>
            </a:r>
          </a:p>
          <a:p>
            <a:r>
              <a:rPr lang="en-US" b="1" dirty="0" smtClean="0">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requires</a:t>
            </a:r>
          </a:p>
          <a:p>
            <a:r>
              <a:rPr lang="en-US" b="1" dirty="0" smtClean="0">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excludes</a:t>
            </a:r>
          </a:p>
          <a:p>
            <a:r>
              <a:rPr lang="en-US" b="1" dirty="0" smtClean="0">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helps</a:t>
            </a:r>
          </a:p>
          <a:p>
            <a:r>
              <a:rPr lang="en-US" b="1" dirty="0" smtClean="0">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hurts</a:t>
            </a:r>
          </a:p>
          <a:p>
            <a:r>
              <a:rPr lang="en-US" dirty="0" smtClean="0"/>
              <a:t>  ...</a:t>
            </a:r>
            <a:endParaRPr lang="en-US" dirty="0"/>
          </a:p>
        </p:txBody>
      </p:sp>
    </p:spTree>
    <p:extLst>
      <p:ext uri="{BB962C8B-B14F-4D97-AF65-F5344CB8AC3E}">
        <p14:creationId xmlns:p14="http://schemas.microsoft.com/office/powerpoint/2010/main" val="74182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849885" y="2996952"/>
            <a:ext cx="5294116" cy="3879552"/>
          </a:xfrm>
          <a:prstGeom prst="rect">
            <a:avLst/>
          </a:prstGeom>
        </p:spPr>
      </p:pic>
      <p:sp>
        <p:nvSpPr>
          <p:cNvPr id="2" name="Title 1"/>
          <p:cNvSpPr>
            <a:spLocks noGrp="1"/>
          </p:cNvSpPr>
          <p:nvPr>
            <p:ph type="title"/>
          </p:nvPr>
        </p:nvSpPr>
        <p:spPr>
          <a:xfrm>
            <a:off x="449179" y="200049"/>
            <a:ext cx="8229600" cy="559551"/>
          </a:xfrm>
        </p:spPr>
        <p:txBody>
          <a:bodyPr>
            <a:noAutofit/>
          </a:bodyPr>
          <a:lstStyle/>
          <a:p>
            <a:r>
              <a:rPr lang="en-US" sz="3600" dirty="0" smtClean="0"/>
              <a:t>Requirements as </a:t>
            </a:r>
            <a:r>
              <a:rPr lang="en-US" sz="3600" dirty="0" smtClean="0">
                <a:solidFill>
                  <a:schemeClr val="bg2">
                    <a:lumMod val="75000"/>
                  </a:schemeClr>
                </a:solidFill>
              </a:rPr>
              <a:t>graph</a:t>
            </a:r>
            <a:r>
              <a:rPr lang="en-US" sz="3600" dirty="0" smtClean="0"/>
              <a:t> structures</a:t>
            </a:r>
            <a:endParaRPr lang="en-US" sz="3600" dirty="0"/>
          </a:p>
        </p:txBody>
      </p:sp>
      <p:sp>
        <p:nvSpPr>
          <p:cNvPr id="33" name="TextBox 32"/>
          <p:cNvSpPr txBox="1"/>
          <p:nvPr/>
        </p:nvSpPr>
        <p:spPr>
          <a:xfrm>
            <a:off x="251520" y="1244947"/>
            <a:ext cx="8892480" cy="4124206"/>
          </a:xfrm>
          <a:prstGeom prst="rect">
            <a:avLst/>
          </a:prstGeom>
          <a:noFill/>
        </p:spPr>
        <p:txBody>
          <a:bodyPr wrap="square" rtlCol="0">
            <a:spAutoFit/>
          </a:bodyPr>
          <a:lstStyle/>
          <a:p>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val</a:t>
            </a:r>
            <a:r>
              <a:rPr lang="en-US" b="1" dirty="0" smtClean="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m =</a:t>
            </a:r>
            <a:r>
              <a:rPr lang="en-US" b="1" dirty="0" smtClean="0">
                <a:solidFill>
                  <a:prstClr val="black"/>
                </a:solidFill>
                <a:latin typeface="Consolas" pitchFamily="49" charset="0"/>
                <a:cs typeface="Consolas" pitchFamily="49" charset="0"/>
              </a:rPr>
              <a:t> Model</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  </a:t>
            </a:r>
            <a:r>
              <a:rPr lang="en-US" dirty="0" smtClean="0">
                <a:solidFill>
                  <a:srgbClr val="ACCBF9">
                    <a:lumMod val="75000"/>
                  </a:srgbClr>
                </a:solidFill>
                <a:latin typeface="Consolas" pitchFamily="49" charset="0"/>
                <a:cs typeface="Consolas" pitchFamily="49" charset="0"/>
              </a:rPr>
              <a:t>Feature</a:t>
            </a:r>
            <a:r>
              <a:rPr lang="en-US" dirty="0">
                <a:solidFill>
                  <a:prstClr val="black"/>
                </a:solidFill>
                <a:latin typeface="Consolas" pitchFamily="49" charset="0"/>
                <a:cs typeface="Consolas" pitchFamily="49" charset="0"/>
              </a:rPr>
              <a:t>("f1") </a:t>
            </a:r>
            <a:r>
              <a:rPr lang="en-US" dirty="0">
                <a:solidFill>
                  <a:srgbClr val="C00000"/>
                </a:solidFill>
                <a:latin typeface="Consolas" pitchFamily="49" charset="0"/>
                <a:cs typeface="Consolas" pitchFamily="49" charset="0"/>
              </a:rPr>
              <a:t>has </a:t>
            </a:r>
            <a:r>
              <a:rPr lang="en-US" dirty="0">
                <a:solidFill>
                  <a:prstClr val="black"/>
                </a:solidFill>
                <a:latin typeface="Consolas" pitchFamily="49" charset="0"/>
                <a:cs typeface="Consolas" pitchFamily="49" charset="0"/>
              </a:rPr>
              <a:t>(</a:t>
            </a:r>
            <a:r>
              <a:rPr lang="en-US" dirty="0">
                <a:solidFill>
                  <a:srgbClr val="00B050"/>
                </a:solidFill>
                <a:latin typeface="Consolas" pitchFamily="49" charset="0"/>
                <a:cs typeface="Consolas" pitchFamily="49" charset="0"/>
              </a:rPr>
              <a:t>Spec</a:t>
            </a:r>
            <a:r>
              <a:rPr lang="en-US" dirty="0">
                <a:solidFill>
                  <a:prstClr val="black"/>
                </a:solidFill>
                <a:latin typeface="Consolas" pitchFamily="49" charset="0"/>
                <a:cs typeface="Consolas" pitchFamily="49" charset="0"/>
              </a:rPr>
              <a:t>("A good spec."), </a:t>
            </a:r>
            <a:r>
              <a:rPr lang="en-US" dirty="0">
                <a:solidFill>
                  <a:srgbClr val="00B050"/>
                </a:solidFill>
                <a:latin typeface="Consolas" pitchFamily="49" charset="0"/>
                <a:cs typeface="Consolas" pitchFamily="49" charset="0"/>
              </a:rPr>
              <a:t>Status</a:t>
            </a:r>
            <a:r>
              <a:rPr lang="en-US" dirty="0">
                <a:solidFill>
                  <a:prstClr val="black"/>
                </a:solidFill>
                <a:latin typeface="Consolas" pitchFamily="49" charset="0"/>
                <a:cs typeface="Consolas" pitchFamily="49" charset="0"/>
              </a:rPr>
              <a:t>(SPECIFIED)),</a:t>
            </a:r>
          </a:p>
          <a:p>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  </a:t>
            </a:r>
            <a:r>
              <a:rPr lang="en-US" dirty="0" smtClean="0">
                <a:solidFill>
                  <a:srgbClr val="ACCBF9">
                    <a:lumMod val="75000"/>
                  </a:srgbClr>
                </a:solidFill>
                <a:latin typeface="Consolas" pitchFamily="49" charset="0"/>
                <a:cs typeface="Consolas" pitchFamily="49" charset="0"/>
              </a:rPr>
              <a:t>Feature</a:t>
            </a:r>
            <a:r>
              <a:rPr lang="en-US" dirty="0">
                <a:solidFill>
                  <a:prstClr val="black"/>
                </a:solidFill>
                <a:latin typeface="Consolas" pitchFamily="49" charset="0"/>
                <a:cs typeface="Consolas" pitchFamily="49" charset="0"/>
              </a:rPr>
              <a:t>("f1") </a:t>
            </a:r>
            <a:r>
              <a:rPr lang="en-US" dirty="0">
                <a:solidFill>
                  <a:srgbClr val="C00000"/>
                </a:solidFill>
                <a:latin typeface="Consolas" pitchFamily="49" charset="0"/>
                <a:cs typeface="Consolas" pitchFamily="49" charset="0"/>
              </a:rPr>
              <a:t>requires</a:t>
            </a:r>
            <a:r>
              <a:rPr lang="en-US" dirty="0">
                <a:solidFill>
                  <a:prstClr val="black"/>
                </a:solidFill>
                <a:latin typeface="Consolas" pitchFamily="49" charset="0"/>
                <a:cs typeface="Consolas" pitchFamily="49" charset="0"/>
              </a:rPr>
              <a:t> (</a:t>
            </a:r>
            <a:r>
              <a:rPr lang="en-US" dirty="0">
                <a:solidFill>
                  <a:srgbClr val="ACCBF9">
                    <a:lumMod val="75000"/>
                  </a:srgbClr>
                </a:solidFill>
                <a:latin typeface="Consolas" pitchFamily="49" charset="0"/>
                <a:cs typeface="Consolas" pitchFamily="49" charset="0"/>
              </a:rPr>
              <a:t>Feature</a:t>
            </a:r>
            <a:r>
              <a:rPr lang="en-US" dirty="0">
                <a:solidFill>
                  <a:prstClr val="black"/>
                </a:solidFill>
                <a:latin typeface="Consolas" pitchFamily="49" charset="0"/>
                <a:cs typeface="Consolas" pitchFamily="49" charset="0"/>
              </a:rPr>
              <a:t>("f2"), </a:t>
            </a:r>
            <a:r>
              <a:rPr lang="en-US" dirty="0">
                <a:solidFill>
                  <a:srgbClr val="ACCBF9">
                    <a:lumMod val="75000"/>
                  </a:srgbClr>
                </a:solidFill>
                <a:latin typeface="Consolas" pitchFamily="49" charset="0"/>
                <a:cs typeface="Consolas" pitchFamily="49" charset="0"/>
              </a:rPr>
              <a:t>Feature</a:t>
            </a:r>
            <a:r>
              <a:rPr lang="en-US" dirty="0">
                <a:solidFill>
                  <a:prstClr val="black"/>
                </a:solidFill>
                <a:latin typeface="Consolas" pitchFamily="49" charset="0"/>
                <a:cs typeface="Consolas" pitchFamily="49" charset="0"/>
              </a:rPr>
              <a:t>("f3")),</a:t>
            </a:r>
          </a:p>
          <a:p>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  </a:t>
            </a:r>
            <a:r>
              <a:rPr lang="en-US" dirty="0" smtClean="0">
                <a:solidFill>
                  <a:srgbClr val="ACCBF9">
                    <a:lumMod val="75000"/>
                  </a:srgbClr>
                </a:solidFill>
                <a:latin typeface="Consolas" pitchFamily="49" charset="0"/>
                <a:cs typeface="Consolas" pitchFamily="49" charset="0"/>
              </a:rPr>
              <a:t>Stakeholder</a:t>
            </a:r>
            <a:r>
              <a:rPr lang="en-US" dirty="0">
                <a:solidFill>
                  <a:prstClr val="black"/>
                </a:solidFill>
                <a:latin typeface="Consolas" pitchFamily="49" charset="0"/>
                <a:cs typeface="Consolas" pitchFamily="49" charset="0"/>
              </a:rPr>
              <a:t>("s1") </a:t>
            </a:r>
            <a:r>
              <a:rPr lang="en-US" dirty="0" smtClean="0">
                <a:solidFill>
                  <a:srgbClr val="C00000"/>
                </a:solidFill>
                <a:latin typeface="Consolas" pitchFamily="49" charset="0"/>
                <a:cs typeface="Consolas" pitchFamily="49" charset="0"/>
              </a:rPr>
              <a:t>requires</a:t>
            </a:r>
            <a:r>
              <a:rPr lang="en-US" dirty="0" smtClean="0">
                <a:solidFill>
                  <a:prstClr val="black"/>
                </a:solidFill>
                <a:latin typeface="Consolas" pitchFamily="49" charset="0"/>
                <a:cs typeface="Consolas" pitchFamily="49" charset="0"/>
              </a:rPr>
              <a:t> </a:t>
            </a:r>
            <a:r>
              <a:rPr lang="en-US" dirty="0" smtClean="0">
                <a:solidFill>
                  <a:srgbClr val="ACCBF9">
                    <a:lumMod val="75000"/>
                  </a:srgbClr>
                </a:solidFill>
                <a:latin typeface="Consolas" pitchFamily="49" charset="0"/>
                <a:cs typeface="Consolas" pitchFamily="49" charset="0"/>
              </a:rPr>
              <a:t>Feature</a:t>
            </a:r>
            <a:r>
              <a:rPr lang="en-US" dirty="0">
                <a:solidFill>
                  <a:prstClr val="black"/>
                </a:solidFill>
                <a:latin typeface="Consolas" pitchFamily="49" charset="0"/>
                <a:cs typeface="Consolas" pitchFamily="49" charset="0"/>
              </a:rPr>
              <a:t>("f2")</a:t>
            </a:r>
          </a:p>
          <a:p>
            <a:r>
              <a:rPr lang="en-US" dirty="0" smtClean="0">
                <a:solidFill>
                  <a:prstClr val="black"/>
                </a:solidFill>
                <a:latin typeface="Consolas" pitchFamily="49" charset="0"/>
                <a:cs typeface="Consolas" pitchFamily="49" charset="0"/>
              </a:rPr>
              <a:t>  )</a:t>
            </a:r>
          </a:p>
          <a:p>
            <a:endParaRPr lang="en-US" sz="1600" dirty="0" smtClean="0">
              <a:solidFill>
                <a:prstClr val="black"/>
              </a:solidFill>
              <a:latin typeface="Consolas" pitchFamily="49" charset="0"/>
              <a:cs typeface="Consolas" pitchFamily="49" charset="0"/>
            </a:endParaRPr>
          </a:p>
          <a:p>
            <a:endParaRPr lang="en-US" sz="1600" dirty="0" smtClean="0">
              <a:solidFill>
                <a:prstClr val="black"/>
              </a:solidFill>
              <a:latin typeface="Consolas" pitchFamily="49" charset="0"/>
              <a:cs typeface="Consolas" pitchFamily="49" charset="0"/>
            </a:endParaRPr>
          </a:p>
          <a:p>
            <a:r>
              <a:rPr lang="en-US" sz="1400" dirty="0" smtClean="0">
                <a:solidFill>
                  <a:prstClr val="black"/>
                </a:solidFill>
                <a:latin typeface="Consolas" pitchFamily="49" charset="0"/>
                <a:cs typeface="Consolas" pitchFamily="49" charset="0"/>
              </a:rPr>
              <a:t>  </a:t>
            </a:r>
            <a:r>
              <a:rPr lang="en-US" sz="1400" dirty="0" err="1" smtClean="0">
                <a:solidFill>
                  <a:prstClr val="black"/>
                </a:solidFill>
                <a:latin typeface="Consolas" pitchFamily="49" charset="0"/>
                <a:cs typeface="Consolas" pitchFamily="49" charset="0"/>
              </a:rPr>
              <a:t>m.toGraph.save</a:t>
            </a:r>
            <a:r>
              <a:rPr lang="en-US" sz="1400" dirty="0" smtClean="0">
                <a:solidFill>
                  <a:prstClr val="black"/>
                </a:solidFill>
                <a:latin typeface="Consolas" pitchFamily="49" charset="0"/>
                <a:cs typeface="Consolas" pitchFamily="49" charset="0"/>
              </a:rPr>
              <a:t>("graph.dot")</a:t>
            </a:r>
          </a:p>
          <a:p>
            <a:endParaRPr lang="en-US" sz="1400" dirty="0" smtClean="0">
              <a:solidFill>
                <a:prstClr val="black"/>
              </a:solidFill>
              <a:latin typeface="Consolas" pitchFamily="49" charset="0"/>
              <a:cs typeface="Consolas" pitchFamily="49" charset="0"/>
            </a:endParaRPr>
          </a:p>
          <a:p>
            <a:endParaRPr lang="en-US" sz="1400" dirty="0" smtClean="0">
              <a:solidFill>
                <a:prstClr val="black"/>
              </a:solidFill>
              <a:latin typeface="Consolas" pitchFamily="49" charset="0"/>
              <a:cs typeface="Consolas" pitchFamily="49" charset="0"/>
            </a:endParaRPr>
          </a:p>
          <a:p>
            <a:endParaRPr lang="en-US" sz="1400" dirty="0" smtClean="0">
              <a:solidFill>
                <a:prstClr val="black"/>
              </a:solidFill>
              <a:latin typeface="Consolas" pitchFamily="49" charset="0"/>
              <a:cs typeface="Consolas" pitchFamily="49" charset="0"/>
            </a:endParaRPr>
          </a:p>
          <a:p>
            <a:r>
              <a:rPr lang="en-US" sz="1400" dirty="0" smtClean="0">
                <a:solidFill>
                  <a:prstClr val="black"/>
                </a:solidFill>
                <a:latin typeface="Consolas" pitchFamily="49" charset="0"/>
                <a:cs typeface="Consolas" pitchFamily="49" charset="0"/>
              </a:rPr>
              <a:t>$ dot </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Tpdf</a:t>
            </a:r>
            <a:r>
              <a:rPr lang="en-US" sz="1400" dirty="0">
                <a:solidFill>
                  <a:prstClr val="black"/>
                </a:solidFill>
                <a:latin typeface="Consolas" pitchFamily="49" charset="0"/>
                <a:cs typeface="Consolas" pitchFamily="49" charset="0"/>
              </a:rPr>
              <a:t> graph.dot -o </a:t>
            </a:r>
            <a:r>
              <a:rPr lang="en-US" sz="1400" dirty="0" smtClean="0">
                <a:solidFill>
                  <a:prstClr val="black"/>
                </a:solidFill>
                <a:latin typeface="Consolas" pitchFamily="49" charset="0"/>
                <a:cs typeface="Consolas" pitchFamily="49" charset="0"/>
              </a:rPr>
              <a:t>graph.pdf</a:t>
            </a:r>
          </a:p>
          <a:p>
            <a:endParaRPr lang="en-US" sz="1400" dirty="0">
              <a:solidFill>
                <a:prstClr val="black"/>
              </a:solidFill>
              <a:latin typeface="Consolas" pitchFamily="49" charset="0"/>
              <a:cs typeface="Consolas" pitchFamily="49" charset="0"/>
            </a:endParaRPr>
          </a:p>
          <a:p>
            <a:endParaRPr lang="en-US" sz="1400" dirty="0" smtClean="0">
              <a:solidFill>
                <a:prstClr val="black"/>
              </a:solidFill>
              <a:latin typeface="Consolas" pitchFamily="49" charset="0"/>
              <a:cs typeface="Consolas" pitchFamily="49" charset="0"/>
            </a:endParaRPr>
          </a:p>
          <a:p>
            <a:endParaRPr lang="en-US" sz="1400" dirty="0">
              <a:solidFill>
                <a:prstClr val="black"/>
              </a:solidFill>
              <a:latin typeface="Consolas" pitchFamily="49" charset="0"/>
              <a:cs typeface="Consolas" pitchFamily="49" charset="0"/>
            </a:endParaRPr>
          </a:p>
          <a:p>
            <a:endParaRPr lang="en-US" sz="1400" dirty="0" smtClean="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hlinkClick r:id="rId4"/>
              </a:rPr>
              <a:t>http://</a:t>
            </a:r>
            <a:r>
              <a:rPr lang="en-US" sz="1400" dirty="0" smtClean="0">
                <a:solidFill>
                  <a:prstClr val="black"/>
                </a:solidFill>
                <a:latin typeface="Consolas" pitchFamily="49" charset="0"/>
                <a:cs typeface="Consolas" pitchFamily="49" charset="0"/>
                <a:hlinkClick r:id="rId4"/>
              </a:rPr>
              <a:t>graphviz.org</a:t>
            </a:r>
            <a:r>
              <a:rPr lang="en-US" sz="1400" dirty="0" smtClean="0">
                <a:solidFill>
                  <a:prstClr val="black"/>
                </a:solidFill>
                <a:latin typeface="Consolas" pitchFamily="49" charset="0"/>
                <a:cs typeface="Consolas" pitchFamily="49" charset="0"/>
              </a:rPr>
              <a:t>  </a:t>
            </a:r>
            <a:endParaRPr lang="en-US" dirty="0">
              <a:solidFill>
                <a:srgbClr val="00CC00"/>
              </a:solidFill>
            </a:endParaRPr>
          </a:p>
        </p:txBody>
      </p:sp>
    </p:spTree>
    <p:extLst>
      <p:ext uri="{BB962C8B-B14F-4D97-AF65-F5344CB8AC3E}">
        <p14:creationId xmlns:p14="http://schemas.microsoft.com/office/powerpoint/2010/main" val="1650643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a:xfrm>
            <a:off x="866778" y="656996"/>
            <a:ext cx="7745470" cy="6019238"/>
            <a:chOff x="866778" y="656996"/>
            <a:chExt cx="7745470" cy="6019238"/>
          </a:xfrm>
        </p:grpSpPr>
        <p:pic>
          <p:nvPicPr>
            <p:cNvPr id="3" name="Picture 41"/>
            <p:cNvPicPr>
              <a:picLocks noChangeAspect="1"/>
            </p:cNvPicPr>
            <p:nvPr/>
          </p:nvPicPr>
          <p:blipFill>
            <a:blip r:embed="rId2"/>
            <a:stretch>
              <a:fillRect/>
            </a:stretch>
          </p:blipFill>
          <p:spPr>
            <a:xfrm>
              <a:off x="6078602" y="4056863"/>
              <a:ext cx="2533646" cy="2619371"/>
            </a:xfrm>
            <a:prstGeom prst="rect">
              <a:avLst/>
            </a:prstGeom>
            <a:noFill/>
            <a:ln cap="flat">
              <a:noFill/>
            </a:ln>
          </p:spPr>
        </p:pic>
        <p:grpSp>
          <p:nvGrpSpPr>
            <p:cNvPr id="4" name="Group 18"/>
            <p:cNvGrpSpPr/>
            <p:nvPr/>
          </p:nvGrpSpPr>
          <p:grpSpPr>
            <a:xfrm>
              <a:off x="866778" y="656996"/>
              <a:ext cx="6609812" cy="4749896"/>
              <a:chOff x="866778" y="656996"/>
              <a:chExt cx="6609812" cy="4749896"/>
            </a:xfrm>
          </p:grpSpPr>
          <p:pic>
            <p:nvPicPr>
              <p:cNvPr id="5" name="Picture 9"/>
              <p:cNvPicPr>
                <a:picLocks noChangeAspect="1"/>
              </p:cNvPicPr>
              <p:nvPr/>
            </p:nvPicPr>
            <p:blipFill>
              <a:blip r:embed="rId3"/>
              <a:srcRect r="996" b="1252"/>
              <a:stretch>
                <a:fillRect/>
              </a:stretch>
            </p:blipFill>
            <p:spPr>
              <a:xfrm>
                <a:off x="866778" y="656996"/>
                <a:ext cx="5526075" cy="4749896"/>
              </a:xfrm>
              <a:prstGeom prst="rect">
                <a:avLst/>
              </a:prstGeom>
              <a:noFill/>
              <a:ln cap="flat">
                <a:noFill/>
              </a:ln>
            </p:spPr>
          </p:pic>
          <p:sp>
            <p:nvSpPr>
              <p:cNvPr id="6" name="TextBox 7"/>
              <p:cNvSpPr txBox="1"/>
              <p:nvPr/>
            </p:nvSpPr>
            <p:spPr>
              <a:xfrm>
                <a:off x="6625074" y="1614949"/>
                <a:ext cx="851516" cy="369335"/>
              </a:xfrm>
              <a:prstGeom prst="rect">
                <a:avLst/>
              </a:prstGeom>
              <a:solidFill>
                <a:srgbClr val="385723"/>
              </a:solid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800" b="1" i="0" u="none" strike="noStrike" kern="1200" cap="none" spc="0" baseline="0">
                    <a:solidFill>
                      <a:srgbClr val="FFFFFF"/>
                    </a:solidFill>
                    <a:uFillTx/>
                    <a:latin typeface="Arial" pitchFamily="34"/>
                    <a:cs typeface="Arial" pitchFamily="34"/>
                  </a:rPr>
                  <a:t>Tree</a:t>
                </a:r>
              </a:p>
            </p:txBody>
          </p:sp>
          <p:sp>
            <p:nvSpPr>
              <p:cNvPr id="7" name="TextBox 8"/>
              <p:cNvSpPr txBox="1"/>
              <p:nvPr/>
            </p:nvSpPr>
            <p:spPr>
              <a:xfrm>
                <a:off x="6625074" y="3383234"/>
                <a:ext cx="851516" cy="369335"/>
              </a:xfrm>
              <a:prstGeom prst="rect">
                <a:avLst/>
              </a:prstGeom>
              <a:solidFill>
                <a:srgbClr val="385723"/>
              </a:solid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800" b="1" i="0" u="none" strike="noStrike" kern="1200" cap="none" spc="0" baseline="0">
                    <a:solidFill>
                      <a:srgbClr val="FFFFFF"/>
                    </a:solidFill>
                    <a:uFillTx/>
                    <a:latin typeface="Arial" pitchFamily="34"/>
                    <a:cs typeface="Arial" pitchFamily="34"/>
                  </a:rPr>
                  <a:t>Editor</a:t>
                </a:r>
              </a:p>
            </p:txBody>
          </p:sp>
          <p:cxnSp>
            <p:nvCxnSpPr>
              <p:cNvPr id="8" name="Straight Arrow Connector 11"/>
              <p:cNvCxnSpPr>
                <a:stCxn id="6" idx="1"/>
              </p:cNvCxnSpPr>
              <p:nvPr/>
            </p:nvCxnSpPr>
            <p:spPr>
              <a:xfrm flipH="1">
                <a:off x="5182288" y="1799612"/>
                <a:ext cx="1442786" cy="0"/>
              </a:xfrm>
              <a:prstGeom prst="straightConnector1">
                <a:avLst/>
              </a:prstGeom>
              <a:noFill/>
              <a:ln w="28575" cap="flat">
                <a:solidFill>
                  <a:srgbClr val="385723"/>
                </a:solidFill>
                <a:prstDash val="solid"/>
                <a:miter/>
                <a:tailEnd type="arrow"/>
              </a:ln>
            </p:spPr>
          </p:cxnSp>
          <p:cxnSp>
            <p:nvCxnSpPr>
              <p:cNvPr id="9" name="Straight Arrow Connector 13"/>
              <p:cNvCxnSpPr>
                <a:stCxn id="7" idx="1"/>
              </p:cNvCxnSpPr>
              <p:nvPr/>
            </p:nvCxnSpPr>
            <p:spPr>
              <a:xfrm flipH="1">
                <a:off x="5292903" y="3567897"/>
                <a:ext cx="1332171" cy="0"/>
              </a:xfrm>
              <a:prstGeom prst="straightConnector1">
                <a:avLst/>
              </a:prstGeom>
              <a:noFill/>
              <a:ln w="28575" cap="flat">
                <a:solidFill>
                  <a:srgbClr val="385723"/>
                </a:solidFill>
                <a:prstDash val="solid"/>
                <a:miter/>
                <a:tailEnd type="arrow"/>
              </a:ln>
            </p:spPr>
          </p:cxnSp>
          <p:cxnSp>
            <p:nvCxnSpPr>
              <p:cNvPr id="10" name="Straight Arrow Connector 11"/>
              <p:cNvCxnSpPr>
                <a:stCxn id="11" idx="2"/>
              </p:cNvCxnSpPr>
              <p:nvPr/>
            </p:nvCxnSpPr>
            <p:spPr>
              <a:xfrm>
                <a:off x="3796725" y="2172678"/>
                <a:ext cx="1555" cy="609603"/>
              </a:xfrm>
              <a:prstGeom prst="straightConnector1">
                <a:avLst/>
              </a:prstGeom>
              <a:noFill/>
              <a:ln w="28575" cap="flat">
                <a:solidFill>
                  <a:srgbClr val="767171"/>
                </a:solidFill>
                <a:prstDash val="solid"/>
                <a:miter/>
                <a:tailEnd type="arrow"/>
              </a:ln>
            </p:spPr>
          </p:cxnSp>
          <p:sp>
            <p:nvSpPr>
              <p:cNvPr id="11" name="TextBox 7"/>
              <p:cNvSpPr txBox="1"/>
              <p:nvPr/>
            </p:nvSpPr>
            <p:spPr>
              <a:xfrm>
                <a:off x="2864796" y="1711016"/>
                <a:ext cx="1863858" cy="461662"/>
              </a:xfrm>
              <a:prstGeom prst="rect">
                <a:avLst/>
              </a:prstGeom>
              <a:solidFill>
                <a:srgbClr val="767171"/>
              </a:solidFill>
              <a:ln w="9528" cap="flat">
                <a:solidFill>
                  <a:srgbClr val="76717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Ctrl+E</a:t>
                </a:r>
                <a:endParaRPr lang="sv-SE" sz="1200" b="1" i="0" u="none" strike="noStrike" kern="0" cap="none" spc="0" baseline="0">
                  <a:solidFill>
                    <a:srgbClr val="FFFFFF"/>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Edit selected tree node</a:t>
                </a:r>
              </a:p>
            </p:txBody>
          </p:sp>
          <p:cxnSp>
            <p:nvCxnSpPr>
              <p:cNvPr id="12" name="Straight Arrow Connector 11"/>
              <p:cNvCxnSpPr>
                <a:stCxn id="13" idx="0"/>
              </p:cNvCxnSpPr>
              <p:nvPr/>
            </p:nvCxnSpPr>
            <p:spPr>
              <a:xfrm flipH="1" flipV="1">
                <a:off x="5142870" y="2324872"/>
                <a:ext cx="20925" cy="364680"/>
              </a:xfrm>
              <a:prstGeom prst="straightConnector1">
                <a:avLst/>
              </a:prstGeom>
              <a:noFill/>
              <a:ln w="28575" cap="flat">
                <a:solidFill>
                  <a:srgbClr val="767171"/>
                </a:solidFill>
                <a:prstDash val="solid"/>
                <a:miter/>
                <a:tailEnd type="arrow"/>
              </a:ln>
            </p:spPr>
          </p:cxnSp>
          <p:sp>
            <p:nvSpPr>
              <p:cNvPr id="13" name="TextBox 7"/>
              <p:cNvSpPr txBox="1"/>
              <p:nvPr/>
            </p:nvSpPr>
            <p:spPr>
              <a:xfrm>
                <a:off x="4212494" y="2689552"/>
                <a:ext cx="1902601" cy="646334"/>
              </a:xfrm>
              <a:prstGeom prst="rect">
                <a:avLst/>
              </a:prstGeom>
              <a:solidFill>
                <a:srgbClr val="767171"/>
              </a:solidFill>
              <a:ln w="9528" cap="flat">
                <a:solidFill>
                  <a:srgbClr val="76717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Ctrl+R</a:t>
                </a:r>
                <a:endParaRPr lang="sv-SE" sz="1200" b="1" i="0" u="none" strike="noStrike" kern="0" cap="none" spc="0" baseline="0">
                  <a:solidFill>
                    <a:srgbClr val="FFFFFF"/>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Replace selected tree node by Model in editor</a:t>
                </a:r>
              </a:p>
            </p:txBody>
          </p:sp>
          <p:sp>
            <p:nvSpPr>
              <p:cNvPr id="14" name="TextBox 7"/>
              <p:cNvSpPr txBox="1"/>
              <p:nvPr/>
            </p:nvSpPr>
            <p:spPr>
              <a:xfrm>
                <a:off x="4429819" y="4315922"/>
                <a:ext cx="1847892" cy="646334"/>
              </a:xfrm>
              <a:prstGeom prst="rect">
                <a:avLst/>
              </a:prstGeom>
              <a:solidFill>
                <a:srgbClr val="767171"/>
              </a:solidFill>
              <a:ln w="9528" cap="flat">
                <a:solidFill>
                  <a:srgbClr val="767171"/>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Ctrl+Enter</a:t>
                </a:r>
                <a:endParaRPr lang="sv-SE" sz="1200" b="1" i="0" u="none" strike="noStrike" kern="0" cap="none" spc="0" baseline="0">
                  <a:solidFill>
                    <a:srgbClr val="FFFFFF"/>
                  </a:solidFill>
                  <a:uFillTx/>
                  <a:latin typeface="Arial"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1200" b="1" i="0" u="none" strike="noStrike" kern="1200" cap="none" spc="0" baseline="0">
                    <a:solidFill>
                      <a:srgbClr val="FFFFFF"/>
                    </a:solidFill>
                    <a:uFillTx/>
                    <a:latin typeface="Arial" pitchFamily="34"/>
                    <a:cs typeface="Arial" pitchFamily="34"/>
                  </a:rPr>
                  <a:t>Enter code to console and evaluate</a:t>
                </a:r>
              </a:p>
            </p:txBody>
          </p:sp>
          <p:cxnSp>
            <p:nvCxnSpPr>
              <p:cNvPr id="15" name="Straight Arrow Connector 11"/>
              <p:cNvCxnSpPr>
                <a:stCxn id="14" idx="3"/>
              </p:cNvCxnSpPr>
              <p:nvPr/>
            </p:nvCxnSpPr>
            <p:spPr>
              <a:xfrm>
                <a:off x="6277721" y="4639089"/>
                <a:ext cx="606129" cy="11064"/>
              </a:xfrm>
              <a:prstGeom prst="straightConnector1">
                <a:avLst/>
              </a:prstGeom>
              <a:noFill/>
              <a:ln w="28575" cap="flat">
                <a:solidFill>
                  <a:srgbClr val="767171"/>
                </a:solidFill>
                <a:prstDash val="solid"/>
                <a:miter/>
                <a:tailEnd type="arrow"/>
              </a:ln>
            </p:spPr>
          </p:cxnSp>
        </p:grpSp>
      </p:grpSp>
    </p:spTree>
    <p:extLst>
      <p:ext uri="{BB962C8B-B14F-4D97-AF65-F5344CB8AC3E}">
        <p14:creationId xmlns:p14="http://schemas.microsoft.com/office/powerpoint/2010/main" val="246601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64" y="116632"/>
            <a:ext cx="4848162" cy="776120"/>
          </a:xfrm>
          <a:ln>
            <a:noFill/>
            <a:headEnd type="none" w="med" len="med"/>
            <a:tailEnd type="triangle" w="lg" len="lg"/>
          </a:ln>
        </p:spPr>
        <p:txBody>
          <a:bodyPr>
            <a:noAutofit/>
          </a:bodyPr>
          <a:lstStyle/>
          <a:p>
            <a:pPr algn="l"/>
            <a:r>
              <a:rPr lang="en-US" sz="3200" dirty="0" smtClean="0">
                <a:solidFill>
                  <a:schemeClr val="bg2">
                    <a:lumMod val="75000"/>
                  </a:schemeClr>
                </a:solidFill>
                <a:latin typeface="Consolas" pitchFamily="49" charset="0"/>
                <a:cs typeface="Consolas" pitchFamily="49" charset="0"/>
              </a:rPr>
              <a:t>Status</a:t>
            </a:r>
            <a:r>
              <a:rPr lang="en-US" sz="3200" dirty="0" smtClean="0">
                <a:latin typeface="Consolas" pitchFamily="49" charset="0"/>
                <a:cs typeface="Consolas" pitchFamily="49" charset="0"/>
              </a:rPr>
              <a:t>(value: Level)</a:t>
            </a:r>
            <a:endParaRPr lang="en-US" sz="3200" dirty="0">
              <a:latin typeface="Consolas" pitchFamily="49" charset="0"/>
              <a:cs typeface="Consolas" pitchFamily="49" charset="0"/>
            </a:endParaRPr>
          </a:p>
        </p:txBody>
      </p:sp>
      <p:grpSp>
        <p:nvGrpSpPr>
          <p:cNvPr id="3" name="Group 2"/>
          <p:cNvGrpSpPr/>
          <p:nvPr/>
        </p:nvGrpSpPr>
        <p:grpSpPr>
          <a:xfrm>
            <a:off x="92150" y="134771"/>
            <a:ext cx="9120177" cy="6643443"/>
            <a:chOff x="92150" y="92595"/>
            <a:chExt cx="9120177" cy="6643443"/>
          </a:xfrm>
        </p:grpSpPr>
        <p:sp>
          <p:nvSpPr>
            <p:cNvPr id="4" name="Rounded Rectangle 3"/>
            <p:cNvSpPr/>
            <p:nvPr/>
          </p:nvSpPr>
          <p:spPr>
            <a:xfrm>
              <a:off x="1336245" y="5047245"/>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SPECIFIED</a:t>
              </a:r>
              <a:endParaRPr lang="en-US" b="1" dirty="0">
                <a:solidFill>
                  <a:prstClr val="black"/>
                </a:solidFill>
                <a:latin typeface="Consolas" pitchFamily="49" charset="0"/>
                <a:cs typeface="Consolas" pitchFamily="49" charset="0"/>
              </a:endParaRPr>
            </a:p>
          </p:txBody>
        </p:sp>
        <p:sp>
          <p:nvSpPr>
            <p:cNvPr id="5" name="Rounded Rectangle 4"/>
            <p:cNvSpPr/>
            <p:nvPr/>
          </p:nvSpPr>
          <p:spPr>
            <a:xfrm>
              <a:off x="272268" y="5999746"/>
              <a:ext cx="1740567" cy="489283"/>
            </a:xfrm>
            <a:prstGeom prst="roundRect">
              <a:avLst/>
            </a:prstGeom>
            <a:solidFill>
              <a:schemeClr val="accent3">
                <a:lumMod val="20000"/>
                <a:lumOff val="80000"/>
              </a:schemeClr>
            </a:solidFill>
            <a:ln w="28575">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ELICITED</a:t>
              </a:r>
              <a:endParaRPr lang="en-US" b="1" dirty="0">
                <a:solidFill>
                  <a:prstClr val="black"/>
                </a:solidFill>
                <a:latin typeface="Consolas" pitchFamily="49" charset="0"/>
                <a:cs typeface="Consolas" pitchFamily="49" charset="0"/>
              </a:endParaRPr>
            </a:p>
          </p:txBody>
        </p:sp>
        <p:sp>
          <p:nvSpPr>
            <p:cNvPr id="6" name="Rounded Rectangle 5"/>
            <p:cNvSpPr/>
            <p:nvPr/>
          </p:nvSpPr>
          <p:spPr>
            <a:xfrm>
              <a:off x="2400222" y="4126829"/>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VALIDATED</a:t>
              </a:r>
              <a:endParaRPr lang="en-US" b="1" dirty="0">
                <a:solidFill>
                  <a:prstClr val="black"/>
                </a:solidFill>
                <a:latin typeface="Consolas" pitchFamily="49" charset="0"/>
                <a:cs typeface="Consolas" pitchFamily="49" charset="0"/>
              </a:endParaRPr>
            </a:p>
          </p:txBody>
        </p:sp>
        <p:sp>
          <p:nvSpPr>
            <p:cNvPr id="7" name="Rounded Rectangle 6"/>
            <p:cNvSpPr/>
            <p:nvPr/>
          </p:nvSpPr>
          <p:spPr>
            <a:xfrm>
              <a:off x="3464199" y="3206413"/>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PLANNED</a:t>
              </a:r>
              <a:endParaRPr lang="en-US" b="1" dirty="0">
                <a:solidFill>
                  <a:prstClr val="black"/>
                </a:solidFill>
                <a:latin typeface="Consolas" pitchFamily="49" charset="0"/>
                <a:cs typeface="Consolas" pitchFamily="49" charset="0"/>
              </a:endParaRPr>
            </a:p>
          </p:txBody>
        </p:sp>
        <p:sp>
          <p:nvSpPr>
            <p:cNvPr id="8" name="Rounded Rectangle 7"/>
            <p:cNvSpPr/>
            <p:nvPr/>
          </p:nvSpPr>
          <p:spPr>
            <a:xfrm>
              <a:off x="4528176" y="2285997"/>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IMPLEMENTED</a:t>
              </a:r>
              <a:endParaRPr lang="en-US" b="1" dirty="0">
                <a:solidFill>
                  <a:prstClr val="black"/>
                </a:solidFill>
                <a:latin typeface="Consolas" pitchFamily="49" charset="0"/>
                <a:cs typeface="Consolas" pitchFamily="49" charset="0"/>
              </a:endParaRPr>
            </a:p>
          </p:txBody>
        </p:sp>
        <p:sp>
          <p:nvSpPr>
            <p:cNvPr id="9" name="Rounded Rectangle 8"/>
            <p:cNvSpPr/>
            <p:nvPr/>
          </p:nvSpPr>
          <p:spPr>
            <a:xfrm>
              <a:off x="5592153" y="1365581"/>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TESTED</a:t>
              </a:r>
              <a:endParaRPr lang="en-US" b="1" dirty="0">
                <a:solidFill>
                  <a:prstClr val="black"/>
                </a:solidFill>
                <a:latin typeface="Consolas" pitchFamily="49" charset="0"/>
                <a:cs typeface="Consolas" pitchFamily="49" charset="0"/>
              </a:endParaRPr>
            </a:p>
          </p:txBody>
        </p:sp>
        <p:sp>
          <p:nvSpPr>
            <p:cNvPr id="10" name="Rounded Rectangle 9"/>
            <p:cNvSpPr/>
            <p:nvPr/>
          </p:nvSpPr>
          <p:spPr>
            <a:xfrm>
              <a:off x="6656129" y="505309"/>
              <a:ext cx="1740567" cy="489283"/>
            </a:xfrm>
            <a:prstGeom prst="roundRect">
              <a:avLst/>
            </a:prstGeom>
            <a:solidFill>
              <a:schemeClr val="accent3">
                <a:lumMod val="20000"/>
                <a:lumOff val="8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black"/>
                  </a:solidFill>
                  <a:latin typeface="Consolas" pitchFamily="49" charset="0"/>
                  <a:cs typeface="Consolas" pitchFamily="49" charset="0"/>
                </a:rPr>
                <a:t>RELEASED</a:t>
              </a:r>
              <a:endParaRPr lang="en-US" b="1" dirty="0">
                <a:solidFill>
                  <a:prstClr val="black"/>
                </a:solidFill>
                <a:latin typeface="Consolas" pitchFamily="49" charset="0"/>
                <a:cs typeface="Consolas" pitchFamily="49" charset="0"/>
              </a:endParaRPr>
            </a:p>
          </p:txBody>
        </p:sp>
        <p:sp>
          <p:nvSpPr>
            <p:cNvPr id="11" name="Rounded Rectangle 10"/>
            <p:cNvSpPr/>
            <p:nvPr/>
          </p:nvSpPr>
          <p:spPr>
            <a:xfrm>
              <a:off x="6656128" y="5999744"/>
              <a:ext cx="1740567" cy="489283"/>
            </a:xfrm>
            <a:prstGeom prst="roundRect">
              <a:avLst/>
            </a:prstGeom>
            <a:solidFill>
              <a:srgbClr val="7030A0"/>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white"/>
                  </a:solidFill>
                  <a:latin typeface="Consolas" pitchFamily="49" charset="0"/>
                  <a:cs typeface="Consolas" pitchFamily="49" charset="0"/>
                </a:rPr>
                <a:t>DROPPED</a:t>
              </a:r>
              <a:endParaRPr lang="en-US" b="1" dirty="0">
                <a:solidFill>
                  <a:prstClr val="white"/>
                </a:solidFill>
                <a:latin typeface="Consolas" pitchFamily="49" charset="0"/>
                <a:cs typeface="Consolas" pitchFamily="49" charset="0"/>
              </a:endParaRPr>
            </a:p>
          </p:txBody>
        </p:sp>
        <p:sp>
          <p:nvSpPr>
            <p:cNvPr id="12" name="Rounded Rectangle 11"/>
            <p:cNvSpPr/>
            <p:nvPr/>
          </p:nvSpPr>
          <p:spPr>
            <a:xfrm>
              <a:off x="5086826" y="4616112"/>
              <a:ext cx="1740567" cy="489283"/>
            </a:xfrm>
            <a:prstGeom prst="roundRect">
              <a:avLst/>
            </a:prstGeom>
            <a:solidFill>
              <a:schemeClr val="accent2">
                <a:lumMod val="5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white"/>
                  </a:solidFill>
                  <a:latin typeface="Consolas" pitchFamily="49" charset="0"/>
                  <a:cs typeface="Consolas" pitchFamily="49" charset="0"/>
                </a:rPr>
                <a:t>POSTPONED</a:t>
              </a:r>
              <a:endParaRPr lang="en-US" b="1" dirty="0">
                <a:solidFill>
                  <a:prstClr val="white"/>
                </a:solidFill>
                <a:latin typeface="Consolas" pitchFamily="49" charset="0"/>
                <a:cs typeface="Consolas" pitchFamily="49" charset="0"/>
              </a:endParaRPr>
            </a:p>
          </p:txBody>
        </p:sp>
        <p:cxnSp>
          <p:nvCxnSpPr>
            <p:cNvPr id="50" name="Curved Connector 49"/>
            <p:cNvCxnSpPr>
              <a:stCxn id="5" idx="0"/>
              <a:endCxn id="4" idx="1"/>
            </p:cNvCxnSpPr>
            <p:nvPr/>
          </p:nvCxnSpPr>
          <p:spPr>
            <a:xfrm rot="5400000" flipH="1" flipV="1">
              <a:off x="885469" y="5548971"/>
              <a:ext cx="707859" cy="193693"/>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4" idx="0"/>
              <a:endCxn id="6" idx="1"/>
            </p:cNvCxnSpPr>
            <p:nvPr/>
          </p:nvCxnSpPr>
          <p:spPr>
            <a:xfrm rot="5400000" flipH="1" flipV="1">
              <a:off x="1965488" y="4612512"/>
              <a:ext cx="675774" cy="193693"/>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6" idx="0"/>
              <a:endCxn id="7" idx="1"/>
            </p:cNvCxnSpPr>
            <p:nvPr/>
          </p:nvCxnSpPr>
          <p:spPr>
            <a:xfrm rot="5400000" flipH="1" flipV="1">
              <a:off x="3029465" y="3692096"/>
              <a:ext cx="675774" cy="193693"/>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7" idx="0"/>
              <a:endCxn id="8" idx="1"/>
            </p:cNvCxnSpPr>
            <p:nvPr/>
          </p:nvCxnSpPr>
          <p:spPr>
            <a:xfrm rot="5400000" flipH="1" flipV="1">
              <a:off x="4093442" y="2771680"/>
              <a:ext cx="675774" cy="193693"/>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8" idx="0"/>
              <a:endCxn id="9" idx="1"/>
            </p:cNvCxnSpPr>
            <p:nvPr/>
          </p:nvCxnSpPr>
          <p:spPr>
            <a:xfrm rot="5400000" flipH="1" flipV="1">
              <a:off x="5157419" y="1851264"/>
              <a:ext cx="675774" cy="193693"/>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9" idx="0"/>
              <a:endCxn id="10" idx="1"/>
            </p:cNvCxnSpPr>
            <p:nvPr/>
          </p:nvCxnSpPr>
          <p:spPr>
            <a:xfrm rot="5400000" flipH="1" flipV="1">
              <a:off x="6251468" y="960920"/>
              <a:ext cx="615630" cy="193692"/>
            </a:xfrm>
            <a:prstGeom prst="curvedConnector2">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12416" y="5461151"/>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69" name="TextBox 68"/>
            <p:cNvSpPr txBox="1"/>
            <p:nvPr/>
          </p:nvSpPr>
          <p:spPr>
            <a:xfrm>
              <a:off x="1798674" y="4524692"/>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70" name="TextBox 69"/>
            <p:cNvSpPr txBox="1"/>
            <p:nvPr/>
          </p:nvSpPr>
          <p:spPr>
            <a:xfrm>
              <a:off x="2842183" y="3604276"/>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71" name="TextBox 70"/>
            <p:cNvSpPr txBox="1"/>
            <p:nvPr/>
          </p:nvSpPr>
          <p:spPr>
            <a:xfrm>
              <a:off x="3951608" y="2683860"/>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72" name="TextBox 71"/>
            <p:cNvSpPr txBox="1"/>
            <p:nvPr/>
          </p:nvSpPr>
          <p:spPr>
            <a:xfrm>
              <a:off x="4970137" y="1763444"/>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73" name="TextBox 72"/>
            <p:cNvSpPr txBox="1"/>
            <p:nvPr/>
          </p:nvSpPr>
          <p:spPr>
            <a:xfrm>
              <a:off x="6034114" y="873100"/>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74" name="Rounded Rectangle 73"/>
            <p:cNvSpPr/>
            <p:nvPr/>
          </p:nvSpPr>
          <p:spPr>
            <a:xfrm>
              <a:off x="6656126" y="3198387"/>
              <a:ext cx="1740567" cy="489283"/>
            </a:xfrm>
            <a:prstGeom prst="roundRect">
              <a:avLst/>
            </a:prstGeom>
            <a:solidFill>
              <a:schemeClr val="accent2">
                <a:lumMod val="50000"/>
              </a:schemeClr>
            </a:solidFill>
            <a:ln w="12700">
              <a:solidFill>
                <a:schemeClr val="tx1"/>
              </a:solidFill>
              <a:headEnd type="none" w="med" len="med"/>
              <a:tailEnd type="triangle" w="lg" len="lg"/>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prstClr val="white"/>
                  </a:solidFill>
                  <a:latin typeface="Consolas" pitchFamily="49" charset="0"/>
                  <a:cs typeface="Consolas" pitchFamily="49" charset="0"/>
                </a:rPr>
                <a:t>FAILED</a:t>
              </a:r>
              <a:endParaRPr lang="en-US" b="1" dirty="0">
                <a:solidFill>
                  <a:prstClr val="white"/>
                </a:solidFill>
                <a:latin typeface="Consolas" pitchFamily="49" charset="0"/>
                <a:cs typeface="Consolas" pitchFamily="49" charset="0"/>
              </a:endParaRPr>
            </a:p>
          </p:txBody>
        </p:sp>
        <p:cxnSp>
          <p:nvCxnSpPr>
            <p:cNvPr id="76" name="Curved Connector 75"/>
            <p:cNvCxnSpPr>
              <a:stCxn id="11" idx="2"/>
              <a:endCxn id="5" idx="2"/>
            </p:cNvCxnSpPr>
            <p:nvPr/>
          </p:nvCxnSpPr>
          <p:spPr>
            <a:xfrm rot="5400000">
              <a:off x="4334481" y="3297098"/>
              <a:ext cx="2" cy="6383860"/>
            </a:xfrm>
            <a:prstGeom prst="curvedConnector3">
              <a:avLst>
                <a:gd name="adj1" fmla="val 1143010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7" idx="2"/>
              <a:endCxn id="12" idx="1"/>
            </p:cNvCxnSpPr>
            <p:nvPr/>
          </p:nvCxnSpPr>
          <p:spPr>
            <a:xfrm rot="16200000" flipH="1">
              <a:off x="4128125" y="3902053"/>
              <a:ext cx="1165058" cy="752343"/>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Curved Connector 87"/>
            <p:cNvCxnSpPr>
              <a:stCxn id="12" idx="2"/>
              <a:endCxn id="11" idx="1"/>
            </p:cNvCxnSpPr>
            <p:nvPr/>
          </p:nvCxnSpPr>
          <p:spPr>
            <a:xfrm rot="16200000" flipH="1">
              <a:off x="5737124" y="5325381"/>
              <a:ext cx="1138991" cy="699018"/>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1" idx="3"/>
              <a:endCxn id="11" idx="2"/>
            </p:cNvCxnSpPr>
            <p:nvPr/>
          </p:nvCxnSpPr>
          <p:spPr>
            <a:xfrm flipH="1">
              <a:off x="7526412" y="6244386"/>
              <a:ext cx="870283" cy="244641"/>
            </a:xfrm>
            <a:prstGeom prst="curvedConnector4">
              <a:avLst>
                <a:gd name="adj1" fmla="val -26267"/>
                <a:gd name="adj2" fmla="val 19344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4" idx="2"/>
              <a:endCxn id="11" idx="1"/>
            </p:cNvCxnSpPr>
            <p:nvPr/>
          </p:nvCxnSpPr>
          <p:spPr>
            <a:xfrm rot="16200000" flipH="1">
              <a:off x="4077399" y="3665657"/>
              <a:ext cx="707858" cy="4449599"/>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6" idx="2"/>
              <a:endCxn id="4" idx="3"/>
            </p:cNvCxnSpPr>
            <p:nvPr/>
          </p:nvCxnSpPr>
          <p:spPr>
            <a:xfrm rot="5400000">
              <a:off x="2835772" y="4857152"/>
              <a:ext cx="675775" cy="193694"/>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8" idx="2"/>
              <a:endCxn id="74" idx="1"/>
            </p:cNvCxnSpPr>
            <p:nvPr/>
          </p:nvCxnSpPr>
          <p:spPr>
            <a:xfrm rot="16200000" flipH="1">
              <a:off x="5693419" y="2480321"/>
              <a:ext cx="667749" cy="1257666"/>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Curved Connector 105"/>
            <p:cNvCxnSpPr>
              <a:stCxn id="9" idx="3"/>
              <a:endCxn id="74" idx="0"/>
            </p:cNvCxnSpPr>
            <p:nvPr/>
          </p:nvCxnSpPr>
          <p:spPr>
            <a:xfrm>
              <a:off x="7332720" y="1610223"/>
              <a:ext cx="193690" cy="1588164"/>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10" idx="3"/>
              <a:endCxn id="74" idx="3"/>
            </p:cNvCxnSpPr>
            <p:nvPr/>
          </p:nvCxnSpPr>
          <p:spPr>
            <a:xfrm flipH="1">
              <a:off x="8396693" y="749951"/>
              <a:ext cx="3" cy="2693078"/>
            </a:xfrm>
            <a:prstGeom prst="curvedConnector3">
              <a:avLst>
                <a:gd name="adj1" fmla="val -762000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5" idx="3"/>
              <a:endCxn id="11" idx="1"/>
            </p:cNvCxnSpPr>
            <p:nvPr/>
          </p:nvCxnSpPr>
          <p:spPr>
            <a:xfrm flipV="1">
              <a:off x="2012835" y="6244386"/>
              <a:ext cx="4643293" cy="2"/>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5" name="Curved Connector 114"/>
            <p:cNvCxnSpPr>
              <a:stCxn id="12" idx="0"/>
              <a:endCxn id="7" idx="3"/>
            </p:cNvCxnSpPr>
            <p:nvPr/>
          </p:nvCxnSpPr>
          <p:spPr>
            <a:xfrm rot="16200000" flipV="1">
              <a:off x="4998410" y="3657412"/>
              <a:ext cx="1165057" cy="752344"/>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74" idx="0"/>
              <a:endCxn id="8" idx="3"/>
            </p:cNvCxnSpPr>
            <p:nvPr/>
          </p:nvCxnSpPr>
          <p:spPr>
            <a:xfrm rot="16200000" flipV="1">
              <a:off x="6563703" y="2235679"/>
              <a:ext cx="667748" cy="1257667"/>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9" name="Curved Connector 138"/>
            <p:cNvCxnSpPr>
              <a:stCxn id="74" idx="2"/>
              <a:endCxn id="11" idx="0"/>
            </p:cNvCxnSpPr>
            <p:nvPr/>
          </p:nvCxnSpPr>
          <p:spPr>
            <a:xfrm rot="16200000" flipH="1">
              <a:off x="6370374" y="4843706"/>
              <a:ext cx="2312074" cy="2"/>
            </a:xfrm>
            <a:prstGeom prst="curved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827393" y="2345973"/>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143" name="TextBox 142"/>
            <p:cNvSpPr txBox="1"/>
            <p:nvPr/>
          </p:nvSpPr>
          <p:spPr>
            <a:xfrm>
              <a:off x="5738141" y="3753665"/>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147" name="TextBox 146"/>
            <p:cNvSpPr txBox="1"/>
            <p:nvPr/>
          </p:nvSpPr>
          <p:spPr>
            <a:xfrm>
              <a:off x="4212359" y="6366706"/>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sp>
          <p:nvSpPr>
            <p:cNvPr id="148" name="TextBox 147"/>
            <p:cNvSpPr txBox="1"/>
            <p:nvPr/>
          </p:nvSpPr>
          <p:spPr>
            <a:xfrm>
              <a:off x="7429565" y="2034973"/>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cxnSp>
          <p:nvCxnSpPr>
            <p:cNvPr id="151" name="Curved Connector 150"/>
            <p:cNvCxnSpPr/>
            <p:nvPr/>
          </p:nvCxnSpPr>
          <p:spPr>
            <a:xfrm>
              <a:off x="437758" y="5461151"/>
              <a:ext cx="165492" cy="54494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92150" y="5107222"/>
              <a:ext cx="691215" cy="369332"/>
            </a:xfrm>
            <a:prstGeom prst="rect">
              <a:avLst/>
            </a:prstGeom>
            <a:noFill/>
            <a:ln w="12700">
              <a:noFill/>
              <a:tailEnd type="triangle" w="lg" len="lg"/>
            </a:ln>
          </p:spPr>
          <p:txBody>
            <a:bodyPr wrap="none" rtlCol="0">
              <a:spAutoFit/>
            </a:bodyPr>
            <a:lstStyle/>
            <a:p>
              <a:r>
                <a:rPr lang="en-US" dirty="0" err="1" smtClean="0">
                  <a:solidFill>
                    <a:prstClr val="black"/>
                  </a:solidFill>
                  <a:latin typeface="Consolas" pitchFamily="49" charset="0"/>
                  <a:cs typeface="Consolas" pitchFamily="49" charset="0"/>
                </a:rPr>
                <a:t>init</a:t>
              </a:r>
              <a:endParaRPr lang="en-US" dirty="0">
                <a:solidFill>
                  <a:prstClr val="black"/>
                </a:solidFill>
                <a:latin typeface="Consolas" pitchFamily="49" charset="0"/>
                <a:cs typeface="Consolas" pitchFamily="49" charset="0"/>
              </a:endParaRPr>
            </a:p>
          </p:txBody>
        </p:sp>
        <p:sp>
          <p:nvSpPr>
            <p:cNvPr id="157" name="TextBox 156"/>
            <p:cNvSpPr txBox="1"/>
            <p:nvPr/>
          </p:nvSpPr>
          <p:spPr>
            <a:xfrm>
              <a:off x="8396696" y="92595"/>
              <a:ext cx="437940"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up</a:t>
              </a:r>
              <a:endParaRPr lang="en-US" dirty="0">
                <a:solidFill>
                  <a:prstClr val="black"/>
                </a:solidFill>
                <a:latin typeface="Consolas" pitchFamily="49" charset="0"/>
                <a:cs typeface="Consolas" pitchFamily="49" charset="0"/>
              </a:endParaRPr>
            </a:p>
          </p:txBody>
        </p:sp>
        <p:cxnSp>
          <p:nvCxnSpPr>
            <p:cNvPr id="158" name="Curved Connector 157"/>
            <p:cNvCxnSpPr>
              <a:stCxn id="10" idx="0"/>
              <a:endCxn id="10" idx="3"/>
            </p:cNvCxnSpPr>
            <p:nvPr/>
          </p:nvCxnSpPr>
          <p:spPr>
            <a:xfrm rot="16200000" flipH="1">
              <a:off x="7839233" y="192489"/>
              <a:ext cx="244642" cy="870283"/>
            </a:xfrm>
            <a:prstGeom prst="curvedConnector4">
              <a:avLst>
                <a:gd name="adj1" fmla="val -93443"/>
                <a:gd name="adj2" fmla="val 126267"/>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7976247" y="1365581"/>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2" name="TextBox 161"/>
            <p:cNvSpPr txBox="1"/>
            <p:nvPr/>
          </p:nvSpPr>
          <p:spPr>
            <a:xfrm>
              <a:off x="7526409" y="4524692"/>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3" name="TextBox 162"/>
            <p:cNvSpPr txBox="1"/>
            <p:nvPr/>
          </p:nvSpPr>
          <p:spPr>
            <a:xfrm>
              <a:off x="2236613" y="6164170"/>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4" name="TextBox 163"/>
            <p:cNvSpPr txBox="1"/>
            <p:nvPr/>
          </p:nvSpPr>
          <p:spPr>
            <a:xfrm>
              <a:off x="3382498" y="5720765"/>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5" name="TextBox 164"/>
            <p:cNvSpPr txBox="1"/>
            <p:nvPr/>
          </p:nvSpPr>
          <p:spPr>
            <a:xfrm>
              <a:off x="3173659" y="4769333"/>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6" name="TextBox 165"/>
            <p:cNvSpPr txBox="1"/>
            <p:nvPr/>
          </p:nvSpPr>
          <p:spPr>
            <a:xfrm>
              <a:off x="4431328" y="4126830"/>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7" name="TextBox 166"/>
            <p:cNvSpPr txBox="1"/>
            <p:nvPr/>
          </p:nvSpPr>
          <p:spPr>
            <a:xfrm>
              <a:off x="6027293" y="5461151"/>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8" name="TextBox 167"/>
            <p:cNvSpPr txBox="1"/>
            <p:nvPr/>
          </p:nvSpPr>
          <p:spPr>
            <a:xfrm>
              <a:off x="5743630" y="2924488"/>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69" name="TextBox 168"/>
            <p:cNvSpPr txBox="1"/>
            <p:nvPr/>
          </p:nvSpPr>
          <p:spPr>
            <a:xfrm>
              <a:off x="8521112" y="6164169"/>
              <a:ext cx="691215" cy="369332"/>
            </a:xfrm>
            <a:prstGeom prst="rect">
              <a:avLst/>
            </a:prstGeom>
            <a:noFill/>
            <a:ln w="12700">
              <a:noFill/>
              <a:tailEnd type="triangle" w="lg" len="lg"/>
            </a:ln>
          </p:spPr>
          <p:txBody>
            <a:bodyPr wrap="none" rtlCol="0">
              <a:spAutoFit/>
            </a:bodyPr>
            <a:lstStyle/>
            <a:p>
              <a:r>
                <a:rPr lang="en-US" dirty="0" smtClean="0">
                  <a:solidFill>
                    <a:prstClr val="black"/>
                  </a:solidFill>
                  <a:latin typeface="Consolas" pitchFamily="49" charset="0"/>
                  <a:cs typeface="Consolas" pitchFamily="49" charset="0"/>
                </a:rPr>
                <a:t>down</a:t>
              </a:r>
              <a:endParaRPr lang="en-US" dirty="0">
                <a:solidFill>
                  <a:prstClr val="black"/>
                </a:solidFill>
                <a:latin typeface="Consolas" pitchFamily="49" charset="0"/>
                <a:cs typeface="Consolas" pitchFamily="49" charset="0"/>
              </a:endParaRPr>
            </a:p>
          </p:txBody>
        </p:sp>
        <p:sp>
          <p:nvSpPr>
            <p:cNvPr id="170" name="TextBox 169"/>
            <p:cNvSpPr txBox="1"/>
            <p:nvPr/>
          </p:nvSpPr>
          <p:spPr>
            <a:xfrm>
              <a:off x="260488" y="794536"/>
              <a:ext cx="4267687" cy="1969770"/>
            </a:xfrm>
            <a:prstGeom prst="rect">
              <a:avLst/>
            </a:prstGeom>
            <a:noFill/>
          </p:spPr>
          <p:txBody>
            <a:bodyPr wrap="square" rtlCol="0">
              <a:spAutoFit/>
            </a:bodyPr>
            <a:lstStyle/>
            <a:p>
              <a:r>
                <a:rPr lang="en-US" sz="1600" dirty="0" err="1" smtClean="0">
                  <a:solidFill>
                    <a:prstClr val="white">
                      <a:lumMod val="50000"/>
                    </a:prstClr>
                  </a:solidFill>
                  <a:latin typeface="Consolas" pitchFamily="49" charset="0"/>
                  <a:cs typeface="Consolas" pitchFamily="49" charset="0"/>
                </a:rPr>
                <a:t>reqT</a:t>
              </a:r>
              <a:r>
                <a:rPr lang="en-US" sz="1600" dirty="0" smtClean="0">
                  <a:solidFill>
                    <a:prstClr val="white">
                      <a:lumMod val="50000"/>
                    </a:prstClr>
                  </a:solidFill>
                  <a:latin typeface="Consolas" pitchFamily="49" charset="0"/>
                  <a:cs typeface="Consolas" pitchFamily="49" charset="0"/>
                </a:rPr>
                <a:t>&gt; </a:t>
              </a:r>
              <a:r>
                <a:rPr lang="en-US" sz="1600" b="1" dirty="0" err="1">
                  <a:solidFill>
                    <a:prstClr val="black"/>
                  </a:solidFill>
                  <a:latin typeface="Consolas" pitchFamily="49" charset="0"/>
                  <a:cs typeface="Consolas" pitchFamily="49" charset="0"/>
                </a:rPr>
                <a:t>val</a:t>
              </a:r>
              <a:r>
                <a:rPr lang="en-US" sz="1600" b="1" dirty="0">
                  <a:solidFill>
                    <a:prstClr val="black"/>
                  </a:solidFill>
                  <a:latin typeface="Consolas" pitchFamily="49" charset="0"/>
                  <a:cs typeface="Consolas" pitchFamily="49" charset="0"/>
                </a:rPr>
                <a:t> s = </a:t>
              </a:r>
              <a:r>
                <a:rPr lang="en-US" sz="1600" b="1" dirty="0" err="1" smtClean="0">
                  <a:solidFill>
                    <a:prstClr val="black"/>
                  </a:solidFill>
                  <a:latin typeface="Consolas" pitchFamily="49" charset="0"/>
                  <a:cs typeface="Consolas" pitchFamily="49" charset="0"/>
                </a:rPr>
                <a:t>Status.start</a:t>
              </a:r>
              <a:endParaRPr lang="en-US" sz="1600" b="1" dirty="0">
                <a:solidFill>
                  <a:prstClr val="black"/>
                </a:solidFill>
                <a:latin typeface="Consolas" pitchFamily="49" charset="0"/>
                <a:cs typeface="Consolas" pitchFamily="49" charset="0"/>
              </a:endParaRPr>
            </a:p>
            <a:p>
              <a:r>
                <a:rPr lang="en-US" sz="1400" dirty="0">
                  <a:solidFill>
                    <a:prstClr val="white">
                      <a:lumMod val="50000"/>
                    </a:prstClr>
                  </a:solidFill>
                  <a:latin typeface="Consolas" pitchFamily="49" charset="0"/>
                  <a:cs typeface="Consolas" pitchFamily="49" charset="0"/>
                </a:rPr>
                <a:t>s: </a:t>
              </a:r>
              <a:r>
                <a:rPr lang="en-US" sz="1400" dirty="0" err="1">
                  <a:solidFill>
                    <a:prstClr val="white">
                      <a:lumMod val="50000"/>
                    </a:prstClr>
                  </a:solidFill>
                  <a:latin typeface="Consolas" pitchFamily="49" charset="0"/>
                  <a:cs typeface="Consolas" pitchFamily="49" charset="0"/>
                </a:rPr>
                <a:t>reqT.Status</a:t>
              </a:r>
              <a:r>
                <a:rPr lang="en-US" sz="1400" dirty="0">
                  <a:solidFill>
                    <a:prstClr val="white">
                      <a:lumMod val="50000"/>
                    </a:prstClr>
                  </a:solidFill>
                  <a:latin typeface="Consolas" pitchFamily="49" charset="0"/>
                  <a:cs typeface="Consolas" pitchFamily="49" charset="0"/>
                </a:rPr>
                <a:t> </a:t>
              </a:r>
              <a:r>
                <a:rPr lang="en-US" sz="1400" dirty="0" smtClean="0">
                  <a:solidFill>
                    <a:prstClr val="white">
                      <a:lumMod val="50000"/>
                    </a:prstClr>
                  </a:solidFill>
                  <a:latin typeface="Consolas" pitchFamily="49" charset="0"/>
                  <a:cs typeface="Consolas" pitchFamily="49" charset="0"/>
                </a:rPr>
                <a:t>= Status(ELICITED</a:t>
              </a:r>
              <a:r>
                <a:rPr lang="en-US" sz="1400" dirty="0">
                  <a:solidFill>
                    <a:prstClr val="white">
                      <a:lumMod val="50000"/>
                    </a:prstClr>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err="1" smtClean="0">
                  <a:solidFill>
                    <a:prstClr val="white">
                      <a:lumMod val="50000"/>
                    </a:prstClr>
                  </a:solidFill>
                  <a:latin typeface="Consolas" pitchFamily="49" charset="0"/>
                  <a:cs typeface="Consolas" pitchFamily="49" charset="0"/>
                </a:rPr>
                <a:t>reqT</a:t>
              </a:r>
              <a:r>
                <a:rPr lang="en-US" sz="1600" dirty="0" smtClean="0">
                  <a:solidFill>
                    <a:prstClr val="white">
                      <a:lumMod val="50000"/>
                    </a:prstClr>
                  </a:solidFill>
                  <a:latin typeface="Consolas" pitchFamily="49" charset="0"/>
                  <a:cs typeface="Consolas" pitchFamily="49" charset="0"/>
                </a:rPr>
                <a:t>&gt; </a:t>
              </a:r>
              <a:r>
                <a:rPr lang="en-US" sz="1600" b="1" dirty="0" err="1">
                  <a:solidFill>
                    <a:prstClr val="black"/>
                  </a:solidFill>
                  <a:latin typeface="Consolas" pitchFamily="49" charset="0"/>
                  <a:cs typeface="Consolas" pitchFamily="49" charset="0"/>
                </a:rPr>
                <a:t>s.up</a:t>
              </a:r>
              <a:endParaRPr lang="en-US" sz="1600" b="1" dirty="0">
                <a:solidFill>
                  <a:prstClr val="black"/>
                </a:solidFill>
                <a:latin typeface="Consolas" pitchFamily="49" charset="0"/>
                <a:cs typeface="Consolas" pitchFamily="49" charset="0"/>
              </a:endParaRPr>
            </a:p>
            <a:p>
              <a:r>
                <a:rPr lang="en-US" sz="1400" dirty="0" smtClean="0">
                  <a:solidFill>
                    <a:prstClr val="white">
                      <a:lumMod val="50000"/>
                    </a:prstClr>
                  </a:solidFill>
                  <a:latin typeface="Consolas" pitchFamily="49" charset="0"/>
                  <a:cs typeface="Consolas" pitchFamily="49" charset="0"/>
                </a:rPr>
                <a:t>res1</a:t>
              </a:r>
              <a:r>
                <a:rPr lang="en-US" sz="1400" dirty="0">
                  <a:solidFill>
                    <a:prstClr val="white">
                      <a:lumMod val="50000"/>
                    </a:prstClr>
                  </a:solidFill>
                  <a:latin typeface="Consolas" pitchFamily="49" charset="0"/>
                  <a:cs typeface="Consolas" pitchFamily="49" charset="0"/>
                </a:rPr>
                <a:t>: </a:t>
              </a:r>
              <a:r>
                <a:rPr lang="en-US" sz="1400" dirty="0" err="1">
                  <a:solidFill>
                    <a:prstClr val="white">
                      <a:lumMod val="50000"/>
                    </a:prstClr>
                  </a:solidFill>
                  <a:latin typeface="Consolas" pitchFamily="49" charset="0"/>
                  <a:cs typeface="Consolas" pitchFamily="49" charset="0"/>
                </a:rPr>
                <a:t>reqT.Status</a:t>
              </a:r>
              <a:r>
                <a:rPr lang="en-US" sz="1400" dirty="0">
                  <a:solidFill>
                    <a:prstClr val="white">
                      <a:lumMod val="50000"/>
                    </a:prstClr>
                  </a:solidFill>
                  <a:latin typeface="Consolas" pitchFamily="49" charset="0"/>
                  <a:cs typeface="Consolas" pitchFamily="49" charset="0"/>
                </a:rPr>
                <a:t> = </a:t>
              </a:r>
              <a:r>
                <a:rPr lang="en-US" sz="1400" dirty="0" smtClean="0">
                  <a:solidFill>
                    <a:prstClr val="white">
                      <a:lumMod val="50000"/>
                    </a:prstClr>
                  </a:solidFill>
                  <a:latin typeface="Consolas" pitchFamily="49" charset="0"/>
                  <a:cs typeface="Consolas" pitchFamily="49" charset="0"/>
                </a:rPr>
                <a:t>Status(SPECIFIED</a:t>
              </a:r>
              <a:r>
                <a:rPr lang="en-US" sz="1400" dirty="0">
                  <a:solidFill>
                    <a:prstClr val="white">
                      <a:lumMod val="50000"/>
                    </a:prstClr>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err="1" smtClean="0">
                  <a:solidFill>
                    <a:prstClr val="white">
                      <a:lumMod val="50000"/>
                    </a:prstClr>
                  </a:solidFill>
                  <a:latin typeface="Consolas" pitchFamily="49" charset="0"/>
                  <a:cs typeface="Consolas" pitchFamily="49" charset="0"/>
                </a:rPr>
                <a:t>reqT</a:t>
              </a:r>
              <a:r>
                <a:rPr lang="en-US" sz="1600" dirty="0" smtClean="0">
                  <a:solidFill>
                    <a:prstClr val="white">
                      <a:lumMod val="50000"/>
                    </a:prstClr>
                  </a:solidFill>
                  <a:latin typeface="Consolas" pitchFamily="49" charset="0"/>
                  <a:cs typeface="Consolas" pitchFamily="49" charset="0"/>
                </a:rPr>
                <a:t>&gt; </a:t>
              </a:r>
              <a:r>
                <a:rPr lang="en-US" sz="1600" b="1" dirty="0" err="1">
                  <a:solidFill>
                    <a:prstClr val="black"/>
                  </a:solidFill>
                  <a:latin typeface="Consolas" pitchFamily="49" charset="0"/>
                  <a:cs typeface="Consolas" pitchFamily="49" charset="0"/>
                </a:rPr>
                <a:t>s.down</a:t>
              </a:r>
              <a:endParaRPr lang="en-US" sz="1600" b="1" dirty="0">
                <a:solidFill>
                  <a:prstClr val="black"/>
                </a:solidFill>
                <a:latin typeface="Consolas" pitchFamily="49" charset="0"/>
                <a:cs typeface="Consolas" pitchFamily="49" charset="0"/>
              </a:endParaRPr>
            </a:p>
            <a:p>
              <a:r>
                <a:rPr lang="en-US" sz="1400" dirty="0" smtClean="0">
                  <a:solidFill>
                    <a:prstClr val="white">
                      <a:lumMod val="50000"/>
                    </a:prstClr>
                  </a:solidFill>
                  <a:latin typeface="Consolas" pitchFamily="49" charset="0"/>
                  <a:cs typeface="Consolas" pitchFamily="49" charset="0"/>
                </a:rPr>
                <a:t>res2: </a:t>
              </a:r>
              <a:r>
                <a:rPr lang="en-US" sz="1400" dirty="0" err="1" smtClean="0">
                  <a:solidFill>
                    <a:prstClr val="white">
                      <a:lumMod val="50000"/>
                    </a:prstClr>
                  </a:solidFill>
                  <a:latin typeface="Consolas" pitchFamily="49" charset="0"/>
                  <a:cs typeface="Consolas" pitchFamily="49" charset="0"/>
                </a:rPr>
                <a:t>reqT.Status</a:t>
              </a:r>
              <a:r>
                <a:rPr lang="en-US" sz="1400" dirty="0" smtClean="0">
                  <a:solidFill>
                    <a:prstClr val="white">
                      <a:lumMod val="50000"/>
                    </a:prstClr>
                  </a:solidFill>
                  <a:latin typeface="Consolas" pitchFamily="49" charset="0"/>
                  <a:cs typeface="Consolas" pitchFamily="49" charset="0"/>
                </a:rPr>
                <a:t> = Status(DROPPED)</a:t>
              </a:r>
              <a:endParaRPr lang="en-US" sz="1400" dirty="0">
                <a:solidFill>
                  <a:prstClr val="white">
                    <a:lumMod val="50000"/>
                  </a:prstClr>
                </a:solidFill>
                <a:latin typeface="Consolas" pitchFamily="49" charset="0"/>
                <a:cs typeface="Consolas" pitchFamily="49" charset="0"/>
              </a:endParaRPr>
            </a:p>
          </p:txBody>
        </p:sp>
      </p:grpSp>
    </p:spTree>
    <p:extLst>
      <p:ext uri="{BB962C8B-B14F-4D97-AF65-F5344CB8AC3E}">
        <p14:creationId xmlns:p14="http://schemas.microsoft.com/office/powerpoint/2010/main" val="4162165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and </a:t>
            </a:r>
            <a:r>
              <a:rPr lang="en-US" dirty="0" smtClean="0">
                <a:solidFill>
                  <a:schemeClr val="bg2">
                    <a:lumMod val="75000"/>
                  </a:schemeClr>
                </a:solidFill>
              </a:rPr>
              <a:t>merge</a:t>
            </a:r>
            <a:endParaRPr lang="en-US" dirty="0">
              <a:solidFill>
                <a:schemeClr val="bg2">
                  <a:lumMod val="75000"/>
                </a:schemeClr>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myModel</a:t>
            </a:r>
            <a:r>
              <a:rPr lang="en-US" dirty="0" smtClean="0">
                <a:latin typeface="Consolas" panose="020B0609020204030204" pitchFamily="49" charset="0"/>
                <a:cs typeface="Consolas" panose="020B0609020204030204" pitchFamily="49" charset="0"/>
              </a:rPr>
              <a:t> = </a:t>
            </a:r>
            <a:r>
              <a:rPr lang="en-US" b="1" dirty="0" smtClean="0">
                <a:solidFill>
                  <a:schemeClr val="tx1"/>
                </a:solidFill>
                <a:latin typeface="Consolas" panose="020B0609020204030204" pitchFamily="49" charset="0"/>
                <a:cs typeface="Consolas" panose="020B0609020204030204" pitchFamily="49" charset="0"/>
              </a:rPr>
              <a:t>Model(</a:t>
            </a:r>
            <a:r>
              <a:rPr lang="en-US" b="1" dirty="0" err="1" smtClean="0">
                <a:solidFill>
                  <a:schemeClr val="tx1"/>
                </a:solidFill>
                <a:latin typeface="Consolas" panose="020B0609020204030204" pitchFamily="49" charset="0"/>
                <a:cs typeface="Consolas" panose="020B0609020204030204" pitchFamily="49" charset="0"/>
              </a:rPr>
              <a:t>Req</a:t>
            </a:r>
            <a:r>
              <a:rPr lang="en-US" b="1" dirty="0" smtClean="0">
                <a:solidFill>
                  <a:schemeClr val="tx1"/>
                </a:solidFill>
                <a:latin typeface="Consolas" panose="020B0609020204030204" pitchFamily="49" charset="0"/>
                <a:cs typeface="Consolas" panose="020B0609020204030204" pitchFamily="49" charset="0"/>
              </a:rPr>
              <a:t>("x") has Spec("a"))</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yourModel</a:t>
            </a:r>
            <a:r>
              <a:rPr lang="en-US" dirty="0" smtClean="0">
                <a:latin typeface="Consolas" panose="020B0609020204030204" pitchFamily="49" charset="0"/>
                <a:cs typeface="Consolas" panose="020B0609020204030204" pitchFamily="49" charset="0"/>
              </a:rPr>
              <a:t> = </a:t>
            </a:r>
            <a:r>
              <a:rPr lang="en-US" b="1" dirty="0" smtClean="0">
                <a:solidFill>
                  <a:schemeClr val="tx1"/>
                </a:solidFill>
                <a:latin typeface="Consolas" panose="020B0609020204030204" pitchFamily="49" charset="0"/>
                <a:cs typeface="Consolas" panose="020B0609020204030204" pitchFamily="49" charset="0"/>
              </a:rPr>
              <a:t>Model(</a:t>
            </a:r>
            <a:r>
              <a:rPr lang="en-US" b="1" dirty="0" err="1" smtClean="0">
                <a:solidFill>
                  <a:schemeClr val="tx1"/>
                </a:solidFill>
                <a:latin typeface="Consolas" panose="020B0609020204030204" pitchFamily="49" charset="0"/>
                <a:cs typeface="Consolas" panose="020B0609020204030204" pitchFamily="49" charset="0"/>
              </a:rPr>
              <a:t>Req</a:t>
            </a:r>
            <a:r>
              <a:rPr lang="en-US" b="1" dirty="0" smtClean="0">
                <a:solidFill>
                  <a:schemeClr val="tx1"/>
                </a:solidFill>
                <a:latin typeface="Consolas" panose="020B0609020204030204" pitchFamily="49" charset="0"/>
                <a:cs typeface="Consolas" panose="020B0609020204030204" pitchFamily="49" charset="0"/>
              </a:rPr>
              <a:t>("y") has Spec("b"))</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val</a:t>
            </a:r>
            <a:r>
              <a:rPr lang="en-US" dirty="0" smtClean="0">
                <a:latin typeface="Consolas" panose="020B0609020204030204" pitchFamily="49" charset="0"/>
                <a:cs typeface="Consolas" panose="020B0609020204030204" pitchFamily="49" charset="0"/>
              </a:rPr>
              <a:t> merged = </a:t>
            </a:r>
            <a:r>
              <a:rPr lang="en-US" b="1" dirty="0" err="1" smtClean="0">
                <a:solidFill>
                  <a:schemeClr val="tx1"/>
                </a:solidFill>
                <a:latin typeface="Consolas" panose="020B0609020204030204" pitchFamily="49" charset="0"/>
                <a:cs typeface="Consolas" panose="020B0609020204030204" pitchFamily="49" charset="0"/>
              </a:rPr>
              <a:t>myModel</a:t>
            </a:r>
            <a:r>
              <a:rPr lang="en-US" b="1" dirty="0" smtClean="0">
                <a:solidFill>
                  <a:schemeClr val="tx1"/>
                </a:solidFill>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a:t>
            </a:r>
            <a:r>
              <a:rPr lang="en-US" b="1"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yourModel</a:t>
            </a:r>
            <a:endParaRPr lang="en-US" b="1" dirty="0" smtClean="0">
              <a:solidFill>
                <a:schemeClr val="tx1"/>
              </a:solidFill>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merged.toScala.save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newModel.scala</a:t>
            </a:r>
            <a:r>
              <a:rPr lang="en-US" dirty="0" smtClean="0">
                <a:latin typeface="Consolas" panose="020B0609020204030204" pitchFamily="49" charset="0"/>
                <a:cs typeface="Consolas" panose="020B0609020204030204" pitchFamily="49" charset="0"/>
              </a:rPr>
              <a:t>")</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b="1" dirty="0" smtClean="0">
                <a:solidFill>
                  <a:schemeClr val="tx1"/>
                </a:solidFill>
                <a:latin typeface="Consolas" panose="020B0609020204030204" pitchFamily="49" charset="0"/>
                <a:cs typeface="Consolas" panose="020B0609020204030204" pitchFamily="49" charset="0"/>
              </a:rPr>
              <a:t>Model(</a:t>
            </a:r>
          </a:p>
          <a:p>
            <a:pPr marL="0" indent="0">
              <a:buNone/>
            </a:pPr>
            <a:r>
              <a:rPr lang="en-US" b="1"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Req</a:t>
            </a:r>
            <a:r>
              <a:rPr lang="en-US" b="1" dirty="0" smtClean="0">
                <a:solidFill>
                  <a:schemeClr val="tx1"/>
                </a:solidFill>
                <a:latin typeface="Consolas" panose="020B0609020204030204" pitchFamily="49" charset="0"/>
                <a:cs typeface="Consolas" panose="020B0609020204030204" pitchFamily="49" charset="0"/>
              </a:rPr>
              <a:t>("x") has Spec("a"),</a:t>
            </a:r>
          </a:p>
          <a:p>
            <a:pPr marL="0" indent="0">
              <a:buNone/>
            </a:pPr>
            <a:r>
              <a:rPr lang="en-US" b="1"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Req</a:t>
            </a:r>
            <a:r>
              <a:rPr lang="en-US" b="1" dirty="0" smtClean="0">
                <a:solidFill>
                  <a:schemeClr val="tx1"/>
                </a:solidFill>
                <a:latin typeface="Consolas" panose="020B0609020204030204" pitchFamily="49" charset="0"/>
                <a:cs typeface="Consolas" panose="020B0609020204030204" pitchFamily="49" charset="0"/>
              </a:rPr>
              <a:t>("y") has Spec("b")</a:t>
            </a:r>
          </a:p>
          <a:p>
            <a:pPr marL="0" indent="0">
              <a:buNone/>
            </a:pPr>
            <a:r>
              <a:rPr lang="en-US" b="1" dirty="0" smtClean="0">
                <a:solidFill>
                  <a:schemeClr val="tx1"/>
                </a:solidFill>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6221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smtClean="0">
                <a:solidFill>
                  <a:srgbClr val="0070C0"/>
                </a:solidFill>
              </a:rPr>
              <a:t>The power of </a:t>
            </a:r>
            <a:r>
              <a:rPr lang="en-US" dirty="0" err="1" smtClean="0">
                <a:solidFill>
                  <a:srgbClr val="0070C0"/>
                </a:solidFill>
              </a:rPr>
              <a:t>reqT</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Scalable </a:t>
            </a:r>
            <a:r>
              <a:rPr lang="en-US" dirty="0" err="1" smtClean="0"/>
              <a:t>datastructure</a:t>
            </a:r>
            <a:r>
              <a:rPr lang="en-US" dirty="0" smtClean="0"/>
              <a:t> from 1 to 10E4</a:t>
            </a:r>
          </a:p>
          <a:p>
            <a:r>
              <a:rPr lang="en-US" dirty="0" smtClean="0"/>
              <a:t>Scripting with power of Scala</a:t>
            </a:r>
          </a:p>
          <a:p>
            <a:r>
              <a:rPr lang="en-US" dirty="0" smtClean="0"/>
              <a:t>GUI optimized for power users</a:t>
            </a:r>
          </a:p>
          <a:p>
            <a:r>
              <a:rPr lang="en-US" dirty="0" smtClean="0"/>
              <a:t>Works with </a:t>
            </a:r>
            <a:r>
              <a:rPr lang="en-US" dirty="0" err="1" smtClean="0"/>
              <a:t>git</a:t>
            </a:r>
            <a:r>
              <a:rPr lang="en-US" dirty="0" smtClean="0"/>
              <a:t> and similar tools</a:t>
            </a:r>
          </a:p>
          <a:p>
            <a:r>
              <a:rPr lang="en-US" dirty="0" smtClean="0"/>
              <a:t>Constraint solving with power of </a:t>
            </a:r>
            <a:r>
              <a:rPr lang="en-US" dirty="0" err="1" smtClean="0"/>
              <a:t>JaCoP</a:t>
            </a:r>
            <a:endParaRPr lang="en-US" dirty="0" smtClean="0"/>
          </a:p>
        </p:txBody>
      </p:sp>
    </p:spTree>
    <p:extLst>
      <p:ext uri="{BB962C8B-B14F-4D97-AF65-F5344CB8AC3E}">
        <p14:creationId xmlns:p14="http://schemas.microsoft.com/office/powerpoint/2010/main" val="1291437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C00000"/>
                </a:solidFill>
              </a:rPr>
              <a:t>future</a:t>
            </a:r>
            <a:r>
              <a:rPr lang="en-US" dirty="0" smtClean="0"/>
              <a:t> of </a:t>
            </a:r>
            <a:r>
              <a:rPr lang="en-US" dirty="0" err="1" smtClean="0"/>
              <a:t>reqT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Software engineering laboratory</a:t>
            </a:r>
          </a:p>
          <a:p>
            <a:pPr lvl="1"/>
            <a:r>
              <a:rPr lang="sv-SE" dirty="0" smtClean="0"/>
              <a:t>Product </a:t>
            </a:r>
            <a:r>
              <a:rPr lang="sv-SE" dirty="0" err="1" smtClean="0"/>
              <a:t>line</a:t>
            </a:r>
            <a:r>
              <a:rPr lang="sv-SE" dirty="0" smtClean="0"/>
              <a:t> </a:t>
            </a:r>
            <a:r>
              <a:rPr lang="sv-SE" dirty="0" err="1" smtClean="0"/>
              <a:t>engineering</a:t>
            </a:r>
            <a:r>
              <a:rPr lang="sv-SE" dirty="0" smtClean="0"/>
              <a:t> feature </a:t>
            </a:r>
            <a:r>
              <a:rPr lang="sv-SE" dirty="0" err="1" smtClean="0"/>
              <a:t>model</a:t>
            </a:r>
            <a:r>
              <a:rPr lang="sv-SE" dirty="0" smtClean="0"/>
              <a:t> </a:t>
            </a:r>
            <a:r>
              <a:rPr lang="sv-SE" dirty="0" err="1" smtClean="0"/>
              <a:t>checking</a:t>
            </a:r>
            <a:endParaRPr lang="en-US" dirty="0" smtClean="0"/>
          </a:p>
          <a:p>
            <a:pPr lvl="1"/>
            <a:r>
              <a:rPr lang="en-US" dirty="0" smtClean="0"/>
              <a:t>Integrate testing concepts to merge RE &amp; VV</a:t>
            </a:r>
          </a:p>
          <a:p>
            <a:pPr lvl="1"/>
            <a:r>
              <a:rPr lang="en-US" dirty="0" smtClean="0"/>
              <a:t>Integrate risk modelling</a:t>
            </a:r>
          </a:p>
          <a:p>
            <a:pPr lvl="1"/>
            <a:r>
              <a:rPr lang="en-US" dirty="0" smtClean="0"/>
              <a:t>Integrate NLP and IR</a:t>
            </a:r>
          </a:p>
          <a:p>
            <a:pPr lvl="1"/>
            <a:r>
              <a:rPr lang="en-US" dirty="0" smtClean="0"/>
              <a:t>Analyzer with metrics</a:t>
            </a:r>
          </a:p>
          <a:p>
            <a:pPr lvl="1"/>
            <a:r>
              <a:rPr lang="en-US" dirty="0" err="1" smtClean="0"/>
              <a:t>Vizualizer</a:t>
            </a:r>
            <a:r>
              <a:rPr lang="en-US" dirty="0" smtClean="0"/>
              <a:t> with graphs</a:t>
            </a:r>
          </a:p>
          <a:p>
            <a:r>
              <a:rPr lang="en-US" dirty="0" smtClean="0"/>
              <a:t>Growing an OOS Community</a:t>
            </a:r>
          </a:p>
          <a:p>
            <a:pPr lvl="1"/>
            <a:r>
              <a:rPr lang="en-US" dirty="0" smtClean="0"/>
              <a:t>Pull requests invited</a:t>
            </a:r>
          </a:p>
          <a:p>
            <a:r>
              <a:rPr lang="en-US" dirty="0" smtClean="0"/>
              <a:t>Use </a:t>
            </a:r>
            <a:r>
              <a:rPr lang="en-US" dirty="0" err="1" smtClean="0"/>
              <a:t>reqT</a:t>
            </a:r>
            <a:r>
              <a:rPr lang="en-US" dirty="0" smtClean="0"/>
              <a:t> for OI </a:t>
            </a:r>
            <a:r>
              <a:rPr lang="en-US" dirty="0" err="1" smtClean="0"/>
              <a:t>facitilation</a:t>
            </a:r>
            <a:endParaRPr lang="en-US" dirty="0" smtClean="0"/>
          </a:p>
          <a:p>
            <a:r>
              <a:rPr lang="en-US" dirty="0" smtClean="0"/>
              <a:t>Master thesis projects</a:t>
            </a:r>
          </a:p>
          <a:p>
            <a:pPr lvl="1"/>
            <a:r>
              <a:rPr lang="en-US" dirty="0" smtClean="0"/>
              <a:t>Front-end + back-end cloud app in HTML5</a:t>
            </a:r>
          </a:p>
          <a:p>
            <a:endParaRPr lang="en-US" dirty="0" smtClean="0"/>
          </a:p>
        </p:txBody>
      </p:sp>
    </p:spTree>
    <p:extLst>
      <p:ext uri="{BB962C8B-B14F-4D97-AF65-F5344CB8AC3E}">
        <p14:creationId xmlns:p14="http://schemas.microsoft.com/office/powerpoint/2010/main" val="3747589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sv-SE"/>
          </a:p>
        </p:txBody>
      </p:sp>
    </p:spTree>
    <p:extLst>
      <p:ext uri="{BB962C8B-B14F-4D97-AF65-F5344CB8AC3E}">
        <p14:creationId xmlns:p14="http://schemas.microsoft.com/office/powerpoint/2010/main" val="46892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telegraph.co.uk/multimedia/archive/01552/sky2_1552774i.jpg"/>
          <p:cNvPicPr>
            <a:picLocks noChangeAspect="1" noChangeArrowheads="1"/>
          </p:cNvPicPr>
          <p:nvPr/>
        </p:nvPicPr>
        <p:blipFill rotWithShape="1">
          <a:blip r:embed="rId2">
            <a:extLst>
              <a:ext uri="{28A0092B-C50C-407E-A947-70E740481C1C}">
                <a14:useLocalDpi xmlns:a14="http://schemas.microsoft.com/office/drawing/2010/main" val="0"/>
              </a:ext>
            </a:extLst>
          </a:blip>
          <a:srcRect l="12688"/>
          <a:stretch/>
        </p:blipFill>
        <p:spPr bwMode="auto">
          <a:xfrm>
            <a:off x="-7749" y="0"/>
            <a:ext cx="915174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bg1"/>
                </a:solidFill>
                <a:latin typeface="Arial Black" panose="020B0A04020102020204" pitchFamily="34" charset="0"/>
                <a:cs typeface="Arial" panose="020B0604020202020204" pitchFamily="34" charset="0"/>
              </a:rPr>
              <a:t>RE on planet Earth </a:t>
            </a:r>
            <a:br>
              <a:rPr lang="en-US" dirty="0" smtClean="0">
                <a:solidFill>
                  <a:schemeClr val="bg1"/>
                </a:solidFill>
                <a:latin typeface="Arial Black" panose="020B0A04020102020204" pitchFamily="34" charset="0"/>
                <a:cs typeface="Arial" panose="020B0604020202020204" pitchFamily="34" charset="0"/>
              </a:rPr>
            </a:br>
            <a:r>
              <a:rPr lang="en-US" dirty="0" smtClean="0">
                <a:solidFill>
                  <a:schemeClr val="bg1"/>
                </a:solidFill>
                <a:latin typeface="Arial Black" panose="020B0A04020102020204" pitchFamily="34" charset="0"/>
                <a:cs typeface="Arial" panose="020B0604020202020204" pitchFamily="34" charset="0"/>
              </a:rPr>
              <a:t>in 5-10 </a:t>
            </a:r>
            <a:r>
              <a:rPr lang="en-US" dirty="0" smtClean="0">
                <a:solidFill>
                  <a:schemeClr val="bg1"/>
                </a:solidFill>
                <a:latin typeface="Arial Black" panose="020B0A04020102020204" pitchFamily="34" charset="0"/>
                <a:cs typeface="Arial" panose="020B0604020202020204" pitchFamily="34" charset="0"/>
              </a:rPr>
              <a:t>years ... ?</a:t>
            </a:r>
            <a:endParaRPr lang="en-US" dirty="0">
              <a:solidFill>
                <a:schemeClr val="bg1"/>
              </a:solidFill>
              <a:latin typeface="Arial Black" panose="020B0A04020102020204" pitchFamily="34" charset="0"/>
              <a:cs typeface="Arial" panose="020B0604020202020204" pitchFamily="34" charset="0"/>
            </a:endParaRPr>
          </a:p>
        </p:txBody>
      </p:sp>
      <p:sp>
        <p:nvSpPr>
          <p:cNvPr id="3" name="Content Placeholder 2"/>
          <p:cNvSpPr>
            <a:spLocks noGrp="1"/>
          </p:cNvSpPr>
          <p:nvPr>
            <p:ph idx="1"/>
          </p:nvPr>
        </p:nvSpPr>
        <p:spPr>
          <a:xfrm>
            <a:off x="2965142" y="1825624"/>
            <a:ext cx="6178856" cy="5032375"/>
          </a:xfrm>
          <a:solidFill>
            <a:schemeClr val="tx1">
              <a:lumMod val="95000"/>
              <a:lumOff val="5000"/>
              <a:alpha val="67059"/>
            </a:schemeClr>
          </a:solidFill>
        </p:spPr>
        <p:txBody>
          <a:bodyPr>
            <a:normAutofit/>
          </a:bodyPr>
          <a:lstStyle/>
          <a:p>
            <a:pPr marL="0" indent="0">
              <a:buNone/>
            </a:pPr>
            <a:r>
              <a:rPr lang="sv-SE" sz="2000" b="1" i="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a:t>
            </a:r>
            <a:r>
              <a:rPr lang="sv-SE" sz="2000" b="1"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sv-SE" sz="2000" b="1" i="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hypotheses</a:t>
            </a:r>
            <a:endParaRPr lang="sv-SE" sz="2000" b="1"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More</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u="sng"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continuous</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build, integration &amp; deployment </a:t>
            </a:r>
            <a:endPar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Faster</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release cycles &amp; </a:t>
            </a: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Faster</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innovation</a:t>
            </a:r>
            <a:endPar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t>
            </a: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ore</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SW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eco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systems, distributed developer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communities, open source </a:t>
            </a:r>
            <a:endPar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=&gt; </a:t>
            </a:r>
          </a:p>
          <a:p>
            <a:pPr marL="0" indent="0">
              <a:buNone/>
            </a:pP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More</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smtClean="0">
                <a:solidFill>
                  <a:srgbClr val="92D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decentralization</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b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fewer centrally controlled 'Master Plans'</a:t>
            </a:r>
            <a:endPar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r>
              <a:rPr lang="en-US" sz="2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More</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smtClean="0">
                <a:solidFill>
                  <a:srgbClr val="FFFF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coders</a:t>
            </a:r>
            <a:r>
              <a:rPr lang="en-US" sz="2000" b="1"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b="1"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2000" b="1" dirty="0" smtClean="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will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 </a:t>
            </a:r>
            <a:r>
              <a:rPr lang="en-US" sz="2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bulk of requirements  engineering</a:t>
            </a:r>
          </a:p>
          <a:p>
            <a:pPr marL="0" indent="0">
              <a:buNone/>
            </a:pPr>
            <a:endParaRPr lang="sv-SE"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1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53548"/>
          </a:xfrm>
        </p:spPr>
        <p:txBody>
          <a:bodyPr>
            <a:normAutofit fontScale="90000"/>
          </a:bodyPr>
          <a:lstStyle/>
          <a:p>
            <a:r>
              <a:rPr lang="en-US" b="1" dirty="0" err="1" smtClean="0"/>
              <a:t>reqT</a:t>
            </a:r>
            <a:r>
              <a:rPr lang="en-US" b="1" dirty="0" smtClean="0"/>
              <a:t> inception and high-level </a:t>
            </a:r>
            <a:r>
              <a:rPr lang="en-US" b="1" dirty="0" err="1" smtClean="0"/>
              <a:t>reqts</a:t>
            </a:r>
            <a:r>
              <a:rPr lang="en-US" b="1" dirty="0" smtClean="0"/>
              <a:t> </a:t>
            </a:r>
            <a:endParaRPr lang="en-US" b="1" dirty="0"/>
          </a:p>
        </p:txBody>
      </p:sp>
      <p:sp>
        <p:nvSpPr>
          <p:cNvPr id="3" name="Content Placeholder 2"/>
          <p:cNvSpPr>
            <a:spLocks noGrp="1"/>
          </p:cNvSpPr>
          <p:nvPr>
            <p:ph idx="1"/>
          </p:nvPr>
        </p:nvSpPr>
        <p:spPr>
          <a:xfrm>
            <a:off x="628650" y="1331650"/>
            <a:ext cx="7886700" cy="4845313"/>
          </a:xfrm>
        </p:spPr>
        <p:txBody>
          <a:bodyPr>
            <a:normAutofit fontScale="92500"/>
          </a:bodyPr>
          <a:lstStyle/>
          <a:p>
            <a:pPr marL="0" indent="0">
              <a:buNone/>
            </a:pPr>
            <a:r>
              <a:rPr lang="en-US" dirty="0" smtClean="0"/>
              <a:t>We want:</a:t>
            </a:r>
          </a:p>
          <a:p>
            <a:r>
              <a:rPr lang="en-US" dirty="0"/>
              <a:t>a</a:t>
            </a:r>
            <a:r>
              <a:rPr lang="en-US" dirty="0" smtClean="0"/>
              <a:t> free, open source tool for RE </a:t>
            </a:r>
            <a:r>
              <a:rPr lang="en-US" b="1" dirty="0" smtClean="0">
                <a:solidFill>
                  <a:srgbClr val="0070C0"/>
                </a:solidFill>
              </a:rPr>
              <a:t>teaching</a:t>
            </a:r>
          </a:p>
          <a:p>
            <a:r>
              <a:rPr lang="en-US" dirty="0" smtClean="0"/>
              <a:t>a laboratory to try out, integrate and demonstrate new </a:t>
            </a:r>
            <a:r>
              <a:rPr lang="en-US" b="1" dirty="0" smtClean="0">
                <a:solidFill>
                  <a:srgbClr val="00B050"/>
                </a:solidFill>
              </a:rPr>
              <a:t>research results</a:t>
            </a:r>
          </a:p>
          <a:p>
            <a:r>
              <a:rPr lang="en-US" dirty="0" smtClean="0"/>
              <a:t>a </a:t>
            </a:r>
            <a:r>
              <a:rPr lang="en-US" b="1" dirty="0" smtClean="0">
                <a:solidFill>
                  <a:schemeClr val="accent2">
                    <a:lumMod val="75000"/>
                  </a:schemeClr>
                </a:solidFill>
              </a:rPr>
              <a:t>scalable</a:t>
            </a:r>
            <a:r>
              <a:rPr lang="en-US" dirty="0" smtClean="0"/>
              <a:t> tool that supports models ranging from</a:t>
            </a:r>
            <a:br>
              <a:rPr lang="en-US" dirty="0" smtClean="0"/>
            </a:br>
            <a:r>
              <a:rPr lang="en-US" dirty="0" smtClean="0"/>
              <a:t>small "shopping lists" to huge </a:t>
            </a:r>
            <a:r>
              <a:rPr lang="en-US" dirty="0" err="1" smtClean="0"/>
              <a:t>reqts</a:t>
            </a:r>
            <a:r>
              <a:rPr lang="en-US" dirty="0" smtClean="0"/>
              <a:t> collections</a:t>
            </a:r>
          </a:p>
          <a:p>
            <a:r>
              <a:rPr lang="en-US" dirty="0" smtClean="0"/>
              <a:t>a </a:t>
            </a:r>
            <a:r>
              <a:rPr lang="en-US" b="1" dirty="0" smtClean="0">
                <a:solidFill>
                  <a:srgbClr val="7030A0"/>
                </a:solidFill>
              </a:rPr>
              <a:t>flexible</a:t>
            </a:r>
            <a:r>
              <a:rPr lang="en-US" dirty="0" smtClean="0">
                <a:solidFill>
                  <a:srgbClr val="7030A0"/>
                </a:solidFill>
              </a:rPr>
              <a:t> </a:t>
            </a:r>
            <a:r>
              <a:rPr lang="en-US" dirty="0" smtClean="0"/>
              <a:t>tool:</a:t>
            </a:r>
          </a:p>
          <a:p>
            <a:pPr lvl="1"/>
            <a:r>
              <a:rPr lang="en-US" dirty="0" smtClean="0"/>
              <a:t>mix natural language with computable structures</a:t>
            </a:r>
          </a:p>
          <a:p>
            <a:pPr lvl="1"/>
            <a:r>
              <a:rPr lang="en-US" dirty="0" smtClean="0"/>
              <a:t>"methodology-agnostic" meta-model</a:t>
            </a:r>
          </a:p>
          <a:p>
            <a:r>
              <a:rPr lang="en-US" dirty="0" smtClean="0"/>
              <a:t>a </a:t>
            </a:r>
            <a:r>
              <a:rPr lang="en-US" b="1" dirty="0" smtClean="0">
                <a:solidFill>
                  <a:srgbClr val="C00000"/>
                </a:solidFill>
              </a:rPr>
              <a:t>coder-friendly</a:t>
            </a:r>
            <a:r>
              <a:rPr lang="en-US" dirty="0" smtClean="0"/>
              <a:t> tool that integrate with coder's tools (my </a:t>
            </a:r>
            <a:r>
              <a:rPr lang="en-US" dirty="0" err="1" smtClean="0"/>
              <a:t>favourite</a:t>
            </a:r>
            <a:r>
              <a:rPr lang="en-US" dirty="0" smtClean="0"/>
              <a:t> editor, version system, scripting, </a:t>
            </a:r>
            <a:r>
              <a:rPr lang="en-US" dirty="0" err="1" smtClean="0"/>
              <a:t>api</a:t>
            </a:r>
            <a:r>
              <a:rPr lang="en-US" dirty="0" smtClean="0"/>
              <a:t> etc.)</a:t>
            </a:r>
            <a:endParaRPr lang="en-US" dirty="0"/>
          </a:p>
        </p:txBody>
      </p:sp>
    </p:spTree>
    <p:extLst>
      <p:ext uri="{BB962C8B-B14F-4D97-AF65-F5344CB8AC3E}">
        <p14:creationId xmlns:p14="http://schemas.microsoft.com/office/powerpoint/2010/main" val="45507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176"/>
          <a:stretch/>
        </p:blipFill>
        <p:spPr>
          <a:xfrm>
            <a:off x="0" y="1596025"/>
            <a:ext cx="9144000" cy="3312855"/>
          </a:xfrm>
          <a:prstGeom prst="rect">
            <a:avLst/>
          </a:prstGeom>
        </p:spPr>
      </p:pic>
      <p:sp>
        <p:nvSpPr>
          <p:cNvPr id="3" name="Title 2"/>
          <p:cNvSpPr>
            <a:spLocks noGrp="1"/>
          </p:cNvSpPr>
          <p:nvPr>
            <p:ph type="title"/>
          </p:nvPr>
        </p:nvSpPr>
        <p:spPr>
          <a:xfrm>
            <a:off x="0" y="340896"/>
            <a:ext cx="9143999" cy="886326"/>
          </a:xfrm>
        </p:spPr>
        <p:txBody>
          <a:bodyPr/>
          <a:lstStyle/>
          <a:p>
            <a:r>
              <a:rPr lang="en-US" sz="3200" dirty="0" smtClean="0">
                <a:solidFill>
                  <a:schemeClr val="bg1"/>
                </a:solidFill>
                <a:latin typeface="+mn-lt"/>
              </a:rPr>
              <a:t>Evolving mix of levels of detail &amp; quality in </a:t>
            </a:r>
            <a:r>
              <a:rPr lang="en-US" sz="3200" dirty="0" smtClean="0">
                <a:solidFill>
                  <a:schemeClr val="bg1"/>
                </a:solidFill>
                <a:latin typeface="+mn-lt"/>
              </a:rPr>
              <a:t/>
            </a:r>
            <a:br>
              <a:rPr lang="en-US" sz="3200" dirty="0" smtClean="0">
                <a:solidFill>
                  <a:schemeClr val="bg1"/>
                </a:solidFill>
                <a:latin typeface="+mn-lt"/>
              </a:rPr>
            </a:br>
            <a:r>
              <a:rPr lang="en-US" sz="3200" dirty="0" smtClean="0">
                <a:solidFill>
                  <a:srgbClr val="00E21B"/>
                </a:solidFill>
                <a:latin typeface="+mn-lt"/>
              </a:rPr>
              <a:t>a requirements engineering continuum</a:t>
            </a:r>
            <a:endParaRPr lang="en-US" sz="3200" dirty="0">
              <a:solidFill>
                <a:srgbClr val="00E21B"/>
              </a:solidFill>
              <a:latin typeface="+mn-lt"/>
            </a:endParaRPr>
          </a:p>
        </p:txBody>
      </p:sp>
      <p:sp>
        <p:nvSpPr>
          <p:cNvPr id="5" name="TextBox 4"/>
          <p:cNvSpPr txBox="1"/>
          <p:nvPr/>
        </p:nvSpPr>
        <p:spPr>
          <a:xfrm>
            <a:off x="2045368" y="4491790"/>
            <a:ext cx="4132863" cy="400110"/>
          </a:xfrm>
          <a:prstGeom prst="rect">
            <a:avLst/>
          </a:prstGeom>
          <a:solidFill>
            <a:schemeClr val="tx1"/>
          </a:solidFill>
        </p:spPr>
        <p:txBody>
          <a:bodyPr wrap="none" rtlCol="0">
            <a:spAutoFit/>
          </a:bodyPr>
          <a:lstStyle/>
          <a:p>
            <a:pPr eaLnBrk="0" fontAlgn="base" hangingPunct="0">
              <a:spcBef>
                <a:spcPct val="0"/>
              </a:spcBef>
              <a:spcAft>
                <a:spcPct val="0"/>
              </a:spcAft>
            </a:pPr>
            <a:r>
              <a:rPr lang="en-US" sz="2000" dirty="0" smtClean="0">
                <a:solidFill>
                  <a:srgbClr val="FFFFFF"/>
                </a:solidFill>
              </a:rPr>
              <a:t>Level of detail, specification quality</a:t>
            </a:r>
            <a:endParaRPr lang="en-US" sz="2000" dirty="0">
              <a:solidFill>
                <a:srgbClr val="FFFFFF"/>
              </a:solidFill>
            </a:endParaRPr>
          </a:p>
        </p:txBody>
      </p:sp>
    </p:spTree>
    <p:extLst>
      <p:ext uri="{BB962C8B-B14F-4D97-AF65-F5344CB8AC3E}">
        <p14:creationId xmlns:p14="http://schemas.microsoft.com/office/powerpoint/2010/main" val="164609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238456" y="1"/>
            <a:ext cx="2449286" cy="2524832"/>
          </a:xfrm>
          <a:prstGeom prst="rect">
            <a:avLst/>
          </a:prstGeom>
        </p:spPr>
      </p:pic>
      <p:pic>
        <p:nvPicPr>
          <p:cNvPr id="14" name="Picture 13"/>
          <p:cNvPicPr>
            <a:picLocks noChangeAspect="1"/>
          </p:cNvPicPr>
          <p:nvPr/>
        </p:nvPicPr>
        <p:blipFill>
          <a:blip r:embed="rId2"/>
          <a:stretch>
            <a:fillRect/>
          </a:stretch>
        </p:blipFill>
        <p:spPr>
          <a:xfrm rot="10800000">
            <a:off x="6253842" y="-2637"/>
            <a:ext cx="2449286" cy="2524832"/>
          </a:xfrm>
          <a:prstGeom prst="rect">
            <a:avLst/>
          </a:prstGeom>
        </p:spPr>
      </p:pic>
      <p:pic>
        <p:nvPicPr>
          <p:cNvPr id="4" name="Picture 4" descr="ice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84899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923927" y="3657596"/>
            <a:ext cx="5243518" cy="646331"/>
          </a:xfrm>
          <a:prstGeom prst="rect">
            <a:avLst/>
          </a:prstGeom>
          <a:solidFill>
            <a:schemeClr val="tx1"/>
          </a:solidFill>
        </p:spPr>
        <p:txBody>
          <a:bodyPr wrap="square" rtlCol="0">
            <a:spAutoFit/>
          </a:bodyPr>
          <a:lstStyle/>
          <a:p>
            <a:r>
              <a:rPr lang="sv-SE" sz="3600" b="1" dirty="0" err="1" smtClean="0">
                <a:solidFill>
                  <a:srgbClr val="00CC00"/>
                </a:solidFill>
                <a:latin typeface="Consolas" panose="020B0609020204030204" pitchFamily="49" charset="0"/>
                <a:cs typeface="Consolas" panose="020B0609020204030204" pitchFamily="49" charset="0"/>
              </a:rPr>
              <a:t>myModel</a:t>
            </a:r>
            <a:r>
              <a:rPr lang="sv-SE" sz="3600" b="1" dirty="0" smtClean="0">
                <a:solidFill>
                  <a:srgbClr val="00CC00"/>
                </a:solidFill>
                <a:latin typeface="Consolas" panose="020B0609020204030204" pitchFamily="49" charset="0"/>
                <a:cs typeface="Consolas" panose="020B0609020204030204" pitchFamily="49" charset="0"/>
              </a:rPr>
              <a:t> </a:t>
            </a:r>
            <a:r>
              <a:rPr lang="sv-SE" sz="3600" b="1" dirty="0" smtClean="0">
                <a:solidFill>
                  <a:srgbClr val="00CC00"/>
                </a:solidFill>
                <a:latin typeface="Consolas" panose="020B0609020204030204" pitchFamily="49" charset="0"/>
                <a:cs typeface="Consolas" panose="020B0609020204030204" pitchFamily="49" charset="0"/>
              </a:rPr>
              <a:t>++ </a:t>
            </a:r>
            <a:r>
              <a:rPr lang="sv-SE" sz="3600" b="1" dirty="0" smtClean="0">
                <a:solidFill>
                  <a:srgbClr val="00CC00"/>
                </a:solidFill>
                <a:latin typeface="Consolas" panose="020B0609020204030204" pitchFamily="49" charset="0"/>
                <a:cs typeface="Consolas" panose="020B0609020204030204" pitchFamily="49" charset="0"/>
              </a:rPr>
              <a:t>yourModel</a:t>
            </a:r>
            <a:endParaRPr lang="sv-SE" sz="3600" b="1" dirty="0">
              <a:solidFill>
                <a:srgbClr val="00CC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4"/>
          <a:stretch>
            <a:fillRect/>
          </a:stretch>
        </p:blipFill>
        <p:spPr>
          <a:xfrm>
            <a:off x="3923927" y="4371248"/>
            <a:ext cx="5220073" cy="2486752"/>
          </a:xfrm>
          <a:prstGeom prst="rect">
            <a:avLst/>
          </a:prstGeom>
        </p:spPr>
      </p:pic>
      <p:pic>
        <p:nvPicPr>
          <p:cNvPr id="12" name="Picture 11"/>
          <p:cNvPicPr>
            <a:picLocks noChangeAspect="1"/>
          </p:cNvPicPr>
          <p:nvPr/>
        </p:nvPicPr>
        <p:blipFill>
          <a:blip r:embed="rId2">
            <a:duotone>
              <a:schemeClr val="accent2">
                <a:shade val="45000"/>
                <a:satMod val="135000"/>
              </a:schemeClr>
              <a:prstClr val="white"/>
            </a:duotone>
          </a:blip>
          <a:stretch>
            <a:fillRect/>
          </a:stretch>
        </p:blipFill>
        <p:spPr>
          <a:xfrm rot="10800000">
            <a:off x="4715580" y="2947547"/>
            <a:ext cx="754777" cy="778057"/>
          </a:xfrm>
          <a:prstGeom prst="rect">
            <a:avLst/>
          </a:prstGeom>
        </p:spPr>
      </p:pic>
      <p:pic>
        <p:nvPicPr>
          <p:cNvPr id="13" name="Picture 12"/>
          <p:cNvPicPr>
            <a:picLocks noChangeAspect="1"/>
          </p:cNvPicPr>
          <p:nvPr/>
        </p:nvPicPr>
        <p:blipFill>
          <a:blip r:embed="rId2">
            <a:duotone>
              <a:schemeClr val="accent5">
                <a:shade val="45000"/>
                <a:satMod val="135000"/>
              </a:schemeClr>
              <a:prstClr val="white"/>
            </a:duotone>
          </a:blip>
          <a:stretch>
            <a:fillRect/>
          </a:stretch>
        </p:blipFill>
        <p:spPr>
          <a:xfrm rot="10800000">
            <a:off x="7394097" y="2217503"/>
            <a:ext cx="1309031" cy="1349406"/>
          </a:xfrm>
          <a:prstGeom prst="rect">
            <a:avLst/>
          </a:prstGeom>
        </p:spPr>
      </p:pic>
      <p:sp>
        <p:nvSpPr>
          <p:cNvPr id="11" name="TextBox 10"/>
          <p:cNvSpPr txBox="1"/>
          <p:nvPr/>
        </p:nvSpPr>
        <p:spPr>
          <a:xfrm>
            <a:off x="2848999" y="-2637"/>
            <a:ext cx="3098380" cy="3046988"/>
          </a:xfrm>
          <a:prstGeom prst="rect">
            <a:avLst/>
          </a:prstGeom>
          <a:noFill/>
        </p:spPr>
        <p:txBody>
          <a:bodyPr wrap="square" rtlCol="0">
            <a:spAutoFit/>
          </a:bodyPr>
          <a:lstStyle/>
          <a:p>
            <a:r>
              <a:rPr lang="en-US" sz="1200" b="1" dirty="0" smtClean="0">
                <a:solidFill>
                  <a:srgbClr val="92D050"/>
                </a:solidFill>
                <a:latin typeface="Consolas" panose="020B0609020204030204" pitchFamily="49" charset="0"/>
                <a:cs typeface="Consolas" panose="020B0609020204030204" pitchFamily="49" charset="0"/>
              </a:rPr>
              <a:t>Scenario</a:t>
            </a:r>
            <a:r>
              <a:rPr lang="en-US" sz="1200" dirty="0" smtClean="0">
                <a:solidFill>
                  <a:schemeClr val="bg1">
                    <a:lumMod val="95000"/>
                  </a:schemeClr>
                </a:solidFill>
                <a:latin typeface="Consolas" panose="020B0609020204030204" pitchFamily="49" charset="0"/>
                <a:cs typeface="Consolas" panose="020B0609020204030204" pitchFamily="49" charset="0"/>
              </a:rPr>
              <a:t>("Coders work in ecosystems with </a:t>
            </a:r>
            <a:r>
              <a:rPr lang="en-US" sz="1200" b="1" dirty="0" err="1" smtClean="0">
                <a:solidFill>
                  <a:srgbClr val="FFC000"/>
                </a:solidFill>
                <a:latin typeface="Consolas" panose="020B0609020204030204" pitchFamily="49" charset="0"/>
                <a:cs typeface="Consolas" panose="020B0609020204030204" pitchFamily="49" charset="0"/>
              </a:rPr>
              <a:t>req+code+test</a:t>
            </a:r>
            <a:r>
              <a:rPr lang="en-US" sz="1200" dirty="0" smtClean="0">
                <a:solidFill>
                  <a:schemeClr val="bg1">
                    <a:lumMod val="95000"/>
                  </a:schemeClr>
                </a:solidFill>
                <a:latin typeface="Consolas" panose="020B0609020204030204" pitchFamily="49" charset="0"/>
                <a:cs typeface="Consolas" panose="020B0609020204030204" pitchFamily="49" charset="0"/>
              </a:rPr>
              <a:t> in distributed </a:t>
            </a:r>
            <a:r>
              <a:rPr lang="en-US" sz="1200" dirty="0" err="1" smtClean="0">
                <a:solidFill>
                  <a:schemeClr val="bg1">
                    <a:lumMod val="95000"/>
                  </a:schemeClr>
                </a:solidFill>
                <a:latin typeface="Consolas" panose="020B0609020204030204" pitchFamily="49" charset="0"/>
                <a:cs typeface="Consolas" panose="020B0609020204030204" pitchFamily="49" charset="0"/>
              </a:rPr>
              <a:t>git</a:t>
            </a:r>
            <a:r>
              <a:rPr lang="en-US" sz="1200" dirty="0" smtClean="0">
                <a:solidFill>
                  <a:schemeClr val="bg1">
                    <a:lumMod val="95000"/>
                  </a:schemeClr>
                </a:solidFill>
                <a:latin typeface="Consolas" panose="020B0609020204030204" pitchFamily="49" charset="0"/>
                <a:cs typeface="Consolas" panose="020B0609020204030204" pitchFamily="49" charset="0"/>
              </a:rPr>
              <a:t> repos. Each stakeholder has its own, local understanding of ideas, roadmaps and acceptance criteria. Code is forked, pushed and pulled "organically" in the ecosystem. The joint ice berg is never complete. We manage local trees of </a:t>
            </a:r>
            <a:r>
              <a:rPr lang="en-US" sz="1200" dirty="0" err="1" smtClean="0">
                <a:solidFill>
                  <a:schemeClr val="bg1">
                    <a:lumMod val="95000"/>
                  </a:schemeClr>
                </a:solidFill>
                <a:latin typeface="Consolas" panose="020B0609020204030204" pitchFamily="49" charset="0"/>
                <a:cs typeface="Consolas" panose="020B0609020204030204" pitchFamily="49" charset="0"/>
              </a:rPr>
              <a:t>req+code+test</a:t>
            </a:r>
            <a:r>
              <a:rPr lang="en-US" sz="1200" dirty="0" smtClean="0">
                <a:solidFill>
                  <a:schemeClr val="bg1">
                    <a:lumMod val="95000"/>
                  </a:schemeClr>
                </a:solidFill>
                <a:latin typeface="Consolas" panose="020B0609020204030204" pitchFamily="49" charset="0"/>
                <a:cs typeface="Consolas" panose="020B0609020204030204" pitchFamily="49" charset="0"/>
              </a:rPr>
              <a:t> and mine sets of trees with big data technology on both </a:t>
            </a:r>
            <a:r>
              <a:rPr lang="en-US" sz="1200" dirty="0" err="1" smtClean="0">
                <a:solidFill>
                  <a:schemeClr val="bg1">
                    <a:lumMod val="95000"/>
                  </a:schemeClr>
                </a:solidFill>
                <a:latin typeface="Consolas" panose="020B0609020204030204" pitchFamily="49" charset="0"/>
                <a:cs typeface="Consolas" panose="020B0609020204030204" pitchFamily="49" charset="0"/>
              </a:rPr>
              <a:t>dev</a:t>
            </a:r>
            <a:r>
              <a:rPr lang="en-US" sz="1200" dirty="0" smtClean="0">
                <a:solidFill>
                  <a:schemeClr val="bg1">
                    <a:lumMod val="95000"/>
                  </a:schemeClr>
                </a:solidFill>
                <a:latin typeface="Consolas" panose="020B0609020204030204" pitchFamily="49" charset="0"/>
                <a:cs typeface="Consolas" panose="020B0609020204030204" pitchFamily="49" charset="0"/>
              </a:rPr>
              <a:t> repos and UX data. The community culture determine </a:t>
            </a:r>
            <a:r>
              <a:rPr lang="en-US" sz="1200" dirty="0" smtClean="0">
                <a:solidFill>
                  <a:schemeClr val="bg1">
                    <a:lumMod val="95000"/>
                  </a:schemeClr>
                </a:solidFill>
                <a:latin typeface="Consolas" panose="020B0609020204030204" pitchFamily="49" charset="0"/>
                <a:cs typeface="Consolas" panose="020B0609020204030204" pitchFamily="49" charset="0"/>
              </a:rPr>
              <a:t>success rather than process control.")  </a:t>
            </a:r>
            <a:endParaRPr lang="en-US" sz="1200" dirty="0">
              <a:solidFill>
                <a:schemeClr val="bg1">
                  <a:lumMod val="9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0824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176"/>
          <a:stretch/>
        </p:blipFill>
        <p:spPr>
          <a:xfrm>
            <a:off x="0" y="1596025"/>
            <a:ext cx="9144000" cy="3312855"/>
          </a:xfrm>
          <a:prstGeom prst="rect">
            <a:avLst/>
          </a:prstGeom>
        </p:spPr>
      </p:pic>
      <p:sp>
        <p:nvSpPr>
          <p:cNvPr id="3" name="Title 2"/>
          <p:cNvSpPr>
            <a:spLocks noGrp="1"/>
          </p:cNvSpPr>
          <p:nvPr>
            <p:ph type="title"/>
          </p:nvPr>
        </p:nvSpPr>
        <p:spPr>
          <a:xfrm>
            <a:off x="0" y="340896"/>
            <a:ext cx="9143999" cy="886326"/>
          </a:xfrm>
        </p:spPr>
        <p:txBody>
          <a:bodyPr/>
          <a:lstStyle/>
          <a:p>
            <a:r>
              <a:rPr lang="en-US" sz="3200" dirty="0" smtClean="0">
                <a:solidFill>
                  <a:schemeClr val="bg1"/>
                </a:solidFill>
                <a:latin typeface="+mn-lt"/>
              </a:rPr>
              <a:t>Evolving mix of levels of detail &amp; quality in </a:t>
            </a:r>
            <a:r>
              <a:rPr lang="en-US" sz="3200" dirty="0" smtClean="0">
                <a:solidFill>
                  <a:srgbClr val="00E21B"/>
                </a:solidFill>
                <a:latin typeface="+mn-lt"/>
              </a:rPr>
              <a:t>continuous requirements engineering</a:t>
            </a:r>
            <a:endParaRPr lang="en-US" sz="3200" dirty="0">
              <a:solidFill>
                <a:srgbClr val="00E21B"/>
              </a:solidFill>
              <a:latin typeface="+mn-lt"/>
            </a:endParaRPr>
          </a:p>
        </p:txBody>
      </p:sp>
      <p:sp>
        <p:nvSpPr>
          <p:cNvPr id="5" name="TextBox 4"/>
          <p:cNvSpPr txBox="1"/>
          <p:nvPr/>
        </p:nvSpPr>
        <p:spPr>
          <a:xfrm>
            <a:off x="2045368" y="4491790"/>
            <a:ext cx="4132863" cy="400110"/>
          </a:xfrm>
          <a:prstGeom prst="rect">
            <a:avLst/>
          </a:prstGeom>
          <a:solidFill>
            <a:schemeClr val="tx1"/>
          </a:solidFill>
        </p:spPr>
        <p:txBody>
          <a:bodyPr wrap="none" rtlCol="0">
            <a:spAutoFit/>
          </a:bodyPr>
          <a:lstStyle/>
          <a:p>
            <a:pPr eaLnBrk="0" fontAlgn="base" hangingPunct="0">
              <a:spcBef>
                <a:spcPct val="0"/>
              </a:spcBef>
              <a:spcAft>
                <a:spcPct val="0"/>
              </a:spcAft>
            </a:pPr>
            <a:r>
              <a:rPr lang="en-US" sz="2000" dirty="0" smtClean="0">
                <a:solidFill>
                  <a:srgbClr val="FFFFFF"/>
                </a:solidFill>
              </a:rPr>
              <a:t>Level of detail, specification quality</a:t>
            </a:r>
            <a:endParaRPr lang="en-US" sz="2000" dirty="0">
              <a:solidFill>
                <a:srgbClr val="FFFFFF"/>
              </a:solidFill>
            </a:endParaRPr>
          </a:p>
        </p:txBody>
      </p:sp>
    </p:spTree>
    <p:extLst>
      <p:ext uri="{BB962C8B-B14F-4D97-AF65-F5344CB8AC3E}">
        <p14:creationId xmlns:p14="http://schemas.microsoft.com/office/powerpoint/2010/main" val="2253325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628800"/>
            <a:ext cx="6735978" cy="5112568"/>
            <a:chOff x="323528" y="128276"/>
            <a:chExt cx="8712968" cy="6613092"/>
          </a:xfrm>
        </p:grpSpPr>
        <p:sp>
          <p:nvSpPr>
            <p:cNvPr id="53" name="Rectangle 52"/>
            <p:cNvSpPr/>
            <p:nvPr/>
          </p:nvSpPr>
          <p:spPr>
            <a:xfrm>
              <a:off x="323528" y="128276"/>
              <a:ext cx="5608469" cy="1100900"/>
            </a:xfrm>
            <a:prstGeom prst="rect">
              <a:avLst/>
            </a:pr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prstClr val="white"/>
                </a:solidFill>
                <a:latin typeface="Helvetica" pitchFamily="34" charset="0"/>
                <a:cs typeface="Arial" pitchFamily="34" charset="0"/>
              </a:endParaRPr>
            </a:p>
          </p:txBody>
        </p:sp>
        <p:sp>
          <p:nvSpPr>
            <p:cNvPr id="6" name="Rectangle 5"/>
            <p:cNvSpPr/>
            <p:nvPr/>
          </p:nvSpPr>
          <p:spPr>
            <a:xfrm>
              <a:off x="323528" y="1236527"/>
              <a:ext cx="3816424" cy="4403942"/>
            </a:xfrm>
            <a:prstGeom prst="rect">
              <a:avLst/>
            </a:prstGeom>
            <a:solidFill>
              <a:schemeClr val="bg1">
                <a:lumMod val="75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prstClr val="white"/>
                </a:solidFill>
                <a:latin typeface="Helvetica" pitchFamily="34" charset="0"/>
                <a:cs typeface="Arial" pitchFamily="34" charset="0"/>
              </a:endParaRPr>
            </a:p>
          </p:txBody>
        </p:sp>
        <p:sp>
          <p:nvSpPr>
            <p:cNvPr id="4" name="Rectangle 3"/>
            <p:cNvSpPr/>
            <p:nvPr/>
          </p:nvSpPr>
          <p:spPr>
            <a:xfrm>
              <a:off x="323528" y="5640468"/>
              <a:ext cx="5608469" cy="1100900"/>
            </a:xfrm>
            <a:prstGeom prst="rect">
              <a:avLst/>
            </a:prstGeom>
            <a:solidFill>
              <a:schemeClr val="tx1">
                <a:lumMod val="75000"/>
                <a:lumOff val="25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prstClr val="white"/>
                  </a:solidFill>
                  <a:latin typeface="Helvetica" pitchFamily="34" charset="0"/>
                  <a:cs typeface="Arial" pitchFamily="34" charset="0"/>
                </a:rPr>
                <a:t>JVM</a:t>
              </a:r>
              <a:endParaRPr lang="en-US" sz="2400" b="1" dirty="0">
                <a:solidFill>
                  <a:prstClr val="white"/>
                </a:solidFill>
                <a:latin typeface="Helvetica" pitchFamily="34" charset="0"/>
                <a:cs typeface="Arial" pitchFamily="34" charset="0"/>
              </a:endParaRPr>
            </a:p>
          </p:txBody>
        </p:sp>
        <p:sp>
          <p:nvSpPr>
            <p:cNvPr id="5" name="Rectangle 4"/>
            <p:cNvSpPr/>
            <p:nvPr/>
          </p:nvSpPr>
          <p:spPr>
            <a:xfrm>
              <a:off x="3090973" y="4539567"/>
              <a:ext cx="2841023" cy="1100900"/>
            </a:xfrm>
            <a:prstGeom prst="rect">
              <a:avLst/>
            </a:prstGeom>
            <a:solidFill>
              <a:schemeClr val="tx1">
                <a:lumMod val="65000"/>
                <a:lumOff val="35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prstClr val="white"/>
                  </a:solidFill>
                  <a:latin typeface="Helvetica" pitchFamily="34" charset="0"/>
                  <a:cs typeface="Arial" pitchFamily="34" charset="0"/>
                </a:rPr>
                <a:t>Java</a:t>
              </a:r>
              <a:endParaRPr lang="en-US" sz="2400" b="1" dirty="0">
                <a:solidFill>
                  <a:prstClr val="white"/>
                </a:solidFill>
                <a:latin typeface="Helvetica" pitchFamily="34" charset="0"/>
                <a:cs typeface="Arial" pitchFamily="34" charset="0"/>
              </a:endParaRPr>
            </a:p>
          </p:txBody>
        </p:sp>
        <p:sp>
          <p:nvSpPr>
            <p:cNvPr id="7" name="TextBox 6"/>
            <p:cNvSpPr txBox="1"/>
            <p:nvPr/>
          </p:nvSpPr>
          <p:spPr>
            <a:xfrm>
              <a:off x="1023801" y="4149079"/>
              <a:ext cx="1279751" cy="597162"/>
            </a:xfrm>
            <a:prstGeom prst="rect">
              <a:avLst/>
            </a:prstGeom>
            <a:noFill/>
          </p:spPr>
          <p:txBody>
            <a:bodyPr wrap="none" rtlCol="0">
              <a:spAutoFit/>
            </a:bodyPr>
            <a:lstStyle/>
            <a:p>
              <a:r>
                <a:rPr lang="en-US" sz="2400" b="1" dirty="0" err="1" smtClean="0">
                  <a:solidFill>
                    <a:prstClr val="black"/>
                  </a:solidFill>
                  <a:latin typeface="Helvetica" pitchFamily="34" charset="0"/>
                  <a:cs typeface="Arial" pitchFamily="34" charset="0"/>
                </a:rPr>
                <a:t>Scala</a:t>
              </a:r>
              <a:endParaRPr lang="en-US" sz="2400" b="1" dirty="0">
                <a:solidFill>
                  <a:prstClr val="black"/>
                </a:solidFill>
                <a:latin typeface="Helvetica" pitchFamily="34" charset="0"/>
                <a:cs typeface="Arial" pitchFamily="34" charset="0"/>
              </a:endParaRPr>
            </a:p>
          </p:txBody>
        </p:sp>
        <p:sp>
          <p:nvSpPr>
            <p:cNvPr id="9" name="Rectangle 8"/>
            <p:cNvSpPr/>
            <p:nvPr/>
          </p:nvSpPr>
          <p:spPr>
            <a:xfrm>
              <a:off x="4139952" y="3438667"/>
              <a:ext cx="1792044" cy="1100900"/>
            </a:xfrm>
            <a:prstGeom prst="rect">
              <a:avLst/>
            </a:prstGeom>
            <a:solidFill>
              <a:schemeClr val="bg1">
                <a:lumMod val="50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prstClr val="white"/>
                  </a:solidFill>
                  <a:latin typeface="Helvetica" pitchFamily="34" charset="0"/>
                  <a:cs typeface="Arial" pitchFamily="34" charset="0"/>
                </a:rPr>
                <a:t>JaCoP</a:t>
              </a:r>
              <a:endParaRPr lang="en-US" sz="2400" b="1" dirty="0">
                <a:solidFill>
                  <a:prstClr val="white"/>
                </a:solidFill>
                <a:latin typeface="Helvetica" pitchFamily="34" charset="0"/>
                <a:cs typeface="Arial" pitchFamily="34" charset="0"/>
              </a:endParaRPr>
            </a:p>
          </p:txBody>
        </p:sp>
        <p:sp>
          <p:nvSpPr>
            <p:cNvPr id="10" name="Rectangle 9"/>
            <p:cNvSpPr/>
            <p:nvPr/>
          </p:nvSpPr>
          <p:spPr>
            <a:xfrm>
              <a:off x="1403648" y="1236526"/>
              <a:ext cx="4528349" cy="2201801"/>
            </a:xfrm>
            <a:prstGeom prst="rect">
              <a:avLst/>
            </a:prstGeom>
            <a:solidFill>
              <a:schemeClr val="bg1">
                <a:lumMod val="85000"/>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prstClr val="white"/>
                </a:solidFill>
                <a:latin typeface="Helvetica" pitchFamily="34" charset="0"/>
                <a:cs typeface="Arial" pitchFamily="34" charset="0"/>
              </a:endParaRPr>
            </a:p>
          </p:txBody>
        </p:sp>
        <p:sp>
          <p:nvSpPr>
            <p:cNvPr id="12" name="TextBox 11"/>
            <p:cNvSpPr txBox="1"/>
            <p:nvPr/>
          </p:nvSpPr>
          <p:spPr>
            <a:xfrm>
              <a:off x="1742907" y="1428294"/>
              <a:ext cx="1101432" cy="597162"/>
            </a:xfrm>
            <a:prstGeom prst="rect">
              <a:avLst/>
            </a:prstGeom>
            <a:noFill/>
          </p:spPr>
          <p:txBody>
            <a:bodyPr wrap="none" rtlCol="0">
              <a:spAutoFit/>
            </a:bodyPr>
            <a:lstStyle/>
            <a:p>
              <a:r>
                <a:rPr lang="en-US" sz="2400" b="1" dirty="0" err="1" smtClean="0">
                  <a:solidFill>
                    <a:prstClr val="black"/>
                  </a:solidFill>
                  <a:latin typeface="Helvetica" pitchFamily="34" charset="0"/>
                  <a:cs typeface="Arial" pitchFamily="34" charset="0"/>
                </a:rPr>
                <a:t>reqT</a:t>
              </a:r>
              <a:endParaRPr lang="en-US" sz="2400" b="1" dirty="0">
                <a:solidFill>
                  <a:prstClr val="black"/>
                </a:solidFill>
                <a:latin typeface="Helvetica" pitchFamily="34" charset="0"/>
                <a:cs typeface="Arial" pitchFamily="34" charset="0"/>
              </a:endParaRPr>
            </a:p>
          </p:txBody>
        </p:sp>
        <p:sp>
          <p:nvSpPr>
            <p:cNvPr id="13" name="TextBox 12"/>
            <p:cNvSpPr txBox="1"/>
            <p:nvPr/>
          </p:nvSpPr>
          <p:spPr>
            <a:xfrm>
              <a:off x="3707904" y="2029563"/>
              <a:ext cx="2030351" cy="597162"/>
            </a:xfrm>
            <a:prstGeom prst="rect">
              <a:avLst/>
            </a:prstGeom>
            <a:noFill/>
          </p:spPr>
          <p:txBody>
            <a:bodyPr wrap="none" rtlCol="0">
              <a:spAutoFit/>
            </a:bodyPr>
            <a:lstStyle/>
            <a:p>
              <a:r>
                <a:rPr lang="en-US" sz="2400" b="1" dirty="0" err="1" smtClean="0">
                  <a:solidFill>
                    <a:prstClr val="black"/>
                  </a:solidFill>
                  <a:latin typeface="Helvetica" pitchFamily="34" charset="0"/>
                  <a:cs typeface="Arial" pitchFamily="34" charset="0"/>
                </a:rPr>
                <a:t>reqT</a:t>
              </a:r>
              <a:r>
                <a:rPr lang="en-US" sz="2400" b="1" dirty="0" smtClean="0">
                  <a:solidFill>
                    <a:prstClr val="black"/>
                  </a:solidFill>
                  <a:latin typeface="Helvetica" pitchFamily="34" charset="0"/>
                  <a:cs typeface="Arial" pitchFamily="34" charset="0"/>
                </a:rPr>
                <a:t>/CSP</a:t>
              </a:r>
              <a:endParaRPr lang="en-US" sz="2400" b="1" dirty="0">
                <a:solidFill>
                  <a:prstClr val="black"/>
                </a:solidFill>
                <a:latin typeface="Helvetica" pitchFamily="34" charset="0"/>
                <a:cs typeface="Arial" pitchFamily="34" charset="0"/>
              </a:endParaRPr>
            </a:p>
          </p:txBody>
        </p:sp>
        <p:sp>
          <p:nvSpPr>
            <p:cNvPr id="35" name="TextBox 34"/>
            <p:cNvSpPr txBox="1"/>
            <p:nvPr/>
          </p:nvSpPr>
          <p:spPr>
            <a:xfrm>
              <a:off x="6632815" y="5908558"/>
              <a:ext cx="1721404" cy="597162"/>
            </a:xfrm>
            <a:prstGeom prst="rect">
              <a:avLst/>
            </a:prstGeom>
            <a:noFill/>
          </p:spPr>
          <p:txBody>
            <a:bodyPr wrap="none" rtlCol="0">
              <a:spAutoFit/>
            </a:bodyPr>
            <a:lstStyle/>
            <a:p>
              <a:r>
                <a:rPr lang="en-US" sz="2400" i="1" dirty="0" smtClean="0">
                  <a:solidFill>
                    <a:prstClr val="black"/>
                  </a:solidFill>
                  <a:latin typeface="Helvetica" pitchFamily="34" charset="0"/>
                  <a:cs typeface="Arial" pitchFamily="34" charset="0"/>
                </a:rPr>
                <a:t>Platform</a:t>
              </a:r>
              <a:endParaRPr lang="en-US" sz="2400" i="1" dirty="0">
                <a:solidFill>
                  <a:prstClr val="black"/>
                </a:solidFill>
                <a:latin typeface="Helvetica" pitchFamily="34" charset="0"/>
                <a:cs typeface="Arial" pitchFamily="34" charset="0"/>
              </a:endParaRPr>
            </a:p>
          </p:txBody>
        </p:sp>
        <p:sp>
          <p:nvSpPr>
            <p:cNvPr id="36" name="TextBox 35"/>
            <p:cNvSpPr txBox="1"/>
            <p:nvPr/>
          </p:nvSpPr>
          <p:spPr>
            <a:xfrm>
              <a:off x="6632815" y="4257208"/>
              <a:ext cx="1769093" cy="597162"/>
            </a:xfrm>
            <a:prstGeom prst="rect">
              <a:avLst/>
            </a:prstGeom>
            <a:noFill/>
          </p:spPr>
          <p:txBody>
            <a:bodyPr wrap="none" rtlCol="0">
              <a:spAutoFit/>
            </a:bodyPr>
            <a:lstStyle/>
            <a:p>
              <a:r>
                <a:rPr lang="en-US" sz="2400" i="1" dirty="0" smtClean="0">
                  <a:solidFill>
                    <a:prstClr val="black"/>
                  </a:solidFill>
                  <a:latin typeface="Helvetica" pitchFamily="34" charset="0"/>
                  <a:cs typeface="Arial" pitchFamily="34" charset="0"/>
                </a:rPr>
                <a:t>Libraries</a:t>
              </a:r>
              <a:endParaRPr lang="en-US" sz="2400" i="1" dirty="0">
                <a:solidFill>
                  <a:prstClr val="black"/>
                </a:solidFill>
                <a:latin typeface="Helvetica" pitchFamily="34" charset="0"/>
                <a:cs typeface="Arial" pitchFamily="34" charset="0"/>
              </a:endParaRPr>
            </a:p>
          </p:txBody>
        </p:sp>
        <p:sp>
          <p:nvSpPr>
            <p:cNvPr id="37" name="TextBox 36"/>
            <p:cNvSpPr txBox="1"/>
            <p:nvPr/>
          </p:nvSpPr>
          <p:spPr>
            <a:xfrm>
              <a:off x="6632815" y="2055237"/>
              <a:ext cx="1014346" cy="597162"/>
            </a:xfrm>
            <a:prstGeom prst="rect">
              <a:avLst/>
            </a:prstGeom>
            <a:noFill/>
          </p:spPr>
          <p:txBody>
            <a:bodyPr wrap="none" rtlCol="0">
              <a:spAutoFit/>
            </a:bodyPr>
            <a:lstStyle/>
            <a:p>
              <a:r>
                <a:rPr lang="en-US" sz="2400" i="1" dirty="0" smtClean="0">
                  <a:solidFill>
                    <a:prstClr val="black"/>
                  </a:solidFill>
                  <a:latin typeface="Helvetica" pitchFamily="34" charset="0"/>
                  <a:cs typeface="Arial" pitchFamily="34" charset="0"/>
                </a:rPr>
                <a:t>DSL</a:t>
              </a:r>
              <a:endParaRPr lang="en-US" sz="2400" i="1" dirty="0">
                <a:solidFill>
                  <a:prstClr val="black"/>
                </a:solidFill>
                <a:latin typeface="Helvetica" pitchFamily="34" charset="0"/>
                <a:cs typeface="Arial" pitchFamily="34" charset="0"/>
              </a:endParaRPr>
            </a:p>
          </p:txBody>
        </p:sp>
        <p:sp>
          <p:nvSpPr>
            <p:cNvPr id="38" name="TextBox 37"/>
            <p:cNvSpPr txBox="1"/>
            <p:nvPr/>
          </p:nvSpPr>
          <p:spPr>
            <a:xfrm>
              <a:off x="1349360" y="437703"/>
              <a:ext cx="3659858" cy="597162"/>
            </a:xfrm>
            <a:prstGeom prst="rect">
              <a:avLst/>
            </a:prstGeom>
            <a:noFill/>
          </p:spPr>
          <p:txBody>
            <a:bodyPr wrap="none" rtlCol="0">
              <a:spAutoFit/>
            </a:bodyPr>
            <a:lstStyle/>
            <a:p>
              <a:r>
                <a:rPr lang="en-US" sz="2400" i="1" dirty="0" smtClean="0">
                  <a:solidFill>
                    <a:prstClr val="black"/>
                  </a:solidFill>
                  <a:latin typeface="Helvetica" pitchFamily="34" charset="0"/>
                  <a:cs typeface="Arial" pitchFamily="34" charset="0"/>
                </a:rPr>
                <a:t>Domain Application</a:t>
              </a:r>
              <a:endParaRPr lang="en-US" sz="2400" i="1" dirty="0">
                <a:solidFill>
                  <a:prstClr val="black"/>
                </a:solidFill>
                <a:latin typeface="Helvetica" pitchFamily="34" charset="0"/>
                <a:cs typeface="Arial" pitchFamily="34" charset="0"/>
              </a:endParaRPr>
            </a:p>
          </p:txBody>
        </p:sp>
        <p:cxnSp>
          <p:nvCxnSpPr>
            <p:cNvPr id="40" name="Straight Connector 39"/>
            <p:cNvCxnSpPr/>
            <p:nvPr/>
          </p:nvCxnSpPr>
          <p:spPr>
            <a:xfrm>
              <a:off x="5933428" y="1236526"/>
              <a:ext cx="3103068"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31996" y="3438667"/>
              <a:ext cx="310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931996" y="5643591"/>
              <a:ext cx="31045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3208153" y="1235242"/>
              <a:ext cx="571759" cy="2197768"/>
            </a:xfrm>
            <a:custGeom>
              <a:avLst/>
              <a:gdLst>
                <a:gd name="connsiteX0" fmla="*/ 545432 w 561474"/>
                <a:gd name="connsiteY0" fmla="*/ 2181726 h 2181726"/>
                <a:gd name="connsiteX1" fmla="*/ 545432 w 561474"/>
                <a:gd name="connsiteY1" fmla="*/ 1507958 h 2181726"/>
                <a:gd name="connsiteX2" fmla="*/ 0 w 561474"/>
                <a:gd name="connsiteY2" fmla="*/ 1507958 h 2181726"/>
                <a:gd name="connsiteX3" fmla="*/ 0 w 561474"/>
                <a:gd name="connsiteY3" fmla="*/ 866274 h 2181726"/>
                <a:gd name="connsiteX4" fmla="*/ 561474 w 561474"/>
                <a:gd name="connsiteY4" fmla="*/ 866274 h 2181726"/>
                <a:gd name="connsiteX5" fmla="*/ 561474 w 561474"/>
                <a:gd name="connsiteY5" fmla="*/ 0 h 2181726"/>
                <a:gd name="connsiteX0" fmla="*/ 545432 w 569496"/>
                <a:gd name="connsiteY0" fmla="*/ 2181726 h 2181726"/>
                <a:gd name="connsiteX1" fmla="*/ 569496 w 569496"/>
                <a:gd name="connsiteY1" fmla="*/ 1507958 h 2181726"/>
                <a:gd name="connsiteX2" fmla="*/ 0 w 569496"/>
                <a:gd name="connsiteY2" fmla="*/ 1507958 h 2181726"/>
                <a:gd name="connsiteX3" fmla="*/ 0 w 569496"/>
                <a:gd name="connsiteY3" fmla="*/ 866274 h 2181726"/>
                <a:gd name="connsiteX4" fmla="*/ 561474 w 569496"/>
                <a:gd name="connsiteY4" fmla="*/ 866274 h 2181726"/>
                <a:gd name="connsiteX5" fmla="*/ 561474 w 569496"/>
                <a:gd name="connsiteY5" fmla="*/ 0 h 2181726"/>
                <a:gd name="connsiteX0" fmla="*/ 585538 w 585538"/>
                <a:gd name="connsiteY0" fmla="*/ 2181726 h 2181726"/>
                <a:gd name="connsiteX1" fmla="*/ 569496 w 585538"/>
                <a:gd name="connsiteY1" fmla="*/ 1507958 h 2181726"/>
                <a:gd name="connsiteX2" fmla="*/ 0 w 585538"/>
                <a:gd name="connsiteY2" fmla="*/ 1507958 h 2181726"/>
                <a:gd name="connsiteX3" fmla="*/ 0 w 585538"/>
                <a:gd name="connsiteY3" fmla="*/ 866274 h 2181726"/>
                <a:gd name="connsiteX4" fmla="*/ 561474 w 585538"/>
                <a:gd name="connsiteY4" fmla="*/ 866274 h 2181726"/>
                <a:gd name="connsiteX5" fmla="*/ 561474 w 585538"/>
                <a:gd name="connsiteY5" fmla="*/ 0 h 2181726"/>
                <a:gd name="connsiteX0" fmla="*/ 561475 w 569496"/>
                <a:gd name="connsiteY0" fmla="*/ 2181726 h 2181726"/>
                <a:gd name="connsiteX1" fmla="*/ 569496 w 569496"/>
                <a:gd name="connsiteY1" fmla="*/ 1507958 h 2181726"/>
                <a:gd name="connsiteX2" fmla="*/ 0 w 569496"/>
                <a:gd name="connsiteY2" fmla="*/ 1507958 h 2181726"/>
                <a:gd name="connsiteX3" fmla="*/ 0 w 569496"/>
                <a:gd name="connsiteY3" fmla="*/ 866274 h 2181726"/>
                <a:gd name="connsiteX4" fmla="*/ 561474 w 569496"/>
                <a:gd name="connsiteY4" fmla="*/ 866274 h 2181726"/>
                <a:gd name="connsiteX5" fmla="*/ 561474 w 569496"/>
                <a:gd name="connsiteY5" fmla="*/ 0 h 2181726"/>
                <a:gd name="connsiteX0" fmla="*/ 585538 w 585769"/>
                <a:gd name="connsiteY0" fmla="*/ 2181726 h 2181726"/>
                <a:gd name="connsiteX1" fmla="*/ 569496 w 585769"/>
                <a:gd name="connsiteY1" fmla="*/ 1507958 h 2181726"/>
                <a:gd name="connsiteX2" fmla="*/ 0 w 585769"/>
                <a:gd name="connsiteY2" fmla="*/ 1507958 h 2181726"/>
                <a:gd name="connsiteX3" fmla="*/ 0 w 585769"/>
                <a:gd name="connsiteY3" fmla="*/ 866274 h 2181726"/>
                <a:gd name="connsiteX4" fmla="*/ 561474 w 585769"/>
                <a:gd name="connsiteY4" fmla="*/ 866274 h 2181726"/>
                <a:gd name="connsiteX5" fmla="*/ 561474 w 585769"/>
                <a:gd name="connsiteY5" fmla="*/ 0 h 2181726"/>
                <a:gd name="connsiteX0" fmla="*/ 561475 w 569496"/>
                <a:gd name="connsiteY0" fmla="*/ 2181726 h 2181726"/>
                <a:gd name="connsiteX1" fmla="*/ 569496 w 569496"/>
                <a:gd name="connsiteY1" fmla="*/ 1507958 h 2181726"/>
                <a:gd name="connsiteX2" fmla="*/ 0 w 569496"/>
                <a:gd name="connsiteY2" fmla="*/ 1507958 h 2181726"/>
                <a:gd name="connsiteX3" fmla="*/ 0 w 569496"/>
                <a:gd name="connsiteY3" fmla="*/ 866274 h 2181726"/>
                <a:gd name="connsiteX4" fmla="*/ 561474 w 569496"/>
                <a:gd name="connsiteY4" fmla="*/ 866274 h 2181726"/>
                <a:gd name="connsiteX5" fmla="*/ 561474 w 569496"/>
                <a:gd name="connsiteY5" fmla="*/ 0 h 2181726"/>
                <a:gd name="connsiteX0" fmla="*/ 569496 w 570267"/>
                <a:gd name="connsiteY0" fmla="*/ 2197768 h 2197768"/>
                <a:gd name="connsiteX1" fmla="*/ 569496 w 570267"/>
                <a:gd name="connsiteY1" fmla="*/ 1507958 h 2197768"/>
                <a:gd name="connsiteX2" fmla="*/ 0 w 570267"/>
                <a:gd name="connsiteY2" fmla="*/ 1507958 h 2197768"/>
                <a:gd name="connsiteX3" fmla="*/ 0 w 570267"/>
                <a:gd name="connsiteY3" fmla="*/ 866274 h 2197768"/>
                <a:gd name="connsiteX4" fmla="*/ 561474 w 570267"/>
                <a:gd name="connsiteY4" fmla="*/ 866274 h 2197768"/>
                <a:gd name="connsiteX5" fmla="*/ 561474 w 570267"/>
                <a:gd name="connsiteY5" fmla="*/ 0 h 2197768"/>
                <a:gd name="connsiteX0" fmla="*/ 569496 w 577516"/>
                <a:gd name="connsiteY0" fmla="*/ 2197768 h 2197768"/>
                <a:gd name="connsiteX1" fmla="*/ 569496 w 577516"/>
                <a:gd name="connsiteY1" fmla="*/ 1507958 h 2197768"/>
                <a:gd name="connsiteX2" fmla="*/ 0 w 577516"/>
                <a:gd name="connsiteY2" fmla="*/ 1507958 h 2197768"/>
                <a:gd name="connsiteX3" fmla="*/ 0 w 577516"/>
                <a:gd name="connsiteY3" fmla="*/ 866274 h 2197768"/>
                <a:gd name="connsiteX4" fmla="*/ 577516 w 577516"/>
                <a:gd name="connsiteY4" fmla="*/ 721895 h 2197768"/>
                <a:gd name="connsiteX5" fmla="*/ 561474 w 577516"/>
                <a:gd name="connsiteY5" fmla="*/ 0 h 2197768"/>
                <a:gd name="connsiteX0" fmla="*/ 585538 w 593558"/>
                <a:gd name="connsiteY0" fmla="*/ 2197768 h 2197768"/>
                <a:gd name="connsiteX1" fmla="*/ 585538 w 593558"/>
                <a:gd name="connsiteY1" fmla="*/ 1507958 h 2197768"/>
                <a:gd name="connsiteX2" fmla="*/ 16042 w 593558"/>
                <a:gd name="connsiteY2" fmla="*/ 1507958 h 2197768"/>
                <a:gd name="connsiteX3" fmla="*/ 0 w 593558"/>
                <a:gd name="connsiteY3" fmla="*/ 721895 h 2197768"/>
                <a:gd name="connsiteX4" fmla="*/ 593558 w 593558"/>
                <a:gd name="connsiteY4" fmla="*/ 721895 h 2197768"/>
                <a:gd name="connsiteX5" fmla="*/ 577516 w 593558"/>
                <a:gd name="connsiteY5" fmla="*/ 0 h 2197768"/>
                <a:gd name="connsiteX0" fmla="*/ 569496 w 577516"/>
                <a:gd name="connsiteY0" fmla="*/ 2197768 h 2197768"/>
                <a:gd name="connsiteX1" fmla="*/ 569496 w 577516"/>
                <a:gd name="connsiteY1" fmla="*/ 1507958 h 2197768"/>
                <a:gd name="connsiteX2" fmla="*/ 0 w 577516"/>
                <a:gd name="connsiteY2" fmla="*/ 1507958 h 2197768"/>
                <a:gd name="connsiteX3" fmla="*/ 8021 w 577516"/>
                <a:gd name="connsiteY3" fmla="*/ 713874 h 2197768"/>
                <a:gd name="connsiteX4" fmla="*/ 577516 w 577516"/>
                <a:gd name="connsiteY4" fmla="*/ 721895 h 2197768"/>
                <a:gd name="connsiteX5" fmla="*/ 561474 w 577516"/>
                <a:gd name="connsiteY5" fmla="*/ 0 h 2197768"/>
                <a:gd name="connsiteX0" fmla="*/ 585769 w 593789"/>
                <a:gd name="connsiteY0" fmla="*/ 2197768 h 2197768"/>
                <a:gd name="connsiteX1" fmla="*/ 585769 w 593789"/>
                <a:gd name="connsiteY1" fmla="*/ 1507958 h 2197768"/>
                <a:gd name="connsiteX2" fmla="*/ 16273 w 593789"/>
                <a:gd name="connsiteY2" fmla="*/ 1507958 h 2197768"/>
                <a:gd name="connsiteX3" fmla="*/ 231 w 593789"/>
                <a:gd name="connsiteY3" fmla="*/ 721895 h 2197768"/>
                <a:gd name="connsiteX4" fmla="*/ 593789 w 593789"/>
                <a:gd name="connsiteY4" fmla="*/ 721895 h 2197768"/>
                <a:gd name="connsiteX5" fmla="*/ 577747 w 593789"/>
                <a:gd name="connsiteY5" fmla="*/ 0 h 2197768"/>
                <a:gd name="connsiteX0" fmla="*/ 570988 w 579008"/>
                <a:gd name="connsiteY0" fmla="*/ 2197768 h 2197768"/>
                <a:gd name="connsiteX1" fmla="*/ 570988 w 579008"/>
                <a:gd name="connsiteY1" fmla="*/ 1507958 h 2197768"/>
                <a:gd name="connsiteX2" fmla="*/ 1492 w 579008"/>
                <a:gd name="connsiteY2" fmla="*/ 1507958 h 2197768"/>
                <a:gd name="connsiteX3" fmla="*/ 690 w 579008"/>
                <a:gd name="connsiteY3" fmla="*/ 719355 h 2197768"/>
                <a:gd name="connsiteX4" fmla="*/ 579008 w 579008"/>
                <a:gd name="connsiteY4" fmla="*/ 721895 h 2197768"/>
                <a:gd name="connsiteX5" fmla="*/ 562966 w 579008"/>
                <a:gd name="connsiteY5" fmla="*/ 0 h 2197768"/>
                <a:gd name="connsiteX0" fmla="*/ 570988 w 579008"/>
                <a:gd name="connsiteY0" fmla="*/ 2197768 h 2197768"/>
                <a:gd name="connsiteX1" fmla="*/ 570988 w 579008"/>
                <a:gd name="connsiteY1" fmla="*/ 1507958 h 2197768"/>
                <a:gd name="connsiteX2" fmla="*/ 1492 w 579008"/>
                <a:gd name="connsiteY2" fmla="*/ 1507958 h 2197768"/>
                <a:gd name="connsiteX3" fmla="*/ 690 w 579008"/>
                <a:gd name="connsiteY3" fmla="*/ 719355 h 2197768"/>
                <a:gd name="connsiteX4" fmla="*/ 579008 w 579008"/>
                <a:gd name="connsiteY4" fmla="*/ 716815 h 2197768"/>
                <a:gd name="connsiteX5" fmla="*/ 562966 w 579008"/>
                <a:gd name="connsiteY5" fmla="*/ 0 h 2197768"/>
                <a:gd name="connsiteX0" fmla="*/ 570988 w 579008"/>
                <a:gd name="connsiteY0" fmla="*/ 2197768 h 2197768"/>
                <a:gd name="connsiteX1" fmla="*/ 570988 w 579008"/>
                <a:gd name="connsiteY1" fmla="*/ 1507958 h 2197768"/>
                <a:gd name="connsiteX2" fmla="*/ 1492 w 579008"/>
                <a:gd name="connsiteY2" fmla="*/ 1507958 h 2197768"/>
                <a:gd name="connsiteX3" fmla="*/ 690 w 579008"/>
                <a:gd name="connsiteY3" fmla="*/ 719355 h 2197768"/>
                <a:gd name="connsiteX4" fmla="*/ 579008 w 579008"/>
                <a:gd name="connsiteY4" fmla="*/ 721895 h 2197768"/>
                <a:gd name="connsiteX5" fmla="*/ 562966 w 579008"/>
                <a:gd name="connsiteY5" fmla="*/ 0 h 2197768"/>
                <a:gd name="connsiteX0" fmla="*/ 570988 w 581548"/>
                <a:gd name="connsiteY0" fmla="*/ 2197768 h 2197768"/>
                <a:gd name="connsiteX1" fmla="*/ 570988 w 581548"/>
                <a:gd name="connsiteY1" fmla="*/ 1507958 h 2197768"/>
                <a:gd name="connsiteX2" fmla="*/ 1492 w 581548"/>
                <a:gd name="connsiteY2" fmla="*/ 1507958 h 2197768"/>
                <a:gd name="connsiteX3" fmla="*/ 690 w 581548"/>
                <a:gd name="connsiteY3" fmla="*/ 719355 h 2197768"/>
                <a:gd name="connsiteX4" fmla="*/ 581548 w 581548"/>
                <a:gd name="connsiteY4" fmla="*/ 716815 h 2197768"/>
                <a:gd name="connsiteX5" fmla="*/ 562966 w 581548"/>
                <a:gd name="connsiteY5" fmla="*/ 0 h 2197768"/>
                <a:gd name="connsiteX0" fmla="*/ 570988 w 571759"/>
                <a:gd name="connsiteY0" fmla="*/ 2197768 h 2197768"/>
                <a:gd name="connsiteX1" fmla="*/ 570988 w 571759"/>
                <a:gd name="connsiteY1" fmla="*/ 1507958 h 2197768"/>
                <a:gd name="connsiteX2" fmla="*/ 1492 w 571759"/>
                <a:gd name="connsiteY2" fmla="*/ 1507958 h 2197768"/>
                <a:gd name="connsiteX3" fmla="*/ 690 w 571759"/>
                <a:gd name="connsiteY3" fmla="*/ 719355 h 2197768"/>
                <a:gd name="connsiteX4" fmla="*/ 566308 w 571759"/>
                <a:gd name="connsiteY4" fmla="*/ 719355 h 2197768"/>
                <a:gd name="connsiteX5" fmla="*/ 562966 w 571759"/>
                <a:gd name="connsiteY5" fmla="*/ 0 h 219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759" h="2197768">
                  <a:moveTo>
                    <a:pt x="570988" y="2197768"/>
                  </a:moveTo>
                  <a:cubicBezTo>
                    <a:pt x="573662" y="1973179"/>
                    <a:pt x="568314" y="1732547"/>
                    <a:pt x="570988" y="1507958"/>
                  </a:cubicBezTo>
                  <a:lnTo>
                    <a:pt x="1492" y="1507958"/>
                  </a:lnTo>
                  <a:cubicBezTo>
                    <a:pt x="4166" y="1243263"/>
                    <a:pt x="-1984" y="984050"/>
                    <a:pt x="690" y="719355"/>
                  </a:cubicBezTo>
                  <a:lnTo>
                    <a:pt x="566308" y="719355"/>
                  </a:lnTo>
                  <a:lnTo>
                    <a:pt x="562966"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grpSp>
      <p:sp>
        <p:nvSpPr>
          <p:cNvPr id="2" name="Title 1"/>
          <p:cNvSpPr>
            <a:spLocks noGrp="1"/>
          </p:cNvSpPr>
          <p:nvPr>
            <p:ph type="title"/>
          </p:nvPr>
        </p:nvSpPr>
        <p:spPr>
          <a:xfrm>
            <a:off x="539552" y="0"/>
            <a:ext cx="8092363" cy="1143000"/>
          </a:xfrm>
        </p:spPr>
        <p:txBody>
          <a:bodyPr>
            <a:noAutofit/>
          </a:bodyPr>
          <a:lstStyle/>
          <a:p>
            <a:r>
              <a:rPr lang="en-US" sz="4000" dirty="0" err="1" smtClean="0">
                <a:solidFill>
                  <a:schemeClr val="bg2">
                    <a:lumMod val="75000"/>
                  </a:schemeClr>
                </a:solidFill>
              </a:rPr>
              <a:t>reqT</a:t>
            </a:r>
            <a:r>
              <a:rPr lang="en-US" sz="4000" dirty="0" smtClean="0">
                <a:solidFill>
                  <a:schemeClr val="bg2">
                    <a:lumMod val="75000"/>
                  </a:schemeClr>
                </a:solidFill>
              </a:rPr>
              <a:t> architecture</a:t>
            </a:r>
            <a:endParaRPr lang="en-US" sz="4000" dirty="0">
              <a:solidFill>
                <a:schemeClr val="bg2">
                  <a:lumMod val="75000"/>
                </a:schemeClr>
              </a:solidFill>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87624" cy="1187624"/>
          </a:xfrm>
          <a:prstGeom prst="rect">
            <a:avLst/>
          </a:prstGeom>
        </p:spPr>
      </p:pic>
      <p:sp>
        <p:nvSpPr>
          <p:cNvPr id="14" name="Rectangle 13"/>
          <p:cNvSpPr/>
          <p:nvPr/>
        </p:nvSpPr>
        <p:spPr>
          <a:xfrm>
            <a:off x="4034193" y="1620985"/>
            <a:ext cx="2400082" cy="8511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smtClean="0"/>
              <a:t>Swing GUI</a:t>
            </a:r>
            <a:endParaRPr lang="sv-SE" sz="2400" dirty="0"/>
          </a:p>
        </p:txBody>
      </p:sp>
      <p:sp>
        <p:nvSpPr>
          <p:cNvPr id="25" name="Rectangle 24"/>
          <p:cNvSpPr/>
          <p:nvPr/>
        </p:nvSpPr>
        <p:spPr>
          <a:xfrm>
            <a:off x="6449146" y="2897640"/>
            <a:ext cx="2522916" cy="8511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err="1" smtClean="0"/>
              <a:t>Embedded</a:t>
            </a:r>
            <a:r>
              <a:rPr lang="sv-SE" sz="2400" dirty="0" smtClean="0"/>
              <a:t> </a:t>
            </a:r>
            <a:r>
              <a:rPr lang="sv-SE" sz="2400" i="1" dirty="0" smtClean="0"/>
              <a:t>and</a:t>
            </a:r>
            <a:r>
              <a:rPr lang="sv-SE" sz="2400" dirty="0" smtClean="0"/>
              <a:t> </a:t>
            </a:r>
            <a:r>
              <a:rPr lang="sv-SE" sz="2400" dirty="0" err="1" smtClean="0"/>
              <a:t>external</a:t>
            </a:r>
            <a:r>
              <a:rPr lang="sv-SE" sz="2400" dirty="0" smtClean="0"/>
              <a:t> DSL</a:t>
            </a:r>
            <a:endParaRPr lang="sv-SE" sz="2400" dirty="0"/>
          </a:p>
        </p:txBody>
      </p:sp>
    </p:spTree>
    <p:extLst>
      <p:ext uri="{BB962C8B-B14F-4D97-AF65-F5344CB8AC3E}">
        <p14:creationId xmlns:p14="http://schemas.microsoft.com/office/powerpoint/2010/main" val="248800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Software (OSS)</a:t>
            </a:r>
            <a:br>
              <a:rPr lang="en-US" dirty="0" smtClean="0"/>
            </a:br>
            <a:r>
              <a:rPr lang="en-US" dirty="0" smtClean="0"/>
              <a:t>in </a:t>
            </a:r>
            <a:r>
              <a:rPr lang="en-US" b="1" dirty="0" err="1" smtClean="0"/>
              <a:t>reqT</a:t>
            </a:r>
            <a:endParaRPr lang="en-US" b="1" dirty="0"/>
          </a:p>
        </p:txBody>
      </p:sp>
      <p:sp>
        <p:nvSpPr>
          <p:cNvPr id="4" name="Text Placeholder 3"/>
          <p:cNvSpPr>
            <a:spLocks noGrp="1"/>
          </p:cNvSpPr>
          <p:nvPr>
            <p:ph type="body" idx="1"/>
          </p:nvPr>
        </p:nvSpPr>
        <p:spPr/>
        <p:txBody>
          <a:bodyPr/>
          <a:lstStyle/>
          <a:p>
            <a:r>
              <a:rPr lang="en-US" dirty="0" smtClean="0"/>
              <a:t>OSS</a:t>
            </a:r>
            <a:endParaRPr lang="en-US" dirty="0"/>
          </a:p>
        </p:txBody>
      </p:sp>
      <p:sp>
        <p:nvSpPr>
          <p:cNvPr id="3" name="Content Placeholder 2"/>
          <p:cNvSpPr>
            <a:spLocks noGrp="1"/>
          </p:cNvSpPr>
          <p:nvPr>
            <p:ph sz="half" idx="2"/>
          </p:nvPr>
        </p:nvSpPr>
        <p:spPr/>
        <p:txBody>
          <a:bodyPr/>
          <a:lstStyle/>
          <a:p>
            <a:r>
              <a:rPr lang="en-US" dirty="0" err="1" smtClean="0"/>
              <a:t>reqT</a:t>
            </a:r>
            <a:endParaRPr lang="en-US" dirty="0" smtClean="0"/>
          </a:p>
          <a:p>
            <a:r>
              <a:rPr lang="en-US" dirty="0" smtClean="0"/>
              <a:t>Scala libs &amp; compiler </a:t>
            </a:r>
          </a:p>
          <a:p>
            <a:r>
              <a:rPr lang="en-US" dirty="0" err="1" smtClean="0"/>
              <a:t>JaCoP</a:t>
            </a:r>
            <a:endParaRPr lang="en-US" dirty="0" smtClean="0"/>
          </a:p>
          <a:p>
            <a:r>
              <a:rPr lang="en-US" dirty="0" err="1" smtClean="0"/>
              <a:t>jLine</a:t>
            </a:r>
            <a:endParaRPr lang="en-US" dirty="0" smtClean="0"/>
          </a:p>
          <a:p>
            <a:r>
              <a:rPr lang="en-US" dirty="0" err="1" smtClean="0"/>
              <a:t>RSyntaxTextArea</a:t>
            </a:r>
            <a:endParaRPr lang="en-US" dirty="0" smtClean="0"/>
          </a:p>
          <a:p>
            <a:r>
              <a:rPr lang="en-US" dirty="0" err="1" smtClean="0"/>
              <a:t>jFlex</a:t>
            </a:r>
            <a:endParaRPr lang="en-US" dirty="0" smtClean="0"/>
          </a:p>
          <a:p>
            <a:r>
              <a:rPr lang="en-US" dirty="0" err="1" smtClean="0"/>
              <a:t>GraphViz</a:t>
            </a:r>
            <a:endParaRPr lang="en-US" dirty="0" smtClean="0"/>
          </a:p>
          <a:p>
            <a:endParaRPr lang="en-US" dirty="0"/>
          </a:p>
        </p:txBody>
      </p:sp>
      <p:sp>
        <p:nvSpPr>
          <p:cNvPr id="5" name="Text Placeholder 4"/>
          <p:cNvSpPr>
            <a:spLocks noGrp="1"/>
          </p:cNvSpPr>
          <p:nvPr>
            <p:ph type="body" sz="quarter" idx="3"/>
          </p:nvPr>
        </p:nvSpPr>
        <p:spPr/>
        <p:txBody>
          <a:bodyPr/>
          <a:lstStyle/>
          <a:p>
            <a:r>
              <a:rPr lang="en-US" dirty="0" err="1" smtClean="0"/>
              <a:t>Licence</a:t>
            </a:r>
            <a:endParaRPr lang="en-US" dirty="0"/>
          </a:p>
        </p:txBody>
      </p:sp>
      <p:sp>
        <p:nvSpPr>
          <p:cNvPr id="6" name="Content Placeholder 5"/>
          <p:cNvSpPr>
            <a:spLocks noGrp="1"/>
          </p:cNvSpPr>
          <p:nvPr>
            <p:ph sz="quarter" idx="4"/>
          </p:nvPr>
        </p:nvSpPr>
        <p:spPr/>
        <p:txBody>
          <a:bodyPr/>
          <a:lstStyle/>
          <a:p>
            <a:r>
              <a:rPr lang="en-US" dirty="0" smtClean="0"/>
              <a:t>BSD-2-caluse</a:t>
            </a:r>
          </a:p>
          <a:p>
            <a:r>
              <a:rPr lang="en-US" dirty="0" smtClean="0"/>
              <a:t>similar to BSD-2-caluse</a:t>
            </a:r>
          </a:p>
          <a:p>
            <a:r>
              <a:rPr lang="en-US" dirty="0" smtClean="0"/>
              <a:t>GNU GPL v2 &amp; v3</a:t>
            </a:r>
          </a:p>
          <a:p>
            <a:r>
              <a:rPr lang="en-US" dirty="0" smtClean="0"/>
              <a:t>similar to BSD-2-caluse</a:t>
            </a:r>
          </a:p>
          <a:p>
            <a:r>
              <a:rPr lang="en-US" dirty="0" smtClean="0"/>
              <a:t>similar to BSD-2-caluse</a:t>
            </a:r>
          </a:p>
          <a:p>
            <a:r>
              <a:rPr lang="en-US" dirty="0" smtClean="0"/>
              <a:t>BSD-2-caluse</a:t>
            </a:r>
          </a:p>
          <a:p>
            <a:r>
              <a:rPr lang="en-US" dirty="0" smtClean="0"/>
              <a:t>Eclipse Public License</a:t>
            </a:r>
            <a:endParaRPr lang="en-US" dirty="0"/>
          </a:p>
        </p:txBody>
      </p:sp>
    </p:spTree>
    <p:extLst>
      <p:ext uri="{BB962C8B-B14F-4D97-AF65-F5344CB8AC3E}">
        <p14:creationId xmlns:p14="http://schemas.microsoft.com/office/powerpoint/2010/main" val="3572217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reqT</a:t>
            </a:r>
            <a:r>
              <a:rPr lang="en-US" dirty="0" smtClean="0"/>
              <a:t> is </a:t>
            </a:r>
            <a:r>
              <a:rPr lang="en-US" dirty="0" err="1" smtClean="0"/>
              <a:t>metaprogrammed</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err="1" smtClean="0"/>
              <a:t>metamodel</a:t>
            </a:r>
            <a:r>
              <a:rPr lang="en-US" sz="2800" dirty="0" smtClean="0"/>
              <a:t> of </a:t>
            </a:r>
            <a:r>
              <a:rPr lang="en-US" sz="2800" dirty="0" err="1" smtClean="0"/>
              <a:t>reqT</a:t>
            </a:r>
            <a:r>
              <a:rPr lang="en-US" sz="2800" dirty="0" smtClean="0"/>
              <a:t> is expressed in </a:t>
            </a:r>
            <a:r>
              <a:rPr lang="en-US" sz="2800" dirty="0" err="1" smtClean="0"/>
              <a:t>reqT</a:t>
            </a:r>
            <a:endParaRPr lang="en-US" sz="2800" dirty="0" smtClean="0"/>
          </a:p>
          <a:p>
            <a:r>
              <a:rPr lang="en-US" sz="2800" dirty="0" err="1" smtClean="0"/>
              <a:t>reqT</a:t>
            </a:r>
            <a:r>
              <a:rPr lang="en-US" sz="2800" dirty="0" smtClean="0"/>
              <a:t> has a </a:t>
            </a:r>
            <a:r>
              <a:rPr lang="en-US" sz="2800" dirty="0" err="1" smtClean="0"/>
              <a:t>scala</a:t>
            </a:r>
            <a:r>
              <a:rPr lang="en-US" sz="2800" dirty="0" smtClean="0"/>
              <a:t> module that takes the </a:t>
            </a:r>
            <a:r>
              <a:rPr lang="en-US" sz="2800" dirty="0" err="1" smtClean="0"/>
              <a:t>reqT</a:t>
            </a:r>
            <a:r>
              <a:rPr lang="en-US" sz="2800" dirty="0" smtClean="0"/>
              <a:t> </a:t>
            </a:r>
            <a:r>
              <a:rPr lang="en-US" sz="2800" dirty="0" err="1" smtClean="0"/>
              <a:t>metamodel</a:t>
            </a:r>
            <a:r>
              <a:rPr lang="en-US" sz="2800" dirty="0" smtClean="0"/>
              <a:t> as input and generates a </a:t>
            </a:r>
            <a:r>
              <a:rPr lang="en-US" sz="2800" dirty="0" err="1" smtClean="0"/>
              <a:t>scala</a:t>
            </a:r>
            <a:r>
              <a:rPr lang="en-US" sz="2800" dirty="0" smtClean="0"/>
              <a:t> module that implements the </a:t>
            </a:r>
            <a:r>
              <a:rPr lang="en-US" sz="2800" dirty="0" err="1" smtClean="0"/>
              <a:t>reqT</a:t>
            </a:r>
            <a:r>
              <a:rPr lang="en-US" sz="2800" dirty="0" smtClean="0"/>
              <a:t> DSL</a:t>
            </a:r>
          </a:p>
          <a:p>
            <a:r>
              <a:rPr lang="en-US" sz="2800" dirty="0" smtClean="0"/>
              <a:t>The bootstrap </a:t>
            </a:r>
            <a:r>
              <a:rPr lang="en-US" sz="2800" dirty="0" err="1" smtClean="0"/>
              <a:t>reqT</a:t>
            </a:r>
            <a:r>
              <a:rPr lang="en-US" sz="2800" dirty="0" smtClean="0"/>
              <a:t> DSL includes only a few elements such as </a:t>
            </a:r>
            <a:r>
              <a:rPr lang="en-US" sz="2800" dirty="0" smtClean="0">
                <a:solidFill>
                  <a:schemeClr val="bg2">
                    <a:lumMod val="75000"/>
                  </a:schemeClr>
                </a:solidFill>
              </a:rPr>
              <a:t>Meta</a:t>
            </a:r>
            <a:r>
              <a:rPr lang="en-US" sz="2800" dirty="0" smtClean="0"/>
              <a:t> and </a:t>
            </a:r>
            <a:r>
              <a:rPr lang="en-US" sz="2800" dirty="0" err="1" smtClean="0">
                <a:solidFill>
                  <a:srgbClr val="C00000"/>
                </a:solidFill>
              </a:rPr>
              <a:t>superOf</a:t>
            </a:r>
            <a:endParaRPr lang="en-US" sz="2800" dirty="0">
              <a:solidFill>
                <a:srgbClr val="C00000"/>
              </a:solidFill>
            </a:endParaRPr>
          </a:p>
        </p:txBody>
      </p:sp>
    </p:spTree>
    <p:extLst>
      <p:ext uri="{BB962C8B-B14F-4D97-AF65-F5344CB8AC3E}">
        <p14:creationId xmlns:p14="http://schemas.microsoft.com/office/powerpoint/2010/main" val="247579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yEnglishTemplate">
  <a:themeElements>
    <a:clrScheme name="Custom 1">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0E57C4"/>
      </a:hlink>
      <a:folHlink>
        <a:srgbClr val="498DF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onyEricsson-2003-03-05-em">
  <a:themeElements>
    <a:clrScheme name="">
      <a:dk1>
        <a:srgbClr val="000000"/>
      </a:dk1>
      <a:lt1>
        <a:srgbClr val="FFFFFF"/>
      </a:lt1>
      <a:dk2>
        <a:srgbClr val="000000"/>
      </a:dk2>
      <a:lt2>
        <a:srgbClr val="5E574E"/>
      </a:lt2>
      <a:accent1>
        <a:srgbClr val="FFB41F"/>
      </a:accent1>
      <a:accent2>
        <a:srgbClr val="73A2D1"/>
      </a:accent2>
      <a:accent3>
        <a:srgbClr val="FFFFFF"/>
      </a:accent3>
      <a:accent4>
        <a:srgbClr val="000000"/>
      </a:accent4>
      <a:accent5>
        <a:srgbClr val="FFD6AB"/>
      </a:accent5>
      <a:accent6>
        <a:srgbClr val="6892BD"/>
      </a:accent6>
      <a:hlink>
        <a:srgbClr val="578200"/>
      </a:hlink>
      <a:folHlink>
        <a:srgbClr val="C24100"/>
      </a:folHlink>
    </a:clrScheme>
    <a:fontScheme name="SonyEricsson-2003-03-05-em">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nyEricsson-2003-03-05-em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onyEricsson-2003-03-05-em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onyEricsson-2003-03-05-e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onyEricsson-2003-03-05-em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onyEricsson-2003-03-05-em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onyEricsson-2003-03-05-em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onyEricsson-2003-03-05-em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yEnglishTemplate">
  <a:themeElements>
    <a:clrScheme name="Custom 1">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0E57C4"/>
      </a:hlink>
      <a:folHlink>
        <a:srgbClr val="498DF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TotalTime>
  <Words>725</Words>
  <Application>Microsoft Office PowerPoint</Application>
  <PresentationFormat>On-screen Show (4:3)</PresentationFormat>
  <Paragraphs>199</Paragraphs>
  <Slides>19</Slides>
  <Notes>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19</vt:i4>
      </vt:variant>
    </vt:vector>
  </HeadingPairs>
  <TitlesOfParts>
    <vt:vector size="34" baseType="lpstr">
      <vt:lpstr>Arial</vt:lpstr>
      <vt:lpstr>Arial Black</vt:lpstr>
      <vt:lpstr>Calibri</vt:lpstr>
      <vt:lpstr>Calibri Light</vt:lpstr>
      <vt:lpstr>Consolas</vt:lpstr>
      <vt:lpstr>Courier New</vt:lpstr>
      <vt:lpstr>Frutiger 45 Light</vt:lpstr>
      <vt:lpstr>Helvetica</vt:lpstr>
      <vt:lpstr>Monotype Sorts</vt:lpstr>
      <vt:lpstr>Symbol</vt:lpstr>
      <vt:lpstr>Wingdings</vt:lpstr>
      <vt:lpstr>Office Theme</vt:lpstr>
      <vt:lpstr>1_MyEnglishTemplate</vt:lpstr>
      <vt:lpstr>SonyEricsson-2003-03-05-em</vt:lpstr>
      <vt:lpstr>2_MyEnglishTemplate</vt:lpstr>
      <vt:lpstr>reqT  </vt:lpstr>
      <vt:lpstr>RE on planet Earth  in 5-10 years ... ?</vt:lpstr>
      <vt:lpstr>reqT inception and high-level reqts </vt:lpstr>
      <vt:lpstr>Evolving mix of levels of detail &amp; quality in  a requirements engineering continuum</vt:lpstr>
      <vt:lpstr>PowerPoint Presentation</vt:lpstr>
      <vt:lpstr>Evolving mix of levels of detail &amp; quality in continuous requirements engineering</vt:lpstr>
      <vt:lpstr>reqT architecture</vt:lpstr>
      <vt:lpstr>Open Source Software (OSS) in reqT</vt:lpstr>
      <vt:lpstr>reqT is metaprogrammed</vt:lpstr>
      <vt:lpstr>reqT v3.0 - generalized recursive structure</vt:lpstr>
      <vt:lpstr>Some essential requirements entitites and attributes</vt:lpstr>
      <vt:lpstr>Some essential requirements relations</vt:lpstr>
      <vt:lpstr>Requirements as graph structures</vt:lpstr>
      <vt:lpstr>PowerPoint Presentation</vt:lpstr>
      <vt:lpstr>Status(value: Level)</vt:lpstr>
      <vt:lpstr>Split and merge</vt:lpstr>
      <vt:lpstr>Summary: The power of reqT</vt:lpstr>
      <vt:lpstr>The future of reqT</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bjornr</dc:creator>
  <cp:lastModifiedBy>bjornr</cp:lastModifiedBy>
  <cp:revision>53</cp:revision>
  <dcterms:created xsi:type="dcterms:W3CDTF">2014-05-06T09:00:27Z</dcterms:created>
  <dcterms:modified xsi:type="dcterms:W3CDTF">2014-12-10T22:10:02Z</dcterms:modified>
</cp:coreProperties>
</file>