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7" r:id="rId4"/>
  </p:sldMasterIdLst>
  <p:notesMasterIdLst>
    <p:notesMasterId r:id="rId30"/>
  </p:notesMasterIdLst>
  <p:sldIdLst>
    <p:sldId id="295" r:id="rId5"/>
    <p:sldId id="307" r:id="rId6"/>
    <p:sldId id="260" r:id="rId7"/>
    <p:sldId id="305" r:id="rId8"/>
    <p:sldId id="261" r:id="rId9"/>
    <p:sldId id="264" r:id="rId10"/>
    <p:sldId id="290" r:id="rId11"/>
    <p:sldId id="297" r:id="rId12"/>
    <p:sldId id="298" r:id="rId13"/>
    <p:sldId id="282" r:id="rId14"/>
    <p:sldId id="269" r:id="rId15"/>
    <p:sldId id="270" r:id="rId16"/>
    <p:sldId id="271" r:id="rId17"/>
    <p:sldId id="300" r:id="rId18"/>
    <p:sldId id="272" r:id="rId19"/>
    <p:sldId id="311" r:id="rId20"/>
    <p:sldId id="312" r:id="rId21"/>
    <p:sldId id="313" r:id="rId22"/>
    <p:sldId id="314" r:id="rId23"/>
    <p:sldId id="265" r:id="rId24"/>
    <p:sldId id="309" r:id="rId25"/>
    <p:sldId id="301" r:id="rId26"/>
    <p:sldId id="302" r:id="rId27"/>
    <p:sldId id="308" r:id="rId28"/>
    <p:sldId id="303" r:id="rId29"/>
  </p:sldIdLst>
  <p:sldSz cx="9144000" cy="6858000" type="screen4x3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32" autoAdjust="0"/>
    <p:restoredTop sz="94556" autoAdjust="0"/>
  </p:normalViewPr>
  <p:slideViewPr>
    <p:cSldViewPr snapToGrid="0">
      <p:cViewPr varScale="1">
        <p:scale>
          <a:sx n="58" d="100"/>
          <a:sy n="58" d="100"/>
        </p:scale>
        <p:origin x="67" y="830"/>
      </p:cViewPr>
      <p:guideLst/>
    </p:cSldViewPr>
  </p:slideViewPr>
  <p:outlineViewPr>
    <p:cViewPr>
      <p:scale>
        <a:sx n="33" d="100"/>
        <a:sy n="33" d="100"/>
      </p:scale>
      <p:origin x="0" y="-1442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5849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639" y="0"/>
            <a:ext cx="2773680" cy="435849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r">
              <a:defRPr sz="1100"/>
            </a:lvl1pPr>
          </a:lstStyle>
          <a:p>
            <a:fld id="{90619891-B291-4E60-A504-818D2BA384D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085850"/>
            <a:ext cx="3908425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211" tIns="43106" rIns="86211" bIns="4310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40080" y="4180522"/>
            <a:ext cx="5120640" cy="3420428"/>
          </a:xfrm>
          <a:prstGeom prst="rect">
            <a:avLst/>
          </a:prstGeom>
        </p:spPr>
        <p:txBody>
          <a:bodyPr vert="horz" lIns="86211" tIns="43106" rIns="86211" bIns="4310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2773680" cy="435848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639" y="8250953"/>
            <a:ext cx="2773680" cy="435848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r">
              <a:defRPr sz="1100"/>
            </a:lvl1pPr>
          </a:lstStyle>
          <a:p>
            <a:fld id="{0959F98F-BCC0-4161-9BF0-2347C4417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9F98F-BCC0-4161-9BF0-2347C44173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78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D0DB7-F5BA-4A8D-8864-51080A315C5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30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44CF-9A05-426F-98B2-273625811C22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08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76B2-0F3B-471D-8DF4-E0A050314FCC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3367-A4F9-4A1E-B5F9-D75F83253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3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76B2-0F3B-471D-8DF4-E0A050314FCC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3367-A4F9-4A1E-B5F9-D75F83253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5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76B2-0F3B-471D-8DF4-E0A050314FCC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3367-A4F9-4A1E-B5F9-D75F83253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40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695C-76C4-4E82-8D12-CBADA4D8AB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B396-C299-4299-86AB-DA99726C66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61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695C-76C4-4E82-8D12-CBADA4D8AB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B396-C299-4299-86AB-DA99726C66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970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695C-76C4-4E82-8D12-CBADA4D8AB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B396-C299-4299-86AB-DA99726C66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19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695C-76C4-4E82-8D12-CBADA4D8AB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B396-C299-4299-86AB-DA99726C66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00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695C-76C4-4E82-8D12-CBADA4D8AB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B396-C299-4299-86AB-DA99726C66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223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695C-76C4-4E82-8D12-CBADA4D8AB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B396-C299-4299-86AB-DA99726C66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981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695C-76C4-4E82-8D12-CBADA4D8AB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B396-C299-4299-86AB-DA99726C66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6324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695C-76C4-4E82-8D12-CBADA4D8AB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B396-C299-4299-86AB-DA99726C66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34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76B2-0F3B-471D-8DF4-E0A050314FCC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3367-A4F9-4A1E-B5F9-D75F83253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4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695C-76C4-4E82-8D12-CBADA4D8AB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B396-C299-4299-86AB-DA99726C66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968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695C-76C4-4E82-8D12-CBADA4D8AB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B396-C299-4299-86AB-DA99726C66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531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695C-76C4-4E82-8D12-CBADA4D8AB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B396-C299-4299-86AB-DA99726C66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68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topfasa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5925"/>
            <a:ext cx="17335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2radce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175"/>
            <a:ext cx="139382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5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685800"/>
            <a:ext cx="66548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Click to edit Master title style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5475" y="3886200"/>
            <a:ext cx="3376613" cy="1771650"/>
          </a:xfrm>
        </p:spPr>
        <p:txBody>
          <a:bodyPr/>
          <a:lstStyle>
            <a:lvl1pPr>
              <a:defRPr sz="1800" b="1"/>
            </a:lvl1pPr>
          </a:lstStyle>
          <a:p>
            <a:r>
              <a:rPr lang="sv-SE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8013" y="6229350"/>
            <a:ext cx="2847975" cy="5143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sv-S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5588" y="6229350"/>
            <a:ext cx="1827212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  <a:latin typeface="+mn-lt"/>
              </a:defRPr>
            </a:lvl1pPr>
          </a:lstStyle>
          <a:p>
            <a:pPr>
              <a:defRPr/>
            </a:pPr>
            <a:fld id="{B70887F6-8A82-4F20-91AC-D2546419F3B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83625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5E574E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9C1ED-8083-4CF7-83E4-26C69D208EE8}" type="slidenum">
              <a:rPr lang="sv-SE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9356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5E574E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71C93-0369-472F-AEC5-EBBF00EFFC15}" type="slidenum">
              <a:rPr lang="sv-SE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469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5E574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D6C0B-C042-472B-A50A-86010132A306}" type="slidenum">
              <a:rPr lang="sv-SE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154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5E574E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E8DEE-8B06-407D-8D9B-2A9334728E58}" type="slidenum">
              <a:rPr lang="sv-SE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557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5E574E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D440C-1848-430A-9A16-76DABC124E7A}" type="slidenum">
              <a:rPr lang="sv-SE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7068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5E574E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86857-6491-4AF0-A17C-1DA2DE5517CB}" type="slidenum">
              <a:rPr lang="sv-SE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82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76B2-0F3B-471D-8DF4-E0A050314FCC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3367-A4F9-4A1E-B5F9-D75F83253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44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5E574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9784C-D4CE-4703-964F-87FCB58E9D1A}" type="slidenum">
              <a:rPr lang="sv-SE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46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5E574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DE58B-CBEB-481C-9B2C-9BE8D699F392}" type="slidenum">
              <a:rPr lang="sv-SE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7916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5E574E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6DE80-5A61-4A09-8919-6B9951FA67AA}" type="slidenum">
              <a:rPr lang="sv-SE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1321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286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286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5E574E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D83B4-5891-428B-A5EB-7AE05969097E}" type="slidenum">
              <a:rPr lang="sv-SE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853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90600" y="228600"/>
            <a:ext cx="7772400" cy="586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>
              <a:solidFill>
                <a:srgbClr val="5E574E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F75AF-C783-49DA-AB7C-069016E23A23}" type="slidenum">
              <a:rPr lang="sv-SE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9722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695C-76C4-4E82-8D12-CBADA4D8AB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B396-C299-4299-86AB-DA99726C66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1447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695C-76C4-4E82-8D12-CBADA4D8AB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B396-C299-4299-86AB-DA99726C66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5587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695C-76C4-4E82-8D12-CBADA4D8AB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B396-C299-4299-86AB-DA99726C66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2897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695C-76C4-4E82-8D12-CBADA4D8AB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B396-C299-4299-86AB-DA99726C66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5791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695C-76C4-4E82-8D12-CBADA4D8AB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B396-C299-4299-86AB-DA99726C66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95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76B2-0F3B-471D-8DF4-E0A050314FCC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3367-A4F9-4A1E-B5F9-D75F83253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017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695C-76C4-4E82-8D12-CBADA4D8AB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B396-C299-4299-86AB-DA99726C66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1574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695C-76C4-4E82-8D12-CBADA4D8AB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B396-C299-4299-86AB-DA99726C66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8818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695C-76C4-4E82-8D12-CBADA4D8AB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B396-C299-4299-86AB-DA99726C66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878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695C-76C4-4E82-8D12-CBADA4D8AB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B396-C299-4299-86AB-DA99726C66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9584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695C-76C4-4E82-8D12-CBADA4D8AB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B396-C299-4299-86AB-DA99726C66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8448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695C-76C4-4E82-8D12-CBADA4D8AB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B396-C299-4299-86AB-DA99726C66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15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76B2-0F3B-471D-8DF4-E0A050314FCC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3367-A4F9-4A1E-B5F9-D75F83253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8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76B2-0F3B-471D-8DF4-E0A050314FCC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3367-A4F9-4A1E-B5F9-D75F83253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2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76B2-0F3B-471D-8DF4-E0A050314FCC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3367-A4F9-4A1E-B5F9-D75F83253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2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76B2-0F3B-471D-8DF4-E0A050314FCC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3367-A4F9-4A1E-B5F9-D75F83253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0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76B2-0F3B-471D-8DF4-E0A050314FCC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3367-A4F9-4A1E-B5F9-D75F83253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8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276B2-0F3B-471D-8DF4-E0A050314FCC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F3367-A4F9-4A1E-B5F9-D75F83253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3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4695C-76C4-4E82-8D12-CBADA4D8AB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0B396-C299-4299-86AB-DA99726C66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64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050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</a:p>
        </p:txBody>
      </p:sp>
      <p:sp>
        <p:nvSpPr>
          <p:cNvPr id="394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49338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Frutiger 45 Light" pitchFamily="34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sv-SE">
              <a:solidFill>
                <a:srgbClr val="5E574E"/>
              </a:solidFill>
            </a:endParaRPr>
          </a:p>
        </p:txBody>
      </p:sp>
      <p:sp>
        <p:nvSpPr>
          <p:cNvPr id="394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Frutiger 45 Light" pitchFamily="34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25B12D36-8726-400C-9187-315FB5333A06}" type="slidenum">
              <a:rPr lang="sv-SE">
                <a:solidFill>
                  <a:srgbClr val="5E574E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sv-SE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3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93A89"/>
        </a:buClr>
        <a:buSzPct val="90000"/>
        <a:buFont typeface="Symbol" pitchFamily="18" charset="2"/>
        <a:buChar char="¨"/>
        <a:defRPr kumimoji="1" sz="2800">
          <a:solidFill>
            <a:schemeClr val="tx1"/>
          </a:solidFill>
          <a:latin typeface="+mn-lt"/>
        </a:defRPr>
      </a:lvl2pPr>
      <a:lvl3pPr marL="1182688" indent="-228600" algn="l" rtl="0" eaLnBrk="0" fontAlgn="base" hangingPunct="0">
        <a:spcBef>
          <a:spcPct val="20000"/>
        </a:spcBef>
        <a:spcAft>
          <a:spcPct val="0"/>
        </a:spcAft>
        <a:buClr>
          <a:srgbClr val="093A89"/>
        </a:buClr>
        <a:buSzPct val="50000"/>
        <a:buFont typeface="Monotype Sorts" pitchFamily="2" charset="2"/>
        <a:buChar char="l"/>
        <a:defRPr kumimoji="1" sz="2400">
          <a:solidFill>
            <a:schemeClr val="tx1"/>
          </a:solidFill>
          <a:latin typeface="+mn-lt"/>
        </a:defRPr>
      </a:lvl3pPr>
      <a:lvl4pPr marL="1601788" indent="-228600" algn="l" rtl="0" eaLnBrk="0" fontAlgn="base" hangingPunct="0">
        <a:spcBef>
          <a:spcPct val="20000"/>
        </a:spcBef>
        <a:spcAft>
          <a:spcPct val="0"/>
        </a:spcAft>
        <a:buClr>
          <a:srgbClr val="093A89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93A89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93A89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93A89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93A89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93A89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4695C-76C4-4E82-8D12-CBADA4D8AB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0B396-C299-4299-86AB-DA99726C66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73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graphviz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bjorn.regnell@cs.lth.se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46" y="5619262"/>
            <a:ext cx="7711139" cy="12387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78523"/>
            <a:ext cx="6858000" cy="2387600"/>
          </a:xfrm>
        </p:spPr>
        <p:txBody>
          <a:bodyPr>
            <a:noAutofit/>
          </a:bodyPr>
          <a:lstStyle/>
          <a:p>
            <a:r>
              <a:rPr lang="en-US" sz="16600" b="1" noProof="0" dirty="0" err="1" smtClean="0"/>
              <a:t>reqT</a:t>
            </a:r>
            <a:r>
              <a:rPr lang="en-US" sz="6600" noProof="0" dirty="0" smtClean="0"/>
              <a:t>  </a:t>
            </a:r>
            <a:endParaRPr lang="en-US" sz="6600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6" y="3266123"/>
            <a:ext cx="9140854" cy="1366837"/>
          </a:xfrm>
        </p:spPr>
        <p:txBody>
          <a:bodyPr>
            <a:normAutofit/>
          </a:bodyPr>
          <a:lstStyle/>
          <a:p>
            <a:r>
              <a:rPr lang="en-US" sz="3200" noProof="0" dirty="0" smtClean="0"/>
              <a:t>- an open, scalable systems modelling laboratory </a:t>
            </a:r>
            <a:br>
              <a:rPr lang="en-US" sz="3200" noProof="0" dirty="0" smtClean="0"/>
            </a:br>
            <a:r>
              <a:rPr lang="en-US" sz="3200" noProof="0" dirty="0" smtClean="0"/>
              <a:t>for research &amp; teaching (&amp; practice)</a:t>
            </a:r>
            <a:endParaRPr lang="en-US" sz="3200" noProof="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7"/>
          <a:stretch/>
        </p:blipFill>
        <p:spPr>
          <a:xfrm>
            <a:off x="7714286" y="5619262"/>
            <a:ext cx="1429714" cy="1238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098" y="5783384"/>
            <a:ext cx="66181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Download latest reqT.jar at: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http://reqT.org/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Run in terminal: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java -jar reqT.jar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6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80146"/>
            <a:ext cx="7704856" cy="692696"/>
          </a:xfrm>
          <a:ln w="12700">
            <a:noFill/>
            <a:headEnd type="triangle" w="med" len="med"/>
            <a:tailEnd type="none" w="med" len="med"/>
          </a:ln>
        </p:spPr>
        <p:txBody>
          <a:bodyPr>
            <a:normAutofit fontScale="90000"/>
          </a:bodyPr>
          <a:lstStyle/>
          <a:p>
            <a:pPr algn="l"/>
            <a:r>
              <a:rPr lang="en-US" sz="2800" noProof="0" dirty="0" smtClean="0">
                <a:latin typeface="+mn-lt"/>
              </a:rPr>
              <a:t>The embedded DSL provides a </a:t>
            </a:r>
            <a:br>
              <a:rPr lang="en-US" sz="2800" noProof="0" dirty="0" smtClean="0">
                <a:latin typeface="+mn-lt"/>
              </a:rPr>
            </a:br>
            <a:r>
              <a:rPr lang="en-US" sz="2800" noProof="0" dirty="0" smtClean="0">
                <a:latin typeface="+mn-lt"/>
              </a:rPr>
              <a:t>r</a:t>
            </a:r>
            <a:r>
              <a:rPr lang="en-US" sz="2800" noProof="0" dirty="0" smtClean="0">
                <a:latin typeface="+mn-lt"/>
                <a:cs typeface="Consolas" pitchFamily="49" charset="0"/>
              </a:rPr>
              <a:t>ecursive, tree-like data structure</a:t>
            </a:r>
            <a:endParaRPr lang="en-US" sz="2800" noProof="0" dirty="0">
              <a:latin typeface="+mn-lt"/>
              <a:cs typeface="Consolas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192"/>
            <a:ext cx="1187624" cy="1187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327512"/>
            <a:ext cx="8496944" cy="5063193"/>
          </a:xfrm>
          <a:prstGeom prst="rect">
            <a:avLst/>
          </a:prstGeom>
        </p:spPr>
      </p:pic>
      <p:pic>
        <p:nvPicPr>
          <p:cNvPr id="9" name="Picture 4" descr="iceber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351" y="1327512"/>
            <a:ext cx="2223889" cy="391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1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Some essential requirements </a:t>
            </a:r>
            <a:r>
              <a:rPr lang="en-US" noProof="0" dirty="0" err="1" smtClean="0">
                <a:solidFill>
                  <a:schemeClr val="bg2">
                    <a:lumMod val="75000"/>
                  </a:schemeClr>
                </a:solidFill>
              </a:rPr>
              <a:t>entitites</a:t>
            </a:r>
            <a:r>
              <a:rPr lang="en-US" noProof="0" dirty="0" smtClean="0"/>
              <a:t> and </a:t>
            </a:r>
            <a:r>
              <a:rPr lang="en-US" noProof="0" dirty="0" smtClean="0">
                <a:solidFill>
                  <a:srgbClr val="00B050"/>
                </a:solidFill>
              </a:rPr>
              <a:t>attributes</a:t>
            </a:r>
            <a:endParaRPr lang="en-US" noProof="0" dirty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27373"/>
            <a:ext cx="4834880" cy="452596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noProof="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2000" b="1" noProof="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generic, abstract, undecided</a:t>
            </a:r>
          </a:p>
          <a:p>
            <a:pPr marL="0" indent="0">
              <a:buNone/>
            </a:pPr>
            <a:r>
              <a:rPr lang="en-US" sz="2000" b="1" noProof="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 </a:t>
            </a:r>
            <a:r>
              <a:rPr lang="en-US" sz="20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decision item with status</a:t>
            </a:r>
          </a:p>
          <a:p>
            <a:pPr marL="0" indent="0">
              <a:buNone/>
            </a:pPr>
            <a:r>
              <a:rPr lang="en-US" sz="2000" b="1" noProof="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Stakeholder</a:t>
            </a:r>
          </a:p>
          <a:p>
            <a:pPr marL="0" indent="0">
              <a:buNone/>
            </a:pPr>
            <a:r>
              <a:rPr lang="en-US" sz="2000" b="1" noProof="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Goal</a:t>
            </a:r>
            <a:r>
              <a:rPr lang="en-US" sz="2000" noProof="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noProof="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UserStory</a:t>
            </a:r>
            <a:r>
              <a:rPr lang="en-US" sz="2000" b="1" noProof="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noProof="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TestCase</a:t>
            </a:r>
            <a:r>
              <a:rPr lang="en-US" sz="2000" b="1" noProof="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Issue</a:t>
            </a:r>
            <a:endParaRPr lang="en-US" sz="20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noProof="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Quality</a:t>
            </a:r>
          </a:p>
          <a:p>
            <a:pPr marL="0" indent="0">
              <a:buNone/>
            </a:pPr>
            <a:r>
              <a:rPr lang="en-US" sz="2000" b="1" noProof="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000" noProof="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noProof="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  </a:t>
            </a:r>
          </a:p>
          <a:p>
            <a:pPr marL="0" indent="0">
              <a:buNone/>
            </a:pPr>
            <a:r>
              <a:rPr lang="en-US" sz="2000" noProof="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2000" noProof="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52120" y="1927373"/>
            <a:ext cx="3034680" cy="452596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Gist </a:t>
            </a:r>
            <a:r>
              <a:rPr lang="en-US" sz="2000" noProof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 one-liner</a:t>
            </a:r>
            <a:endParaRPr lang="en-US" sz="2000" noProof="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b="1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 </a:t>
            </a:r>
            <a:r>
              <a:rPr lang="en-US" sz="2000" noProof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 </a:t>
            </a:r>
            <a:r>
              <a:rPr lang="en-US" sz="2000" noProof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</a:t>
            </a:r>
            <a:endParaRPr lang="en-US" sz="2000" noProof="0" dirty="0" smtClean="0">
              <a:solidFill>
                <a:prstClr val="black">
                  <a:lumMod val="65000"/>
                  <a:lumOff val="3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Why</a:t>
            </a:r>
            <a:endParaRPr lang="en-US" sz="2000" noProof="0" dirty="0" smtClean="0">
              <a:solidFill>
                <a:prstClr val="black">
                  <a:lumMod val="65000"/>
                  <a:lumOff val="3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</a:p>
          <a:p>
            <a:pPr marL="0" indent="0">
              <a:buNone/>
            </a:pPr>
            <a:r>
              <a:rPr lang="en-US" sz="2000" b="1" noProof="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Prio</a:t>
            </a:r>
            <a:endParaRPr lang="en-US" sz="2000" noProof="0" dirty="0" smtClean="0">
              <a:solidFill>
                <a:prstClr val="black">
                  <a:lumMod val="65000"/>
                  <a:lumOff val="3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</a:t>
            </a:r>
            <a:endParaRPr lang="en-US" sz="2000" noProof="0" dirty="0" smtClean="0">
              <a:solidFill>
                <a:prstClr val="black">
                  <a:lumMod val="65000"/>
                  <a:lumOff val="3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Benefit</a:t>
            </a:r>
            <a:endParaRPr lang="en-US" sz="2000" noProof="0" dirty="0" smtClean="0">
              <a:solidFill>
                <a:prstClr val="black">
                  <a:lumMod val="65000"/>
                  <a:lumOff val="3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</a:p>
          <a:p>
            <a:pPr marL="0" indent="0">
              <a:buNone/>
            </a:pPr>
            <a:r>
              <a:rPr lang="en-US" sz="2000" b="1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2000" noProof="0" dirty="0" smtClean="0">
              <a:solidFill>
                <a:prstClr val="black">
                  <a:lumMod val="65000"/>
                  <a:lumOff val="3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noProof="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noProof="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noProof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4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Some essential requirements </a:t>
            </a:r>
            <a:r>
              <a:rPr lang="en-US" noProof="0" dirty="0" smtClean="0">
                <a:solidFill>
                  <a:srgbClr val="C00000"/>
                </a:solidFill>
              </a:rPr>
              <a:t>relations</a:t>
            </a:r>
            <a:endParaRPr lang="en-US" noProof="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618856" cy="4525963"/>
          </a:xfrm>
        </p:spPr>
        <p:txBody>
          <a:bodyPr/>
          <a:lstStyle/>
          <a:p>
            <a:r>
              <a:rPr lang="en-US" noProof="0" dirty="0" smtClean="0"/>
              <a:t>Requirements entities have relations that turn the </a:t>
            </a:r>
            <a:r>
              <a:rPr lang="en-US" noProof="0" dirty="0" err="1" smtClean="0"/>
              <a:t>reqts</a:t>
            </a:r>
            <a:r>
              <a:rPr lang="en-US" noProof="0" dirty="0" smtClean="0"/>
              <a:t> into a </a:t>
            </a:r>
            <a:r>
              <a:rPr lang="en-US" b="1" noProof="0" dirty="0" smtClean="0">
                <a:solidFill>
                  <a:schemeClr val="bg2">
                    <a:lumMod val="75000"/>
                  </a:schemeClr>
                </a:solidFill>
              </a:rPr>
              <a:t>graph</a:t>
            </a:r>
          </a:p>
          <a:p>
            <a:endParaRPr lang="en-US" b="1" noProof="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noProof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sz="2000" noProof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noProof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2000" noProof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("a") </a:t>
            </a:r>
            <a:r>
              <a:rPr lang="en-US" sz="2000" b="1" noProof="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requires</a:t>
            </a:r>
            <a:r>
              <a:rPr lang="en-US" sz="2000" noProof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2000" noProof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("b")</a:t>
            </a:r>
          </a:p>
          <a:p>
            <a:pPr marL="0" indent="0">
              <a:buNone/>
            </a:pPr>
            <a:r>
              <a:rPr lang="en-US" sz="2000" noProof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noProof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0112" y="2708920"/>
            <a:ext cx="3106688" cy="3417243"/>
          </a:xfrm>
        </p:spPr>
        <p:txBody>
          <a:bodyPr/>
          <a:lstStyle/>
          <a:p>
            <a:r>
              <a:rPr lang="en-US" b="1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</a:t>
            </a:r>
          </a:p>
          <a:p>
            <a:r>
              <a:rPr lang="en-US" b="1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requires</a:t>
            </a:r>
          </a:p>
          <a:p>
            <a:r>
              <a:rPr lang="en-US" b="1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excludes</a:t>
            </a:r>
          </a:p>
          <a:p>
            <a:r>
              <a:rPr lang="en-US" b="1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helps</a:t>
            </a:r>
          </a:p>
          <a:p>
            <a:r>
              <a:rPr lang="en-US" b="1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hurts</a:t>
            </a:r>
          </a:p>
          <a:p>
            <a:r>
              <a:rPr lang="en-US" noProof="0" dirty="0" smtClean="0"/>
              <a:t>  ...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1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9885" y="2996952"/>
            <a:ext cx="5294116" cy="38795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79" y="200049"/>
            <a:ext cx="8229600" cy="559551"/>
          </a:xfrm>
        </p:spPr>
        <p:txBody>
          <a:bodyPr>
            <a:noAutofit/>
          </a:bodyPr>
          <a:lstStyle/>
          <a:p>
            <a:r>
              <a:rPr lang="en-US" sz="3600" noProof="0" dirty="0" smtClean="0"/>
              <a:t>Requirements as </a:t>
            </a:r>
            <a:r>
              <a:rPr lang="en-US" sz="3600" noProof="0" dirty="0" smtClean="0">
                <a:solidFill>
                  <a:schemeClr val="bg2">
                    <a:lumMod val="75000"/>
                  </a:schemeClr>
                </a:solidFill>
              </a:rPr>
              <a:t>graph</a:t>
            </a:r>
            <a:r>
              <a:rPr lang="en-US" sz="3600" noProof="0" dirty="0" smtClean="0"/>
              <a:t> structures</a:t>
            </a:r>
            <a:endParaRPr lang="en-US" sz="3600" noProof="0" dirty="0"/>
          </a:p>
        </p:txBody>
      </p:sp>
      <p:sp>
        <p:nvSpPr>
          <p:cNvPr id="33" name="TextBox 32"/>
          <p:cNvSpPr txBox="1"/>
          <p:nvPr/>
        </p:nvSpPr>
        <p:spPr>
          <a:xfrm>
            <a:off x="251520" y="1244947"/>
            <a:ext cx="889248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 =</a:t>
            </a:r>
            <a:r>
              <a:rPr lang="en-US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Model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ACCBF9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Feature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("f1")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has 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Spec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("A good spec."),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(SPECIFIED)),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ACCBF9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Feature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("f1")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requires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>
                <a:solidFill>
                  <a:srgbClr val="ACCBF9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Feature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("f2"), </a:t>
            </a:r>
            <a:r>
              <a:rPr lang="en-US" dirty="0">
                <a:solidFill>
                  <a:srgbClr val="ACCBF9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Feature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("f3")),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ACCBF9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Stakeholder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("s1")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requires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ACCBF9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Feature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("f2")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)</a:t>
            </a:r>
          </a:p>
          <a:p>
            <a:endParaRPr lang="en-US" sz="16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m.toGraph.save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("graph.dot")</a:t>
            </a:r>
          </a:p>
          <a:p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 dot 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Tpdf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graph.dot -o 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graph.pdf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hlinkClick r:id="rId4"/>
              </a:rPr>
              <a:t>http://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  <a:hlinkClick r:id="rId4"/>
              </a:rPr>
              <a:t>graphviz.org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endParaRPr lang="en-US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/>
          <p:nvPr/>
        </p:nvGrpSpPr>
        <p:grpSpPr>
          <a:xfrm>
            <a:off x="866778" y="656996"/>
            <a:ext cx="7745470" cy="6019238"/>
            <a:chOff x="866778" y="656996"/>
            <a:chExt cx="7745470" cy="6019238"/>
          </a:xfrm>
        </p:grpSpPr>
        <p:pic>
          <p:nvPicPr>
            <p:cNvPr id="3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8602" y="4056863"/>
              <a:ext cx="2533646" cy="2619371"/>
            </a:xfrm>
            <a:prstGeom prst="rect">
              <a:avLst/>
            </a:prstGeom>
            <a:noFill/>
            <a:ln cap="flat">
              <a:noFill/>
            </a:ln>
          </p:spPr>
        </p:pic>
        <p:grpSp>
          <p:nvGrpSpPr>
            <p:cNvPr id="4" name="Group 18"/>
            <p:cNvGrpSpPr/>
            <p:nvPr/>
          </p:nvGrpSpPr>
          <p:grpSpPr>
            <a:xfrm>
              <a:off x="866778" y="656996"/>
              <a:ext cx="6609812" cy="4749896"/>
              <a:chOff x="866778" y="656996"/>
              <a:chExt cx="6609812" cy="4749896"/>
            </a:xfrm>
          </p:grpSpPr>
          <p:pic>
            <p:nvPicPr>
              <p:cNvPr id="5" name="Picture 9"/>
              <p:cNvPicPr>
                <a:picLocks noChangeAspect="1"/>
              </p:cNvPicPr>
              <p:nvPr/>
            </p:nvPicPr>
            <p:blipFill>
              <a:blip r:embed="rId3"/>
              <a:srcRect r="996" b="1252"/>
              <a:stretch>
                <a:fillRect/>
              </a:stretch>
            </p:blipFill>
            <p:spPr>
              <a:xfrm>
                <a:off x="866778" y="656996"/>
                <a:ext cx="5526075" cy="474989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sp>
            <p:nvSpPr>
              <p:cNvPr id="6" name="TextBox 7"/>
              <p:cNvSpPr txBox="1"/>
              <p:nvPr/>
            </p:nvSpPr>
            <p:spPr>
              <a:xfrm>
                <a:off x="6625074" y="1614949"/>
                <a:ext cx="851516" cy="369335"/>
              </a:xfrm>
              <a:prstGeom prst="rect">
                <a:avLst/>
              </a:prstGeom>
              <a:solidFill>
                <a:srgbClr val="385723"/>
              </a:solidFill>
              <a:ln cap="flat">
                <a:noFill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sv-SE" sz="1800" b="1" i="0" u="none" strike="noStrike" kern="1200" cap="none" spc="0" baseline="0">
                    <a:solidFill>
                      <a:srgbClr val="FFFFFF"/>
                    </a:solidFill>
                    <a:uFillTx/>
                    <a:latin typeface="Arial" pitchFamily="34"/>
                    <a:cs typeface="Arial" pitchFamily="34"/>
                  </a:rPr>
                  <a:t>Tree</a:t>
                </a:r>
              </a:p>
            </p:txBody>
          </p:sp>
          <p:sp>
            <p:nvSpPr>
              <p:cNvPr id="7" name="TextBox 8"/>
              <p:cNvSpPr txBox="1"/>
              <p:nvPr/>
            </p:nvSpPr>
            <p:spPr>
              <a:xfrm>
                <a:off x="6625074" y="3383234"/>
                <a:ext cx="851516" cy="369335"/>
              </a:xfrm>
              <a:prstGeom prst="rect">
                <a:avLst/>
              </a:prstGeom>
              <a:solidFill>
                <a:srgbClr val="385723"/>
              </a:solidFill>
              <a:ln cap="flat">
                <a:noFill/>
              </a:ln>
            </p:spPr>
            <p:txBody>
              <a:bodyPr vert="horz" wrap="non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sv-SE" sz="1800" b="1" i="0" u="none" strike="noStrike" kern="1200" cap="none" spc="0" baseline="0">
                    <a:solidFill>
                      <a:srgbClr val="FFFFFF"/>
                    </a:solidFill>
                    <a:uFillTx/>
                    <a:latin typeface="Arial" pitchFamily="34"/>
                    <a:cs typeface="Arial" pitchFamily="34"/>
                  </a:rPr>
                  <a:t>Editor</a:t>
                </a:r>
              </a:p>
            </p:txBody>
          </p:sp>
          <p:cxnSp>
            <p:nvCxnSpPr>
              <p:cNvPr id="8" name="Straight Arrow Connector 11"/>
              <p:cNvCxnSpPr>
                <a:stCxn id="6" idx="1"/>
              </p:cNvCxnSpPr>
              <p:nvPr/>
            </p:nvCxnSpPr>
            <p:spPr>
              <a:xfrm flipH="1">
                <a:off x="5182288" y="1799612"/>
                <a:ext cx="1442786" cy="0"/>
              </a:xfrm>
              <a:prstGeom prst="straightConnector1">
                <a:avLst/>
              </a:prstGeom>
              <a:noFill/>
              <a:ln w="28575" cap="flat">
                <a:solidFill>
                  <a:srgbClr val="385723"/>
                </a:solidFill>
                <a:prstDash val="solid"/>
                <a:miter/>
                <a:tailEnd type="arrow"/>
              </a:ln>
            </p:spPr>
          </p:cxnSp>
          <p:cxnSp>
            <p:nvCxnSpPr>
              <p:cNvPr id="9" name="Straight Arrow Connector 13"/>
              <p:cNvCxnSpPr>
                <a:stCxn id="7" idx="1"/>
              </p:cNvCxnSpPr>
              <p:nvPr/>
            </p:nvCxnSpPr>
            <p:spPr>
              <a:xfrm flipH="1">
                <a:off x="5292903" y="3567897"/>
                <a:ext cx="1332171" cy="0"/>
              </a:xfrm>
              <a:prstGeom prst="straightConnector1">
                <a:avLst/>
              </a:prstGeom>
              <a:noFill/>
              <a:ln w="28575" cap="flat">
                <a:solidFill>
                  <a:srgbClr val="385723"/>
                </a:solidFill>
                <a:prstDash val="solid"/>
                <a:miter/>
                <a:tailEnd type="arrow"/>
              </a:ln>
            </p:spPr>
          </p:cxnSp>
          <p:cxnSp>
            <p:nvCxnSpPr>
              <p:cNvPr id="10" name="Straight Arrow Connector 11"/>
              <p:cNvCxnSpPr>
                <a:stCxn id="11" idx="2"/>
              </p:cNvCxnSpPr>
              <p:nvPr/>
            </p:nvCxnSpPr>
            <p:spPr>
              <a:xfrm>
                <a:off x="3796725" y="2172678"/>
                <a:ext cx="1555" cy="609603"/>
              </a:xfrm>
              <a:prstGeom prst="straightConnector1">
                <a:avLst/>
              </a:prstGeom>
              <a:noFill/>
              <a:ln w="28575" cap="flat">
                <a:solidFill>
                  <a:srgbClr val="767171"/>
                </a:solidFill>
                <a:prstDash val="solid"/>
                <a:miter/>
                <a:tailEnd type="arrow"/>
              </a:ln>
            </p:spPr>
          </p:cxnSp>
          <p:sp>
            <p:nvSpPr>
              <p:cNvPr id="11" name="TextBox 7"/>
              <p:cNvSpPr txBox="1"/>
              <p:nvPr/>
            </p:nvSpPr>
            <p:spPr>
              <a:xfrm>
                <a:off x="2864796" y="1711016"/>
                <a:ext cx="1863858" cy="461662"/>
              </a:xfrm>
              <a:prstGeom prst="rect">
                <a:avLst/>
              </a:prstGeom>
              <a:solidFill>
                <a:srgbClr val="767171"/>
              </a:solidFill>
              <a:ln w="9528" cap="flat">
                <a:solidFill>
                  <a:srgbClr val="76717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sv-SE" sz="1200" b="1" i="0" u="none" strike="noStrike" kern="1200" cap="none" spc="0" baseline="0">
                    <a:solidFill>
                      <a:srgbClr val="FFFFFF"/>
                    </a:solidFill>
                    <a:uFillTx/>
                    <a:latin typeface="Arial" pitchFamily="34"/>
                    <a:cs typeface="Arial" pitchFamily="34"/>
                  </a:rPr>
                  <a:t>Ctrl+E</a:t>
                </a:r>
                <a:endParaRPr lang="sv-SE" sz="1200" b="1" i="0" u="none" strike="noStrike" kern="0" cap="none" spc="0" baseline="0">
                  <a:solidFill>
                    <a:srgbClr val="FFFFFF"/>
                  </a:solidFill>
                  <a:uFillTx/>
                  <a:latin typeface="Arial" pitchFamily="34"/>
                  <a:cs typeface="Arial" pitchFamily="34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sv-SE" sz="1200" b="1" i="0" u="none" strike="noStrike" kern="1200" cap="none" spc="0" baseline="0">
                    <a:solidFill>
                      <a:srgbClr val="FFFFFF"/>
                    </a:solidFill>
                    <a:uFillTx/>
                    <a:latin typeface="Arial" pitchFamily="34"/>
                    <a:cs typeface="Arial" pitchFamily="34"/>
                  </a:rPr>
                  <a:t>Edit selected tree node</a:t>
                </a:r>
              </a:p>
            </p:txBody>
          </p:sp>
          <p:cxnSp>
            <p:nvCxnSpPr>
              <p:cNvPr id="12" name="Straight Arrow Connector 11"/>
              <p:cNvCxnSpPr>
                <a:stCxn id="13" idx="0"/>
              </p:cNvCxnSpPr>
              <p:nvPr/>
            </p:nvCxnSpPr>
            <p:spPr>
              <a:xfrm flipH="1" flipV="1">
                <a:off x="5142870" y="2324872"/>
                <a:ext cx="20925" cy="364680"/>
              </a:xfrm>
              <a:prstGeom prst="straightConnector1">
                <a:avLst/>
              </a:prstGeom>
              <a:noFill/>
              <a:ln w="28575" cap="flat">
                <a:solidFill>
                  <a:srgbClr val="767171"/>
                </a:solidFill>
                <a:prstDash val="solid"/>
                <a:miter/>
                <a:tailEnd type="arrow"/>
              </a:ln>
            </p:spPr>
          </p:cxnSp>
          <p:sp>
            <p:nvSpPr>
              <p:cNvPr id="13" name="TextBox 7"/>
              <p:cNvSpPr txBox="1"/>
              <p:nvPr/>
            </p:nvSpPr>
            <p:spPr>
              <a:xfrm>
                <a:off x="4212494" y="2689552"/>
                <a:ext cx="1902601" cy="646334"/>
              </a:xfrm>
              <a:prstGeom prst="rect">
                <a:avLst/>
              </a:prstGeom>
              <a:solidFill>
                <a:srgbClr val="767171"/>
              </a:solidFill>
              <a:ln w="9528" cap="flat">
                <a:solidFill>
                  <a:srgbClr val="76717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sv-SE" sz="1200" b="1" i="0" u="none" strike="noStrike" kern="1200" cap="none" spc="0" baseline="0">
                    <a:solidFill>
                      <a:srgbClr val="FFFFFF"/>
                    </a:solidFill>
                    <a:uFillTx/>
                    <a:latin typeface="Arial" pitchFamily="34"/>
                    <a:cs typeface="Arial" pitchFamily="34"/>
                  </a:rPr>
                  <a:t>Ctrl+R</a:t>
                </a:r>
                <a:endParaRPr lang="sv-SE" sz="1200" b="1" i="0" u="none" strike="noStrike" kern="0" cap="none" spc="0" baseline="0">
                  <a:solidFill>
                    <a:srgbClr val="FFFFFF"/>
                  </a:solidFill>
                  <a:uFillTx/>
                  <a:latin typeface="Arial" pitchFamily="34"/>
                  <a:cs typeface="Arial" pitchFamily="34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sv-SE" sz="1200" b="1" i="0" u="none" strike="noStrike" kern="1200" cap="none" spc="0" baseline="0">
                    <a:solidFill>
                      <a:srgbClr val="FFFFFF"/>
                    </a:solidFill>
                    <a:uFillTx/>
                    <a:latin typeface="Arial" pitchFamily="34"/>
                    <a:cs typeface="Arial" pitchFamily="34"/>
                  </a:rPr>
                  <a:t>Replace selected tree node by Model in editor</a:t>
                </a:r>
              </a:p>
            </p:txBody>
          </p:sp>
          <p:sp>
            <p:nvSpPr>
              <p:cNvPr id="14" name="TextBox 7"/>
              <p:cNvSpPr txBox="1"/>
              <p:nvPr/>
            </p:nvSpPr>
            <p:spPr>
              <a:xfrm>
                <a:off x="4429819" y="4315922"/>
                <a:ext cx="1847892" cy="646334"/>
              </a:xfrm>
              <a:prstGeom prst="rect">
                <a:avLst/>
              </a:prstGeom>
              <a:solidFill>
                <a:srgbClr val="767171"/>
              </a:solidFill>
              <a:ln w="9528" cap="flat">
                <a:solidFill>
                  <a:srgbClr val="76717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sv-SE" sz="1200" b="1" i="0" u="none" strike="noStrike" kern="1200" cap="none" spc="0" baseline="0">
                    <a:solidFill>
                      <a:srgbClr val="FFFFFF"/>
                    </a:solidFill>
                    <a:uFillTx/>
                    <a:latin typeface="Arial" pitchFamily="34"/>
                    <a:cs typeface="Arial" pitchFamily="34"/>
                  </a:rPr>
                  <a:t>Ctrl+Enter</a:t>
                </a:r>
                <a:endParaRPr lang="sv-SE" sz="1200" b="1" i="0" u="none" strike="noStrike" kern="0" cap="none" spc="0" baseline="0">
                  <a:solidFill>
                    <a:srgbClr val="FFFFFF"/>
                  </a:solidFill>
                  <a:uFillTx/>
                  <a:latin typeface="Arial" pitchFamily="34"/>
                  <a:cs typeface="Arial" pitchFamily="34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sv-SE" sz="1200" b="1" i="0" u="none" strike="noStrike" kern="1200" cap="none" spc="0" baseline="0">
                    <a:solidFill>
                      <a:srgbClr val="FFFFFF"/>
                    </a:solidFill>
                    <a:uFillTx/>
                    <a:latin typeface="Arial" pitchFamily="34"/>
                    <a:cs typeface="Arial" pitchFamily="34"/>
                  </a:rPr>
                  <a:t>Enter code to console and evaluate</a:t>
                </a:r>
              </a:p>
            </p:txBody>
          </p:sp>
          <p:cxnSp>
            <p:nvCxnSpPr>
              <p:cNvPr id="15" name="Straight Arrow Connector 11"/>
              <p:cNvCxnSpPr>
                <a:stCxn id="14" idx="3"/>
              </p:cNvCxnSpPr>
              <p:nvPr/>
            </p:nvCxnSpPr>
            <p:spPr>
              <a:xfrm>
                <a:off x="6277721" y="4639089"/>
                <a:ext cx="606129" cy="11064"/>
              </a:xfrm>
              <a:prstGeom prst="straightConnector1">
                <a:avLst/>
              </a:prstGeom>
              <a:noFill/>
              <a:ln w="28575" cap="flat">
                <a:solidFill>
                  <a:srgbClr val="767171"/>
                </a:solidFill>
                <a:prstDash val="solid"/>
                <a:miter/>
                <a:tailEnd type="arrow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46601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Split and </a:t>
            </a:r>
            <a:r>
              <a:rPr lang="en-US" noProof="0" dirty="0" smtClean="0">
                <a:solidFill>
                  <a:schemeClr val="bg2">
                    <a:lumMod val="75000"/>
                  </a:schemeClr>
                </a:solidFill>
              </a:rPr>
              <a:t>merge</a:t>
            </a:r>
            <a:endParaRPr lang="en-US" noProof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myModel</a:t>
            </a:r>
            <a:r>
              <a:rPr lang="en-US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noProof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Model(</a:t>
            </a:r>
            <a:r>
              <a:rPr lang="en-US" b="1" noProof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b="1" noProof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("x") has Spec("a"))</a:t>
            </a:r>
          </a:p>
          <a:p>
            <a:pPr marL="0" indent="0">
              <a:buNone/>
            </a:pPr>
            <a:endParaRPr lang="en-US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yourModel</a:t>
            </a:r>
            <a:r>
              <a:rPr lang="en-US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noProof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Model(</a:t>
            </a:r>
            <a:r>
              <a:rPr lang="en-US" b="1" noProof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b="1" noProof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("y") has Spec("b"))</a:t>
            </a:r>
          </a:p>
          <a:p>
            <a:pPr marL="0" indent="0">
              <a:buNone/>
            </a:pPr>
            <a:endParaRPr lang="en-US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merged = </a:t>
            </a:r>
            <a:r>
              <a:rPr lang="en-US" b="1" noProof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myModel</a:t>
            </a:r>
            <a:r>
              <a:rPr lang="en-US" b="1" noProof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b="1" noProof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yourModel</a:t>
            </a:r>
            <a:endParaRPr lang="en-US" b="1" noProof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merged.toScala.save</a:t>
            </a:r>
            <a:r>
              <a:rPr lang="en-US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newModel.scala</a:t>
            </a:r>
            <a:r>
              <a:rPr lang="en-US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endParaRPr lang="en-US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noProof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Model(</a:t>
            </a:r>
          </a:p>
          <a:p>
            <a:pPr marL="0" indent="0">
              <a:buNone/>
            </a:pPr>
            <a:r>
              <a:rPr lang="en-US" b="1" noProof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noProof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b="1" noProof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("x") has Spec("a"),</a:t>
            </a:r>
          </a:p>
          <a:p>
            <a:pPr marL="0" indent="0">
              <a:buNone/>
            </a:pPr>
            <a:r>
              <a:rPr lang="en-US" b="1" noProof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noProof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b="1" noProof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("y") has Spec("b")</a:t>
            </a:r>
          </a:p>
          <a:p>
            <a:pPr marL="0" indent="0">
              <a:buNone/>
            </a:pPr>
            <a:r>
              <a:rPr lang="en-US" b="1" noProof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2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goal-design scale in </a:t>
            </a:r>
            <a:r>
              <a:rPr lang="en-US" dirty="0" err="1" smtClean="0"/>
              <a:t>reqT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909" y="1487054"/>
            <a:ext cx="6086763" cy="4443663"/>
          </a:xfrm>
          <a:noFill/>
        </p:spPr>
        <p:txBody>
          <a:bodyPr>
            <a:normAutofit/>
          </a:bodyPr>
          <a:lstStyle/>
          <a:p>
            <a:pPr marL="1163638" lvl="1" indent="-1163638">
              <a:buNone/>
            </a:pPr>
            <a:r>
              <a:rPr lang="sv-S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1163638" lvl="1" indent="-1163638">
              <a:buNone/>
            </a:pP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600" b="1" dirty="0" err="1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Goal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600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sv-SE" sz="1600" dirty="0" err="1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accuracy</a:t>
            </a:r>
            <a:r>
              <a:rPr lang="sv-SE" sz="1600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sv-SE" sz="1600" b="1" dirty="0">
                <a:solidFill>
                  <a:srgbClr val="A0001E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has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163638" lvl="1" indent="-1163638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6432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Spec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"Our pre-calculations shall hit within 5%"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pPr marL="1163638" lvl="1" indent="-1163638">
              <a:buNone/>
            </a:pP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600" b="1" dirty="0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Feature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600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sv-SE" sz="1600" dirty="0" err="1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quotation</a:t>
            </a:r>
            <a:r>
              <a:rPr lang="sv-SE" sz="1600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sv-SE" sz="1600" b="1" dirty="0">
                <a:solidFill>
                  <a:srgbClr val="A0001E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has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163638" lvl="1" indent="-1163638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6432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Spec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"Product shall support cost recording </a:t>
            </a:r>
            <a:r>
              <a:rPr lang="en-US" sz="1600" dirty="0" smtClean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sv-SE" sz="1600" dirty="0" err="1" smtClean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quotation</a:t>
            </a:r>
            <a:r>
              <a:rPr lang="sv-SE" sz="1600" dirty="0" smtClean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600" dirty="0" err="1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sv-SE" sz="1600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600" dirty="0" err="1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experience</a:t>
            </a:r>
            <a:r>
              <a:rPr lang="sv-SE" sz="1600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data"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pPr marL="1163638" lvl="1" indent="-1163638">
              <a:buNone/>
            </a:pP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600" b="1" dirty="0" err="1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600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sv-SE" sz="1600" dirty="0" err="1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experienceData</a:t>
            </a:r>
            <a:r>
              <a:rPr lang="sv-SE" sz="1600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sv-SE" sz="1600" b="1" dirty="0">
                <a:solidFill>
                  <a:srgbClr val="A0001E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has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163638" lvl="1" indent="-1163638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6432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Spec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"Product shall have recording </a:t>
            </a:r>
            <a:r>
              <a:rPr lang="en-US" sz="1600" dirty="0" smtClean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 retrieval functions </a:t>
            </a:r>
            <a:r>
              <a:rPr lang="en-US" sz="1600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 experience data"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pPr marL="1163638" lvl="1" indent="-1163638">
              <a:buNone/>
            </a:pP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600" b="1" dirty="0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Design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600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sv-SE" sz="1600" dirty="0" err="1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screenX</a:t>
            </a:r>
            <a:r>
              <a:rPr lang="sv-SE" sz="1600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sv-SE" sz="1600" b="1" dirty="0">
                <a:solidFill>
                  <a:srgbClr val="A0001E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has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163638" lvl="1" indent="-1163638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6432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Spec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"System shall have screen </a:t>
            </a:r>
            <a:r>
              <a:rPr lang="en-US" sz="1600" dirty="0" smtClean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pictures as shown in </a:t>
            </a:r>
            <a:r>
              <a:rPr lang="en-US" sz="1600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Fig. X</a:t>
            </a:r>
            <a:r>
              <a:rPr lang="en-US" sz="1600" dirty="0" smtClean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1163638" lvl="0" indent="-1163638">
              <a:buNone/>
            </a:pPr>
            <a:endParaRPr lang="en-US" sz="1600" dirty="0" smtClean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63638" lvl="0" indent="-1163638">
              <a:buNone/>
            </a:pPr>
            <a:endParaRPr lang="en-US" sz="1600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63638" lvl="0" indent="-1163638">
              <a:buNone/>
            </a:pPr>
            <a:r>
              <a:rPr lang="en-US" sz="16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Adapted from RE text book by [</a:t>
            </a:r>
            <a:r>
              <a:rPr lang="en-US" sz="1600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Lauesen</a:t>
            </a:r>
            <a:r>
              <a:rPr lang="en-US" sz="16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63638" lvl="1" indent="-1163638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5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22" y="355143"/>
            <a:ext cx="7467818" cy="490066"/>
          </a:xfrm>
          <a:noFill/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Product("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reqT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") has Feature("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toHtml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74" y="1375109"/>
            <a:ext cx="6758566" cy="506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5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Product("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reqT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") has Feature("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toTable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sv-SE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1285875"/>
            <a:ext cx="9153525" cy="44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907" y="3240504"/>
            <a:ext cx="7852162" cy="3608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396"/>
            <a:ext cx="8229599" cy="673768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Product("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reqT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") has Feature("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toGraph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390"/>
            <a:ext cx="4547937" cy="2831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("f1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") 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600" b="1" dirty="0" smtClean="0">
                <a:solidFill>
                  <a:srgbClr val="0064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("The system shall..."), </a:t>
            </a:r>
            <a:endParaRPr lang="en-GB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600" b="1" dirty="0" smtClean="0">
                <a:solidFill>
                  <a:srgbClr val="0064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(IMPLEMENTED)),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Story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("s1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") 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600" b="1" dirty="0" smtClean="0">
                <a:solidFill>
                  <a:srgbClr val="0064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Gist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("As a user I want..."), </a:t>
            </a:r>
            <a:endParaRPr lang="en-GB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600" b="1" dirty="0" smtClean="0">
                <a:solidFill>
                  <a:srgbClr val="0064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(ELICITED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</a:p>
          <a:p>
            <a:pPr marL="0" indent="0">
              <a:buNone/>
            </a:pP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Story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("s1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") 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("f1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7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Preview of </a:t>
            </a:r>
            <a:r>
              <a:rPr lang="en-US" b="1" noProof="0" dirty="0" smtClean="0">
                <a:solidFill>
                  <a:srgbClr val="0070C0"/>
                </a:solidFill>
              </a:rPr>
              <a:t>discussion</a:t>
            </a:r>
            <a:r>
              <a:rPr lang="en-US" noProof="0" dirty="0" smtClean="0">
                <a:solidFill>
                  <a:srgbClr val="0070C0"/>
                </a:solidFill>
              </a:rPr>
              <a:t> </a:t>
            </a:r>
            <a:r>
              <a:rPr lang="en-US" noProof="0" dirty="0" smtClean="0"/>
              <a:t>items after/during talk and demo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What are your requirements on a requirements engineering  open source software (OSS) tool?</a:t>
            </a:r>
          </a:p>
          <a:p>
            <a:pPr lvl="1"/>
            <a:r>
              <a:rPr lang="en-US" noProof="0" dirty="0" smtClean="0"/>
              <a:t>For research?</a:t>
            </a:r>
          </a:p>
          <a:p>
            <a:pPr lvl="1"/>
            <a:r>
              <a:rPr lang="en-US" noProof="0" dirty="0" smtClean="0"/>
              <a:t>For teaching ?</a:t>
            </a:r>
          </a:p>
          <a:p>
            <a:r>
              <a:rPr lang="en-US" noProof="0" dirty="0" smtClean="0"/>
              <a:t>How to best involve the academic RE community in taking a collective ownership of and contribution to a wide-spread OSS RE tool?</a:t>
            </a:r>
          </a:p>
          <a:p>
            <a:pPr lvl="1"/>
            <a:r>
              <a:rPr lang="en-US" noProof="0" dirty="0" smtClean="0"/>
              <a:t>How should the </a:t>
            </a:r>
            <a:r>
              <a:rPr lang="en-US" noProof="0" dirty="0" err="1" smtClean="0"/>
              <a:t>reqT</a:t>
            </a:r>
            <a:r>
              <a:rPr lang="en-US" noProof="0" dirty="0" smtClean="0"/>
              <a:t> OSS project be governed to make it easy for you to contribute?</a:t>
            </a:r>
            <a:endParaRPr lang="en-US" noProof="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7"/>
          <a:stretch/>
        </p:blipFill>
        <p:spPr>
          <a:xfrm>
            <a:off x="7370618" y="0"/>
            <a:ext cx="1773382" cy="153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664" y="116632"/>
            <a:ext cx="4848162" cy="776120"/>
          </a:xfrm>
          <a:ln>
            <a:noFill/>
            <a:headEnd type="none" w="med" len="med"/>
            <a:tailEnd type="triangle" w="lg" len="lg"/>
          </a:ln>
        </p:spPr>
        <p:txBody>
          <a:bodyPr>
            <a:noAutofit/>
          </a:bodyPr>
          <a:lstStyle/>
          <a:p>
            <a:pPr algn="l"/>
            <a:r>
              <a:rPr lang="en-US" sz="3200" noProof="0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en-US" sz="3200" noProof="0" dirty="0" smtClean="0">
                <a:latin typeface="Consolas" pitchFamily="49" charset="0"/>
                <a:cs typeface="Consolas" pitchFamily="49" charset="0"/>
              </a:rPr>
              <a:t>(value: Level)</a:t>
            </a:r>
            <a:endParaRPr lang="en-US" sz="3200" noProof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150" y="134771"/>
            <a:ext cx="9120177" cy="6643443"/>
            <a:chOff x="92150" y="92595"/>
            <a:chExt cx="9120177" cy="6643443"/>
          </a:xfrm>
        </p:grpSpPr>
        <p:sp>
          <p:nvSpPr>
            <p:cNvPr id="4" name="Rounded Rectangle 3"/>
            <p:cNvSpPr/>
            <p:nvPr/>
          </p:nvSpPr>
          <p:spPr>
            <a:xfrm>
              <a:off x="1336245" y="5047245"/>
              <a:ext cx="1740567" cy="48928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SPECIFIED</a:t>
              </a:r>
              <a:endParaRPr lang="en-US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72268" y="5999746"/>
              <a:ext cx="1740567" cy="48928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ELICITED</a:t>
              </a:r>
              <a:endParaRPr lang="en-US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400222" y="4126829"/>
              <a:ext cx="1740567" cy="48928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VALIDATED</a:t>
              </a:r>
              <a:endParaRPr lang="en-US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464199" y="3206413"/>
              <a:ext cx="1740567" cy="48928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PLANNED</a:t>
              </a:r>
              <a:endParaRPr lang="en-US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528176" y="2285997"/>
              <a:ext cx="1740567" cy="48928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IMPLEMENTED</a:t>
              </a:r>
              <a:endParaRPr lang="en-US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592153" y="1365581"/>
              <a:ext cx="1740567" cy="48928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TESTED</a:t>
              </a:r>
              <a:endParaRPr lang="en-US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656129" y="505309"/>
              <a:ext cx="1740567" cy="48928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RELEASED</a:t>
              </a:r>
              <a:endParaRPr lang="en-US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56128" y="5999744"/>
              <a:ext cx="1740567" cy="489283"/>
            </a:xfrm>
            <a:prstGeom prst="round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Consolas" pitchFamily="49" charset="0"/>
                  <a:cs typeface="Consolas" pitchFamily="49" charset="0"/>
                </a:rPr>
                <a:t>DROPPED</a:t>
              </a:r>
              <a:endParaRPr lang="en-US" b="1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086826" y="4616112"/>
              <a:ext cx="1740567" cy="489283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Consolas" pitchFamily="49" charset="0"/>
                  <a:cs typeface="Consolas" pitchFamily="49" charset="0"/>
                </a:rPr>
                <a:t>POSTPONED</a:t>
              </a:r>
              <a:endParaRPr lang="en-US" b="1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0" name="Curved Connector 49"/>
            <p:cNvCxnSpPr>
              <a:stCxn id="5" idx="0"/>
              <a:endCxn id="4" idx="1"/>
            </p:cNvCxnSpPr>
            <p:nvPr/>
          </p:nvCxnSpPr>
          <p:spPr>
            <a:xfrm rot="5400000" flipH="1" flipV="1">
              <a:off x="885469" y="5548971"/>
              <a:ext cx="707859" cy="193693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/>
            <p:cNvCxnSpPr>
              <a:stCxn id="4" idx="0"/>
              <a:endCxn id="6" idx="1"/>
            </p:cNvCxnSpPr>
            <p:nvPr/>
          </p:nvCxnSpPr>
          <p:spPr>
            <a:xfrm rot="5400000" flipH="1" flipV="1">
              <a:off x="1965488" y="4612512"/>
              <a:ext cx="675774" cy="193693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6" idx="0"/>
              <a:endCxn id="7" idx="1"/>
            </p:cNvCxnSpPr>
            <p:nvPr/>
          </p:nvCxnSpPr>
          <p:spPr>
            <a:xfrm rot="5400000" flipH="1" flipV="1">
              <a:off x="3029465" y="3692096"/>
              <a:ext cx="675774" cy="193693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55"/>
            <p:cNvCxnSpPr>
              <a:stCxn id="7" idx="0"/>
              <a:endCxn id="8" idx="1"/>
            </p:cNvCxnSpPr>
            <p:nvPr/>
          </p:nvCxnSpPr>
          <p:spPr>
            <a:xfrm rot="5400000" flipH="1" flipV="1">
              <a:off x="4093442" y="2771680"/>
              <a:ext cx="675774" cy="193693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stCxn id="8" idx="0"/>
              <a:endCxn id="9" idx="1"/>
            </p:cNvCxnSpPr>
            <p:nvPr/>
          </p:nvCxnSpPr>
          <p:spPr>
            <a:xfrm rot="5400000" flipH="1" flipV="1">
              <a:off x="5157419" y="1851264"/>
              <a:ext cx="675774" cy="193693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>
              <a:stCxn id="9" idx="0"/>
              <a:endCxn id="10" idx="1"/>
            </p:cNvCxnSpPr>
            <p:nvPr/>
          </p:nvCxnSpPr>
          <p:spPr>
            <a:xfrm rot="5400000" flipH="1" flipV="1">
              <a:off x="6251468" y="960920"/>
              <a:ext cx="615630" cy="193692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712416" y="5461151"/>
              <a:ext cx="437940" cy="369332"/>
            </a:xfrm>
            <a:prstGeom prst="rect">
              <a:avLst/>
            </a:prstGeom>
            <a:noFill/>
            <a:ln w="12700">
              <a:noFill/>
              <a:tailEnd type="triangle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up</a:t>
              </a:r>
              <a:endPara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798674" y="4524692"/>
              <a:ext cx="437940" cy="369332"/>
            </a:xfrm>
            <a:prstGeom prst="rect">
              <a:avLst/>
            </a:prstGeom>
            <a:noFill/>
            <a:ln w="12700">
              <a:noFill/>
              <a:tailEnd type="triangle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up</a:t>
              </a:r>
              <a:endPara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842183" y="3604276"/>
              <a:ext cx="437940" cy="369332"/>
            </a:xfrm>
            <a:prstGeom prst="rect">
              <a:avLst/>
            </a:prstGeom>
            <a:noFill/>
            <a:ln w="12700">
              <a:noFill/>
              <a:tailEnd type="triangle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up</a:t>
              </a:r>
              <a:endPara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951608" y="2683860"/>
              <a:ext cx="437940" cy="369332"/>
            </a:xfrm>
            <a:prstGeom prst="rect">
              <a:avLst/>
            </a:prstGeom>
            <a:noFill/>
            <a:ln w="12700">
              <a:noFill/>
              <a:tailEnd type="triangle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up</a:t>
              </a:r>
              <a:endPara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970137" y="1763444"/>
              <a:ext cx="437940" cy="369332"/>
            </a:xfrm>
            <a:prstGeom prst="rect">
              <a:avLst/>
            </a:prstGeom>
            <a:noFill/>
            <a:ln w="12700">
              <a:noFill/>
              <a:tailEnd type="triangle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up</a:t>
              </a:r>
              <a:endPara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034114" y="873100"/>
              <a:ext cx="437940" cy="369332"/>
            </a:xfrm>
            <a:prstGeom prst="rect">
              <a:avLst/>
            </a:prstGeom>
            <a:noFill/>
            <a:ln w="12700">
              <a:noFill/>
              <a:tailEnd type="triangle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up</a:t>
              </a:r>
              <a:endPara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656126" y="3198387"/>
              <a:ext cx="1740567" cy="489283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Consolas" pitchFamily="49" charset="0"/>
                  <a:cs typeface="Consolas" pitchFamily="49" charset="0"/>
                </a:rPr>
                <a:t>FAILED</a:t>
              </a:r>
              <a:endParaRPr lang="en-US" b="1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6" name="Curved Connector 75"/>
            <p:cNvCxnSpPr>
              <a:stCxn id="11" idx="2"/>
              <a:endCxn id="5" idx="2"/>
            </p:cNvCxnSpPr>
            <p:nvPr/>
          </p:nvCxnSpPr>
          <p:spPr>
            <a:xfrm rot="5400000">
              <a:off x="4334481" y="3297098"/>
              <a:ext cx="2" cy="6383860"/>
            </a:xfrm>
            <a:prstGeom prst="curvedConnector3">
              <a:avLst>
                <a:gd name="adj1" fmla="val 11430100000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7" idx="2"/>
              <a:endCxn id="12" idx="1"/>
            </p:cNvCxnSpPr>
            <p:nvPr/>
          </p:nvCxnSpPr>
          <p:spPr>
            <a:xfrm rot="16200000" flipH="1">
              <a:off x="4128125" y="3902053"/>
              <a:ext cx="1165058" cy="752343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urved Connector 87"/>
            <p:cNvCxnSpPr>
              <a:stCxn id="12" idx="2"/>
              <a:endCxn id="11" idx="1"/>
            </p:cNvCxnSpPr>
            <p:nvPr/>
          </p:nvCxnSpPr>
          <p:spPr>
            <a:xfrm rot="16200000" flipH="1">
              <a:off x="5737124" y="5325381"/>
              <a:ext cx="1138991" cy="699018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urved Connector 94"/>
            <p:cNvCxnSpPr>
              <a:stCxn id="11" idx="3"/>
              <a:endCxn id="11" idx="2"/>
            </p:cNvCxnSpPr>
            <p:nvPr/>
          </p:nvCxnSpPr>
          <p:spPr>
            <a:xfrm flipH="1">
              <a:off x="7526412" y="6244386"/>
              <a:ext cx="870283" cy="244641"/>
            </a:xfrm>
            <a:prstGeom prst="curvedConnector4">
              <a:avLst>
                <a:gd name="adj1" fmla="val -26267"/>
                <a:gd name="adj2" fmla="val 193443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urved Connector 97"/>
            <p:cNvCxnSpPr>
              <a:stCxn id="4" idx="2"/>
              <a:endCxn id="11" idx="1"/>
            </p:cNvCxnSpPr>
            <p:nvPr/>
          </p:nvCxnSpPr>
          <p:spPr>
            <a:xfrm rot="16200000" flipH="1">
              <a:off x="4077399" y="3665657"/>
              <a:ext cx="707858" cy="4449599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urved Connector 99"/>
            <p:cNvCxnSpPr>
              <a:stCxn id="6" idx="2"/>
              <a:endCxn id="4" idx="3"/>
            </p:cNvCxnSpPr>
            <p:nvPr/>
          </p:nvCxnSpPr>
          <p:spPr>
            <a:xfrm rot="5400000">
              <a:off x="2835772" y="4857152"/>
              <a:ext cx="675775" cy="193694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urved Connector 103"/>
            <p:cNvCxnSpPr>
              <a:stCxn id="8" idx="2"/>
              <a:endCxn id="74" idx="1"/>
            </p:cNvCxnSpPr>
            <p:nvPr/>
          </p:nvCxnSpPr>
          <p:spPr>
            <a:xfrm rot="16200000" flipH="1">
              <a:off x="5693419" y="2480321"/>
              <a:ext cx="667749" cy="1257666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>
              <a:stCxn id="9" idx="3"/>
              <a:endCxn id="74" idx="0"/>
            </p:cNvCxnSpPr>
            <p:nvPr/>
          </p:nvCxnSpPr>
          <p:spPr>
            <a:xfrm>
              <a:off x="7332720" y="1610223"/>
              <a:ext cx="193690" cy="1588164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urved Connector 107"/>
            <p:cNvCxnSpPr>
              <a:stCxn id="10" idx="3"/>
              <a:endCxn id="74" idx="3"/>
            </p:cNvCxnSpPr>
            <p:nvPr/>
          </p:nvCxnSpPr>
          <p:spPr>
            <a:xfrm flipH="1">
              <a:off x="8396693" y="749951"/>
              <a:ext cx="3" cy="2693078"/>
            </a:xfrm>
            <a:prstGeom prst="curvedConnector3">
              <a:avLst>
                <a:gd name="adj1" fmla="val -7620000000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urved Connector 110"/>
            <p:cNvCxnSpPr>
              <a:stCxn id="5" idx="3"/>
              <a:endCxn id="11" idx="1"/>
            </p:cNvCxnSpPr>
            <p:nvPr/>
          </p:nvCxnSpPr>
          <p:spPr>
            <a:xfrm flipV="1">
              <a:off x="2012835" y="6244386"/>
              <a:ext cx="4643293" cy="2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urved Connector 114"/>
            <p:cNvCxnSpPr>
              <a:stCxn id="12" idx="0"/>
              <a:endCxn id="7" idx="3"/>
            </p:cNvCxnSpPr>
            <p:nvPr/>
          </p:nvCxnSpPr>
          <p:spPr>
            <a:xfrm rot="16200000" flipV="1">
              <a:off x="4998410" y="3657412"/>
              <a:ext cx="1165057" cy="752344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urved Connector 121"/>
            <p:cNvCxnSpPr>
              <a:stCxn id="74" idx="0"/>
              <a:endCxn id="8" idx="3"/>
            </p:cNvCxnSpPr>
            <p:nvPr/>
          </p:nvCxnSpPr>
          <p:spPr>
            <a:xfrm rot="16200000" flipV="1">
              <a:off x="6563703" y="2235679"/>
              <a:ext cx="667748" cy="1257667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urved Connector 138"/>
            <p:cNvCxnSpPr>
              <a:stCxn id="74" idx="2"/>
              <a:endCxn id="11" idx="0"/>
            </p:cNvCxnSpPr>
            <p:nvPr/>
          </p:nvCxnSpPr>
          <p:spPr>
            <a:xfrm rot="16200000" flipH="1">
              <a:off x="6370374" y="4843706"/>
              <a:ext cx="2312074" cy="2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6827393" y="2345973"/>
              <a:ext cx="437940" cy="369332"/>
            </a:xfrm>
            <a:prstGeom prst="rect">
              <a:avLst/>
            </a:prstGeom>
            <a:noFill/>
            <a:ln w="12700">
              <a:noFill/>
              <a:tailEnd type="triangle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up</a:t>
              </a:r>
              <a:endPara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738141" y="3753665"/>
              <a:ext cx="437940" cy="369332"/>
            </a:xfrm>
            <a:prstGeom prst="rect">
              <a:avLst/>
            </a:prstGeom>
            <a:noFill/>
            <a:ln w="12700">
              <a:noFill/>
              <a:tailEnd type="triangle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up</a:t>
              </a:r>
              <a:endPara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212359" y="6366706"/>
              <a:ext cx="437940" cy="369332"/>
            </a:xfrm>
            <a:prstGeom prst="rect">
              <a:avLst/>
            </a:prstGeom>
            <a:noFill/>
            <a:ln w="12700">
              <a:noFill/>
              <a:tailEnd type="triangle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up</a:t>
              </a:r>
              <a:endPara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429565" y="2034973"/>
              <a:ext cx="691215" cy="369332"/>
            </a:xfrm>
            <a:prstGeom prst="rect">
              <a:avLst/>
            </a:prstGeom>
            <a:noFill/>
            <a:ln w="12700">
              <a:noFill/>
              <a:tailEnd type="triangle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down</a:t>
              </a:r>
              <a:endPara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1" name="Curved Connector 150"/>
            <p:cNvCxnSpPr/>
            <p:nvPr/>
          </p:nvCxnSpPr>
          <p:spPr>
            <a:xfrm>
              <a:off x="437758" y="5461151"/>
              <a:ext cx="165492" cy="54494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92150" y="5107222"/>
              <a:ext cx="691215" cy="369332"/>
            </a:xfrm>
            <a:prstGeom prst="rect">
              <a:avLst/>
            </a:prstGeom>
            <a:noFill/>
            <a:ln w="12700">
              <a:noFill/>
              <a:tailEnd type="triangle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init</a:t>
              </a:r>
              <a:endPara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8396696" y="92595"/>
              <a:ext cx="437940" cy="369332"/>
            </a:xfrm>
            <a:prstGeom prst="rect">
              <a:avLst/>
            </a:prstGeom>
            <a:noFill/>
            <a:ln w="12700">
              <a:noFill/>
              <a:tailEnd type="triangle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up</a:t>
              </a:r>
              <a:endPara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8" name="Curved Connector 157"/>
            <p:cNvCxnSpPr>
              <a:stCxn id="10" idx="0"/>
              <a:endCxn id="10" idx="3"/>
            </p:cNvCxnSpPr>
            <p:nvPr/>
          </p:nvCxnSpPr>
          <p:spPr>
            <a:xfrm rot="16200000" flipH="1">
              <a:off x="7839233" y="192489"/>
              <a:ext cx="244642" cy="870283"/>
            </a:xfrm>
            <a:prstGeom prst="curvedConnector4">
              <a:avLst>
                <a:gd name="adj1" fmla="val -93443"/>
                <a:gd name="adj2" fmla="val 126267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7976247" y="1365581"/>
              <a:ext cx="691215" cy="369332"/>
            </a:xfrm>
            <a:prstGeom prst="rect">
              <a:avLst/>
            </a:prstGeom>
            <a:noFill/>
            <a:ln w="12700">
              <a:noFill/>
              <a:tailEnd type="triangle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down</a:t>
              </a:r>
              <a:endPara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526409" y="4524692"/>
              <a:ext cx="691215" cy="369332"/>
            </a:xfrm>
            <a:prstGeom prst="rect">
              <a:avLst/>
            </a:prstGeom>
            <a:noFill/>
            <a:ln w="12700">
              <a:noFill/>
              <a:tailEnd type="triangle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down</a:t>
              </a:r>
              <a:endPara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236613" y="6164170"/>
              <a:ext cx="691215" cy="369332"/>
            </a:xfrm>
            <a:prstGeom prst="rect">
              <a:avLst/>
            </a:prstGeom>
            <a:noFill/>
            <a:ln w="12700">
              <a:noFill/>
              <a:tailEnd type="triangle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down</a:t>
              </a:r>
              <a:endPara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382498" y="5720765"/>
              <a:ext cx="691215" cy="369332"/>
            </a:xfrm>
            <a:prstGeom prst="rect">
              <a:avLst/>
            </a:prstGeom>
            <a:noFill/>
            <a:ln w="12700">
              <a:noFill/>
              <a:tailEnd type="triangle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down</a:t>
              </a:r>
              <a:endPara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173659" y="4769333"/>
              <a:ext cx="691215" cy="369332"/>
            </a:xfrm>
            <a:prstGeom prst="rect">
              <a:avLst/>
            </a:prstGeom>
            <a:noFill/>
            <a:ln w="12700">
              <a:noFill/>
              <a:tailEnd type="triangle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down</a:t>
              </a:r>
              <a:endPara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431328" y="4126830"/>
              <a:ext cx="691215" cy="369332"/>
            </a:xfrm>
            <a:prstGeom prst="rect">
              <a:avLst/>
            </a:prstGeom>
            <a:noFill/>
            <a:ln w="12700">
              <a:noFill/>
              <a:tailEnd type="triangle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down</a:t>
              </a:r>
              <a:endPara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027293" y="5461151"/>
              <a:ext cx="691215" cy="369332"/>
            </a:xfrm>
            <a:prstGeom prst="rect">
              <a:avLst/>
            </a:prstGeom>
            <a:noFill/>
            <a:ln w="12700">
              <a:noFill/>
              <a:tailEnd type="triangle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down</a:t>
              </a:r>
              <a:endPara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743630" y="2924488"/>
              <a:ext cx="691215" cy="369332"/>
            </a:xfrm>
            <a:prstGeom prst="rect">
              <a:avLst/>
            </a:prstGeom>
            <a:noFill/>
            <a:ln w="12700">
              <a:noFill/>
              <a:tailEnd type="triangle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down</a:t>
              </a:r>
              <a:endPara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8521112" y="6164169"/>
              <a:ext cx="691215" cy="369332"/>
            </a:xfrm>
            <a:prstGeom prst="rect">
              <a:avLst/>
            </a:prstGeom>
            <a:noFill/>
            <a:ln w="12700">
              <a:noFill/>
              <a:tailEnd type="triangle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down</a:t>
              </a:r>
              <a:endPara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60488" y="794536"/>
              <a:ext cx="4267687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solidFill>
                    <a:prstClr val="white">
                      <a:lumMod val="50000"/>
                    </a:prstClr>
                  </a:solidFill>
                  <a:latin typeface="Consolas" pitchFamily="49" charset="0"/>
                  <a:cs typeface="Consolas" pitchFamily="49" charset="0"/>
                </a:rPr>
                <a:t>reqT</a:t>
              </a:r>
              <a:r>
                <a:rPr lang="en-US" sz="1600" dirty="0" smtClean="0">
                  <a:solidFill>
                    <a:prstClr val="white">
                      <a:lumMod val="50000"/>
                    </a:prstClr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en-US" sz="1600" b="1" dirty="0" err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val</a:t>
              </a:r>
              <a:r>
                <a:rPr lang="en-US" sz="1600" b="1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s = </a:t>
              </a:r>
              <a:r>
                <a:rPr lang="en-US" sz="1600" b="1" dirty="0" err="1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Status.start</a:t>
              </a:r>
              <a:endPara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sz="1400" dirty="0">
                  <a:solidFill>
                    <a:prstClr val="white">
                      <a:lumMod val="50000"/>
                    </a:prstClr>
                  </a:solidFill>
                  <a:latin typeface="Consolas" pitchFamily="49" charset="0"/>
                  <a:cs typeface="Consolas" pitchFamily="49" charset="0"/>
                </a:rPr>
                <a:t>s: </a:t>
              </a:r>
              <a:r>
                <a:rPr lang="en-US" sz="1400" dirty="0" err="1">
                  <a:solidFill>
                    <a:prstClr val="white">
                      <a:lumMod val="50000"/>
                    </a:prstClr>
                  </a:solidFill>
                  <a:latin typeface="Consolas" pitchFamily="49" charset="0"/>
                  <a:cs typeface="Consolas" pitchFamily="49" charset="0"/>
                </a:rPr>
                <a:t>reqT.Status</a:t>
              </a:r>
              <a:r>
                <a:rPr lang="en-US" sz="1400" dirty="0">
                  <a:solidFill>
                    <a:prstClr val="white">
                      <a:lumMod val="50000"/>
                    </a:prst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dirty="0" smtClean="0">
                  <a:solidFill>
                    <a:prstClr val="white">
                      <a:lumMod val="50000"/>
                    </a:prstClr>
                  </a:solidFill>
                  <a:latin typeface="Consolas" pitchFamily="49" charset="0"/>
                  <a:cs typeface="Consolas" pitchFamily="49" charset="0"/>
                </a:rPr>
                <a:t>= Status(ELICITED</a:t>
              </a:r>
              <a:r>
                <a:rPr lang="en-US" sz="1400" dirty="0">
                  <a:solidFill>
                    <a:prstClr val="white">
                      <a:lumMod val="50000"/>
                    </a:prstClr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endPara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sz="1600" dirty="0" err="1" smtClean="0">
                  <a:solidFill>
                    <a:prstClr val="white">
                      <a:lumMod val="50000"/>
                    </a:prstClr>
                  </a:solidFill>
                  <a:latin typeface="Consolas" pitchFamily="49" charset="0"/>
                  <a:cs typeface="Consolas" pitchFamily="49" charset="0"/>
                </a:rPr>
                <a:t>reqT</a:t>
              </a:r>
              <a:r>
                <a:rPr lang="en-US" sz="1600" dirty="0" smtClean="0">
                  <a:solidFill>
                    <a:prstClr val="white">
                      <a:lumMod val="50000"/>
                    </a:prstClr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en-US" sz="1600" b="1" dirty="0" err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s.up</a:t>
              </a:r>
              <a:endPara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sz="1400" dirty="0" smtClean="0">
                  <a:solidFill>
                    <a:prstClr val="white">
                      <a:lumMod val="50000"/>
                    </a:prstClr>
                  </a:solidFill>
                  <a:latin typeface="Consolas" pitchFamily="49" charset="0"/>
                  <a:cs typeface="Consolas" pitchFamily="49" charset="0"/>
                </a:rPr>
                <a:t>res1</a:t>
              </a:r>
              <a:r>
                <a:rPr lang="en-US" sz="1400" dirty="0">
                  <a:solidFill>
                    <a:prstClr val="white">
                      <a:lumMod val="50000"/>
                    </a:prstClr>
                  </a:solidFill>
                  <a:latin typeface="Consolas" pitchFamily="49" charset="0"/>
                  <a:cs typeface="Consolas" pitchFamily="49" charset="0"/>
                </a:rPr>
                <a:t>: </a:t>
              </a:r>
              <a:r>
                <a:rPr lang="en-US" sz="1400" dirty="0" err="1">
                  <a:solidFill>
                    <a:prstClr val="white">
                      <a:lumMod val="50000"/>
                    </a:prstClr>
                  </a:solidFill>
                  <a:latin typeface="Consolas" pitchFamily="49" charset="0"/>
                  <a:cs typeface="Consolas" pitchFamily="49" charset="0"/>
                </a:rPr>
                <a:t>reqT.Status</a:t>
              </a:r>
              <a:r>
                <a:rPr lang="en-US" sz="1400" dirty="0">
                  <a:solidFill>
                    <a:prstClr val="white">
                      <a:lumMod val="50000"/>
                    </a:prstClr>
                  </a:solidFill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en-US" sz="1400" dirty="0" smtClean="0">
                  <a:solidFill>
                    <a:prstClr val="white">
                      <a:lumMod val="50000"/>
                    </a:prstClr>
                  </a:solidFill>
                  <a:latin typeface="Consolas" pitchFamily="49" charset="0"/>
                  <a:cs typeface="Consolas" pitchFamily="49" charset="0"/>
                </a:rPr>
                <a:t>Status(SPECIFIED</a:t>
              </a:r>
              <a:r>
                <a:rPr lang="en-US" sz="1400" dirty="0">
                  <a:solidFill>
                    <a:prstClr val="white">
                      <a:lumMod val="50000"/>
                    </a:prstClr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endPara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sz="1600" dirty="0" err="1" smtClean="0">
                  <a:solidFill>
                    <a:prstClr val="white">
                      <a:lumMod val="50000"/>
                    </a:prstClr>
                  </a:solidFill>
                  <a:latin typeface="Consolas" pitchFamily="49" charset="0"/>
                  <a:cs typeface="Consolas" pitchFamily="49" charset="0"/>
                </a:rPr>
                <a:t>reqT</a:t>
              </a:r>
              <a:r>
                <a:rPr lang="en-US" sz="1600" dirty="0" smtClean="0">
                  <a:solidFill>
                    <a:prstClr val="white">
                      <a:lumMod val="50000"/>
                    </a:prstClr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en-US" sz="1600" b="1" dirty="0" err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s.down</a:t>
              </a:r>
              <a:endPara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sz="1400" dirty="0" smtClean="0">
                  <a:solidFill>
                    <a:prstClr val="white">
                      <a:lumMod val="50000"/>
                    </a:prstClr>
                  </a:solidFill>
                  <a:latin typeface="Consolas" pitchFamily="49" charset="0"/>
                  <a:cs typeface="Consolas" pitchFamily="49" charset="0"/>
                </a:rPr>
                <a:t>res2: </a:t>
              </a:r>
              <a:r>
                <a:rPr lang="en-US" sz="1400" dirty="0" err="1" smtClean="0">
                  <a:solidFill>
                    <a:prstClr val="white">
                      <a:lumMod val="50000"/>
                    </a:prstClr>
                  </a:solidFill>
                  <a:latin typeface="Consolas" pitchFamily="49" charset="0"/>
                  <a:cs typeface="Consolas" pitchFamily="49" charset="0"/>
                </a:rPr>
                <a:t>reqT.Status</a:t>
              </a:r>
              <a:r>
                <a:rPr lang="en-US" sz="1400" dirty="0" smtClean="0">
                  <a:solidFill>
                    <a:prstClr val="white">
                      <a:lumMod val="50000"/>
                    </a:prstClr>
                  </a:solidFill>
                  <a:latin typeface="Consolas" pitchFamily="49" charset="0"/>
                  <a:cs typeface="Consolas" pitchFamily="49" charset="0"/>
                </a:rPr>
                <a:t> = Status(DROPPED)</a:t>
              </a:r>
              <a:endParaRPr lang="en-US" sz="1400" dirty="0">
                <a:solidFill>
                  <a:prstClr val="white">
                    <a:lumMod val="50000"/>
                  </a:prst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16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678"/>
            <a:ext cx="8229600" cy="7210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variability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960"/>
            <a:ext cx="8229600" cy="504920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Model(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apperance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A0001E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VariationPoint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"color"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A0001E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6432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(0), </a:t>
            </a:r>
            <a:r>
              <a:rPr lang="en-US" dirty="0">
                <a:solidFill>
                  <a:srgbClr val="006432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(2),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Variant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"blue"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b="1" dirty="0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Variant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b="1" dirty="0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Variant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"green"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VariationPoint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"shape"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A0001E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6432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(1), </a:t>
            </a:r>
            <a:r>
              <a:rPr lang="en-US" dirty="0">
                <a:solidFill>
                  <a:srgbClr val="006432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(1), </a:t>
            </a:r>
            <a:r>
              <a:rPr lang="en-US" b="1" dirty="0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Variant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"round"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b="1" dirty="0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Variant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"square"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VariationPoint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"payment"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A0001E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6432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(1), </a:t>
            </a:r>
            <a:r>
              <a:rPr lang="en-US" dirty="0">
                <a:solidFill>
                  <a:srgbClr val="006432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(2), </a:t>
            </a:r>
            <a:r>
              <a:rPr lang="en-US" b="1" dirty="0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Variant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"cash"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b="1" dirty="0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Variant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"credit"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VariationPoint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"payment"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A0001E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requires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Variant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"cash"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i="1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/* mandatory */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Variant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"round"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A0001E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excludes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Variant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Variant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"green"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A0001E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requires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Variant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"square"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apperance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A0001E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requires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VariationPoint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"shape"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i="1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/* mandatory */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"free"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A0001E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requires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apperance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),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"free"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A0001E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binds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VariationPoint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"shape"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A0001E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binds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Variant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"round"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"premium"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A0001E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requires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apperance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),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"premium"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A0001E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binds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 /* violating variability constraints */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VariationPoint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"color"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A0001E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binds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Variant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b="1" dirty="0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Variant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"green"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VariationPoint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"shape"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A0001E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binds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Variant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"round"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b="1" dirty="0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Variant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"square"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VariationPoint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"payment"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A0001E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binds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64C8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Variant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66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"cash"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00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Summary: </a:t>
            </a:r>
            <a:r>
              <a:rPr lang="en-US" noProof="0" dirty="0" smtClean="0">
                <a:solidFill>
                  <a:srgbClr val="0070C0"/>
                </a:solidFill>
              </a:rPr>
              <a:t>The power of </a:t>
            </a:r>
            <a:r>
              <a:rPr lang="en-US" noProof="0" dirty="0" err="1" smtClean="0">
                <a:solidFill>
                  <a:srgbClr val="0070C0"/>
                </a:solidFill>
              </a:rPr>
              <a:t>reqT</a:t>
            </a:r>
            <a:endParaRPr lang="en-US" noProof="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Scalable data structure from 1 to 10E4</a:t>
            </a:r>
          </a:p>
          <a:p>
            <a:r>
              <a:rPr lang="en-US" noProof="0" dirty="0" smtClean="0"/>
              <a:t>Scriptable with the power of Scala</a:t>
            </a:r>
          </a:p>
          <a:p>
            <a:r>
              <a:rPr lang="en-US" noProof="0" dirty="0" smtClean="0"/>
              <a:t>CLI + GUI for power users</a:t>
            </a:r>
          </a:p>
          <a:p>
            <a:r>
              <a:rPr lang="en-US" noProof="0" dirty="0" smtClean="0"/>
              <a:t>Works with </a:t>
            </a:r>
            <a:r>
              <a:rPr lang="en-US" noProof="0" dirty="0" err="1" smtClean="0"/>
              <a:t>git</a:t>
            </a:r>
            <a:r>
              <a:rPr lang="en-US" noProof="0" dirty="0" smtClean="0"/>
              <a:t> and similar tools</a:t>
            </a:r>
          </a:p>
          <a:p>
            <a:r>
              <a:rPr lang="en-US" noProof="0" dirty="0" smtClean="0"/>
              <a:t>Constraint solving with </a:t>
            </a:r>
            <a:r>
              <a:rPr lang="en-US" noProof="0" dirty="0" err="1" smtClean="0"/>
              <a:t>JaCoP</a:t>
            </a:r>
            <a:endParaRPr lang="en-US" noProof="0" dirty="0" smtClean="0"/>
          </a:p>
          <a:p>
            <a:r>
              <a:rPr lang="en-US" noProof="0" dirty="0" smtClean="0"/>
              <a:t>Methodology agnostic: 'bag of concepts'</a:t>
            </a:r>
          </a:p>
          <a:p>
            <a:r>
              <a:rPr lang="en-US" noProof="0" dirty="0" smtClean="0"/>
              <a:t>Open </a:t>
            </a:r>
            <a:r>
              <a:rPr lang="en-US" noProof="0" dirty="0" err="1" smtClean="0"/>
              <a:t>metamodel</a:t>
            </a:r>
            <a:r>
              <a:rPr lang="en-US" noProof="0" dirty="0" smtClean="0"/>
              <a:t> =&gt; metaprogramming</a:t>
            </a:r>
          </a:p>
        </p:txBody>
      </p:sp>
    </p:spTree>
    <p:extLst>
      <p:ext uri="{BB962C8B-B14F-4D97-AF65-F5344CB8AC3E}">
        <p14:creationId xmlns:p14="http://schemas.microsoft.com/office/powerpoint/2010/main" val="129143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</a:t>
            </a:r>
            <a:r>
              <a:rPr lang="en-US" noProof="0" dirty="0" smtClean="0">
                <a:solidFill>
                  <a:srgbClr val="C00000"/>
                </a:solidFill>
              </a:rPr>
              <a:t>future</a:t>
            </a:r>
            <a:r>
              <a:rPr lang="en-US" noProof="0" dirty="0" smtClean="0"/>
              <a:t> of </a:t>
            </a:r>
            <a:r>
              <a:rPr lang="en-US" noProof="0" dirty="0" err="1" smtClean="0"/>
              <a:t>reqT</a:t>
            </a:r>
            <a:r>
              <a:rPr lang="en-US" noProof="0" dirty="0" smtClean="0"/>
              <a:t>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dirty="0" smtClean="0"/>
              <a:t>Growing requirements engineering laboratory</a:t>
            </a:r>
          </a:p>
          <a:p>
            <a:pPr lvl="1"/>
            <a:r>
              <a:rPr lang="en-US" b="1" noProof="0" dirty="0" smtClean="0">
                <a:solidFill>
                  <a:srgbClr val="00B050"/>
                </a:solidFill>
              </a:rPr>
              <a:t>Visualizer</a:t>
            </a:r>
            <a:r>
              <a:rPr lang="en-US" noProof="0" dirty="0" smtClean="0"/>
              <a:t> by integrating some graph lib</a:t>
            </a:r>
          </a:p>
          <a:p>
            <a:pPr lvl="1"/>
            <a:r>
              <a:rPr lang="en-US" b="1" noProof="0" dirty="0" smtClean="0">
                <a:solidFill>
                  <a:srgbClr val="00B0F0"/>
                </a:solidFill>
              </a:rPr>
              <a:t>Analyzer</a:t>
            </a:r>
            <a:r>
              <a:rPr lang="en-US" noProof="0" dirty="0" smtClean="0"/>
              <a:t> with metrics and checking</a:t>
            </a:r>
          </a:p>
          <a:p>
            <a:pPr lvl="2"/>
            <a:r>
              <a:rPr lang="en-US" noProof="0" dirty="0" smtClean="0"/>
              <a:t>Product line engineering variability model checking</a:t>
            </a:r>
          </a:p>
          <a:p>
            <a:pPr lvl="1"/>
            <a:r>
              <a:rPr lang="en-US" noProof="0" dirty="0" smtClean="0"/>
              <a:t>Integrate </a:t>
            </a:r>
            <a:r>
              <a:rPr lang="en-US" b="1" noProof="0" dirty="0" smtClean="0"/>
              <a:t>testing</a:t>
            </a:r>
            <a:r>
              <a:rPr lang="en-US" noProof="0" dirty="0" smtClean="0"/>
              <a:t> concepts to merge RE &amp; VV</a:t>
            </a:r>
          </a:p>
          <a:p>
            <a:pPr lvl="1"/>
            <a:r>
              <a:rPr lang="en-US" noProof="0" dirty="0" smtClean="0"/>
              <a:t>Integrate </a:t>
            </a:r>
            <a:r>
              <a:rPr lang="en-US" b="1" noProof="0" dirty="0" smtClean="0"/>
              <a:t>risk</a:t>
            </a:r>
            <a:r>
              <a:rPr lang="en-US" noProof="0" dirty="0" smtClean="0"/>
              <a:t> modelling</a:t>
            </a:r>
          </a:p>
          <a:p>
            <a:pPr lvl="1"/>
            <a:r>
              <a:rPr lang="en-US" noProof="0" dirty="0" smtClean="0"/>
              <a:t>Integrate </a:t>
            </a:r>
            <a:r>
              <a:rPr lang="en-US" b="1" noProof="0" dirty="0" smtClean="0"/>
              <a:t>NLP</a:t>
            </a:r>
            <a:r>
              <a:rPr lang="en-US" noProof="0" dirty="0" smtClean="0"/>
              <a:t> and </a:t>
            </a:r>
            <a:r>
              <a:rPr lang="en-US" b="1" noProof="0" dirty="0" smtClean="0"/>
              <a:t>IR</a:t>
            </a:r>
            <a:r>
              <a:rPr lang="en-US" noProof="0" dirty="0" smtClean="0"/>
              <a:t> techniques </a:t>
            </a:r>
          </a:p>
          <a:p>
            <a:r>
              <a:rPr lang="en-US" noProof="0" dirty="0" smtClean="0"/>
              <a:t>Growing an OOS </a:t>
            </a:r>
            <a:r>
              <a:rPr lang="en-US" b="1" noProof="0" dirty="0" smtClean="0">
                <a:solidFill>
                  <a:srgbClr val="7030A0"/>
                </a:solidFill>
              </a:rPr>
              <a:t>Community</a:t>
            </a:r>
          </a:p>
          <a:p>
            <a:pPr lvl="1"/>
            <a:r>
              <a:rPr lang="en-US" noProof="0" dirty="0" smtClean="0"/>
              <a:t>Your pull requests are welcome!</a:t>
            </a:r>
          </a:p>
          <a:p>
            <a:r>
              <a:rPr lang="en-US" noProof="0" dirty="0" smtClean="0"/>
              <a:t>Master thesis projects</a:t>
            </a:r>
          </a:p>
          <a:p>
            <a:pPr lvl="1"/>
            <a:r>
              <a:rPr lang="en-US" noProof="0" dirty="0" smtClean="0"/>
              <a:t>Front-end + back-end cloud app in HTML5?</a:t>
            </a:r>
          </a:p>
          <a:p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475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noProof="0" dirty="0" smtClean="0">
                <a:solidFill>
                  <a:srgbClr val="0070C0"/>
                </a:solidFill>
              </a:rPr>
              <a:t>Discussion</a:t>
            </a:r>
            <a:r>
              <a:rPr lang="en-US" noProof="0" dirty="0" smtClean="0">
                <a:solidFill>
                  <a:srgbClr val="0070C0"/>
                </a:solidFill>
              </a:rPr>
              <a:t> 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noProof="0" dirty="0" smtClean="0"/>
              <a:t>What are </a:t>
            </a:r>
            <a:r>
              <a:rPr lang="en-US" sz="2800" b="1" noProof="0" dirty="0" smtClean="0">
                <a:solidFill>
                  <a:srgbClr val="C00000"/>
                </a:solidFill>
              </a:rPr>
              <a:t>your requirements</a:t>
            </a:r>
            <a:r>
              <a:rPr lang="en-US" sz="2800" noProof="0" dirty="0" smtClean="0"/>
              <a:t> on a requirements engineering  open source software (OSS) tool?</a:t>
            </a:r>
          </a:p>
          <a:p>
            <a:pPr lvl="1"/>
            <a:r>
              <a:rPr lang="en-US" sz="2400" noProof="0" dirty="0" smtClean="0"/>
              <a:t>For </a:t>
            </a:r>
            <a:r>
              <a:rPr lang="en-US" sz="2400" b="1" noProof="0" dirty="0" smtClean="0"/>
              <a:t>research</a:t>
            </a:r>
            <a:r>
              <a:rPr lang="en-US" sz="2400" noProof="0" dirty="0" smtClean="0"/>
              <a:t>?</a:t>
            </a:r>
          </a:p>
          <a:p>
            <a:pPr lvl="1"/>
            <a:r>
              <a:rPr lang="en-US" sz="2400" noProof="0" dirty="0" smtClean="0"/>
              <a:t>For </a:t>
            </a:r>
            <a:r>
              <a:rPr lang="en-US" sz="2400" b="1" noProof="0" dirty="0" smtClean="0"/>
              <a:t>teaching</a:t>
            </a:r>
            <a:r>
              <a:rPr lang="en-US" sz="2400" noProof="0" dirty="0" smtClean="0"/>
              <a:t> ?</a:t>
            </a:r>
          </a:p>
          <a:p>
            <a:r>
              <a:rPr lang="en-US" sz="2800" noProof="0" dirty="0" smtClean="0"/>
              <a:t>How to best </a:t>
            </a:r>
            <a:r>
              <a:rPr lang="en-US" sz="2800" b="1" noProof="0" dirty="0" smtClean="0">
                <a:solidFill>
                  <a:srgbClr val="00B050"/>
                </a:solidFill>
              </a:rPr>
              <a:t>involve</a:t>
            </a:r>
            <a:r>
              <a:rPr lang="en-US" sz="2800" noProof="0" dirty="0" smtClean="0">
                <a:solidFill>
                  <a:srgbClr val="00B050"/>
                </a:solidFill>
              </a:rPr>
              <a:t> </a:t>
            </a:r>
            <a:r>
              <a:rPr lang="en-US" sz="2800" noProof="0" dirty="0" smtClean="0"/>
              <a:t>the academic RE community in taking a collective ownership of and contribution to a wide-spread OSS RE tool?</a:t>
            </a:r>
          </a:p>
          <a:p>
            <a:pPr lvl="1"/>
            <a:r>
              <a:rPr lang="en-US" sz="2400" noProof="0" dirty="0" smtClean="0"/>
              <a:t>How should the </a:t>
            </a:r>
            <a:r>
              <a:rPr lang="en-US" sz="2400" noProof="0" dirty="0" err="1" smtClean="0"/>
              <a:t>reqT</a:t>
            </a:r>
            <a:r>
              <a:rPr lang="en-US" sz="2400" noProof="0" dirty="0" smtClean="0"/>
              <a:t> OSS project be </a:t>
            </a:r>
            <a:r>
              <a:rPr lang="en-US" sz="2400" b="1" noProof="0" dirty="0" smtClean="0">
                <a:solidFill>
                  <a:srgbClr val="7030A0"/>
                </a:solidFill>
              </a:rPr>
              <a:t>governed</a:t>
            </a:r>
            <a:r>
              <a:rPr lang="en-US" sz="2400" noProof="0" dirty="0" smtClean="0"/>
              <a:t> to make it easy for you to contribute?</a:t>
            </a:r>
            <a:endParaRPr lang="en-US" sz="2400" noProof="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7"/>
          <a:stretch/>
        </p:blipFill>
        <p:spPr>
          <a:xfrm>
            <a:off x="7370618" y="0"/>
            <a:ext cx="1773382" cy="153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Thanks!</a:t>
            </a:r>
            <a:endParaRPr lang="en-US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>
                <a:hlinkClick r:id="rId2"/>
              </a:rPr>
              <a:t>bjorn.regnell@cs.lth.se</a:t>
            </a:r>
            <a:endParaRPr lang="sv-SE" dirty="0"/>
          </a:p>
        </p:txBody>
      </p:sp>
      <p:sp>
        <p:nvSpPr>
          <p:cNvPr id="13" name="Rectangle 12"/>
          <p:cNvSpPr/>
          <p:nvPr/>
        </p:nvSpPr>
        <p:spPr>
          <a:xfrm>
            <a:off x="3146" y="5619262"/>
            <a:ext cx="7711139" cy="1238738"/>
          </a:xfrm>
          <a:prstGeom prst="rect">
            <a:avLst/>
          </a:prstGeom>
          <a:solidFill>
            <a:srgbClr val="E7E6E6">
              <a:lumMod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7"/>
          <a:stretch/>
        </p:blipFill>
        <p:spPr>
          <a:xfrm>
            <a:off x="7714286" y="5619262"/>
            <a:ext cx="1429714" cy="12387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6098" y="5783384"/>
            <a:ext cx="66181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Download latest reqT.jar at:</a:t>
            </a:r>
            <a:r>
              <a:rPr lang="en-US" sz="2800" dirty="0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 </a:t>
            </a:r>
            <a:r>
              <a:rPr lang="en-US" sz="2800" dirty="0" smtClean="0">
                <a:solidFill>
                  <a:prstClr val="white"/>
                </a:solidFill>
                <a:latin typeface="Calibri" panose="020F0502020204030204"/>
              </a:rPr>
              <a:t>http://reqT.org/</a:t>
            </a:r>
            <a:r>
              <a:rPr lang="en-US" sz="2800" dirty="0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/>
            </a:r>
            <a:br>
              <a:rPr lang="en-US" sz="2800" dirty="0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</a:br>
            <a:r>
              <a:rPr lang="en-US" sz="2800" dirty="0" smtClean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Run in terminal:</a:t>
            </a:r>
            <a:r>
              <a:rPr lang="en-US" sz="2800" dirty="0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 </a:t>
            </a:r>
            <a:r>
              <a:rPr lang="en-US" sz="2800" dirty="0" smtClean="0">
                <a:solidFill>
                  <a:prstClr val="white"/>
                </a:solidFill>
                <a:latin typeface="Calibri" panose="020F0502020204030204"/>
              </a:rPr>
              <a:t>java -jar reqT.jar</a:t>
            </a:r>
            <a:endParaRPr lang="en-US" sz="28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689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.telegraph.co.uk/multimedia/archive/01552/sky2_1552774i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8"/>
          <a:stretch/>
        </p:blipFill>
        <p:spPr bwMode="auto">
          <a:xfrm>
            <a:off x="-7749" y="0"/>
            <a:ext cx="91517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 on planet Earth </a:t>
            </a:r>
            <a:br>
              <a:rPr lang="en-US" noProof="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noProof="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 5-10 years ... ?</a:t>
            </a:r>
            <a:endParaRPr lang="en-US" noProof="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142" y="1825624"/>
            <a:ext cx="6178856" cy="5032375"/>
          </a:xfrm>
          <a:solidFill>
            <a:schemeClr val="tx1">
              <a:lumMod val="95000"/>
              <a:lumOff val="5000"/>
              <a:alpha val="67059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Some hypotheses</a:t>
            </a:r>
          </a:p>
          <a:p>
            <a:pPr marL="0" indent="0">
              <a:buNone/>
            </a:pPr>
            <a:endParaRPr lang="en-US" sz="2000" b="1" noProof="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noProof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en-US" sz="20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u="sng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lang="en-US" sz="20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build, integration &amp; deployment </a:t>
            </a:r>
          </a:p>
          <a:p>
            <a:pPr marL="0" indent="0">
              <a:buNone/>
            </a:pPr>
            <a:r>
              <a:rPr lang="en-US" sz="2000" b="1" noProof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  <a:r>
              <a:rPr lang="en-US" sz="20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release cycles &amp; </a:t>
            </a:r>
            <a:r>
              <a:rPr lang="en-US" sz="2000" b="1" noProof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  <a:r>
              <a:rPr lang="en-US" sz="20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innovation</a:t>
            </a:r>
          </a:p>
          <a:p>
            <a:pPr marL="0" indent="0">
              <a:buNone/>
            </a:pPr>
            <a:r>
              <a:rPr lang="en-US" sz="2000" b="1" noProof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en-US" sz="20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SW eco systems, distributed developer communities, open source </a:t>
            </a:r>
          </a:p>
          <a:p>
            <a:pPr marL="0" indent="0">
              <a:buNone/>
            </a:pPr>
            <a:r>
              <a:rPr lang="en-US" sz="20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</a:p>
          <a:p>
            <a:pPr marL="0" indent="0">
              <a:buNone/>
            </a:pPr>
            <a:r>
              <a:rPr lang="en-US" sz="2000" b="1" noProof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en-US" sz="20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noProof="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decentralization</a:t>
            </a:r>
            <a:r>
              <a:rPr lang="en-US" sz="20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0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and fewer centrally controlled 'Master Plans'</a:t>
            </a:r>
          </a:p>
          <a:p>
            <a:pPr marL="0" indent="0">
              <a:buNone/>
            </a:pPr>
            <a:r>
              <a:rPr lang="en-US" sz="2000" b="1" noProof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en-US" sz="20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coders</a:t>
            </a:r>
            <a:r>
              <a:rPr lang="en-US" sz="2000" b="1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000" b="1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will do the bulk of requirements  engineering</a:t>
            </a:r>
          </a:p>
          <a:p>
            <a:pPr marL="0" indent="0">
              <a:buNone/>
            </a:pPr>
            <a:endParaRPr lang="en-US" sz="2000" b="1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16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3548"/>
          </a:xfrm>
        </p:spPr>
        <p:txBody>
          <a:bodyPr>
            <a:normAutofit fontScale="90000"/>
          </a:bodyPr>
          <a:lstStyle/>
          <a:p>
            <a:r>
              <a:rPr lang="en-US" b="1" noProof="0" dirty="0" err="1" smtClean="0"/>
              <a:t>reqT</a:t>
            </a:r>
            <a:r>
              <a:rPr lang="en-US" b="1" noProof="0" dirty="0" smtClean="0"/>
              <a:t> inception and high-level </a:t>
            </a:r>
            <a:r>
              <a:rPr lang="en-US" b="1" noProof="0" dirty="0" err="1" smtClean="0"/>
              <a:t>reqts</a:t>
            </a:r>
            <a:r>
              <a:rPr lang="en-US" b="1" noProof="0" dirty="0" smtClean="0"/>
              <a:t> </a:t>
            </a:r>
            <a:endParaRPr lang="en-US" b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1650"/>
            <a:ext cx="7886700" cy="48453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noProof="0" dirty="0" smtClean="0"/>
              <a:t>We want...</a:t>
            </a:r>
          </a:p>
          <a:p>
            <a:r>
              <a:rPr lang="en-US" noProof="0" dirty="0"/>
              <a:t>a</a:t>
            </a:r>
            <a:r>
              <a:rPr lang="en-US" noProof="0" dirty="0" smtClean="0"/>
              <a:t> free, open source tool for RE </a:t>
            </a:r>
            <a:r>
              <a:rPr lang="en-US" b="1" noProof="0" dirty="0" smtClean="0">
                <a:solidFill>
                  <a:srgbClr val="0070C0"/>
                </a:solidFill>
              </a:rPr>
              <a:t>teaching</a:t>
            </a:r>
          </a:p>
          <a:p>
            <a:r>
              <a:rPr lang="en-US" noProof="0" dirty="0" smtClean="0"/>
              <a:t>a laboratory to try out, integrate and demonstrate new </a:t>
            </a:r>
            <a:r>
              <a:rPr lang="en-US" b="1" noProof="0" dirty="0" smtClean="0">
                <a:solidFill>
                  <a:srgbClr val="00B050"/>
                </a:solidFill>
              </a:rPr>
              <a:t>research results</a:t>
            </a:r>
          </a:p>
          <a:p>
            <a:r>
              <a:rPr lang="en-US" noProof="0" dirty="0" smtClean="0"/>
              <a:t>a </a:t>
            </a:r>
            <a:r>
              <a:rPr lang="en-US" b="1" noProof="0" dirty="0" smtClean="0">
                <a:solidFill>
                  <a:schemeClr val="accent2">
                    <a:lumMod val="75000"/>
                  </a:schemeClr>
                </a:solidFill>
              </a:rPr>
              <a:t>scalable</a:t>
            </a:r>
            <a:r>
              <a:rPr lang="en-US" noProof="0" dirty="0" smtClean="0"/>
              <a:t> tool that supports models ranging from</a:t>
            </a:r>
            <a:br>
              <a:rPr lang="en-US" noProof="0" dirty="0" smtClean="0"/>
            </a:br>
            <a:r>
              <a:rPr lang="en-US" noProof="0" dirty="0" smtClean="0"/>
              <a:t>small "shopping lists" to huge </a:t>
            </a:r>
            <a:r>
              <a:rPr lang="en-US" noProof="0" dirty="0" err="1" smtClean="0"/>
              <a:t>reqts</a:t>
            </a:r>
            <a:r>
              <a:rPr lang="en-US" noProof="0" dirty="0" smtClean="0"/>
              <a:t> collections</a:t>
            </a:r>
          </a:p>
          <a:p>
            <a:r>
              <a:rPr lang="en-US" noProof="0" dirty="0" smtClean="0"/>
              <a:t>a </a:t>
            </a:r>
            <a:r>
              <a:rPr lang="en-US" b="1" noProof="0" dirty="0" smtClean="0">
                <a:solidFill>
                  <a:srgbClr val="7030A0"/>
                </a:solidFill>
              </a:rPr>
              <a:t>flexible</a:t>
            </a:r>
            <a:r>
              <a:rPr lang="en-US" noProof="0" dirty="0" smtClean="0">
                <a:solidFill>
                  <a:srgbClr val="7030A0"/>
                </a:solidFill>
              </a:rPr>
              <a:t> </a:t>
            </a:r>
            <a:r>
              <a:rPr lang="en-US" noProof="0" dirty="0" smtClean="0"/>
              <a:t>tool:</a:t>
            </a:r>
          </a:p>
          <a:p>
            <a:pPr lvl="1"/>
            <a:r>
              <a:rPr lang="en-US" noProof="0" dirty="0" smtClean="0"/>
              <a:t>mix natural language with computable structures</a:t>
            </a:r>
          </a:p>
          <a:p>
            <a:pPr lvl="1"/>
            <a:r>
              <a:rPr lang="en-US" noProof="0" dirty="0" smtClean="0"/>
              <a:t>"methodology-agnostic" meta-model</a:t>
            </a:r>
          </a:p>
          <a:p>
            <a:r>
              <a:rPr lang="en-US" noProof="0" dirty="0" smtClean="0"/>
              <a:t>a </a:t>
            </a:r>
            <a:r>
              <a:rPr lang="en-US" b="1" noProof="0" dirty="0" smtClean="0">
                <a:solidFill>
                  <a:srgbClr val="C00000"/>
                </a:solidFill>
              </a:rPr>
              <a:t>coder-friendly</a:t>
            </a:r>
            <a:r>
              <a:rPr lang="en-US" noProof="0" dirty="0" smtClean="0"/>
              <a:t> tool that integrate with coder's tools (my favorite editor, version control, scripting, </a:t>
            </a:r>
            <a:r>
              <a:rPr lang="en-US" noProof="0" dirty="0" err="1" smtClean="0"/>
              <a:t>api</a:t>
            </a:r>
            <a:r>
              <a:rPr lang="en-US" noProof="0" dirty="0" smtClean="0"/>
              <a:t> etc.)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507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456" y="1"/>
            <a:ext cx="2449286" cy="25248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6253842" y="-2637"/>
            <a:ext cx="2449286" cy="2524832"/>
          </a:xfrm>
          <a:prstGeom prst="rect">
            <a:avLst/>
          </a:prstGeom>
        </p:spPr>
      </p:pic>
      <p:pic>
        <p:nvPicPr>
          <p:cNvPr id="4" name="Picture 4" descr="iceber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84899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23927" y="4165596"/>
            <a:ext cx="524351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sz="3600" b="1" dirty="0" err="1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myModel</a:t>
            </a:r>
            <a:r>
              <a:rPr lang="sv-SE" sz="3600" b="1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++ yourModel</a:t>
            </a:r>
            <a:endParaRPr lang="sv-SE" sz="3600" b="1" dirty="0">
              <a:solidFill>
                <a:srgbClr val="00CC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008" y="4785360"/>
            <a:ext cx="3817604" cy="1818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800000">
            <a:off x="4715580" y="3455547"/>
            <a:ext cx="754777" cy="7780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800000">
            <a:off x="7394097" y="2725503"/>
            <a:ext cx="1309031" cy="13494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48998" y="-2637"/>
            <a:ext cx="34048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Scenario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("Coders work in ecosystems with </a:t>
            </a:r>
            <a:r>
              <a:rPr lang="en-US" sz="1200" b="1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req+code+test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distributed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repos. Each stakeholder has its own, local understanding of ideas, roadmaps and acceptance criteria. Code is forked, pushed, pulled and merged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continuously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the ecosystem. The implicit 'ice berg' of </a:t>
            </a:r>
            <a:r>
              <a:rPr lang="en-US" sz="12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mixed, semi-formal models 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neither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complete nor fully consistent. We manage local trees of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req+code+test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mine sets of mixed, semi-formal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models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big data technology on both </a:t>
            </a:r>
            <a:r>
              <a:rPr lang="en-US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repos and UX data. Th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</a:t>
            </a:r>
            <a:r>
              <a:rPr lang="en-US" sz="1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community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culture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repo governance determine success rather than process control.")  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4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6"/>
          <a:stretch/>
        </p:blipFill>
        <p:spPr>
          <a:xfrm>
            <a:off x="0" y="1596025"/>
            <a:ext cx="9144000" cy="33128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40896"/>
            <a:ext cx="9143999" cy="886326"/>
          </a:xfrm>
        </p:spPr>
        <p:txBody>
          <a:bodyPr/>
          <a:lstStyle/>
          <a:p>
            <a:r>
              <a:rPr lang="en-US" sz="2400" noProof="0" dirty="0" smtClean="0">
                <a:solidFill>
                  <a:schemeClr val="bg1"/>
                </a:solidFill>
                <a:latin typeface="+mn-lt"/>
              </a:rPr>
              <a:t>Evolving heterogeneous mix of levels of detail &amp; quality in </a:t>
            </a:r>
            <a:r>
              <a:rPr lang="en-US" sz="2400" noProof="0" dirty="0" smtClean="0">
                <a:solidFill>
                  <a:srgbClr val="00E21B"/>
                </a:solidFill>
                <a:latin typeface="+mn-lt"/>
              </a:rPr>
              <a:t>continuous requirements engineering</a:t>
            </a:r>
            <a:endParaRPr lang="en-US" sz="3200" noProof="0" dirty="0">
              <a:solidFill>
                <a:srgbClr val="00E21B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5368" y="4491790"/>
            <a:ext cx="4132863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FFFF"/>
                </a:solidFill>
              </a:rPr>
              <a:t>Level of detail, specification quality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32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3528" y="1628800"/>
            <a:ext cx="6735978" cy="5112568"/>
            <a:chOff x="323528" y="128276"/>
            <a:chExt cx="8712968" cy="6613092"/>
          </a:xfrm>
        </p:grpSpPr>
        <p:sp>
          <p:nvSpPr>
            <p:cNvPr id="53" name="Rectangle 52"/>
            <p:cNvSpPr/>
            <p:nvPr/>
          </p:nvSpPr>
          <p:spPr>
            <a:xfrm>
              <a:off x="323528" y="128276"/>
              <a:ext cx="5608469" cy="1100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prstClr val="white"/>
                </a:solidFill>
                <a:latin typeface="Helvetica" pitchFamily="34" charset="0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23528" y="1236527"/>
              <a:ext cx="3816424" cy="44039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prstClr val="white"/>
                </a:solidFill>
                <a:latin typeface="Helvetica" pitchFamily="34" charset="0"/>
                <a:cs typeface="Arial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23528" y="5640468"/>
              <a:ext cx="5608469" cy="1100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prstClr val="white"/>
                  </a:solidFill>
                  <a:latin typeface="Helvetica" pitchFamily="34" charset="0"/>
                  <a:cs typeface="Arial" pitchFamily="34" charset="0"/>
                </a:rPr>
                <a:t>JVM</a:t>
              </a:r>
              <a:endParaRPr lang="en-US" sz="2400" b="1" dirty="0">
                <a:solidFill>
                  <a:prstClr val="white"/>
                </a:solidFill>
                <a:latin typeface="Helvetica" pitchFamily="34" charset="0"/>
                <a:cs typeface="Arial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90973" y="4539567"/>
              <a:ext cx="2841023" cy="11009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prstClr val="white"/>
                  </a:solidFill>
                  <a:latin typeface="Helvetica" pitchFamily="34" charset="0"/>
                  <a:cs typeface="Arial" pitchFamily="34" charset="0"/>
                </a:rPr>
                <a:t>Java</a:t>
              </a:r>
              <a:endParaRPr lang="en-US" sz="2400" b="1" dirty="0">
                <a:solidFill>
                  <a:prstClr val="white"/>
                </a:solidFill>
                <a:latin typeface="Helvetica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23801" y="4149079"/>
              <a:ext cx="1279751" cy="597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prstClr val="black"/>
                  </a:solidFill>
                  <a:latin typeface="Helvetica" pitchFamily="34" charset="0"/>
                  <a:cs typeface="Arial" pitchFamily="34" charset="0"/>
                </a:rPr>
                <a:t>Scala</a:t>
              </a:r>
              <a:endParaRPr lang="en-US" sz="2400" b="1" dirty="0">
                <a:solidFill>
                  <a:prstClr val="black"/>
                </a:solidFill>
                <a:latin typeface="Helvetica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139952" y="3438667"/>
              <a:ext cx="1792044" cy="1100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prstClr val="white"/>
                  </a:solidFill>
                  <a:latin typeface="Helvetica" pitchFamily="34" charset="0"/>
                  <a:cs typeface="Arial" pitchFamily="34" charset="0"/>
                </a:rPr>
                <a:t>JaCoP</a:t>
              </a:r>
              <a:endParaRPr lang="en-US" sz="2400" b="1" dirty="0">
                <a:solidFill>
                  <a:prstClr val="white"/>
                </a:solidFill>
                <a:latin typeface="Helvetica" pitchFamily="34" charset="0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03648" y="1236526"/>
              <a:ext cx="4528349" cy="22018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prstClr val="white"/>
                </a:solidFill>
                <a:latin typeface="Helvetica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42907" y="1428294"/>
              <a:ext cx="1101432" cy="597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prstClr val="black"/>
                  </a:solidFill>
                  <a:latin typeface="Helvetica" pitchFamily="34" charset="0"/>
                  <a:cs typeface="Arial" pitchFamily="34" charset="0"/>
                </a:rPr>
                <a:t>reqT</a:t>
              </a:r>
              <a:endParaRPr lang="en-US" sz="2400" b="1" dirty="0">
                <a:solidFill>
                  <a:prstClr val="black"/>
                </a:solidFill>
                <a:latin typeface="Helvetica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07904" y="2029563"/>
              <a:ext cx="2030351" cy="597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prstClr val="black"/>
                  </a:solidFill>
                  <a:latin typeface="Helvetica" pitchFamily="34" charset="0"/>
                  <a:cs typeface="Arial" pitchFamily="34" charset="0"/>
                </a:rPr>
                <a:t>reqT</a:t>
              </a:r>
              <a:r>
                <a:rPr lang="en-US" sz="2400" b="1" dirty="0" smtClean="0">
                  <a:solidFill>
                    <a:prstClr val="black"/>
                  </a:solidFill>
                  <a:latin typeface="Helvetica" pitchFamily="34" charset="0"/>
                  <a:cs typeface="Arial" pitchFamily="34" charset="0"/>
                </a:rPr>
                <a:t>/CSP</a:t>
              </a:r>
              <a:endParaRPr lang="en-US" sz="2400" b="1" dirty="0">
                <a:solidFill>
                  <a:prstClr val="black"/>
                </a:solidFill>
                <a:latin typeface="Helvetica" pitchFamily="34" charset="0"/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32815" y="5908558"/>
              <a:ext cx="1721404" cy="597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prstClr val="black"/>
                  </a:solidFill>
                  <a:latin typeface="Helvetica" pitchFamily="34" charset="0"/>
                  <a:cs typeface="Arial" pitchFamily="34" charset="0"/>
                </a:rPr>
                <a:t>Platform</a:t>
              </a:r>
              <a:endParaRPr lang="en-US" sz="2400" i="1" dirty="0">
                <a:solidFill>
                  <a:prstClr val="black"/>
                </a:solidFill>
                <a:latin typeface="Helvetica" pitchFamily="34" charset="0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32815" y="4257208"/>
              <a:ext cx="1769093" cy="597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prstClr val="black"/>
                  </a:solidFill>
                  <a:latin typeface="Helvetica" pitchFamily="34" charset="0"/>
                  <a:cs typeface="Arial" pitchFamily="34" charset="0"/>
                </a:rPr>
                <a:t>Libraries</a:t>
              </a:r>
              <a:endParaRPr lang="en-US" sz="2400" i="1" dirty="0">
                <a:solidFill>
                  <a:prstClr val="black"/>
                </a:solidFill>
                <a:latin typeface="Helvetica" pitchFamily="34" charset="0"/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32815" y="2055237"/>
              <a:ext cx="1014346" cy="597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prstClr val="black"/>
                  </a:solidFill>
                  <a:latin typeface="Helvetica" pitchFamily="34" charset="0"/>
                  <a:cs typeface="Arial" pitchFamily="34" charset="0"/>
                </a:rPr>
                <a:t>DSL</a:t>
              </a:r>
              <a:endParaRPr lang="en-US" sz="2400" i="1" dirty="0">
                <a:solidFill>
                  <a:prstClr val="black"/>
                </a:solidFill>
                <a:latin typeface="Helvetica" pitchFamily="34" charset="0"/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349360" y="437703"/>
              <a:ext cx="3659858" cy="597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prstClr val="black"/>
                  </a:solidFill>
                  <a:latin typeface="Helvetica" pitchFamily="34" charset="0"/>
                  <a:cs typeface="Arial" pitchFamily="34" charset="0"/>
                </a:rPr>
                <a:t>Domain Application</a:t>
              </a:r>
              <a:endParaRPr lang="en-US" sz="2400" i="1" dirty="0">
                <a:solidFill>
                  <a:prstClr val="black"/>
                </a:solidFill>
                <a:latin typeface="Helvetica" pitchFamily="34" charset="0"/>
                <a:cs typeface="Arial" pitchFamily="34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5933428" y="1236526"/>
              <a:ext cx="310306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931996" y="3438667"/>
              <a:ext cx="31045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931996" y="5643591"/>
              <a:ext cx="31045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48"/>
            <p:cNvSpPr/>
            <p:nvPr/>
          </p:nvSpPr>
          <p:spPr>
            <a:xfrm>
              <a:off x="3208153" y="1235242"/>
              <a:ext cx="571759" cy="2197768"/>
            </a:xfrm>
            <a:custGeom>
              <a:avLst/>
              <a:gdLst>
                <a:gd name="connsiteX0" fmla="*/ 545432 w 561474"/>
                <a:gd name="connsiteY0" fmla="*/ 2181726 h 2181726"/>
                <a:gd name="connsiteX1" fmla="*/ 545432 w 561474"/>
                <a:gd name="connsiteY1" fmla="*/ 1507958 h 2181726"/>
                <a:gd name="connsiteX2" fmla="*/ 0 w 561474"/>
                <a:gd name="connsiteY2" fmla="*/ 1507958 h 2181726"/>
                <a:gd name="connsiteX3" fmla="*/ 0 w 561474"/>
                <a:gd name="connsiteY3" fmla="*/ 866274 h 2181726"/>
                <a:gd name="connsiteX4" fmla="*/ 561474 w 561474"/>
                <a:gd name="connsiteY4" fmla="*/ 866274 h 2181726"/>
                <a:gd name="connsiteX5" fmla="*/ 561474 w 561474"/>
                <a:gd name="connsiteY5" fmla="*/ 0 h 2181726"/>
                <a:gd name="connsiteX0" fmla="*/ 545432 w 569496"/>
                <a:gd name="connsiteY0" fmla="*/ 2181726 h 2181726"/>
                <a:gd name="connsiteX1" fmla="*/ 569496 w 569496"/>
                <a:gd name="connsiteY1" fmla="*/ 1507958 h 2181726"/>
                <a:gd name="connsiteX2" fmla="*/ 0 w 569496"/>
                <a:gd name="connsiteY2" fmla="*/ 1507958 h 2181726"/>
                <a:gd name="connsiteX3" fmla="*/ 0 w 569496"/>
                <a:gd name="connsiteY3" fmla="*/ 866274 h 2181726"/>
                <a:gd name="connsiteX4" fmla="*/ 561474 w 569496"/>
                <a:gd name="connsiteY4" fmla="*/ 866274 h 2181726"/>
                <a:gd name="connsiteX5" fmla="*/ 561474 w 569496"/>
                <a:gd name="connsiteY5" fmla="*/ 0 h 2181726"/>
                <a:gd name="connsiteX0" fmla="*/ 585538 w 585538"/>
                <a:gd name="connsiteY0" fmla="*/ 2181726 h 2181726"/>
                <a:gd name="connsiteX1" fmla="*/ 569496 w 585538"/>
                <a:gd name="connsiteY1" fmla="*/ 1507958 h 2181726"/>
                <a:gd name="connsiteX2" fmla="*/ 0 w 585538"/>
                <a:gd name="connsiteY2" fmla="*/ 1507958 h 2181726"/>
                <a:gd name="connsiteX3" fmla="*/ 0 w 585538"/>
                <a:gd name="connsiteY3" fmla="*/ 866274 h 2181726"/>
                <a:gd name="connsiteX4" fmla="*/ 561474 w 585538"/>
                <a:gd name="connsiteY4" fmla="*/ 866274 h 2181726"/>
                <a:gd name="connsiteX5" fmla="*/ 561474 w 585538"/>
                <a:gd name="connsiteY5" fmla="*/ 0 h 2181726"/>
                <a:gd name="connsiteX0" fmla="*/ 561475 w 569496"/>
                <a:gd name="connsiteY0" fmla="*/ 2181726 h 2181726"/>
                <a:gd name="connsiteX1" fmla="*/ 569496 w 569496"/>
                <a:gd name="connsiteY1" fmla="*/ 1507958 h 2181726"/>
                <a:gd name="connsiteX2" fmla="*/ 0 w 569496"/>
                <a:gd name="connsiteY2" fmla="*/ 1507958 h 2181726"/>
                <a:gd name="connsiteX3" fmla="*/ 0 w 569496"/>
                <a:gd name="connsiteY3" fmla="*/ 866274 h 2181726"/>
                <a:gd name="connsiteX4" fmla="*/ 561474 w 569496"/>
                <a:gd name="connsiteY4" fmla="*/ 866274 h 2181726"/>
                <a:gd name="connsiteX5" fmla="*/ 561474 w 569496"/>
                <a:gd name="connsiteY5" fmla="*/ 0 h 2181726"/>
                <a:gd name="connsiteX0" fmla="*/ 585538 w 585769"/>
                <a:gd name="connsiteY0" fmla="*/ 2181726 h 2181726"/>
                <a:gd name="connsiteX1" fmla="*/ 569496 w 585769"/>
                <a:gd name="connsiteY1" fmla="*/ 1507958 h 2181726"/>
                <a:gd name="connsiteX2" fmla="*/ 0 w 585769"/>
                <a:gd name="connsiteY2" fmla="*/ 1507958 h 2181726"/>
                <a:gd name="connsiteX3" fmla="*/ 0 w 585769"/>
                <a:gd name="connsiteY3" fmla="*/ 866274 h 2181726"/>
                <a:gd name="connsiteX4" fmla="*/ 561474 w 585769"/>
                <a:gd name="connsiteY4" fmla="*/ 866274 h 2181726"/>
                <a:gd name="connsiteX5" fmla="*/ 561474 w 585769"/>
                <a:gd name="connsiteY5" fmla="*/ 0 h 2181726"/>
                <a:gd name="connsiteX0" fmla="*/ 561475 w 569496"/>
                <a:gd name="connsiteY0" fmla="*/ 2181726 h 2181726"/>
                <a:gd name="connsiteX1" fmla="*/ 569496 w 569496"/>
                <a:gd name="connsiteY1" fmla="*/ 1507958 h 2181726"/>
                <a:gd name="connsiteX2" fmla="*/ 0 w 569496"/>
                <a:gd name="connsiteY2" fmla="*/ 1507958 h 2181726"/>
                <a:gd name="connsiteX3" fmla="*/ 0 w 569496"/>
                <a:gd name="connsiteY3" fmla="*/ 866274 h 2181726"/>
                <a:gd name="connsiteX4" fmla="*/ 561474 w 569496"/>
                <a:gd name="connsiteY4" fmla="*/ 866274 h 2181726"/>
                <a:gd name="connsiteX5" fmla="*/ 561474 w 569496"/>
                <a:gd name="connsiteY5" fmla="*/ 0 h 2181726"/>
                <a:gd name="connsiteX0" fmla="*/ 569496 w 570267"/>
                <a:gd name="connsiteY0" fmla="*/ 2197768 h 2197768"/>
                <a:gd name="connsiteX1" fmla="*/ 569496 w 570267"/>
                <a:gd name="connsiteY1" fmla="*/ 1507958 h 2197768"/>
                <a:gd name="connsiteX2" fmla="*/ 0 w 570267"/>
                <a:gd name="connsiteY2" fmla="*/ 1507958 h 2197768"/>
                <a:gd name="connsiteX3" fmla="*/ 0 w 570267"/>
                <a:gd name="connsiteY3" fmla="*/ 866274 h 2197768"/>
                <a:gd name="connsiteX4" fmla="*/ 561474 w 570267"/>
                <a:gd name="connsiteY4" fmla="*/ 866274 h 2197768"/>
                <a:gd name="connsiteX5" fmla="*/ 561474 w 570267"/>
                <a:gd name="connsiteY5" fmla="*/ 0 h 2197768"/>
                <a:gd name="connsiteX0" fmla="*/ 569496 w 577516"/>
                <a:gd name="connsiteY0" fmla="*/ 2197768 h 2197768"/>
                <a:gd name="connsiteX1" fmla="*/ 569496 w 577516"/>
                <a:gd name="connsiteY1" fmla="*/ 1507958 h 2197768"/>
                <a:gd name="connsiteX2" fmla="*/ 0 w 577516"/>
                <a:gd name="connsiteY2" fmla="*/ 1507958 h 2197768"/>
                <a:gd name="connsiteX3" fmla="*/ 0 w 577516"/>
                <a:gd name="connsiteY3" fmla="*/ 866274 h 2197768"/>
                <a:gd name="connsiteX4" fmla="*/ 577516 w 577516"/>
                <a:gd name="connsiteY4" fmla="*/ 721895 h 2197768"/>
                <a:gd name="connsiteX5" fmla="*/ 561474 w 577516"/>
                <a:gd name="connsiteY5" fmla="*/ 0 h 2197768"/>
                <a:gd name="connsiteX0" fmla="*/ 585538 w 593558"/>
                <a:gd name="connsiteY0" fmla="*/ 2197768 h 2197768"/>
                <a:gd name="connsiteX1" fmla="*/ 585538 w 593558"/>
                <a:gd name="connsiteY1" fmla="*/ 1507958 h 2197768"/>
                <a:gd name="connsiteX2" fmla="*/ 16042 w 593558"/>
                <a:gd name="connsiteY2" fmla="*/ 1507958 h 2197768"/>
                <a:gd name="connsiteX3" fmla="*/ 0 w 593558"/>
                <a:gd name="connsiteY3" fmla="*/ 721895 h 2197768"/>
                <a:gd name="connsiteX4" fmla="*/ 593558 w 593558"/>
                <a:gd name="connsiteY4" fmla="*/ 721895 h 2197768"/>
                <a:gd name="connsiteX5" fmla="*/ 577516 w 593558"/>
                <a:gd name="connsiteY5" fmla="*/ 0 h 2197768"/>
                <a:gd name="connsiteX0" fmla="*/ 569496 w 577516"/>
                <a:gd name="connsiteY0" fmla="*/ 2197768 h 2197768"/>
                <a:gd name="connsiteX1" fmla="*/ 569496 w 577516"/>
                <a:gd name="connsiteY1" fmla="*/ 1507958 h 2197768"/>
                <a:gd name="connsiteX2" fmla="*/ 0 w 577516"/>
                <a:gd name="connsiteY2" fmla="*/ 1507958 h 2197768"/>
                <a:gd name="connsiteX3" fmla="*/ 8021 w 577516"/>
                <a:gd name="connsiteY3" fmla="*/ 713874 h 2197768"/>
                <a:gd name="connsiteX4" fmla="*/ 577516 w 577516"/>
                <a:gd name="connsiteY4" fmla="*/ 721895 h 2197768"/>
                <a:gd name="connsiteX5" fmla="*/ 561474 w 577516"/>
                <a:gd name="connsiteY5" fmla="*/ 0 h 2197768"/>
                <a:gd name="connsiteX0" fmla="*/ 585769 w 593789"/>
                <a:gd name="connsiteY0" fmla="*/ 2197768 h 2197768"/>
                <a:gd name="connsiteX1" fmla="*/ 585769 w 593789"/>
                <a:gd name="connsiteY1" fmla="*/ 1507958 h 2197768"/>
                <a:gd name="connsiteX2" fmla="*/ 16273 w 593789"/>
                <a:gd name="connsiteY2" fmla="*/ 1507958 h 2197768"/>
                <a:gd name="connsiteX3" fmla="*/ 231 w 593789"/>
                <a:gd name="connsiteY3" fmla="*/ 721895 h 2197768"/>
                <a:gd name="connsiteX4" fmla="*/ 593789 w 593789"/>
                <a:gd name="connsiteY4" fmla="*/ 721895 h 2197768"/>
                <a:gd name="connsiteX5" fmla="*/ 577747 w 593789"/>
                <a:gd name="connsiteY5" fmla="*/ 0 h 2197768"/>
                <a:gd name="connsiteX0" fmla="*/ 570988 w 579008"/>
                <a:gd name="connsiteY0" fmla="*/ 2197768 h 2197768"/>
                <a:gd name="connsiteX1" fmla="*/ 570988 w 579008"/>
                <a:gd name="connsiteY1" fmla="*/ 1507958 h 2197768"/>
                <a:gd name="connsiteX2" fmla="*/ 1492 w 579008"/>
                <a:gd name="connsiteY2" fmla="*/ 1507958 h 2197768"/>
                <a:gd name="connsiteX3" fmla="*/ 690 w 579008"/>
                <a:gd name="connsiteY3" fmla="*/ 719355 h 2197768"/>
                <a:gd name="connsiteX4" fmla="*/ 579008 w 579008"/>
                <a:gd name="connsiteY4" fmla="*/ 721895 h 2197768"/>
                <a:gd name="connsiteX5" fmla="*/ 562966 w 579008"/>
                <a:gd name="connsiteY5" fmla="*/ 0 h 2197768"/>
                <a:gd name="connsiteX0" fmla="*/ 570988 w 579008"/>
                <a:gd name="connsiteY0" fmla="*/ 2197768 h 2197768"/>
                <a:gd name="connsiteX1" fmla="*/ 570988 w 579008"/>
                <a:gd name="connsiteY1" fmla="*/ 1507958 h 2197768"/>
                <a:gd name="connsiteX2" fmla="*/ 1492 w 579008"/>
                <a:gd name="connsiteY2" fmla="*/ 1507958 h 2197768"/>
                <a:gd name="connsiteX3" fmla="*/ 690 w 579008"/>
                <a:gd name="connsiteY3" fmla="*/ 719355 h 2197768"/>
                <a:gd name="connsiteX4" fmla="*/ 579008 w 579008"/>
                <a:gd name="connsiteY4" fmla="*/ 716815 h 2197768"/>
                <a:gd name="connsiteX5" fmla="*/ 562966 w 579008"/>
                <a:gd name="connsiteY5" fmla="*/ 0 h 2197768"/>
                <a:gd name="connsiteX0" fmla="*/ 570988 w 579008"/>
                <a:gd name="connsiteY0" fmla="*/ 2197768 h 2197768"/>
                <a:gd name="connsiteX1" fmla="*/ 570988 w 579008"/>
                <a:gd name="connsiteY1" fmla="*/ 1507958 h 2197768"/>
                <a:gd name="connsiteX2" fmla="*/ 1492 w 579008"/>
                <a:gd name="connsiteY2" fmla="*/ 1507958 h 2197768"/>
                <a:gd name="connsiteX3" fmla="*/ 690 w 579008"/>
                <a:gd name="connsiteY3" fmla="*/ 719355 h 2197768"/>
                <a:gd name="connsiteX4" fmla="*/ 579008 w 579008"/>
                <a:gd name="connsiteY4" fmla="*/ 721895 h 2197768"/>
                <a:gd name="connsiteX5" fmla="*/ 562966 w 579008"/>
                <a:gd name="connsiteY5" fmla="*/ 0 h 2197768"/>
                <a:gd name="connsiteX0" fmla="*/ 570988 w 581548"/>
                <a:gd name="connsiteY0" fmla="*/ 2197768 h 2197768"/>
                <a:gd name="connsiteX1" fmla="*/ 570988 w 581548"/>
                <a:gd name="connsiteY1" fmla="*/ 1507958 h 2197768"/>
                <a:gd name="connsiteX2" fmla="*/ 1492 w 581548"/>
                <a:gd name="connsiteY2" fmla="*/ 1507958 h 2197768"/>
                <a:gd name="connsiteX3" fmla="*/ 690 w 581548"/>
                <a:gd name="connsiteY3" fmla="*/ 719355 h 2197768"/>
                <a:gd name="connsiteX4" fmla="*/ 581548 w 581548"/>
                <a:gd name="connsiteY4" fmla="*/ 716815 h 2197768"/>
                <a:gd name="connsiteX5" fmla="*/ 562966 w 581548"/>
                <a:gd name="connsiteY5" fmla="*/ 0 h 2197768"/>
                <a:gd name="connsiteX0" fmla="*/ 570988 w 571759"/>
                <a:gd name="connsiteY0" fmla="*/ 2197768 h 2197768"/>
                <a:gd name="connsiteX1" fmla="*/ 570988 w 571759"/>
                <a:gd name="connsiteY1" fmla="*/ 1507958 h 2197768"/>
                <a:gd name="connsiteX2" fmla="*/ 1492 w 571759"/>
                <a:gd name="connsiteY2" fmla="*/ 1507958 h 2197768"/>
                <a:gd name="connsiteX3" fmla="*/ 690 w 571759"/>
                <a:gd name="connsiteY3" fmla="*/ 719355 h 2197768"/>
                <a:gd name="connsiteX4" fmla="*/ 566308 w 571759"/>
                <a:gd name="connsiteY4" fmla="*/ 719355 h 2197768"/>
                <a:gd name="connsiteX5" fmla="*/ 562966 w 571759"/>
                <a:gd name="connsiteY5" fmla="*/ 0 h 219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759" h="2197768">
                  <a:moveTo>
                    <a:pt x="570988" y="2197768"/>
                  </a:moveTo>
                  <a:cubicBezTo>
                    <a:pt x="573662" y="1973179"/>
                    <a:pt x="568314" y="1732547"/>
                    <a:pt x="570988" y="1507958"/>
                  </a:cubicBezTo>
                  <a:lnTo>
                    <a:pt x="1492" y="1507958"/>
                  </a:lnTo>
                  <a:cubicBezTo>
                    <a:pt x="4166" y="1243263"/>
                    <a:pt x="-1984" y="984050"/>
                    <a:pt x="690" y="719355"/>
                  </a:cubicBezTo>
                  <a:lnTo>
                    <a:pt x="566308" y="719355"/>
                  </a:lnTo>
                  <a:lnTo>
                    <a:pt x="56296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092363" cy="1143000"/>
          </a:xfrm>
        </p:spPr>
        <p:txBody>
          <a:bodyPr>
            <a:noAutofit/>
          </a:bodyPr>
          <a:lstStyle/>
          <a:p>
            <a:r>
              <a:rPr lang="en-US" sz="4000" noProof="0" dirty="0" err="1" smtClean="0">
                <a:solidFill>
                  <a:schemeClr val="bg2">
                    <a:lumMod val="75000"/>
                  </a:schemeClr>
                </a:solidFill>
              </a:rPr>
              <a:t>reqT</a:t>
            </a:r>
            <a:r>
              <a:rPr lang="en-US" sz="4000" noProof="0" dirty="0" smtClean="0">
                <a:solidFill>
                  <a:schemeClr val="bg2">
                    <a:lumMod val="75000"/>
                  </a:schemeClr>
                </a:solidFill>
              </a:rPr>
              <a:t> architecture</a:t>
            </a:r>
            <a:endParaRPr lang="en-US" sz="4000" noProof="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7624" cy="118762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653953" y="1620985"/>
            <a:ext cx="2400082" cy="85110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/>
              <a:t>CLI + GUI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248800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Open Source Software (OSS)</a:t>
            </a:r>
            <a:br>
              <a:rPr lang="en-US" noProof="0" dirty="0" smtClean="0"/>
            </a:br>
            <a:r>
              <a:rPr lang="en-US" noProof="0" dirty="0" smtClean="0"/>
              <a:t>in </a:t>
            </a:r>
            <a:r>
              <a:rPr lang="en-US" b="1" noProof="0" dirty="0" err="1" smtClean="0"/>
              <a:t>reqT</a:t>
            </a:r>
            <a:endParaRPr lang="en-US" b="1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OSS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 err="1" smtClean="0"/>
              <a:t>reqT</a:t>
            </a:r>
            <a:endParaRPr lang="en-US" noProof="0" dirty="0" smtClean="0"/>
          </a:p>
          <a:p>
            <a:r>
              <a:rPr lang="en-US" noProof="0" dirty="0" smtClean="0"/>
              <a:t>Scala libs &amp; compiler </a:t>
            </a:r>
          </a:p>
          <a:p>
            <a:r>
              <a:rPr lang="en-US" noProof="0" dirty="0" err="1" smtClean="0"/>
              <a:t>JaCoP</a:t>
            </a:r>
            <a:endParaRPr lang="en-US" noProof="0" dirty="0" smtClean="0"/>
          </a:p>
          <a:p>
            <a:r>
              <a:rPr lang="en-US" noProof="0" dirty="0" err="1" smtClean="0"/>
              <a:t>jLine</a:t>
            </a:r>
            <a:endParaRPr lang="en-US" noProof="0" dirty="0" smtClean="0"/>
          </a:p>
          <a:p>
            <a:r>
              <a:rPr lang="en-US" noProof="0" dirty="0" err="1" smtClean="0"/>
              <a:t>RSyntaxTextArea</a:t>
            </a:r>
            <a:endParaRPr lang="en-US" noProof="0" dirty="0" smtClean="0"/>
          </a:p>
          <a:p>
            <a:r>
              <a:rPr lang="en-US" noProof="0" dirty="0" err="1" smtClean="0"/>
              <a:t>jFlex</a:t>
            </a:r>
            <a:endParaRPr lang="en-US" noProof="0" dirty="0" smtClean="0"/>
          </a:p>
          <a:p>
            <a:r>
              <a:rPr lang="en-US" noProof="0" dirty="0" err="1" smtClean="0"/>
              <a:t>GraphViz</a:t>
            </a:r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 err="1" smtClean="0"/>
              <a:t>Licence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noProof="0" dirty="0" smtClean="0"/>
              <a:t>BSD-2-caluse</a:t>
            </a:r>
          </a:p>
          <a:p>
            <a:r>
              <a:rPr lang="en-US" noProof="0" dirty="0" smtClean="0"/>
              <a:t>similar to BSD-2-caluse</a:t>
            </a:r>
          </a:p>
          <a:p>
            <a:r>
              <a:rPr lang="en-US" noProof="0" dirty="0" smtClean="0"/>
              <a:t>GNU GPL v2 &amp; v3</a:t>
            </a:r>
          </a:p>
          <a:p>
            <a:r>
              <a:rPr lang="en-US" noProof="0" dirty="0" smtClean="0"/>
              <a:t>similar to BSD-2-caluse</a:t>
            </a:r>
          </a:p>
          <a:p>
            <a:r>
              <a:rPr lang="en-US" noProof="0" dirty="0" smtClean="0"/>
              <a:t>similar to BSD-2-caluse</a:t>
            </a:r>
          </a:p>
          <a:p>
            <a:r>
              <a:rPr lang="en-US" noProof="0" dirty="0" smtClean="0"/>
              <a:t>BSD-2-caluse</a:t>
            </a:r>
          </a:p>
          <a:p>
            <a:r>
              <a:rPr lang="en-US" noProof="0" dirty="0" smtClean="0"/>
              <a:t>Eclipse Public License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21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reqT</a:t>
            </a:r>
            <a:r>
              <a:rPr lang="en-US" noProof="0" dirty="0" smtClean="0"/>
              <a:t> is </a:t>
            </a:r>
            <a:r>
              <a:rPr lang="en-US" noProof="0" dirty="0" err="1" smtClean="0"/>
              <a:t>metaprogrammed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noProof="0" dirty="0" smtClean="0"/>
              <a:t>The </a:t>
            </a:r>
            <a:r>
              <a:rPr lang="en-US" sz="2800" noProof="0" dirty="0" err="1" smtClean="0"/>
              <a:t>metamodel</a:t>
            </a:r>
            <a:r>
              <a:rPr lang="en-US" sz="2800" noProof="0" dirty="0" smtClean="0"/>
              <a:t> of </a:t>
            </a:r>
            <a:r>
              <a:rPr lang="en-US" sz="2800" noProof="0" dirty="0" err="1" smtClean="0"/>
              <a:t>reqT</a:t>
            </a:r>
            <a:r>
              <a:rPr lang="en-US" sz="2800" noProof="0" dirty="0" smtClean="0"/>
              <a:t> is expressed in </a:t>
            </a:r>
            <a:r>
              <a:rPr lang="en-US" sz="2800" noProof="0" dirty="0" err="1" smtClean="0"/>
              <a:t>reqT</a:t>
            </a:r>
            <a:endParaRPr lang="en-US" sz="2800" noProof="0" dirty="0" smtClean="0"/>
          </a:p>
          <a:p>
            <a:r>
              <a:rPr lang="en-US" sz="2800" noProof="0" dirty="0" err="1" smtClean="0"/>
              <a:t>reqT</a:t>
            </a:r>
            <a:r>
              <a:rPr lang="en-US" sz="2800" noProof="0" dirty="0" smtClean="0"/>
              <a:t> has a Scala module that takes the </a:t>
            </a:r>
            <a:r>
              <a:rPr lang="en-US" sz="2800" noProof="0" dirty="0" err="1" smtClean="0"/>
              <a:t>reqT</a:t>
            </a:r>
            <a:r>
              <a:rPr lang="en-US" sz="2800" noProof="0" dirty="0" smtClean="0"/>
              <a:t> </a:t>
            </a:r>
            <a:r>
              <a:rPr lang="en-US" sz="2800" noProof="0" dirty="0" err="1" smtClean="0"/>
              <a:t>metamodel</a:t>
            </a:r>
            <a:r>
              <a:rPr lang="en-US" sz="2800" noProof="0" dirty="0" smtClean="0"/>
              <a:t> as input and generates a Scala module that implements the </a:t>
            </a:r>
            <a:r>
              <a:rPr lang="en-US" sz="2800" noProof="0" dirty="0" err="1" smtClean="0"/>
              <a:t>reqT</a:t>
            </a:r>
            <a:r>
              <a:rPr lang="en-US" sz="2800" noProof="0" dirty="0" smtClean="0"/>
              <a:t> DSL</a:t>
            </a:r>
          </a:p>
          <a:p>
            <a:r>
              <a:rPr lang="en-US" sz="2800" noProof="0" dirty="0" smtClean="0"/>
              <a:t>The bootstrap </a:t>
            </a:r>
            <a:r>
              <a:rPr lang="en-US" sz="2800" noProof="0" dirty="0" err="1" smtClean="0"/>
              <a:t>reqT</a:t>
            </a:r>
            <a:r>
              <a:rPr lang="en-US" sz="2800" noProof="0" dirty="0" smtClean="0"/>
              <a:t> DSL includes only a few elements such as </a:t>
            </a:r>
            <a:r>
              <a:rPr lang="en-US" sz="2800" noProof="0" dirty="0" smtClean="0">
                <a:solidFill>
                  <a:schemeClr val="bg2">
                    <a:lumMod val="75000"/>
                  </a:schemeClr>
                </a:solidFill>
              </a:rPr>
              <a:t>Meta</a:t>
            </a:r>
            <a:r>
              <a:rPr lang="en-US" sz="2800" noProof="0" dirty="0" smtClean="0"/>
              <a:t> and </a:t>
            </a:r>
            <a:r>
              <a:rPr lang="en-US" sz="2800" noProof="0" dirty="0" err="1" smtClean="0">
                <a:solidFill>
                  <a:srgbClr val="C00000"/>
                </a:solidFill>
              </a:rPr>
              <a:t>superOf</a:t>
            </a:r>
            <a:endParaRPr lang="en-US" sz="2800" noProof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9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yEnglishTemplate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E57C4"/>
      </a:hlink>
      <a:folHlink>
        <a:srgbClr val="498DF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onyEricsson-2003-03-05-em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B41F"/>
      </a:accent1>
      <a:accent2>
        <a:srgbClr val="73A2D1"/>
      </a:accent2>
      <a:accent3>
        <a:srgbClr val="FFFFFF"/>
      </a:accent3>
      <a:accent4>
        <a:srgbClr val="000000"/>
      </a:accent4>
      <a:accent5>
        <a:srgbClr val="FFD6AB"/>
      </a:accent5>
      <a:accent6>
        <a:srgbClr val="6892BD"/>
      </a:accent6>
      <a:hlink>
        <a:srgbClr val="578200"/>
      </a:hlink>
      <a:folHlink>
        <a:srgbClr val="C24100"/>
      </a:folHlink>
    </a:clrScheme>
    <a:fontScheme name="SonyEricsson-2003-03-05-em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nyEricsson-2003-03-05-em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yEricsson-2003-03-05-em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yEricsson-2003-03-05-em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yEricsson-2003-03-05-em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yEricsson-2003-03-05-em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yEricsson-2003-03-05-em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yEricsson-2003-03-05-em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MyEnglishTemplate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E57C4"/>
      </a:hlink>
      <a:folHlink>
        <a:srgbClr val="498DF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4223</TotalTime>
  <Words>1251</Words>
  <Application>Microsoft Office PowerPoint</Application>
  <PresentationFormat>On-screen Show (4:3)</PresentationFormat>
  <Paragraphs>258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Arial</vt:lpstr>
      <vt:lpstr>Arial Black</vt:lpstr>
      <vt:lpstr>Calibri</vt:lpstr>
      <vt:lpstr>Calibri Light</vt:lpstr>
      <vt:lpstr>Consolas</vt:lpstr>
      <vt:lpstr>Courier New</vt:lpstr>
      <vt:lpstr>Frutiger 45 Light</vt:lpstr>
      <vt:lpstr>Helvetica</vt:lpstr>
      <vt:lpstr>Monotype Sorts</vt:lpstr>
      <vt:lpstr>Symbol</vt:lpstr>
      <vt:lpstr>Wingdings</vt:lpstr>
      <vt:lpstr>Office Theme</vt:lpstr>
      <vt:lpstr>1_MyEnglishTemplate</vt:lpstr>
      <vt:lpstr>SonyEricsson-2003-03-05-em</vt:lpstr>
      <vt:lpstr>2_MyEnglishTemplate</vt:lpstr>
      <vt:lpstr>reqT  </vt:lpstr>
      <vt:lpstr>Preview of discussion items after/during talk and demo</vt:lpstr>
      <vt:lpstr>RE on planet Earth  in 5-10 years ... ?</vt:lpstr>
      <vt:lpstr>reqT inception and high-level reqts </vt:lpstr>
      <vt:lpstr>PowerPoint Presentation</vt:lpstr>
      <vt:lpstr>Evolving heterogeneous mix of levels of detail &amp; quality in continuous requirements engineering</vt:lpstr>
      <vt:lpstr>reqT architecture</vt:lpstr>
      <vt:lpstr>Open Source Software (OSS) in reqT</vt:lpstr>
      <vt:lpstr>reqT is metaprogrammed</vt:lpstr>
      <vt:lpstr>The embedded DSL provides a  recursive, tree-like data structure</vt:lpstr>
      <vt:lpstr>Some essential requirements entitites and attributes</vt:lpstr>
      <vt:lpstr>Some essential requirements relations</vt:lpstr>
      <vt:lpstr>Requirements as graph structures</vt:lpstr>
      <vt:lpstr>PowerPoint Presentation</vt:lpstr>
      <vt:lpstr>Split and merge</vt:lpstr>
      <vt:lpstr>The goal-design scale in reqT</vt:lpstr>
      <vt:lpstr>Product("reqT") has Feature("toHtml")</vt:lpstr>
      <vt:lpstr>Product("reqT") has Feature("toTable")</vt:lpstr>
      <vt:lpstr>Product("reqT") has Feature("toGraph")</vt:lpstr>
      <vt:lpstr>Status(value: Level)</vt:lpstr>
      <vt:lpstr>Example: variability model</vt:lpstr>
      <vt:lpstr>Summary: The power of reqT</vt:lpstr>
      <vt:lpstr>The future of reqT?</vt:lpstr>
      <vt:lpstr>Discussion 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bjornr</dc:creator>
  <cp:lastModifiedBy>bjornr</cp:lastModifiedBy>
  <cp:revision>77</cp:revision>
  <cp:lastPrinted>2014-12-11T14:32:32Z</cp:lastPrinted>
  <dcterms:created xsi:type="dcterms:W3CDTF">2014-05-06T09:00:27Z</dcterms:created>
  <dcterms:modified xsi:type="dcterms:W3CDTF">2014-12-11T14:33:23Z</dcterms:modified>
</cp:coreProperties>
</file>