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9" r:id="rId4"/>
    <p:sldId id="257" r:id="rId5"/>
    <p:sldId id="258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2" r:id="rId20"/>
    <p:sldId id="274" r:id="rId21"/>
    <p:sldId id="275" r:id="rId22"/>
    <p:sldId id="276" r:id="rId23"/>
    <p:sldId id="277" r:id="rId24"/>
    <p:sldId id="278" r:id="rId25"/>
    <p:sldId id="293" r:id="rId26"/>
    <p:sldId id="294" r:id="rId27"/>
    <p:sldId id="295" r:id="rId28"/>
    <p:sldId id="288" r:id="rId29"/>
    <p:sldId id="289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732" y="810"/>
      </p:cViewPr>
      <p:guideLst>
        <p:guide orient="horz"/>
        <p:guide pos="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B0C00-7685-4939-8710-86C65FDEA4DB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6028F-EFA0-46F8-8EF7-C0FB497AD7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949A3C-E878-4B32-8A9F-C1EE2BCC61B0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774B4-C25E-4C95-8601-825CC6117B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FE280-77B9-47E7-A96C-E7E60A35D1C5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B6FAB-808F-40A9-8E4D-BB9D96DE4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CC737-7BF2-4257-88E4-82CA2D6C9D71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35BFA-E3F2-4443-BCB9-5A1E8EC17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92F78-3F1C-4F1B-BE5B-1B46A46E2126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1838-BFE7-4703-B312-3E1DFB8BCF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B7641-EB40-4483-9147-265A38E73CA6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31054-43C0-454F-9FB5-1392A37344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5040B-D9CF-4EA9-B7C8-047C083A5CCD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92C92-0228-4542-8FF7-79E35FAF03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8C7F7-25A8-421B-8427-26AEB969CF86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E481-687E-4C7F-9B2C-41B85E76D5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39D3D-4A0D-4F39-84A5-2B8F9D74B25D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3539A-AC02-4E2A-AFA1-D6CDBEB336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CFA22-3354-45DB-A9D1-6B1EE1EC36AC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0AF05-A7BF-41D8-9607-D9D1041EE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5E927-7C15-497B-90D2-546B97A1217B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DA077-F3AE-4F2C-92C3-2044CDEA13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F7CAAB-4C5F-42F0-AF7C-8E7D7F80352B}" type="datetimeFigureOut">
              <a:rPr lang="zh-CN" altLang="en-US"/>
              <a:pPr>
                <a:defRPr/>
              </a:pPr>
              <a:t>2012/9/25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ADE78B-81F5-4E74-83EB-1739B88C49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ost/cflow/rest/task" TargetMode="External"/><Relationship Id="rId2" Type="http://schemas.openxmlformats.org/officeDocument/2006/relationships/hyperlink" Target="http://www.myworldflow.com/cflow/rest/task?tid=TID&amp;acsk=ACS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orldflow.com/cflow/tutorial/mwf_api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worldflow.com/cflow/tutorial/programming_with_mwf_sdk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yworldflow.com/cflow/reg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worldflow.com/cflow/tutorial/sdk.html" TargetMode="External"/><Relationship Id="rId2" Type="http://schemas.openxmlformats.org/officeDocument/2006/relationships/hyperlink" Target="http://www.myworldflow.com/cflow/tutorial/mwf_api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My World Flow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A Workflow Engine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7544" y="2284804"/>
            <a:ext cx="2160240" cy="28083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Workflow Template</a:t>
            </a:r>
            <a:endParaRPr lang="zh-CN" altLang="en-US" dirty="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Role-User Mapping</a:t>
            </a:r>
            <a:endParaRPr lang="zh-CN" altLang="en-US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611559" y="2728161"/>
            <a:ext cx="1871663" cy="277650"/>
            <a:chOff x="899592" y="3077819"/>
            <a:chExt cx="1871663" cy="277650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899592" y="3077819"/>
              <a:ext cx="1871663" cy="277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200" dirty="0"/>
                <a:t>Task 1</a:t>
              </a:r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1694248" y="3148156"/>
              <a:ext cx="283901" cy="167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dirty="0"/>
                <a:t>A</a:t>
              </a:r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2014881" y="3148156"/>
              <a:ext cx="283902" cy="1677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/>
                <a:t>B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1559" y="3049982"/>
            <a:ext cx="1871663" cy="277650"/>
            <a:chOff x="899592" y="3465137"/>
            <a:chExt cx="1871663" cy="277650"/>
          </a:xfrm>
        </p:grpSpPr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899592" y="3465137"/>
              <a:ext cx="1871663" cy="277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200" dirty="0"/>
                <a:t>Task 2</a:t>
              </a:r>
            </a:p>
          </p:txBody>
        </p:sp>
        <p:sp>
          <p:nvSpPr>
            <p:cNvPr id="23560" name="AutoShape 8"/>
            <p:cNvSpPr>
              <a:spLocks noChangeArrowheads="1"/>
            </p:cNvSpPr>
            <p:nvPr/>
          </p:nvSpPr>
          <p:spPr bwMode="auto">
            <a:xfrm>
              <a:off x="1694248" y="3500306"/>
              <a:ext cx="282651" cy="221609"/>
            </a:xfrm>
            <a:prstGeom prst="hexagon">
              <a:avLst>
                <a:gd name="adj" fmla="val 31215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dirty="0"/>
                <a:t>R</a:t>
              </a:r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2014880" y="3500306"/>
              <a:ext cx="282651" cy="221609"/>
            </a:xfrm>
            <a:prstGeom prst="hexagon">
              <a:avLst>
                <a:gd name="adj" fmla="val 31215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/>
                <a:t>S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47864" y="1507231"/>
            <a:ext cx="1656184" cy="1749669"/>
            <a:chOff x="3779912" y="1507231"/>
            <a:chExt cx="1656184" cy="1749669"/>
          </a:xfrm>
        </p:grpSpPr>
        <p:sp>
          <p:nvSpPr>
            <p:cNvPr id="44" name="矩形 43"/>
            <p:cNvSpPr/>
            <p:nvPr/>
          </p:nvSpPr>
          <p:spPr>
            <a:xfrm>
              <a:off x="3779912" y="1507231"/>
              <a:ext cx="1656184" cy="17496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Team 1</a:t>
              </a:r>
              <a:endParaRPr lang="zh-CN" altLang="en-US" dirty="0"/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4031457" y="1989286"/>
              <a:ext cx="358775" cy="287338"/>
            </a:xfrm>
            <a:prstGeom prst="hexagon">
              <a:avLst>
                <a:gd name="adj" fmla="val 31215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23563" name="AutoShape 11"/>
            <p:cNvSpPr>
              <a:spLocks noChangeArrowheads="1"/>
            </p:cNvSpPr>
            <p:nvPr/>
          </p:nvSpPr>
          <p:spPr bwMode="auto">
            <a:xfrm>
              <a:off x="4031457" y="2565549"/>
              <a:ext cx="358775" cy="287337"/>
            </a:xfrm>
            <a:prstGeom prst="hexagon">
              <a:avLst>
                <a:gd name="adj" fmla="val 31216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4679157" y="1844824"/>
              <a:ext cx="360362" cy="2174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4679157" y="2133749"/>
              <a:ext cx="360362" cy="2174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4679157" y="2565077"/>
              <a:ext cx="360362" cy="217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23567" name="Oval 15"/>
            <p:cNvSpPr>
              <a:spLocks noChangeArrowheads="1"/>
            </p:cNvSpPr>
            <p:nvPr/>
          </p:nvSpPr>
          <p:spPr bwMode="auto">
            <a:xfrm>
              <a:off x="4679157" y="2853208"/>
              <a:ext cx="360362" cy="217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cxnSp>
          <p:nvCxnSpPr>
            <p:cNvPr id="3" name="直接箭头连接符 2"/>
            <p:cNvCxnSpPr>
              <a:stCxn id="23562" idx="0"/>
              <a:endCxn id="23564" idx="2"/>
            </p:cNvCxnSpPr>
            <p:nvPr/>
          </p:nvCxnSpPr>
          <p:spPr>
            <a:xfrm flipV="1">
              <a:off x="4390232" y="1953568"/>
              <a:ext cx="288925" cy="179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>
              <a:stCxn id="23562" idx="0"/>
              <a:endCxn id="23565" idx="2"/>
            </p:cNvCxnSpPr>
            <p:nvPr/>
          </p:nvCxnSpPr>
          <p:spPr>
            <a:xfrm>
              <a:off x="4390232" y="2132955"/>
              <a:ext cx="288925" cy="109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23563" idx="0"/>
              <a:endCxn id="23564" idx="2"/>
            </p:cNvCxnSpPr>
            <p:nvPr/>
          </p:nvCxnSpPr>
          <p:spPr>
            <a:xfrm flipV="1">
              <a:off x="4390232" y="1953568"/>
              <a:ext cx="288925" cy="755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23563" idx="0"/>
              <a:endCxn id="23567" idx="2"/>
            </p:cNvCxnSpPr>
            <p:nvPr/>
          </p:nvCxnSpPr>
          <p:spPr>
            <a:xfrm>
              <a:off x="4390232" y="2709218"/>
              <a:ext cx="288925" cy="2527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403068" y="4138341"/>
            <a:ext cx="1656184" cy="1749669"/>
            <a:chOff x="3835116" y="4138341"/>
            <a:chExt cx="1656184" cy="1749669"/>
          </a:xfrm>
        </p:grpSpPr>
        <p:sp>
          <p:nvSpPr>
            <p:cNvPr id="45" name="矩形 44"/>
            <p:cNvSpPr/>
            <p:nvPr/>
          </p:nvSpPr>
          <p:spPr>
            <a:xfrm>
              <a:off x="3835116" y="4138341"/>
              <a:ext cx="1656184" cy="17496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dirty="0" smtClean="0"/>
                <a:t>Team 2</a:t>
              </a:r>
              <a:endParaRPr lang="zh-CN" altLang="en-US" dirty="0"/>
            </a:p>
          </p:txBody>
        </p:sp>
        <p:sp>
          <p:nvSpPr>
            <p:cNvPr id="24" name="AutoShape 10"/>
            <p:cNvSpPr>
              <a:spLocks noChangeArrowheads="1"/>
            </p:cNvSpPr>
            <p:nvPr/>
          </p:nvSpPr>
          <p:spPr bwMode="auto">
            <a:xfrm>
              <a:off x="4062398" y="4579838"/>
              <a:ext cx="358775" cy="287338"/>
            </a:xfrm>
            <a:prstGeom prst="hexagon">
              <a:avLst>
                <a:gd name="adj" fmla="val 31215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R</a:t>
              </a:r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4062398" y="5156101"/>
              <a:ext cx="358775" cy="287337"/>
            </a:xfrm>
            <a:prstGeom prst="hexagon">
              <a:avLst>
                <a:gd name="adj" fmla="val 31216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S</a:t>
              </a: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4710098" y="4435376"/>
              <a:ext cx="360362" cy="2174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A</a:t>
              </a:r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4710098" y="4724301"/>
              <a:ext cx="360362" cy="2174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B</a:t>
              </a: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4710098" y="5155629"/>
              <a:ext cx="360362" cy="217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C</a:t>
              </a: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4710098" y="5443760"/>
              <a:ext cx="360362" cy="2174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D</a:t>
              </a:r>
            </a:p>
          </p:txBody>
        </p:sp>
        <p:cxnSp>
          <p:nvCxnSpPr>
            <p:cNvPr id="30" name="直接箭头连接符 29"/>
            <p:cNvCxnSpPr>
              <a:stCxn id="24" idx="0"/>
              <a:endCxn id="28" idx="2"/>
            </p:cNvCxnSpPr>
            <p:nvPr/>
          </p:nvCxnSpPr>
          <p:spPr>
            <a:xfrm>
              <a:off x="4421173" y="4723507"/>
              <a:ext cx="288925" cy="540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5" idx="0"/>
              <a:endCxn id="29" idx="2"/>
            </p:cNvCxnSpPr>
            <p:nvPr/>
          </p:nvCxnSpPr>
          <p:spPr>
            <a:xfrm>
              <a:off x="4421173" y="5299770"/>
              <a:ext cx="288925" cy="2527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611559" y="3371803"/>
            <a:ext cx="1871663" cy="277650"/>
            <a:chOff x="899592" y="3857252"/>
            <a:chExt cx="1871663" cy="277650"/>
          </a:xfrm>
        </p:grpSpPr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899592" y="3857252"/>
              <a:ext cx="1871663" cy="277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200" dirty="0"/>
                <a:t>Task </a:t>
              </a:r>
              <a:r>
                <a:rPr lang="en-US" altLang="zh-CN" sz="1200" dirty="0" smtClean="0"/>
                <a:t>3</a:t>
              </a:r>
              <a:endParaRPr lang="en-US" altLang="zh-CN" sz="1200" dirty="0"/>
            </a:p>
          </p:txBody>
        </p:sp>
        <p:sp>
          <p:nvSpPr>
            <p:cNvPr id="36" name="AutoShape 8"/>
            <p:cNvSpPr>
              <a:spLocks noChangeArrowheads="1"/>
            </p:cNvSpPr>
            <p:nvPr/>
          </p:nvSpPr>
          <p:spPr bwMode="auto">
            <a:xfrm>
              <a:off x="1691680" y="3892421"/>
              <a:ext cx="282651" cy="221609"/>
            </a:xfrm>
            <a:prstGeom prst="hexagon">
              <a:avLst>
                <a:gd name="adj" fmla="val 31215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/>
                <a:t>R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1559" y="3693624"/>
            <a:ext cx="1871663" cy="277650"/>
            <a:chOff x="899592" y="4254192"/>
            <a:chExt cx="1871663" cy="277650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899592" y="4254192"/>
              <a:ext cx="1871663" cy="277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200" dirty="0"/>
                <a:t>Task </a:t>
              </a:r>
              <a:r>
                <a:rPr lang="en-US" altLang="zh-CN" sz="1200" dirty="0" smtClean="0"/>
                <a:t>4</a:t>
              </a:r>
              <a:endParaRPr lang="en-US" altLang="zh-CN" sz="1200" dirty="0"/>
            </a:p>
          </p:txBody>
        </p:sp>
        <p:sp>
          <p:nvSpPr>
            <p:cNvPr id="39" name="AutoShape 9"/>
            <p:cNvSpPr>
              <a:spLocks noChangeArrowheads="1"/>
            </p:cNvSpPr>
            <p:nvPr/>
          </p:nvSpPr>
          <p:spPr bwMode="auto">
            <a:xfrm>
              <a:off x="1694471" y="4289361"/>
              <a:ext cx="282651" cy="221609"/>
            </a:xfrm>
            <a:prstGeom prst="hexagon">
              <a:avLst>
                <a:gd name="adj" fmla="val 31215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dirty="0"/>
                <a:t>S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5868144" y="1440368"/>
            <a:ext cx="2736304" cy="23560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Workflow Process 1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827340" y="3974433"/>
            <a:ext cx="2736304" cy="22485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dirty="0" smtClean="0"/>
              <a:t>Workflow Process 2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11559" y="4015446"/>
            <a:ext cx="1871663" cy="277650"/>
            <a:chOff x="899591" y="4653175"/>
            <a:chExt cx="1871663" cy="277650"/>
          </a:xfrm>
        </p:grpSpPr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899591" y="4653175"/>
              <a:ext cx="1871663" cy="277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200" dirty="0"/>
                <a:t>Task 5</a:t>
              </a:r>
            </a:p>
          </p:txBody>
        </p:sp>
        <p:sp>
          <p:nvSpPr>
            <p:cNvPr id="84" name="AutoShape 9"/>
            <p:cNvSpPr>
              <a:spLocks noChangeArrowheads="1"/>
            </p:cNvSpPr>
            <p:nvPr/>
          </p:nvSpPr>
          <p:spPr bwMode="auto">
            <a:xfrm>
              <a:off x="1694470" y="4688344"/>
              <a:ext cx="282651" cy="221609"/>
            </a:xfrm>
            <a:prstGeom prst="hexagon">
              <a:avLst>
                <a:gd name="adj" fmla="val 31215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dirty="0"/>
                <a:t>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1559" y="4327402"/>
            <a:ext cx="1871663" cy="277650"/>
            <a:chOff x="900366" y="4327402"/>
            <a:chExt cx="1871663" cy="277650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900366" y="4327402"/>
              <a:ext cx="1871663" cy="277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200" dirty="0"/>
                <a:t>Task </a:t>
              </a:r>
              <a:r>
                <a:rPr lang="en-US" altLang="zh-CN" sz="1200" dirty="0" smtClean="0"/>
                <a:t>6</a:t>
              </a:r>
              <a:endParaRPr lang="en-US" altLang="zh-CN" sz="1200" dirty="0"/>
            </a:p>
          </p:txBody>
        </p:sp>
        <p:sp>
          <p:nvSpPr>
            <p:cNvPr id="11" name="五边形 10"/>
            <p:cNvSpPr/>
            <p:nvPr/>
          </p:nvSpPr>
          <p:spPr>
            <a:xfrm>
              <a:off x="1691680" y="4353779"/>
              <a:ext cx="607103" cy="217267"/>
            </a:xfrm>
            <a:prstGeom prst="homePlat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</a:rPr>
                <a:t>Task 3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6163904" y="1784661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1</a:t>
            </a:r>
          </a:p>
        </p:txBody>
      </p:sp>
      <p:sp>
        <p:nvSpPr>
          <p:cNvPr id="95" name="Oval 6"/>
          <p:cNvSpPr>
            <a:spLocks noChangeArrowheads="1"/>
          </p:cNvSpPr>
          <p:nvPr/>
        </p:nvSpPr>
        <p:spPr bwMode="auto">
          <a:xfrm>
            <a:off x="6732240" y="1854998"/>
            <a:ext cx="283901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96" name="Oval 7"/>
          <p:cNvSpPr>
            <a:spLocks noChangeArrowheads="1"/>
          </p:cNvSpPr>
          <p:nvPr/>
        </p:nvSpPr>
        <p:spPr bwMode="auto">
          <a:xfrm>
            <a:off x="7052873" y="1854998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B</a:t>
            </a:r>
          </a:p>
        </p:txBody>
      </p:sp>
      <p:sp>
        <p:nvSpPr>
          <p:cNvPr id="98" name="Rectangle 5"/>
          <p:cNvSpPr>
            <a:spLocks noChangeArrowheads="1"/>
          </p:cNvSpPr>
          <p:nvPr/>
        </p:nvSpPr>
        <p:spPr bwMode="auto">
          <a:xfrm>
            <a:off x="6163904" y="2106482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2</a:t>
            </a:r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6163904" y="2428303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</a:t>
            </a:r>
            <a:r>
              <a:rPr lang="en-US" altLang="zh-CN" sz="1200" dirty="0" smtClean="0"/>
              <a:t>3</a:t>
            </a:r>
            <a:endParaRPr lang="en-US" altLang="zh-CN" sz="1200" dirty="0"/>
          </a:p>
        </p:txBody>
      </p:sp>
      <p:sp>
        <p:nvSpPr>
          <p:cNvPr id="105" name="Rectangle 5"/>
          <p:cNvSpPr>
            <a:spLocks noChangeArrowheads="1"/>
          </p:cNvSpPr>
          <p:nvPr/>
        </p:nvSpPr>
        <p:spPr bwMode="auto">
          <a:xfrm>
            <a:off x="6163904" y="2750124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</a:t>
            </a:r>
            <a:r>
              <a:rPr lang="en-US" altLang="zh-CN" sz="1200" dirty="0" smtClean="0"/>
              <a:t>4</a:t>
            </a:r>
            <a:endParaRPr lang="en-US" altLang="zh-CN" sz="1200" dirty="0"/>
          </a:p>
        </p:txBody>
      </p:sp>
      <p:sp>
        <p:nvSpPr>
          <p:cNvPr id="108" name="Rectangle 5"/>
          <p:cNvSpPr>
            <a:spLocks noChangeArrowheads="1"/>
          </p:cNvSpPr>
          <p:nvPr/>
        </p:nvSpPr>
        <p:spPr bwMode="auto">
          <a:xfrm>
            <a:off x="6163904" y="3071946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5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auto">
          <a:xfrm>
            <a:off x="6163904" y="3383902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</a:t>
            </a:r>
            <a:r>
              <a:rPr lang="en-US" altLang="zh-CN" sz="1200" dirty="0" smtClean="0"/>
              <a:t>6</a:t>
            </a:r>
            <a:endParaRPr lang="en-US" altLang="zh-CN" sz="1200" dirty="0"/>
          </a:p>
        </p:txBody>
      </p:sp>
      <p:sp>
        <p:nvSpPr>
          <p:cNvPr id="117" name="Oval 6"/>
          <p:cNvSpPr>
            <a:spLocks noChangeArrowheads="1"/>
          </p:cNvSpPr>
          <p:nvPr/>
        </p:nvSpPr>
        <p:spPr bwMode="auto">
          <a:xfrm>
            <a:off x="6732240" y="2175136"/>
            <a:ext cx="283901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7052873" y="2175136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122" name="Oval 7"/>
          <p:cNvSpPr>
            <a:spLocks noChangeArrowheads="1"/>
          </p:cNvSpPr>
          <p:nvPr/>
        </p:nvSpPr>
        <p:spPr bwMode="auto">
          <a:xfrm>
            <a:off x="7674872" y="2175136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D</a:t>
            </a:r>
          </a:p>
        </p:txBody>
      </p:sp>
      <p:sp>
        <p:nvSpPr>
          <p:cNvPr id="123" name="Oval 6"/>
          <p:cNvSpPr>
            <a:spLocks noChangeArrowheads="1"/>
          </p:cNvSpPr>
          <p:nvPr/>
        </p:nvSpPr>
        <p:spPr bwMode="auto">
          <a:xfrm>
            <a:off x="6732908" y="2506083"/>
            <a:ext cx="283901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124" name="Oval 7"/>
          <p:cNvSpPr>
            <a:spLocks noChangeArrowheads="1"/>
          </p:cNvSpPr>
          <p:nvPr/>
        </p:nvSpPr>
        <p:spPr bwMode="auto">
          <a:xfrm>
            <a:off x="7053541" y="2506083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125" name="Oval 6"/>
          <p:cNvSpPr>
            <a:spLocks noChangeArrowheads="1"/>
          </p:cNvSpPr>
          <p:nvPr/>
        </p:nvSpPr>
        <p:spPr bwMode="auto">
          <a:xfrm>
            <a:off x="6732240" y="2794214"/>
            <a:ext cx="283901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127" name="Oval 7"/>
          <p:cNvSpPr>
            <a:spLocks noChangeArrowheads="1"/>
          </p:cNvSpPr>
          <p:nvPr/>
        </p:nvSpPr>
        <p:spPr bwMode="auto">
          <a:xfrm>
            <a:off x="7674872" y="2794214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D</a:t>
            </a:r>
          </a:p>
        </p:txBody>
      </p:sp>
      <p:sp>
        <p:nvSpPr>
          <p:cNvPr id="128" name="Oval 6"/>
          <p:cNvSpPr>
            <a:spLocks noChangeArrowheads="1"/>
          </p:cNvSpPr>
          <p:nvPr/>
        </p:nvSpPr>
        <p:spPr bwMode="auto">
          <a:xfrm>
            <a:off x="6732909" y="3102027"/>
            <a:ext cx="461916" cy="217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900" dirty="0" smtClean="0"/>
              <a:t>Starter</a:t>
            </a:r>
            <a:endParaRPr lang="en-US" altLang="zh-CN" sz="900" dirty="0"/>
          </a:p>
        </p:txBody>
      </p:sp>
      <p:sp>
        <p:nvSpPr>
          <p:cNvPr id="129" name="Oval 6"/>
          <p:cNvSpPr>
            <a:spLocks noChangeArrowheads="1"/>
          </p:cNvSpPr>
          <p:nvPr/>
        </p:nvSpPr>
        <p:spPr bwMode="auto">
          <a:xfrm>
            <a:off x="6732908" y="3438858"/>
            <a:ext cx="283901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130" name="Oval 7"/>
          <p:cNvSpPr>
            <a:spLocks noChangeArrowheads="1"/>
          </p:cNvSpPr>
          <p:nvPr/>
        </p:nvSpPr>
        <p:spPr bwMode="auto">
          <a:xfrm>
            <a:off x="7053541" y="3438858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B</a:t>
            </a:r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6179601" y="4283730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1</a:t>
            </a:r>
          </a:p>
        </p:txBody>
      </p:sp>
      <p:sp>
        <p:nvSpPr>
          <p:cNvPr id="132" name="Oval 6"/>
          <p:cNvSpPr>
            <a:spLocks noChangeArrowheads="1"/>
          </p:cNvSpPr>
          <p:nvPr/>
        </p:nvSpPr>
        <p:spPr bwMode="auto">
          <a:xfrm>
            <a:off x="6747937" y="4354067"/>
            <a:ext cx="283901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A</a:t>
            </a:r>
          </a:p>
        </p:txBody>
      </p:sp>
      <p:sp>
        <p:nvSpPr>
          <p:cNvPr id="133" name="Oval 7"/>
          <p:cNvSpPr>
            <a:spLocks noChangeArrowheads="1"/>
          </p:cNvSpPr>
          <p:nvPr/>
        </p:nvSpPr>
        <p:spPr bwMode="auto">
          <a:xfrm>
            <a:off x="7068570" y="4354067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/>
              <a:t>B</a:t>
            </a:r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auto">
          <a:xfrm>
            <a:off x="6179601" y="4605551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2</a:t>
            </a:r>
          </a:p>
        </p:txBody>
      </p:sp>
      <p:sp>
        <p:nvSpPr>
          <p:cNvPr id="135" name="Rectangle 5"/>
          <p:cNvSpPr>
            <a:spLocks noChangeArrowheads="1"/>
          </p:cNvSpPr>
          <p:nvPr/>
        </p:nvSpPr>
        <p:spPr bwMode="auto">
          <a:xfrm>
            <a:off x="6179601" y="4927372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</a:t>
            </a:r>
            <a:r>
              <a:rPr lang="en-US" altLang="zh-CN" sz="1200" dirty="0" smtClean="0"/>
              <a:t>3</a:t>
            </a:r>
            <a:endParaRPr lang="en-US" altLang="zh-CN" sz="1200" dirty="0"/>
          </a:p>
        </p:txBody>
      </p:sp>
      <p:sp>
        <p:nvSpPr>
          <p:cNvPr id="136" name="Rectangle 5"/>
          <p:cNvSpPr>
            <a:spLocks noChangeArrowheads="1"/>
          </p:cNvSpPr>
          <p:nvPr/>
        </p:nvSpPr>
        <p:spPr bwMode="auto">
          <a:xfrm>
            <a:off x="6179601" y="5249193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</a:t>
            </a:r>
            <a:r>
              <a:rPr lang="en-US" altLang="zh-CN" sz="1200" dirty="0" smtClean="0"/>
              <a:t>4</a:t>
            </a:r>
            <a:endParaRPr lang="en-US" altLang="zh-CN" sz="1200" dirty="0"/>
          </a:p>
        </p:txBody>
      </p:sp>
      <p:sp>
        <p:nvSpPr>
          <p:cNvPr id="137" name="Rectangle 5"/>
          <p:cNvSpPr>
            <a:spLocks noChangeArrowheads="1"/>
          </p:cNvSpPr>
          <p:nvPr/>
        </p:nvSpPr>
        <p:spPr bwMode="auto">
          <a:xfrm>
            <a:off x="6179601" y="5571015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5</a:t>
            </a:r>
          </a:p>
        </p:txBody>
      </p:sp>
      <p:sp>
        <p:nvSpPr>
          <p:cNvPr id="138" name="Rectangle 5"/>
          <p:cNvSpPr>
            <a:spLocks noChangeArrowheads="1"/>
          </p:cNvSpPr>
          <p:nvPr/>
        </p:nvSpPr>
        <p:spPr bwMode="auto">
          <a:xfrm>
            <a:off x="6179601" y="5882971"/>
            <a:ext cx="1871663" cy="277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/>
              <a:t>Task </a:t>
            </a:r>
            <a:r>
              <a:rPr lang="en-US" altLang="zh-CN" sz="1200" dirty="0" smtClean="0"/>
              <a:t>6</a:t>
            </a:r>
            <a:endParaRPr lang="en-US" altLang="zh-CN" sz="1200" dirty="0"/>
          </a:p>
        </p:txBody>
      </p:sp>
      <p:sp>
        <p:nvSpPr>
          <p:cNvPr id="140" name="Oval 7"/>
          <p:cNvSpPr>
            <a:spLocks noChangeArrowheads="1"/>
          </p:cNvSpPr>
          <p:nvPr/>
        </p:nvSpPr>
        <p:spPr bwMode="auto">
          <a:xfrm>
            <a:off x="7366858" y="4674205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141" name="Oval 7"/>
          <p:cNvSpPr>
            <a:spLocks noChangeArrowheads="1"/>
          </p:cNvSpPr>
          <p:nvPr/>
        </p:nvSpPr>
        <p:spPr bwMode="auto">
          <a:xfrm>
            <a:off x="7690569" y="4674205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D</a:t>
            </a:r>
          </a:p>
        </p:txBody>
      </p:sp>
      <p:sp>
        <p:nvSpPr>
          <p:cNvPr id="145" name="Oval 7"/>
          <p:cNvSpPr>
            <a:spLocks noChangeArrowheads="1"/>
          </p:cNvSpPr>
          <p:nvPr/>
        </p:nvSpPr>
        <p:spPr bwMode="auto">
          <a:xfrm>
            <a:off x="7690569" y="5293283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D</a:t>
            </a:r>
          </a:p>
        </p:txBody>
      </p:sp>
      <p:sp>
        <p:nvSpPr>
          <p:cNvPr id="146" name="Oval 6"/>
          <p:cNvSpPr>
            <a:spLocks noChangeArrowheads="1"/>
          </p:cNvSpPr>
          <p:nvPr/>
        </p:nvSpPr>
        <p:spPr bwMode="auto">
          <a:xfrm>
            <a:off x="6748606" y="5601096"/>
            <a:ext cx="461916" cy="2174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900" dirty="0" smtClean="0"/>
              <a:t>Starter</a:t>
            </a:r>
            <a:endParaRPr lang="en-US" altLang="zh-CN" sz="900" dirty="0"/>
          </a:p>
        </p:txBody>
      </p:sp>
      <p:sp>
        <p:nvSpPr>
          <p:cNvPr id="149" name="Oval 7"/>
          <p:cNvSpPr>
            <a:spLocks noChangeArrowheads="1"/>
          </p:cNvSpPr>
          <p:nvPr/>
        </p:nvSpPr>
        <p:spPr bwMode="auto">
          <a:xfrm>
            <a:off x="7366858" y="4987891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150" name="Oval 7"/>
          <p:cNvSpPr>
            <a:spLocks noChangeArrowheads="1"/>
          </p:cNvSpPr>
          <p:nvPr/>
        </p:nvSpPr>
        <p:spPr bwMode="auto">
          <a:xfrm>
            <a:off x="7368798" y="5937927"/>
            <a:ext cx="283902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C</a:t>
            </a:r>
          </a:p>
        </p:txBody>
      </p:sp>
      <p:sp>
        <p:nvSpPr>
          <p:cNvPr id="16" name="加号 15"/>
          <p:cNvSpPr/>
          <p:nvPr/>
        </p:nvSpPr>
        <p:spPr>
          <a:xfrm>
            <a:off x="2843808" y="2106481"/>
            <a:ext cx="360040" cy="3996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加号 151"/>
          <p:cNvSpPr/>
          <p:nvPr/>
        </p:nvSpPr>
        <p:spPr>
          <a:xfrm>
            <a:off x="2843082" y="4642875"/>
            <a:ext cx="360040" cy="39960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于号 16"/>
          <p:cNvSpPr/>
          <p:nvPr/>
        </p:nvSpPr>
        <p:spPr>
          <a:xfrm>
            <a:off x="5220072" y="2106482"/>
            <a:ext cx="432048" cy="2776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4" name="等于号 153"/>
          <p:cNvSpPr/>
          <p:nvPr/>
        </p:nvSpPr>
        <p:spPr>
          <a:xfrm>
            <a:off x="5178560" y="4802963"/>
            <a:ext cx="432048" cy="27765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Oval 6"/>
          <p:cNvSpPr>
            <a:spLocks noChangeArrowheads="1"/>
          </p:cNvSpPr>
          <p:nvPr/>
        </p:nvSpPr>
        <p:spPr bwMode="auto">
          <a:xfrm>
            <a:off x="687699" y="5895644"/>
            <a:ext cx="283901" cy="1677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A</a:t>
            </a:r>
          </a:p>
        </p:txBody>
      </p:sp>
      <p:sp>
        <p:nvSpPr>
          <p:cNvPr id="156" name="AutoShape 8"/>
          <p:cNvSpPr>
            <a:spLocks noChangeArrowheads="1"/>
          </p:cNvSpPr>
          <p:nvPr/>
        </p:nvSpPr>
        <p:spPr bwMode="auto">
          <a:xfrm>
            <a:off x="678907" y="6164367"/>
            <a:ext cx="282651" cy="221609"/>
          </a:xfrm>
          <a:prstGeom prst="hexagon">
            <a:avLst>
              <a:gd name="adj" fmla="val 31215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200" dirty="0"/>
              <a:t>R</a:t>
            </a:r>
          </a:p>
        </p:txBody>
      </p:sp>
      <p:sp>
        <p:nvSpPr>
          <p:cNvPr id="157" name="五边形 156"/>
          <p:cNvSpPr/>
          <p:nvPr/>
        </p:nvSpPr>
        <p:spPr>
          <a:xfrm>
            <a:off x="571153" y="6525344"/>
            <a:ext cx="607103" cy="217267"/>
          </a:xfrm>
          <a:prstGeom prst="homePlat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</a:rPr>
              <a:t>Task 3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9445" y="584866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User name</a:t>
            </a:r>
            <a:endParaRPr lang="zh-CN" altLang="en-US" sz="11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269445" y="6144366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Role name</a:t>
            </a:r>
            <a:endParaRPr lang="zh-CN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269445" y="650317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Referral task name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MWF demo site’s workflow designer</a:t>
            </a:r>
          </a:p>
          <a:p>
            <a:pPr lvl="1"/>
            <a:r>
              <a:rPr lang="en-US" altLang="zh-CN" dirty="0" smtClean="0"/>
              <a:t>After login, click menu “Template Library” then click “Create a new workflow template”</a:t>
            </a:r>
          </a:p>
          <a:p>
            <a:r>
              <a:rPr lang="en-US" altLang="zh-CN" dirty="0" smtClean="0"/>
              <a:t>Or copy MWF demo site’s workflow designer HTML source to your own web server, then modify as necessary.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UI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76200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28384" y="1331476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Toolbar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8384" y="371703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Canvas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56376" y="61653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Status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Toolbar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639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971600" y="6488668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Select: click to select a node or a link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878" y="5805264"/>
            <a:ext cx="770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Link: click first node then click next node to link them up, a link means a workflow routine.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7006" y="5373216"/>
            <a:ext cx="423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Task: a task should be done by people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763688" y="4869160"/>
            <a:ext cx="637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Timer: a timeout timer, process will hold </a:t>
            </a:r>
            <a:r>
              <a:rPr lang="en-US" altLang="zh-CN" dirty="0" err="1" smtClean="0"/>
              <a:t>untile</a:t>
            </a:r>
            <a:r>
              <a:rPr lang="en-US" altLang="zh-CN" dirty="0" smtClean="0"/>
              <a:t> timer expired. 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1720" y="443711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Sub: include a sub-process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9752" y="4005064"/>
            <a:ext cx="578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Script: invoke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, JAVA or remote web services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627784" y="3573016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AND:  pass only when all previous tasks are completed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15816" y="3140968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OR: pass when any one of previous tasks is completed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03848" y="278092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Round: mark to rewind back to any previous node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19872" y="242088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Ground: complete one branch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35896" y="2060848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Delete: click a node or a link to delete it</a:t>
            </a:r>
            <a:endParaRPr lang="zh-CN" altLang="en-US" dirty="0"/>
          </a:p>
        </p:txBody>
      </p:sp>
      <p:cxnSp>
        <p:nvCxnSpPr>
          <p:cNvPr id="27" name="肘形连接符 26"/>
          <p:cNvCxnSpPr>
            <a:endCxn id="11" idx="1"/>
          </p:cNvCxnSpPr>
          <p:nvPr/>
        </p:nvCxnSpPr>
        <p:spPr>
          <a:xfrm rot="16200000" flipH="1">
            <a:off x="-1694683" y="4007051"/>
            <a:ext cx="5116542" cy="216024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形状 31"/>
          <p:cNvCxnSpPr>
            <a:endCxn id="12" idx="1"/>
          </p:cNvCxnSpPr>
          <p:nvPr/>
        </p:nvCxnSpPr>
        <p:spPr>
          <a:xfrm rot="16200000" flipH="1">
            <a:off x="-1132076" y="3732476"/>
            <a:ext cx="4499630" cy="29227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形状 36"/>
          <p:cNvCxnSpPr>
            <a:endCxn id="13" idx="1"/>
          </p:cNvCxnSpPr>
          <p:nvPr/>
        </p:nvCxnSpPr>
        <p:spPr>
          <a:xfrm rot="16200000" flipH="1">
            <a:off x="-555218" y="3515658"/>
            <a:ext cx="3857074" cy="227374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endCxn id="14" idx="1"/>
          </p:cNvCxnSpPr>
          <p:nvPr/>
        </p:nvCxnSpPr>
        <p:spPr>
          <a:xfrm rot="16200000" flipH="1">
            <a:off x="-56837" y="3233301"/>
            <a:ext cx="3353018" cy="28803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形状 41"/>
          <p:cNvCxnSpPr>
            <a:endCxn id="15" idx="1"/>
          </p:cNvCxnSpPr>
          <p:nvPr/>
        </p:nvCxnSpPr>
        <p:spPr>
          <a:xfrm rot="16200000" flipH="1">
            <a:off x="447219" y="3017277"/>
            <a:ext cx="2920970" cy="28803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形状 43"/>
          <p:cNvCxnSpPr>
            <a:endCxn id="16" idx="1"/>
          </p:cNvCxnSpPr>
          <p:nvPr/>
        </p:nvCxnSpPr>
        <p:spPr>
          <a:xfrm rot="16200000" flipH="1">
            <a:off x="879267" y="2729245"/>
            <a:ext cx="2560930" cy="3600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形状 45"/>
          <p:cNvCxnSpPr>
            <a:endCxn id="17" idx="1"/>
          </p:cNvCxnSpPr>
          <p:nvPr/>
        </p:nvCxnSpPr>
        <p:spPr>
          <a:xfrm rot="16200000" flipH="1">
            <a:off x="1419327" y="2549225"/>
            <a:ext cx="2056874" cy="3600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形状 47"/>
          <p:cNvCxnSpPr>
            <a:endCxn id="18" idx="1"/>
          </p:cNvCxnSpPr>
          <p:nvPr/>
        </p:nvCxnSpPr>
        <p:spPr>
          <a:xfrm rot="16200000" flipH="1">
            <a:off x="1887379" y="2297197"/>
            <a:ext cx="1696834" cy="3600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形状 49"/>
          <p:cNvCxnSpPr>
            <a:endCxn id="19" idx="1"/>
          </p:cNvCxnSpPr>
          <p:nvPr/>
        </p:nvCxnSpPr>
        <p:spPr>
          <a:xfrm rot="16200000" flipH="1">
            <a:off x="2319427" y="2081173"/>
            <a:ext cx="1336794" cy="43204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形状 51"/>
          <p:cNvCxnSpPr>
            <a:endCxn id="20" idx="1"/>
          </p:cNvCxnSpPr>
          <p:nvPr/>
        </p:nvCxnSpPr>
        <p:spPr>
          <a:xfrm rot="16200000" flipH="1">
            <a:off x="2751475" y="1937157"/>
            <a:ext cx="976754" cy="3600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形状 53"/>
          <p:cNvCxnSpPr>
            <a:endCxn id="21" idx="1"/>
          </p:cNvCxnSpPr>
          <p:nvPr/>
        </p:nvCxnSpPr>
        <p:spPr>
          <a:xfrm rot="16200000" flipH="1">
            <a:off x="3147519" y="1757137"/>
            <a:ext cx="616714" cy="3600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Toolbar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639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4716016" y="443711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New: create a new workflow template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78904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Save: save current workflow template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195736" y="2420888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Workflow Name: the name of the current template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25359" y="306896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MAX: maximize the designer window </a:t>
            </a:r>
            <a:endParaRPr lang="zh-CN" altLang="en-US" dirty="0"/>
          </a:p>
        </p:txBody>
      </p:sp>
      <p:cxnSp>
        <p:nvCxnSpPr>
          <p:cNvPr id="33" name="形状 32"/>
          <p:cNvCxnSpPr>
            <a:endCxn id="22" idx="1"/>
          </p:cNvCxnSpPr>
          <p:nvPr/>
        </p:nvCxnSpPr>
        <p:spPr>
          <a:xfrm rot="16200000" flipH="1">
            <a:off x="2751475" y="2657237"/>
            <a:ext cx="2992978" cy="936104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形状 34"/>
          <p:cNvCxnSpPr>
            <a:endCxn id="23" idx="1"/>
          </p:cNvCxnSpPr>
          <p:nvPr/>
        </p:nvCxnSpPr>
        <p:spPr>
          <a:xfrm rot="16200000" flipH="1">
            <a:off x="3219527" y="2621233"/>
            <a:ext cx="2272898" cy="43204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endCxn id="24" idx="3"/>
          </p:cNvCxnSpPr>
          <p:nvPr/>
        </p:nvCxnSpPr>
        <p:spPr>
          <a:xfrm rot="16200000" flipH="1">
            <a:off x="6863457" y="2001639"/>
            <a:ext cx="976754" cy="231076"/>
          </a:xfrm>
          <a:prstGeom prst="bentConnector4">
            <a:avLst>
              <a:gd name="adj1" fmla="val 40547"/>
              <a:gd name="adj2" fmla="val 19892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形状 48"/>
          <p:cNvCxnSpPr>
            <a:endCxn id="25" idx="3"/>
          </p:cNvCxnSpPr>
          <p:nvPr/>
        </p:nvCxnSpPr>
        <p:spPr>
          <a:xfrm rot="16200000" flipH="1">
            <a:off x="7258674" y="2267892"/>
            <a:ext cx="1696834" cy="274633"/>
          </a:xfrm>
          <a:prstGeom prst="bentConnector4">
            <a:avLst>
              <a:gd name="adj1" fmla="val 44559"/>
              <a:gd name="adj2" fmla="val 18323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Link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2605088"/>
            <a:ext cx="714375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http://www.myworldflow.com/cflow/tutorial/images/link_bt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60648"/>
            <a:ext cx="792088" cy="792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5576" y="4941168"/>
            <a:ext cx="5121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 on one node (the preceding task)</a:t>
            </a:r>
          </a:p>
          <a:p>
            <a:r>
              <a:rPr lang="en-US" altLang="zh-CN" dirty="0" smtClean="0"/>
              <a:t>Click on another node (the following task),</a:t>
            </a:r>
          </a:p>
          <a:p>
            <a:r>
              <a:rPr lang="en-US" altLang="zh-CN" dirty="0" smtClean="0"/>
              <a:t>An arrow will be draw between these two nodes.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Task Doers</a:t>
            </a:r>
            <a:endParaRPr lang="zh-CN" altLang="en-US" dirty="0"/>
          </a:p>
        </p:txBody>
      </p:sp>
      <p:pic>
        <p:nvPicPr>
          <p:cNvPr id="27650" name="Picture 2" descr="http://www.myworldflow.com/cflow/tutorial/images/task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720080" cy="720080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436340"/>
            <a:ext cx="5127345" cy="3576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6092011" y="1475492"/>
            <a:ext cx="136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 name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40152" y="1844824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Work Description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30595" y="20608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Allow to delegate?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2160" y="234888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Allow to add </a:t>
            </a:r>
            <a:r>
              <a:rPr lang="en-US" altLang="zh-CN" dirty="0" err="1" smtClean="0"/>
              <a:t>adhoc</a:t>
            </a:r>
            <a:r>
              <a:rPr lang="en-US" altLang="zh-CN" dirty="0" smtClean="0"/>
              <a:t> tasks?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2552" y="291565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Will be done by user?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3284984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Will be done by role?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48528" y="371703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Comma separated user or role list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91680" y="5157192"/>
            <a:ext cx="516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Will be done by same DOER(s) as another task?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91680" y="5579948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Except DOER(s) who have done other tasks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40152" y="429309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Acquirable?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482064" y="4725144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Allow to change role participation?</a:t>
            </a:r>
            <a:endParaRPr lang="zh-CN" altLang="en-US" dirty="0"/>
          </a:p>
        </p:txBody>
      </p:sp>
      <p:cxnSp>
        <p:nvCxnSpPr>
          <p:cNvPr id="24" name="肘形连接符 23"/>
          <p:cNvCxnSpPr/>
          <p:nvPr/>
        </p:nvCxnSpPr>
        <p:spPr>
          <a:xfrm rot="5400000" flipH="1" flipV="1">
            <a:off x="4227277" y="-978805"/>
            <a:ext cx="81300" cy="5008478"/>
          </a:xfrm>
          <a:prstGeom prst="bentConnector3">
            <a:avLst>
              <a:gd name="adj1" fmla="val 381181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1691680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34" name="椭圆 33"/>
          <p:cNvSpPr/>
          <p:nvPr/>
        </p:nvSpPr>
        <p:spPr>
          <a:xfrm>
            <a:off x="1691680" y="19168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40" name="直接连接符 39"/>
          <p:cNvCxnSpPr>
            <a:stCxn id="34" idx="6"/>
            <a:endCxn id="13" idx="1"/>
          </p:cNvCxnSpPr>
          <p:nvPr/>
        </p:nvCxnSpPr>
        <p:spPr>
          <a:xfrm>
            <a:off x="1835696" y="1988840"/>
            <a:ext cx="4104456" cy="406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43" idx="4"/>
            <a:endCxn id="14" idx="1"/>
          </p:cNvCxnSpPr>
          <p:nvPr/>
        </p:nvCxnSpPr>
        <p:spPr>
          <a:xfrm rot="16200000" flipH="1">
            <a:off x="4056836" y="271755"/>
            <a:ext cx="544706" cy="3402811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2555776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45" name="椭圆 44"/>
          <p:cNvSpPr/>
          <p:nvPr/>
        </p:nvSpPr>
        <p:spPr>
          <a:xfrm>
            <a:off x="3347864" y="155679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47" name="形状 46"/>
          <p:cNvCxnSpPr>
            <a:stCxn id="45" idx="4"/>
            <a:endCxn id="15" idx="1"/>
          </p:cNvCxnSpPr>
          <p:nvPr/>
        </p:nvCxnSpPr>
        <p:spPr>
          <a:xfrm rot="16200000" flipH="1">
            <a:off x="4299647" y="821033"/>
            <a:ext cx="832738" cy="259228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16" idx="1"/>
            <a:endCxn id="50" idx="4"/>
          </p:cNvCxnSpPr>
          <p:nvPr/>
        </p:nvCxnSpPr>
        <p:spPr>
          <a:xfrm rot="10800000">
            <a:off x="395536" y="2852936"/>
            <a:ext cx="5697016" cy="24738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323528" y="270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2" name="椭圆 51"/>
          <p:cNvSpPr/>
          <p:nvPr/>
        </p:nvSpPr>
        <p:spPr>
          <a:xfrm>
            <a:off x="971600" y="270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54" name="形状 53"/>
          <p:cNvCxnSpPr>
            <a:stCxn id="52" idx="4"/>
            <a:endCxn id="17" idx="1"/>
          </p:cNvCxnSpPr>
          <p:nvPr/>
        </p:nvCxnSpPr>
        <p:spPr>
          <a:xfrm rot="16200000" flipH="1">
            <a:off x="3255531" y="641013"/>
            <a:ext cx="616714" cy="504056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475656" y="294219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57" name="形状 56"/>
          <p:cNvCxnSpPr>
            <a:stCxn id="55" idx="4"/>
            <a:endCxn id="18" idx="1"/>
          </p:cNvCxnSpPr>
          <p:nvPr/>
        </p:nvCxnSpPr>
        <p:spPr>
          <a:xfrm rot="16200000" flipH="1">
            <a:off x="3090353" y="1543523"/>
            <a:ext cx="815486" cy="3900864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611560" y="33742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60" name="形状 59"/>
          <p:cNvCxnSpPr>
            <a:stCxn id="58" idx="4"/>
            <a:endCxn id="19" idx="1"/>
          </p:cNvCxnSpPr>
          <p:nvPr/>
        </p:nvCxnSpPr>
        <p:spPr>
          <a:xfrm rot="16200000" flipH="1">
            <a:off x="275825" y="3926003"/>
            <a:ext cx="1823598" cy="100811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467544" y="414908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63" name="形状 62"/>
          <p:cNvCxnSpPr/>
          <p:nvPr/>
        </p:nvCxnSpPr>
        <p:spPr>
          <a:xfrm rot="16200000" flipH="1">
            <a:off x="379857" y="4452791"/>
            <a:ext cx="1471518" cy="115212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3203848" y="31668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5" name="椭圆 64"/>
          <p:cNvSpPr/>
          <p:nvPr/>
        </p:nvSpPr>
        <p:spPr>
          <a:xfrm>
            <a:off x="3419872" y="35866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67" name="形状 66"/>
          <p:cNvCxnSpPr>
            <a:stCxn id="64" idx="4"/>
            <a:endCxn id="21" idx="1"/>
          </p:cNvCxnSpPr>
          <p:nvPr/>
        </p:nvCxnSpPr>
        <p:spPr>
          <a:xfrm rot="16200000" flipH="1">
            <a:off x="4024554" y="2562164"/>
            <a:ext cx="1166900" cy="266429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形状 68"/>
          <p:cNvCxnSpPr>
            <a:stCxn id="65" idx="4"/>
            <a:endCxn id="22" idx="1"/>
          </p:cNvCxnSpPr>
          <p:nvPr/>
        </p:nvCxnSpPr>
        <p:spPr>
          <a:xfrm rot="16200000" flipH="1">
            <a:off x="3897401" y="3325147"/>
            <a:ext cx="1179142" cy="1990184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Done Decision</a:t>
            </a:r>
            <a:endParaRPr lang="zh-CN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40582"/>
            <a:ext cx="3699120" cy="258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1403648" y="263691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5" name="椭圆 4"/>
          <p:cNvSpPr/>
          <p:nvPr/>
        </p:nvSpPr>
        <p:spPr>
          <a:xfrm>
            <a:off x="1187624" y="27895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6" name="椭圆 5"/>
          <p:cNvSpPr/>
          <p:nvPr/>
        </p:nvSpPr>
        <p:spPr>
          <a:xfrm>
            <a:off x="971600" y="294195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7" name="椭圆 6"/>
          <p:cNvSpPr/>
          <p:nvPr/>
        </p:nvSpPr>
        <p:spPr>
          <a:xfrm>
            <a:off x="2411760" y="26196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1835696" y="30689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141277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If the task will be dispatched to many users, </a:t>
            </a:r>
            <a:r>
              <a:rPr lang="en-US" altLang="zh-CN" sz="1400" dirty="0" smtClean="0"/>
              <a:t>how</a:t>
            </a:r>
            <a:r>
              <a:rPr lang="en-US" altLang="zh-CN" dirty="0" smtClean="0"/>
              <a:t> to determine the task is DONE?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227687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One people complete, then DONE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2564904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All people complete, then DONE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419708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Determine by condition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83968" y="3789040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The condition script. Put return value to “ret”. If the return value is “true”, then the task is completed. for example, 60 percent people has completed this task:</a:t>
            </a:r>
          </a:p>
          <a:p>
            <a:r>
              <a:rPr lang="en-US" altLang="zh-CN" sz="1400" i="1" dirty="0" smtClean="0">
                <a:solidFill>
                  <a:srgbClr val="FF0000"/>
                </a:solidFill>
              </a:rPr>
              <a:t>if(finished/total &gt; 0.6) ret=“true”; else ret=“false”;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5736" y="4797152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Compute the return value of this task when there are many DOERs</a:t>
            </a:r>
          </a:p>
          <a:p>
            <a:r>
              <a:rPr lang="en-US" altLang="zh-CN" sz="1400" dirty="0" smtClean="0"/>
              <a:t>Write </a:t>
            </a:r>
            <a:r>
              <a:rPr lang="en-US" altLang="zh-CN" sz="1400" dirty="0" err="1" smtClean="0"/>
              <a:t>javascript</a:t>
            </a:r>
            <a:r>
              <a:rPr lang="en-US" altLang="zh-CN" sz="1400" dirty="0" smtClean="0"/>
              <a:t> code. The process contextual values are presented in a JSON variable CTX. You must write the return value to </a:t>
            </a:r>
            <a:r>
              <a:rPr lang="en-US" altLang="zh-CN" sz="1400" dirty="0" err="1" smtClean="0"/>
              <a:t>variale</a:t>
            </a:r>
            <a:r>
              <a:rPr lang="en-US" altLang="zh-CN" sz="1400" dirty="0" smtClean="0"/>
              <a:t> “ret”, for example:</a:t>
            </a:r>
            <a:br>
              <a:rPr lang="en-US" altLang="zh-CN" sz="1400" dirty="0" smtClean="0"/>
            </a:br>
            <a:r>
              <a:rPr lang="en-US" altLang="zh-CN" sz="1400" i="1" dirty="0" smtClean="0">
                <a:solidFill>
                  <a:srgbClr val="FF0000"/>
                </a:solidFill>
              </a:rPr>
              <a:t>if(</a:t>
            </a:r>
            <a:r>
              <a:rPr lang="en-US" altLang="zh-CN" sz="1400" i="1" dirty="0" err="1" smtClean="0">
                <a:solidFill>
                  <a:srgbClr val="FF0000"/>
                </a:solidFill>
              </a:rPr>
              <a:t>CTX.leave_days</a:t>
            </a:r>
            <a:r>
              <a:rPr lang="en-US" altLang="zh-CN" sz="1400" i="1" dirty="0" smtClean="0">
                <a:solidFill>
                  <a:srgbClr val="FF0000"/>
                </a:solidFill>
              </a:rPr>
              <a:t>&gt;10) then ret = “A”; else ret = “B”</a:t>
            </a:r>
            <a:endParaRPr lang="zh-CN" altLang="en-US" sz="1400" i="1" dirty="0">
              <a:solidFill>
                <a:srgbClr val="FF0000"/>
              </a:solidFill>
            </a:endParaRPr>
          </a:p>
        </p:txBody>
      </p:sp>
      <p:cxnSp>
        <p:nvCxnSpPr>
          <p:cNvPr id="16" name="肘形连接符 15"/>
          <p:cNvCxnSpPr>
            <a:stCxn id="4" idx="0"/>
            <a:endCxn id="10" idx="1"/>
          </p:cNvCxnSpPr>
          <p:nvPr/>
        </p:nvCxnSpPr>
        <p:spPr>
          <a:xfrm rot="5400000" flipH="1" flipV="1">
            <a:off x="2812741" y="1093677"/>
            <a:ext cx="206151" cy="288032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形状 19"/>
          <p:cNvCxnSpPr>
            <a:stCxn id="5" idx="6"/>
            <a:endCxn id="11" idx="1"/>
          </p:cNvCxnSpPr>
          <p:nvPr/>
        </p:nvCxnSpPr>
        <p:spPr>
          <a:xfrm flipV="1">
            <a:off x="1331640" y="2718793"/>
            <a:ext cx="3096344" cy="14276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6" idx="6"/>
            <a:endCxn id="12" idx="1"/>
          </p:cNvCxnSpPr>
          <p:nvPr/>
        </p:nvCxnSpPr>
        <p:spPr>
          <a:xfrm>
            <a:off x="1115616" y="3013962"/>
            <a:ext cx="3312368" cy="559635"/>
          </a:xfrm>
          <a:prstGeom prst="bentConnector3">
            <a:avLst>
              <a:gd name="adj1" fmla="val 5206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形状 24"/>
          <p:cNvCxnSpPr>
            <a:stCxn id="7" idx="4"/>
            <a:endCxn id="13" idx="1"/>
          </p:cNvCxnSpPr>
          <p:nvPr/>
        </p:nvCxnSpPr>
        <p:spPr>
          <a:xfrm rot="16200000" flipH="1">
            <a:off x="2632659" y="2614785"/>
            <a:ext cx="1502418" cy="180020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形状 26"/>
          <p:cNvCxnSpPr/>
          <p:nvPr/>
        </p:nvCxnSpPr>
        <p:spPr>
          <a:xfrm rot="16200000" flipH="1">
            <a:off x="1021105" y="4126577"/>
            <a:ext cx="2061230" cy="28803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083" y="1484784"/>
            <a:ext cx="371600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Task variables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411760" y="292494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8" name="椭圆 7"/>
          <p:cNvSpPr/>
          <p:nvPr/>
        </p:nvSpPr>
        <p:spPr>
          <a:xfrm>
            <a:off x="1547664" y="270892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1412776"/>
            <a:ext cx="43924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Attachments are variables which will be displayed on task form, DOER should input their value.</a:t>
            </a:r>
          </a:p>
          <a:p>
            <a:endParaRPr lang="en-US" altLang="zh-CN" dirty="0" smtClean="0"/>
          </a:p>
          <a:p>
            <a:r>
              <a:rPr lang="en-US" altLang="zh-CN" sz="1200" dirty="0" smtClean="0"/>
              <a:t>Developer should display task forms.</a:t>
            </a:r>
          </a:p>
          <a:p>
            <a:r>
              <a:rPr lang="en-US" altLang="zh-CN" sz="1200" dirty="0" smtClean="0"/>
              <a:t>Developer call MWF restful API </a:t>
            </a:r>
          </a:p>
          <a:p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cflow</a:t>
            </a:r>
            <a:r>
              <a:rPr lang="en-US" altLang="zh-CN" sz="1200" dirty="0" smtClean="0"/>
              <a:t>/rest/</a:t>
            </a:r>
            <a:r>
              <a:rPr lang="en-US" altLang="zh-CN" sz="1200" dirty="0" err="1" smtClean="0"/>
              <a:t>task?tid</a:t>
            </a:r>
            <a:r>
              <a:rPr lang="en-US" altLang="zh-CN" sz="1200" dirty="0" smtClean="0"/>
              <a:t>=TASK_ID to get task contextual information, and display the form as will (take demo site as example to display your own form.)</a:t>
            </a:r>
          </a:p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2" y="5157192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Variable name: a valid JAVA variable name.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35896" y="4725144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Variable title: for display</a:t>
            </a:r>
            <a:endParaRPr lang="zh-CN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4273351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Variable default value.</a:t>
            </a:r>
            <a:endParaRPr lang="zh-CN" altLang="en-US" sz="1400" dirty="0"/>
          </a:p>
        </p:txBody>
      </p:sp>
      <p:cxnSp>
        <p:nvCxnSpPr>
          <p:cNvPr id="25" name="形状 24"/>
          <p:cNvCxnSpPr>
            <a:stCxn id="7" idx="4"/>
            <a:endCxn id="11" idx="1"/>
          </p:cNvCxnSpPr>
          <p:nvPr/>
        </p:nvCxnSpPr>
        <p:spPr>
          <a:xfrm rot="16200000" flipH="1">
            <a:off x="2154796" y="3397932"/>
            <a:ext cx="1810073" cy="1152128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endCxn id="10" idx="1"/>
          </p:cNvCxnSpPr>
          <p:nvPr/>
        </p:nvCxnSpPr>
        <p:spPr>
          <a:xfrm rot="16200000" flipH="1">
            <a:off x="534616" y="3865984"/>
            <a:ext cx="2530153" cy="3600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491880" y="278092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28" name="形状 27"/>
          <p:cNvCxnSpPr>
            <a:stCxn id="26" idx="4"/>
            <a:endCxn id="12" idx="1"/>
          </p:cNvCxnSpPr>
          <p:nvPr/>
        </p:nvCxnSpPr>
        <p:spPr>
          <a:xfrm rot="16200000" flipH="1">
            <a:off x="3244788" y="3244044"/>
            <a:ext cx="1502296" cy="86409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Task variables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3568" y="191683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/>
              <a:t>Define task </a:t>
            </a:r>
            <a:r>
              <a:rPr lang="en-US" altLang="zh-CN" dirty="0" err="1" smtClean="0"/>
              <a:t>varialbes</a:t>
            </a:r>
            <a:r>
              <a:rPr lang="en-US" altLang="zh-CN" dirty="0" smtClean="0"/>
              <a:t> </a:t>
            </a:r>
            <a:r>
              <a:rPr lang="en-US" altLang="zh-CN" dirty="0" smtClean="0"/>
              <a:t>in Workflow </a:t>
            </a:r>
            <a:r>
              <a:rPr lang="en-US" altLang="zh-CN" dirty="0" err="1" smtClean="0"/>
              <a:t>Desginer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Get task information with Restful API:</a:t>
            </a:r>
            <a:br>
              <a:rPr lang="en-US" altLang="zh-CN" dirty="0" smtClean="0"/>
            </a:br>
            <a:r>
              <a:rPr lang="en-US" altLang="zh-CN" dirty="0" smtClean="0">
                <a:hlinkClick r:id="rId2"/>
              </a:rPr>
              <a:t>http://www.hostcflow/rest/task?tid=TID&amp;acsk=ACSK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The above API return a </a:t>
            </a:r>
            <a:r>
              <a:rPr lang="en-US" altLang="zh-CN" dirty="0" err="1" smtClean="0"/>
              <a:t>JSONObject</a:t>
            </a:r>
            <a:r>
              <a:rPr lang="en-US" altLang="zh-CN" dirty="0" smtClean="0"/>
              <a:t>: task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The variables are in </a:t>
            </a:r>
            <a:r>
              <a:rPr lang="en-US" altLang="zh-CN" dirty="0" err="1" smtClean="0"/>
              <a:t>task.ATTACHMENTS</a:t>
            </a:r>
            <a:r>
              <a:rPr lang="en-US" altLang="zh-CN" dirty="0" smtClean="0"/>
              <a:t>, which is a </a:t>
            </a:r>
            <a:r>
              <a:rPr lang="en-US" altLang="zh-CN" dirty="0" err="1" smtClean="0"/>
              <a:t>JSONArray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Show these variables as HTML form input area, you may also use Velocity to customize form per task.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When user submit a task, read these input and compose a JSON string:</a:t>
            </a:r>
            <a:br>
              <a:rPr lang="en-US" altLang="zh-CN" dirty="0" smtClean="0"/>
            </a:br>
            <a:r>
              <a:rPr lang="en-US" altLang="zh-CN" dirty="0" smtClean="0"/>
              <a:t>{[</a:t>
            </a:r>
            <a:r>
              <a:rPr lang="en-US" altLang="zh-CN" dirty="0" err="1" smtClean="0"/>
              <a:t>variable_name</a:t>
            </a:r>
            <a:r>
              <a:rPr lang="en-US" altLang="zh-CN" dirty="0" smtClean="0"/>
              <a:t>”:”variable value”],}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Post to </a:t>
            </a:r>
            <a:r>
              <a:rPr lang="en-US" altLang="zh-CN" dirty="0" smtClean="0">
                <a:hlinkClick r:id="rId3"/>
              </a:rPr>
              <a:t>http://host/cflow/rest/task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/>
            <a:r>
              <a:rPr lang="en-US" altLang="zh-CN" dirty="0" smtClean="0"/>
              <a:t>Check /</a:t>
            </a:r>
            <a:r>
              <a:rPr lang="en-US" altLang="zh-CN" dirty="0" err="1" smtClean="0"/>
              <a:t>cflow</a:t>
            </a:r>
            <a:r>
              <a:rPr lang="en-US" altLang="zh-CN" dirty="0" smtClean="0"/>
              <a:t>/task.jsp  source code to learn more.</a:t>
            </a:r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What’s MWF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My World Flow, a 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workflow engine run as a service in the cloud.</a:t>
            </a:r>
          </a:p>
          <a:p>
            <a:r>
              <a:rPr lang="en-US" altLang="zh-CN" sz="2000" dirty="0" smtClean="0"/>
              <a:t>MWF is a workflow engine</a:t>
            </a:r>
          </a:p>
          <a:p>
            <a:pPr lvl="1"/>
            <a:r>
              <a:rPr lang="en-US" altLang="zh-CN" sz="1600" dirty="0" smtClean="0"/>
              <a:t>that can be used remotely to drive either human-oriented workflow or computer-oriented business process, also in a hybrid mode.</a:t>
            </a:r>
          </a:p>
          <a:p>
            <a:r>
              <a:rPr lang="en-US" altLang="zh-CN" sz="2000" dirty="0" smtClean="0"/>
              <a:t>MWF runs in the cloud</a:t>
            </a:r>
          </a:p>
          <a:p>
            <a:pPr lvl="1"/>
            <a:r>
              <a:rPr lang="en-US" altLang="zh-CN" sz="1600" dirty="0" smtClean="0"/>
              <a:t>no installation is required. Business sensitive data is kept on your side while MWF take care of driving your workflow processes.</a:t>
            </a:r>
          </a:p>
          <a:p>
            <a:r>
              <a:rPr lang="en-US" altLang="zh-CN" sz="2000" dirty="0" smtClean="0"/>
              <a:t>MWF provides Restful API</a:t>
            </a:r>
          </a:p>
          <a:p>
            <a:pPr lvl="1"/>
            <a:r>
              <a:rPr lang="en-US" altLang="zh-CN" sz="1600" dirty="0" smtClean="0"/>
              <a:t>and GUI workflow designer as well as process monitor to programmers who can integrate advanced workflow features in your application with any modern computer language</a:t>
            </a:r>
            <a:r>
              <a:rPr lang="en-US" altLang="zh-CN" sz="1600" dirty="0" smtClean="0"/>
              <a:t>.</a:t>
            </a:r>
          </a:p>
          <a:p>
            <a:r>
              <a:rPr lang="en-US" altLang="zh-CN" sz="2000" dirty="0" smtClean="0"/>
              <a:t>MWF has workflow designer, monitor, full set Restful APIs.</a:t>
            </a:r>
          </a:p>
          <a:p>
            <a:r>
              <a:rPr lang="en-US" altLang="zh-CN" sz="2000" dirty="0" smtClean="0"/>
              <a:t>MWF support very complex workflow logic: sequence, parallel, AND, OR, script, sub-process, vote, timer etc.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</a:t>
            </a:r>
            <a:r>
              <a:rPr lang="en-US" altLang="zh-CN" dirty="0" err="1" smtClean="0"/>
              <a:t>Desinger</a:t>
            </a:r>
            <a:r>
              <a:rPr lang="en-US" altLang="zh-CN" dirty="0" smtClean="0"/>
              <a:t>: form identity</a:t>
            </a:r>
            <a:endParaRPr lang="zh-CN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4008787" cy="2796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3"/>
          <p:cNvSpPr/>
          <p:nvPr/>
        </p:nvSpPr>
        <p:spPr>
          <a:xfrm>
            <a:off x="1547664" y="242088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/>
          </a:p>
        </p:txBody>
      </p:sp>
      <p:cxnSp>
        <p:nvCxnSpPr>
          <p:cNvPr id="5" name="形状 4"/>
          <p:cNvCxnSpPr>
            <a:stCxn id="4" idx="4"/>
          </p:cNvCxnSpPr>
          <p:nvPr/>
        </p:nvCxnSpPr>
        <p:spPr>
          <a:xfrm rot="16200000" flipH="1">
            <a:off x="2843808" y="1340768"/>
            <a:ext cx="432048" cy="288032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9992" y="1412776"/>
            <a:ext cx="4392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Form ID: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en-US" altLang="zh-CN" dirty="0" err="1" smtClean="0"/>
              <a:t>cflow</a:t>
            </a:r>
            <a:r>
              <a:rPr lang="en-US" altLang="zh-CN" dirty="0" smtClean="0"/>
              <a:t>/rest/</a:t>
            </a:r>
            <a:r>
              <a:rPr lang="en-US" altLang="zh-CN" dirty="0" err="1" smtClean="0"/>
              <a:t>task?tid</a:t>
            </a:r>
            <a:r>
              <a:rPr lang="en-US" altLang="zh-CN" dirty="0" smtClean="0"/>
              <a:t>=TASK_ID to get task contextual information which contain this form id.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Developer may use this ID to distinguish forms displayed for different tasks. </a:t>
            </a:r>
          </a:p>
          <a:p>
            <a:r>
              <a:rPr lang="en-US" altLang="zh-CN" dirty="0" smtClean="0"/>
              <a:t>Developer can also distinguish task forms by task name when every task has different name.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Designer: SCRIPT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2548880"/>
          </a:xfrm>
        </p:spPr>
        <p:txBody>
          <a:bodyPr/>
          <a:lstStyle/>
          <a:p>
            <a:r>
              <a:rPr lang="en-US" altLang="zh-CN" sz="2000" dirty="0" smtClean="0"/>
              <a:t>MWF support three sorts of scripts</a:t>
            </a:r>
          </a:p>
          <a:p>
            <a:pPr lvl="1"/>
            <a:r>
              <a:rPr lang="en-US" altLang="zh-CN" sz="1800" dirty="0" err="1" smtClean="0"/>
              <a:t>Javascript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Locale JAVA invocation</a:t>
            </a:r>
          </a:p>
          <a:p>
            <a:pPr lvl="1"/>
            <a:r>
              <a:rPr lang="en-US" altLang="zh-CN" sz="1800" dirty="0" smtClean="0"/>
              <a:t>Remote WEB resource </a:t>
            </a:r>
            <a:r>
              <a:rPr lang="en-US" altLang="zh-CN" sz="1800" dirty="0" smtClean="0"/>
              <a:t>call</a:t>
            </a:r>
          </a:p>
          <a:p>
            <a:r>
              <a:rPr lang="en-US" altLang="zh-CN" sz="2000" dirty="0" smtClean="0"/>
              <a:t>A script node’s return value is used to routine the workflow process</a:t>
            </a:r>
          </a:p>
          <a:p>
            <a:r>
              <a:rPr lang="en-US" altLang="zh-CN" sz="2000" dirty="0" smtClean="0"/>
              <a:t>Process contextual variables can be changed within a script.</a:t>
            </a:r>
            <a:endParaRPr lang="zh-CN" altLang="en-US" sz="2000" dirty="0"/>
          </a:p>
        </p:txBody>
      </p:sp>
      <p:pic>
        <p:nvPicPr>
          <p:cNvPr id="31746" name="Picture 2" descr="http://www.myworldflow.com/cflow/tutorial/images/script_bt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576064" cy="576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Script: 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Write </a:t>
            </a:r>
            <a:r>
              <a:rPr lang="en-US" altLang="zh-CN" dirty="0" err="1" smtClean="0"/>
              <a:t>Javascript</a:t>
            </a:r>
            <a:r>
              <a:rPr lang="en-US" altLang="zh-CN" dirty="0" smtClean="0"/>
              <a:t> codes directly.</a:t>
            </a:r>
          </a:p>
          <a:p>
            <a:r>
              <a:rPr lang="en-US" altLang="zh-CN" dirty="0" smtClean="0"/>
              <a:t>Should return a String value.</a:t>
            </a:r>
          </a:p>
          <a:p>
            <a:r>
              <a:rPr lang="en-US" altLang="zh-CN" dirty="0" smtClean="0"/>
              <a:t>The returned value will be treated as this script node’s return value, which will be used to determine workflow’s following routine.</a:t>
            </a:r>
          </a:p>
          <a:p>
            <a:r>
              <a:rPr lang="en-US" altLang="zh-CN" dirty="0" smtClean="0"/>
              <a:t>For example:</a:t>
            </a:r>
            <a:br>
              <a:rPr lang="en-US" altLang="zh-CN" dirty="0" smtClean="0"/>
            </a:br>
            <a:r>
              <a:rPr lang="en-US" altLang="zh-CN" i="1" dirty="0" smtClean="0">
                <a:solidFill>
                  <a:srgbClr val="FF0000"/>
                </a:solidFill>
              </a:rPr>
              <a:t>if(days&gt;10) return 'long'; else return 'short';</a:t>
            </a:r>
            <a:br>
              <a:rPr lang="en-US" altLang="zh-CN" i="1" dirty="0" smtClean="0">
                <a:solidFill>
                  <a:srgbClr val="FF0000"/>
                </a:solidFill>
              </a:rPr>
            </a:br>
            <a:r>
              <a:rPr lang="en-US" altLang="zh-CN" dirty="0" smtClean="0"/>
              <a:t>“days” is a process variable which has been define as an attachment of a previous node, use it directly in your script.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Script: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Format</a:t>
            </a:r>
            <a:br>
              <a:rPr lang="en-US" altLang="zh-CN" dirty="0" smtClean="0"/>
            </a:br>
            <a:r>
              <a:rPr lang="en-US" altLang="zh-CN" dirty="0" err="1" smtClean="0"/>
              <a:t>JAVA:java_class_name</a:t>
            </a:r>
            <a:endParaRPr lang="en-US" altLang="zh-CN" dirty="0" smtClean="0"/>
          </a:p>
          <a:p>
            <a:r>
              <a:rPr lang="en-US" altLang="zh-CN" dirty="0" smtClean="0"/>
              <a:t>The java class must be implements “</a:t>
            </a:r>
            <a:r>
              <a:rPr lang="en-US" altLang="zh-CN" dirty="0" err="1" smtClean="0"/>
              <a:t>com.lkh.cflow.Linker</a:t>
            </a:r>
            <a:r>
              <a:rPr lang="en-US" altLang="zh-CN" dirty="0" smtClean="0"/>
              <a:t>” and implement “public String </a:t>
            </a:r>
            <a:r>
              <a:rPr lang="en-US" altLang="zh-CN" dirty="0" err="1" smtClean="0"/>
              <a:t>linkProxy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)”</a:t>
            </a:r>
          </a:p>
          <a:p>
            <a:r>
              <a:rPr lang="en-US" altLang="zh-CN" dirty="0" smtClean="0"/>
              <a:t>See </a:t>
            </a:r>
            <a:r>
              <a:rPr lang="en-US" altLang="zh-CN" dirty="0" err="1" smtClean="0"/>
              <a:t>com.lkh.cflow.test.MyLinker</a:t>
            </a:r>
            <a:r>
              <a:rPr lang="en-US" altLang="zh-CN" dirty="0" smtClean="0"/>
              <a:t> source code for example</a:t>
            </a:r>
          </a:p>
          <a:p>
            <a:r>
              <a:rPr lang="en-US" altLang="zh-CN" dirty="0" smtClean="0"/>
              <a:t>The class must return a JSON with keys:</a:t>
            </a:r>
          </a:p>
          <a:p>
            <a:pPr lvl="1"/>
            <a:r>
              <a:rPr lang="en-US" altLang="zh-CN" dirty="0" smtClean="0"/>
              <a:t>“RETURN”: the value will be the tasks’ return value</a:t>
            </a:r>
          </a:p>
          <a:p>
            <a:pPr lvl="1"/>
            <a:r>
              <a:rPr lang="en-US" altLang="zh-CN" dirty="0" smtClean="0"/>
              <a:t>Other keys: if there are process variables with same name, the values of these process variables will be replaced with JSON key’s value.</a:t>
            </a:r>
          </a:p>
          <a:p>
            <a:r>
              <a:rPr lang="en-US" altLang="zh-CN" dirty="0" smtClean="0"/>
              <a:t>Script node’s return value is used to determine following workflow routine.</a:t>
            </a:r>
          </a:p>
          <a:p>
            <a:r>
              <a:rPr lang="en-US" altLang="zh-CN" dirty="0" smtClean="0"/>
              <a:t>The class must be in same CLASS Loader as MWF server.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Workflow Script: call </a:t>
            </a:r>
            <a:r>
              <a:rPr lang="en-US" altLang="zh-CN" dirty="0" err="1" smtClean="0"/>
              <a:t>WebService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Format</a:t>
            </a:r>
            <a:br>
              <a:rPr lang="en-US" altLang="zh-CN" dirty="0" smtClean="0"/>
            </a:br>
            <a:r>
              <a:rPr lang="en-US" altLang="zh-CN" dirty="0" smtClean="0">
                <a:hlinkClick r:id="rId2" invalidUrl="http:///"/>
              </a:rPr>
              <a:t>URL:http://</a:t>
            </a:r>
            <a:r>
              <a:rPr lang="en-US" altLang="zh-CN" dirty="0" smtClean="0"/>
              <a:t>.....</a:t>
            </a:r>
          </a:p>
          <a:p>
            <a:r>
              <a:rPr lang="en-US" altLang="zh-CN" dirty="0" smtClean="0"/>
              <a:t>See </a:t>
            </a:r>
            <a:r>
              <a:rPr lang="en-US" altLang="zh-CN" dirty="0" err="1" smtClean="0"/>
              <a:t>com.lkh.cflow.test.TestScriptWeb</a:t>
            </a:r>
            <a:r>
              <a:rPr lang="en-US" altLang="zh-CN" dirty="0" smtClean="0"/>
              <a:t> source code for example.</a:t>
            </a:r>
          </a:p>
          <a:p>
            <a:r>
              <a:rPr lang="en-US" altLang="zh-CN" dirty="0" smtClean="0"/>
              <a:t>The URL can be on any remote server.</a:t>
            </a:r>
          </a:p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WebService</a:t>
            </a:r>
            <a:r>
              <a:rPr lang="en-US" altLang="zh-CN" dirty="0" smtClean="0"/>
              <a:t> must return a JSON with keys:</a:t>
            </a:r>
          </a:p>
          <a:p>
            <a:pPr lvl="1"/>
            <a:r>
              <a:rPr lang="en-US" altLang="zh-CN" dirty="0" smtClean="0"/>
              <a:t>RETURN: the value will be the tasks’ return value</a:t>
            </a:r>
          </a:p>
          <a:p>
            <a:pPr lvl="1"/>
            <a:r>
              <a:rPr lang="en-US" altLang="zh-CN" dirty="0" smtClean="0"/>
              <a:t>Other keys: if there are process variables with same name, the values of these process variables will be replaced with JSON key’s value.</a:t>
            </a:r>
          </a:p>
          <a:p>
            <a:r>
              <a:rPr lang="en-US" altLang="zh-CN" dirty="0" smtClean="0"/>
              <a:t>Script node’s return value is used to determine following workflow routine.</a:t>
            </a:r>
          </a:p>
          <a:p>
            <a:r>
              <a:rPr lang="en-US" altLang="zh-CN" dirty="0" err="1" smtClean="0"/>
              <a:t>Noramlly</a:t>
            </a:r>
            <a:r>
              <a:rPr lang="en-US" altLang="zh-CN" dirty="0" smtClean="0"/>
              <a:t>, the URL refers to a </a:t>
            </a:r>
            <a:r>
              <a:rPr lang="en-US" altLang="zh-CN" dirty="0" err="1" smtClean="0"/>
              <a:t>Servlet</a:t>
            </a:r>
            <a:r>
              <a:rPr lang="en-US" altLang="zh-CN" dirty="0" smtClean="0"/>
              <a:t>, a JSP, a Restful API, or a SOA Web service address.</a:t>
            </a:r>
          </a:p>
          <a:p>
            <a:r>
              <a:rPr lang="en-US" altLang="zh-CN" dirty="0" smtClean="0"/>
              <a:t>MWF pass contextual information to remote web service as a request parameter “CTX” which value is a JSON String, in your codes, you should parse it to a JSON Object, and read it’s key values which then will be used in your own codes.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en-US" altLang="zh-CN" dirty="0" smtClean="0"/>
              <a:t> Test: Script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dirty="0" smtClean="0"/>
              <a:t>&lt;!-- Apply Leaving, should input days and reason --&gt;</a:t>
            </a:r>
          </a:p>
          <a:p>
            <a:pPr>
              <a:buNone/>
            </a:pPr>
            <a:r>
              <a:rPr lang="en-US" altLang="zh-CN" dirty="0" smtClean="0"/>
              <a:t>&lt;node id="</a:t>
            </a:r>
            <a:r>
              <a:rPr lang="en-US" altLang="zh-CN" dirty="0" err="1" smtClean="0"/>
              <a:t>id_apply_leaving</a:t>
            </a:r>
            <a:r>
              <a:rPr lang="en-US" altLang="zh-CN" dirty="0" smtClean="0"/>
              <a:t>" type="task" title="Apply Leaving" name="Apply Leaving"&gt;</a:t>
            </a:r>
          </a:p>
          <a:p>
            <a:pPr>
              <a:buNone/>
            </a:pPr>
            <a:r>
              <a:rPr lang="en-US" altLang="zh-CN" dirty="0" smtClean="0"/>
              <a:t>	&lt;attachment type="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" label="Leave days" </a:t>
            </a:r>
            <a:r>
              <a:rPr lang="en-US" altLang="zh-CN" dirty="0" err="1" smtClean="0"/>
              <a:t>attname</a:t>
            </a:r>
            <a:r>
              <a:rPr lang="en-US" altLang="zh-CN" dirty="0" smtClean="0"/>
              <a:t>="days" value=""/&gt;</a:t>
            </a:r>
          </a:p>
          <a:p>
            <a:pPr>
              <a:buNone/>
            </a:pPr>
            <a:r>
              <a:rPr lang="en-US" altLang="zh-CN" dirty="0" smtClean="0"/>
              <a:t>	&lt;attachment type="String" label="Leave Reason" </a:t>
            </a:r>
            <a:r>
              <a:rPr lang="en-US" altLang="zh-CN" dirty="0" err="1" smtClean="0"/>
              <a:t>attname</a:t>
            </a:r>
            <a:r>
              <a:rPr lang="en-US" altLang="zh-CN" dirty="0" smtClean="0"/>
              <a:t>="reason" value=""/&gt;</a:t>
            </a:r>
          </a:p>
          <a:p>
            <a:pPr>
              <a:buNone/>
            </a:pPr>
            <a:r>
              <a:rPr lang="en-US" altLang="zh-CN" dirty="0" smtClean="0"/>
              <a:t>	&lt;</a:t>
            </a:r>
            <a:r>
              <a:rPr lang="en-US" altLang="zh-CN" dirty="0" err="1" smtClean="0"/>
              <a:t>taskto</a:t>
            </a:r>
            <a:r>
              <a:rPr lang="en-US" altLang="zh-CN" dirty="0" smtClean="0"/>
              <a:t> type="role" whom="starter"/&gt;\n &lt;</a:t>
            </a:r>
            <a:r>
              <a:rPr lang="en-US" altLang="zh-CN" dirty="0" err="1" smtClean="0"/>
              <a:t>mpcdc</a:t>
            </a:r>
            <a:r>
              <a:rPr lang="en-US" altLang="zh-CN" dirty="0" smtClean="0"/>
              <a:t>/&gt;\n &lt;</a:t>
            </a:r>
            <a:r>
              <a:rPr lang="en-US" altLang="zh-CN" dirty="0" err="1" smtClean="0"/>
              <a:t>oec</a:t>
            </a:r>
            <a:r>
              <a:rPr lang="en-US" altLang="zh-CN" dirty="0" smtClean="0"/>
              <a:t>/&gt;</a:t>
            </a:r>
          </a:p>
          <a:p>
            <a:pPr>
              <a:buNone/>
            </a:pPr>
            <a:r>
              <a:rPr lang="en-US" altLang="zh-CN" dirty="0" smtClean="0"/>
              <a:t>	&lt;next </a:t>
            </a:r>
            <a:r>
              <a:rPr lang="en-US" altLang="zh-CN" dirty="0" err="1" smtClean="0"/>
              <a:t>targetID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id_script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&lt;/node&gt;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&lt;node id='</a:t>
            </a:r>
            <a:r>
              <a:rPr lang="en-US" altLang="zh-CN" dirty="0" err="1" smtClean="0"/>
              <a:t>id_script</a:t>
            </a:r>
            <a:r>
              <a:rPr lang="en-US" altLang="zh-CN" dirty="0" smtClean="0"/>
              <a:t>' type='script'&gt;</a:t>
            </a:r>
          </a:p>
          <a:p>
            <a:pPr>
              <a:buNone/>
            </a:pPr>
            <a:r>
              <a:rPr lang="en-US" altLang="zh-CN" dirty="0" smtClean="0"/>
              <a:t>	&lt;script&gt;</a:t>
            </a:r>
            <a:r>
              <a:rPr lang="en-US" altLang="zh-CN" sz="4300" b="1" dirty="0" smtClean="0">
                <a:solidFill>
                  <a:srgbClr val="FF0000"/>
                </a:solidFill>
              </a:rPr>
              <a:t>URL:http://REMOTE_SERVER/</a:t>
            </a:r>
            <a:r>
              <a:rPr lang="en-US" altLang="zh-CN" sz="4300" b="1" dirty="0" err="1" smtClean="0">
                <a:solidFill>
                  <a:srgbClr val="FF0000"/>
                </a:solidFill>
              </a:rPr>
              <a:t>cflow</a:t>
            </a:r>
            <a:r>
              <a:rPr lang="en-US" altLang="zh-CN" sz="4300" b="1" dirty="0" smtClean="0">
                <a:solidFill>
                  <a:srgbClr val="FF0000"/>
                </a:solidFill>
              </a:rPr>
              <a:t>/</a:t>
            </a:r>
            <a:r>
              <a:rPr lang="en-US" altLang="zh-CN" sz="4300" b="1" dirty="0" err="1" smtClean="0">
                <a:solidFill>
                  <a:srgbClr val="FF0000"/>
                </a:solidFill>
              </a:rPr>
              <a:t>TestScriptWeb</a:t>
            </a:r>
            <a:r>
              <a:rPr lang="en-US" altLang="zh-CN" dirty="0" smtClean="0"/>
              <a:t>&lt;/script&gt;</a:t>
            </a:r>
          </a:p>
          <a:p>
            <a:pPr>
              <a:buNone/>
            </a:pPr>
            <a:r>
              <a:rPr lang="en-US" altLang="zh-CN" dirty="0" smtClean="0"/>
              <a:t>	&lt;next option='long' </a:t>
            </a:r>
            <a:r>
              <a:rPr lang="en-US" altLang="zh-CN" dirty="0" err="1" smtClean="0"/>
              <a:t>targetID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id_long</a:t>
            </a:r>
            <a:r>
              <a:rPr lang="en-US" altLang="zh-CN" dirty="0" smtClean="0"/>
              <a:t>'/&gt;</a:t>
            </a:r>
          </a:p>
          <a:p>
            <a:pPr>
              <a:buNone/>
            </a:pPr>
            <a:r>
              <a:rPr lang="en-US" altLang="zh-CN" dirty="0" smtClean="0"/>
              <a:t>	&lt;next option='short' </a:t>
            </a:r>
            <a:r>
              <a:rPr lang="en-US" altLang="zh-CN" dirty="0" err="1" smtClean="0"/>
              <a:t>targetID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id_short</a:t>
            </a:r>
            <a:r>
              <a:rPr lang="en-US" altLang="zh-CN" dirty="0" smtClean="0"/>
              <a:t>'/&gt;</a:t>
            </a:r>
          </a:p>
          <a:p>
            <a:pPr>
              <a:buNone/>
            </a:pPr>
            <a:r>
              <a:rPr lang="en-US" altLang="zh-CN" dirty="0" smtClean="0"/>
              <a:t>&lt;/node&gt;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&lt;node id='</a:t>
            </a:r>
            <a:r>
              <a:rPr lang="en-US" altLang="zh-CN" dirty="0" err="1" smtClean="0"/>
              <a:t>id_long</a:t>
            </a:r>
            <a:r>
              <a:rPr lang="en-US" altLang="zh-CN" dirty="0" smtClean="0"/>
              <a:t>' type='task' name='LONG'&gt;</a:t>
            </a:r>
          </a:p>
          <a:p>
            <a:pPr>
              <a:buNone/>
            </a:pPr>
            <a:r>
              <a:rPr lang="en-US" altLang="zh-CN" dirty="0" smtClean="0"/>
              <a:t>	&lt;</a:t>
            </a:r>
            <a:r>
              <a:rPr lang="en-US" altLang="zh-CN" dirty="0" err="1" smtClean="0"/>
              <a:t>taskto</a:t>
            </a:r>
            <a:r>
              <a:rPr lang="en-US" altLang="zh-CN" dirty="0" smtClean="0"/>
              <a:t> type="</a:t>
            </a:r>
            <a:r>
              <a:rPr lang="en-US" altLang="zh-CN" dirty="0" err="1" smtClean="0"/>
              <a:t>RefertoNode</a:t>
            </a:r>
            <a:r>
              <a:rPr lang="en-US" altLang="zh-CN" dirty="0" smtClean="0"/>
              <a:t>" whom="</a:t>
            </a:r>
            <a:r>
              <a:rPr lang="en-US" altLang="zh-CN" dirty="0" err="1" smtClean="0"/>
              <a:t>id_apply_leaving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&lt;next </a:t>
            </a:r>
            <a:r>
              <a:rPr lang="en-US" altLang="zh-CN" dirty="0" err="1" smtClean="0"/>
              <a:t>targetID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id_end</a:t>
            </a:r>
            <a:r>
              <a:rPr lang="en-US" altLang="zh-CN" dirty="0" smtClean="0"/>
              <a:t>'/&gt;</a:t>
            </a:r>
          </a:p>
          <a:p>
            <a:pPr>
              <a:buNone/>
            </a:pPr>
            <a:r>
              <a:rPr lang="en-US" altLang="zh-CN" dirty="0" smtClean="0"/>
              <a:t>&lt;/node&gt;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&lt;node id='</a:t>
            </a:r>
            <a:r>
              <a:rPr lang="en-US" altLang="zh-CN" dirty="0" err="1" smtClean="0"/>
              <a:t>id_short</a:t>
            </a:r>
            <a:r>
              <a:rPr lang="en-US" altLang="zh-CN" dirty="0" smtClean="0"/>
              <a:t>' type='task' name='SHORT'&gt;</a:t>
            </a:r>
          </a:p>
          <a:p>
            <a:pPr>
              <a:buNone/>
            </a:pPr>
            <a:r>
              <a:rPr lang="en-US" altLang="zh-CN" dirty="0" smtClean="0"/>
              <a:t>	&lt;</a:t>
            </a:r>
            <a:r>
              <a:rPr lang="en-US" altLang="zh-CN" dirty="0" err="1" smtClean="0"/>
              <a:t>taskto</a:t>
            </a:r>
            <a:r>
              <a:rPr lang="en-US" altLang="zh-CN" dirty="0" smtClean="0"/>
              <a:t> type="</a:t>
            </a:r>
            <a:r>
              <a:rPr lang="en-US" altLang="zh-CN" dirty="0" err="1" smtClean="0"/>
              <a:t>RefertoNode</a:t>
            </a:r>
            <a:r>
              <a:rPr lang="en-US" altLang="zh-CN" dirty="0" smtClean="0"/>
              <a:t>" whom="</a:t>
            </a:r>
            <a:r>
              <a:rPr lang="en-US" altLang="zh-CN" dirty="0" err="1" smtClean="0"/>
              <a:t>id_apply_leaving</a:t>
            </a:r>
            <a:r>
              <a:rPr lang="en-US" altLang="zh-CN" dirty="0" smtClean="0"/>
              <a:t>"/&gt;</a:t>
            </a:r>
          </a:p>
          <a:p>
            <a:pPr>
              <a:buNone/>
            </a:pPr>
            <a:r>
              <a:rPr lang="en-US" altLang="zh-CN" dirty="0" smtClean="0"/>
              <a:t>	&lt;next </a:t>
            </a:r>
            <a:r>
              <a:rPr lang="en-US" altLang="zh-CN" dirty="0" err="1" smtClean="0"/>
              <a:t>targetID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id_end</a:t>
            </a:r>
            <a:r>
              <a:rPr lang="en-US" altLang="zh-CN" dirty="0" smtClean="0"/>
              <a:t>'/&gt;</a:t>
            </a:r>
          </a:p>
          <a:p>
            <a:pPr>
              <a:buNone/>
            </a:pPr>
            <a:r>
              <a:rPr lang="en-US" altLang="zh-CN" dirty="0" smtClean="0"/>
              <a:t>&lt;/node&gt;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Junit</a:t>
            </a:r>
            <a:r>
              <a:rPr lang="en-US" altLang="zh-CN" dirty="0" smtClean="0"/>
              <a:t> Test: Script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wftid_script_web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client.uploadWft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accessKey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wft_script_web</a:t>
            </a:r>
            <a:r>
              <a:rPr lang="en-US" altLang="zh-CN" i="1" dirty="0" smtClean="0"/>
              <a:t>, "testProcess_5</a:t>
            </a:r>
            <a:r>
              <a:rPr lang="en-US" altLang="zh-CN" i="1" dirty="0" smtClean="0"/>
              <a:t>");</a:t>
            </a:r>
          </a:p>
          <a:p>
            <a:pPr>
              <a:buNone/>
            </a:pPr>
            <a:r>
              <a:rPr lang="en-US" altLang="zh-CN" dirty="0" err="1" smtClean="0"/>
              <a:t>prcid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client.startWorkflow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accessKey</a:t>
            </a:r>
            <a:r>
              <a:rPr lang="en-US" altLang="zh-CN" i="1" dirty="0" smtClean="0"/>
              <a:t>, "U3306", </a:t>
            </a:r>
            <a:r>
              <a:rPr lang="en-US" altLang="zh-CN" i="1" dirty="0" err="1" smtClean="0"/>
              <a:t>wftid_script_web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teamid</a:t>
            </a:r>
            <a:r>
              <a:rPr lang="en-US" altLang="zh-CN" i="1" dirty="0" smtClean="0"/>
              <a:t>, "testProcess_5</a:t>
            </a:r>
            <a:r>
              <a:rPr lang="en-US" altLang="zh-CN" i="1" dirty="0" smtClean="0"/>
              <a:t>");</a:t>
            </a:r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en-US" altLang="zh-CN" dirty="0" err="1" smtClean="0"/>
              <a:t>id_apply_leaving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//Get </a:t>
            </a:r>
            <a:r>
              <a:rPr lang="en-US" altLang="zh-CN" dirty="0" err="1" smtClean="0"/>
              <a:t>worklist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wlist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client.getWorklist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accessKey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wlist.size</a:t>
            </a:r>
            <a:r>
              <a:rPr lang="en-US" altLang="zh-CN" i="1" dirty="0" smtClean="0"/>
              <a:t>() &gt; 0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i="1" dirty="0" smtClean="0"/>
              <a:t>//A</a:t>
            </a:r>
            <a:r>
              <a:rPr lang="zh-CN" altLang="en-US" i="1" dirty="0" smtClean="0"/>
              <a:t> </a:t>
            </a:r>
            <a:r>
              <a:rPr lang="en-US" altLang="zh-CN" i="1" dirty="0" err="1" smtClean="0"/>
              <a:t>workitem</a:t>
            </a:r>
            <a:r>
              <a:rPr lang="en-US" altLang="zh-CN" i="1" dirty="0" smtClean="0"/>
              <a:t> with id: </a:t>
            </a:r>
            <a:r>
              <a:rPr lang="en-US" altLang="zh-CN" i="1" dirty="0" err="1" smtClean="0"/>
              <a:t>id_apply_leaving</a:t>
            </a:r>
            <a:r>
              <a:rPr lang="en-US" altLang="zh-CN" i="1" dirty="0" smtClean="0"/>
              <a:t> should exists.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 err="1" smtClean="0"/>
              <a:t>theWii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client.getWorkitem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wlist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prcid</a:t>
            </a:r>
            <a:r>
              <a:rPr lang="en-US" altLang="zh-CN" i="1" dirty="0" smtClean="0"/>
              <a:t>, "</a:t>
            </a:r>
            <a:r>
              <a:rPr lang="en-US" altLang="zh-CN" i="1" dirty="0" err="1" smtClean="0"/>
              <a:t>id_apply_leaving</a:t>
            </a:r>
            <a:r>
              <a:rPr lang="en-US" altLang="zh-CN" i="1" dirty="0" smtClean="0"/>
              <a:t>");</a:t>
            </a:r>
          </a:p>
          <a:p>
            <a:pPr>
              <a:buNone/>
            </a:pPr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theWii</a:t>
            </a:r>
            <a:r>
              <a:rPr lang="en-US" altLang="zh-CN" i="1" dirty="0" smtClean="0"/>
              <a:t> != null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i="1" dirty="0" smtClean="0"/>
              <a:t>//Do “apply leaving” task, reason is “go home”.</a:t>
            </a:r>
          </a:p>
          <a:p>
            <a:pPr>
              <a:buNone/>
            </a:pPr>
            <a:r>
              <a:rPr lang="en-US" altLang="zh-CN" dirty="0" err="1" smtClean="0"/>
              <a:t>JSONObject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beforeScript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client.getPrcVariables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accessKey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prcid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sz="4000" b="1" i="1" dirty="0" err="1" smtClean="0">
                <a:solidFill>
                  <a:srgbClr val="FF0000"/>
                </a:solidFill>
              </a:rPr>
              <a:t>client.doTask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(</a:t>
            </a:r>
            <a:r>
              <a:rPr lang="en-US" altLang="zh-CN" sz="4000" b="1" i="1" dirty="0" err="1" smtClean="0">
                <a:solidFill>
                  <a:srgbClr val="FF0000"/>
                </a:solidFill>
              </a:rPr>
              <a:t>accessKey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, </a:t>
            </a:r>
            <a:r>
              <a:rPr lang="en-US" altLang="zh-CN" sz="4000" b="1" i="1" dirty="0" err="1" smtClean="0">
                <a:solidFill>
                  <a:srgbClr val="FF0000"/>
                </a:solidFill>
              </a:rPr>
              <a:t>prcid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, (String) </a:t>
            </a:r>
            <a:r>
              <a:rPr lang="en-US" altLang="zh-CN" sz="4000" b="1" i="1" dirty="0" err="1" smtClean="0">
                <a:solidFill>
                  <a:srgbClr val="FF0000"/>
                </a:solidFill>
              </a:rPr>
              <a:t>theWii.get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("NODEID"), (String) </a:t>
            </a:r>
            <a:r>
              <a:rPr lang="en-US" altLang="zh-CN" sz="4000" b="1" i="1" dirty="0" err="1" smtClean="0">
                <a:solidFill>
                  <a:srgbClr val="FF0000"/>
                </a:solidFill>
              </a:rPr>
              <a:t>theWii.get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("SESSID"), null, "{\"days\":\“9\", \"reason\":\"</a:t>
            </a:r>
            <a:r>
              <a:rPr lang="en-US" altLang="zh-CN" sz="4000" b="1" i="1" dirty="0" err="1" smtClean="0">
                <a:solidFill>
                  <a:srgbClr val="FF0000"/>
                </a:solidFill>
              </a:rPr>
              <a:t>gohome</a:t>
            </a:r>
            <a:r>
              <a:rPr lang="en-US" altLang="zh-CN" sz="4000" b="1" i="1" dirty="0" smtClean="0">
                <a:solidFill>
                  <a:srgbClr val="FF0000"/>
                </a:solidFill>
              </a:rPr>
              <a:t>\"}");</a:t>
            </a:r>
          </a:p>
          <a:p>
            <a:pPr>
              <a:buNone/>
            </a:pPr>
            <a:r>
              <a:rPr lang="en-US" altLang="zh-CN" dirty="0" smtClean="0"/>
              <a:t>// </a:t>
            </a:r>
            <a:r>
              <a:rPr lang="en-US" altLang="zh-CN" dirty="0" smtClean="0"/>
              <a:t>Here, the script node will be executed. </a:t>
            </a:r>
            <a:r>
              <a:rPr lang="en-US" altLang="zh-CN" dirty="0" err="1" smtClean="0"/>
              <a:t>com.lkh.cflow.test.MyLinker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// will write "test value to change back to process attachment" back to</a:t>
            </a:r>
          </a:p>
          <a:p>
            <a:pPr>
              <a:buNone/>
            </a:pPr>
            <a:r>
              <a:rPr lang="en-US" altLang="zh-CN" dirty="0" smtClean="0"/>
              <a:t>// “reason</a:t>
            </a:r>
            <a:r>
              <a:rPr lang="en-US" altLang="zh-CN" dirty="0" smtClean="0"/>
              <a:t>”</a:t>
            </a:r>
          </a:p>
          <a:p>
            <a:pPr>
              <a:buNone/>
            </a:pPr>
            <a:r>
              <a:rPr lang="en-US" altLang="zh-CN" dirty="0" smtClean="0"/>
              <a:t>//Get process contextual variables after the script executed.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JSONObject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afterScript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client.getPrcVariables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accessKey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prcid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i="1" dirty="0" smtClean="0"/>
              <a:t>//The previous value of </a:t>
            </a:r>
            <a:r>
              <a:rPr lang="en-US" altLang="zh-CN" i="1" dirty="0" err="1" smtClean="0"/>
              <a:t>varialbe</a:t>
            </a:r>
            <a:r>
              <a:rPr lang="en-US" altLang="zh-CN" i="1" dirty="0" smtClean="0"/>
              <a:t> reason should be “</a:t>
            </a:r>
            <a:r>
              <a:rPr lang="en-US" altLang="zh-CN" i="1" dirty="0" err="1" smtClean="0"/>
              <a:t>gohome</a:t>
            </a:r>
            <a:r>
              <a:rPr lang="en-US" altLang="zh-CN" i="1" dirty="0" smtClean="0"/>
              <a:t>”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beforeScript.get</a:t>
            </a:r>
            <a:r>
              <a:rPr lang="en-US" altLang="zh-CN" i="1" dirty="0" smtClean="0"/>
              <a:t>("reason").equals("</a:t>
            </a:r>
            <a:r>
              <a:rPr lang="en-US" altLang="zh-CN" i="1" dirty="0" err="1" smtClean="0"/>
              <a:t>gohome</a:t>
            </a:r>
            <a:r>
              <a:rPr lang="en-US" altLang="zh-CN" i="1" dirty="0" smtClean="0"/>
              <a:t>"));</a:t>
            </a:r>
          </a:p>
          <a:p>
            <a:pPr>
              <a:buNone/>
            </a:pPr>
            <a:r>
              <a:rPr lang="en-US" altLang="zh-CN" i="1" dirty="0" smtClean="0"/>
              <a:t>//After script execution, the value should be changed.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afterScript.get</a:t>
            </a:r>
            <a:r>
              <a:rPr lang="en-US" altLang="zh-CN" i="1" dirty="0" smtClean="0"/>
              <a:t>("reason").equals("test value to change back to process attachment."));</a:t>
            </a:r>
          </a:p>
          <a:p>
            <a:pPr>
              <a:buNone/>
            </a:pPr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afterScript.get</a:t>
            </a:r>
            <a:r>
              <a:rPr lang="en-US" altLang="zh-CN" i="1" dirty="0" smtClean="0"/>
              <a:t>("ignored") == null);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//Process should run to </a:t>
            </a:r>
            <a:r>
              <a:rPr lang="en-US" altLang="zh-CN" dirty="0" err="1" smtClean="0"/>
              <a:t>id_short</a:t>
            </a:r>
            <a:r>
              <a:rPr lang="en-US" altLang="zh-CN" dirty="0" smtClean="0"/>
              <a:t> node.</a:t>
            </a:r>
            <a:endParaRPr lang="zh-CN" altLang="en-US" dirty="0" smtClean="0"/>
          </a:p>
          <a:p>
            <a:pPr>
              <a:buNone/>
            </a:pPr>
            <a:r>
              <a:rPr lang="en-US" altLang="zh-CN" dirty="0" err="1" smtClean="0"/>
              <a:t>wlist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client.getWorklist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accessKey</a:t>
            </a:r>
            <a:r>
              <a:rPr lang="en-US" altLang="zh-CN" i="1" dirty="0" smtClean="0"/>
              <a:t>);</a:t>
            </a:r>
          </a:p>
          <a:p>
            <a:pPr>
              <a:buNone/>
            </a:pPr>
            <a:r>
              <a:rPr lang="en-US" altLang="zh-CN" dirty="0" err="1" smtClean="0"/>
              <a:t>theWii</a:t>
            </a:r>
            <a:r>
              <a:rPr lang="en-US" altLang="zh-CN" dirty="0" smtClean="0"/>
              <a:t> = </a:t>
            </a:r>
            <a:r>
              <a:rPr lang="en-US" altLang="zh-CN" i="1" dirty="0" err="1" smtClean="0"/>
              <a:t>client.getWorkitem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wlist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prcid</a:t>
            </a:r>
            <a:r>
              <a:rPr lang="en-US" altLang="zh-CN" i="1" dirty="0" smtClean="0"/>
              <a:t>, "</a:t>
            </a:r>
            <a:r>
              <a:rPr lang="en-US" altLang="zh-CN" i="1" dirty="0" err="1" smtClean="0"/>
              <a:t>id_short</a:t>
            </a:r>
            <a:r>
              <a:rPr lang="en-US" altLang="zh-CN" i="1" dirty="0" smtClean="0"/>
              <a:t>");</a:t>
            </a:r>
          </a:p>
          <a:p>
            <a:pPr>
              <a:buNone/>
            </a:pPr>
            <a:r>
              <a:rPr lang="en-US" altLang="zh-CN" i="1" dirty="0" err="1" smtClean="0"/>
              <a:t>assertTrue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theWii</a:t>
            </a:r>
            <a:r>
              <a:rPr lang="en-US" altLang="zh-CN" i="1" dirty="0" smtClean="0"/>
              <a:t> != null);</a:t>
            </a:r>
          </a:p>
          <a:p>
            <a:pPr>
              <a:buNone/>
            </a:pPr>
            <a:r>
              <a:rPr lang="en-US" altLang="zh-CN" i="1" dirty="0" err="1" smtClean="0"/>
              <a:t>assertEquals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theWii.get</a:t>
            </a:r>
            <a:r>
              <a:rPr lang="en-US" altLang="zh-CN" i="1" dirty="0" smtClean="0"/>
              <a:t>("WORKNAME"), "SHORT");</a:t>
            </a:r>
          </a:p>
          <a:p>
            <a:pPr>
              <a:buNone/>
            </a:pPr>
            <a:endParaRPr lang="en-US" altLang="zh-CN" i="1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TestScriptWeb</a:t>
            </a:r>
            <a:r>
              <a:rPr lang="en-US" altLang="zh-CN" dirty="0" smtClean="0"/>
              <a:t> code </a:t>
            </a:r>
            <a:r>
              <a:rPr lang="en-US" altLang="zh-CN" dirty="0" err="1" smtClean="0"/>
              <a:t>snippest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altLang="zh-CN" b="1" dirty="0" smtClean="0"/>
              <a:t>protected void </a:t>
            </a:r>
            <a:r>
              <a:rPr lang="en-US" altLang="zh-CN" b="1" dirty="0" err="1" smtClean="0"/>
              <a:t>doPost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HttpServletRequest</a:t>
            </a:r>
            <a:r>
              <a:rPr lang="en-US" altLang="zh-CN" b="1" dirty="0" smtClean="0"/>
              <a:t> request, </a:t>
            </a:r>
            <a:r>
              <a:rPr lang="en-US" altLang="zh-CN" b="1" dirty="0" err="1" smtClean="0"/>
              <a:t>HttpServletResponse</a:t>
            </a:r>
            <a:r>
              <a:rPr lang="en-US" altLang="zh-CN" b="1" dirty="0" smtClean="0"/>
              <a:t> response) throws </a:t>
            </a:r>
            <a:r>
              <a:rPr lang="en-US" altLang="zh-CN" b="1" dirty="0" err="1" smtClean="0"/>
              <a:t>ServletException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IOException</a:t>
            </a:r>
            <a:r>
              <a:rPr lang="en-US" altLang="zh-CN" b="1" dirty="0" smtClean="0"/>
              <a:t> {</a:t>
            </a:r>
          </a:p>
          <a:p>
            <a:pPr lvl="1">
              <a:buNone/>
            </a:pPr>
            <a:r>
              <a:rPr lang="en-US" altLang="zh-CN" dirty="0" err="1" smtClean="0"/>
              <a:t>request.setCharacterEncoding</a:t>
            </a:r>
            <a:r>
              <a:rPr lang="en-US" altLang="zh-CN" dirty="0" smtClean="0"/>
              <a:t>("UTF8");</a:t>
            </a:r>
          </a:p>
          <a:p>
            <a:pPr lvl="1">
              <a:buNone/>
            </a:pPr>
            <a:r>
              <a:rPr lang="en-US" altLang="zh-CN" dirty="0" smtClean="0"/>
              <a:t>String </a:t>
            </a:r>
            <a:r>
              <a:rPr lang="en-US" altLang="zh-CN" dirty="0" err="1" smtClean="0"/>
              <a:t>ctx_string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request.getParameter</a:t>
            </a:r>
            <a:r>
              <a:rPr lang="en-US" altLang="zh-CN" dirty="0" smtClean="0"/>
              <a:t>("CTX");</a:t>
            </a:r>
          </a:p>
          <a:p>
            <a:pPr lvl="1">
              <a:buNone/>
            </a:pPr>
            <a:r>
              <a:rPr lang="en-US" altLang="zh-CN" dirty="0" err="1" smtClean="0"/>
              <a:t>JSONParser</a:t>
            </a:r>
            <a:r>
              <a:rPr lang="en-US" altLang="zh-CN" dirty="0" smtClean="0"/>
              <a:t> parser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JSONParser</a:t>
            </a:r>
            <a:r>
              <a:rPr lang="en-US" altLang="zh-CN" b="1" dirty="0" smtClean="0"/>
              <a:t>();</a:t>
            </a:r>
          </a:p>
          <a:p>
            <a:pPr lvl="1">
              <a:buNone/>
            </a:pPr>
            <a:r>
              <a:rPr lang="en-US" altLang="zh-CN" dirty="0" err="1" smtClean="0"/>
              <a:t>JSONObject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ctx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String ret = "";</a:t>
            </a:r>
          </a:p>
          <a:p>
            <a:pPr lvl="1">
              <a:buNone/>
            </a:pPr>
            <a:r>
              <a:rPr lang="en-US" altLang="zh-CN" b="1" dirty="0" smtClean="0"/>
              <a:t>try {</a:t>
            </a:r>
          </a:p>
          <a:p>
            <a:pPr lvl="1">
              <a:buNone/>
            </a:pPr>
            <a:r>
              <a:rPr lang="en-US" altLang="zh-CN" dirty="0" err="1" smtClean="0"/>
              <a:t>ctx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JSONObject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parser.parse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ctx_string</a:t>
            </a:r>
            <a:r>
              <a:rPr lang="en-US" altLang="zh-CN" dirty="0" smtClean="0"/>
              <a:t>);</a:t>
            </a:r>
          </a:p>
          <a:p>
            <a:pPr lvl="1">
              <a:buNone/>
            </a:pPr>
            <a:endParaRPr lang="zh-CN" altLang="en-US" dirty="0" smtClean="0"/>
          </a:p>
          <a:p>
            <a:pPr lvl="1">
              <a:buNone/>
            </a:pPr>
            <a:r>
              <a:rPr lang="en-US" altLang="zh-CN" dirty="0" err="1" smtClean="0"/>
              <a:t>JSONObject</a:t>
            </a:r>
            <a:r>
              <a:rPr lang="en-US" altLang="zh-CN" dirty="0" smtClean="0"/>
              <a:t> attachments = (</a:t>
            </a:r>
            <a:r>
              <a:rPr lang="en-US" altLang="zh-CN" dirty="0" err="1" smtClean="0"/>
              <a:t>JSONObject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ctx.get</a:t>
            </a:r>
            <a:r>
              <a:rPr lang="en-US" altLang="zh-CN" dirty="0" smtClean="0"/>
              <a:t>("ATTACHMENTS");</a:t>
            </a:r>
          </a:p>
          <a:p>
            <a:pPr lvl="1">
              <a:buNone/>
            </a:pPr>
            <a:r>
              <a:rPr lang="en-US" altLang="zh-CN" dirty="0" smtClean="0"/>
              <a:t>String </a:t>
            </a:r>
            <a:r>
              <a:rPr lang="en-US" altLang="zh-CN" dirty="0" smtClean="0"/>
              <a:t>days = (String) </a:t>
            </a:r>
            <a:r>
              <a:rPr lang="en-US" altLang="zh-CN" dirty="0" err="1" smtClean="0"/>
              <a:t>attachments.get</a:t>
            </a:r>
            <a:r>
              <a:rPr lang="en-US" altLang="zh-CN" dirty="0" smtClean="0"/>
              <a:t>("days");</a:t>
            </a:r>
          </a:p>
          <a:p>
            <a:pPr lvl="1">
              <a:buNone/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idays</a:t>
            </a:r>
            <a:r>
              <a:rPr lang="en-US" altLang="zh-CN" b="1" dirty="0" smtClean="0"/>
              <a:t> = </a:t>
            </a:r>
            <a:r>
              <a:rPr lang="en-US" altLang="zh-CN" b="1" dirty="0" err="1" smtClean="0"/>
              <a:t>Integer.</a:t>
            </a:r>
            <a:r>
              <a:rPr lang="en-US" altLang="zh-CN" b="1" i="1" dirty="0" err="1" smtClean="0"/>
              <a:t>valueOf</a:t>
            </a:r>
            <a:r>
              <a:rPr lang="en-US" altLang="zh-CN" b="1" i="1" dirty="0" smtClean="0"/>
              <a:t>(days).</a:t>
            </a:r>
            <a:r>
              <a:rPr lang="en-US" altLang="zh-CN" b="1" i="1" dirty="0" err="1" smtClean="0"/>
              <a:t>intValue</a:t>
            </a:r>
            <a:r>
              <a:rPr lang="en-US" altLang="zh-CN" b="1" i="1" dirty="0" smtClean="0"/>
              <a:t>();</a:t>
            </a:r>
          </a:p>
          <a:p>
            <a:pPr lvl="1">
              <a:buNone/>
            </a:pPr>
            <a:r>
              <a:rPr lang="en-US" altLang="zh-CN" b="1" dirty="0" smtClean="0"/>
              <a:t>if (</a:t>
            </a:r>
            <a:r>
              <a:rPr lang="en-US" altLang="zh-CN" b="1" dirty="0" err="1" smtClean="0"/>
              <a:t>idays</a:t>
            </a:r>
            <a:r>
              <a:rPr lang="en-US" altLang="zh-CN" b="1" dirty="0" smtClean="0"/>
              <a:t> &gt; 10)</a:t>
            </a:r>
          </a:p>
          <a:p>
            <a:pPr lvl="1">
              <a:buNone/>
            </a:pPr>
            <a:r>
              <a:rPr lang="en-US" altLang="zh-CN" dirty="0" smtClean="0"/>
              <a:t>	ret </a:t>
            </a:r>
            <a:r>
              <a:rPr lang="en-US" altLang="zh-CN" dirty="0" smtClean="0"/>
              <a:t>= "long";</a:t>
            </a:r>
          </a:p>
          <a:p>
            <a:pPr lvl="1">
              <a:buNone/>
            </a:pPr>
            <a:r>
              <a:rPr lang="en-US" altLang="zh-CN" b="1" dirty="0" smtClean="0"/>
              <a:t>else</a:t>
            </a:r>
          </a:p>
          <a:p>
            <a:pPr lvl="1">
              <a:buNone/>
            </a:pPr>
            <a:r>
              <a:rPr lang="en-US" altLang="zh-CN" dirty="0" smtClean="0"/>
              <a:t>	ret </a:t>
            </a:r>
            <a:r>
              <a:rPr lang="en-US" altLang="zh-CN" dirty="0" smtClean="0"/>
              <a:t>= "short";</a:t>
            </a:r>
          </a:p>
          <a:p>
            <a:pPr lvl="1">
              <a:buNone/>
            </a:pPr>
            <a:r>
              <a:rPr lang="en-US" altLang="zh-CN" dirty="0" smtClean="0"/>
              <a:t>} </a:t>
            </a:r>
            <a:r>
              <a:rPr lang="en-US" altLang="zh-CN" b="1" dirty="0" smtClean="0"/>
              <a:t>catch (</a:t>
            </a:r>
            <a:r>
              <a:rPr lang="en-US" altLang="zh-CN" b="1" dirty="0" err="1" smtClean="0"/>
              <a:t>ParseException</a:t>
            </a:r>
            <a:r>
              <a:rPr lang="en-US" altLang="zh-CN" b="1" dirty="0" smtClean="0"/>
              <a:t> e) {</a:t>
            </a:r>
          </a:p>
          <a:p>
            <a:pPr lvl="1">
              <a:buNone/>
            </a:pPr>
            <a:r>
              <a:rPr lang="en-US" altLang="zh-CN" dirty="0" smtClean="0"/>
              <a:t>	ret </a:t>
            </a:r>
            <a:r>
              <a:rPr lang="en-US" altLang="zh-CN" dirty="0" smtClean="0"/>
              <a:t>= "error";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e.printStackTrace</a:t>
            </a:r>
            <a:r>
              <a:rPr lang="en-US" altLang="zh-CN" dirty="0" smtClean="0"/>
              <a:t>();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</a:p>
          <a:p>
            <a:pPr lvl="1">
              <a:buNone/>
            </a:pPr>
            <a:r>
              <a:rPr lang="en-US" altLang="zh-CN" dirty="0" err="1" smtClean="0"/>
              <a:t>JSONObject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retObj</a:t>
            </a:r>
            <a:r>
              <a:rPr lang="en-US" altLang="zh-CN" dirty="0" smtClean="0"/>
              <a:t> = </a:t>
            </a:r>
            <a:r>
              <a:rPr lang="en-US" altLang="zh-CN" b="1" dirty="0" smtClean="0"/>
              <a:t>new </a:t>
            </a:r>
            <a:r>
              <a:rPr lang="en-US" altLang="zh-CN" b="1" dirty="0" err="1" smtClean="0"/>
              <a:t>JSONObject</a:t>
            </a:r>
            <a:r>
              <a:rPr lang="en-US" altLang="zh-CN" b="1" dirty="0" smtClean="0"/>
              <a:t>();</a:t>
            </a:r>
          </a:p>
          <a:p>
            <a:pPr lvl="1">
              <a:buNone/>
            </a:pPr>
            <a:r>
              <a:rPr lang="en-US" altLang="zh-CN" u="sng" dirty="0" err="1" smtClean="0"/>
              <a:t>retObj.put</a:t>
            </a:r>
            <a:r>
              <a:rPr lang="en-US" altLang="zh-CN" u="sng" dirty="0" smtClean="0"/>
              <a:t>("RETURN", ret);</a:t>
            </a:r>
          </a:p>
          <a:p>
            <a:pPr lvl="1">
              <a:buNone/>
            </a:pPr>
            <a:r>
              <a:rPr lang="en-US" altLang="zh-CN" u="sng" dirty="0" err="1" smtClean="0"/>
              <a:t>retObj.put</a:t>
            </a:r>
            <a:r>
              <a:rPr lang="en-US" altLang="zh-CN" u="sng" dirty="0" smtClean="0"/>
              <a:t>("reason", "test value to change back to process attachment.");</a:t>
            </a:r>
          </a:p>
          <a:p>
            <a:pPr lvl="1">
              <a:buNone/>
            </a:pPr>
            <a:r>
              <a:rPr lang="en-US" altLang="zh-CN" u="sng" dirty="0" err="1" smtClean="0"/>
              <a:t>retObj.put</a:t>
            </a:r>
            <a:r>
              <a:rPr lang="en-US" altLang="zh-CN" u="sng" dirty="0" smtClean="0"/>
              <a:t>("ignored", "this will be ignored.");</a:t>
            </a:r>
          </a:p>
          <a:p>
            <a:pPr lvl="1">
              <a:buNone/>
            </a:pP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ret = </a:t>
            </a:r>
            <a:r>
              <a:rPr lang="en-US" altLang="zh-CN" dirty="0" err="1" smtClean="0"/>
              <a:t>retObj.toJSONString</a:t>
            </a:r>
            <a:r>
              <a:rPr lang="en-US" altLang="zh-CN" dirty="0" smtClean="0"/>
              <a:t>();</a:t>
            </a:r>
          </a:p>
          <a:p>
            <a:pPr lvl="1">
              <a:buNone/>
            </a:pP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().print(ret);</a:t>
            </a:r>
          </a:p>
          <a:p>
            <a:pPr lvl="1">
              <a:buNone/>
            </a:pPr>
            <a:r>
              <a:rPr lang="en-US" altLang="zh-CN" dirty="0" err="1" smtClean="0"/>
              <a:t>response.getWriter</a:t>
            </a:r>
            <a:r>
              <a:rPr lang="en-US" altLang="zh-CN" dirty="0" smtClean="0"/>
              <a:t>().flush();</a:t>
            </a:r>
          </a:p>
          <a:p>
            <a:pPr lvl="1">
              <a:buNone/>
            </a:pPr>
            <a:r>
              <a:rPr lang="en-US" altLang="zh-CN" dirty="0" err="1" smtClean="0"/>
              <a:t>response.flushBuffer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Restful API: more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http://www.myworldflow.com/cflow/tutorial/mwf_api.html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 SDK</a:t>
            </a:r>
          </a:p>
          <a:p>
            <a:pPr lvl="1"/>
            <a:r>
              <a:rPr lang="en-US" altLang="zh-CN" dirty="0" smtClean="0">
                <a:hlinkClick r:id="rId2"/>
              </a:rPr>
              <a:t>http://www.myworldflow.com/cflow/tutorial/programming_with_mwf_sdk.html</a:t>
            </a:r>
            <a:endParaRPr lang="en-US" altLang="zh-CN" dirty="0" smtClean="0"/>
          </a:p>
          <a:p>
            <a:r>
              <a:rPr lang="en-US" altLang="zh-CN" dirty="0" smtClean="0"/>
              <a:t>PHP/C# SDK</a:t>
            </a:r>
          </a:p>
          <a:p>
            <a:pPr lvl="1"/>
            <a:r>
              <a:rPr lang="en-US" altLang="zh-CN" dirty="0" smtClean="0"/>
              <a:t>Wrap Restful API as will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start</a:t>
            </a:r>
            <a:endParaRPr lang="zh-CN" altLang="en-US" smtClean="0"/>
          </a:p>
        </p:txBody>
      </p:sp>
      <p:sp>
        <p:nvSpPr>
          <p:cNvPr id="4" name="圆角矩形 3"/>
          <p:cNvSpPr/>
          <p:nvPr/>
        </p:nvSpPr>
        <p:spPr>
          <a:xfrm>
            <a:off x="250825" y="1700213"/>
            <a:ext cx="1800225" cy="126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Register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an MWF account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867400" y="5229225"/>
            <a:ext cx="2698750" cy="126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>
                <a:solidFill>
                  <a:srgbClr val="FFFFFF"/>
                </a:solidFill>
              </a:rPr>
              <a:t>Integrate  full-featured MWF workflow functions into your application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40425" y="1700213"/>
            <a:ext cx="2698750" cy="125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MWF demo site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627313" y="5229225"/>
            <a:ext cx="2447925" cy="126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Learn  MWF APIs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627313" y="1700213"/>
            <a:ext cx="2447925" cy="125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Try MWF?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27313" y="3500438"/>
            <a:ext cx="2447925" cy="1258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Need examples for how to integrate MWF into your application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5" idx="1"/>
          </p:cNvCxnSpPr>
          <p:nvPr/>
        </p:nvCxnSpPr>
        <p:spPr>
          <a:xfrm>
            <a:off x="5087938" y="5859463"/>
            <a:ext cx="7667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形状 20"/>
          <p:cNvCxnSpPr>
            <a:cxnSpLocks noChangeShapeType="1"/>
            <a:stCxn id="4" idx="2"/>
            <a:endCxn id="10" idx="1"/>
          </p:cNvCxnSpPr>
          <p:nvPr/>
        </p:nvCxnSpPr>
        <p:spPr bwMode="auto">
          <a:xfrm rot="16200000" flipH="1">
            <a:off x="1304132" y="2820194"/>
            <a:ext cx="1157287" cy="1463675"/>
          </a:xfrm>
          <a:prstGeom prst="bentConnector2">
            <a:avLst/>
          </a:prstGeom>
          <a:noFill/>
          <a:ln w="9525" algn="ctr">
            <a:solidFill>
              <a:srgbClr val="4A7EBB"/>
            </a:solidFill>
            <a:miter lim="800000"/>
            <a:headEnd/>
            <a:tailEnd type="arrow" w="med" len="med"/>
          </a:ln>
        </p:spPr>
      </p:cxnSp>
      <p:cxnSp>
        <p:nvCxnSpPr>
          <p:cNvPr id="15375" name="AutoShape 15"/>
          <p:cNvCxnSpPr>
            <a:cxnSpLocks noChangeShapeType="1"/>
            <a:stCxn id="4" idx="3"/>
            <a:endCxn id="8" idx="1"/>
          </p:cNvCxnSpPr>
          <p:nvPr/>
        </p:nvCxnSpPr>
        <p:spPr bwMode="auto">
          <a:xfrm>
            <a:off x="2063750" y="2330450"/>
            <a:ext cx="550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6" name="AutoShape 16"/>
          <p:cNvCxnSpPr>
            <a:cxnSpLocks noChangeShapeType="1"/>
            <a:stCxn id="8" idx="3"/>
            <a:endCxn id="6" idx="1"/>
          </p:cNvCxnSpPr>
          <p:nvPr/>
        </p:nvCxnSpPr>
        <p:spPr bwMode="auto">
          <a:xfrm>
            <a:off x="5087938" y="2330450"/>
            <a:ext cx="8397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77" name="AutoShape 17"/>
          <p:cNvCxnSpPr>
            <a:cxnSpLocks noChangeShapeType="1"/>
            <a:stCxn id="10" idx="3"/>
            <a:endCxn id="6" idx="2"/>
          </p:cNvCxnSpPr>
          <p:nvPr/>
        </p:nvCxnSpPr>
        <p:spPr bwMode="auto">
          <a:xfrm flipV="1">
            <a:off x="5087938" y="2971800"/>
            <a:ext cx="2201862" cy="1158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5378" name="AutoShape 18"/>
          <p:cNvCxnSpPr>
            <a:cxnSpLocks noChangeShapeType="1"/>
            <a:stCxn id="4" idx="2"/>
            <a:endCxn id="7" idx="1"/>
          </p:cNvCxnSpPr>
          <p:nvPr/>
        </p:nvCxnSpPr>
        <p:spPr bwMode="auto">
          <a:xfrm rot="16200000" flipH="1">
            <a:off x="439738" y="3684588"/>
            <a:ext cx="2886075" cy="14636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Register MWF account</a:t>
            </a:r>
            <a:endParaRPr lang="zh-CN" altLang="en-US" smtClean="0"/>
          </a:p>
        </p:txBody>
      </p:sp>
      <p:sp>
        <p:nvSpPr>
          <p:cNvPr id="1638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Access </a:t>
            </a:r>
            <a:r>
              <a:rPr lang="en-US" altLang="zh-CN" smtClean="0">
                <a:hlinkClick r:id="rId2"/>
              </a:rPr>
              <a:t>http://www.myworldflow.com/cflow/reg.jsp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2997200"/>
            <a:ext cx="3743325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MWF APIs</a:t>
            </a:r>
            <a:endParaRPr lang="zh-CN" altLang="en-US" smtClean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Restful API:</a:t>
            </a:r>
          </a:p>
          <a:p>
            <a:pPr lvl="1"/>
            <a:r>
              <a:rPr lang="en-US" altLang="zh-CN" smtClean="0">
                <a:hlinkClick r:id="rId2"/>
              </a:rPr>
              <a:t>http://www.myworldflow.com/cflow/tutorial/mwf_api.html</a:t>
            </a:r>
            <a:endParaRPr lang="en-US" altLang="zh-CN" smtClean="0"/>
          </a:p>
          <a:p>
            <a:pPr lvl="1"/>
            <a:r>
              <a:rPr lang="en-US" altLang="zh-CN" smtClean="0"/>
              <a:t>With Restful API, you can integrate MWF into your programs with any modern languages.</a:t>
            </a:r>
          </a:p>
          <a:p>
            <a:r>
              <a:rPr lang="en-US" altLang="zh-CN" smtClean="0"/>
              <a:t>JAVA SDK:</a:t>
            </a:r>
          </a:p>
          <a:p>
            <a:pPr lvl="1"/>
            <a:r>
              <a:rPr lang="en-US" altLang="zh-CN" smtClean="0">
                <a:hlinkClick r:id="rId3"/>
              </a:rPr>
              <a:t>http://www.myworldflow.com/cflow/tutorial/sdk.html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Concept: User Account</a:t>
            </a:r>
            <a:endParaRPr lang="zh-CN" altLang="en-US" smtClean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User who participates in workflow collaboration should have an MWF account</a:t>
            </a:r>
          </a:p>
          <a:p>
            <a:r>
              <a:rPr lang="en-US" altLang="zh-CN" smtClean="0"/>
              <a:t>One can register MWF account on MWF website.</a:t>
            </a:r>
          </a:p>
          <a:p>
            <a:r>
              <a:rPr lang="en-US" altLang="zh-CN" smtClean="0"/>
              <a:t>A registered user can create many other user accounts with MWF API.</a:t>
            </a:r>
            <a:endParaRPr lang="zh-CN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Concept: Organization</a:t>
            </a:r>
            <a:endParaRPr lang="zh-CN" altLang="en-US" smtClean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en-US" altLang="zh-CN" smtClean="0"/>
              <a:t>Organization is a business boundary.</a:t>
            </a:r>
          </a:p>
          <a:p>
            <a:r>
              <a:rPr lang="en-US" altLang="zh-CN" smtClean="0"/>
              <a:t>A user can assign tasks to other users within same organization.</a:t>
            </a:r>
          </a:p>
          <a:p>
            <a:r>
              <a:rPr lang="en-US" altLang="zh-CN" smtClean="0"/>
              <a:t>A user can team-up with other users within same organization.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1042988" y="4868863"/>
            <a:ext cx="287337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1187450" y="6308725"/>
            <a:ext cx="28733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1042988" y="5589588"/>
            <a:ext cx="287337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2843213" y="4941888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Org X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843213" y="5445125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Org Y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2843213" y="5949950"/>
            <a:ext cx="720725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Org Z</a:t>
            </a:r>
          </a:p>
        </p:txBody>
      </p:sp>
      <p:cxnSp>
        <p:nvCxnSpPr>
          <p:cNvPr id="19466" name="AutoShape 10"/>
          <p:cNvCxnSpPr>
            <a:cxnSpLocks noChangeShapeType="1"/>
          </p:cNvCxnSpPr>
          <p:nvPr/>
        </p:nvCxnSpPr>
        <p:spPr bwMode="auto">
          <a:xfrm>
            <a:off x="1331913" y="4941888"/>
            <a:ext cx="1512887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7" name="AutoShape 11"/>
          <p:cNvCxnSpPr>
            <a:cxnSpLocks noChangeShapeType="1"/>
          </p:cNvCxnSpPr>
          <p:nvPr/>
        </p:nvCxnSpPr>
        <p:spPr bwMode="auto">
          <a:xfrm flipV="1">
            <a:off x="1331913" y="5084763"/>
            <a:ext cx="1512887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8" name="AutoShape 12"/>
          <p:cNvCxnSpPr>
            <a:cxnSpLocks noChangeShapeType="1"/>
            <a:stCxn id="19460" idx="6"/>
            <a:endCxn id="19464" idx="1"/>
          </p:cNvCxnSpPr>
          <p:nvPr/>
        </p:nvCxnSpPr>
        <p:spPr bwMode="auto">
          <a:xfrm>
            <a:off x="1330325" y="4976813"/>
            <a:ext cx="1512888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69" name="AutoShape 13"/>
          <p:cNvCxnSpPr>
            <a:cxnSpLocks noChangeShapeType="1"/>
            <a:stCxn id="19461" idx="7"/>
          </p:cNvCxnSpPr>
          <p:nvPr/>
        </p:nvCxnSpPr>
        <p:spPr bwMode="auto">
          <a:xfrm flipV="1">
            <a:off x="1431925" y="5589588"/>
            <a:ext cx="1411288" cy="750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1835150" y="6524625"/>
            <a:ext cx="287338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D</a:t>
            </a:r>
          </a:p>
        </p:txBody>
      </p:sp>
      <p:cxnSp>
        <p:nvCxnSpPr>
          <p:cNvPr id="19471" name="AutoShape 15"/>
          <p:cNvCxnSpPr>
            <a:cxnSpLocks noChangeShapeType="1"/>
            <a:stCxn id="19470" idx="7"/>
            <a:endCxn id="19465" idx="1"/>
          </p:cNvCxnSpPr>
          <p:nvPr/>
        </p:nvCxnSpPr>
        <p:spPr bwMode="auto">
          <a:xfrm flipV="1">
            <a:off x="2079625" y="6129338"/>
            <a:ext cx="763588" cy="427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192588" y="4456113"/>
            <a:ext cx="44831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/>
              <a:t>A can team-up with B since they both belongs to Org X</a:t>
            </a:r>
          </a:p>
          <a:p>
            <a:r>
              <a:rPr lang="en-US" altLang="zh-CN"/>
              <a:t>A can team-up with C since they both belongs to Org Y</a:t>
            </a:r>
          </a:p>
          <a:p>
            <a:r>
              <a:rPr lang="en-US" altLang="zh-CN"/>
              <a:t>C can NOT team-up with D since they don’t belong to a common organization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Basic Concept: Team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4294967295"/>
          </p:nvPr>
        </p:nvSpPr>
        <p:spPr>
          <a:xfrm>
            <a:off x="468313" y="1628775"/>
            <a:ext cx="8229600" cy="2305050"/>
          </a:xfrm>
        </p:spPr>
        <p:txBody>
          <a:bodyPr/>
          <a:lstStyle/>
          <a:p>
            <a:r>
              <a:rPr lang="en-US" altLang="zh-CN" smtClean="0"/>
              <a:t>Team defines role-user map</a:t>
            </a:r>
          </a:p>
          <a:p>
            <a:r>
              <a:rPr lang="en-US" altLang="zh-CN" smtClean="0"/>
              <a:t>Within one team:</a:t>
            </a:r>
          </a:p>
          <a:p>
            <a:pPr lvl="1"/>
            <a:r>
              <a:rPr lang="en-US" altLang="zh-CN" smtClean="0"/>
              <a:t>A role can map to many users</a:t>
            </a:r>
          </a:p>
          <a:p>
            <a:pPr lvl="1"/>
            <a:r>
              <a:rPr lang="en-US" altLang="zh-CN" smtClean="0"/>
              <a:t>A user can take many roles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63808" y="4150866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Role E</a:t>
            </a:r>
            <a:endParaRPr lang="en-US" altLang="zh-CN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763808" y="4600786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Role D</a:t>
            </a:r>
            <a:endParaRPr lang="en-US" altLang="zh-CN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763808" y="5050706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Role C</a:t>
            </a:r>
            <a:endParaRPr lang="en-US" altLang="zh-CN" dirty="0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763808" y="5500626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Role B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763808" y="5950545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Role A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788144" y="4150866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User 1</a:t>
            </a:r>
            <a:endParaRPr lang="en-US" altLang="zh-CN" dirty="0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4788144" y="4600786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User 2</a:t>
            </a:r>
            <a:endParaRPr lang="en-US" altLang="zh-CN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88144" y="5050706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User 3</a:t>
            </a:r>
            <a:endParaRPr lang="en-US" altLang="zh-CN" dirty="0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88144" y="5500626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User 4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88144" y="5950545"/>
            <a:ext cx="10800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smtClean="0"/>
              <a:t>User 5</a:t>
            </a:r>
          </a:p>
        </p:txBody>
      </p:sp>
      <p:cxnSp>
        <p:nvCxnSpPr>
          <p:cNvPr id="20" name="直接箭头连接符 19"/>
          <p:cNvCxnSpPr>
            <a:stCxn id="21508" idx="3"/>
            <a:endCxn id="16" idx="1"/>
          </p:cNvCxnSpPr>
          <p:nvPr/>
        </p:nvCxnSpPr>
        <p:spPr>
          <a:xfrm>
            <a:off x="2843808" y="4330254"/>
            <a:ext cx="1944336" cy="899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1508" idx="3"/>
            <a:endCxn id="17" idx="1"/>
          </p:cNvCxnSpPr>
          <p:nvPr/>
        </p:nvCxnSpPr>
        <p:spPr>
          <a:xfrm>
            <a:off x="2843808" y="4330254"/>
            <a:ext cx="1944336" cy="134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508" idx="3"/>
            <a:endCxn id="18" idx="1"/>
          </p:cNvCxnSpPr>
          <p:nvPr/>
        </p:nvCxnSpPr>
        <p:spPr>
          <a:xfrm>
            <a:off x="2843808" y="4330254"/>
            <a:ext cx="1944336" cy="1799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1509" idx="3"/>
            <a:endCxn id="16" idx="1"/>
          </p:cNvCxnSpPr>
          <p:nvPr/>
        </p:nvCxnSpPr>
        <p:spPr>
          <a:xfrm>
            <a:off x="2843808" y="4780174"/>
            <a:ext cx="1944336" cy="44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509" idx="3"/>
            <a:endCxn id="15" idx="1"/>
          </p:cNvCxnSpPr>
          <p:nvPr/>
        </p:nvCxnSpPr>
        <p:spPr>
          <a:xfrm>
            <a:off x="2843808" y="4780174"/>
            <a:ext cx="194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510" idx="3"/>
            <a:endCxn id="18" idx="1"/>
          </p:cNvCxnSpPr>
          <p:nvPr/>
        </p:nvCxnSpPr>
        <p:spPr>
          <a:xfrm>
            <a:off x="2843808" y="5230094"/>
            <a:ext cx="1944336" cy="89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1511" idx="3"/>
            <a:endCxn id="14" idx="1"/>
          </p:cNvCxnSpPr>
          <p:nvPr/>
        </p:nvCxnSpPr>
        <p:spPr>
          <a:xfrm flipV="1">
            <a:off x="2843808" y="4330254"/>
            <a:ext cx="1944336" cy="1349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512" idx="3"/>
            <a:endCxn id="17" idx="1"/>
          </p:cNvCxnSpPr>
          <p:nvPr/>
        </p:nvCxnSpPr>
        <p:spPr>
          <a:xfrm flipV="1">
            <a:off x="2843808" y="5680014"/>
            <a:ext cx="1944336" cy="449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Basic Concept: Task assignation</a:t>
            </a:r>
            <a:endParaRPr lang="zh-CN" altLang="en-US" smtClean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 workflow template, a task can be assigned to one to many users, or one to many roles.</a:t>
            </a:r>
          </a:p>
          <a:p>
            <a:r>
              <a:rPr lang="en-US" altLang="zh-CN" smtClean="0"/>
              <a:t>if a task is assigned to role, and if a team is specified when a workflow is started, then the real task assignation will be determined by role-user map definition is the team.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1597</Words>
  <Application>Microsoft Office PowerPoint</Application>
  <PresentationFormat>全屏显示(4:3)</PresentationFormat>
  <Paragraphs>339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My World Flow</vt:lpstr>
      <vt:lpstr>What’s MWF</vt:lpstr>
      <vt:lpstr>How to start</vt:lpstr>
      <vt:lpstr>Register MWF account</vt:lpstr>
      <vt:lpstr>MWF APIs</vt:lpstr>
      <vt:lpstr>Basic Concept: User Account</vt:lpstr>
      <vt:lpstr>Basic Concept: Organization</vt:lpstr>
      <vt:lpstr>Basic Concept: Team</vt:lpstr>
      <vt:lpstr>Basic Concept: Task assignation</vt:lpstr>
      <vt:lpstr>Role-User Mapping</vt:lpstr>
      <vt:lpstr>Workflow Designer</vt:lpstr>
      <vt:lpstr>Workflow Designer: UI</vt:lpstr>
      <vt:lpstr>Workflow Designer: Toolbar</vt:lpstr>
      <vt:lpstr>Workflow Designer: Toolbar</vt:lpstr>
      <vt:lpstr>Workflow Designer: Link</vt:lpstr>
      <vt:lpstr>Workflow Designer: Task Doers</vt:lpstr>
      <vt:lpstr>Workflow Designer: Done Decision</vt:lpstr>
      <vt:lpstr>Workflow Designer: Task variables</vt:lpstr>
      <vt:lpstr>Workflow Designer: Task variables</vt:lpstr>
      <vt:lpstr>Workflow Desinger: form identity</vt:lpstr>
      <vt:lpstr>Workflow Designer: SCRIPT</vt:lpstr>
      <vt:lpstr>Workflow Script: JAVASCRIPT</vt:lpstr>
      <vt:lpstr>Workflow Script: JAVA</vt:lpstr>
      <vt:lpstr>Workflow Script: call WebService</vt:lpstr>
      <vt:lpstr>Junit Test: Script example</vt:lpstr>
      <vt:lpstr>Junit Test: Script example</vt:lpstr>
      <vt:lpstr>TestScriptWeb code snippest</vt:lpstr>
      <vt:lpstr>Restful API: more</vt:lpstr>
      <vt:lpstr>SDK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kehong.liu</dc:creator>
  <cp:lastModifiedBy>kehong.liu</cp:lastModifiedBy>
  <cp:revision>15</cp:revision>
  <dcterms:created xsi:type="dcterms:W3CDTF">2012-09-19T13:37:05Z</dcterms:created>
  <dcterms:modified xsi:type="dcterms:W3CDTF">2012-09-25T14:07:01Z</dcterms:modified>
</cp:coreProperties>
</file>