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83" r:id="rId4"/>
    <p:sldId id="284" r:id="rId5"/>
    <p:sldId id="285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87" r:id="rId14"/>
    <p:sldId id="297" r:id="rId15"/>
    <p:sldId id="298" r:id="rId16"/>
    <p:sldId id="299" r:id="rId17"/>
    <p:sldId id="303" r:id="rId18"/>
    <p:sldId id="300" r:id="rId19"/>
    <p:sldId id="301" r:id="rId20"/>
    <p:sldId id="302" r:id="rId21"/>
    <p:sldId id="288" r:id="rId22"/>
    <p:sldId id="306" r:id="rId23"/>
    <p:sldId id="307" r:id="rId24"/>
    <p:sldId id="308" r:id="rId25"/>
    <p:sldId id="30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7"/>
    <a:srgbClr val="717071"/>
    <a:srgbClr val="EEEEEF"/>
    <a:srgbClr val="B2B2B2"/>
    <a:srgbClr val="EF4123"/>
    <a:srgbClr val="757475"/>
    <a:srgbClr val="E84127"/>
    <a:srgbClr val="FF3300"/>
    <a:srgbClr val="7575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1"/>
    <p:restoredTop sz="95139"/>
  </p:normalViewPr>
  <p:slideViewPr>
    <p:cSldViewPr>
      <p:cViewPr varScale="1">
        <p:scale>
          <a:sx n="84" d="100"/>
          <a:sy n="84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nubia PPT模板\矢量背景文件\新封面\中文版\2\6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标题 3"/>
          <p:cNvSpPr txBox="1">
            <a:spLocks/>
          </p:cNvSpPr>
          <p:nvPr userDrawn="1"/>
        </p:nvSpPr>
        <p:spPr>
          <a:xfrm>
            <a:off x="527381" y="5226774"/>
            <a:ext cx="10465163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努比亚技术有限公司   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深圳市南山区高新园北环大道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9018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号大族创新大厦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楼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Nubia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Technology Co., Ltd. A6/F., Hans Innovation Bldg., 9018 </a:t>
            </a: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Beihuan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Blvd, </a:t>
            </a: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Nanshan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Dist., Shenzhen, China.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T +86 (0)755 86360200   F +86 (0)755 86360298   P.C. 518057    www.nubia.com</a:t>
            </a:r>
            <a:endParaRPr lang="zh-CN" altLang="en-US" sz="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Picture 2" descr="E:\工作\nubia PPT模板\矢量背景文件\灵活版\5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3392" y="764704"/>
            <a:ext cx="2433870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85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工作\nubia PPT模板\矢量背景文件\灵活版\1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flipV="1">
            <a:off x="239350" y="260648"/>
            <a:ext cx="11713301" cy="6094394"/>
          </a:xfrm>
          <a:prstGeom prst="rect">
            <a:avLst/>
          </a:prstGeom>
          <a:solidFill>
            <a:srgbClr val="EE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工作\nubia PPT模板\矢量背景文件\新封面\中文版\2\5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7" name="Picture 2" descr="E:\工作\nubia PPT模板\矢量背景文件\灵活版\2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408" y="908720"/>
            <a:ext cx="2730748" cy="409376"/>
          </a:xfrm>
          <a:prstGeom prst="rect">
            <a:avLst/>
          </a:prstGeom>
          <a:noFill/>
        </p:spPr>
      </p:pic>
      <p:pic>
        <p:nvPicPr>
          <p:cNvPr id="8" name="Picture 3" descr="E:\工作\nubia PPT模板\矢量背景文件\灵活版\22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7408" y="5678701"/>
            <a:ext cx="2232248" cy="198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ngyan\Desktop\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2" descr="E:\工作\nubia PPT模板\矢量背景文件\灵活版\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8221" y="6453336"/>
            <a:ext cx="1311275" cy="201613"/>
          </a:xfrm>
          <a:prstGeom prst="rect">
            <a:avLst/>
          </a:prstGeom>
          <a:noFill/>
        </p:spPr>
      </p:pic>
      <p:pic>
        <p:nvPicPr>
          <p:cNvPr id="9" name="Picture 2" descr="E:\工作\nubia PPT模板\矢量背景文件\灵活版\24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424146" y="6496769"/>
            <a:ext cx="1528505" cy="13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67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26" name="Picture 2" descr="E:\工作\nubia PPT模板\矢量背景文件\灵活版\1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248221" y="6453336"/>
            <a:ext cx="1311275" cy="201613"/>
          </a:xfrm>
          <a:prstGeom prst="rect">
            <a:avLst/>
          </a:prstGeom>
          <a:noFill/>
        </p:spPr>
      </p:pic>
      <p:pic>
        <p:nvPicPr>
          <p:cNvPr id="6" name="Picture 2" descr="E:\工作\nubia PPT模板\矢量背景文件\灵活版\24.png"/>
          <p:cNvPicPr>
            <a:picLocks noChangeAspect="1" noChangeArrowheads="1"/>
          </p:cNvPicPr>
          <p:nvPr userDrawn="1"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10424146" y="6496769"/>
            <a:ext cx="1528505" cy="1349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2" r:id="rId3"/>
    <p:sldLayoutId id="2147483664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504712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695400" y="2202756"/>
            <a:ext cx="7200800" cy="9382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代码与常用类（一）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695400" y="3068960"/>
            <a:ext cx="1872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09/14/2017 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陈奇川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1271464" y="1340769"/>
            <a:ext cx="8784976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将文件（文件较小）内容以字符串的形式读取</a:t>
            </a:r>
            <a:r>
              <a:rPr lang="zh-CN" altLang="en-US" dirty="0" smtClean="0"/>
              <a:t>出来</a:t>
            </a:r>
            <a:endParaRPr lang="zh-CN" altLang="en-US" dirty="0"/>
          </a:p>
          <a:p>
            <a:pPr lvl="0">
              <a:spcBef>
                <a:spcPct val="0"/>
              </a:spcBef>
            </a:pP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1292424" y="1628800"/>
            <a:ext cx="8135768" cy="2013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String </a:t>
            </a:r>
            <a:r>
              <a:rPr lang="en-US" altLang="zh-CN" dirty="0" err="1"/>
              <a:t>getContent</a:t>
            </a:r>
            <a:r>
              <a:rPr lang="en-US" altLang="zh-CN" dirty="0"/>
              <a:t>(String </a:t>
            </a:r>
            <a:r>
              <a:rPr lang="en-US" altLang="zh-CN" dirty="0" err="1"/>
              <a:t>filePath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  //</a:t>
            </a:r>
            <a:r>
              <a:rPr lang="zh-CN" altLang="en-US" dirty="0"/>
              <a:t>代码实现</a:t>
            </a:r>
          </a:p>
          <a:p>
            <a:r>
              <a:rPr lang="en-US" altLang="zh-CN" dirty="0"/>
              <a:t>}</a:t>
            </a:r>
          </a:p>
          <a:p>
            <a:endParaRPr lang="zh-CN" altLang="en-US" sz="1400" dirty="0"/>
          </a:p>
          <a:p>
            <a:pPr lvl="0">
              <a:spcBef>
                <a:spcPct val="0"/>
              </a:spcBef>
            </a:pP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56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479376" y="531440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同学</a:t>
            </a: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的作业</a:t>
            </a: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479376" y="1033862"/>
            <a:ext cx="11161240" cy="433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endParaRPr lang="zh-CN" altLang="en-US" dirty="0"/>
          </a:p>
          <a:p>
            <a:r>
              <a:rPr lang="en-US" altLang="zh-CN" dirty="0"/>
              <a:t> public String </a:t>
            </a:r>
            <a:r>
              <a:rPr lang="en-US" altLang="zh-CN" dirty="0" err="1"/>
              <a:t>getContent</a:t>
            </a:r>
            <a:r>
              <a:rPr lang="en-US" altLang="zh-CN" dirty="0"/>
              <a:t>(String </a:t>
            </a:r>
            <a:r>
              <a:rPr lang="en-US" altLang="zh-CN" dirty="0" err="1"/>
              <a:t>filePath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strBuffer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bReader</a:t>
            </a:r>
            <a:r>
              <a:rPr lang="en-US" altLang="zh-CN" dirty="0"/>
              <a:t>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(new </a:t>
            </a:r>
            <a:r>
              <a:rPr lang="en-US" altLang="zh-CN" dirty="0" err="1"/>
              <a:t>InputStreamReader</a:t>
            </a:r>
            <a:r>
              <a:rPr lang="en-US" altLang="zh-CN" dirty="0"/>
              <a:t>(new </a:t>
            </a:r>
            <a:r>
              <a:rPr lang="en-US" altLang="zh-CN" dirty="0" err="1"/>
              <a:t>FileInputStream</a:t>
            </a:r>
            <a:r>
              <a:rPr lang="en-US" altLang="zh-CN" dirty="0"/>
              <a:t>(new File(</a:t>
            </a:r>
            <a:r>
              <a:rPr lang="en-US" altLang="zh-CN" dirty="0" err="1"/>
              <a:t>filePath</a:t>
            </a:r>
            <a:r>
              <a:rPr lang="en-US" altLang="zh-CN" dirty="0"/>
              <a:t>)), "</a:t>
            </a:r>
            <a:r>
              <a:rPr lang="en-US" altLang="zh-CN" dirty="0" err="1"/>
              <a:t>gbk</a:t>
            </a:r>
            <a:r>
              <a:rPr lang="en-US" altLang="zh-CN" dirty="0"/>
              <a:t>"));</a:t>
            </a:r>
          </a:p>
          <a:p>
            <a:r>
              <a:rPr lang="en-US" altLang="zh-CN" dirty="0"/>
              <a:t>            String </a:t>
            </a:r>
            <a:r>
              <a:rPr lang="en-US" altLang="zh-CN" dirty="0" err="1"/>
              <a:t>str</a:t>
            </a:r>
            <a:r>
              <a:rPr lang="en-US" altLang="zh-CN" dirty="0"/>
              <a:t> = "";</a:t>
            </a:r>
          </a:p>
          <a:p>
            <a:r>
              <a:rPr lang="en-US" altLang="zh-CN" dirty="0"/>
              <a:t>            while((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bReader.readLine</a:t>
            </a:r>
            <a:r>
              <a:rPr lang="en-US" altLang="zh-CN" dirty="0"/>
              <a:t>()) != null){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strBuffer.append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+"\n");</a:t>
            </a:r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bReader.close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UnsupportedEncodingException</a:t>
            </a:r>
            <a:r>
              <a:rPr lang="en-US" altLang="zh-CN" dirty="0"/>
              <a:t> e1) {</a:t>
            </a:r>
          </a:p>
          <a:p>
            <a:r>
              <a:rPr lang="en-US" altLang="zh-CN" dirty="0"/>
              <a:t>            e1.printStackTrace();</a:t>
            </a:r>
          </a:p>
          <a:p>
            <a:r>
              <a:rPr lang="en-US" altLang="zh-CN" dirty="0"/>
              <a:t>            return null;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IOException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return null;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strBuffer.toString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827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479376" y="537101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简洁</a:t>
            </a: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的两种写法</a:t>
            </a: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479376" y="3645024"/>
            <a:ext cx="1123324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getContent</a:t>
            </a:r>
            <a:r>
              <a:rPr lang="en-US" altLang="zh-CN" dirty="0"/>
              <a:t>(String </a:t>
            </a:r>
            <a:r>
              <a:rPr lang="en-US" altLang="zh-CN" dirty="0" err="1"/>
              <a:t>filePath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Path </a:t>
            </a:r>
            <a:r>
              <a:rPr lang="en-US" altLang="zh-CN" dirty="0" err="1"/>
              <a:t>path</a:t>
            </a:r>
            <a:r>
              <a:rPr lang="en-US" altLang="zh-CN" dirty="0"/>
              <a:t> = </a:t>
            </a:r>
            <a:r>
              <a:rPr lang="en-US" altLang="zh-CN" dirty="0" err="1"/>
              <a:t>Paths.get</a:t>
            </a:r>
            <a:r>
              <a:rPr lang="en-US" altLang="zh-CN" dirty="0"/>
              <a:t>(</a:t>
            </a:r>
            <a:r>
              <a:rPr lang="en-US" altLang="zh-CN" dirty="0" err="1"/>
              <a:t>filePath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CharStreams.toString</a:t>
            </a:r>
            <a:r>
              <a:rPr lang="en-US" altLang="zh-CN" dirty="0"/>
              <a:t>(</a:t>
            </a:r>
            <a:r>
              <a:rPr lang="en-US" altLang="zh-CN" dirty="0" err="1"/>
              <a:t>Files.newBufferedReader</a:t>
            </a:r>
            <a:r>
              <a:rPr lang="en-US" altLang="zh-CN" dirty="0"/>
              <a:t>(path, StandardCharsets.UTF_8));</a:t>
            </a:r>
          </a:p>
          <a:p>
            <a:r>
              <a:rPr lang="en-US" altLang="zh-CN" dirty="0"/>
              <a:t>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479376" y="1475636"/>
            <a:ext cx="1123324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getContent</a:t>
            </a:r>
            <a:r>
              <a:rPr lang="en-US" altLang="zh-CN" dirty="0"/>
              <a:t>(String </a:t>
            </a:r>
            <a:r>
              <a:rPr lang="en-US" altLang="zh-CN" dirty="0" err="1"/>
              <a:t>filePath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Path </a:t>
            </a:r>
            <a:r>
              <a:rPr lang="en-US" altLang="zh-CN" dirty="0" err="1"/>
              <a:t>path</a:t>
            </a:r>
            <a:r>
              <a:rPr lang="en-US" altLang="zh-CN" dirty="0"/>
              <a:t> = </a:t>
            </a:r>
            <a:r>
              <a:rPr lang="en-US" altLang="zh-CN" dirty="0" err="1"/>
              <a:t>Paths.get</a:t>
            </a:r>
            <a:r>
              <a:rPr lang="en-US" altLang="zh-CN" dirty="0"/>
              <a:t>(</a:t>
            </a:r>
            <a:r>
              <a:rPr lang="en-US" altLang="zh-CN" dirty="0" err="1"/>
              <a:t>filePath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new String(</a:t>
            </a:r>
            <a:r>
              <a:rPr lang="en-US" altLang="zh-CN" dirty="0" err="1"/>
              <a:t>Files.readAllBytes</a:t>
            </a:r>
            <a:r>
              <a:rPr lang="en-US" altLang="zh-CN" dirty="0"/>
              <a:t>(path), StandardCharsets.UTF_8);</a:t>
            </a:r>
          </a:p>
          <a:p>
            <a:r>
              <a:rPr lang="en-US" altLang="zh-CN" dirty="0"/>
              <a:t>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54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 txBox="1">
            <a:spLocks/>
          </p:cNvSpPr>
          <p:nvPr/>
        </p:nvSpPr>
        <p:spPr>
          <a:xfrm>
            <a:off x="2135560" y="1124748"/>
            <a:ext cx="7920880" cy="316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二、 常用集合类的使用场景</a:t>
            </a:r>
            <a:endParaRPr lang="en-US" altLang="zh-CN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4505"/>
              </p:ext>
            </p:extLst>
          </p:nvPr>
        </p:nvGraphicFramePr>
        <p:xfrm>
          <a:off x="767408" y="1484784"/>
          <a:ext cx="108012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673195328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96499735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1269096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0835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是否线程安全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基于数组来实现，其内部维护了一个可变长的对象数组，集合内所有对象存储于这个数组中，并实现该数组长度的动态伸缩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应用于需要频繁的随机读写的场景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java.util.LinkedList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基于链表来实现，其实现了静态类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，集合中的每个对象都由一个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保存，每个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都拥有到自己的前一个和后一个</a:t>
                      </a:r>
                      <a:r>
                        <a:rPr lang="en-US" altLang="zh-CN" dirty="0" smtClean="0"/>
                        <a:t>Node</a:t>
                      </a:r>
                      <a:r>
                        <a:rPr lang="zh-CN" altLang="en-US" dirty="0" smtClean="0"/>
                        <a:t>的引用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应用于不需要频繁随机读写的其他场景，由于其不需要事先分配空间，其在空间的利用率将会更高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1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</a:t>
                      </a:r>
                      <a:r>
                        <a:rPr lang="en-US" altLang="zh-CN" dirty="0" err="1" smtClean="0">
                          <a:effectLst/>
                        </a:rPr>
                        <a:t>concurrent</a:t>
                      </a:r>
                      <a:r>
                        <a:rPr lang="en-US" altLang="zh-CN" dirty="0" smtClean="0">
                          <a:effectLst/>
                        </a:rPr>
                        <a:t>.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CopyOnWriteArrayList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ArrayList</a:t>
                      </a:r>
                      <a:r>
                        <a:rPr lang="zh-CN" altLang="en-US" dirty="0" smtClean="0"/>
                        <a:t>的线程安全版，其底层也是基于数组来实现，不同的是其每次更新集合数据时都会先复制出一个数组的副本，在副本上进行更改，改完后再将数组的引用指到副本上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针对读多写少的场景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005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67408" y="725202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8674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09790"/>
              </p:ext>
            </p:extLst>
          </p:nvPr>
        </p:nvGraphicFramePr>
        <p:xfrm>
          <a:off x="767408" y="719666"/>
          <a:ext cx="108012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673195328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96499735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1269096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0835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是否线程安全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java.util.HashMap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对象存储在一个数组中，并通过哈希表来实现对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的快速访问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应用于无需输出有序且不需线程安全的场景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</a:t>
                      </a:r>
                      <a:r>
                        <a:rPr lang="en-US" altLang="zh-CN" dirty="0" err="1" smtClean="0">
                          <a:effectLst/>
                        </a:rPr>
                        <a:t>concurrent</a:t>
                      </a:r>
                      <a:r>
                        <a:rPr lang="en-US" altLang="zh-CN" dirty="0" smtClean="0">
                          <a:effectLst/>
                        </a:rPr>
                        <a:t>.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ConcurrentHashMap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数组拆分至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中，以哈希算法决定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应该存储在哪个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。这样就可以实现在写操作时只对一个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加锁，来提升了并发写的性能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应用于在无需输出有序且需要线程安全的场景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java.util.LinkedHashMap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LinkedHashMap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非常类似，唯一的不同在于前者的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HashMap.Entry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的基础上增加了到前一个插入和后一个插入的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的引用，以实现能够按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的插入顺序进行遍历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应用于遍历的输出顺序保持其插入顺序而不需线程安全的场景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java.util.TreeMap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基于红黑树实现的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结构，其</a:t>
                      </a:r>
                      <a:r>
                        <a:rPr lang="en-US" altLang="zh-CN" dirty="0" smtClean="0"/>
                        <a:t>Entry</a:t>
                      </a:r>
                      <a:r>
                        <a:rPr lang="zh-CN" altLang="en-US" dirty="0" smtClean="0"/>
                        <a:t>类拥有到左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右叶子节点和父节点的引用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应用于需要排序的场景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5423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7408" y="33265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517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96373"/>
              </p:ext>
            </p:extLst>
          </p:nvPr>
        </p:nvGraphicFramePr>
        <p:xfrm>
          <a:off x="695400" y="2636912"/>
          <a:ext cx="1080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00">
                  <a:extLst>
                    <a:ext uri="{9D8B030D-6E8A-4147-A177-3AD203B41FA5}">
                      <a16:colId xmlns:a16="http://schemas.microsoft.com/office/drawing/2014/main" val="673195328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96499735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1269096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10835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是否线程安全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java.util.HashSet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err="1" smtClean="0"/>
                        <a:t>HashMap</a:t>
                      </a:r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应用于无需输出有序且不需线程安全的场景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java.util.TreeSet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err="1" smtClean="0"/>
                        <a:t>TreeMap</a:t>
                      </a:r>
                      <a:r>
                        <a:rPr lang="zh-CN" altLang="en-US" dirty="0" smtClean="0"/>
                        <a:t>实现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应用于需要排序的场景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54235"/>
                  </a:ext>
                </a:extLst>
              </a:tr>
            </a:tbl>
          </a:graphicData>
        </a:graphic>
      </p:graphicFrame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Set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95400" y="1052736"/>
            <a:ext cx="103691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</a:pPr>
            <a:r>
              <a:rPr lang="zh-CN" altLang="en-US" dirty="0"/>
              <a:t>用于存储不含重复元素的集合。几乎所有的</a:t>
            </a:r>
            <a:r>
              <a:rPr lang="en-US" altLang="zh-CN" dirty="0"/>
              <a:t>Set</a:t>
            </a:r>
            <a:r>
              <a:rPr lang="zh-CN" altLang="en-US" dirty="0"/>
              <a:t>实现都是基于同类型</a:t>
            </a:r>
            <a:r>
              <a:rPr lang="en-US" altLang="zh-CN" dirty="0"/>
              <a:t>Map</a:t>
            </a:r>
            <a:r>
              <a:rPr lang="zh-CN" altLang="en-US" dirty="0"/>
              <a:t>的，简单地说，</a:t>
            </a:r>
            <a:r>
              <a:rPr lang="en-US" altLang="zh-CN" dirty="0"/>
              <a:t>Set</a:t>
            </a:r>
            <a:r>
              <a:rPr lang="zh-CN" altLang="en-US" dirty="0"/>
              <a:t>是阉割版的</a:t>
            </a:r>
            <a:r>
              <a:rPr lang="en-US" altLang="zh-CN" dirty="0"/>
              <a:t>Map</a:t>
            </a:r>
            <a:r>
              <a:rPr lang="zh-CN" altLang="en-US" dirty="0"/>
              <a:t>。每一个</a:t>
            </a:r>
            <a:r>
              <a:rPr lang="en-US" altLang="zh-CN" dirty="0"/>
              <a:t>Set</a:t>
            </a:r>
            <a:r>
              <a:rPr lang="zh-CN" altLang="en-US" dirty="0"/>
              <a:t>内都有一个同类型的</a:t>
            </a:r>
            <a:r>
              <a:rPr lang="en-US" altLang="zh-CN" dirty="0"/>
              <a:t>Map</a:t>
            </a:r>
            <a:r>
              <a:rPr lang="zh-CN" altLang="en-US" dirty="0" smtClean="0"/>
              <a:t>实例，</a:t>
            </a:r>
            <a:r>
              <a:rPr lang="en-US" altLang="zh-CN" dirty="0"/>
              <a:t>Set</a:t>
            </a:r>
            <a:r>
              <a:rPr lang="zh-CN" altLang="en-US" dirty="0"/>
              <a:t>把元素作为</a:t>
            </a:r>
            <a:r>
              <a:rPr lang="en-US" altLang="zh-CN" dirty="0"/>
              <a:t>key</a:t>
            </a:r>
            <a:r>
              <a:rPr lang="zh-CN" altLang="en-US" dirty="0"/>
              <a:t>存储在自己的</a:t>
            </a:r>
            <a:r>
              <a:rPr lang="en-US" altLang="zh-CN" dirty="0"/>
              <a:t>Map</a:t>
            </a:r>
            <a:r>
              <a:rPr lang="zh-CN" altLang="en-US" dirty="0"/>
              <a:t>实例中，</a:t>
            </a:r>
            <a:r>
              <a:rPr lang="en-US" altLang="zh-CN" dirty="0"/>
              <a:t>value</a:t>
            </a:r>
            <a:r>
              <a:rPr lang="zh-CN" altLang="en-US" dirty="0"/>
              <a:t>则是一个空的</a:t>
            </a:r>
            <a:r>
              <a:rPr lang="en-US" altLang="zh-CN" dirty="0" smtClean="0"/>
              <a:t>Object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793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 txBox="1">
            <a:spLocks/>
          </p:cNvSpPr>
          <p:nvPr/>
        </p:nvSpPr>
        <p:spPr>
          <a:xfrm>
            <a:off x="2135560" y="1124748"/>
            <a:ext cx="7920880" cy="316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下面介绍</a:t>
            </a: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Google Guava</a:t>
            </a: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中实现的几个有用的集合类</a:t>
            </a:r>
            <a:endParaRPr lang="en-US" altLang="zh-CN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Multiset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95400" y="1052736"/>
            <a:ext cx="103691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/>
              <a:t>一个允许添加重复元素的</a:t>
            </a:r>
            <a:r>
              <a:rPr lang="en-US" altLang="zh-CN" sz="1600" dirty="0" smtClean="0"/>
              <a:t>SET</a:t>
            </a:r>
            <a:r>
              <a:rPr lang="zh-CN" altLang="en-US" sz="1600" dirty="0" smtClean="0"/>
              <a:t>，其可以像</a:t>
            </a:r>
            <a:r>
              <a:rPr lang="en-US" altLang="zh-CN" sz="1600" dirty="0" err="1" smtClean="0"/>
              <a:t>ArrayList</a:t>
            </a:r>
            <a:r>
              <a:rPr lang="zh-CN" altLang="en-US" sz="1600" dirty="0" smtClean="0"/>
              <a:t>一样，获取所有添加过的元素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，也可以简便的获得每个元素出现过的次数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4402" y="1893008"/>
            <a:ext cx="4435494" cy="37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/>
              <a:t>Map&lt;String, Integer&gt; counts = new </a:t>
            </a:r>
            <a:r>
              <a:rPr lang="en-US" altLang="zh-CN" sz="1600" dirty="0" err="1"/>
              <a:t>HashMap</a:t>
            </a:r>
            <a:r>
              <a:rPr lang="en-US" altLang="zh-CN" sz="1600" dirty="0"/>
              <a:t>&lt;String, Integer&gt;();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for (String word : words) {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Integer count = </a:t>
            </a:r>
            <a:r>
              <a:rPr lang="en-US" altLang="zh-CN" sz="1600" dirty="0" err="1"/>
              <a:t>counts.get</a:t>
            </a:r>
            <a:r>
              <a:rPr lang="en-US" altLang="zh-CN" sz="1600" dirty="0"/>
              <a:t>(word);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if (count == null) {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counts.put</a:t>
            </a:r>
            <a:r>
              <a:rPr lang="en-US" altLang="zh-CN" sz="1600" dirty="0"/>
              <a:t>(word, 1);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} else {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counts.put</a:t>
            </a:r>
            <a:r>
              <a:rPr lang="en-US" altLang="zh-CN" sz="1600" dirty="0"/>
              <a:t>(word, count + 1);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}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}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447928" y="1893008"/>
            <a:ext cx="5155574" cy="37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/>
              <a:t>List&lt;String&gt; words = </a:t>
            </a:r>
            <a:r>
              <a:rPr lang="en-US" altLang="zh-CN" sz="1600" dirty="0" err="1"/>
              <a:t>Arrays.asList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a","b","b","b","a","c</a:t>
            </a:r>
            <a:r>
              <a:rPr lang="en-US" altLang="zh-CN" sz="1600" dirty="0"/>
              <a:t>");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Multiset&lt;String&gt; multiset = </a:t>
            </a:r>
            <a:r>
              <a:rPr lang="en-US" altLang="zh-CN" sz="1600" dirty="0" err="1"/>
              <a:t>HashMultiset.create</a:t>
            </a:r>
            <a:r>
              <a:rPr lang="en-US" altLang="zh-CN" sz="1600" dirty="0"/>
              <a:t>();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 err="1"/>
              <a:t>multiset.addAll</a:t>
            </a:r>
            <a:r>
              <a:rPr lang="en-US" altLang="zh-CN" sz="1600" dirty="0"/>
              <a:t>(words);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 err="1"/>
              <a:t>System.out.println</a:t>
            </a:r>
            <a:r>
              <a:rPr lang="en-US" altLang="zh-CN" sz="1600" dirty="0"/>
              <a:t>(multiset</a:t>
            </a:r>
            <a:r>
              <a:rPr lang="en-US" altLang="zh-CN" sz="1600" dirty="0" smtClean="0"/>
              <a:t>);//</a:t>
            </a:r>
            <a:r>
              <a:rPr lang="zh-CN" altLang="en-US" sz="1600" dirty="0" smtClean="0"/>
              <a:t>输出</a:t>
            </a:r>
            <a:r>
              <a:rPr lang="pt-BR" altLang="zh-CN" sz="1600" dirty="0"/>
              <a:t>[a x 2, b x 3, c]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58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err="1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Multimap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95400" y="1052736"/>
            <a:ext cx="103691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/>
              <a:t>允许一个</a:t>
            </a:r>
            <a:r>
              <a:rPr lang="en-US" altLang="zh-CN" sz="1600" dirty="0"/>
              <a:t>key</a:t>
            </a:r>
            <a:r>
              <a:rPr lang="zh-CN" altLang="en-US" sz="1600" dirty="0"/>
              <a:t>映射多个</a:t>
            </a:r>
            <a:r>
              <a:rPr lang="zh-CN" altLang="en-US" sz="1600" dirty="0" smtClean="0"/>
              <a:t>值。在对数据进行分组的时候比较方便  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4402" y="1893008"/>
            <a:ext cx="4435494" cy="37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/>
              <a:t>List&lt;User&gt; list = new </a:t>
            </a:r>
            <a:r>
              <a:rPr lang="en-US" altLang="zh-CN" sz="1600" dirty="0" err="1"/>
              <a:t>LinkedList</a:t>
            </a:r>
            <a:r>
              <a:rPr lang="en-US" altLang="zh-CN" sz="1600" dirty="0" smtClean="0"/>
              <a:t>&lt;&gt;();//</a:t>
            </a:r>
            <a:r>
              <a:rPr lang="zh-CN" altLang="en-US" sz="1600" dirty="0" smtClean="0"/>
              <a:t>假设有值</a:t>
            </a:r>
            <a:endParaRPr lang="en-US" altLang="zh-CN" sz="1600" dirty="0"/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Map&lt;String, List&lt;User&gt;&gt; map = new </a:t>
            </a:r>
            <a:r>
              <a:rPr lang="en-US" altLang="zh-CN" sz="1600" dirty="0" err="1"/>
              <a:t>HashMap</a:t>
            </a:r>
            <a:r>
              <a:rPr lang="en-US" altLang="zh-CN" sz="1600" dirty="0"/>
              <a:t>&lt;&gt;();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for (User </a:t>
            </a:r>
            <a:r>
              <a:rPr lang="en-US" altLang="zh-CN" sz="1600" dirty="0" err="1"/>
              <a:t>user</a:t>
            </a:r>
            <a:r>
              <a:rPr lang="en-US" altLang="zh-CN" sz="1600" dirty="0"/>
              <a:t> : list) {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List&lt;User&gt; </a:t>
            </a:r>
            <a:r>
              <a:rPr lang="en-US" altLang="zh-CN" sz="1600" dirty="0" err="1"/>
              <a:t>sexList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map.get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user.sex</a:t>
            </a:r>
            <a:r>
              <a:rPr lang="en-US" altLang="zh-CN" sz="1600" dirty="0"/>
              <a:t>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if (</a:t>
            </a:r>
            <a:r>
              <a:rPr lang="en-US" altLang="zh-CN" sz="1600" dirty="0" err="1"/>
              <a:t>sexList</a:t>
            </a:r>
            <a:r>
              <a:rPr lang="en-US" altLang="zh-CN" sz="1600" dirty="0"/>
              <a:t> == null) {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	</a:t>
            </a:r>
            <a:r>
              <a:rPr lang="en-US" altLang="zh-CN" sz="1600" dirty="0" err="1"/>
              <a:t>sexList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LinkedList</a:t>
            </a:r>
            <a:r>
              <a:rPr lang="en-US" altLang="zh-CN" sz="1600" dirty="0"/>
              <a:t>&lt;&gt;();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	</a:t>
            </a:r>
            <a:r>
              <a:rPr lang="en-US" altLang="zh-CN" sz="1600" dirty="0" err="1"/>
              <a:t>map.put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user.sex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sexList</a:t>
            </a:r>
            <a:r>
              <a:rPr lang="en-US" altLang="zh-CN" sz="1600" dirty="0"/>
              <a:t>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}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	</a:t>
            </a:r>
            <a:r>
              <a:rPr lang="en-US" altLang="zh-CN" sz="1600" dirty="0" err="1"/>
              <a:t>sexList.add</a:t>
            </a:r>
            <a:r>
              <a:rPr lang="en-US" altLang="zh-CN" sz="1600" dirty="0"/>
              <a:t>(user);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}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5447928" y="1893008"/>
            <a:ext cx="5155574" cy="3768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 err="1"/>
              <a:t>Multimap</a:t>
            </a:r>
            <a:r>
              <a:rPr lang="en-US" altLang="zh-CN" sz="1600" dirty="0"/>
              <a:t>&lt;String, User&gt; </a:t>
            </a:r>
            <a:r>
              <a:rPr lang="en-US" altLang="zh-CN" sz="1600" dirty="0" err="1"/>
              <a:t>multimap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HashMultimap.create</a:t>
            </a:r>
            <a:r>
              <a:rPr lang="en-US" altLang="zh-CN" sz="1600" dirty="0"/>
              <a:t>();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 err="1"/>
              <a:t>list.forEach</a:t>
            </a:r>
            <a:r>
              <a:rPr lang="en-US" altLang="zh-CN" sz="1600" dirty="0"/>
              <a:t>(user -&gt; </a:t>
            </a:r>
            <a:r>
              <a:rPr lang="en-US" altLang="zh-CN" sz="1600" dirty="0" err="1"/>
              <a:t>multimap.put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user.sex</a:t>
            </a:r>
            <a:r>
              <a:rPr lang="en-US" altLang="zh-CN" sz="1600" dirty="0"/>
              <a:t>, user));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2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2279576" y="1340768"/>
            <a:ext cx="7920880" cy="316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一、 作业讲评</a:t>
            </a:r>
            <a:endParaRPr lang="en-US" altLang="zh-CN" sz="24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二、 常用集合类的使用场景</a:t>
            </a:r>
            <a:endParaRPr lang="en-US" altLang="zh-CN" sz="24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三、 其他常用类或方法的应用</a:t>
            </a:r>
            <a:endParaRPr lang="en-US" altLang="zh-CN" sz="24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BiMap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95400" y="1052736"/>
            <a:ext cx="103691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/>
              <a:t>双向映射</a:t>
            </a:r>
            <a:r>
              <a:rPr lang="en-US" altLang="zh-CN" sz="1600" dirty="0"/>
              <a:t>,</a:t>
            </a:r>
            <a:r>
              <a:rPr lang="zh-CN" altLang="en-US" sz="1600" dirty="0"/>
              <a:t>能够能够</a:t>
            </a:r>
            <a:r>
              <a:rPr lang="en-US" altLang="zh-CN" sz="1600" dirty="0"/>
              <a:t>key</a:t>
            </a:r>
            <a:r>
              <a:rPr lang="zh-CN" altLang="en-US" sz="1600" dirty="0"/>
              <a:t>映射到</a:t>
            </a:r>
            <a:r>
              <a:rPr lang="en-US" altLang="zh-CN" sz="1600" dirty="0"/>
              <a:t>value,</a:t>
            </a:r>
            <a:r>
              <a:rPr lang="zh-CN" altLang="en-US" sz="1600" dirty="0"/>
              <a:t>也能反向</a:t>
            </a:r>
            <a:r>
              <a:rPr lang="en-US" altLang="zh-CN" sz="1600" dirty="0"/>
              <a:t>value</a:t>
            </a:r>
            <a:r>
              <a:rPr lang="zh-CN" altLang="en-US" sz="1600" dirty="0"/>
              <a:t>到</a:t>
            </a:r>
            <a:r>
              <a:rPr lang="en-US" altLang="zh-CN" sz="1600" dirty="0"/>
              <a:t>key. </a:t>
            </a:r>
            <a:r>
              <a:rPr lang="zh-CN" altLang="en-US" sz="1600" dirty="0"/>
              <a:t>当</a:t>
            </a:r>
            <a:r>
              <a:rPr lang="en-US" altLang="zh-CN" sz="1600" dirty="0"/>
              <a:t>put</a:t>
            </a:r>
            <a:r>
              <a:rPr lang="zh-CN" altLang="en-US" sz="1600" dirty="0"/>
              <a:t>一个已存在的</a:t>
            </a:r>
            <a:r>
              <a:rPr lang="en-US" altLang="zh-CN" sz="1600" dirty="0"/>
              <a:t>value</a:t>
            </a:r>
            <a:r>
              <a:rPr lang="zh-CN" altLang="en-US" sz="1600" dirty="0"/>
              <a:t>时将会报错</a:t>
            </a:r>
            <a:r>
              <a:rPr lang="en-US" altLang="zh-CN" sz="1600" dirty="0"/>
              <a:t>,</a:t>
            </a:r>
            <a:r>
              <a:rPr lang="zh-CN" altLang="en-US" sz="1600" dirty="0"/>
              <a:t>若确实需要覆盖</a:t>
            </a:r>
            <a:r>
              <a:rPr lang="en-US" altLang="zh-CN" sz="1600" dirty="0"/>
              <a:t>value,</a:t>
            </a:r>
            <a:r>
              <a:rPr lang="zh-CN" altLang="en-US" sz="1600" dirty="0"/>
              <a:t>则使用</a:t>
            </a:r>
            <a:r>
              <a:rPr lang="en-US" altLang="zh-CN" sz="1600" dirty="0" err="1"/>
              <a:t>forcePut</a:t>
            </a:r>
            <a:r>
              <a:rPr lang="zh-CN" altLang="en-US" sz="1600" dirty="0"/>
              <a:t>方法</a:t>
            </a:r>
            <a:r>
              <a:rPr lang="en-US" altLang="zh-CN" sz="1600" dirty="0"/>
              <a:t>;</a:t>
            </a:r>
            <a:r>
              <a:rPr lang="zh-CN" altLang="en-US" sz="1600" dirty="0"/>
              <a:t>当添加一个已存在的</a:t>
            </a:r>
            <a:r>
              <a:rPr lang="en-US" altLang="zh-CN" sz="1600" dirty="0"/>
              <a:t>key</a:t>
            </a:r>
            <a:r>
              <a:rPr lang="zh-CN" altLang="en-US" sz="1600" dirty="0"/>
              <a:t>时</a:t>
            </a:r>
            <a:r>
              <a:rPr lang="en-US" altLang="zh-CN" sz="1600" dirty="0"/>
              <a:t>,</a:t>
            </a:r>
            <a:r>
              <a:rPr lang="zh-CN" altLang="en-US" sz="1600" dirty="0"/>
              <a:t>将会覆盖原</a:t>
            </a:r>
            <a:r>
              <a:rPr lang="en-US" altLang="zh-CN" sz="1600" dirty="0"/>
              <a:t>key</a:t>
            </a:r>
            <a:r>
              <a:rPr lang="zh-CN" altLang="en-US" sz="1600" dirty="0"/>
              <a:t>对应的</a:t>
            </a:r>
            <a:r>
              <a:rPr lang="en-US" altLang="zh-CN" sz="1600" dirty="0"/>
              <a:t>value </a:t>
            </a:r>
            <a:r>
              <a:rPr lang="zh-CN" altLang="en-US" sz="1600" dirty="0" smtClean="0"/>
              <a:t>  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95400" y="3645024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Table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695400" y="4365104"/>
            <a:ext cx="103691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/>
              <a:t>通过行和列定位到一个</a:t>
            </a:r>
            <a:r>
              <a:rPr lang="en-US" altLang="zh-CN" sz="1600" dirty="0"/>
              <a:t>cell,</a:t>
            </a:r>
            <a:r>
              <a:rPr lang="zh-CN" altLang="en-US" sz="1600" dirty="0"/>
              <a:t>也能通过行取得整行的数据或通过列取得整列的数据 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30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 txBox="1">
            <a:spLocks/>
          </p:cNvSpPr>
          <p:nvPr/>
        </p:nvSpPr>
        <p:spPr>
          <a:xfrm>
            <a:off x="2135560" y="1124748"/>
            <a:ext cx="7920880" cy="316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三、 其他常用类或方法的应用</a:t>
            </a:r>
            <a:endParaRPr lang="en-US" altLang="zh-CN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Java8</a:t>
            </a: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的日期时间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695400" y="1271194"/>
            <a:ext cx="10369152" cy="17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/>
              <a:t>长期困扰 </a:t>
            </a:r>
            <a:r>
              <a:rPr lang="en-US" altLang="zh-CN" sz="1600" dirty="0"/>
              <a:t>Java </a:t>
            </a:r>
            <a:r>
              <a:rPr lang="zh-CN" altLang="en-US" sz="1600" dirty="0"/>
              <a:t>开发人员的一个问题是对普通开发人员的日期和时间用例支持不足。</a:t>
            </a:r>
          </a:p>
          <a:p>
            <a:pPr lvl="0">
              <a:spcBef>
                <a:spcPct val="0"/>
              </a:spcBef>
            </a:pPr>
            <a:endParaRPr lang="zh-CN" altLang="en-US" sz="1600" dirty="0"/>
          </a:p>
          <a:p>
            <a:pPr lvl="0">
              <a:spcBef>
                <a:spcPct val="0"/>
              </a:spcBef>
            </a:pPr>
            <a:r>
              <a:rPr lang="zh-CN" altLang="en-US" sz="1600" dirty="0"/>
              <a:t>例如，现有的类（如 </a:t>
            </a:r>
            <a:r>
              <a:rPr lang="en-US" altLang="zh-CN" sz="1600" dirty="0" err="1"/>
              <a:t>java.util.Date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 err="1"/>
              <a:t>SimpleDateFormatter</a:t>
            </a:r>
            <a:r>
              <a:rPr lang="zh-CN" altLang="en-US" sz="1600" dirty="0"/>
              <a:t>）不是线程安全的，导致用户可能遇到并发问题 </a:t>
            </a:r>
            <a:r>
              <a:rPr lang="en-US" altLang="zh-CN" sz="1600" dirty="0"/>
              <a:t>— </a:t>
            </a:r>
            <a:r>
              <a:rPr lang="zh-CN" altLang="en-US" sz="1600" dirty="0"/>
              <a:t>这不是普通开发人员编写日期处理代码时想要的结果。</a:t>
            </a:r>
          </a:p>
          <a:p>
            <a:pPr lvl="0">
              <a:spcBef>
                <a:spcPct val="0"/>
              </a:spcBef>
            </a:pPr>
            <a:endParaRPr lang="zh-CN" altLang="en-US" sz="1600" dirty="0"/>
          </a:p>
          <a:p>
            <a:pPr lvl="0">
              <a:spcBef>
                <a:spcPct val="0"/>
              </a:spcBef>
            </a:pPr>
            <a:r>
              <a:rPr lang="zh-CN" altLang="en-US" sz="1600" dirty="0"/>
              <a:t>有些日期和时间类还暴露出相当拙劣的 </a:t>
            </a:r>
            <a:r>
              <a:rPr lang="en-US" altLang="zh-CN" sz="1600" dirty="0"/>
              <a:t>API </a:t>
            </a:r>
            <a:r>
              <a:rPr lang="zh-CN" altLang="en-US" sz="1600" dirty="0"/>
              <a:t>设计。例如，</a:t>
            </a:r>
            <a:r>
              <a:rPr lang="en-US" altLang="zh-CN" sz="1600" dirty="0" err="1"/>
              <a:t>java.util.Date</a:t>
            </a:r>
            <a:r>
              <a:rPr lang="en-US" altLang="zh-CN" sz="1600" dirty="0"/>
              <a:t> </a:t>
            </a:r>
            <a:r>
              <a:rPr lang="zh-CN" altLang="en-US" sz="1600" dirty="0"/>
              <a:t>中的年份从 </a:t>
            </a:r>
            <a:r>
              <a:rPr lang="en-US" altLang="zh-CN" sz="1600" dirty="0"/>
              <a:t>1900 </a:t>
            </a:r>
            <a:r>
              <a:rPr lang="zh-CN" altLang="en-US" sz="1600" dirty="0"/>
              <a:t>开始，月份从 </a:t>
            </a:r>
            <a:r>
              <a:rPr lang="en-US" altLang="zh-CN" sz="1600" dirty="0"/>
              <a:t>1 </a:t>
            </a:r>
            <a:r>
              <a:rPr lang="zh-CN" altLang="en-US" sz="1600" dirty="0"/>
              <a:t>开始，日期从 </a:t>
            </a:r>
            <a:r>
              <a:rPr lang="en-US" altLang="zh-CN" sz="1600" dirty="0"/>
              <a:t>0 </a:t>
            </a:r>
            <a:r>
              <a:rPr lang="zh-CN" altLang="en-US" sz="1600" dirty="0" smtClean="0"/>
              <a:t>开始不是</a:t>
            </a:r>
            <a:r>
              <a:rPr lang="zh-CN" altLang="en-US" sz="1600" dirty="0"/>
              <a:t>很直观。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标题 3"/>
          <p:cNvSpPr txBox="1">
            <a:spLocks/>
          </p:cNvSpPr>
          <p:nvPr/>
        </p:nvSpPr>
        <p:spPr>
          <a:xfrm>
            <a:off x="695400" y="3501008"/>
            <a:ext cx="10369152" cy="17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请同学自行学习新的类：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Instant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Duration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LocalDate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LocalTime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LocalDateTime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DateTimeFormatter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。</a:t>
            </a:r>
            <a:endParaRPr lang="en-US" altLang="zh-CN" sz="16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我应用到的也不多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36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java.nio.file.Files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95400" y="1052736"/>
            <a:ext cx="1036915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JDK7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新增的一个非常全面的文件工具类，其需要配合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Path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类进行使用，提供了文件级别的操作（创建、移动、复制、删除、查找、读取），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IO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流的创建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98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 </a:t>
            </a: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流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991544" y="1484784"/>
            <a:ext cx="1872208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652992" y="2726314"/>
            <a:ext cx="1332148" cy="68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 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4079776" y="1142138"/>
            <a:ext cx="1332148" cy="68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Source 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3"/>
          <p:cNvSpPr txBox="1">
            <a:spLocks/>
          </p:cNvSpPr>
          <p:nvPr/>
        </p:nvSpPr>
        <p:spPr>
          <a:xfrm>
            <a:off x="4079776" y="2726314"/>
            <a:ext cx="3600400" cy="68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Intermediate Operation 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4079776" y="4310490"/>
            <a:ext cx="3024336" cy="68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Terminal Operation 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4079776" y="1575402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数据源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标题 3"/>
          <p:cNvSpPr txBox="1">
            <a:spLocks/>
          </p:cNvSpPr>
          <p:nvPr/>
        </p:nvSpPr>
        <p:spPr>
          <a:xfrm>
            <a:off x="4079776" y="3159578"/>
            <a:ext cx="3672408" cy="69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至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N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个的中间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操作</a:t>
            </a:r>
            <a:endParaRPr lang="en-US" altLang="zh-CN" sz="1600" dirty="0" smtClean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每一次的转换都是生成新的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对象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标题 3"/>
          <p:cNvSpPr txBox="1">
            <a:spLocks/>
          </p:cNvSpPr>
          <p:nvPr/>
        </p:nvSpPr>
        <p:spPr>
          <a:xfrm>
            <a:off x="4079776" y="4743754"/>
            <a:ext cx="259228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有且仅有一个的最终操作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标题 3"/>
          <p:cNvSpPr txBox="1">
            <a:spLocks/>
          </p:cNvSpPr>
          <p:nvPr/>
        </p:nvSpPr>
        <p:spPr>
          <a:xfrm>
            <a:off x="5176486" y="1267177"/>
            <a:ext cx="668015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Stream.of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Collection.stream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Arrays.stream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Stream.generate</a:t>
            </a:r>
            <a:r>
              <a:rPr lang="en-US" altLang="zh-CN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标题 3"/>
          <p:cNvSpPr txBox="1">
            <a:spLocks/>
          </p:cNvSpPr>
          <p:nvPr/>
        </p:nvSpPr>
        <p:spPr>
          <a:xfrm>
            <a:off x="7680176" y="2276872"/>
            <a:ext cx="3859524" cy="226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filter()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map()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flatMap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distinct()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sorted()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peek()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limit()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skip()</a:t>
            </a:r>
          </a:p>
        </p:txBody>
      </p:sp>
      <p:sp>
        <p:nvSpPr>
          <p:cNvPr id="23" name="标题 3"/>
          <p:cNvSpPr txBox="1">
            <a:spLocks/>
          </p:cNvSpPr>
          <p:nvPr/>
        </p:nvSpPr>
        <p:spPr>
          <a:xfrm>
            <a:off x="7025008" y="4409805"/>
            <a:ext cx="4968552" cy="937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 err="1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forEach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 err="1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toArray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reduce()</a:t>
            </a:r>
            <a:r>
              <a:rPr lang="zh-CN" altLang="en-US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16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collect()</a:t>
            </a:r>
          </a:p>
        </p:txBody>
      </p:sp>
    </p:spTree>
    <p:extLst>
      <p:ext uri="{BB962C8B-B14F-4D97-AF65-F5344CB8AC3E}">
        <p14:creationId xmlns:p14="http://schemas.microsoft.com/office/powerpoint/2010/main" val="9835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3"/>
          <p:cNvSpPr txBox="1">
            <a:spLocks/>
          </p:cNvSpPr>
          <p:nvPr/>
        </p:nvSpPr>
        <p:spPr>
          <a:xfrm>
            <a:off x="695400" y="332659"/>
            <a:ext cx="324036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Stream </a:t>
            </a:r>
            <a:r>
              <a:rPr lang="zh-CN" altLang="en-US" sz="24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示例</a:t>
            </a:r>
            <a:endParaRPr lang="zh-CN" altLang="en-US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标题 3"/>
          <p:cNvSpPr txBox="1">
            <a:spLocks/>
          </p:cNvSpPr>
          <p:nvPr/>
        </p:nvSpPr>
        <p:spPr>
          <a:xfrm>
            <a:off x="717536" y="1556792"/>
            <a:ext cx="10923080" cy="351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1600" dirty="0"/>
              <a:t>List&lt;String&gt; list = </a:t>
            </a:r>
            <a:r>
              <a:rPr lang="en-US" altLang="zh-CN" sz="1600" dirty="0" err="1"/>
              <a:t>Arrays.asList</a:t>
            </a:r>
            <a:r>
              <a:rPr lang="en-US" altLang="zh-CN" sz="1600" dirty="0"/>
              <a:t>("In my dual profession as an educator and health care provider",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"I have worked with numerous children infected with the virus that causes AIDS",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"The relationships that I have had with these special kids have been gifts in my life",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"They have taught me so many things",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"but I have especially learned that great courage can be found in the smallest of packages");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Map&lt;String, Integer&gt; </a:t>
            </a:r>
            <a:r>
              <a:rPr lang="en-US" altLang="zh-CN" sz="1600" dirty="0" err="1"/>
              <a:t>wordCount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list.parallelStream</a:t>
            </a:r>
            <a:r>
              <a:rPr lang="en-US" altLang="zh-CN" sz="1600" dirty="0"/>
              <a:t>()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.</a:t>
            </a:r>
            <a:r>
              <a:rPr lang="en-US" altLang="zh-CN" sz="1600" dirty="0" err="1"/>
              <a:t>flatMap</a:t>
            </a:r>
            <a:r>
              <a:rPr lang="en-US" altLang="zh-CN" sz="1600" dirty="0"/>
              <a:t>(s-&gt;</a:t>
            </a:r>
            <a:r>
              <a:rPr lang="en-US" altLang="zh-CN" sz="1600" dirty="0" err="1"/>
              <a:t>Arrays.stream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s.split</a:t>
            </a:r>
            <a:r>
              <a:rPr lang="en-US" altLang="zh-CN" sz="1600" dirty="0"/>
              <a:t>(" ")))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.map(word-&gt;</a:t>
            </a:r>
            <a:r>
              <a:rPr lang="en-US" altLang="zh-CN" sz="1600" dirty="0" err="1"/>
              <a:t>word.toLowerCase</a:t>
            </a:r>
            <a:r>
              <a:rPr lang="en-US" altLang="zh-CN" sz="1600" dirty="0"/>
              <a:t>())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        .collect(</a:t>
            </a:r>
            <a:r>
              <a:rPr lang="en-US" altLang="zh-CN" sz="1600" dirty="0" err="1"/>
              <a:t>Collectors.groupingBy</a:t>
            </a:r>
            <a:r>
              <a:rPr lang="en-US" altLang="zh-CN" sz="1600" dirty="0"/>
              <a:t>(word -&gt; word, </a:t>
            </a:r>
            <a:r>
              <a:rPr lang="en-US" altLang="zh-CN" sz="1600" dirty="0" err="1"/>
              <a:t>Collectors.summingInt</a:t>
            </a:r>
            <a:r>
              <a:rPr lang="en-US" altLang="zh-CN" sz="1600" dirty="0"/>
              <a:t>(word -&gt; 1)));</a:t>
            </a:r>
          </a:p>
          <a:p>
            <a:pPr lvl="0"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wordCount.forEach</a:t>
            </a:r>
            <a:r>
              <a:rPr lang="en-US" altLang="zh-CN" sz="1600" dirty="0"/>
              <a:t>((key, value) -&gt;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(key + "-&gt;" + value));</a:t>
            </a:r>
            <a:endParaRPr lang="en-US" altLang="zh-CN" sz="16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07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4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 txBox="1">
            <a:spLocks/>
          </p:cNvSpPr>
          <p:nvPr/>
        </p:nvSpPr>
        <p:spPr>
          <a:xfrm>
            <a:off x="2135560" y="1124748"/>
            <a:ext cx="7920880" cy="3168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30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一、 作业讲评</a:t>
            </a:r>
            <a:endParaRPr lang="en-US" altLang="zh-CN" sz="24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5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2135560" y="1340769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/>
              <a:t>1.</a:t>
            </a:r>
            <a:r>
              <a:rPr lang="zh-CN" altLang="en-US" dirty="0"/>
              <a:t>根据字符串类型的</a:t>
            </a:r>
            <a:r>
              <a:rPr lang="en-US" altLang="zh-CN" dirty="0"/>
              <a:t>date(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)</a:t>
            </a:r>
            <a:r>
              <a:rPr lang="zh-CN" altLang="en-US" dirty="0"/>
              <a:t>计算出这个</a:t>
            </a:r>
            <a:r>
              <a:rPr lang="en-US" altLang="zh-CN" dirty="0"/>
              <a:t>date</a:t>
            </a:r>
            <a:r>
              <a:rPr lang="zh-CN" altLang="en-US" dirty="0"/>
              <a:t>所在周的周一日期</a:t>
            </a:r>
            <a:endParaRPr lang="en-US" altLang="zh-CN" dirty="0"/>
          </a:p>
          <a:p>
            <a:pPr lvl="0">
              <a:spcBef>
                <a:spcPct val="0"/>
              </a:spcBef>
            </a:pP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2134424" y="2279303"/>
            <a:ext cx="72728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getFirstDayOfWeek</a:t>
            </a:r>
            <a:r>
              <a:rPr lang="en-US" altLang="zh-CN" dirty="0"/>
              <a:t>(String date){</a:t>
            </a:r>
          </a:p>
          <a:p>
            <a:r>
              <a:rPr lang="en-US" altLang="zh-CN" dirty="0"/>
              <a:t>  //</a:t>
            </a:r>
            <a:r>
              <a:rPr lang="zh-CN" altLang="en-US" dirty="0"/>
              <a:t>代码实现</a:t>
            </a:r>
          </a:p>
          <a:p>
            <a:r>
              <a:rPr lang="en-US" altLang="zh-CN" dirty="0"/>
              <a:t>}</a:t>
            </a:r>
          </a:p>
          <a:p>
            <a:endParaRPr lang="zh-CN" altLang="en-US" sz="1400" dirty="0"/>
          </a:p>
          <a:p>
            <a:pPr lvl="0">
              <a:spcBef>
                <a:spcPct val="0"/>
              </a:spcBef>
            </a:pP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26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2134424" y="531441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同学</a:t>
            </a: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的作业</a:t>
            </a: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2134424" y="1268761"/>
            <a:ext cx="727280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getFirstDayOfWeek</a:t>
            </a:r>
            <a:r>
              <a:rPr lang="en-US" altLang="zh-CN" dirty="0"/>
              <a:t>(String date){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SimpleDateFormat</a:t>
            </a:r>
            <a:r>
              <a:rPr lang="en-US" altLang="zh-CN" dirty="0"/>
              <a:t> </a:t>
            </a:r>
            <a:r>
              <a:rPr lang="en-US" altLang="zh-CN" dirty="0" err="1"/>
              <a:t>sdf</a:t>
            </a:r>
            <a:r>
              <a:rPr lang="en-US" altLang="zh-CN" dirty="0"/>
              <a:t> = new </a:t>
            </a:r>
            <a:r>
              <a:rPr lang="en-US" altLang="zh-CN" dirty="0" err="1"/>
              <a:t>SimpleDateFormat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Calendar </a:t>
            </a:r>
            <a:r>
              <a:rPr lang="en-US" altLang="zh-CN" dirty="0" err="1"/>
              <a:t>cal</a:t>
            </a:r>
            <a:r>
              <a:rPr lang="en-US" altLang="zh-CN" dirty="0"/>
              <a:t> = </a:t>
            </a:r>
            <a:r>
              <a:rPr lang="en-US" altLang="zh-CN" dirty="0" err="1"/>
              <a:t>Calendar.getInstance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Date d = </a:t>
            </a:r>
            <a:r>
              <a:rPr lang="en-US" altLang="zh-CN" dirty="0" err="1"/>
              <a:t>sdf.parse</a:t>
            </a:r>
            <a:r>
              <a:rPr lang="en-US" altLang="zh-CN" dirty="0"/>
              <a:t>(date);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cal.setTime</a:t>
            </a:r>
            <a:r>
              <a:rPr lang="en-US" altLang="zh-CN" dirty="0"/>
              <a:t>(d);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cal.add</a:t>
            </a:r>
            <a:r>
              <a:rPr lang="en-US" altLang="zh-CN" dirty="0"/>
              <a:t>(</a:t>
            </a:r>
            <a:r>
              <a:rPr lang="en-US" altLang="zh-CN" dirty="0" err="1"/>
              <a:t>Calendar.DAY_OF_MONTH</a:t>
            </a:r>
            <a:r>
              <a:rPr lang="en-US" altLang="zh-CN" dirty="0"/>
              <a:t>, -1);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cal.set</a:t>
            </a:r>
            <a:r>
              <a:rPr lang="en-US" altLang="zh-CN" dirty="0"/>
              <a:t>(</a:t>
            </a:r>
            <a:r>
              <a:rPr lang="en-US" altLang="zh-CN" dirty="0" err="1"/>
              <a:t>Calendar.DAY_OF_WEEK</a:t>
            </a:r>
            <a:r>
              <a:rPr lang="en-US" altLang="zh-CN" dirty="0"/>
              <a:t>, </a:t>
            </a:r>
            <a:r>
              <a:rPr lang="en-US" altLang="zh-CN" dirty="0" err="1"/>
              <a:t>Calendar.MONDAY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ParseException</a:t>
            </a:r>
            <a:r>
              <a:rPr lang="en-US" altLang="zh-CN" dirty="0"/>
              <a:t> e) {</a:t>
            </a:r>
          </a:p>
          <a:p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return "</a:t>
            </a:r>
            <a:r>
              <a:rPr lang="zh-CN" altLang="en-US" dirty="0">
                <a:solidFill>
                  <a:srgbClr val="FF0000"/>
                </a:solidFill>
              </a:rPr>
              <a:t>日期输入不合法</a:t>
            </a:r>
            <a:r>
              <a:rPr lang="en-US" altLang="zh-CN" dirty="0">
                <a:solidFill>
                  <a:srgbClr val="FF0000"/>
                </a:solidFill>
              </a:rPr>
              <a:t>";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sdf.format</a:t>
            </a:r>
            <a:r>
              <a:rPr lang="en-US" altLang="zh-CN" dirty="0"/>
              <a:t>(</a:t>
            </a:r>
            <a:r>
              <a:rPr lang="en-US" altLang="zh-CN" dirty="0" err="1"/>
              <a:t>cal.getTime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}</a:t>
            </a:r>
            <a:endParaRPr lang="zh-CN" altLang="en-US" sz="1400" dirty="0"/>
          </a:p>
          <a:p>
            <a:pPr lvl="0">
              <a:spcBef>
                <a:spcPct val="0"/>
              </a:spcBef>
            </a:pP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33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479376" y="537101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简洁的</a:t>
            </a: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写法</a:t>
            </a: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479376" y="1469976"/>
            <a:ext cx="11233248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getFirstDayOfWeek</a:t>
            </a:r>
            <a:r>
              <a:rPr lang="en-US" altLang="zh-CN" dirty="0"/>
              <a:t>(String date)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DateTimeFormatter</a:t>
            </a:r>
            <a:r>
              <a:rPr lang="en-US" altLang="zh-CN" dirty="0"/>
              <a:t> DATE_FORAMTTER </a:t>
            </a:r>
            <a:r>
              <a:rPr lang="en-US" altLang="zh-CN" dirty="0" smtClean="0"/>
              <a:t>= </a:t>
            </a:r>
            <a:r>
              <a:rPr lang="en-US" altLang="zh-CN" dirty="0" err="1"/>
              <a:t>DateTimeFormatter.ofPattern</a:t>
            </a:r>
            <a:r>
              <a:rPr lang="en-US" altLang="zh-CN" dirty="0"/>
              <a:t>("</a:t>
            </a:r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", </a:t>
            </a:r>
            <a:r>
              <a:rPr lang="en-US" altLang="zh-CN" dirty="0" err="1"/>
              <a:t>Locale.CHINESE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LocalDate.parse</a:t>
            </a:r>
            <a:r>
              <a:rPr lang="en-US" altLang="zh-CN" dirty="0"/>
              <a:t>(date, DATE_FORAMTTER</a:t>
            </a:r>
            <a:r>
              <a:rPr lang="en-US" altLang="zh-CN" dirty="0" smtClean="0"/>
              <a:t>).</a:t>
            </a:r>
            <a:r>
              <a:rPr lang="en-US" altLang="zh-CN" dirty="0"/>
              <a:t>with(</a:t>
            </a:r>
            <a:r>
              <a:rPr lang="en-US" altLang="zh-CN" dirty="0" err="1"/>
              <a:t>DayOfWeek.MONDAY</a:t>
            </a:r>
            <a:r>
              <a:rPr lang="en-US" altLang="zh-CN" dirty="0" smtClean="0"/>
              <a:t>).</a:t>
            </a:r>
            <a:r>
              <a:rPr lang="en-US" altLang="zh-CN" dirty="0"/>
              <a:t>format(DATE_FORAMTTER);</a:t>
            </a:r>
          </a:p>
          <a:p>
            <a:r>
              <a:rPr lang="en-US" altLang="zh-CN" dirty="0"/>
              <a:t>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68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1271464" y="1340769"/>
            <a:ext cx="8784976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将</a:t>
            </a:r>
            <a:r>
              <a:rPr lang="en-US" altLang="zh-CN" dirty="0"/>
              <a:t>items</a:t>
            </a:r>
            <a:r>
              <a:rPr lang="zh-CN" altLang="en-US" dirty="0"/>
              <a:t>字符串数组转成</a:t>
            </a:r>
            <a:r>
              <a:rPr lang="en-US" altLang="zh-CN" dirty="0" err="1"/>
              <a:t>sql</a:t>
            </a:r>
            <a:r>
              <a:rPr lang="zh-CN" altLang="en-US" dirty="0"/>
              <a:t>中</a:t>
            </a:r>
            <a:r>
              <a:rPr lang="en-US" altLang="zh-CN" dirty="0"/>
              <a:t>in</a:t>
            </a:r>
            <a:r>
              <a:rPr lang="zh-CN" altLang="en-US" dirty="0"/>
              <a:t>接收的格式，也就是 </a:t>
            </a:r>
            <a:r>
              <a:rPr lang="en-US" altLang="zh-CN" dirty="0"/>
              <a:t>'item0','item1', ... ,'</a:t>
            </a:r>
            <a:r>
              <a:rPr lang="en-US" altLang="zh-CN" dirty="0" err="1"/>
              <a:t>itemN</a:t>
            </a:r>
            <a:r>
              <a:rPr lang="en-US" altLang="zh-CN" dirty="0"/>
              <a:t>'</a:t>
            </a:r>
            <a:r>
              <a:rPr lang="zh-CN" altLang="en-US" dirty="0"/>
              <a:t>的形式</a:t>
            </a:r>
          </a:p>
          <a:p>
            <a:pPr lvl="0">
              <a:spcBef>
                <a:spcPct val="0"/>
              </a:spcBef>
            </a:pP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1292424" y="1628800"/>
            <a:ext cx="8135768" cy="2013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public </a:t>
            </a:r>
            <a:r>
              <a:rPr lang="en-US" altLang="zh-CN" dirty="0"/>
              <a:t>String </a:t>
            </a:r>
            <a:r>
              <a:rPr lang="en-US" altLang="zh-CN" dirty="0" err="1"/>
              <a:t>toInStyle</a:t>
            </a:r>
            <a:r>
              <a:rPr lang="en-US" altLang="zh-CN" dirty="0"/>
              <a:t>(String[] items){</a:t>
            </a:r>
          </a:p>
          <a:p>
            <a:r>
              <a:rPr lang="en-US" altLang="zh-CN" dirty="0"/>
              <a:t>  //</a:t>
            </a:r>
            <a:r>
              <a:rPr lang="zh-CN" altLang="en-US" dirty="0"/>
              <a:t>代码实现</a:t>
            </a:r>
          </a:p>
          <a:p>
            <a:r>
              <a:rPr lang="en-US" altLang="zh-CN" dirty="0"/>
              <a:t>}</a:t>
            </a:r>
          </a:p>
          <a:p>
            <a:endParaRPr lang="zh-CN" altLang="en-US" sz="1400" dirty="0"/>
          </a:p>
          <a:p>
            <a:pPr lvl="0">
              <a:spcBef>
                <a:spcPct val="0"/>
              </a:spcBef>
            </a:pP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90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2134424" y="531441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同学</a:t>
            </a: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的作业</a:t>
            </a:r>
            <a:endParaRPr lang="zh-CN" altLang="en-US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2134424" y="1033862"/>
            <a:ext cx="7272808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toInStyle</a:t>
            </a:r>
            <a:r>
              <a:rPr lang="en-US" altLang="zh-CN" dirty="0"/>
              <a:t>(String[] items)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StringBuffer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items.length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	      </a:t>
            </a:r>
            <a:r>
              <a:rPr lang="en-US" altLang="zh-CN" dirty="0" err="1" smtClean="0"/>
              <a:t>sb.append</a:t>
            </a:r>
            <a:r>
              <a:rPr lang="en-US" altLang="zh-CN" dirty="0"/>
              <a:t>("'").append(items[</a:t>
            </a:r>
            <a:r>
              <a:rPr lang="en-US" altLang="zh-CN" dirty="0" err="1"/>
              <a:t>i</a:t>
            </a:r>
            <a:r>
              <a:rPr lang="en-US" altLang="zh-CN" dirty="0"/>
              <a:t>]).append("'").append(",");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sb.toString</a:t>
            </a:r>
            <a:r>
              <a:rPr lang="en-US" altLang="zh-CN" dirty="0"/>
              <a:t>().substring(0, </a:t>
            </a:r>
            <a:r>
              <a:rPr lang="en-US" altLang="zh-CN" dirty="0" err="1"/>
              <a:t>sb.length</a:t>
            </a:r>
            <a:r>
              <a:rPr lang="en-US" altLang="zh-CN" dirty="0"/>
              <a:t>() - 1);</a:t>
            </a:r>
          </a:p>
          <a:p>
            <a:r>
              <a:rPr lang="en-US" altLang="zh-CN" dirty="0"/>
              <a:t>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24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/>
          <p:cNvSpPr txBox="1">
            <a:spLocks/>
          </p:cNvSpPr>
          <p:nvPr/>
        </p:nvSpPr>
        <p:spPr>
          <a:xfrm>
            <a:off x="2135560" y="548530"/>
            <a:ext cx="7920880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zh-CN" altLang="en-US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简洁的</a:t>
            </a:r>
            <a:r>
              <a:rPr lang="zh-CN" altLang="en-US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写法</a:t>
            </a:r>
          </a:p>
        </p:txBody>
      </p:sp>
      <p:sp>
        <p:nvSpPr>
          <p:cNvPr id="19" name="矩形 18"/>
          <p:cNvSpPr/>
          <p:nvPr/>
        </p:nvSpPr>
        <p:spPr>
          <a:xfrm>
            <a:off x="12516544" y="0"/>
            <a:ext cx="432048" cy="332656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516544" y="531440"/>
            <a:ext cx="432048" cy="332656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3"/>
          <p:cNvSpPr txBox="1">
            <a:spLocks/>
          </p:cNvSpPr>
          <p:nvPr/>
        </p:nvSpPr>
        <p:spPr>
          <a:xfrm>
            <a:off x="2135560" y="1268760"/>
            <a:ext cx="6696744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toInStyle</a:t>
            </a:r>
            <a:r>
              <a:rPr lang="en-US" altLang="zh-CN" dirty="0"/>
              <a:t>(String[] items) 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Arrays.stream</a:t>
            </a:r>
            <a:r>
              <a:rPr lang="en-US" altLang="zh-CN" dirty="0"/>
              <a:t>(items)</a:t>
            </a:r>
          </a:p>
          <a:p>
            <a:r>
              <a:rPr lang="en-US" altLang="zh-CN" dirty="0"/>
              <a:t>			.map(item -&gt; "'"+item+"'")</a:t>
            </a:r>
          </a:p>
          <a:p>
            <a:r>
              <a:rPr lang="en-US" altLang="zh-CN" dirty="0"/>
              <a:t>			.collect(</a:t>
            </a:r>
            <a:r>
              <a:rPr lang="en-US" altLang="zh-CN" dirty="0" err="1"/>
              <a:t>Collectors.joining</a:t>
            </a:r>
            <a:r>
              <a:rPr lang="en-US" altLang="zh-CN" dirty="0"/>
              <a:t>(","));</a:t>
            </a:r>
          </a:p>
          <a:p>
            <a:r>
              <a:rPr lang="en-US" altLang="zh-CN" dirty="0"/>
              <a:t>}</a:t>
            </a:r>
            <a:endParaRPr lang="en-US" altLang="zh-CN" sz="1600" dirty="0">
              <a:solidFill>
                <a:srgbClr val="595757"/>
              </a:solidFill>
              <a:latin typeface="Gotham Book" pitchFamily="2" charset="0"/>
              <a:ea typeface="思源黑体 CN Normal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028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1514</Words>
  <Application>Microsoft Office PowerPoint</Application>
  <PresentationFormat>宽屏</PresentationFormat>
  <Paragraphs>210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Gotham Book</vt:lpstr>
      <vt:lpstr>思源黑体 CN Normal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fengyan</dc:creator>
  <cp:lastModifiedBy>cqc</cp:lastModifiedBy>
  <cp:revision>144</cp:revision>
  <dcterms:created xsi:type="dcterms:W3CDTF">2016-11-07T04:38:21Z</dcterms:created>
  <dcterms:modified xsi:type="dcterms:W3CDTF">2017-09-14T11:11:29Z</dcterms:modified>
</cp:coreProperties>
</file>