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58" r:id="rId5"/>
    <p:sldId id="263" r:id="rId6"/>
    <p:sldId id="264" r:id="rId7"/>
    <p:sldId id="265" r:id="rId8"/>
    <p:sldId id="266" r:id="rId9"/>
    <p:sldId id="260" r:id="rId10"/>
    <p:sldId id="261" r:id="rId11"/>
    <p:sldId id="262"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72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72" autoAdjust="0"/>
  </p:normalViewPr>
  <p:slideViewPr>
    <p:cSldViewPr snapToGrid="0">
      <p:cViewPr varScale="1">
        <p:scale>
          <a:sx n="70" d="100"/>
          <a:sy n="70" d="100"/>
        </p:scale>
        <p:origin x="12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0D05-8294-49C1-AC5B-CCDD481D86F2}" type="datetimeFigureOut">
              <a:rPr lang="zh-CN" altLang="en-US" smtClean="0"/>
              <a:t>2017-09-27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42F2C-9E88-42AC-AD2B-E7DE6A227948}" type="slidenum">
              <a:rPr lang="zh-CN" altLang="en-US" smtClean="0"/>
              <a:t>‹#›</a:t>
            </a:fld>
            <a:endParaRPr lang="zh-CN" altLang="en-US"/>
          </a:p>
        </p:txBody>
      </p:sp>
    </p:spTree>
    <p:extLst>
      <p:ext uri="{BB962C8B-B14F-4D97-AF65-F5344CB8AC3E}">
        <p14:creationId xmlns:p14="http://schemas.microsoft.com/office/powerpoint/2010/main" val="408656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http://push-platform-test.nubia.com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kern="100" smtClean="0">
                <a:latin typeface="Calibri" panose="020F0502020204030204" pitchFamily="34" charset="0"/>
                <a:cs typeface="Times New Roman" panose="02020603050405020304" pitchFamily="18" charset="0"/>
              </a:rPr>
              <a:t>Admin</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AdminPushService   Line  433-538</a:t>
            </a:r>
            <a:endParaRPr lang="zh-CN" altLang="zh-CN" kern="100" smtClean="0">
              <a:latin typeface="Calibri" panose="020F0502020204030204" pitchFamily="34" charset="0"/>
              <a:cs typeface="Times New Roman" panose="02020603050405020304" pitchFamily="18" charset="0"/>
            </a:endParaRPr>
          </a:p>
          <a:p>
            <a:r>
              <a:rPr lang="zh-CN" altLang="en-US" kern="100" smtClean="0">
                <a:latin typeface="Calibri" panose="020F0502020204030204" pitchFamily="34" charset="0"/>
                <a:cs typeface="Times New Roman" panose="02020603050405020304" pitchFamily="18" charset="0"/>
              </a:rPr>
              <a:t>重构后</a:t>
            </a:r>
            <a:r>
              <a:rPr lang="en-US" altLang="zh-CN" kern="100" smtClean="0">
                <a:latin typeface="Calibri" panose="020F0502020204030204" pitchFamily="34" charset="0"/>
                <a:cs typeface="Times New Roman" panose="02020603050405020304" pitchFamily="18" charset="0"/>
              </a:rPr>
              <a:t>platform</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CreatePushService   Line  669-680</a:t>
            </a:r>
            <a:r>
              <a:rPr lang="en-US" altLang="zh-CN" kern="100" baseline="0" smtClean="0">
                <a:latin typeface="Calibri" panose="020F0502020204030204" pitchFamily="34" charset="0"/>
                <a:cs typeface="Times New Roman" panose="02020603050405020304" pitchFamily="18" charset="0"/>
              </a:rPr>
              <a:t> </a:t>
            </a:r>
            <a:r>
              <a:rPr lang="en-US" altLang="zh-CN" kern="100" smtClean="0">
                <a:latin typeface="Calibri" panose="020F0502020204030204" pitchFamily="34" charset="0"/>
                <a:cs typeface="Times New Roman" panose="02020603050405020304" pitchFamily="18" charset="0"/>
              </a:rPr>
              <a:t>PushObjType   (ImeiType)</a:t>
            </a:r>
            <a:endParaRPr lang="zh-CN" altLang="zh-CN" kern="100" smtClean="0">
              <a:latin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E42F2C-9E88-42AC-AD2B-E7DE6A227948}" type="slidenum">
              <a:rPr lang="zh-CN" altLang="en-US" smtClean="0"/>
              <a:t>5</a:t>
            </a:fld>
            <a:endParaRPr lang="zh-CN" altLang="en-US"/>
          </a:p>
        </p:txBody>
      </p:sp>
    </p:spTree>
    <p:extLst>
      <p:ext uri="{BB962C8B-B14F-4D97-AF65-F5344CB8AC3E}">
        <p14:creationId xmlns:p14="http://schemas.microsoft.com/office/powerpoint/2010/main" val="151080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http://push-platform-test.nubia.com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kern="100" smtClean="0">
                <a:latin typeface="Calibri" panose="020F0502020204030204" pitchFamily="34" charset="0"/>
                <a:cs typeface="Times New Roman" panose="02020603050405020304" pitchFamily="18" charset="0"/>
              </a:rPr>
              <a:t>Admin</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AdminPushService   Line  433-538</a:t>
            </a:r>
            <a:endParaRPr lang="zh-CN" altLang="zh-CN" kern="100" smtClean="0">
              <a:latin typeface="Calibri" panose="020F0502020204030204" pitchFamily="34" charset="0"/>
              <a:cs typeface="Times New Roman" panose="02020603050405020304" pitchFamily="18" charset="0"/>
            </a:endParaRPr>
          </a:p>
          <a:p>
            <a:r>
              <a:rPr lang="zh-CN" altLang="en-US" kern="100" smtClean="0">
                <a:latin typeface="Calibri" panose="020F0502020204030204" pitchFamily="34" charset="0"/>
                <a:cs typeface="Times New Roman" panose="02020603050405020304" pitchFamily="18" charset="0"/>
              </a:rPr>
              <a:t>重构后</a:t>
            </a:r>
            <a:r>
              <a:rPr lang="en-US" altLang="zh-CN" kern="100" smtClean="0">
                <a:latin typeface="Calibri" panose="020F0502020204030204" pitchFamily="34" charset="0"/>
                <a:cs typeface="Times New Roman" panose="02020603050405020304" pitchFamily="18" charset="0"/>
              </a:rPr>
              <a:t>platform</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CreatePushService   Line  669-680</a:t>
            </a:r>
            <a:r>
              <a:rPr lang="en-US" altLang="zh-CN" kern="100" baseline="0" smtClean="0">
                <a:latin typeface="Calibri" panose="020F0502020204030204" pitchFamily="34" charset="0"/>
                <a:cs typeface="Times New Roman" panose="02020603050405020304" pitchFamily="18" charset="0"/>
              </a:rPr>
              <a:t> </a:t>
            </a:r>
            <a:r>
              <a:rPr lang="en-US" altLang="zh-CN" kern="100" smtClean="0">
                <a:latin typeface="Calibri" panose="020F0502020204030204" pitchFamily="34" charset="0"/>
                <a:cs typeface="Times New Roman" panose="02020603050405020304" pitchFamily="18" charset="0"/>
              </a:rPr>
              <a:t>PushObjType   (ImeiType)</a:t>
            </a:r>
            <a:endParaRPr lang="zh-CN" altLang="zh-CN" kern="100" smtClean="0">
              <a:latin typeface="Calibri" panose="020F0502020204030204" pitchFamily="34"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2BE42F2C-9E88-42AC-AD2B-E7DE6A227948}" type="slidenum">
              <a:rPr lang="zh-CN" altLang="en-US" smtClean="0"/>
              <a:t>6</a:t>
            </a:fld>
            <a:endParaRPr lang="zh-CN" altLang="en-US"/>
          </a:p>
        </p:txBody>
      </p:sp>
    </p:spTree>
    <p:extLst>
      <p:ext uri="{BB962C8B-B14F-4D97-AF65-F5344CB8AC3E}">
        <p14:creationId xmlns:p14="http://schemas.microsoft.com/office/powerpoint/2010/main" val="402866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http://push-platform-test.nubia.com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kern="100" smtClean="0">
                <a:latin typeface="Calibri" panose="020F0502020204030204" pitchFamily="34" charset="0"/>
                <a:cs typeface="Times New Roman" panose="02020603050405020304" pitchFamily="18" charset="0"/>
              </a:rPr>
              <a:t>Admin</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AdminPushService   Line  433-538</a:t>
            </a:r>
            <a:endParaRPr lang="zh-CN" altLang="zh-CN" kern="100" smtClean="0">
              <a:latin typeface="Calibri" panose="020F0502020204030204" pitchFamily="34" charset="0"/>
              <a:cs typeface="Times New Roman" panose="02020603050405020304" pitchFamily="18" charset="0"/>
            </a:endParaRPr>
          </a:p>
          <a:p>
            <a:r>
              <a:rPr lang="zh-CN" altLang="en-US" kern="100" smtClean="0">
                <a:latin typeface="Calibri" panose="020F0502020204030204" pitchFamily="34" charset="0"/>
                <a:cs typeface="Times New Roman" panose="02020603050405020304" pitchFamily="18" charset="0"/>
              </a:rPr>
              <a:t>重构后</a:t>
            </a:r>
            <a:r>
              <a:rPr lang="en-US" altLang="zh-CN" kern="100" smtClean="0">
                <a:latin typeface="Calibri" panose="020F0502020204030204" pitchFamily="34" charset="0"/>
                <a:cs typeface="Times New Roman" panose="02020603050405020304" pitchFamily="18" charset="0"/>
              </a:rPr>
              <a:t>platform</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CreatePushService   Line  669-680</a:t>
            </a:r>
            <a:r>
              <a:rPr lang="en-US" altLang="zh-CN" kern="100" baseline="0" smtClean="0">
                <a:latin typeface="Calibri" panose="020F0502020204030204" pitchFamily="34" charset="0"/>
                <a:cs typeface="Times New Roman" panose="02020603050405020304" pitchFamily="18" charset="0"/>
              </a:rPr>
              <a:t> </a:t>
            </a:r>
            <a:r>
              <a:rPr lang="en-US" altLang="zh-CN" kern="100" smtClean="0">
                <a:latin typeface="Calibri" panose="020F0502020204030204" pitchFamily="34" charset="0"/>
                <a:cs typeface="Times New Roman" panose="02020603050405020304" pitchFamily="18" charset="0"/>
              </a:rPr>
              <a:t>PushObjType   (ImeiType)</a:t>
            </a:r>
            <a:endParaRPr lang="zh-CN" altLang="zh-CN" kern="100" smtClean="0">
              <a:latin typeface="Calibri" panose="020F0502020204030204" pitchFamily="34"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2BE42F2C-9E88-42AC-AD2B-E7DE6A227948}" type="slidenum">
              <a:rPr lang="zh-CN" altLang="en-US" smtClean="0"/>
              <a:t>7</a:t>
            </a:fld>
            <a:endParaRPr lang="zh-CN" altLang="en-US"/>
          </a:p>
        </p:txBody>
      </p:sp>
    </p:spTree>
    <p:extLst>
      <p:ext uri="{BB962C8B-B14F-4D97-AF65-F5344CB8AC3E}">
        <p14:creationId xmlns:p14="http://schemas.microsoft.com/office/powerpoint/2010/main" val="83904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http://push-platform-test.nubia.com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kern="100" smtClean="0">
                <a:latin typeface="Calibri" panose="020F0502020204030204" pitchFamily="34" charset="0"/>
                <a:cs typeface="Times New Roman" panose="02020603050405020304" pitchFamily="18" charset="0"/>
              </a:rPr>
              <a:t>Admin</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AdminPushService   Line  433-538</a:t>
            </a:r>
            <a:endParaRPr lang="zh-CN" altLang="zh-CN" kern="100" smtClean="0">
              <a:latin typeface="Calibri" panose="020F0502020204030204" pitchFamily="34" charset="0"/>
              <a:cs typeface="Times New Roman" panose="02020603050405020304" pitchFamily="18" charset="0"/>
            </a:endParaRPr>
          </a:p>
          <a:p>
            <a:r>
              <a:rPr lang="zh-CN" altLang="en-US" kern="100" smtClean="0">
                <a:latin typeface="Calibri" panose="020F0502020204030204" pitchFamily="34" charset="0"/>
                <a:cs typeface="Times New Roman" panose="02020603050405020304" pitchFamily="18" charset="0"/>
              </a:rPr>
              <a:t>重构后</a:t>
            </a:r>
            <a:r>
              <a:rPr lang="en-US" altLang="zh-CN" kern="100" smtClean="0">
                <a:latin typeface="Calibri" panose="020F0502020204030204" pitchFamily="34" charset="0"/>
                <a:cs typeface="Times New Roman" panose="02020603050405020304" pitchFamily="18" charset="0"/>
              </a:rPr>
              <a:t>platform</a:t>
            </a:r>
            <a:r>
              <a:rPr lang="zh-CN" altLang="en-US" kern="100" smtClean="0">
                <a:latin typeface="Calibri" panose="020F0502020204030204" pitchFamily="34" charset="0"/>
                <a:cs typeface="Times New Roman" panose="02020603050405020304" pitchFamily="18" charset="0"/>
              </a:rPr>
              <a:t>项目：</a:t>
            </a:r>
            <a:r>
              <a:rPr lang="en-US" altLang="zh-CN" kern="100" smtClean="0">
                <a:latin typeface="Calibri" panose="020F0502020204030204" pitchFamily="34" charset="0"/>
                <a:cs typeface="Times New Roman" panose="02020603050405020304" pitchFamily="18" charset="0"/>
              </a:rPr>
              <a:t>CreatePushService   Line  669-680</a:t>
            </a:r>
            <a:r>
              <a:rPr lang="en-US" altLang="zh-CN" kern="100" baseline="0" smtClean="0">
                <a:latin typeface="Calibri" panose="020F0502020204030204" pitchFamily="34" charset="0"/>
                <a:cs typeface="Times New Roman" panose="02020603050405020304" pitchFamily="18" charset="0"/>
              </a:rPr>
              <a:t> </a:t>
            </a:r>
            <a:r>
              <a:rPr lang="en-US" altLang="zh-CN" kern="100" smtClean="0">
                <a:latin typeface="Calibri" panose="020F0502020204030204" pitchFamily="34" charset="0"/>
                <a:cs typeface="Times New Roman" panose="02020603050405020304" pitchFamily="18" charset="0"/>
              </a:rPr>
              <a:t>PushObjType   (ImeiType)</a:t>
            </a:r>
            <a:endParaRPr lang="zh-CN" altLang="zh-CN" kern="100" smtClean="0">
              <a:latin typeface="Calibri" panose="020F0502020204030204" pitchFamily="34"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2BE42F2C-9E88-42AC-AD2B-E7DE6A227948}" type="slidenum">
              <a:rPr lang="zh-CN" altLang="en-US" smtClean="0"/>
              <a:t>8</a:t>
            </a:fld>
            <a:endParaRPr lang="zh-CN" altLang="en-US"/>
          </a:p>
        </p:txBody>
      </p:sp>
    </p:spTree>
    <p:extLst>
      <p:ext uri="{BB962C8B-B14F-4D97-AF65-F5344CB8AC3E}">
        <p14:creationId xmlns:p14="http://schemas.microsoft.com/office/powerpoint/2010/main" val="188437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00" smtClean="0">
                <a:solidFill>
                  <a:srgbClr val="D24726"/>
                </a:solidFill>
                <a:latin typeface="Calibri" panose="020F0502020204030204" pitchFamily="34" charset="0"/>
                <a:ea typeface="微软雅黑" panose="020B0503020204020204" pitchFamily="34" charset="-122"/>
                <a:cs typeface="Times New Roman" panose="02020603050405020304" pitchFamily="18" charset="0"/>
              </a:rPr>
              <a:t>上述的增强枚举类型已经能够非常清楚的表示出每个枚举类型对应的方法，而且抽象方法的个数可以是多个，重要的一点是，每增加一个抽象方法，每个枚举中就会要强制要求去用具体的方法（避免遗漏）。</a:t>
            </a:r>
            <a:endParaRPr lang="zh-CN" altLang="zh-CN" sz="1200" kern="100" smtClean="0">
              <a:solidFill>
                <a:srgbClr val="D24726"/>
              </a:solidFill>
              <a:latin typeface="Calibri" panose="020F0502020204030204" pitchFamily="34"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2BE42F2C-9E88-42AC-AD2B-E7DE6A227948}" type="slidenum">
              <a:rPr lang="zh-CN" altLang="en-US" smtClean="0"/>
              <a:t>9</a:t>
            </a:fld>
            <a:endParaRPr lang="zh-CN" altLang="en-US"/>
          </a:p>
        </p:txBody>
      </p:sp>
    </p:spTree>
    <p:extLst>
      <p:ext uri="{BB962C8B-B14F-4D97-AF65-F5344CB8AC3E}">
        <p14:creationId xmlns:p14="http://schemas.microsoft.com/office/powerpoint/2010/main" val="28260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kern="100" smtClean="0">
                <a:latin typeface="微软雅黑" panose="020B0503020204020204" pitchFamily="34" charset="-122"/>
                <a:cs typeface="Times New Roman" panose="02020603050405020304" pitchFamily="18" charset="0"/>
              </a:rPr>
              <a:t>3</a:t>
            </a:r>
            <a:r>
              <a:rPr lang="zh-CN" altLang="zh-CN" sz="1800" b="1" kern="100" smtClean="0">
                <a:latin typeface="Calibri" panose="020F0502020204030204" pitchFamily="34" charset="0"/>
                <a:ea typeface="微软雅黑" panose="020B0503020204020204" pitchFamily="34" charset="-122"/>
                <a:cs typeface="Times New Roman" panose="02020603050405020304" pitchFamily="18" charset="0"/>
              </a:rPr>
              <a:t>、更加通用的增强枚举用法：</a:t>
            </a:r>
            <a:endParaRPr lang="zh-CN" altLang="zh-CN" kern="100" smtClean="0">
              <a:latin typeface="Calibri" panose="020F0502020204030204" pitchFamily="34" charset="0"/>
              <a:cs typeface="Times New Roman" panose="02020603050405020304" pitchFamily="18" charset="0"/>
            </a:endParaRPr>
          </a:p>
          <a:p>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上面的增强枚举方法虽然已经很清晰了，但是在某些情况下，项目中获取的类型往往不是枚举类似，而是类型“</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”或“</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”这样的字符串，因此需要对该中类型处理：</a:t>
            </a:r>
            <a:endParaRPr lang="en-US" altLang="zh-CN" kern="100" smtClean="0">
              <a:latin typeface="Calibri" panose="020F0502020204030204" pitchFamily="34" charset="0"/>
              <a:ea typeface="微软雅黑" panose="020B0503020204020204" pitchFamily="34" charset="-122"/>
              <a:cs typeface="Times New Roman" panose="02020603050405020304" pitchFamily="18" charset="0"/>
            </a:endParaRPr>
          </a:p>
          <a:p>
            <a:endParaRPr lang="en-US" altLang="zh-CN" kern="100" smtClean="0">
              <a:latin typeface="Calibri" panose="020F0502020204030204" pitchFamily="34" charset="0"/>
              <a:ea typeface="微软雅黑" panose="020B0503020204020204" pitchFamily="34" charset="-122"/>
              <a:cs typeface="Times New Roman" panose="02020603050405020304" pitchFamily="18" charset="0"/>
            </a:endParaRPr>
          </a:p>
          <a:p>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上面的底色黄色代码中通过将</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Operation</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常量从静态代码中放入到</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stringToEnum</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的</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map</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中。</a:t>
            </a:r>
            <a:endParaRPr lang="zh-CN" altLang="zh-CN" kern="100" smtClean="0">
              <a:latin typeface="Calibri" panose="020F0502020204030204" pitchFamily="34" charset="0"/>
              <a:cs typeface="Times New Roman" panose="02020603050405020304" pitchFamily="18" charset="0"/>
            </a:endParaRPr>
          </a:p>
          <a:p>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具体用法如下：</a:t>
            </a:r>
            <a:endParaRPr lang="zh-CN" altLang="zh-CN" kern="100" smtClean="0">
              <a:latin typeface="Calibri" panose="020F0502020204030204" pitchFamily="34" charset="0"/>
              <a:cs typeface="Times New Roman" panose="02020603050405020304" pitchFamily="18" charset="0"/>
            </a:endParaRPr>
          </a:p>
          <a:p>
            <a:r>
              <a:rPr lang="en-US" altLang="zh-CN" kern="100" smtClean="0">
                <a:latin typeface="微软雅黑" panose="020B0503020204020204" pitchFamily="34" charset="-122"/>
                <a:cs typeface="Times New Roman" panose="02020603050405020304" pitchFamily="18" charset="0"/>
              </a:rPr>
              <a:t>public static void main(){</a:t>
            </a:r>
            <a:endParaRPr lang="zh-CN" altLang="zh-CN" kern="100" smtClean="0">
              <a:latin typeface="Calibri" panose="020F0502020204030204" pitchFamily="34" charset="0"/>
              <a:cs typeface="Times New Roman" panose="02020603050405020304" pitchFamily="18" charset="0"/>
            </a:endParaRPr>
          </a:p>
          <a:p>
            <a:r>
              <a:rPr lang="en-US" altLang="zh-CN" kern="100" smtClean="0">
                <a:latin typeface="微软雅黑" panose="020B0503020204020204" pitchFamily="34" charset="-122"/>
                <a:cs typeface="Times New Roman" panose="02020603050405020304" pitchFamily="18" charset="0"/>
              </a:rPr>
              <a:t>	String oper =”+”;</a:t>
            </a:r>
            <a:endParaRPr lang="zh-CN" altLang="zh-CN" kern="100" smtClean="0">
              <a:latin typeface="Calibri" panose="020F0502020204030204" pitchFamily="34" charset="0"/>
              <a:cs typeface="Times New Roman" panose="02020603050405020304" pitchFamily="18" charset="0"/>
            </a:endParaRPr>
          </a:p>
          <a:p>
            <a:r>
              <a:rPr lang="en-US" altLang="zh-CN" kern="100" smtClean="0">
                <a:latin typeface="微软雅黑" panose="020B0503020204020204" pitchFamily="34" charset="-122"/>
                <a:cs typeface="Times New Roman" panose="02020603050405020304" pitchFamily="18" charset="0"/>
              </a:rPr>
              <a:t>	int a = 123;int b = 34;</a:t>
            </a:r>
            <a:endParaRPr lang="zh-CN" altLang="zh-CN" kern="100" smtClean="0">
              <a:latin typeface="Calibri" panose="020F0502020204030204" pitchFamily="34" charset="0"/>
              <a:cs typeface="Times New Roman" panose="02020603050405020304" pitchFamily="18" charset="0"/>
            </a:endParaRPr>
          </a:p>
          <a:p>
            <a:r>
              <a:rPr lang="en-US" altLang="zh-CN" kern="100" smtClean="0">
                <a:latin typeface="微软雅黑" panose="020B0503020204020204" pitchFamily="34" charset="-122"/>
                <a:cs typeface="Times New Roman" panose="02020603050405020304" pitchFamily="18" charset="0"/>
              </a:rPr>
              <a:t>	int sum = Operation.fromString(oper).apply(a, b);</a:t>
            </a:r>
            <a:endParaRPr lang="zh-CN" altLang="zh-CN" kern="100" smtClean="0">
              <a:latin typeface="Calibri" panose="020F0502020204030204" pitchFamily="34" charset="0"/>
              <a:cs typeface="Times New Roman" panose="02020603050405020304" pitchFamily="18" charset="0"/>
            </a:endParaRPr>
          </a:p>
          <a:p>
            <a:r>
              <a:rPr lang="en-US" altLang="zh-CN" kern="100" smtClean="0">
                <a:latin typeface="微软雅黑" panose="020B0503020204020204" pitchFamily="34" charset="-122"/>
                <a:cs typeface="Times New Roman" panose="02020603050405020304" pitchFamily="18" charset="0"/>
              </a:rPr>
              <a:t>}</a:t>
            </a:r>
            <a:endParaRPr lang="zh-CN" altLang="zh-CN" kern="100" smtClean="0">
              <a:latin typeface="Calibri" panose="020F0502020204030204" pitchFamily="34"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2BE42F2C-9E88-42AC-AD2B-E7DE6A227948}" type="slidenum">
              <a:rPr lang="zh-CN" altLang="en-US" smtClean="0"/>
              <a:t>10</a:t>
            </a:fld>
            <a:endParaRPr lang="zh-CN" altLang="en-US"/>
          </a:p>
        </p:txBody>
      </p:sp>
    </p:spTree>
    <p:extLst>
      <p:ext uri="{BB962C8B-B14F-4D97-AF65-F5344CB8AC3E}">
        <p14:creationId xmlns:p14="http://schemas.microsoft.com/office/powerpoint/2010/main" val="3435780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上面的底色黄色代码中通过将</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Operation</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常量从静态代码中放入到</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stringToEnum</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的</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map</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中。</a:t>
            </a:r>
            <a:endParaRPr lang="zh-CN" altLang="zh-CN" kern="100" smtClean="0">
              <a:latin typeface="Calibri" panose="020F0502020204030204" pitchFamily="34" charset="0"/>
              <a:cs typeface="Times New Roman" panose="02020603050405020304" pitchFamily="18" charset="0"/>
            </a:endParaRPr>
          </a:p>
          <a:p>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具体用法如下：</a:t>
            </a:r>
            <a:endParaRPr lang="zh-CN" altLang="zh-CN" kern="100" smtClean="0">
              <a:latin typeface="Calibri" panose="020F0502020204030204" pitchFamily="34"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2BE42F2C-9E88-42AC-AD2B-E7DE6A227948}" type="slidenum">
              <a:rPr lang="zh-CN" altLang="en-US" smtClean="0"/>
              <a:t>11</a:t>
            </a:fld>
            <a:endParaRPr lang="zh-CN" altLang="en-US"/>
          </a:p>
        </p:txBody>
      </p:sp>
    </p:spTree>
    <p:extLst>
      <p:ext uri="{BB962C8B-B14F-4D97-AF65-F5344CB8AC3E}">
        <p14:creationId xmlns:p14="http://schemas.microsoft.com/office/powerpoint/2010/main" val="377405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上面的底色黄色代码中通过将</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Operation</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常量从静态代码中放入到</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stringToEnum</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的</a:t>
            </a:r>
            <a:r>
              <a:rPr lang="en-US" altLang="zh-CN" kern="100" smtClean="0">
                <a:latin typeface="Calibri" panose="020F0502020204030204" pitchFamily="34" charset="0"/>
                <a:ea typeface="微软雅黑" panose="020B0503020204020204" pitchFamily="34" charset="-122"/>
                <a:cs typeface="Times New Roman" panose="02020603050405020304" pitchFamily="18" charset="0"/>
              </a:rPr>
              <a:t>map</a:t>
            </a:r>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中。</a:t>
            </a:r>
            <a:endParaRPr lang="zh-CN" altLang="zh-CN" kern="100" smtClean="0">
              <a:latin typeface="Calibri" panose="020F0502020204030204" pitchFamily="34" charset="0"/>
              <a:cs typeface="Times New Roman" panose="02020603050405020304" pitchFamily="18" charset="0"/>
            </a:endParaRPr>
          </a:p>
          <a:p>
            <a:r>
              <a:rPr lang="zh-CN" altLang="zh-CN" kern="100" smtClean="0">
                <a:latin typeface="Calibri" panose="020F0502020204030204" pitchFamily="34" charset="0"/>
                <a:ea typeface="微软雅黑" panose="020B0503020204020204" pitchFamily="34" charset="-122"/>
                <a:cs typeface="Times New Roman" panose="02020603050405020304" pitchFamily="18" charset="0"/>
              </a:rPr>
              <a:t>具体用法如下：</a:t>
            </a:r>
            <a:endParaRPr lang="zh-CN" altLang="zh-CN" kern="100" smtClean="0">
              <a:latin typeface="Calibri" panose="020F0502020204030204" pitchFamily="34"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2BE42F2C-9E88-42AC-AD2B-E7DE6A227948}" type="slidenum">
              <a:rPr lang="zh-CN" altLang="en-US" smtClean="0"/>
              <a:t>12</a:t>
            </a:fld>
            <a:endParaRPr lang="zh-CN" altLang="en-US"/>
          </a:p>
        </p:txBody>
      </p:sp>
    </p:spTree>
    <p:extLst>
      <p:ext uri="{BB962C8B-B14F-4D97-AF65-F5344CB8AC3E}">
        <p14:creationId xmlns:p14="http://schemas.microsoft.com/office/powerpoint/2010/main" val="194986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2017-09-27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036" y="2584110"/>
            <a:ext cx="3570208" cy="769441"/>
          </a:xfrm>
          <a:prstGeom prst="rect">
            <a:avLst/>
          </a:prstGeom>
          <a:noFill/>
        </p:spPr>
        <p:txBody>
          <a:bodyPr wrap="none" rtlCol="0">
            <a:spAutoFit/>
          </a:bodyPr>
          <a:lstStyle/>
          <a:p>
            <a:r>
              <a:rPr lang="zh-CN" altLang="en-US" sz="4400" b="1" smtClean="0">
                <a:solidFill>
                  <a:srgbClr val="D24726"/>
                </a:solidFill>
                <a:latin typeface="微软雅黑" panose="020B0503020204020204" pitchFamily="34" charset="-122"/>
                <a:ea typeface="微软雅黑" panose="020B0503020204020204" pitchFamily="34" charset="-122"/>
              </a:rPr>
              <a:t>增强策略枚举</a:t>
            </a:r>
            <a:endParaRPr lang="en-US" altLang="zh-CN" sz="4400" b="1" smtClean="0">
              <a:solidFill>
                <a:srgbClr val="D24726"/>
              </a:solidFill>
              <a:latin typeface="微软雅黑" panose="020B0503020204020204" pitchFamily="34" charset="-122"/>
              <a:ea typeface="微软雅黑" panose="020B0503020204020204" pitchFamily="34" charset="-122"/>
            </a:endParaRPr>
          </a:p>
        </p:txBody>
      </p:sp>
      <p:sp>
        <p:nvSpPr>
          <p:cNvPr id="5" name="矩形 4"/>
          <p:cNvSpPr/>
          <p:nvPr/>
        </p:nvSpPr>
        <p:spPr>
          <a:xfrm>
            <a:off x="7042175" y="3857754"/>
            <a:ext cx="3258584" cy="369332"/>
          </a:xfrm>
          <a:prstGeom prst="rect">
            <a:avLst/>
          </a:prstGeom>
        </p:spPr>
        <p:txBody>
          <a:bodyPr wrap="none">
            <a:spAutoFit/>
          </a:bodyPr>
          <a:lstStyle/>
          <a:p>
            <a:r>
              <a:rPr lang="zh-CN" altLang="en-US">
                <a:solidFill>
                  <a:srgbClr val="D24726"/>
                </a:solidFill>
                <a:latin typeface="微软雅黑" panose="020B0503020204020204" pitchFamily="34" charset="-122"/>
                <a:ea typeface="微软雅黑" panose="020B0503020204020204" pitchFamily="34" charset="-122"/>
              </a:rPr>
              <a:t>对讨厌的</a:t>
            </a:r>
            <a:r>
              <a:rPr lang="en-US" altLang="zh-CN" b="1">
                <a:solidFill>
                  <a:srgbClr val="D24726"/>
                </a:solidFill>
                <a:latin typeface="微软雅黑" panose="020B0503020204020204" pitchFamily="34" charset="-122"/>
                <a:ea typeface="微软雅黑" panose="020B0503020204020204" pitchFamily="34" charset="-122"/>
              </a:rPr>
              <a:t>Switch</a:t>
            </a:r>
            <a:r>
              <a:rPr lang="zh-CN" altLang="en-US" b="1">
                <a:solidFill>
                  <a:srgbClr val="D24726"/>
                </a:solidFill>
                <a:latin typeface="微软雅黑" panose="020B0503020204020204" pitchFamily="34" charset="-122"/>
                <a:ea typeface="微软雅黑" panose="020B0503020204020204" pitchFamily="34" charset="-122"/>
              </a:rPr>
              <a:t>语句</a:t>
            </a:r>
            <a:r>
              <a:rPr lang="zh-CN" altLang="en-US">
                <a:solidFill>
                  <a:srgbClr val="D24726"/>
                </a:solidFill>
                <a:latin typeface="微软雅黑" panose="020B0503020204020204" pitchFamily="34" charset="-122"/>
                <a:ea typeface="微软雅黑" panose="020B0503020204020204" pitchFamily="34" charset="-122"/>
              </a:rPr>
              <a:t>进行重构</a:t>
            </a:r>
            <a:endParaRPr lang="zh-CN" altLang="en-US">
              <a:solidFill>
                <a:srgbClr val="D24726"/>
              </a:solidFill>
            </a:endParaRPr>
          </a:p>
        </p:txBody>
      </p:sp>
      <p:cxnSp>
        <p:nvCxnSpPr>
          <p:cNvPr id="8" name="直接连接符 7"/>
          <p:cNvCxnSpPr/>
          <p:nvPr/>
        </p:nvCxnSpPr>
        <p:spPr>
          <a:xfrm flipV="1">
            <a:off x="6546275" y="4062843"/>
            <a:ext cx="477986" cy="10393"/>
          </a:xfrm>
          <a:prstGeom prst="line">
            <a:avLst/>
          </a:prstGeom>
          <a:ln w="1905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4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6811" y="86916"/>
            <a:ext cx="10217624" cy="6771084"/>
          </a:xfrm>
          <a:prstGeom prst="rect">
            <a:avLst/>
          </a:prstGeom>
        </p:spPr>
        <p:txBody>
          <a:bodyPr wrap="square">
            <a:spAutoFit/>
          </a:bodyPr>
          <a:lstStyle/>
          <a:p>
            <a:r>
              <a:rPr lang="en-US" altLang="zh-CN" sz="1400" b="1" kern="0" smtClean="0">
                <a:solidFill>
                  <a:srgbClr val="7F0055"/>
                </a:solidFill>
                <a:latin typeface="Consolas" panose="020B0609020204030204" pitchFamily="49" charset="0"/>
                <a:cs typeface="Times New Roman" panose="02020603050405020304" pitchFamily="18" charset="0"/>
              </a:rPr>
              <a:t>public</a:t>
            </a:r>
            <a:r>
              <a:rPr lang="en-US" altLang="zh-CN" sz="1400" kern="0" smtClea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enum</a:t>
            </a:r>
            <a:r>
              <a:rPr lang="en-US" altLang="zh-CN" sz="1400" kern="0">
                <a:solidFill>
                  <a:srgbClr val="000000"/>
                </a:solidFill>
                <a:latin typeface="Consolas" panose="020B0609020204030204" pitchFamily="49" charset="0"/>
                <a:cs typeface="Times New Roman" panose="02020603050405020304" pitchFamily="18" charset="0"/>
              </a:rPr>
              <a:t> Operation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i="1" kern="0">
                <a:solidFill>
                  <a:srgbClr val="0000C0"/>
                </a:solidFill>
                <a:latin typeface="Consolas" panose="020B0609020204030204" pitchFamily="49" charset="0"/>
                <a:cs typeface="Times New Roman" panose="02020603050405020304" pitchFamily="18" charset="0"/>
              </a:rPr>
              <a:t>PLUS</a:t>
            </a:r>
            <a:r>
              <a:rPr lang="en-US" altLang="zh-CN" sz="1400" kern="0">
                <a:solidFill>
                  <a:srgbClr val="000000"/>
                </a:solidFill>
                <a:latin typeface="Consolas" panose="020B0609020204030204" pitchFamily="49" charset="0"/>
                <a:cs typeface="Times New Roman" panose="02020603050405020304" pitchFamily="18" charset="0"/>
              </a:rPr>
              <a:t>(</a:t>
            </a:r>
            <a:r>
              <a:rPr lang="en-US" altLang="zh-CN" sz="1400" kern="0">
                <a:solidFill>
                  <a:srgbClr val="2A00FF"/>
                </a:solidFill>
                <a:latin typeface="Consolas" panose="020B0609020204030204" pitchFamily="49" charset="0"/>
                <a:cs typeface="Times New Roman" panose="02020603050405020304" pitchFamily="18" charset="0"/>
              </a:rPr>
              <a:t>"+"</a:t>
            </a:r>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46464"/>
                </a:solidFill>
                <a:latin typeface="Consolas" panose="020B0609020204030204" pitchFamily="49" charset="0"/>
                <a:cs typeface="Times New Roman" panose="02020603050405020304" pitchFamily="18" charset="0"/>
              </a:rPr>
              <a:t>@Override</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apply(</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x</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y</a:t>
            </a:r>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return</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x</a:t>
            </a:r>
            <a:r>
              <a:rPr lang="en-US" altLang="zh-CN" sz="1400" kern="0">
                <a:solidFill>
                  <a:srgbClr val="000000"/>
                </a:solidFill>
                <a:latin typeface="Consolas" panose="020B0609020204030204" pitchFamily="49" charset="0"/>
                <a:cs typeface="Times New Roman" panose="02020603050405020304" pitchFamily="18" charset="0"/>
              </a:rPr>
              <a:t> + </a:t>
            </a:r>
            <a:r>
              <a:rPr lang="en-US" altLang="zh-CN" sz="1400" kern="0">
                <a:solidFill>
                  <a:srgbClr val="6A3E3E"/>
                </a:solidFill>
                <a:latin typeface="Consolas" panose="020B0609020204030204" pitchFamily="49" charset="0"/>
                <a:cs typeface="Times New Roman" panose="02020603050405020304" pitchFamily="18" charset="0"/>
              </a:rPr>
              <a:t>y</a:t>
            </a:r>
            <a:r>
              <a:rPr lang="en-US" altLang="zh-CN" sz="1400" kern="0">
                <a:solidFill>
                  <a:srgbClr val="000000"/>
                </a:solidFill>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i="1" kern="0">
                <a:solidFill>
                  <a:srgbClr val="0000C0"/>
                </a:solidFill>
                <a:latin typeface="Consolas" panose="020B0609020204030204" pitchFamily="49" charset="0"/>
                <a:cs typeface="Times New Roman" panose="02020603050405020304" pitchFamily="18" charset="0"/>
              </a:rPr>
              <a:t>MINUS</a:t>
            </a:r>
            <a:r>
              <a:rPr lang="en-US" altLang="zh-CN" sz="1400" kern="0">
                <a:solidFill>
                  <a:srgbClr val="000000"/>
                </a:solidFill>
                <a:latin typeface="Consolas" panose="020B0609020204030204" pitchFamily="49" charset="0"/>
                <a:cs typeface="Times New Roman" panose="02020603050405020304" pitchFamily="18" charset="0"/>
              </a:rPr>
              <a:t>(</a:t>
            </a:r>
            <a:r>
              <a:rPr lang="en-US" altLang="zh-CN" sz="1400" kern="0">
                <a:solidFill>
                  <a:srgbClr val="2A00FF"/>
                </a:solidFill>
                <a:latin typeface="Consolas" panose="020B0609020204030204" pitchFamily="49" charset="0"/>
                <a:cs typeface="Times New Roman" panose="02020603050405020304" pitchFamily="18" charset="0"/>
              </a:rPr>
              <a:t>"-"</a:t>
            </a:r>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46464"/>
                </a:solidFill>
                <a:latin typeface="Consolas" panose="020B0609020204030204" pitchFamily="49" charset="0"/>
                <a:cs typeface="Times New Roman" panose="02020603050405020304" pitchFamily="18" charset="0"/>
              </a:rPr>
              <a:t>@Override</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apply(</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x</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y</a:t>
            </a:r>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return</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x</a:t>
            </a:r>
            <a:r>
              <a:rPr lang="en-US" altLang="zh-CN" sz="1400" kern="0">
                <a:solidFill>
                  <a:srgbClr val="000000"/>
                </a:solidFill>
                <a:latin typeface="Consolas" panose="020B0609020204030204" pitchFamily="49" charset="0"/>
                <a:cs typeface="Times New Roman" panose="02020603050405020304" pitchFamily="18" charset="0"/>
              </a:rPr>
              <a:t> - </a:t>
            </a:r>
            <a:r>
              <a:rPr lang="en-US" altLang="zh-CN" sz="1400" kern="0">
                <a:solidFill>
                  <a:srgbClr val="6A3E3E"/>
                </a:solidFill>
                <a:latin typeface="Consolas" panose="020B0609020204030204" pitchFamily="49" charset="0"/>
                <a:cs typeface="Times New Roman" panose="02020603050405020304" pitchFamily="18" charset="0"/>
              </a:rPr>
              <a:t>y</a:t>
            </a:r>
            <a:r>
              <a:rPr lang="en-US" altLang="zh-CN" sz="1400" kern="0">
                <a:solidFill>
                  <a:srgbClr val="000000"/>
                </a:solidFill>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private</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final</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String </a:t>
            </a:r>
            <a:r>
              <a:rPr lang="en-US" altLang="zh-CN" sz="1400" u="sng" kern="0">
                <a:solidFill>
                  <a:srgbClr val="0000C0"/>
                </a:solidFill>
                <a:highlight>
                  <a:srgbClr val="FFFF00"/>
                </a:highlight>
                <a:latin typeface="Consolas" panose="020B0609020204030204" pitchFamily="49" charset="0"/>
                <a:cs typeface="Times New Roman" panose="02020603050405020304" pitchFamily="18" charset="0"/>
              </a:rPr>
              <a:t>symbol</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private</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static</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final</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Map&lt;String, Operation&gt; </a:t>
            </a:r>
            <a:r>
              <a:rPr lang="en-US" altLang="zh-CN" sz="1400" b="1" i="1" kern="0">
                <a:solidFill>
                  <a:srgbClr val="0000C0"/>
                </a:solidFill>
                <a:highlight>
                  <a:srgbClr val="FFFF00"/>
                </a:highlight>
                <a:latin typeface="Consolas" panose="020B0609020204030204" pitchFamily="49" charset="0"/>
                <a:cs typeface="Times New Roman" panose="02020603050405020304" pitchFamily="18" charset="0"/>
              </a:rPr>
              <a:t>stringToEnum</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new</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HashMap&lt;String, Operation&gt;();</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static</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sz="1400" b="1" kern="0">
                <a:solidFill>
                  <a:srgbClr val="7F0055"/>
                </a:solidFill>
                <a:highlight>
                  <a:srgbClr val="FFFF00"/>
                </a:highlight>
                <a:latin typeface="Consolas" panose="020B0609020204030204" pitchFamily="49" charset="0"/>
                <a:cs typeface="Times New Roman" panose="02020603050405020304" pitchFamily="18" charset="0"/>
              </a:rPr>
              <a:t>for</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(Operation </a:t>
            </a:r>
            <a:r>
              <a:rPr lang="en-US" altLang="zh-CN" sz="1400" kern="0">
                <a:solidFill>
                  <a:srgbClr val="6A3E3E"/>
                </a:solidFill>
                <a:highlight>
                  <a:srgbClr val="FFFF00"/>
                </a:highlight>
                <a:latin typeface="Consolas" panose="020B0609020204030204" pitchFamily="49" charset="0"/>
                <a:cs typeface="Times New Roman" panose="02020603050405020304" pitchFamily="18" charset="0"/>
              </a:rPr>
              <a:t>op</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 </a:t>
            </a:r>
            <a:r>
              <a:rPr lang="en-US" altLang="zh-CN" sz="1400" i="1" kern="0">
                <a:solidFill>
                  <a:srgbClr val="000000"/>
                </a:solidFill>
                <a:highlight>
                  <a:srgbClr val="FFFF00"/>
                </a:highlight>
                <a:latin typeface="Consolas" panose="020B0609020204030204" pitchFamily="49" charset="0"/>
                <a:cs typeface="Times New Roman" panose="02020603050405020304" pitchFamily="18" charset="0"/>
              </a:rPr>
              <a:t>values</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sz="1400" b="1" i="1" kern="0">
                <a:solidFill>
                  <a:srgbClr val="0000C0"/>
                </a:solidFill>
                <a:highlight>
                  <a:srgbClr val="FFFF00"/>
                </a:highlight>
                <a:latin typeface="Consolas" panose="020B0609020204030204" pitchFamily="49" charset="0"/>
                <a:cs typeface="Times New Roman" panose="02020603050405020304" pitchFamily="18" charset="0"/>
              </a:rPr>
              <a:t>stringToEnum</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.put(</a:t>
            </a:r>
            <a:r>
              <a:rPr lang="en-US" altLang="zh-CN" sz="1400" kern="0">
                <a:solidFill>
                  <a:srgbClr val="6A3E3E"/>
                </a:solidFill>
                <a:highlight>
                  <a:srgbClr val="FFFF00"/>
                </a:highlight>
                <a:latin typeface="Consolas" panose="020B0609020204030204" pitchFamily="49" charset="0"/>
                <a:cs typeface="Times New Roman" panose="02020603050405020304" pitchFamily="18" charset="0"/>
              </a:rPr>
              <a:t>op</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.toString(), </a:t>
            </a:r>
            <a:r>
              <a:rPr lang="en-US" altLang="zh-CN" sz="1400" kern="0">
                <a:solidFill>
                  <a:srgbClr val="6A3E3E"/>
                </a:solidFill>
                <a:highlight>
                  <a:srgbClr val="FFFF00"/>
                </a:highlight>
                <a:latin typeface="Consolas" panose="020B0609020204030204" pitchFamily="49" charset="0"/>
                <a:cs typeface="Times New Roman" panose="02020603050405020304" pitchFamily="18" charset="0"/>
              </a:rPr>
              <a:t>op</a:t>
            </a:r>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highlight>
                  <a:srgbClr val="FFFF00"/>
                </a:highlight>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public</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static</a:t>
            </a:r>
            <a:r>
              <a:rPr lang="en-US" altLang="zh-CN" sz="1400" kern="0">
                <a:solidFill>
                  <a:srgbClr val="000000"/>
                </a:solidFill>
                <a:latin typeface="Consolas" panose="020B0609020204030204" pitchFamily="49" charset="0"/>
                <a:cs typeface="Times New Roman" panose="02020603050405020304" pitchFamily="18" charset="0"/>
              </a:rPr>
              <a:t> Operation fromString(String </a:t>
            </a:r>
            <a:r>
              <a:rPr lang="en-US" altLang="zh-CN" sz="1400" kern="0">
                <a:solidFill>
                  <a:srgbClr val="6A3E3E"/>
                </a:solidFill>
                <a:latin typeface="Consolas" panose="020B0609020204030204" pitchFamily="49" charset="0"/>
                <a:cs typeface="Times New Roman" panose="02020603050405020304" pitchFamily="18" charset="0"/>
              </a:rPr>
              <a:t>symbo</a:t>
            </a:r>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return</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i="1" kern="0">
                <a:solidFill>
                  <a:srgbClr val="0000C0"/>
                </a:solidFill>
                <a:latin typeface="Consolas" panose="020B0609020204030204" pitchFamily="49" charset="0"/>
                <a:cs typeface="Times New Roman" panose="02020603050405020304" pitchFamily="18" charset="0"/>
              </a:rPr>
              <a:t>stringToEnum</a:t>
            </a:r>
            <a:r>
              <a:rPr lang="en-US" altLang="zh-CN" sz="1400" kern="0">
                <a:solidFill>
                  <a:srgbClr val="000000"/>
                </a:solidFill>
                <a:latin typeface="Consolas" panose="020B0609020204030204" pitchFamily="49" charset="0"/>
                <a:cs typeface="Times New Roman" panose="02020603050405020304" pitchFamily="18" charset="0"/>
              </a:rPr>
              <a:t>.get(</a:t>
            </a:r>
            <a:r>
              <a:rPr lang="en-US" altLang="zh-CN" sz="1400" kern="0">
                <a:solidFill>
                  <a:srgbClr val="6A3E3E"/>
                </a:solidFill>
                <a:latin typeface="Consolas" panose="020B0609020204030204" pitchFamily="49" charset="0"/>
                <a:cs typeface="Times New Roman" panose="02020603050405020304" pitchFamily="18" charset="0"/>
              </a:rPr>
              <a:t>symbo</a:t>
            </a:r>
            <a:r>
              <a:rPr lang="en-US" altLang="zh-CN" sz="1400" kern="0">
                <a:solidFill>
                  <a:srgbClr val="000000"/>
                </a:solidFill>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private</a:t>
            </a:r>
            <a:r>
              <a:rPr lang="en-US" altLang="zh-CN" sz="1400" kern="0">
                <a:solidFill>
                  <a:srgbClr val="000000"/>
                </a:solidFill>
                <a:latin typeface="Consolas" panose="020B0609020204030204" pitchFamily="49" charset="0"/>
                <a:cs typeface="Times New Roman" panose="02020603050405020304" pitchFamily="18" charset="0"/>
              </a:rPr>
              <a:t> Operation(String </a:t>
            </a:r>
            <a:r>
              <a:rPr lang="en-US" altLang="zh-CN" sz="1400" kern="0">
                <a:solidFill>
                  <a:srgbClr val="6A3E3E"/>
                </a:solidFill>
                <a:latin typeface="Consolas" panose="020B0609020204030204" pitchFamily="49" charset="0"/>
                <a:cs typeface="Times New Roman" panose="02020603050405020304" pitchFamily="18" charset="0"/>
              </a:rPr>
              <a:t>symbol</a:t>
            </a:r>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this</a:t>
            </a:r>
            <a:r>
              <a:rPr lang="en-US" altLang="zh-CN" sz="1400" kern="0">
                <a:solidFill>
                  <a:srgbClr val="000000"/>
                </a:solidFill>
                <a:latin typeface="Consolas" panose="020B0609020204030204" pitchFamily="49" charset="0"/>
                <a:cs typeface="Times New Roman" panose="02020603050405020304" pitchFamily="18" charset="0"/>
              </a:rPr>
              <a:t>.</a:t>
            </a:r>
            <a:r>
              <a:rPr lang="en-US" altLang="zh-CN" sz="1400" kern="0">
                <a:solidFill>
                  <a:srgbClr val="0000C0"/>
                </a:solidFill>
                <a:latin typeface="Consolas" panose="020B0609020204030204" pitchFamily="49" charset="0"/>
                <a:cs typeface="Times New Roman" panose="02020603050405020304" pitchFamily="18" charset="0"/>
              </a:rPr>
              <a:t>symbol</a:t>
            </a:r>
            <a:r>
              <a:rPr lang="en-US" altLang="zh-CN" sz="1400" kern="0">
                <a:solidFill>
                  <a:srgbClr val="000000"/>
                </a:solidFill>
                <a:latin typeface="Consolas" panose="020B0609020204030204" pitchFamily="49" charset="0"/>
                <a:cs typeface="Times New Roman" panose="02020603050405020304" pitchFamily="18" charset="0"/>
              </a:rPr>
              <a:t> = </a:t>
            </a:r>
            <a:r>
              <a:rPr lang="en-US" altLang="zh-CN" sz="1400" kern="0">
                <a:solidFill>
                  <a:srgbClr val="6A3E3E"/>
                </a:solidFill>
                <a:latin typeface="Consolas" panose="020B0609020204030204" pitchFamily="49" charset="0"/>
                <a:cs typeface="Times New Roman" panose="02020603050405020304" pitchFamily="18" charset="0"/>
              </a:rPr>
              <a:t>symbol</a:t>
            </a:r>
            <a:r>
              <a:rPr lang="en-US" altLang="zh-CN" sz="1400" kern="0">
                <a:solidFill>
                  <a:srgbClr val="000000"/>
                </a:solidFill>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abstract</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apply(</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x</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b="1" kern="0">
                <a:solidFill>
                  <a:srgbClr val="7F0055"/>
                </a:solidFill>
                <a:latin typeface="Consolas" panose="020B0609020204030204" pitchFamily="49" charset="0"/>
                <a:cs typeface="Times New Roman" panose="02020603050405020304" pitchFamily="18" charset="0"/>
              </a:rPr>
              <a:t>double</a:t>
            </a:r>
            <a:r>
              <a:rPr lang="en-US" altLang="zh-CN" sz="1400" kern="0">
                <a:solidFill>
                  <a:srgbClr val="000000"/>
                </a:solidFill>
                <a:latin typeface="Consolas" panose="020B0609020204030204" pitchFamily="49" charset="0"/>
                <a:cs typeface="Times New Roman" panose="02020603050405020304" pitchFamily="18" charset="0"/>
              </a:rPr>
              <a:t> </a:t>
            </a:r>
            <a:r>
              <a:rPr lang="en-US" altLang="zh-CN" sz="1400" kern="0">
                <a:solidFill>
                  <a:srgbClr val="6A3E3E"/>
                </a:solidFill>
                <a:latin typeface="Consolas" panose="020B0609020204030204" pitchFamily="49" charset="0"/>
                <a:cs typeface="Times New Roman" panose="02020603050405020304" pitchFamily="18" charset="0"/>
              </a:rPr>
              <a:t>y</a:t>
            </a:r>
            <a:r>
              <a:rPr lang="en-US" altLang="zh-CN" sz="1400" kern="0">
                <a:solidFill>
                  <a:srgbClr val="000000"/>
                </a:solidFill>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r>
              <a:rPr lang="en-US" altLang="zh-CN" sz="1400" kern="0">
                <a:latin typeface="Consolas" panose="020B0609020204030204" pitchFamily="49" charset="0"/>
                <a:cs typeface="Times New Roman" panose="02020603050405020304" pitchFamily="18" charset="0"/>
              </a:rPr>
              <a:t> </a:t>
            </a:r>
            <a:endParaRPr lang="zh-CN" altLang="zh-CN" sz="1400" kern="100">
              <a:latin typeface="Calibri" panose="020F0502020204030204" pitchFamily="34" charset="0"/>
              <a:cs typeface="Times New Roman" panose="02020603050405020304" pitchFamily="18" charset="0"/>
            </a:endParaRPr>
          </a:p>
          <a:p>
            <a:r>
              <a:rPr lang="en-US" altLang="zh-CN" sz="1400" kern="0">
                <a:solidFill>
                  <a:srgbClr val="000000"/>
                </a:solidFill>
                <a:latin typeface="Consolas" panose="020B0609020204030204" pitchFamily="49" charset="0"/>
                <a:cs typeface="Times New Roman" panose="02020603050405020304" pitchFamily="18" charset="0"/>
              </a:rPr>
              <a:t>}</a:t>
            </a:r>
            <a:endParaRPr lang="zh-CN" altLang="zh-CN" sz="1400" kern="100">
              <a:latin typeface="Calibri" panose="020F0502020204030204" pitchFamily="34" charset="0"/>
              <a:cs typeface="Times New Roman" panose="02020603050405020304" pitchFamily="18" charset="0"/>
            </a:endParaRPr>
          </a:p>
          <a:p>
            <a:endParaRPr lang="zh-CN" altLang="zh-CN" sz="1400" kern="100">
              <a:latin typeface="Calibri" panose="020F0502020204030204" pitchFamily="34" charset="0"/>
              <a:cs typeface="Times New Roman" panose="02020603050405020304" pitchFamily="18" charset="0"/>
            </a:endParaRPr>
          </a:p>
        </p:txBody>
      </p:sp>
      <p:sp>
        <p:nvSpPr>
          <p:cNvPr id="3" name="矩形 2"/>
          <p:cNvSpPr/>
          <p:nvPr/>
        </p:nvSpPr>
        <p:spPr>
          <a:xfrm>
            <a:off x="9198592" y="5719719"/>
            <a:ext cx="2347414" cy="584775"/>
          </a:xfrm>
          <a:prstGeom prst="rect">
            <a:avLst/>
          </a:prstGeom>
        </p:spPr>
        <p:txBody>
          <a:bodyPr wrap="square">
            <a:spAutoFit/>
          </a:bodyPr>
          <a:lstStyle/>
          <a:p>
            <a:r>
              <a:rPr lang="zh-CN" altLang="en-US" sz="3200" smtClean="0">
                <a:solidFill>
                  <a:srgbClr val="D24726"/>
                </a:solidFill>
                <a:latin typeface="微软雅黑" panose="020B0503020204020204" pitchFamily="34" charset="-122"/>
                <a:ea typeface="微软雅黑" panose="020B0503020204020204" pitchFamily="34" charset="-122"/>
              </a:rPr>
              <a:t>如何调用？</a:t>
            </a:r>
            <a:endParaRPr lang="zh-CN" altLang="en-US" sz="3200">
              <a:solidFill>
                <a:srgbClr val="D2472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6450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7248" y="1795145"/>
            <a:ext cx="8020334" cy="2125582"/>
          </a:xfrm>
          <a:prstGeom prst="rect">
            <a:avLst/>
          </a:prstGeom>
        </p:spPr>
        <p:txBody>
          <a:bodyPr wrap="square">
            <a:spAutoFit/>
          </a:bodyPr>
          <a:lstStyle/>
          <a:p>
            <a:pPr>
              <a:lnSpc>
                <a:spcPct val="150000"/>
              </a:lnSpc>
            </a:pPr>
            <a:r>
              <a:rPr lang="en-US" altLang="zh-CN" kern="100" smtClean="0">
                <a:solidFill>
                  <a:srgbClr val="C00000"/>
                </a:solidFill>
                <a:latin typeface="微软雅黑" panose="020B0503020204020204" pitchFamily="34" charset="-122"/>
                <a:cs typeface="Times New Roman" panose="02020603050405020304" pitchFamily="18" charset="0"/>
              </a:rPr>
              <a:t>public </a:t>
            </a:r>
            <a:r>
              <a:rPr lang="en-US" altLang="zh-CN" kern="100">
                <a:solidFill>
                  <a:srgbClr val="C00000"/>
                </a:solidFill>
                <a:latin typeface="微软雅黑" panose="020B0503020204020204" pitchFamily="34" charset="-122"/>
                <a:cs typeface="Times New Roman" panose="02020603050405020304" pitchFamily="18" charset="0"/>
              </a:rPr>
              <a:t>static void main(){</a:t>
            </a:r>
            <a:endParaRPr lang="zh-CN" altLang="zh-CN" kern="100">
              <a:solidFill>
                <a:srgbClr val="C00000"/>
              </a:solidFill>
              <a:latin typeface="Calibri" panose="020F0502020204030204" pitchFamily="34" charset="0"/>
              <a:cs typeface="Times New Roman" panose="02020603050405020304" pitchFamily="18" charset="0"/>
            </a:endParaRPr>
          </a:p>
          <a:p>
            <a:pPr>
              <a:lnSpc>
                <a:spcPct val="150000"/>
              </a:lnSpc>
            </a:pPr>
            <a:r>
              <a:rPr lang="en-US" altLang="zh-CN" kern="100">
                <a:solidFill>
                  <a:srgbClr val="C00000"/>
                </a:solidFill>
                <a:latin typeface="微软雅黑" panose="020B0503020204020204" pitchFamily="34" charset="-122"/>
                <a:cs typeface="Times New Roman" panose="02020603050405020304" pitchFamily="18" charset="0"/>
              </a:rPr>
              <a:t>	String oper =”+”;</a:t>
            </a:r>
            <a:endParaRPr lang="zh-CN" altLang="zh-CN" kern="100">
              <a:solidFill>
                <a:srgbClr val="C00000"/>
              </a:solidFill>
              <a:latin typeface="Calibri" panose="020F0502020204030204" pitchFamily="34" charset="0"/>
              <a:cs typeface="Times New Roman" panose="02020603050405020304" pitchFamily="18" charset="0"/>
            </a:endParaRPr>
          </a:p>
          <a:p>
            <a:pPr>
              <a:lnSpc>
                <a:spcPct val="150000"/>
              </a:lnSpc>
            </a:pPr>
            <a:r>
              <a:rPr lang="en-US" altLang="zh-CN" kern="100">
                <a:solidFill>
                  <a:srgbClr val="C00000"/>
                </a:solidFill>
                <a:latin typeface="微软雅黑" panose="020B0503020204020204" pitchFamily="34" charset="-122"/>
                <a:cs typeface="Times New Roman" panose="02020603050405020304" pitchFamily="18" charset="0"/>
              </a:rPr>
              <a:t>	int a = 123;int b = 34;</a:t>
            </a:r>
            <a:endParaRPr lang="zh-CN" altLang="zh-CN" kern="100">
              <a:solidFill>
                <a:srgbClr val="C00000"/>
              </a:solidFill>
              <a:latin typeface="Calibri" panose="020F0502020204030204" pitchFamily="34" charset="0"/>
              <a:cs typeface="Times New Roman" panose="02020603050405020304" pitchFamily="18" charset="0"/>
            </a:endParaRPr>
          </a:p>
          <a:p>
            <a:pPr>
              <a:lnSpc>
                <a:spcPct val="150000"/>
              </a:lnSpc>
            </a:pPr>
            <a:r>
              <a:rPr lang="en-US" altLang="zh-CN" kern="100">
                <a:solidFill>
                  <a:srgbClr val="C00000"/>
                </a:solidFill>
                <a:latin typeface="微软雅黑" panose="020B0503020204020204" pitchFamily="34" charset="-122"/>
                <a:cs typeface="Times New Roman" panose="02020603050405020304" pitchFamily="18" charset="0"/>
              </a:rPr>
              <a:t>	int sum = Operation.fromString(oper).apply(a, b);</a:t>
            </a:r>
            <a:endParaRPr lang="zh-CN" altLang="zh-CN" kern="100">
              <a:solidFill>
                <a:srgbClr val="C00000"/>
              </a:solidFill>
              <a:latin typeface="Calibri" panose="020F0502020204030204" pitchFamily="34" charset="0"/>
              <a:cs typeface="Times New Roman" panose="02020603050405020304" pitchFamily="18" charset="0"/>
            </a:endParaRPr>
          </a:p>
          <a:p>
            <a:pPr>
              <a:lnSpc>
                <a:spcPct val="150000"/>
              </a:lnSpc>
            </a:pPr>
            <a:r>
              <a:rPr lang="en-US" altLang="zh-CN" kern="100">
                <a:solidFill>
                  <a:srgbClr val="C00000"/>
                </a:solidFill>
                <a:latin typeface="微软雅黑" panose="020B0503020204020204" pitchFamily="34" charset="-122"/>
                <a:cs typeface="Times New Roman" panose="02020603050405020304" pitchFamily="18" charset="0"/>
              </a:rPr>
              <a:t>}</a:t>
            </a:r>
            <a:endParaRPr lang="zh-CN" altLang="zh-CN" kern="100">
              <a:solidFill>
                <a:srgbClr val="C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165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07214" y="2376018"/>
            <a:ext cx="1733264" cy="830997"/>
          </a:xfrm>
          <a:prstGeom prst="rect">
            <a:avLst/>
          </a:prstGeom>
        </p:spPr>
        <p:txBody>
          <a:bodyPr wrap="square">
            <a:spAutoFit/>
          </a:bodyPr>
          <a:lstStyle/>
          <a:p>
            <a:r>
              <a:rPr lang="zh-CN" altLang="en-US" sz="4800" smtClean="0">
                <a:solidFill>
                  <a:srgbClr val="D24726"/>
                </a:solidFill>
                <a:latin typeface="微软雅黑" panose="020B0503020204020204" pitchFamily="34" charset="-122"/>
                <a:ea typeface="微软雅黑" panose="020B0503020204020204" pitchFamily="34" charset="-122"/>
              </a:rPr>
              <a:t>总结</a:t>
            </a:r>
            <a:endParaRPr lang="en-US" altLang="zh-CN" sz="4800" smtClean="0">
              <a:solidFill>
                <a:srgbClr val="D24726"/>
              </a:solidFill>
              <a:latin typeface="微软雅黑" panose="020B0503020204020204" pitchFamily="34" charset="-122"/>
              <a:ea typeface="微软雅黑" panose="020B0503020204020204" pitchFamily="34" charset="-122"/>
            </a:endParaRPr>
          </a:p>
        </p:txBody>
      </p:sp>
      <p:sp>
        <p:nvSpPr>
          <p:cNvPr id="6" name="矩形 5"/>
          <p:cNvSpPr/>
          <p:nvPr/>
        </p:nvSpPr>
        <p:spPr>
          <a:xfrm>
            <a:off x="4043107" y="3530936"/>
            <a:ext cx="4461478" cy="523220"/>
          </a:xfrm>
          <a:prstGeom prst="rect">
            <a:avLst/>
          </a:prstGeom>
        </p:spPr>
        <p:txBody>
          <a:bodyPr wrap="none">
            <a:spAutoFit/>
          </a:bodyPr>
          <a:lstStyle/>
          <a:p>
            <a:r>
              <a:rPr lang="zh-CN" altLang="en-US" sz="2800" smtClean="0">
                <a:solidFill>
                  <a:srgbClr val="D24726"/>
                </a:solidFill>
                <a:latin typeface="微软雅黑" panose="020B0503020204020204" pitchFamily="34" charset="-122"/>
                <a:ea typeface="微软雅黑" panose="020B0503020204020204" pitchFamily="34" charset="-122"/>
              </a:rPr>
              <a:t>好的代码</a:t>
            </a:r>
            <a:r>
              <a:rPr lang="en-US" altLang="zh-CN" sz="2800" smtClean="0">
                <a:solidFill>
                  <a:srgbClr val="D24726"/>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800" b="1" smtClean="0">
                <a:solidFill>
                  <a:srgbClr val="D24726"/>
                </a:solidFill>
                <a:latin typeface="微软雅黑" panose="020B0503020204020204" pitchFamily="34" charset="-122"/>
                <a:ea typeface="微软雅黑" panose="020B0503020204020204" pitchFamily="34" charset="-122"/>
              </a:rPr>
              <a:t>高</a:t>
            </a:r>
            <a:r>
              <a:rPr lang="zh-CN" altLang="en-US" sz="2800" b="1">
                <a:solidFill>
                  <a:srgbClr val="D24726"/>
                </a:solidFill>
                <a:latin typeface="微软雅黑" panose="020B0503020204020204" pitchFamily="34" charset="-122"/>
                <a:ea typeface="微软雅黑" panose="020B0503020204020204" pitchFamily="34" charset="-122"/>
              </a:rPr>
              <a:t>内聚，低</a:t>
            </a:r>
            <a:r>
              <a:rPr lang="zh-CN" altLang="en-US" sz="2800" b="1" smtClean="0">
                <a:solidFill>
                  <a:srgbClr val="D24726"/>
                </a:solidFill>
                <a:latin typeface="微软雅黑" panose="020B0503020204020204" pitchFamily="34" charset="-122"/>
                <a:ea typeface="微软雅黑" panose="020B0503020204020204" pitchFamily="34" charset="-122"/>
              </a:rPr>
              <a:t>耦合</a:t>
            </a:r>
            <a:r>
              <a:rPr lang="en-US" altLang="zh-CN" sz="2800" smtClean="0">
                <a:solidFill>
                  <a:srgbClr val="D24726"/>
                </a:solidFill>
                <a:latin typeface="微软雅黑" panose="020B0503020204020204" pitchFamily="34" charset="-122"/>
                <a:ea typeface="微软雅黑" panose="020B0503020204020204" pitchFamily="34" charset="-122"/>
              </a:rPr>
              <a:t>)</a:t>
            </a:r>
            <a:endParaRPr lang="zh-CN" altLang="en-US" sz="2800">
              <a:solidFill>
                <a:srgbClr val="D2472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23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665018" y="997527"/>
            <a:ext cx="10868891" cy="0"/>
          </a:xfrm>
          <a:prstGeom prst="line">
            <a:avLst/>
          </a:prstGeom>
          <a:ln w="38100">
            <a:solidFill>
              <a:srgbClr val="D24726"/>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84423" y="188422"/>
            <a:ext cx="2532850" cy="646331"/>
          </a:xfrm>
          <a:prstGeom prst="rect">
            <a:avLst/>
          </a:prstGeom>
        </p:spPr>
        <p:txBody>
          <a:bodyPr wrap="square">
            <a:spAutoFit/>
          </a:bodyPr>
          <a:lstStyle/>
          <a:p>
            <a:r>
              <a:rPr lang="zh-CN" altLang="en-US"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669752" y="1492337"/>
            <a:ext cx="2382775" cy="584775"/>
          </a:xfrm>
          <a:prstGeom prst="rect">
            <a:avLst/>
          </a:prstGeom>
        </p:spPr>
        <p:txBody>
          <a:bodyPr wrap="square">
            <a:spAutoFit/>
          </a:bodyPr>
          <a:lstStyle/>
          <a:p>
            <a:pPr marL="342900" indent="-342900">
              <a:buFont typeface="Wingdings" panose="05000000000000000000" pitchFamily="2" charset="2"/>
              <a:buChar char="n"/>
            </a:pPr>
            <a:r>
              <a:rPr lang="zh-CN" altLang="en-US" sz="32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32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669752" y="2313010"/>
            <a:ext cx="3044656" cy="584775"/>
          </a:xfrm>
          <a:prstGeom prst="rect">
            <a:avLst/>
          </a:prstGeom>
        </p:spPr>
        <p:txBody>
          <a:bodyPr wrap="square">
            <a:spAutoFit/>
          </a:bodyPr>
          <a:lstStyle/>
          <a:p>
            <a:pPr marL="342900" indent="-342900">
              <a:buFont typeface="Wingdings" panose="05000000000000000000" pitchFamily="2" charset="2"/>
              <a:buChar char="n"/>
            </a:pPr>
            <a:r>
              <a:rPr lang="zh-CN" altLang="zh-CN" sz="3200" b="1"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问题提出</a:t>
            </a:r>
            <a:endParaRPr lang="zh-CN" altLang="zh-CN" sz="3200" kern="100">
              <a:solidFill>
                <a:srgbClr val="D24726"/>
              </a:solidFill>
              <a:latin typeface="Calibri" panose="020F0502020204030204" pitchFamily="34" charset="0"/>
              <a:cs typeface="Times New Roman" panose="02020603050405020304" pitchFamily="18" charset="0"/>
            </a:endParaRPr>
          </a:p>
        </p:txBody>
      </p:sp>
      <p:sp>
        <p:nvSpPr>
          <p:cNvPr id="15" name="矩形 14"/>
          <p:cNvSpPr/>
          <p:nvPr/>
        </p:nvSpPr>
        <p:spPr>
          <a:xfrm>
            <a:off x="669752" y="3133683"/>
            <a:ext cx="3044656" cy="584775"/>
          </a:xfrm>
          <a:prstGeom prst="rect">
            <a:avLst/>
          </a:prstGeom>
        </p:spPr>
        <p:txBody>
          <a:bodyPr wrap="square">
            <a:spAutoFit/>
          </a:bodyPr>
          <a:lstStyle/>
          <a:p>
            <a:pPr marL="342900" indent="-342900">
              <a:buFont typeface="Wingdings" panose="05000000000000000000" pitchFamily="2" charset="2"/>
              <a:buChar char="n"/>
            </a:pPr>
            <a:r>
              <a:rPr lang="zh-CN" altLang="en-US" sz="32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举个栗子</a:t>
            </a:r>
            <a:endParaRPr lang="zh-CN" altLang="zh-CN" sz="32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669752" y="3954357"/>
            <a:ext cx="1720892" cy="584775"/>
          </a:xfrm>
          <a:prstGeom prst="rect">
            <a:avLst/>
          </a:prstGeom>
        </p:spPr>
        <p:txBody>
          <a:bodyPr wrap="square">
            <a:spAutoFit/>
          </a:bodyPr>
          <a:lstStyle/>
          <a:p>
            <a:pPr marL="342900" indent="-342900">
              <a:buFont typeface="Wingdings" panose="05000000000000000000" pitchFamily="2" charset="2"/>
              <a:buChar char="n"/>
            </a:pPr>
            <a:r>
              <a:rPr lang="zh-CN" altLang="en-US" sz="32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枚举</a:t>
            </a:r>
            <a:endParaRPr lang="zh-CN" altLang="zh-CN" sz="32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669752" y="4775031"/>
            <a:ext cx="1720892" cy="584775"/>
          </a:xfrm>
          <a:prstGeom prst="rect">
            <a:avLst/>
          </a:prstGeom>
        </p:spPr>
        <p:txBody>
          <a:bodyPr wrap="square">
            <a:spAutoFit/>
          </a:bodyPr>
          <a:lstStyle/>
          <a:p>
            <a:pPr marL="342900" indent="-342900">
              <a:buFont typeface="Wingdings" panose="05000000000000000000" pitchFamily="2" charset="2"/>
              <a:buChar char="n"/>
            </a:pPr>
            <a:r>
              <a:rPr lang="zh-CN" altLang="en-US" sz="32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32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95404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17273" y="3468584"/>
            <a:ext cx="5764445" cy="584775"/>
          </a:xfrm>
          <a:prstGeom prst="rect">
            <a:avLst/>
          </a:prstGeom>
        </p:spPr>
        <p:txBody>
          <a:bodyPr wrap="square">
            <a:spAutoFit/>
          </a:bodyPr>
          <a:lstStyle/>
          <a:p>
            <a:pPr algn="just">
              <a:spcAft>
                <a:spcPts val="0"/>
              </a:spcAft>
            </a:pPr>
            <a:r>
              <a:rPr lang="en-US" altLang="zh-CN" sz="3200" kern="100" smtClean="0">
                <a:solidFill>
                  <a:srgbClr val="D24726"/>
                </a:solidFill>
                <a:latin typeface="Calibri" panose="020F0502020204030204" pitchFamily="34" charset="0"/>
                <a:ea typeface="微软雅黑" panose="020B0503020204020204" pitchFamily="34" charset="-122"/>
                <a:cs typeface="Times New Roman" panose="02020603050405020304" pitchFamily="18" charset="0"/>
              </a:rPr>
              <a:t>Effective </a:t>
            </a:r>
            <a:r>
              <a:rPr lang="en-US" altLang="zh-CN" sz="3200"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Java </a:t>
            </a:r>
            <a:r>
              <a:rPr lang="zh-CN" altLang="zh-CN" sz="3200"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中文版</a:t>
            </a:r>
            <a:r>
              <a:rPr lang="en-US" altLang="zh-CN" sz="3200"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 </a:t>
            </a:r>
            <a:r>
              <a:rPr lang="en-US" altLang="zh-CN" sz="3200" kern="100" smtClean="0">
                <a:solidFill>
                  <a:srgbClr val="D24726"/>
                </a:solidFill>
                <a:latin typeface="Calibri" panose="020F0502020204030204" pitchFamily="34" charset="0"/>
                <a:ea typeface="微软雅黑" panose="020B0503020204020204" pitchFamily="34" charset="-122"/>
                <a:cs typeface="Times New Roman" panose="02020603050405020304" pitchFamily="18" charset="0"/>
              </a:rPr>
              <a:t> </a:t>
            </a:r>
            <a:r>
              <a:rPr lang="en-US" altLang="zh-CN" sz="3200" u="sng" kern="100" smtClean="0">
                <a:solidFill>
                  <a:srgbClr val="D24726"/>
                </a:solidFill>
                <a:latin typeface="Calibri" panose="020F0502020204030204" pitchFamily="34" charset="0"/>
                <a:ea typeface="微软雅黑" panose="020B0503020204020204" pitchFamily="34" charset="-122"/>
                <a:cs typeface="Times New Roman" panose="02020603050405020304" pitchFamily="18" charset="0"/>
              </a:rPr>
              <a:t>P129-P136</a:t>
            </a:r>
            <a:endParaRPr lang="zh-CN" altLang="zh-CN" sz="3200" u="sng" kern="100">
              <a:solidFill>
                <a:srgbClr val="D24726"/>
              </a:solidFill>
              <a:latin typeface="Calibri" panose="020F0502020204030204" pitchFamily="34" charset="0"/>
              <a:cs typeface="Times New Roman" panose="02020603050405020304" pitchFamily="18" charset="0"/>
            </a:endParaRPr>
          </a:p>
        </p:txBody>
      </p:sp>
      <p:sp>
        <p:nvSpPr>
          <p:cNvPr id="3" name="矩形 2"/>
          <p:cNvSpPr/>
          <p:nvPr/>
        </p:nvSpPr>
        <p:spPr>
          <a:xfrm>
            <a:off x="2909455" y="2262553"/>
            <a:ext cx="2648036" cy="646331"/>
          </a:xfrm>
          <a:prstGeom prst="rect">
            <a:avLst/>
          </a:prstGeom>
        </p:spPr>
        <p:txBody>
          <a:bodyPr wrap="square">
            <a:spAutoFit/>
          </a:bodyPr>
          <a:lstStyle/>
          <a:p>
            <a:pPr algn="just">
              <a:spcAft>
                <a:spcPts val="0"/>
              </a:spcAft>
            </a:pPr>
            <a:r>
              <a:rPr lang="zh-CN" altLang="zh-CN" sz="3600" b="1"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【参考文献】</a:t>
            </a:r>
            <a:endParaRPr lang="zh-CN" altLang="zh-CN" sz="3600" kern="100">
              <a:solidFill>
                <a:srgbClr val="D24726"/>
              </a:solidFill>
              <a:latin typeface="Calibri" panose="020F0502020204030204" pitchFamily="34" charset="0"/>
              <a:cs typeface="Times New Roman" panose="02020603050405020304" pitchFamily="18" charset="0"/>
            </a:endParaRPr>
          </a:p>
        </p:txBody>
      </p:sp>
      <p:cxnSp>
        <p:nvCxnSpPr>
          <p:cNvPr id="11" name="直接连接符 10"/>
          <p:cNvCxnSpPr/>
          <p:nvPr/>
        </p:nvCxnSpPr>
        <p:spPr>
          <a:xfrm>
            <a:off x="665018" y="997527"/>
            <a:ext cx="10868891" cy="0"/>
          </a:xfrm>
          <a:prstGeom prst="line">
            <a:avLst/>
          </a:prstGeom>
          <a:ln w="38100">
            <a:solidFill>
              <a:srgbClr val="D24726"/>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84422" y="188422"/>
            <a:ext cx="3741917" cy="646331"/>
          </a:xfrm>
          <a:prstGeom prst="rect">
            <a:avLst/>
          </a:prstGeom>
        </p:spPr>
        <p:txBody>
          <a:bodyPr wrap="square">
            <a:spAutoFit/>
          </a:bodyPr>
          <a:lstStyle/>
          <a:p>
            <a:r>
              <a:rPr lang="zh-CN" altLang="en-US" sz="36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一、参考文献</a:t>
            </a:r>
            <a:endParaRPr lang="zh-CN" altLang="zh-CN"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78476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2619" y="1833726"/>
            <a:ext cx="10691289" cy="2308324"/>
          </a:xfrm>
          <a:prstGeom prst="rect">
            <a:avLst/>
          </a:prstGeom>
        </p:spPr>
        <p:txBody>
          <a:bodyPr wrap="square">
            <a:spAutoFit/>
          </a:bodyPr>
          <a:lstStyle/>
          <a:p>
            <a:pPr indent="266700">
              <a:lnSpc>
                <a:spcPct val="150000"/>
              </a:lnSpc>
            </a:pPr>
            <a:r>
              <a:rPr lang="zh-CN" altLang="zh-CN" sz="2400"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实际的</a:t>
            </a:r>
            <a:r>
              <a:rPr lang="en-US"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java web</a:t>
            </a:r>
            <a:r>
              <a:rPr lang="zh-CN"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项目中，经常会遇到对于不同的选择分支，采取不同的处理方法，常用的解决手段是通过</a:t>
            </a:r>
            <a:r>
              <a:rPr lang="en-US"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if</a:t>
            </a:r>
            <a:r>
              <a:rPr lang="zh-CN"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或者</a:t>
            </a:r>
            <a:r>
              <a:rPr lang="en-US"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switch</a:t>
            </a:r>
            <a:r>
              <a:rPr lang="zh-CN"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判断不同的选择分支，然后进行相应的处理方法。这种方式，</a:t>
            </a:r>
            <a:r>
              <a:rPr lang="zh-CN" altLang="zh-CN" sz="24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在只有一两个分支时，能够较好的处理业务的逻辑，当分支有</a:t>
            </a:r>
            <a:r>
              <a:rPr lang="en-US" altLang="zh-CN" sz="24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4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4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个或者以上时，代码的清晰与逻辑变的复杂了</a:t>
            </a:r>
            <a:r>
              <a:rPr lang="zh-CN" altLang="zh-CN" sz="24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4" name="直接连接符 3"/>
          <p:cNvCxnSpPr/>
          <p:nvPr/>
        </p:nvCxnSpPr>
        <p:spPr>
          <a:xfrm>
            <a:off x="665018" y="997527"/>
            <a:ext cx="10868891" cy="0"/>
          </a:xfrm>
          <a:prstGeom prst="line">
            <a:avLst/>
          </a:prstGeom>
          <a:ln w="38100">
            <a:solidFill>
              <a:srgbClr val="D24726"/>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84422" y="188422"/>
            <a:ext cx="3400723" cy="646331"/>
          </a:xfrm>
          <a:prstGeom prst="rect">
            <a:avLst/>
          </a:prstGeom>
        </p:spPr>
        <p:txBody>
          <a:bodyPr wrap="square">
            <a:spAutoFit/>
          </a:bodyPr>
          <a:lstStyle/>
          <a:p>
            <a:r>
              <a:rPr lang="zh-CN" altLang="en-US" sz="3600" b="1" kern="100" smtClean="0">
                <a:solidFill>
                  <a:srgbClr val="D24726"/>
                </a:solidFill>
                <a:latin typeface="Calibri" panose="020F0502020204030204" pitchFamily="34" charset="0"/>
                <a:ea typeface="微软雅黑" panose="020B0503020204020204" pitchFamily="34" charset="-122"/>
                <a:cs typeface="Times New Roman" panose="02020603050405020304" pitchFamily="18" charset="0"/>
              </a:rPr>
              <a:t>二、</a:t>
            </a:r>
            <a:r>
              <a:rPr lang="zh-CN" altLang="zh-CN" sz="3600" b="1" kern="100" smtClean="0">
                <a:solidFill>
                  <a:srgbClr val="D24726"/>
                </a:solidFill>
                <a:latin typeface="Calibri" panose="020F0502020204030204" pitchFamily="34" charset="0"/>
                <a:ea typeface="微软雅黑" panose="020B0503020204020204" pitchFamily="34" charset="-122"/>
                <a:cs typeface="Times New Roman" panose="02020603050405020304" pitchFamily="18" charset="0"/>
              </a:rPr>
              <a:t>问题提出</a:t>
            </a:r>
            <a:endParaRPr lang="zh-CN" altLang="zh-CN" sz="3600" kern="100">
              <a:solidFill>
                <a:srgbClr val="D24726"/>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9268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12674" y="3088161"/>
            <a:ext cx="4288353" cy="584775"/>
          </a:xfrm>
          <a:prstGeom prst="rect">
            <a:avLst/>
          </a:prstGeom>
        </p:spPr>
        <p:txBody>
          <a:bodyPr wrap="none">
            <a:spAutoFit/>
          </a:bodyPr>
          <a:lstStyle/>
          <a:p>
            <a:r>
              <a:rPr lang="zh-CN" altLang="en-US" sz="3200"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查看一个项目中的栗子</a:t>
            </a:r>
            <a:endParaRPr lang="zh-CN" altLang="zh-CN" sz="3200"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665018" y="997527"/>
            <a:ext cx="10868891" cy="0"/>
          </a:xfrm>
          <a:prstGeom prst="line">
            <a:avLst/>
          </a:prstGeom>
          <a:ln w="38100">
            <a:solidFill>
              <a:srgbClr val="D24726"/>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4423" y="188422"/>
            <a:ext cx="3564496" cy="646331"/>
          </a:xfrm>
          <a:prstGeom prst="rect">
            <a:avLst/>
          </a:prstGeom>
        </p:spPr>
        <p:txBody>
          <a:bodyPr wrap="square">
            <a:spAutoFit/>
          </a:bodyPr>
          <a:lstStyle/>
          <a:p>
            <a:r>
              <a:rPr lang="zh-CN" altLang="en-US" sz="36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三、举</a:t>
            </a:r>
            <a:r>
              <a:rPr lang="zh-CN" altLang="en-US"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个</a:t>
            </a:r>
            <a:r>
              <a:rPr lang="zh-CN" altLang="en-US" sz="36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栗子</a:t>
            </a:r>
            <a:endParaRPr lang="zh-CN" altLang="zh-CN"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71843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665018" y="997527"/>
            <a:ext cx="10868891" cy="0"/>
          </a:xfrm>
          <a:prstGeom prst="line">
            <a:avLst/>
          </a:prstGeom>
          <a:ln w="38100">
            <a:solidFill>
              <a:srgbClr val="D24726"/>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4423" y="188422"/>
            <a:ext cx="2532850" cy="646331"/>
          </a:xfrm>
          <a:prstGeom prst="rect">
            <a:avLst/>
          </a:prstGeom>
        </p:spPr>
        <p:txBody>
          <a:bodyPr wrap="square">
            <a:spAutoFit/>
          </a:bodyPr>
          <a:lstStyle/>
          <a:p>
            <a:r>
              <a:rPr lang="zh-CN" altLang="en-US" sz="36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四、枚举</a:t>
            </a:r>
            <a:endParaRPr lang="zh-CN" altLang="zh-CN"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584423" y="1101632"/>
            <a:ext cx="3467616" cy="584775"/>
          </a:xfrm>
          <a:prstGeom prst="rect">
            <a:avLst/>
          </a:prstGeom>
        </p:spPr>
        <p:txBody>
          <a:bodyPr wrap="none">
            <a:spAutoFit/>
          </a:bodyPr>
          <a:lstStyle/>
          <a:p>
            <a:r>
              <a:rPr lang="zh-CN" altLang="en-US" sz="3200" smtClean="0">
                <a:solidFill>
                  <a:srgbClr val="D24726"/>
                </a:solidFill>
                <a:latin typeface="微软雅黑" panose="020B0503020204020204" pitchFamily="34" charset="-122"/>
                <a:ea typeface="微软雅黑" panose="020B0503020204020204" pitchFamily="34" charset="-122"/>
              </a:rPr>
              <a:t>枚举的通常用法：</a:t>
            </a:r>
            <a:endParaRPr lang="zh-CN" altLang="en-US" sz="3200">
              <a:solidFill>
                <a:srgbClr val="D24726"/>
              </a:solidFill>
              <a:latin typeface="微软雅黑" panose="020B0503020204020204" pitchFamily="34" charset="-122"/>
              <a:ea typeface="微软雅黑" panose="020B0503020204020204" pitchFamily="34" charset="-122"/>
            </a:endParaRPr>
          </a:p>
        </p:txBody>
      </p:sp>
      <p:sp>
        <p:nvSpPr>
          <p:cNvPr id="4" name="矩形 3"/>
          <p:cNvSpPr/>
          <p:nvPr/>
        </p:nvSpPr>
        <p:spPr>
          <a:xfrm>
            <a:off x="3014270" y="1798370"/>
            <a:ext cx="6096000" cy="1200329"/>
          </a:xfrm>
          <a:prstGeom prst="rect">
            <a:avLst/>
          </a:prstGeom>
          <a:ln w="38100">
            <a:solidFill>
              <a:srgbClr val="C00000"/>
            </a:solidFill>
          </a:ln>
        </p:spPr>
        <p:txBody>
          <a:bodyPr>
            <a:spAutoFit/>
          </a:bodyPr>
          <a:lstStyle/>
          <a:p>
            <a:r>
              <a:rPr lang="zh-CN" altLang="zh-CN" kern="100">
                <a:latin typeface="Calibri" panose="020F0502020204030204" pitchFamily="34" charset="0"/>
                <a:ea typeface="微软雅黑" panose="020B0503020204020204" pitchFamily="34" charset="-122"/>
                <a:cs typeface="Times New Roman" panose="02020603050405020304" pitchFamily="18" charset="0"/>
              </a:rPr>
              <a:t>在接口</a:t>
            </a:r>
            <a:r>
              <a:rPr lang="en-US" altLang="zh-CN" kern="100">
                <a:latin typeface="Calibri" panose="020F0502020204030204" pitchFamily="34" charset="0"/>
                <a:ea typeface="微软雅黑" panose="020B0503020204020204" pitchFamily="34" charset="-122"/>
                <a:cs typeface="Times New Roman" panose="02020603050405020304" pitchFamily="18" charset="0"/>
              </a:rPr>
              <a:t>Constant.java</a:t>
            </a:r>
            <a:r>
              <a:rPr lang="zh-CN" altLang="zh-CN" kern="100">
                <a:latin typeface="Calibri" panose="020F0502020204030204" pitchFamily="34" charset="0"/>
                <a:ea typeface="微软雅黑" panose="020B0503020204020204" pitchFamily="34" charset="-122"/>
                <a:cs typeface="Times New Roman" panose="02020603050405020304" pitchFamily="18" charset="0"/>
              </a:rPr>
              <a:t>中定义：</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public interface Constant{</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public static final int APP_FUJI = 0;</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a:t>
            </a:r>
            <a:endParaRPr lang="zh-CN" altLang="en-US"/>
          </a:p>
        </p:txBody>
      </p:sp>
      <p:sp>
        <p:nvSpPr>
          <p:cNvPr id="6" name="矩形 5"/>
          <p:cNvSpPr/>
          <p:nvPr/>
        </p:nvSpPr>
        <p:spPr>
          <a:xfrm>
            <a:off x="2979766" y="3746126"/>
            <a:ext cx="6096000" cy="2862322"/>
          </a:xfrm>
          <a:prstGeom prst="rect">
            <a:avLst/>
          </a:prstGeom>
          <a:ln w="38100">
            <a:solidFill>
              <a:srgbClr val="D24726"/>
            </a:solidFill>
          </a:ln>
        </p:spPr>
        <p:txBody>
          <a:bodyPr>
            <a:spAutoFit/>
          </a:bodyPr>
          <a:lstStyle/>
          <a:p>
            <a:r>
              <a:rPr lang="en-US" altLang="zh-CN" kern="100">
                <a:latin typeface="微软雅黑" panose="020B0503020204020204" pitchFamily="34" charset="-122"/>
                <a:cs typeface="Times New Roman" panose="02020603050405020304" pitchFamily="18" charset="0"/>
              </a:rPr>
              <a:t>public enum ConstantType{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APP_FUJI(0)</a:t>
            </a:r>
            <a:r>
              <a:rPr lang="zh-CN" altLang="zh-CN" kern="100">
                <a:latin typeface="Calibri" panose="020F0502020204030204" pitchFamily="34" charset="0"/>
                <a:ea typeface="微软雅黑" panose="020B0503020204020204" pitchFamily="34" charset="-122"/>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private final int 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private ConstatType(int 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this.value = 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public int getValue(){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return value;</a:t>
            </a:r>
            <a:endParaRPr lang="zh-CN" altLang="zh-CN" kern="100">
              <a:latin typeface="Calibri" panose="020F0502020204030204" pitchFamily="34" charset="0"/>
              <a:cs typeface="Times New Roman" panose="02020603050405020304" pitchFamily="18" charset="0"/>
            </a:endParaRPr>
          </a:p>
          <a:p>
            <a:pPr indent="266700"/>
            <a:r>
              <a:rPr lang="en-US" altLang="zh-CN" kern="100">
                <a:latin typeface="微软雅黑" panose="020B0503020204020204" pitchFamily="34" charset="-122"/>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p:txBody>
      </p:sp>
      <p:sp>
        <p:nvSpPr>
          <p:cNvPr id="9" name="下箭头 8"/>
          <p:cNvSpPr/>
          <p:nvPr/>
        </p:nvSpPr>
        <p:spPr>
          <a:xfrm>
            <a:off x="5609235" y="2998699"/>
            <a:ext cx="641445" cy="747427"/>
          </a:xfrm>
          <a:prstGeom prst="downArrow">
            <a:avLst/>
          </a:prstGeom>
          <a:solidFill>
            <a:srgbClr val="D247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24726"/>
              </a:solidFill>
            </a:endParaRPr>
          </a:p>
        </p:txBody>
      </p:sp>
    </p:spTree>
    <p:extLst>
      <p:ext uri="{BB962C8B-B14F-4D97-AF65-F5344CB8AC3E}">
        <p14:creationId xmlns:p14="http://schemas.microsoft.com/office/powerpoint/2010/main" val="4065859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665018" y="997527"/>
            <a:ext cx="10868891" cy="0"/>
          </a:xfrm>
          <a:prstGeom prst="line">
            <a:avLst/>
          </a:prstGeom>
          <a:ln w="38100">
            <a:solidFill>
              <a:srgbClr val="D24726"/>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4423" y="188422"/>
            <a:ext cx="2532850" cy="646331"/>
          </a:xfrm>
          <a:prstGeom prst="rect">
            <a:avLst/>
          </a:prstGeom>
        </p:spPr>
        <p:txBody>
          <a:bodyPr wrap="square">
            <a:spAutoFit/>
          </a:bodyPr>
          <a:lstStyle/>
          <a:p>
            <a:r>
              <a:rPr lang="zh-CN" altLang="en-US" sz="36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四、枚举</a:t>
            </a:r>
            <a:endParaRPr lang="zh-CN" altLang="zh-CN"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90647" y="231045"/>
            <a:ext cx="3741917" cy="584775"/>
          </a:xfrm>
          <a:prstGeom prst="rect">
            <a:avLst/>
          </a:prstGeom>
        </p:spPr>
        <p:txBody>
          <a:bodyPr wrap="square">
            <a:spAutoFit/>
          </a:bodyPr>
          <a:lstStyle/>
          <a:p>
            <a:r>
              <a:rPr lang="zh-CN" altLang="en-US" sz="3200" smtClean="0">
                <a:solidFill>
                  <a:srgbClr val="D24726"/>
                </a:solidFill>
                <a:latin typeface="微软雅黑" panose="020B0503020204020204" pitchFamily="34" charset="-122"/>
                <a:ea typeface="微软雅黑" panose="020B0503020204020204" pitchFamily="34" charset="-122"/>
              </a:rPr>
              <a:t>通常用法：</a:t>
            </a:r>
            <a:endParaRPr lang="zh-CN" altLang="en-US" sz="3200">
              <a:solidFill>
                <a:srgbClr val="D24726"/>
              </a:solidFill>
              <a:latin typeface="微软雅黑" panose="020B0503020204020204" pitchFamily="34" charset="-122"/>
              <a:ea typeface="微软雅黑" panose="020B0503020204020204" pitchFamily="34" charset="-122"/>
            </a:endParaRPr>
          </a:p>
        </p:txBody>
      </p:sp>
      <p:sp>
        <p:nvSpPr>
          <p:cNvPr id="4" name="矩形 3"/>
          <p:cNvSpPr/>
          <p:nvPr/>
        </p:nvSpPr>
        <p:spPr>
          <a:xfrm>
            <a:off x="3014270" y="1307046"/>
            <a:ext cx="6096000" cy="1200329"/>
          </a:xfrm>
          <a:prstGeom prst="rect">
            <a:avLst/>
          </a:prstGeom>
          <a:ln w="38100">
            <a:solidFill>
              <a:srgbClr val="C00000"/>
            </a:solidFill>
          </a:ln>
        </p:spPr>
        <p:txBody>
          <a:bodyPr>
            <a:spAutoFit/>
          </a:bodyPr>
          <a:lstStyle/>
          <a:p>
            <a:r>
              <a:rPr lang="zh-CN" altLang="zh-CN" kern="100">
                <a:latin typeface="Calibri" panose="020F0502020204030204" pitchFamily="34" charset="0"/>
                <a:ea typeface="微软雅黑" panose="020B0503020204020204" pitchFamily="34" charset="-122"/>
                <a:cs typeface="Times New Roman" panose="02020603050405020304" pitchFamily="18" charset="0"/>
              </a:rPr>
              <a:t>在接口</a:t>
            </a:r>
            <a:r>
              <a:rPr lang="en-US" altLang="zh-CN" kern="100">
                <a:latin typeface="Calibri" panose="020F0502020204030204" pitchFamily="34" charset="0"/>
                <a:ea typeface="微软雅黑" panose="020B0503020204020204" pitchFamily="34" charset="-122"/>
                <a:cs typeface="Times New Roman" panose="02020603050405020304" pitchFamily="18" charset="0"/>
              </a:rPr>
              <a:t>Constant.java</a:t>
            </a:r>
            <a:r>
              <a:rPr lang="zh-CN" altLang="zh-CN" kern="100">
                <a:latin typeface="Calibri" panose="020F0502020204030204" pitchFamily="34" charset="0"/>
                <a:ea typeface="微软雅黑" panose="020B0503020204020204" pitchFamily="34" charset="-122"/>
                <a:cs typeface="Times New Roman" panose="02020603050405020304" pitchFamily="18" charset="0"/>
              </a:rPr>
              <a:t>中定义：</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public interface Constant{</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public static final int APP_FUJI = 0;</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a:t>
            </a:r>
            <a:endParaRPr lang="zh-CN" altLang="en-US"/>
          </a:p>
        </p:txBody>
      </p:sp>
      <p:sp>
        <p:nvSpPr>
          <p:cNvPr id="6" name="矩形 5"/>
          <p:cNvSpPr/>
          <p:nvPr/>
        </p:nvSpPr>
        <p:spPr>
          <a:xfrm>
            <a:off x="2979766" y="3432226"/>
            <a:ext cx="6096000" cy="2862322"/>
          </a:xfrm>
          <a:prstGeom prst="rect">
            <a:avLst/>
          </a:prstGeom>
          <a:ln w="38100">
            <a:solidFill>
              <a:srgbClr val="D24726"/>
            </a:solidFill>
          </a:ln>
        </p:spPr>
        <p:txBody>
          <a:bodyPr>
            <a:spAutoFit/>
          </a:bodyPr>
          <a:lstStyle/>
          <a:p>
            <a:r>
              <a:rPr lang="en-US" altLang="zh-CN" kern="100">
                <a:latin typeface="微软雅黑" panose="020B0503020204020204" pitchFamily="34" charset="-122"/>
                <a:cs typeface="Times New Roman" panose="02020603050405020304" pitchFamily="18" charset="0"/>
              </a:rPr>
              <a:t>public enum ConstantType{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APP_FUJI(0)</a:t>
            </a:r>
            <a:r>
              <a:rPr lang="zh-CN" altLang="zh-CN" kern="100">
                <a:latin typeface="Calibri" panose="020F0502020204030204" pitchFamily="34" charset="0"/>
                <a:ea typeface="微软雅黑" panose="020B0503020204020204" pitchFamily="34" charset="-122"/>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private final int 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private ConstatType(int 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this.value = 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public int getValue(){</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		return value;</a:t>
            </a:r>
            <a:endParaRPr lang="zh-CN" altLang="zh-CN" kern="100">
              <a:latin typeface="Calibri" panose="020F0502020204030204" pitchFamily="34" charset="0"/>
              <a:cs typeface="Times New Roman" panose="02020603050405020304" pitchFamily="18" charset="0"/>
            </a:endParaRPr>
          </a:p>
          <a:p>
            <a:pPr indent="266700"/>
            <a:r>
              <a:rPr lang="en-US" altLang="zh-CN" kern="100">
                <a:latin typeface="微软雅黑" panose="020B0503020204020204" pitchFamily="34" charset="-122"/>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100">
                <a:latin typeface="微软雅黑" panose="020B0503020204020204" pitchFamily="34" charset="-122"/>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p:txBody>
      </p:sp>
      <p:sp>
        <p:nvSpPr>
          <p:cNvPr id="9" name="下箭头 8"/>
          <p:cNvSpPr/>
          <p:nvPr/>
        </p:nvSpPr>
        <p:spPr>
          <a:xfrm>
            <a:off x="5609235" y="2589263"/>
            <a:ext cx="641445" cy="747427"/>
          </a:xfrm>
          <a:prstGeom prst="downArrow">
            <a:avLst/>
          </a:prstGeom>
          <a:solidFill>
            <a:srgbClr val="D247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24726"/>
              </a:solidFill>
            </a:endParaRPr>
          </a:p>
        </p:txBody>
      </p:sp>
    </p:spTree>
    <p:extLst>
      <p:ext uri="{BB962C8B-B14F-4D97-AF65-F5344CB8AC3E}">
        <p14:creationId xmlns:p14="http://schemas.microsoft.com/office/powerpoint/2010/main" val="1486430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665018" y="997527"/>
            <a:ext cx="10868891" cy="0"/>
          </a:xfrm>
          <a:prstGeom prst="line">
            <a:avLst/>
          </a:prstGeom>
          <a:ln w="38100">
            <a:solidFill>
              <a:srgbClr val="D24726"/>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4423" y="188422"/>
            <a:ext cx="2532850" cy="646331"/>
          </a:xfrm>
          <a:prstGeom prst="rect">
            <a:avLst/>
          </a:prstGeom>
        </p:spPr>
        <p:txBody>
          <a:bodyPr wrap="square">
            <a:spAutoFit/>
          </a:bodyPr>
          <a:lstStyle/>
          <a:p>
            <a:r>
              <a:rPr lang="zh-CN" altLang="en-US" sz="3600" b="1" kern="100" smtClean="0">
                <a:solidFill>
                  <a:srgbClr val="D24726"/>
                </a:solidFill>
                <a:latin typeface="微软雅黑" panose="020B0503020204020204" pitchFamily="34" charset="-122"/>
                <a:ea typeface="微软雅黑" panose="020B0503020204020204" pitchFamily="34" charset="-122"/>
                <a:cs typeface="Times New Roman" panose="02020603050405020304" pitchFamily="18" charset="0"/>
              </a:rPr>
              <a:t>四、枚举</a:t>
            </a:r>
            <a:endParaRPr lang="zh-CN" altLang="zh-CN" sz="3600" b="1" kern="100">
              <a:solidFill>
                <a:srgbClr val="D247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890893" y="231045"/>
            <a:ext cx="3741917" cy="584775"/>
          </a:xfrm>
          <a:prstGeom prst="rect">
            <a:avLst/>
          </a:prstGeom>
        </p:spPr>
        <p:txBody>
          <a:bodyPr wrap="square">
            <a:spAutoFit/>
          </a:bodyPr>
          <a:lstStyle/>
          <a:p>
            <a:r>
              <a:rPr lang="zh-CN" altLang="en-US" sz="3200" smtClean="0">
                <a:solidFill>
                  <a:srgbClr val="D24726"/>
                </a:solidFill>
                <a:latin typeface="微软雅黑" panose="020B0503020204020204" pitchFamily="34" charset="-122"/>
                <a:ea typeface="微软雅黑" panose="020B0503020204020204" pitchFamily="34" charset="-122"/>
              </a:rPr>
              <a:t>增强枚举</a:t>
            </a:r>
            <a:endParaRPr lang="zh-CN" altLang="en-US" sz="3200">
              <a:solidFill>
                <a:srgbClr val="D24726"/>
              </a:solidFill>
              <a:latin typeface="微软雅黑" panose="020B0503020204020204" pitchFamily="34" charset="-122"/>
              <a:ea typeface="微软雅黑" panose="020B0503020204020204" pitchFamily="34" charset="-122"/>
            </a:endParaRPr>
          </a:p>
        </p:txBody>
      </p:sp>
      <p:sp>
        <p:nvSpPr>
          <p:cNvPr id="3" name="矩形 2"/>
          <p:cNvSpPr/>
          <p:nvPr/>
        </p:nvSpPr>
        <p:spPr>
          <a:xfrm>
            <a:off x="665018" y="1618229"/>
            <a:ext cx="10868891" cy="1569660"/>
          </a:xfrm>
          <a:prstGeom prst="rect">
            <a:avLst/>
          </a:prstGeom>
        </p:spPr>
        <p:txBody>
          <a:bodyPr wrap="square">
            <a:spAutoFit/>
          </a:bodyPr>
          <a:lstStyle/>
          <a:p>
            <a:pPr>
              <a:lnSpc>
                <a:spcPct val="150000"/>
              </a:lnSpc>
            </a:pPr>
            <a:r>
              <a:rPr lang="zh-CN" altLang="zh-CN" sz="3200"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基于普通枚举的用法基础之上</a:t>
            </a:r>
            <a:r>
              <a:rPr lang="zh-CN" altLang="zh-CN" sz="3200" kern="100" smtClean="0">
                <a:solidFill>
                  <a:srgbClr val="D24726"/>
                </a:solidFill>
                <a:latin typeface="Calibri" panose="020F0502020204030204" pitchFamily="34" charset="0"/>
                <a:ea typeface="微软雅黑" panose="020B0503020204020204" pitchFamily="34" charset="-122"/>
                <a:cs typeface="Times New Roman" panose="02020603050405020304" pitchFamily="18" charset="0"/>
              </a:rPr>
              <a:t>，在</a:t>
            </a:r>
            <a:r>
              <a:rPr lang="zh-CN" altLang="zh-CN" sz="3200"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其中</a:t>
            </a:r>
            <a:r>
              <a:rPr lang="zh-CN" altLang="zh-CN" sz="3200" b="1"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声明抽象的方法</a:t>
            </a:r>
            <a:r>
              <a:rPr lang="zh-CN" altLang="zh-CN" sz="3200"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a:t>
            </a:r>
            <a:r>
              <a:rPr lang="zh-CN" altLang="zh-CN" sz="3200" u="sng"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不同的枚举对象需要用具体的方法覆盖该方法</a:t>
            </a:r>
            <a:r>
              <a:rPr lang="zh-CN" altLang="zh-CN" sz="3200" kern="100">
                <a:solidFill>
                  <a:srgbClr val="D24726"/>
                </a:solidFill>
                <a:latin typeface="Calibri" panose="020F0502020204030204" pitchFamily="34" charset="0"/>
                <a:ea typeface="微软雅黑" panose="020B0503020204020204" pitchFamily="34" charset="-122"/>
                <a:cs typeface="Times New Roman" panose="02020603050405020304" pitchFamily="18" charset="0"/>
              </a:rPr>
              <a:t>。</a:t>
            </a:r>
            <a:endParaRPr lang="zh-CN" altLang="zh-CN" sz="3200" kern="100">
              <a:solidFill>
                <a:srgbClr val="D24726"/>
              </a:solidFill>
              <a:latin typeface="Calibri" panose="020F0502020204030204" pitchFamily="34" charset="0"/>
              <a:cs typeface="Times New Roman" panose="02020603050405020304" pitchFamily="18" charset="0"/>
            </a:endParaRPr>
          </a:p>
        </p:txBody>
      </p:sp>
      <p:sp>
        <p:nvSpPr>
          <p:cNvPr id="10" name="矩形 9"/>
          <p:cNvSpPr/>
          <p:nvPr/>
        </p:nvSpPr>
        <p:spPr>
          <a:xfrm>
            <a:off x="6878315" y="5160161"/>
            <a:ext cx="1910843" cy="584775"/>
          </a:xfrm>
          <a:prstGeom prst="rect">
            <a:avLst/>
          </a:prstGeom>
        </p:spPr>
        <p:txBody>
          <a:bodyPr wrap="square">
            <a:spAutoFit/>
          </a:bodyPr>
          <a:lstStyle/>
          <a:p>
            <a:r>
              <a:rPr lang="zh-CN" altLang="en-US" sz="3200" smtClean="0">
                <a:solidFill>
                  <a:srgbClr val="D24726"/>
                </a:solidFill>
                <a:latin typeface="微软雅黑" panose="020B0503020204020204" pitchFamily="34" charset="-122"/>
                <a:ea typeface="微软雅黑" panose="020B0503020204020204" pitchFamily="34" charset="-122"/>
              </a:rPr>
              <a:t>举个栗子</a:t>
            </a:r>
            <a:endParaRPr lang="zh-CN" altLang="en-US" sz="3200">
              <a:solidFill>
                <a:srgbClr val="D24726"/>
              </a:solidFill>
              <a:latin typeface="微软雅黑" panose="020B0503020204020204" pitchFamily="34" charset="-122"/>
              <a:ea typeface="微软雅黑" panose="020B0503020204020204" pitchFamily="34" charset="-122"/>
            </a:endParaRPr>
          </a:p>
        </p:txBody>
      </p:sp>
      <p:sp>
        <p:nvSpPr>
          <p:cNvPr id="5" name="下箭头 4"/>
          <p:cNvSpPr/>
          <p:nvPr/>
        </p:nvSpPr>
        <p:spPr>
          <a:xfrm>
            <a:off x="6209731" y="4858603"/>
            <a:ext cx="777923" cy="15705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4348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0369" y="608061"/>
            <a:ext cx="6537277" cy="5632311"/>
          </a:xfrm>
          <a:prstGeom prst="rect">
            <a:avLst/>
          </a:prstGeom>
          <a:ln>
            <a:noFill/>
          </a:ln>
        </p:spPr>
        <p:txBody>
          <a:bodyPr wrap="square">
            <a:spAutoFit/>
          </a:bodyPr>
          <a:lstStyle/>
          <a:p>
            <a:r>
              <a:rPr lang="en-US" altLang="zh-CN" b="1" kern="0" smtClean="0">
                <a:solidFill>
                  <a:srgbClr val="7F0055"/>
                </a:solidFill>
                <a:latin typeface="Consolas" panose="020B0609020204030204" pitchFamily="49" charset="0"/>
                <a:cs typeface="Times New Roman" panose="02020603050405020304" pitchFamily="18" charset="0"/>
              </a:rPr>
              <a:t>public</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enum</a:t>
            </a:r>
            <a:r>
              <a:rPr lang="en-US" altLang="zh-CN" kern="0">
                <a:solidFill>
                  <a:srgbClr val="000000"/>
                </a:solidFill>
                <a:latin typeface="Consolas" panose="020B0609020204030204" pitchFamily="49" charset="0"/>
                <a:cs typeface="Times New Roman" panose="02020603050405020304" pitchFamily="18" charset="0"/>
              </a:rPr>
              <a:t> Operation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i="1" kern="0">
                <a:solidFill>
                  <a:srgbClr val="0000C0"/>
                </a:solidFill>
                <a:latin typeface="Consolas" panose="020B0609020204030204" pitchFamily="49" charset="0"/>
                <a:cs typeface="Times New Roman" panose="02020603050405020304" pitchFamily="18" charset="0"/>
              </a:rPr>
              <a:t>PLUS</a:t>
            </a:r>
            <a:r>
              <a:rPr lang="en-US" altLang="zh-CN" kern="0">
                <a:solidFill>
                  <a:srgbClr val="000000"/>
                </a:solidFill>
                <a:latin typeface="Consolas" panose="020B0609020204030204" pitchFamily="49" charset="0"/>
                <a:cs typeface="Times New Roman" panose="02020603050405020304" pitchFamily="18" charset="0"/>
              </a:rPr>
              <a:t>(</a:t>
            </a:r>
            <a:r>
              <a:rPr lang="en-US" altLang="zh-CN" kern="0">
                <a:solidFill>
                  <a:srgbClr val="2A00FF"/>
                </a:solidFill>
                <a:latin typeface="Consolas" panose="020B0609020204030204" pitchFamily="49" charset="0"/>
                <a:cs typeface="Times New Roman" panose="02020603050405020304" pitchFamily="18" charset="0"/>
              </a:rPr>
              <a:t>"+"</a:t>
            </a:r>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46464"/>
                </a:solidFill>
                <a:latin typeface="Consolas" panose="020B0609020204030204" pitchFamily="49" charset="0"/>
                <a:cs typeface="Times New Roman" panose="02020603050405020304" pitchFamily="18" charset="0"/>
              </a:rPr>
              <a:t>@Override</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double</a:t>
            </a:r>
            <a:r>
              <a:rPr lang="en-US" altLang="zh-CN" kern="0">
                <a:solidFill>
                  <a:srgbClr val="000000"/>
                </a:solidFill>
                <a:latin typeface="Consolas" panose="020B0609020204030204" pitchFamily="49" charset="0"/>
                <a:cs typeface="Times New Roman" panose="02020603050405020304" pitchFamily="18" charset="0"/>
              </a:rPr>
              <a:t> apply(</a:t>
            </a:r>
            <a:r>
              <a:rPr lang="en-US" altLang="zh-CN" b="1" kern="0">
                <a:solidFill>
                  <a:srgbClr val="7F0055"/>
                </a:solidFill>
                <a:latin typeface="Consolas" panose="020B0609020204030204" pitchFamily="49" charset="0"/>
                <a:cs typeface="Times New Roman" panose="02020603050405020304" pitchFamily="18" charset="0"/>
              </a:rPr>
              <a:t>double</a:t>
            </a:r>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A3E3E"/>
                </a:solidFill>
                <a:latin typeface="Consolas" panose="020B0609020204030204" pitchFamily="49" charset="0"/>
                <a:cs typeface="Times New Roman" panose="02020603050405020304" pitchFamily="18" charset="0"/>
              </a:rPr>
              <a:t>x</a:t>
            </a:r>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double</a:t>
            </a:r>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A3E3E"/>
                </a:solidFill>
                <a:latin typeface="Consolas" panose="020B0609020204030204" pitchFamily="49" charset="0"/>
                <a:cs typeface="Times New Roman" panose="02020603050405020304" pitchFamily="18" charset="0"/>
              </a:rPr>
              <a:t>y</a:t>
            </a:r>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return</a:t>
            </a:r>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A3E3E"/>
                </a:solidFill>
                <a:latin typeface="Consolas" panose="020B0609020204030204" pitchFamily="49" charset="0"/>
                <a:cs typeface="Times New Roman" panose="02020603050405020304" pitchFamily="18" charset="0"/>
              </a:rPr>
              <a:t>x</a:t>
            </a:r>
            <a:r>
              <a:rPr lang="en-US" altLang="zh-CN" kern="0">
                <a:solidFill>
                  <a:srgbClr val="000000"/>
                </a:solidFill>
                <a:latin typeface="Consolas" panose="020B0609020204030204" pitchFamily="49" charset="0"/>
                <a:cs typeface="Times New Roman" panose="02020603050405020304" pitchFamily="18" charset="0"/>
              </a:rPr>
              <a:t> + </a:t>
            </a:r>
            <a:r>
              <a:rPr lang="en-US" altLang="zh-CN" kern="0">
                <a:solidFill>
                  <a:srgbClr val="6A3E3E"/>
                </a:solidFill>
                <a:latin typeface="Consolas" panose="020B0609020204030204" pitchFamily="49" charset="0"/>
                <a:cs typeface="Times New Roman" panose="02020603050405020304" pitchFamily="18" charset="0"/>
              </a:rPr>
              <a:t>y</a:t>
            </a:r>
            <a:r>
              <a:rPr lang="en-US" altLang="zh-CN" kern="0">
                <a:solidFill>
                  <a:srgbClr val="000000"/>
                </a:solidFill>
                <a:latin typeface="Consolas" panose="020B0609020204030204" pitchFamily="49" charset="0"/>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i="1" kern="0">
                <a:solidFill>
                  <a:srgbClr val="0000C0"/>
                </a:solidFill>
                <a:latin typeface="Consolas" panose="020B0609020204030204" pitchFamily="49" charset="0"/>
                <a:cs typeface="Times New Roman" panose="02020603050405020304" pitchFamily="18" charset="0"/>
              </a:rPr>
              <a:t>MINUS</a:t>
            </a:r>
            <a:r>
              <a:rPr lang="en-US" altLang="zh-CN" kern="0">
                <a:solidFill>
                  <a:srgbClr val="000000"/>
                </a:solidFill>
                <a:latin typeface="Consolas" panose="020B0609020204030204" pitchFamily="49" charset="0"/>
                <a:cs typeface="Times New Roman" panose="02020603050405020304" pitchFamily="18" charset="0"/>
              </a:rPr>
              <a:t>(</a:t>
            </a:r>
            <a:r>
              <a:rPr lang="en-US" altLang="zh-CN" kern="0">
                <a:solidFill>
                  <a:srgbClr val="2A00FF"/>
                </a:solidFill>
                <a:latin typeface="Consolas" panose="020B0609020204030204" pitchFamily="49" charset="0"/>
                <a:cs typeface="Times New Roman" panose="02020603050405020304" pitchFamily="18" charset="0"/>
              </a:rPr>
              <a:t>"-"</a:t>
            </a:r>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46464"/>
                </a:solidFill>
                <a:latin typeface="Consolas" panose="020B0609020204030204" pitchFamily="49" charset="0"/>
                <a:cs typeface="Times New Roman" panose="02020603050405020304" pitchFamily="18" charset="0"/>
              </a:rPr>
              <a:t>@Override</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double</a:t>
            </a:r>
            <a:r>
              <a:rPr lang="en-US" altLang="zh-CN" kern="0">
                <a:solidFill>
                  <a:srgbClr val="000000"/>
                </a:solidFill>
                <a:latin typeface="Consolas" panose="020B0609020204030204" pitchFamily="49" charset="0"/>
                <a:cs typeface="Times New Roman" panose="02020603050405020304" pitchFamily="18" charset="0"/>
              </a:rPr>
              <a:t> apply(</a:t>
            </a:r>
            <a:r>
              <a:rPr lang="en-US" altLang="zh-CN" b="1" kern="0">
                <a:solidFill>
                  <a:srgbClr val="7F0055"/>
                </a:solidFill>
                <a:latin typeface="Consolas" panose="020B0609020204030204" pitchFamily="49" charset="0"/>
                <a:cs typeface="Times New Roman" panose="02020603050405020304" pitchFamily="18" charset="0"/>
              </a:rPr>
              <a:t>double</a:t>
            </a:r>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A3E3E"/>
                </a:solidFill>
                <a:latin typeface="Consolas" panose="020B0609020204030204" pitchFamily="49" charset="0"/>
                <a:cs typeface="Times New Roman" panose="02020603050405020304" pitchFamily="18" charset="0"/>
              </a:rPr>
              <a:t>x</a:t>
            </a:r>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double</a:t>
            </a:r>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A3E3E"/>
                </a:solidFill>
                <a:latin typeface="Consolas" panose="020B0609020204030204" pitchFamily="49" charset="0"/>
                <a:cs typeface="Times New Roman" panose="02020603050405020304" pitchFamily="18" charset="0"/>
              </a:rPr>
              <a:t>y</a:t>
            </a:r>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return</a:t>
            </a:r>
            <a:r>
              <a:rPr lang="en-US" altLang="zh-CN" kern="0">
                <a:solidFill>
                  <a:srgbClr val="000000"/>
                </a:solidFill>
                <a:latin typeface="Consolas" panose="020B0609020204030204" pitchFamily="49" charset="0"/>
                <a:cs typeface="Times New Roman" panose="02020603050405020304" pitchFamily="18" charset="0"/>
              </a:rPr>
              <a:t> </a:t>
            </a:r>
            <a:r>
              <a:rPr lang="en-US" altLang="zh-CN" kern="0">
                <a:solidFill>
                  <a:srgbClr val="6A3E3E"/>
                </a:solidFill>
                <a:latin typeface="Consolas" panose="020B0609020204030204" pitchFamily="49" charset="0"/>
                <a:cs typeface="Times New Roman" panose="02020603050405020304" pitchFamily="18" charset="0"/>
              </a:rPr>
              <a:t>x</a:t>
            </a:r>
            <a:r>
              <a:rPr lang="en-US" altLang="zh-CN" kern="0">
                <a:solidFill>
                  <a:srgbClr val="000000"/>
                </a:solidFill>
                <a:latin typeface="Consolas" panose="020B0609020204030204" pitchFamily="49" charset="0"/>
                <a:cs typeface="Times New Roman" panose="02020603050405020304" pitchFamily="18" charset="0"/>
              </a:rPr>
              <a:t> - </a:t>
            </a:r>
            <a:r>
              <a:rPr lang="en-US" altLang="zh-CN" kern="0">
                <a:solidFill>
                  <a:srgbClr val="6A3E3E"/>
                </a:solidFill>
                <a:latin typeface="Consolas" panose="020B0609020204030204" pitchFamily="49" charset="0"/>
                <a:cs typeface="Times New Roman" panose="02020603050405020304" pitchFamily="18" charset="0"/>
              </a:rPr>
              <a:t>y</a:t>
            </a:r>
            <a:r>
              <a:rPr lang="en-US" altLang="zh-CN" kern="0">
                <a:solidFill>
                  <a:srgbClr val="000000"/>
                </a:solidFill>
                <a:latin typeface="Consolas" panose="020B0609020204030204" pitchFamily="49" charset="0"/>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private</a:t>
            </a:r>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final</a:t>
            </a:r>
            <a:r>
              <a:rPr lang="en-US" altLang="zh-CN" kern="0">
                <a:solidFill>
                  <a:srgbClr val="000000"/>
                </a:solidFill>
                <a:latin typeface="Consolas" panose="020B0609020204030204" pitchFamily="49" charset="0"/>
                <a:cs typeface="Times New Roman" panose="02020603050405020304" pitchFamily="18" charset="0"/>
              </a:rPr>
              <a:t> String </a:t>
            </a:r>
            <a:r>
              <a:rPr lang="en-US" altLang="zh-CN" u="sng" kern="0">
                <a:solidFill>
                  <a:srgbClr val="0000C0"/>
                </a:solidFill>
                <a:latin typeface="Consolas" panose="020B0609020204030204" pitchFamily="49" charset="0"/>
                <a:cs typeface="Times New Roman" panose="02020603050405020304" pitchFamily="18" charset="0"/>
              </a:rPr>
              <a:t>symbol</a:t>
            </a:r>
            <a:r>
              <a:rPr lang="en-US" altLang="zh-CN" kern="0">
                <a:solidFill>
                  <a:srgbClr val="000000"/>
                </a:solidFill>
                <a:latin typeface="Consolas" panose="020B0609020204030204" pitchFamily="49" charset="0"/>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private</a:t>
            </a:r>
            <a:r>
              <a:rPr lang="en-US" altLang="zh-CN" kern="0">
                <a:solidFill>
                  <a:srgbClr val="000000"/>
                </a:solidFill>
                <a:latin typeface="Consolas" panose="020B0609020204030204" pitchFamily="49" charset="0"/>
                <a:cs typeface="Times New Roman" panose="02020603050405020304" pitchFamily="18" charset="0"/>
              </a:rPr>
              <a:t> Operation(String </a:t>
            </a:r>
            <a:r>
              <a:rPr lang="en-US" altLang="zh-CN" kern="0">
                <a:solidFill>
                  <a:srgbClr val="6A3E3E"/>
                </a:solidFill>
                <a:latin typeface="Consolas" panose="020B0609020204030204" pitchFamily="49" charset="0"/>
                <a:cs typeface="Times New Roman" panose="02020603050405020304" pitchFamily="18" charset="0"/>
              </a:rPr>
              <a:t>symbol</a:t>
            </a:r>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latin typeface="Consolas" panose="020B0609020204030204" pitchFamily="49" charset="0"/>
                <a:cs typeface="Times New Roman" panose="02020603050405020304" pitchFamily="18" charset="0"/>
              </a:rPr>
              <a:t>this</a:t>
            </a:r>
            <a:r>
              <a:rPr lang="en-US" altLang="zh-CN" kern="0">
                <a:solidFill>
                  <a:srgbClr val="000000"/>
                </a:solidFill>
                <a:latin typeface="Consolas" panose="020B0609020204030204" pitchFamily="49" charset="0"/>
                <a:cs typeface="Times New Roman" panose="02020603050405020304" pitchFamily="18" charset="0"/>
              </a:rPr>
              <a:t>.</a:t>
            </a:r>
            <a:r>
              <a:rPr lang="en-US" altLang="zh-CN" kern="0">
                <a:solidFill>
                  <a:srgbClr val="0000C0"/>
                </a:solidFill>
                <a:latin typeface="Consolas" panose="020B0609020204030204" pitchFamily="49" charset="0"/>
                <a:cs typeface="Times New Roman" panose="02020603050405020304" pitchFamily="18" charset="0"/>
              </a:rPr>
              <a:t>symbol</a:t>
            </a:r>
            <a:r>
              <a:rPr lang="en-US" altLang="zh-CN" kern="0">
                <a:solidFill>
                  <a:srgbClr val="000000"/>
                </a:solidFill>
                <a:latin typeface="Consolas" panose="020B0609020204030204" pitchFamily="49" charset="0"/>
                <a:cs typeface="Times New Roman" panose="02020603050405020304" pitchFamily="18" charset="0"/>
              </a:rPr>
              <a:t> = </a:t>
            </a:r>
            <a:r>
              <a:rPr lang="en-US" altLang="zh-CN" kern="0">
                <a:solidFill>
                  <a:srgbClr val="6A3E3E"/>
                </a:solidFill>
                <a:latin typeface="Consolas" panose="020B0609020204030204" pitchFamily="49" charset="0"/>
                <a:cs typeface="Times New Roman" panose="02020603050405020304" pitchFamily="18" charset="0"/>
              </a:rPr>
              <a:t>symbol</a:t>
            </a:r>
            <a:r>
              <a:rPr lang="en-US" altLang="zh-CN" kern="0">
                <a:solidFill>
                  <a:srgbClr val="000000"/>
                </a:solidFill>
                <a:latin typeface="Consolas" panose="020B0609020204030204" pitchFamily="49" charset="0"/>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a:solidFill>
                  <a:srgbClr val="000000"/>
                </a:solidFill>
                <a:latin typeface="Consolas" panose="020B0609020204030204" pitchFamily="49" charset="0"/>
                <a:cs typeface="Times New Roman" panose="02020603050405020304" pitchFamily="18" charset="0"/>
              </a:rPr>
              <a:t>    </a:t>
            </a:r>
            <a:r>
              <a:rPr lang="en-US" altLang="zh-CN" b="1" kern="0">
                <a:solidFill>
                  <a:srgbClr val="7F0055"/>
                </a:solidFill>
                <a:highlight>
                  <a:srgbClr val="FFFF00"/>
                </a:highlight>
                <a:latin typeface="Consolas" panose="020B0609020204030204" pitchFamily="49" charset="0"/>
                <a:cs typeface="Times New Roman" panose="02020603050405020304" pitchFamily="18" charset="0"/>
              </a:rPr>
              <a:t>abstract</a:t>
            </a:r>
            <a:r>
              <a:rPr lang="en-US" altLang="zh-CN"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b="1" kern="0">
                <a:solidFill>
                  <a:srgbClr val="7F0055"/>
                </a:solidFill>
                <a:highlight>
                  <a:srgbClr val="FFFF00"/>
                </a:highlight>
                <a:latin typeface="Consolas" panose="020B0609020204030204" pitchFamily="49" charset="0"/>
                <a:cs typeface="Times New Roman" panose="02020603050405020304" pitchFamily="18" charset="0"/>
              </a:rPr>
              <a:t>double</a:t>
            </a:r>
            <a:r>
              <a:rPr lang="en-US" altLang="zh-CN" kern="0">
                <a:solidFill>
                  <a:srgbClr val="000000"/>
                </a:solidFill>
                <a:highlight>
                  <a:srgbClr val="FFFF00"/>
                </a:highlight>
                <a:latin typeface="Consolas" panose="020B0609020204030204" pitchFamily="49" charset="0"/>
                <a:cs typeface="Times New Roman" panose="02020603050405020304" pitchFamily="18" charset="0"/>
              </a:rPr>
              <a:t> apply(</a:t>
            </a:r>
            <a:r>
              <a:rPr lang="en-US" altLang="zh-CN" b="1" kern="0">
                <a:solidFill>
                  <a:srgbClr val="7F0055"/>
                </a:solidFill>
                <a:highlight>
                  <a:srgbClr val="FFFF00"/>
                </a:highlight>
                <a:latin typeface="Consolas" panose="020B0609020204030204" pitchFamily="49" charset="0"/>
                <a:cs typeface="Times New Roman" panose="02020603050405020304" pitchFamily="18" charset="0"/>
              </a:rPr>
              <a:t>double</a:t>
            </a:r>
            <a:r>
              <a:rPr lang="en-US" altLang="zh-CN"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kern="0">
                <a:solidFill>
                  <a:srgbClr val="6A3E3E"/>
                </a:solidFill>
                <a:highlight>
                  <a:srgbClr val="FFFF00"/>
                </a:highlight>
                <a:latin typeface="Consolas" panose="020B0609020204030204" pitchFamily="49" charset="0"/>
                <a:cs typeface="Times New Roman" panose="02020603050405020304" pitchFamily="18" charset="0"/>
              </a:rPr>
              <a:t>x</a:t>
            </a:r>
            <a:r>
              <a:rPr lang="en-US" altLang="zh-CN"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b="1" kern="0">
                <a:solidFill>
                  <a:srgbClr val="7F0055"/>
                </a:solidFill>
                <a:highlight>
                  <a:srgbClr val="FFFF00"/>
                </a:highlight>
                <a:latin typeface="Consolas" panose="020B0609020204030204" pitchFamily="49" charset="0"/>
                <a:cs typeface="Times New Roman" panose="02020603050405020304" pitchFamily="18" charset="0"/>
              </a:rPr>
              <a:t>double</a:t>
            </a:r>
            <a:r>
              <a:rPr lang="en-US" altLang="zh-CN" kern="0">
                <a:solidFill>
                  <a:srgbClr val="000000"/>
                </a:solidFill>
                <a:highlight>
                  <a:srgbClr val="FFFF00"/>
                </a:highlight>
                <a:latin typeface="Consolas" panose="020B0609020204030204" pitchFamily="49" charset="0"/>
                <a:cs typeface="Times New Roman" panose="02020603050405020304" pitchFamily="18" charset="0"/>
              </a:rPr>
              <a:t> </a:t>
            </a:r>
            <a:r>
              <a:rPr lang="en-US" altLang="zh-CN" kern="0">
                <a:solidFill>
                  <a:srgbClr val="6A3E3E"/>
                </a:solidFill>
                <a:highlight>
                  <a:srgbClr val="FFFF00"/>
                </a:highlight>
                <a:latin typeface="Consolas" panose="020B0609020204030204" pitchFamily="49" charset="0"/>
                <a:cs typeface="Times New Roman" panose="02020603050405020304" pitchFamily="18" charset="0"/>
              </a:rPr>
              <a:t>y</a:t>
            </a:r>
            <a:r>
              <a:rPr lang="en-US" altLang="zh-CN" kern="0">
                <a:solidFill>
                  <a:srgbClr val="000000"/>
                </a:solidFill>
                <a:highlight>
                  <a:srgbClr val="FFFF00"/>
                </a:highlight>
                <a:latin typeface="Consolas" panose="020B0609020204030204" pitchFamily="49" charset="0"/>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a:p>
            <a:r>
              <a:rPr lang="en-US" altLang="zh-CN" kern="0">
                <a:latin typeface="Consolas" panose="020B0609020204030204" pitchFamily="49" charset="0"/>
                <a:cs typeface="Times New Roman" panose="02020603050405020304" pitchFamily="18" charset="0"/>
              </a:rPr>
              <a:t> </a:t>
            </a:r>
            <a:endParaRPr lang="zh-CN" altLang="zh-CN" kern="10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kern="100">
              <a:latin typeface="Calibri" panose="020F0502020204030204" pitchFamily="34" charset="0"/>
              <a:cs typeface="Times New Roman" panose="02020603050405020304" pitchFamily="18" charset="0"/>
            </a:endParaRPr>
          </a:p>
        </p:txBody>
      </p:sp>
      <p:sp>
        <p:nvSpPr>
          <p:cNvPr id="6" name="矩形 5"/>
          <p:cNvSpPr/>
          <p:nvPr/>
        </p:nvSpPr>
        <p:spPr>
          <a:xfrm>
            <a:off x="422924" y="315673"/>
            <a:ext cx="1910843" cy="584775"/>
          </a:xfrm>
          <a:prstGeom prst="rect">
            <a:avLst/>
          </a:prstGeom>
        </p:spPr>
        <p:txBody>
          <a:bodyPr wrap="square">
            <a:spAutoFit/>
          </a:bodyPr>
          <a:lstStyle/>
          <a:p>
            <a:r>
              <a:rPr lang="zh-CN" altLang="en-US" sz="3200" smtClean="0">
                <a:solidFill>
                  <a:srgbClr val="D24726"/>
                </a:solidFill>
                <a:latin typeface="微软雅黑" panose="020B0503020204020204" pitchFamily="34" charset="-122"/>
                <a:ea typeface="微软雅黑" panose="020B0503020204020204" pitchFamily="34" charset="-122"/>
              </a:rPr>
              <a:t>举个栗子</a:t>
            </a:r>
            <a:endParaRPr lang="zh-CN" altLang="en-US" sz="3200">
              <a:solidFill>
                <a:srgbClr val="D24726"/>
              </a:solidFill>
              <a:latin typeface="微软雅黑" panose="020B0503020204020204" pitchFamily="34" charset="-122"/>
              <a:ea typeface="微软雅黑" panose="020B0503020204020204" pitchFamily="34" charset="-122"/>
            </a:endParaRPr>
          </a:p>
        </p:txBody>
      </p:sp>
      <p:sp>
        <p:nvSpPr>
          <p:cNvPr id="7" name="矩形 6"/>
          <p:cNvSpPr/>
          <p:nvPr/>
        </p:nvSpPr>
        <p:spPr>
          <a:xfrm>
            <a:off x="9334909" y="5310286"/>
            <a:ext cx="2675121" cy="584775"/>
          </a:xfrm>
          <a:prstGeom prst="rect">
            <a:avLst/>
          </a:prstGeom>
        </p:spPr>
        <p:txBody>
          <a:bodyPr wrap="square">
            <a:spAutoFit/>
          </a:bodyPr>
          <a:lstStyle/>
          <a:p>
            <a:r>
              <a:rPr lang="zh-CN" altLang="en-US" sz="3200" smtClean="0">
                <a:solidFill>
                  <a:srgbClr val="D24726"/>
                </a:solidFill>
                <a:latin typeface="微软雅黑" panose="020B0503020204020204" pitchFamily="34" charset="-122"/>
                <a:ea typeface="微软雅黑" panose="020B0503020204020204" pitchFamily="34" charset="-122"/>
              </a:rPr>
              <a:t>更通用的栗子</a:t>
            </a:r>
            <a:endParaRPr lang="zh-CN" altLang="en-US" sz="3200">
              <a:solidFill>
                <a:srgbClr val="D24726"/>
              </a:solidFill>
              <a:latin typeface="微软雅黑" panose="020B0503020204020204" pitchFamily="34" charset="-122"/>
              <a:ea typeface="微软雅黑" panose="020B0503020204020204" pitchFamily="34" charset="-122"/>
            </a:endParaRPr>
          </a:p>
        </p:txBody>
      </p:sp>
      <p:sp>
        <p:nvSpPr>
          <p:cNvPr id="8" name="下箭头 7"/>
          <p:cNvSpPr/>
          <p:nvPr/>
        </p:nvSpPr>
        <p:spPr>
          <a:xfrm>
            <a:off x="8666325" y="5008728"/>
            <a:ext cx="777923" cy="15705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8109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753</Words>
  <Application>Microsoft Office PowerPoint</Application>
  <PresentationFormat>宽屏</PresentationFormat>
  <Paragraphs>146</Paragraphs>
  <Slides>12</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宋体</vt:lpstr>
      <vt:lpstr>微软雅黑</vt:lpstr>
      <vt:lpstr>Arial</vt:lpstr>
      <vt:lpstr>Calibri</vt:lpstr>
      <vt:lpstr>Calibri Light</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TimChen</dc:creator>
  <cp:lastModifiedBy>TimChen</cp:lastModifiedBy>
  <cp:revision>58</cp:revision>
  <dcterms:created xsi:type="dcterms:W3CDTF">2015-05-05T08:02:14Z</dcterms:created>
  <dcterms:modified xsi:type="dcterms:W3CDTF">2017-09-27T02:02:27Z</dcterms:modified>
</cp:coreProperties>
</file>