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2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757"/>
    <a:srgbClr val="717071"/>
    <a:srgbClr val="EEEEEF"/>
    <a:srgbClr val="B2B2B2"/>
    <a:srgbClr val="EF4123"/>
    <a:srgbClr val="757475"/>
    <a:srgbClr val="E84127"/>
    <a:srgbClr val="FF3300"/>
    <a:srgbClr val="757575"/>
    <a:srgbClr val="D9D9D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231"/>
    <p:restoredTop sz="95139"/>
  </p:normalViewPr>
  <p:slideViewPr>
    <p:cSldViewPr>
      <p:cViewPr>
        <p:scale>
          <a:sx n="100" d="100"/>
          <a:sy n="100" d="100"/>
        </p:scale>
        <p:origin x="-1152" y="-2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2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3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工作\nubia PPT模板\矢量背景文件\新封面\中文版\2\6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标题 3"/>
          <p:cNvSpPr txBox="1">
            <a:spLocks/>
          </p:cNvSpPr>
          <p:nvPr userDrawn="1"/>
        </p:nvSpPr>
        <p:spPr>
          <a:xfrm>
            <a:off x="527381" y="5226774"/>
            <a:ext cx="10465163" cy="9385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努比亚技术有限公司   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深圳市南山区高新园北环大道</a:t>
            </a:r>
            <a:r>
              <a:rPr lang="en-US" altLang="zh-CN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9018</a:t>
            </a: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号大族创新大厦</a:t>
            </a:r>
            <a:r>
              <a:rPr lang="en-US" altLang="zh-CN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800" dirty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楼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8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Nubia</a:t>
            </a:r>
            <a:r>
              <a:rPr lang="en-US" altLang="zh-CN" sz="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Technology Co., Ltd. A6/F., Hans Innovation Bldg., 9018 </a:t>
            </a:r>
            <a:r>
              <a:rPr lang="en-US" altLang="zh-CN" sz="8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Beihuan</a:t>
            </a:r>
            <a:r>
              <a:rPr lang="en-US" altLang="zh-CN" sz="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Blvd, </a:t>
            </a:r>
            <a:r>
              <a:rPr lang="en-US" altLang="zh-CN" sz="800" dirty="0" err="1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Nanshan</a:t>
            </a:r>
            <a:r>
              <a:rPr lang="en-US" altLang="zh-CN" sz="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 Dist., Shenzhen, China.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800" dirty="0" smtClean="0">
                <a:solidFill>
                  <a:srgbClr val="595757"/>
                </a:solidFill>
                <a:latin typeface="微软雅黑" pitchFamily="34" charset="-122"/>
                <a:ea typeface="微软雅黑" pitchFamily="34" charset="-122"/>
              </a:rPr>
              <a:t>T +86 (0)755 86360200   F +86 (0)755 86360298   P.C. 518057    www.nubia.com</a:t>
            </a:r>
            <a:endParaRPr lang="zh-CN" altLang="en-US" sz="800" dirty="0">
              <a:solidFill>
                <a:srgbClr val="59575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2" name="Picture 2" descr="E:\工作\nubia PPT模板\矢量背景文件\灵活版\5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23392" y="764704"/>
            <a:ext cx="2433870" cy="9361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8285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:\工作\nubia PPT模板\矢量背景文件\灵活版\11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 flipV="1">
            <a:off x="239350" y="260648"/>
            <a:ext cx="11713301" cy="6094394"/>
          </a:xfrm>
          <a:prstGeom prst="rect">
            <a:avLst/>
          </a:prstGeom>
          <a:solidFill>
            <a:srgbClr val="EE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矩形 5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工作\nubia PPT模板\矢量背景文件\新封面\中文版\2\5.jp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pic>
        <p:nvPicPr>
          <p:cNvPr id="7" name="Picture 2" descr="E:\工作\nubia PPT模板\矢量背景文件\灵活版\2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67408" y="908720"/>
            <a:ext cx="2730748" cy="409376"/>
          </a:xfrm>
          <a:prstGeom prst="rect">
            <a:avLst/>
          </a:prstGeom>
          <a:noFill/>
        </p:spPr>
      </p:pic>
      <p:pic>
        <p:nvPicPr>
          <p:cNvPr id="8" name="Picture 3" descr="E:\工作\nubia PPT模板\矢量背景文件\灵活版\22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767408" y="5678701"/>
            <a:ext cx="2232248" cy="1985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fengyan\Desktop\4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7" name="矩形 6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Picture 2" descr="E:\工作\nubia PPT模板\矢量背景文件\灵活版\1.png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48221" y="6453336"/>
            <a:ext cx="1311275" cy="201613"/>
          </a:xfrm>
          <a:prstGeom prst="rect">
            <a:avLst/>
          </a:prstGeom>
          <a:noFill/>
        </p:spPr>
      </p:pic>
      <p:pic>
        <p:nvPicPr>
          <p:cNvPr id="9" name="Picture 2" descr="E:\工作\nubia PPT模板\矢量背景文件\灵活版\24.png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0424146" y="6496769"/>
            <a:ext cx="1528505" cy="1349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7667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6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9036B6D0-65D4-4B7D-8DFA-0F9F72B20216}" type="datetimeFigureOut">
              <a:rPr lang="zh-CN" altLang="en-US" smtClean="0"/>
              <a:pPr/>
              <a:t>2017/9/27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/>
          <a:lstStyle/>
          <a:p>
            <a:fld id="{833A72AD-9AF4-4A8E-8C32-4EE526B00D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 flipV="1">
            <a:off x="239350" y="6309323"/>
            <a:ext cx="11713301" cy="45719"/>
          </a:xfrm>
          <a:prstGeom prst="rect">
            <a:avLst/>
          </a:prstGeom>
          <a:solidFill>
            <a:srgbClr val="EF4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1026" name="Picture 2" descr="E:\工作\nubia PPT模板\矢量背景文件\灵活版\1.png"/>
          <p:cNvPicPr>
            <a:picLocks noChangeAspect="1" noChangeArrowheads="1"/>
          </p:cNvPicPr>
          <p:nvPr userDrawn="1"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248221" y="6453336"/>
            <a:ext cx="1311275" cy="201613"/>
          </a:xfrm>
          <a:prstGeom prst="rect">
            <a:avLst/>
          </a:prstGeom>
          <a:noFill/>
        </p:spPr>
      </p:pic>
      <p:pic>
        <p:nvPicPr>
          <p:cNvPr id="6" name="Picture 2" descr="E:\工作\nubia PPT模板\矢量背景文件\灵活版\24.png"/>
          <p:cNvPicPr>
            <a:picLocks noChangeAspect="1" noChangeArrowheads="1"/>
          </p:cNvPicPr>
          <p:nvPr userDrawn="1"/>
        </p:nvPicPr>
        <p:blipFill>
          <a:blip r:embed="rId19" cstate="screen"/>
          <a:srcRect/>
          <a:stretch>
            <a:fillRect/>
          </a:stretch>
        </p:blipFill>
        <p:spPr bwMode="auto">
          <a:xfrm>
            <a:off x="10424146" y="6496769"/>
            <a:ext cx="1528505" cy="134938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2" r:id="rId3"/>
    <p:sldLayoutId id="2147483664" r:id="rId4"/>
    <p:sldLayoutId id="2147483661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095736" y="2428868"/>
            <a:ext cx="396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smtClean="0"/>
              <a:t>Java </a:t>
            </a:r>
            <a:r>
              <a:rPr lang="zh-CN" altLang="en-US" sz="3600" dirty="0" smtClean="0"/>
              <a:t>高效代码分享</a:t>
            </a:r>
            <a:endParaRPr lang="zh-CN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7024694" y="342900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林岸岭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32" y="714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其他一些技巧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00042"/>
            <a:ext cx="1738282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AutoShape 2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6" name="AutoShape 8" descr="https://timgsa.baidu.com/timg?image&amp;quality=80&amp;size=b9999_10000&amp;sec=1506401087094&amp;di=2eddc0b1956a2edaddd5b0a489420b52&amp;imgtype=0&amp;src=http%3A%2F%2Fwww.cnlogo8.com%2Fupimg%2Fallimg%2F070911%2F0233560_li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727770" y="1285860"/>
            <a:ext cx="336823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重用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减少不要的资源开销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资源使用完要及时关闭或回收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优雅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27638" y="714356"/>
            <a:ext cx="1643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基本原则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809720" y="371475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怎么做？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2809852" y="4214818"/>
            <a:ext cx="821571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写代码时多思考，不要嫌麻烦、图省事；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多看一些牛逼的人写的代码，比如身边的前辈写的代码、开源软件的源代码；</a:t>
            </a: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endParaRPr lang="en-US" altLang="zh-CN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dirty="0" smtClean="0"/>
              <a:t>注重代码的容错性；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791092" y="2924944"/>
            <a:ext cx="2622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5610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THANK YOU</a:t>
            </a:r>
            <a:endParaRPr lang="zh-CN" altLang="en-US" sz="3200" dirty="0">
              <a:solidFill>
                <a:srgbClr val="F5610F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32" y="71414"/>
            <a:ext cx="3426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导出</a:t>
            </a:r>
            <a:r>
              <a:rPr lang="en-US" dirty="0"/>
              <a:t>excel</a:t>
            </a:r>
            <a:r>
              <a:rPr lang="zh-CN" altLang="en-US" dirty="0"/>
              <a:t>文件首行写入筛选条件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11" y="3500438"/>
            <a:ext cx="2893625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4452926" y="4071942"/>
            <a:ext cx="52149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在查询导出数据到</a:t>
            </a:r>
            <a:r>
              <a:rPr lang="en-US" dirty="0"/>
              <a:t>excel</a:t>
            </a:r>
            <a:r>
              <a:rPr lang="zh-CN" altLang="en-US" dirty="0"/>
              <a:t>文件时，需要把页面的筛选条件写入导出</a:t>
            </a:r>
            <a:r>
              <a:rPr lang="en-US" dirty="0"/>
              <a:t>excel</a:t>
            </a:r>
            <a:r>
              <a:rPr lang="zh-CN" altLang="en-US" dirty="0"/>
              <a:t>文件中。列表页面的筛选条件往往有多个，筛选条件用来动态构造</a:t>
            </a:r>
            <a:r>
              <a:rPr lang="en-US" dirty="0" err="1"/>
              <a:t>sql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275" y="1000108"/>
            <a:ext cx="7500990" cy="222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0" y="500042"/>
            <a:ext cx="3595670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32" y="71414"/>
            <a:ext cx="3426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导出</a:t>
            </a:r>
            <a:r>
              <a:rPr lang="en-US" dirty="0"/>
              <a:t>excel</a:t>
            </a:r>
            <a:r>
              <a:rPr lang="zh-CN" altLang="en-US" dirty="0"/>
              <a:t>文件首行写入筛选条件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500042"/>
            <a:ext cx="3595670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398" y="1428736"/>
            <a:ext cx="4786346" cy="384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380960" y="857232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优化前代码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596066" y="785794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优化后代码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381752" y="2285992"/>
            <a:ext cx="561976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buildFilter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(Map&lt;String, Object&gt; </a:t>
            </a:r>
            <a:r>
              <a:rPr lang="en-US" altLang="zh-CN" sz="1000" b="1" dirty="0" err="1" smtClean="0">
                <a:solidFill>
                  <a:srgbClr val="6A3E3E"/>
                </a:solidFill>
                <a:latin typeface="Consolas"/>
              </a:rPr>
              <a:t>searchMap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FilterContent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sz="1000" b="1" dirty="0" smtClean="0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FilterContent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6A3E3E"/>
                </a:solidFill>
                <a:latin typeface="Consolas"/>
              </a:rPr>
              <a:t>filter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altLang="zh-CN" sz="1000" b="1" dirty="0" err="1" smtClean="0">
                <a:solidFill>
                  <a:srgbClr val="6A3E3E"/>
                </a:solidFill>
                <a:latin typeface="Consolas"/>
              </a:rPr>
              <a:t>array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zh-CN" sz="10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dirty="0" smtClean="0">
                <a:solidFill>
                  <a:srgbClr val="6A3E3E"/>
                </a:solidFill>
                <a:latin typeface="Consolas"/>
              </a:rPr>
              <a:t>filter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000" dirty="0" smtClean="0">
                <a:solidFill>
                  <a:srgbClr val="0000C0"/>
                </a:solidFill>
                <a:latin typeface="Consolas"/>
              </a:rPr>
              <a:t>tag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000" dirty="0" smtClean="0">
                <a:solidFill>
                  <a:srgbClr val="6A3E3E"/>
                </a:solidFill>
                <a:latin typeface="Consolas"/>
              </a:rPr>
              <a:t>  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FilterContent.</a:t>
            </a:r>
            <a:r>
              <a:rPr lang="en-US" altLang="zh-CN" sz="1000" b="1" i="1" dirty="0" err="1" smtClean="0">
                <a:solidFill>
                  <a:srgbClr val="0000C0"/>
                </a:solidFill>
                <a:latin typeface="Consolas"/>
              </a:rPr>
              <a:t>COLON_TAG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000" dirty="0" smtClean="0">
                <a:solidFill>
                  <a:srgbClr val="3F7F5F"/>
                </a:solidFill>
                <a:latin typeface="Consolas"/>
              </a:rPr>
              <a:t>   // </a:t>
            </a:r>
            <a:r>
              <a:rPr lang="zh-CN" altLang="en-US" sz="1000" dirty="0" smtClean="0">
                <a:solidFill>
                  <a:srgbClr val="3F7F5F"/>
                </a:solidFill>
                <a:latin typeface="Consolas"/>
              </a:rPr>
              <a:t>获取过滤器的具体值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  Object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searchMap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filter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000" dirty="0" err="1" smtClean="0">
                <a:solidFill>
                  <a:srgbClr val="0000C0"/>
                </a:solidFill>
                <a:latin typeface="Consolas"/>
              </a:rPr>
              <a:t>key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if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CommonJudgeMent.</a:t>
            </a:r>
            <a:r>
              <a:rPr lang="en-US" altLang="zh-CN" sz="1000" b="1" i="1" dirty="0" err="1" smtClean="0">
                <a:solidFill>
                  <a:srgbClr val="000000"/>
                </a:solidFill>
                <a:latin typeface="Consolas"/>
              </a:rPr>
              <a:t>judgeObject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i="1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/>
              </a:rPr>
              <a:t>appendValue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i="1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000" i="1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000" i="1" dirty="0" smtClean="0">
                <a:solidFill>
                  <a:srgbClr val="6A3E3E"/>
                </a:solidFill>
                <a:latin typeface="Consolas"/>
              </a:rPr>
              <a:t>filter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000" dirty="0" smtClean="0">
                <a:solidFill>
                  <a:srgbClr val="3F7F5F"/>
                </a:solidFill>
                <a:latin typeface="Consolas"/>
              </a:rPr>
              <a:t>       // </a:t>
            </a:r>
            <a:r>
              <a:rPr lang="zh-CN" altLang="en-US" sz="1000" dirty="0" smtClean="0">
                <a:solidFill>
                  <a:srgbClr val="3F7F5F"/>
                </a:solidFill>
                <a:latin typeface="Consolas"/>
              </a:rPr>
              <a:t>范围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    if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dirty="0" err="1" smtClean="0">
                <a:solidFill>
                  <a:srgbClr val="6A3E3E"/>
                </a:solidFill>
                <a:latin typeface="Consolas"/>
              </a:rPr>
              <a:t>filter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000" b="1" dirty="0" err="1" smtClean="0">
                <a:solidFill>
                  <a:srgbClr val="0000C0"/>
                </a:solidFill>
                <a:latin typeface="Consolas"/>
              </a:rPr>
              <a:t>type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==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FilterEnum.</a:t>
            </a:r>
            <a:r>
              <a:rPr lang="en-US" altLang="zh-CN" sz="1000" b="1" i="1" dirty="0" err="1" smtClean="0">
                <a:solidFill>
                  <a:srgbClr val="0000C0"/>
                </a:solidFill>
                <a:latin typeface="Consolas"/>
              </a:rPr>
              <a:t>RANGE_TYPE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en-US" altLang="zh-CN" sz="1000" dirty="0" smtClean="0">
                <a:solidFill>
                  <a:srgbClr val="6A3E3E"/>
                </a:solidFill>
                <a:latin typeface="Consolas"/>
              </a:rPr>
              <a:t>          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filter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000" dirty="0" err="1" smtClean="0">
                <a:solidFill>
                  <a:srgbClr val="0000C0"/>
                </a:solidFill>
                <a:latin typeface="Consolas"/>
              </a:rPr>
              <a:t>type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.getLinkTag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          Object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nextObj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searchMap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.get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dirty="0" smtClean="0">
                <a:solidFill>
                  <a:srgbClr val="6A3E3E"/>
                </a:solidFill>
                <a:latin typeface="Consolas"/>
              </a:rPr>
              <a:t>filter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000" dirty="0" smtClean="0">
                <a:solidFill>
                  <a:srgbClr val="0000C0"/>
                </a:solidFill>
                <a:latin typeface="Consolas"/>
              </a:rPr>
              <a:t>var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        if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CommonJudgeMent.</a:t>
            </a:r>
            <a:r>
              <a:rPr lang="en-US" altLang="zh-CN" sz="1000" b="1" i="1" dirty="0" err="1" smtClean="0">
                <a:solidFill>
                  <a:srgbClr val="000000"/>
                </a:solidFill>
                <a:latin typeface="Consolas"/>
              </a:rPr>
              <a:t>judgeObject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i="1" dirty="0" err="1" smtClean="0">
                <a:solidFill>
                  <a:srgbClr val="6A3E3E"/>
                </a:solidFill>
                <a:latin typeface="Consolas"/>
              </a:rPr>
              <a:t>nextObj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               </a:t>
            </a:r>
            <a:r>
              <a:rPr lang="en-US" altLang="zh-CN" sz="1000" i="1" dirty="0" err="1" smtClean="0">
                <a:solidFill>
                  <a:srgbClr val="000000"/>
                </a:solidFill>
                <a:latin typeface="Consolas"/>
              </a:rPr>
              <a:t>appendValue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i="1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000" i="1" dirty="0" err="1" smtClean="0">
                <a:solidFill>
                  <a:srgbClr val="6A3E3E"/>
                </a:solidFill>
                <a:latin typeface="Consolas"/>
              </a:rPr>
              <a:t>nextObj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000" i="1" dirty="0" smtClean="0">
                <a:solidFill>
                  <a:srgbClr val="6A3E3E"/>
                </a:solidFill>
                <a:latin typeface="Consolas"/>
              </a:rPr>
              <a:t>filter</a:t>
            </a:r>
            <a:r>
              <a:rPr lang="en-US" altLang="zh-CN" sz="1000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          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      }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zh-CN" sz="1000" dirty="0" smtClean="0">
                <a:solidFill>
                  <a:srgbClr val="6A3E3E"/>
                </a:solidFill>
                <a:latin typeface="Consolas"/>
              </a:rPr>
              <a:t>      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filter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zh-CN" sz="1000" dirty="0" err="1" smtClean="0">
                <a:solidFill>
                  <a:srgbClr val="0000C0"/>
                </a:solidFill>
                <a:latin typeface="Consolas"/>
              </a:rPr>
              <a:t>type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.getEndTag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altLang="zh-CN" sz="1000" dirty="0" smtClean="0">
                <a:solidFill>
                  <a:srgbClr val="6A3E3E"/>
                </a:solidFill>
                <a:latin typeface="Consolas"/>
              </a:rPr>
              <a:t>    </a:t>
            </a:r>
            <a:r>
              <a:rPr lang="en-US" altLang="zh-CN" sz="1000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.append</a:t>
            </a:r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dirty="0" err="1" smtClean="0">
                <a:solidFill>
                  <a:srgbClr val="000000"/>
                </a:solidFill>
                <a:latin typeface="Consolas"/>
              </a:rPr>
              <a:t>FilterContent.</a:t>
            </a:r>
            <a:r>
              <a:rPr lang="en-US" altLang="zh-CN" sz="1000" b="1" i="1" dirty="0" err="1" smtClean="0">
                <a:solidFill>
                  <a:srgbClr val="0000C0"/>
                </a:solidFill>
                <a:latin typeface="Consolas"/>
              </a:rPr>
              <a:t>LINE_TAG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000" dirty="0" smtClean="0">
              <a:latin typeface="Consolas"/>
            </a:endParaRP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6A3E3E"/>
                </a:solidFill>
                <a:latin typeface="Consolas"/>
              </a:rPr>
              <a:t>sb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000" dirty="0"/>
          </a:p>
        </p:txBody>
      </p:sp>
      <p:sp>
        <p:nvSpPr>
          <p:cNvPr id="13" name="矩形 12"/>
          <p:cNvSpPr/>
          <p:nvPr/>
        </p:nvSpPr>
        <p:spPr>
          <a:xfrm>
            <a:off x="6381752" y="1214422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FilterContent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[] </a:t>
            </a:r>
            <a:r>
              <a:rPr lang="en-US" altLang="zh-CN" sz="1000" b="1" i="1" dirty="0" smtClean="0">
                <a:solidFill>
                  <a:srgbClr val="0000C0"/>
                </a:solidFill>
                <a:latin typeface="Consolas"/>
              </a:rPr>
              <a:t>WIKIQUES_FILTER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000" b="1" i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i="1" dirty="0" err="1" smtClean="0">
                <a:solidFill>
                  <a:srgbClr val="000000"/>
                </a:solidFill>
                <a:latin typeface="Consolas"/>
              </a:rPr>
              <a:t>FilterContent</a:t>
            </a:r>
            <a:r>
              <a:rPr lang="en-US" altLang="zh-CN" sz="1000" b="1" i="1" dirty="0" smtClean="0">
                <a:solidFill>
                  <a:srgbClr val="000000"/>
                </a:solidFill>
                <a:latin typeface="Consolas"/>
              </a:rPr>
              <a:t>[]{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FilterContent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err="1" smtClean="0">
                <a:solidFill>
                  <a:srgbClr val="2A00FF"/>
                </a:solidFill>
                <a:latin typeface="Consolas"/>
              </a:rPr>
              <a:t>brandname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000" b="1" dirty="0" smtClean="0">
                <a:solidFill>
                  <a:srgbClr val="2A00FF"/>
                </a:solidFill>
                <a:latin typeface="Consolas"/>
              </a:rPr>
              <a:t>品牌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FilterContent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err="1" smtClean="0">
                <a:solidFill>
                  <a:srgbClr val="2A00FF"/>
                </a:solidFill>
                <a:latin typeface="Consolas"/>
              </a:rPr>
              <a:t>wikiquesclass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000" b="1" dirty="0" smtClean="0">
                <a:solidFill>
                  <a:srgbClr val="2A00FF"/>
                </a:solidFill>
                <a:latin typeface="Consolas"/>
              </a:rPr>
              <a:t>问题类型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FilterContent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err="1" smtClean="0">
                <a:solidFill>
                  <a:srgbClr val="2A00FF"/>
                </a:solidFill>
                <a:latin typeface="Consolas"/>
              </a:rPr>
              <a:t>wikifaqlevel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000" b="1" dirty="0" smtClean="0">
                <a:solidFill>
                  <a:srgbClr val="2A00FF"/>
                </a:solidFill>
                <a:latin typeface="Consolas"/>
              </a:rPr>
              <a:t>问题等级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zh-CN" sz="1000" b="1" dirty="0" smtClean="0">
                <a:solidFill>
                  <a:srgbClr val="7F0055"/>
                </a:solidFill>
                <a:latin typeface="Consolas"/>
              </a:rPr>
              <a:t>   new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000" b="1" dirty="0" err="1" smtClean="0">
                <a:solidFill>
                  <a:srgbClr val="000000"/>
                </a:solidFill>
                <a:latin typeface="Consolas"/>
              </a:rPr>
              <a:t>FilterContent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"question"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zh-CN" altLang="en-US" sz="1000" b="1" dirty="0" smtClean="0">
                <a:solidFill>
                  <a:srgbClr val="2A00FF"/>
                </a:solidFill>
                <a:latin typeface="Consolas"/>
              </a:rPr>
              <a:t>关键字（问题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/</a:t>
            </a:r>
            <a:r>
              <a:rPr lang="zh-CN" altLang="en-US" sz="1000" b="1" dirty="0" smtClean="0">
                <a:solidFill>
                  <a:srgbClr val="2A00FF"/>
                </a:solidFill>
                <a:latin typeface="Consolas"/>
              </a:rPr>
              <a:t>答案）</a:t>
            </a:r>
            <a:r>
              <a:rPr lang="en-US" altLang="zh-CN" sz="10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000" b="1" dirty="0" smtClean="0">
                <a:solidFill>
                  <a:srgbClr val="000000"/>
                </a:solidFill>
                <a:latin typeface="Consolas"/>
              </a:rPr>
              <a:t>),</a:t>
            </a:r>
          </a:p>
          <a:p>
            <a:r>
              <a:rPr lang="en-US" altLang="zh-CN" sz="1000" dirty="0" smtClean="0">
                <a:solidFill>
                  <a:srgbClr val="000000"/>
                </a:solidFill>
                <a:latin typeface="Consolas"/>
              </a:rPr>
              <a:t>};</a:t>
            </a:r>
            <a:endParaRPr lang="zh-CN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32" y="7141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意外保数据迁移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00042"/>
            <a:ext cx="1952596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66712" y="1285860"/>
            <a:ext cx="1080000" cy="16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DB_old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3024166" y="1285860"/>
            <a:ext cx="1080000" cy="1620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DB_new</a:t>
            </a:r>
            <a:endParaRPr lang="zh-CN" altLang="en-US" dirty="0"/>
          </a:p>
        </p:txBody>
      </p:sp>
      <p:sp>
        <p:nvSpPr>
          <p:cNvPr id="16" name="右箭头 15"/>
          <p:cNvSpPr/>
          <p:nvPr/>
        </p:nvSpPr>
        <p:spPr>
          <a:xfrm>
            <a:off x="1881158" y="2071678"/>
            <a:ext cx="1071570" cy="14287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09588" y="3500438"/>
            <a:ext cx="3500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新系统上线需把旧系统的意外保数据迁移至新系统。新老系统意外保数据表的结构不同，从旧数据表读取数据进行字段转换后将数据保存至新数据库中。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53058" y="857232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优化前的方案：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由于数据量大，一次性完成所有数据的迁移执行时间过长容易出错，采用定时任务的方式，每次定时任务迁移一部分数据，定时任务周期为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分钟，完成迁移总时间大概为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小时。</a:t>
            </a:r>
            <a:endParaRPr lang="en-US" altLang="zh-CN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5453058" y="3571876"/>
            <a:ext cx="3929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优化后的方案：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采用多线程的方式进行迁移，一次性完成迁移，开启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个线程进行数据迁移，完成迁移的时间差不多为一分钟。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32" y="714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及时关闭资源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00042"/>
            <a:ext cx="1764000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AutoShape 2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6" name="AutoShape 8" descr="https://timgsa.baidu.com/timg?image&amp;quality=80&amp;size=b9999_10000&amp;sec=1506401087094&amp;di=2eddc0b1956a2edaddd5b0a489420b52&amp;imgtype=0&amp;src=http%3A%2F%2Fwww.cnlogo8.com%2Fupimg%2Fallimg%2F070911%2F0233560_li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7" name="Picture 9" descr="C:\Users\Gufung\Desktop\下载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960" y="4143380"/>
            <a:ext cx="2353251" cy="2000263"/>
          </a:xfrm>
          <a:prstGeom prst="rect">
            <a:avLst/>
          </a:prstGeom>
          <a:noFill/>
        </p:spPr>
      </p:pic>
      <p:sp>
        <p:nvSpPr>
          <p:cNvPr id="20" name="矩形 19"/>
          <p:cNvSpPr/>
          <p:nvPr/>
        </p:nvSpPr>
        <p:spPr>
          <a:xfrm>
            <a:off x="5524496" y="428604"/>
            <a:ext cx="6215106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List&lt;Map&lt;String, Object&gt;&gt; </a:t>
            </a:r>
            <a:r>
              <a:rPr lang="en-US" altLang="zh-CN" sz="1100" b="1" u="sng" dirty="0" err="1" smtClean="0">
                <a:solidFill>
                  <a:srgbClr val="000000"/>
                </a:solidFill>
                <a:latin typeface="Consolas"/>
              </a:rPr>
              <a:t>findPage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zh-CN" sz="1100" b="1" u="sng" dirty="0" err="1" smtClean="0">
                <a:solidFill>
                  <a:srgbClr val="6A3E3E"/>
                </a:solidFill>
                <a:latin typeface="Consolas"/>
              </a:rPr>
              <a:t>sql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100" b="1" u="sng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b="1" u="sng" dirty="0" err="1" smtClean="0">
                <a:solidFill>
                  <a:srgbClr val="6A3E3E"/>
                </a:solidFill>
                <a:latin typeface="Consolas"/>
              </a:rPr>
              <a:t>pageindex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100" b="1" u="sng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b="1" u="sng" dirty="0" err="1" smtClean="0">
                <a:solidFill>
                  <a:srgbClr val="6A3E3E"/>
                </a:solidFill>
                <a:latin typeface="Consolas"/>
              </a:rPr>
              <a:t>pagesize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, Object... </a:t>
            </a:r>
            <a:r>
              <a:rPr lang="en-US" altLang="zh-CN" sz="1100" b="1" u="sng" dirty="0" err="1" smtClean="0">
                <a:solidFill>
                  <a:srgbClr val="6A3E3E"/>
                </a:solidFill>
                <a:latin typeface="Consolas"/>
              </a:rPr>
              <a:t>params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DAOException {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   String </a:t>
            </a:r>
            <a:r>
              <a:rPr lang="en-US" altLang="zh-CN" sz="1100" dirty="0" err="1" smtClean="0">
                <a:solidFill>
                  <a:srgbClr val="6A3E3E"/>
                </a:solidFill>
                <a:latin typeface="Consolas"/>
              </a:rPr>
              <a:t>dbname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100" u="sng" dirty="0" err="1" smtClean="0">
                <a:solidFill>
                  <a:srgbClr val="000000"/>
                </a:solidFill>
                <a:latin typeface="Consolas"/>
              </a:rPr>
              <a:t>getDBName</a:t>
            </a:r>
            <a:r>
              <a:rPr lang="en-US" altLang="zh-CN" sz="1100" u="sng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   Object[] </a:t>
            </a:r>
            <a:r>
              <a:rPr lang="en-US" altLang="zh-CN" sz="1100" dirty="0" err="1" smtClean="0">
                <a:solidFill>
                  <a:srgbClr val="6A3E3E"/>
                </a:solidFill>
                <a:latin typeface="Consolas"/>
              </a:rPr>
              <a:t>pageparams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null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    if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1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100" b="1" dirty="0" err="1" smtClean="0">
                <a:solidFill>
                  <a:srgbClr val="2A00FF"/>
                </a:solidFill>
                <a:latin typeface="Consolas"/>
              </a:rPr>
              <a:t>mysql"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onsolas"/>
              </a:rPr>
              <a:t>.equalsIgnoreCase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100" b="1" dirty="0" err="1" smtClean="0">
                <a:solidFill>
                  <a:srgbClr val="6A3E3E"/>
                </a:solidFill>
                <a:latin typeface="Consolas"/>
              </a:rPr>
              <a:t>dbname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altLang="zh-CN" sz="1100" dirty="0" smtClean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altLang="zh-CN" sz="1100" dirty="0" err="1" smtClean="0">
                <a:solidFill>
                  <a:srgbClr val="6A3E3E"/>
                </a:solidFill>
                <a:latin typeface="Consolas"/>
              </a:rPr>
              <a:t>sql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100" dirty="0" err="1" smtClean="0">
                <a:solidFill>
                  <a:srgbClr val="6A3E3E"/>
                </a:solidFill>
                <a:latin typeface="Consolas"/>
              </a:rPr>
              <a:t>sql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zh-CN" sz="1100" dirty="0" smtClean="0">
                <a:solidFill>
                  <a:srgbClr val="2A00FF"/>
                </a:solidFill>
                <a:latin typeface="Consolas"/>
              </a:rPr>
              <a:t>" LIMIT ?,?"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100" dirty="0" smtClean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altLang="zh-CN" sz="1100" dirty="0" err="1" smtClean="0">
                <a:solidFill>
                  <a:srgbClr val="6A3E3E"/>
                </a:solidFill>
                <a:latin typeface="Consolas"/>
              </a:rPr>
              <a:t>pageparams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Object[] { </a:t>
            </a:r>
            <a:r>
              <a:rPr lang="en-US" altLang="zh-CN" sz="1100" b="1" dirty="0" err="1" smtClean="0">
                <a:solidFill>
                  <a:srgbClr val="6A3E3E"/>
                </a:solidFill>
                <a:latin typeface="Consolas"/>
              </a:rPr>
              <a:t>pageindex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100" b="1" dirty="0" err="1" smtClean="0">
                <a:solidFill>
                  <a:srgbClr val="6A3E3E"/>
                </a:solidFill>
                <a:latin typeface="Consolas"/>
              </a:rPr>
              <a:t>pagesize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altLang="zh-CN" sz="1100" b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100" b="1" dirty="0" err="1" smtClean="0">
                <a:solidFill>
                  <a:srgbClr val="2A00FF"/>
                </a:solidFill>
                <a:latin typeface="Consolas"/>
              </a:rPr>
              <a:t>oracle"</a:t>
            </a:r>
            <a:r>
              <a:rPr lang="en-US" altLang="zh-CN" sz="1100" b="1" dirty="0" err="1" smtClean="0">
                <a:solidFill>
                  <a:srgbClr val="000000"/>
                </a:solidFill>
                <a:latin typeface="Consolas"/>
              </a:rPr>
              <a:t>.equalsIgnoreCase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zh-CN" sz="1100" b="1" dirty="0" err="1" smtClean="0">
                <a:solidFill>
                  <a:srgbClr val="6A3E3E"/>
                </a:solidFill>
                <a:latin typeface="Consolas"/>
              </a:rPr>
              <a:t>dbname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)) {</a:t>
            </a:r>
          </a:p>
          <a:p>
            <a:r>
              <a:rPr lang="en-US" altLang="zh-CN" sz="1100" dirty="0" smtClean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altLang="zh-CN" sz="1100" dirty="0" err="1" smtClean="0">
                <a:solidFill>
                  <a:srgbClr val="6A3E3E"/>
                </a:solidFill>
                <a:latin typeface="Consolas"/>
              </a:rPr>
              <a:t>sql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100" dirty="0" smtClean="0">
                <a:solidFill>
                  <a:srgbClr val="2A00FF"/>
                </a:solidFill>
                <a:latin typeface="Consolas"/>
              </a:rPr>
              <a:t>"select * from ( select row_.*, </a:t>
            </a:r>
            <a:r>
              <a:rPr lang="en-US" altLang="zh-CN" sz="1100" dirty="0" err="1" smtClean="0">
                <a:solidFill>
                  <a:srgbClr val="2A00FF"/>
                </a:solidFill>
                <a:latin typeface="Consolas"/>
              </a:rPr>
              <a:t>rownum</a:t>
            </a:r>
            <a:r>
              <a:rPr lang="en-US" altLang="zh-CN" sz="1100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altLang="zh-CN" sz="1100" dirty="0" err="1" smtClean="0">
                <a:solidFill>
                  <a:srgbClr val="2A00FF"/>
                </a:solidFill>
                <a:latin typeface="Consolas"/>
              </a:rPr>
              <a:t>rownum</a:t>
            </a:r>
            <a:r>
              <a:rPr lang="en-US" altLang="zh-CN" sz="1100" dirty="0" smtClean="0">
                <a:solidFill>
                  <a:srgbClr val="2A00FF"/>
                </a:solidFill>
                <a:latin typeface="Consolas"/>
              </a:rPr>
              <a:t>_ from ( "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altLang="zh-CN" sz="1100" dirty="0" err="1" smtClean="0">
                <a:solidFill>
                  <a:srgbClr val="6A3E3E"/>
                </a:solidFill>
                <a:latin typeface="Consolas"/>
              </a:rPr>
              <a:t>sql</a:t>
            </a:r>
            <a:endParaRPr lang="en-US" altLang="zh-CN" sz="1100" dirty="0" smtClean="0">
              <a:solidFill>
                <a:srgbClr val="6A3E3E"/>
              </a:solidFill>
              <a:latin typeface="Consolas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       + </a:t>
            </a:r>
            <a:r>
              <a:rPr lang="en-US" altLang="zh-CN" sz="1100" dirty="0" smtClean="0">
                <a:solidFill>
                  <a:srgbClr val="2A00FF"/>
                </a:solidFill>
                <a:latin typeface="Consolas"/>
              </a:rPr>
              <a:t>" ) row_ where </a:t>
            </a:r>
            <a:r>
              <a:rPr lang="en-US" altLang="zh-CN" sz="1100" dirty="0" err="1" smtClean="0">
                <a:solidFill>
                  <a:srgbClr val="2A00FF"/>
                </a:solidFill>
                <a:latin typeface="Consolas"/>
              </a:rPr>
              <a:t>rownum</a:t>
            </a:r>
            <a:r>
              <a:rPr lang="en-US" altLang="zh-CN" sz="1100" dirty="0" smtClean="0">
                <a:solidFill>
                  <a:srgbClr val="2A00FF"/>
                </a:solidFill>
                <a:latin typeface="Consolas"/>
              </a:rPr>
              <a:t> &lt;= ?) where </a:t>
            </a:r>
            <a:r>
              <a:rPr lang="en-US" altLang="zh-CN" sz="1100" dirty="0" err="1" smtClean="0">
                <a:solidFill>
                  <a:srgbClr val="2A00FF"/>
                </a:solidFill>
                <a:latin typeface="Consolas"/>
              </a:rPr>
              <a:t>rownum</a:t>
            </a:r>
            <a:r>
              <a:rPr lang="en-US" altLang="zh-CN" sz="1100" dirty="0" smtClean="0">
                <a:solidFill>
                  <a:srgbClr val="2A00FF"/>
                </a:solidFill>
                <a:latin typeface="Consolas"/>
              </a:rPr>
              <a:t>_ &gt; ?"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altLang="zh-CN" sz="1100" dirty="0" smtClean="0">
                <a:solidFill>
                  <a:srgbClr val="6A3E3E"/>
                </a:solidFill>
                <a:latin typeface="Consolas"/>
              </a:rPr>
              <a:t>        </a:t>
            </a:r>
            <a:r>
              <a:rPr lang="en-US" altLang="zh-CN" sz="1100" dirty="0" err="1" smtClean="0">
                <a:solidFill>
                  <a:srgbClr val="6A3E3E"/>
                </a:solidFill>
                <a:latin typeface="Consolas"/>
              </a:rPr>
              <a:t>pageparams</a:t>
            </a:r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Object[] { </a:t>
            </a:r>
            <a:r>
              <a:rPr lang="en-US" altLang="zh-CN" sz="1100" b="1" dirty="0" err="1" smtClean="0">
                <a:solidFill>
                  <a:srgbClr val="6A3E3E"/>
                </a:solidFill>
                <a:latin typeface="Consolas"/>
              </a:rPr>
              <a:t>pageindex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* </a:t>
            </a:r>
            <a:r>
              <a:rPr lang="en-US" altLang="zh-CN" sz="1100" b="1" dirty="0" err="1" smtClean="0">
                <a:solidFill>
                  <a:srgbClr val="6A3E3E"/>
                </a:solidFill>
                <a:latin typeface="Consolas"/>
              </a:rPr>
              <a:t>pagesize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, (</a:t>
            </a:r>
            <a:r>
              <a:rPr lang="en-US" altLang="zh-CN" sz="1100" b="1" dirty="0" err="1" smtClean="0">
                <a:solidFill>
                  <a:srgbClr val="6A3E3E"/>
                </a:solidFill>
                <a:latin typeface="Consolas"/>
              </a:rPr>
              <a:t>pageindex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- 1) * </a:t>
            </a:r>
            <a:r>
              <a:rPr lang="en-US" altLang="zh-CN" sz="1100" b="1" dirty="0" err="1" smtClean="0">
                <a:solidFill>
                  <a:srgbClr val="6A3E3E"/>
                </a:solidFill>
                <a:latin typeface="Consolas"/>
              </a:rPr>
              <a:t>pagesize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};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   } 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        throw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1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DAOException(</a:t>
            </a:r>
            <a:r>
              <a:rPr lang="en-US" altLang="zh-CN" sz="1100" b="1" u="sng" dirty="0" smtClean="0">
                <a:solidFill>
                  <a:srgbClr val="2A00FF"/>
                </a:solidFill>
                <a:latin typeface="Consolas"/>
              </a:rPr>
              <a:t>"DAO</a:t>
            </a:r>
            <a:r>
              <a:rPr lang="zh-CN" altLang="en-US" sz="1100" b="1" u="sng" dirty="0" smtClean="0">
                <a:solidFill>
                  <a:srgbClr val="2A00FF"/>
                </a:solidFill>
                <a:latin typeface="Consolas"/>
              </a:rPr>
              <a:t>数据分页查询错误：目前只支持</a:t>
            </a:r>
            <a:r>
              <a:rPr lang="en-US" altLang="zh-CN" sz="1100" b="1" u="sng" dirty="0" smtClean="0">
                <a:solidFill>
                  <a:srgbClr val="2A00FF"/>
                </a:solidFill>
                <a:latin typeface="Consolas"/>
              </a:rPr>
              <a:t>Oracle</a:t>
            </a:r>
            <a:r>
              <a:rPr lang="zh-CN" altLang="en-US" sz="1100" b="1" u="sng" dirty="0" smtClean="0">
                <a:solidFill>
                  <a:srgbClr val="2A00FF"/>
                </a:solidFill>
                <a:latin typeface="Consolas"/>
              </a:rPr>
              <a:t>、</a:t>
            </a:r>
            <a:r>
              <a:rPr lang="en-US" altLang="zh-CN" sz="1100" b="1" u="sng" dirty="0" err="1" smtClean="0">
                <a:solidFill>
                  <a:srgbClr val="2A00FF"/>
                </a:solidFill>
                <a:latin typeface="Consolas"/>
              </a:rPr>
              <a:t>Mysql</a:t>
            </a:r>
            <a:r>
              <a:rPr lang="zh-CN" altLang="en-US" sz="1100" b="1" u="sng" dirty="0" smtClean="0">
                <a:solidFill>
                  <a:srgbClr val="2A00FF"/>
                </a:solidFill>
                <a:latin typeface="Consolas"/>
              </a:rPr>
              <a:t>数据库</a:t>
            </a:r>
            <a:r>
              <a:rPr lang="en-US" altLang="zh-CN" sz="1100" b="1" u="sng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altLang="zh-CN" sz="1100" b="1" u="sng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en-US" altLang="zh-CN" sz="1100" dirty="0" smtClean="0">
                <a:latin typeface="Consolas"/>
              </a:rPr>
              <a:t>·······</a:t>
            </a:r>
            <a:endParaRPr lang="zh-CN" altLang="en-US" sz="1100" dirty="0" smtClean="0">
              <a:latin typeface="Consolas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altLang="zh-CN" sz="1100" dirty="0" smtClean="0">
              <a:solidFill>
                <a:srgbClr val="000000"/>
              </a:solidFill>
              <a:latin typeface="Consolas"/>
            </a:endParaRPr>
          </a:p>
          <a:p>
            <a:endParaRPr lang="en-US" altLang="zh-CN" sz="1100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altLang="zh-CN" sz="1100" b="1" dirty="0" smtClean="0">
                <a:solidFill>
                  <a:srgbClr val="7F0055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en-US" altLang="zh-C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String </a:t>
            </a:r>
            <a:r>
              <a:rPr lang="en-US" altLang="zh-CN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getDBName</a:t>
            </a:r>
            <a:r>
              <a:rPr lang="en-US" altLang="zh-C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  <a:endParaRPr lang="en-US" altLang="zh-CN" sz="1100" dirty="0" smtClean="0">
              <a:solidFill>
                <a:srgbClr val="3F7F5F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100" b="1" dirty="0" smtClean="0">
                <a:solidFill>
                  <a:srgbClr val="7F0055"/>
                </a:solidFill>
                <a:highlight>
                  <a:srgbClr val="FFFFFF"/>
                </a:highlight>
                <a:latin typeface="Consolas"/>
              </a:rPr>
              <a:t>try</a:t>
            </a:r>
            <a:r>
              <a:rPr lang="en-US" altLang="zh-C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{</a:t>
            </a:r>
          </a:p>
          <a:p>
            <a:r>
              <a:rPr lang="en-US" altLang="zh-CN" sz="1100" b="1" dirty="0" smtClean="0">
                <a:solidFill>
                  <a:srgbClr val="7F0055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altLang="zh-C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dataSource.getConnection</a:t>
            </a:r>
            <a:r>
              <a:rPr lang="en-US" altLang="zh-CN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altLang="zh-CN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getMetaData</a:t>
            </a:r>
            <a:r>
              <a:rPr lang="en-US" altLang="zh-CN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().</a:t>
            </a:r>
            <a:r>
              <a:rPr lang="en-US" altLang="zh-CN" sz="14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getDatabaseProductName</a:t>
            </a:r>
            <a:r>
              <a:rPr lang="en-US" altLang="zh-CN" sz="1400" b="1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/>
              </a:rPr>
              <a:t>();</a:t>
            </a:r>
            <a:endParaRPr lang="en-US" altLang="zh-CN" sz="1100" b="1" dirty="0" smtClean="0">
              <a:solidFill>
                <a:srgbClr val="FF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altLang="zh-C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 </a:t>
            </a:r>
            <a:r>
              <a:rPr lang="en-US" altLang="zh-CN" sz="1100" b="1" dirty="0" smtClean="0">
                <a:solidFill>
                  <a:srgbClr val="7F0055"/>
                </a:solidFill>
                <a:highlight>
                  <a:srgbClr val="FFFFFF"/>
                </a:highlight>
                <a:latin typeface="Consolas"/>
              </a:rPr>
              <a:t>catch</a:t>
            </a:r>
            <a:r>
              <a:rPr lang="en-US" altLang="zh-C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altLang="zh-CN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SQLException</a:t>
            </a:r>
            <a:r>
              <a:rPr lang="en-US" altLang="zh-C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e) {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altLang="zh-CN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e.printStackTrace</a:t>
            </a:r>
            <a:r>
              <a:rPr lang="en-US" altLang="zh-C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en-US" altLang="zh-CN" sz="1100" b="1" dirty="0" smtClean="0">
                <a:solidFill>
                  <a:srgbClr val="7F0055"/>
                </a:solidFill>
                <a:highlight>
                  <a:srgbClr val="FFFFFF"/>
                </a:highlight>
                <a:latin typeface="Consolas"/>
              </a:rPr>
              <a:t>    return</a:t>
            </a:r>
            <a:r>
              <a:rPr lang="en-US" altLang="zh-C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100" b="1" dirty="0" smtClean="0">
                <a:solidFill>
                  <a:srgbClr val="2A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zh-CN" sz="1100" b="1" dirty="0" err="1" smtClean="0">
                <a:solidFill>
                  <a:srgbClr val="2A00FF"/>
                </a:solidFill>
                <a:highlight>
                  <a:srgbClr val="FFFFFF"/>
                </a:highlight>
                <a:latin typeface="Consolas"/>
              </a:rPr>
              <a:t>mysql</a:t>
            </a:r>
            <a:r>
              <a:rPr lang="en-US" altLang="zh-CN" sz="1100" b="1" dirty="0" smtClean="0">
                <a:solidFill>
                  <a:srgbClr val="2A00FF"/>
                </a:solidFill>
                <a:highlight>
                  <a:srgbClr val="FFFFFF"/>
                </a:highlight>
                <a:latin typeface="Consolas"/>
              </a:rPr>
              <a:t>"</a:t>
            </a:r>
            <a:r>
              <a:rPr lang="en-US" altLang="zh-CN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r>
              <a:rPr lang="en-US" altLang="zh-CN" sz="11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100" dirty="0" smtClean="0"/>
          </a:p>
          <a:p>
            <a:endParaRPr lang="zh-CN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452398" y="928670"/>
            <a:ext cx="4286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系统上线后的机器运行一段时间就出现数据库连接池溢出，导致系统无法正常运行。通过</a:t>
            </a:r>
            <a:r>
              <a:rPr lang="en-US" altLang="zh-CN" dirty="0" smtClean="0"/>
              <a:t>Druid</a:t>
            </a:r>
            <a:r>
              <a:rPr lang="zh-CN" altLang="en-US" dirty="0" smtClean="0"/>
              <a:t>数据库连接池的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，发现有几个类调用</a:t>
            </a:r>
            <a:r>
              <a:rPr lang="en-US" dirty="0" err="1" smtClean="0"/>
              <a:t>DbUtils</a:t>
            </a:r>
            <a:r>
              <a:rPr lang="en-US" dirty="0" smtClean="0"/>
              <a:t> </a:t>
            </a:r>
            <a:r>
              <a:rPr lang="zh-CN" altLang="en-US" dirty="0" smtClean="0"/>
              <a:t>工具类执行自定义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进行数据库分页查询时，会抛出</a:t>
            </a:r>
            <a:r>
              <a:rPr lang="en-US" dirty="0" smtClean="0"/>
              <a:t>abandon  connection</a:t>
            </a:r>
            <a:r>
              <a:rPr lang="zh-CN" altLang="en-US" dirty="0" smtClean="0"/>
              <a:t>异常。</a:t>
            </a:r>
            <a:endParaRPr lang="en-US" altLang="zh-CN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52398" y="2857496"/>
            <a:ext cx="4071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为了获取数据库的类型，开启了一个连接，但该连接使用完并没有被关闭，只要进行一次查询就占据一个连接，因此导致数据库连接池溢出。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32" y="714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及时关闭资源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00042"/>
            <a:ext cx="1764000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AutoShape 2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6" name="AutoShape 8" descr="https://timgsa.baidu.com/timg?image&amp;quality=80&amp;size=b9999_10000&amp;sec=1506401087094&amp;di=2eddc0b1956a2edaddd5b0a489420b52&amp;imgtype=0&amp;src=http%3A%2F%2Fwww.cnlogo8.com%2Fupimg%2Fallimg%2F070911%2F0233560_li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095868" y="785794"/>
            <a:ext cx="6096000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List&lt;Map&lt;String, Object&gt;&gt;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findPage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(String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sql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pageindex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zh-CN" sz="1400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pagesize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, Object...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params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throws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DAOException {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D8D8D8"/>
                </a:highlight>
                <a:latin typeface="Consolas"/>
              </a:rPr>
              <a:t>Connection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D8D8D8"/>
                </a:highlight>
                <a:latin typeface="Consolas"/>
              </a:rPr>
              <a:t>conn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en-US" altLang="zh-CN" sz="1400" b="1" dirty="0" smtClean="0">
                <a:solidFill>
                  <a:srgbClr val="7F0055"/>
                </a:solidFill>
                <a:highlight>
                  <a:srgbClr val="FFFFFF"/>
                </a:highlight>
                <a:latin typeface="Consolas"/>
              </a:rPr>
              <a:t>null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List&lt;Map&lt;String, Object&gt;&gt; list = </a:t>
            </a:r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zh-CN" sz="1400" b="1" dirty="0" err="1" smtClean="0">
                <a:solidFill>
                  <a:srgbClr val="000000"/>
                </a:solidFill>
                <a:latin typeface="Consolas"/>
              </a:rPr>
              <a:t>ArrayList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&lt;Map&lt;String, Object&gt;&gt;();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try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{</a:t>
            </a:r>
          </a:p>
          <a:p>
            <a:r>
              <a:rPr lang="en-US" altLang="zh-CN" sz="1400" dirty="0" smtClean="0">
                <a:solidFill>
                  <a:srgbClr val="3F7F5F"/>
                </a:solidFill>
                <a:highlight>
                  <a:srgbClr val="F7F7F7"/>
                </a:highlight>
                <a:latin typeface="Consolas"/>
              </a:rPr>
              <a:t>// </a:t>
            </a:r>
            <a:r>
              <a:rPr lang="zh-CN" altLang="en-US" sz="1400" dirty="0" smtClean="0">
                <a:solidFill>
                  <a:srgbClr val="3F7F5F"/>
                </a:solidFill>
                <a:highlight>
                  <a:srgbClr val="F7F7F7"/>
                </a:highlight>
                <a:latin typeface="Consolas"/>
              </a:rPr>
              <a:t>获取数据库连接及库名，目前只支持</a:t>
            </a:r>
            <a:r>
              <a:rPr lang="en-US" altLang="zh-CN" sz="1400" dirty="0" smtClean="0">
                <a:solidFill>
                  <a:srgbClr val="3F7F5F"/>
                </a:solidFill>
                <a:highlight>
                  <a:srgbClr val="F7F7F7"/>
                </a:highlight>
                <a:latin typeface="Consolas"/>
              </a:rPr>
              <a:t>Oracle</a:t>
            </a:r>
            <a:r>
              <a:rPr lang="zh-CN" altLang="en-US" sz="1400" dirty="0" smtClean="0">
                <a:solidFill>
                  <a:srgbClr val="3F7F5F"/>
                </a:solidFill>
                <a:highlight>
                  <a:srgbClr val="F7F7F7"/>
                </a:highlight>
                <a:latin typeface="Consolas"/>
              </a:rPr>
              <a:t>与</a:t>
            </a:r>
            <a:r>
              <a:rPr lang="en-US" altLang="zh-CN" sz="1400" dirty="0" err="1" smtClean="0">
                <a:solidFill>
                  <a:srgbClr val="3F7F5F"/>
                </a:solidFill>
                <a:highlight>
                  <a:srgbClr val="F7F7F7"/>
                </a:highlight>
                <a:latin typeface="Consolas"/>
              </a:rPr>
              <a:t>MySql</a:t>
            </a:r>
            <a:endParaRPr lang="en-US" altLang="zh-CN" sz="1400" dirty="0" smtClean="0">
              <a:solidFill>
                <a:srgbClr val="3F7F5F"/>
              </a:solidFill>
              <a:highlight>
                <a:srgbClr val="F7F7F7"/>
              </a:highlight>
              <a:latin typeface="Consolas"/>
            </a:endParaRPr>
          </a:p>
          <a:p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conn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 =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dataSource.getConnection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String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dbname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 = 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conn.getMetaData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().</a:t>
            </a:r>
            <a:r>
              <a:rPr lang="en-US" altLang="zh-CN" sz="1400" dirty="0" err="1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getDatabaseProductName</a:t>
            </a:r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();;</a:t>
            </a:r>
          </a:p>
          <a:p>
            <a:r>
              <a:rPr lang="en-US" altLang="zh-CN" sz="1400" dirty="0" smtClean="0">
                <a:latin typeface="Consolas"/>
              </a:rPr>
              <a:t>·······</a:t>
            </a:r>
            <a:endParaRPr lang="zh-CN" altLang="en-US" sz="1400" dirty="0" smtClean="0">
              <a:latin typeface="Consolas"/>
            </a:endParaRPr>
          </a:p>
          <a:p>
            <a:r>
              <a:rPr lang="en-US" altLang="zh-CN" sz="1400" dirty="0" smtClean="0">
                <a:solidFill>
                  <a:srgbClr val="3F7F5F"/>
                </a:solidFill>
                <a:highlight>
                  <a:srgbClr val="F7F7F7"/>
                </a:highlight>
                <a:latin typeface="Consolas"/>
              </a:rPr>
              <a:t>//:V </a:t>
            </a:r>
            <a:r>
              <a:rPr lang="zh-CN" altLang="en-US" sz="1400" dirty="0" smtClean="0">
                <a:solidFill>
                  <a:srgbClr val="3F7F5F"/>
                </a:solidFill>
                <a:highlight>
                  <a:srgbClr val="F7F7F7"/>
                </a:highlight>
                <a:latin typeface="Consolas"/>
              </a:rPr>
              <a:t>关闭数据库连接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highlight>
                  <a:srgbClr val="F7F7F7"/>
                </a:highlight>
                <a:latin typeface="Consolas"/>
              </a:rPr>
              <a:t>finally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 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highlight>
                  <a:srgbClr val="F7F7F7"/>
                </a:highlight>
                <a:latin typeface="Consolas"/>
              </a:rPr>
              <a:t>try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 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highlight>
                  <a:srgbClr val="F7F7F7"/>
                </a:highlight>
                <a:latin typeface="Consolas"/>
              </a:rPr>
              <a:t>if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(</a:t>
            </a:r>
            <a:r>
              <a:rPr lang="en-US" altLang="zh-CN" sz="1400" b="1" dirty="0" err="1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conn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!=</a:t>
            </a:r>
            <a:r>
              <a:rPr lang="en-US" altLang="zh-CN" sz="1400" b="1" dirty="0" smtClean="0">
                <a:solidFill>
                  <a:srgbClr val="7F0055"/>
                </a:solidFill>
                <a:highlight>
                  <a:srgbClr val="F7F7F7"/>
                </a:highlight>
                <a:latin typeface="Consolas"/>
              </a:rPr>
              <a:t>null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) {</a:t>
            </a:r>
          </a:p>
          <a:p>
            <a:r>
              <a:rPr lang="en-US" altLang="zh-CN" sz="1400" dirty="0" smtClean="0">
                <a:solidFill>
                  <a:srgbClr val="FF0000"/>
                </a:solidFill>
                <a:highlight>
                  <a:srgbClr val="F7F7F7"/>
                </a:highlight>
                <a:latin typeface="Consolas"/>
              </a:rPr>
              <a:t>   </a:t>
            </a:r>
            <a:r>
              <a:rPr lang="en-US" altLang="zh-CN" sz="1400" dirty="0" err="1" smtClean="0">
                <a:solidFill>
                  <a:srgbClr val="FF0000"/>
                </a:solidFill>
                <a:highlight>
                  <a:srgbClr val="F7F7F7"/>
                </a:highlight>
                <a:latin typeface="Consolas"/>
              </a:rPr>
              <a:t>conn.close</a:t>
            </a:r>
            <a:r>
              <a:rPr lang="en-US" altLang="zh-CN" sz="1400" dirty="0" smtClean="0">
                <a:solidFill>
                  <a:srgbClr val="FF0000"/>
                </a:solidFill>
                <a:highlight>
                  <a:srgbClr val="F7F7F7"/>
                </a:highlight>
                <a:latin typeface="Consolas"/>
              </a:rPr>
              <a:t>();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} </a:t>
            </a:r>
            <a:r>
              <a:rPr lang="en-US" altLang="zh-CN" sz="1400" b="1" dirty="0" smtClean="0">
                <a:solidFill>
                  <a:srgbClr val="7F0055"/>
                </a:solidFill>
                <a:highlight>
                  <a:srgbClr val="F7F7F7"/>
                </a:highlight>
                <a:latin typeface="Consolas"/>
              </a:rPr>
              <a:t>catch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(</a:t>
            </a:r>
            <a:r>
              <a:rPr lang="en-US" altLang="zh-CN" sz="1400" b="1" dirty="0" err="1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SQLException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 e) {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highlight>
                  <a:srgbClr val="F7F7F7"/>
                </a:highlight>
                <a:latin typeface="Consolas"/>
              </a:rPr>
              <a:t>throw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7F0055"/>
                </a:solidFill>
                <a:highlight>
                  <a:srgbClr val="F7F7F7"/>
                </a:highlight>
                <a:latin typeface="Consolas"/>
              </a:rPr>
              <a:t>new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 DAOException(</a:t>
            </a:r>
            <a:r>
              <a:rPr lang="en-US" altLang="zh-CN" sz="1400" b="1" dirty="0" smtClean="0">
                <a:solidFill>
                  <a:srgbClr val="2A00FF"/>
                </a:solidFill>
                <a:highlight>
                  <a:srgbClr val="F7F7F7"/>
                </a:highlight>
                <a:latin typeface="Consolas"/>
              </a:rPr>
              <a:t>"</a:t>
            </a:r>
            <a:r>
              <a:rPr lang="zh-CN" altLang="en-US" sz="1400" b="1" dirty="0" smtClean="0">
                <a:solidFill>
                  <a:srgbClr val="2A00FF"/>
                </a:solidFill>
                <a:highlight>
                  <a:srgbClr val="F7F7F7"/>
                </a:highlight>
                <a:latin typeface="Consolas"/>
              </a:rPr>
              <a:t>关闭连接错误</a:t>
            </a:r>
            <a:r>
              <a:rPr lang="en-US" altLang="zh-CN" sz="1400" b="1" dirty="0" smtClean="0">
                <a:solidFill>
                  <a:srgbClr val="2A00FF"/>
                </a:solidFill>
                <a:highlight>
                  <a:srgbClr val="F7F7F7"/>
                </a:highlight>
                <a:latin typeface="Consolas"/>
              </a:rPr>
              <a:t>:"</a:t>
            </a:r>
            <a:r>
              <a:rPr lang="zh-CN" altLang="en-US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 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+ </a:t>
            </a:r>
            <a:r>
              <a:rPr lang="en-US" altLang="zh-CN" sz="1400" b="1" dirty="0" err="1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e.getMessage</a:t>
            </a:r>
            <a:r>
              <a:rPr lang="en-US" altLang="zh-CN" sz="1400" b="1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());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}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highlight>
                  <a:srgbClr val="F7F7F7"/>
                </a:highlight>
                <a:latin typeface="Consolas"/>
              </a:rPr>
              <a:t>}</a:t>
            </a:r>
          </a:p>
          <a:p>
            <a:r>
              <a:rPr lang="en-US" altLang="zh-CN" sz="1400" b="1" dirty="0" smtClean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altLang="zh-CN" sz="1400" b="1" dirty="0" smtClean="0">
                <a:solidFill>
                  <a:srgbClr val="000000"/>
                </a:solidFill>
                <a:latin typeface="Consolas"/>
              </a:rPr>
              <a:t> list;</a:t>
            </a:r>
          </a:p>
          <a:p>
            <a:r>
              <a:rPr lang="en-US" altLang="zh-CN" sz="140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zh-CN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80960" y="1500174"/>
            <a:ext cx="292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在资源使用完后要保证资源被关闭。其他比如</a:t>
            </a:r>
            <a:r>
              <a:rPr lang="en-US" altLang="zh-CN" dirty="0" smtClean="0"/>
              <a:t>I/O</a:t>
            </a:r>
            <a:r>
              <a:rPr lang="zh-CN" altLang="en-US" dirty="0" smtClean="0"/>
              <a:t>操作输入输出流，使用完后要及时关闭流。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32" y="714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其他一些建议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00042"/>
            <a:ext cx="1738282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AutoShape 2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6" name="AutoShape 8" descr="https://timgsa.baidu.com/timg?image&amp;quality=80&amp;size=b9999_10000&amp;sec=1506401087094&amp;di=2eddc0b1956a2edaddd5b0a489420b52&amp;imgtype=0&amp;src=http%3A%2F%2Fwww.cnlogo8.com%2Fupimg%2Fallimg%2F070911%2F0233560_li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95274" y="857232"/>
            <a:ext cx="8572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使用</a:t>
            </a:r>
            <a:r>
              <a:rPr lang="en-US" b="1" dirty="0" err="1" smtClean="0"/>
              <a:t>StringBuilder</a:t>
            </a:r>
            <a:r>
              <a:rPr lang="en-US" b="1" dirty="0" smtClean="0"/>
              <a:t>/ </a:t>
            </a:r>
            <a:r>
              <a:rPr lang="en-US" b="1" dirty="0" err="1" smtClean="0"/>
              <a:t>StringBuffer</a:t>
            </a:r>
            <a:r>
              <a:rPr lang="zh-CN" altLang="en-US" dirty="0" smtClean="0"/>
              <a:t>代替多个字符串的连接，特别是循环中字符串的连接。</a:t>
            </a:r>
            <a:r>
              <a:rPr lang="en-US" altLang="zh-CN" dirty="0" smtClean="0"/>
              <a:t>“+”</a:t>
            </a:r>
            <a:r>
              <a:rPr lang="zh-CN" altLang="en-US" dirty="0" smtClean="0"/>
              <a:t>这个操作符对字符串进行拼接的时候，会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出一个</a:t>
            </a:r>
            <a:r>
              <a:rPr lang="en-US" altLang="zh-CN" dirty="0" err="1" smtClean="0"/>
              <a:t>StringBuilder</a:t>
            </a:r>
            <a:r>
              <a:rPr lang="zh-CN" altLang="en-US" dirty="0" smtClean="0"/>
              <a:t>，然后调用</a:t>
            </a:r>
            <a:r>
              <a:rPr lang="en-US" altLang="zh-CN" dirty="0" smtClean="0"/>
              <a:t>append</a:t>
            </a:r>
            <a:r>
              <a:rPr lang="zh-CN" altLang="en-US" dirty="0" smtClean="0"/>
              <a:t>方法，循环多少次就会</a:t>
            </a:r>
            <a:r>
              <a:rPr lang="en-US" dirty="0" smtClean="0"/>
              <a:t>new</a:t>
            </a:r>
            <a:r>
              <a:rPr lang="zh-CN" altLang="en-US" dirty="0" smtClean="0"/>
              <a:t>出多少个</a:t>
            </a:r>
            <a:r>
              <a:rPr lang="en-US" dirty="0" err="1" smtClean="0"/>
              <a:t>StringBuilder</a:t>
            </a:r>
            <a:r>
              <a:rPr lang="en-US" dirty="0" smtClean="0"/>
              <a:t>()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字符串变量和字符串常量</a:t>
            </a:r>
            <a:r>
              <a:rPr lang="en-US" dirty="0" smtClean="0"/>
              <a:t>equals</a:t>
            </a:r>
            <a:r>
              <a:rPr lang="zh-CN" altLang="en-US" dirty="0" smtClean="0"/>
              <a:t>的时候将字符串常量写在前面，避免抛出空指针异常。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"123"; if (</a:t>
            </a:r>
            <a:r>
              <a:rPr lang="en-US" dirty="0" err="1" smtClean="0"/>
              <a:t>str.equals</a:t>
            </a:r>
            <a:r>
              <a:rPr lang="en-US" dirty="0" smtClean="0"/>
              <a:t>("123")) {...}</a:t>
            </a:r>
            <a:r>
              <a:rPr lang="zh-CN" altLang="en-US" dirty="0" smtClean="0"/>
              <a:t>建议修改为：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str</a:t>
            </a:r>
            <a:r>
              <a:rPr lang="en-US" dirty="0" smtClean="0"/>
              <a:t> = "123"; if ("123".equals(</a:t>
            </a:r>
            <a:r>
              <a:rPr lang="en-US" dirty="0" err="1" smtClean="0"/>
              <a:t>str</a:t>
            </a:r>
            <a:r>
              <a:rPr lang="en-US" dirty="0" smtClean="0"/>
              <a:t>)) { ... }</a:t>
            </a:r>
            <a:r>
              <a:rPr lang="en-US" altLang="zh-CN" b="1" dirty="0" smtClean="0"/>
              <a:t> </a:t>
            </a:r>
          </a:p>
          <a:p>
            <a:endParaRPr lang="en-US" altLang="zh-CN" b="1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除非必要循环内不要不断创建对象引用</a:t>
            </a:r>
          </a:p>
          <a:p>
            <a:r>
              <a:rPr lang="zh-CN" altLang="en-US" dirty="0" smtClean="0"/>
              <a:t>例如：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count;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Object </a:t>
            </a:r>
            <a:r>
              <a:rPr lang="en-US" dirty="0" err="1" smtClean="0"/>
              <a:t>obj</a:t>
            </a:r>
            <a:r>
              <a:rPr lang="en-US" dirty="0" smtClean="0"/>
              <a:t> = new Object();</a:t>
            </a:r>
          </a:p>
          <a:p>
            <a:r>
              <a:rPr lang="en-US" dirty="0" smtClean="0"/>
              <a:t> }</a:t>
            </a:r>
          </a:p>
          <a:p>
            <a:r>
              <a:rPr lang="zh-CN" altLang="en-US" dirty="0" smtClean="0"/>
              <a:t>改为：</a:t>
            </a:r>
          </a:p>
          <a:p>
            <a:r>
              <a:rPr lang="en-US" dirty="0" smtClean="0"/>
              <a:t>Object </a:t>
            </a:r>
            <a:r>
              <a:rPr lang="en-US" dirty="0" err="1" smtClean="0"/>
              <a:t>obj</a:t>
            </a:r>
            <a:r>
              <a:rPr lang="en-US" dirty="0" smtClean="0"/>
              <a:t> = null; 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&lt;= count;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</a:p>
          <a:p>
            <a:r>
              <a:rPr lang="en-US" dirty="0" err="1" smtClean="0"/>
              <a:t>obj</a:t>
            </a:r>
            <a:r>
              <a:rPr lang="en-US" dirty="0" smtClean="0"/>
              <a:t> = new Object(); </a:t>
            </a:r>
          </a:p>
          <a:p>
            <a:r>
              <a:rPr lang="en-US" dirty="0" smtClean="0"/>
              <a:t>}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32" y="714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其他一些建议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00042"/>
            <a:ext cx="1738282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AutoShape 2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6" name="AutoShape 8" descr="https://timgsa.baidu.com/timg?image&amp;quality=80&amp;size=b9999_10000&amp;sec=1506401087094&amp;di=2eddc0b1956a2edaddd5b0a489420b52&amp;imgtype=0&amp;src=http%3A%2F%2Fwww.cnlogo8.com%2Fupimg%2Fallimg%2F070911%2F0233560_li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66712" y="785794"/>
            <a:ext cx="77867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 尽可能使用局部变量</a:t>
            </a:r>
          </a:p>
          <a:p>
            <a:r>
              <a:rPr lang="zh-CN" altLang="en-US" dirty="0" smtClean="0"/>
              <a:t>调用方法时传递的参数以及在调用中创建的临时变量都保存在栈中，速度较快，其他变量，如静态变量、实例变量等，都在堆中创建，速度较慢。另外，栈中创建的变量，随着方法的运行结束其内存会被回收，不需要额外的垃圾回收。</a:t>
            </a:r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乘法和除法使用位操作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将常量声明为</a:t>
            </a:r>
            <a:r>
              <a:rPr lang="en-US" dirty="0" smtClean="0"/>
              <a:t>static final</a:t>
            </a:r>
            <a:r>
              <a:rPr lang="zh-CN" altLang="en-US" dirty="0" smtClean="0"/>
              <a:t>，便于修改管理也能复用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以常量定义的方式替代魔鬼数字，魔鬼数字的存在将极大地降低代码可读性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公用的集合类中不使用的元素一定要及时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掉</a:t>
            </a:r>
          </a:p>
          <a:p>
            <a:r>
              <a:rPr lang="zh-CN" altLang="en-US" dirty="0" smtClean="0"/>
              <a:t>如果一个集合类是公用的（即不是方法里面的属性），那么这个集合里面的元素是不会自动释放的，因为始终有引用指向它们。所以，如果公用集合里面的元素不使用而不去</a:t>
            </a:r>
            <a:r>
              <a:rPr lang="en-US" altLang="zh-CN" dirty="0" smtClean="0"/>
              <a:t>remove</a:t>
            </a:r>
            <a:r>
              <a:rPr lang="zh-CN" altLang="en-US" dirty="0" smtClean="0"/>
              <a:t>掉它们，那么将会造成这个公用集合不断增大，使得系统有内存泄露的隐患。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332" y="7141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其他一些建议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500042"/>
            <a:ext cx="1738282" cy="14287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0" name="AutoShape 2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2" name="AutoShape 4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4" name="AutoShape 6" descr="https://ss1.bdstatic.com/70cFvXSh_Q1YnxGkpoWK1HF6hhy/it/u=846528836,3782511621&amp;fm=27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56" name="AutoShape 8" descr="https://timgsa.baidu.com/timg?image&amp;quality=80&amp;size=b9999_10000&amp;sec=1506401087094&amp;di=2eddc0b1956a2edaddd5b0a489420b52&amp;imgtype=0&amp;src=http%3A%2F%2Fwww.cnlogo8.com%2Fupimg%2Fallimg%2F070911%2F0233560_lit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5274" y="5857892"/>
            <a:ext cx="5027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http://www.cnblogs.com/Qian123/p/6046096.html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23836" y="785794"/>
            <a:ext cx="74295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9.</a:t>
            </a:r>
            <a:r>
              <a:rPr lang="zh-CN" altLang="en-US" dirty="0" smtClean="0"/>
              <a:t>尽量在合适的场合使用单例</a:t>
            </a:r>
          </a:p>
          <a:p>
            <a:r>
              <a:rPr lang="zh-CN" altLang="en-US" dirty="0" smtClean="0"/>
              <a:t>使用单例可以减轻加载的负担、缩短加载的时间、提高加载的效率，但并不是所有地方都适用于单例，单例主要适用于以下三个方面：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）控制资源的使用，通过线程同步来控制资源的并发访问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）控制实例的产生，以达到节约资源的目的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）控制数据的共享，在不建立直接关联的条件下，让多个不相关的进程或线程之间实现通信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10.</a:t>
            </a:r>
            <a:r>
              <a:rPr lang="zh-CN" altLang="en-US" dirty="0" smtClean="0"/>
              <a:t>尽量缓存经常使用的对象，可以使用</a:t>
            </a:r>
            <a:r>
              <a:rPr lang="en-US" altLang="zh-CN" dirty="0" err="1" smtClean="0"/>
              <a:t>redis</a:t>
            </a:r>
            <a:r>
              <a:rPr lang="zh-CN" altLang="en-US" dirty="0" smtClean="0"/>
              <a:t>等缓存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11.</a:t>
            </a:r>
            <a:r>
              <a:rPr lang="zh-CN" altLang="en-US" dirty="0" smtClean="0"/>
              <a:t>对于一些重复性的代码考虑封装为一个通用的方法，对于一些通用的代码如进行某些判断、转换等操作封装成工具类。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12.</a:t>
            </a:r>
            <a:r>
              <a:rPr lang="zh-CN" altLang="en-US" dirty="0" smtClean="0"/>
              <a:t>单个方法的操作逻辑要清晰，尽量一个方法就做一件事情，将不同的操作封装成不同方法，这样代码结构会清晰也便于代码维护。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13.</a:t>
            </a:r>
            <a:r>
              <a:rPr lang="zh-CN" altLang="en-US" dirty="0" smtClean="0"/>
              <a:t>必要的代码注释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1404</Words>
  <Application>Microsoft Office PowerPoint</Application>
  <PresentationFormat>自定义</PresentationFormat>
  <Paragraphs>159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fengyan</dc:creator>
  <cp:lastModifiedBy>Gufung</cp:lastModifiedBy>
  <cp:revision>179</cp:revision>
  <dcterms:created xsi:type="dcterms:W3CDTF">2016-11-07T04:38:21Z</dcterms:created>
  <dcterms:modified xsi:type="dcterms:W3CDTF">2017-09-27T02:30:24Z</dcterms:modified>
</cp:coreProperties>
</file>