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73" r:id="rId3"/>
    <p:sldId id="272" r:id="rId4"/>
    <p:sldId id="275" r:id="rId5"/>
    <p:sldId id="276" r:id="rId6"/>
    <p:sldId id="281" r:id="rId7"/>
    <p:sldId id="282" r:id="rId8"/>
    <p:sldId id="283" r:id="rId9"/>
    <p:sldId id="284" r:id="rId10"/>
    <p:sldId id="285" r:id="rId11"/>
    <p:sldId id="278" r:id="rId12"/>
    <p:sldId id="287" r:id="rId13"/>
    <p:sldId id="286" r:id="rId14"/>
    <p:sldId id="279" r:id="rId15"/>
    <p:sldId id="280" r:id="rId16"/>
    <p:sldId id="258" r:id="rId1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7F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4473" autoAdjust="0"/>
  </p:normalViewPr>
  <p:slideViewPr>
    <p:cSldViewPr snapToGrid="0" snapToObjects="1">
      <p:cViewPr varScale="1">
        <p:scale>
          <a:sx n="99" d="100"/>
          <a:sy n="99" d="100"/>
        </p:scale>
        <p:origin x="-73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3990A-7C9F-42E9-A1D1-E12068D6BFFA}"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85F9A656-B561-4244-9EAA-F0787883F435}">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接口服务</a:t>
          </a:r>
          <a:endParaRPr lang="zh-CN" altLang="en-US" dirty="0"/>
        </a:p>
      </dgm:t>
    </dgm:pt>
    <dgm:pt modelId="{CD97C21F-116F-4950-9788-73ED2568BB1E}" type="parTrans" cxnId="{944C53F8-EBA1-457A-A88C-9A9FA4185629}">
      <dgm:prSet/>
      <dgm:spPr/>
      <dgm:t>
        <a:bodyPr/>
        <a:lstStyle/>
        <a:p>
          <a:endParaRPr lang="zh-CN" altLang="en-US"/>
        </a:p>
      </dgm:t>
    </dgm:pt>
    <dgm:pt modelId="{8E1526F3-65C6-4D75-B3E4-F18951AFFA82}" type="sibTrans" cxnId="{944C53F8-EBA1-457A-A88C-9A9FA4185629}">
      <dgm:prSet/>
      <dgm:spPr/>
      <dgm:t>
        <a:bodyPr/>
        <a:lstStyle/>
        <a:p>
          <a:endParaRPr lang="zh-CN" altLang="en-US"/>
        </a:p>
      </dgm:t>
    </dgm:pt>
    <dgm:pt modelId="{7DCC6182-BDFB-48CB-B1BB-DFC83049B5B7}">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账号</a:t>
          </a:r>
          <a:r>
            <a:rPr lang="en-US" altLang="zh-CN" dirty="0" err="1" smtClean="0"/>
            <a:t>Oauth</a:t>
          </a:r>
          <a:endParaRPr lang="zh-CN" altLang="en-US" dirty="0"/>
        </a:p>
      </dgm:t>
    </dgm:pt>
    <dgm:pt modelId="{9903AE8E-725B-499D-83C6-0CC472D842DB}" type="parTrans" cxnId="{B52B4AB6-1FFC-455F-9370-8D65DFF88409}">
      <dgm:prSet/>
      <dgm:spPr/>
      <dgm:t>
        <a:bodyPr/>
        <a:lstStyle/>
        <a:p>
          <a:endParaRPr lang="zh-CN" altLang="en-US"/>
        </a:p>
      </dgm:t>
    </dgm:pt>
    <dgm:pt modelId="{A72847F4-3D94-4ABF-B204-E2D4E6835741}" type="sibTrans" cxnId="{B52B4AB6-1FFC-455F-9370-8D65DFF88409}">
      <dgm:prSet/>
      <dgm:spPr/>
      <dgm:t>
        <a:bodyPr/>
        <a:lstStyle/>
        <a:p>
          <a:endParaRPr lang="zh-CN" altLang="en-US"/>
        </a:p>
      </dgm:t>
    </dgm:pt>
    <dgm:pt modelId="{73509217-039F-41B9-BBF5-5A41A9640D1A}">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云服务</a:t>
          </a:r>
          <a:endParaRPr lang="zh-CN" altLang="en-US" dirty="0"/>
        </a:p>
      </dgm:t>
    </dgm:pt>
    <dgm:pt modelId="{F249C5FA-A43C-477C-9D10-FDF8BF18FC7D}" type="parTrans" cxnId="{D354D27F-B37E-4828-9FFF-C0EED853DD58}">
      <dgm:prSet/>
      <dgm:spPr/>
      <dgm:t>
        <a:bodyPr/>
        <a:lstStyle/>
        <a:p>
          <a:endParaRPr lang="zh-CN" altLang="en-US"/>
        </a:p>
      </dgm:t>
    </dgm:pt>
    <dgm:pt modelId="{B9D77B4F-45E9-4705-970E-B5D913D63EF3}" type="sibTrans" cxnId="{D354D27F-B37E-4828-9FFF-C0EED853DD58}">
      <dgm:prSet/>
      <dgm:spPr/>
      <dgm:t>
        <a:bodyPr/>
        <a:lstStyle/>
        <a:p>
          <a:endParaRPr lang="zh-CN" altLang="en-US"/>
        </a:p>
      </dgm:t>
    </dgm:pt>
    <dgm:pt modelId="{37368E39-AE55-4D52-8535-40B07A42FE51}">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大数据</a:t>
          </a:r>
          <a:endParaRPr lang="zh-CN" altLang="en-US" dirty="0"/>
        </a:p>
      </dgm:t>
    </dgm:pt>
    <dgm:pt modelId="{6B739668-F729-415C-8220-C7AC2873CD9E}" type="parTrans" cxnId="{D6878DFE-9F24-4837-B306-09CDDE11FD9E}">
      <dgm:prSet/>
      <dgm:spPr/>
      <dgm:t>
        <a:bodyPr/>
        <a:lstStyle/>
        <a:p>
          <a:endParaRPr lang="zh-CN" altLang="en-US"/>
        </a:p>
      </dgm:t>
    </dgm:pt>
    <dgm:pt modelId="{627E3D10-B836-4344-8A3C-151D66EC6039}" type="sibTrans" cxnId="{D6878DFE-9F24-4837-B306-09CDDE11FD9E}">
      <dgm:prSet/>
      <dgm:spPr/>
      <dgm:t>
        <a:bodyPr/>
        <a:lstStyle/>
        <a:p>
          <a:endParaRPr lang="zh-CN" altLang="en-US"/>
        </a:p>
      </dgm:t>
    </dgm:pt>
    <dgm:pt modelId="{B1B4A916-3E58-4E0F-81AD-D369242BADE2}">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推送</a:t>
          </a:r>
          <a:endParaRPr lang="zh-CN" altLang="en-US" dirty="0"/>
        </a:p>
      </dgm:t>
    </dgm:pt>
    <dgm:pt modelId="{9C42917A-5D18-4BE4-8C50-D70AA87C5C17}" type="parTrans" cxnId="{B9452F83-31E0-44FD-A211-F6BC8427DCF2}">
      <dgm:prSet/>
      <dgm:spPr/>
      <dgm:t>
        <a:bodyPr/>
        <a:lstStyle/>
        <a:p>
          <a:endParaRPr lang="zh-CN" altLang="en-US"/>
        </a:p>
      </dgm:t>
    </dgm:pt>
    <dgm:pt modelId="{C0EA0A63-3470-46A9-BCCB-663009A688E2}" type="sibTrans" cxnId="{B9452F83-31E0-44FD-A211-F6BC8427DCF2}">
      <dgm:prSet/>
      <dgm:spPr/>
      <dgm:t>
        <a:bodyPr/>
        <a:lstStyle/>
        <a:p>
          <a:endParaRPr lang="zh-CN" altLang="en-US"/>
        </a:p>
      </dgm:t>
    </dgm:pt>
    <dgm:pt modelId="{72ECC124-576E-4890-80C6-7984A712D752}">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广告</a:t>
          </a:r>
          <a:endParaRPr lang="zh-CN" altLang="en-US" dirty="0"/>
        </a:p>
      </dgm:t>
    </dgm:pt>
    <dgm:pt modelId="{55F3C3DE-3605-48F1-AF8E-7C19BF5A2F51}" type="parTrans" cxnId="{0E6BFF3A-6C99-40C0-AEF6-2EA3F2B8E6FF}">
      <dgm:prSet/>
      <dgm:spPr/>
      <dgm:t>
        <a:bodyPr/>
        <a:lstStyle/>
        <a:p>
          <a:endParaRPr lang="zh-CN" altLang="en-US"/>
        </a:p>
      </dgm:t>
    </dgm:pt>
    <dgm:pt modelId="{3026E738-718C-4F7A-916F-729E487FB5D1}" type="sibTrans" cxnId="{0E6BFF3A-6C99-40C0-AEF6-2EA3F2B8E6FF}">
      <dgm:prSet/>
      <dgm:spPr/>
      <dgm:t>
        <a:bodyPr/>
        <a:lstStyle/>
        <a:p>
          <a:endParaRPr lang="zh-CN" altLang="en-US"/>
        </a:p>
      </dgm:t>
    </dgm:pt>
    <dgm:pt modelId="{312B61D2-CFB2-4A24-B1FD-3F210C7B3CA1}">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支付</a:t>
          </a:r>
          <a:endParaRPr lang="zh-CN" altLang="en-US" dirty="0"/>
        </a:p>
      </dgm:t>
    </dgm:pt>
    <dgm:pt modelId="{47CFEF08-08F2-4CD5-B48C-C78E3917F88D}" type="parTrans" cxnId="{7F1BB0B3-F9A0-4723-877C-B7F5A43079EB}">
      <dgm:prSet/>
      <dgm:spPr/>
      <dgm:t>
        <a:bodyPr/>
        <a:lstStyle/>
        <a:p>
          <a:endParaRPr lang="zh-CN" altLang="en-US"/>
        </a:p>
      </dgm:t>
    </dgm:pt>
    <dgm:pt modelId="{F3688EA3-77A3-49E8-81AE-CBA9E7E5AC76}" type="sibTrans" cxnId="{7F1BB0B3-F9A0-4723-877C-B7F5A43079EB}">
      <dgm:prSet/>
      <dgm:spPr/>
      <dgm:t>
        <a:bodyPr/>
        <a:lstStyle/>
        <a:p>
          <a:endParaRPr lang="zh-CN" altLang="en-US"/>
        </a:p>
      </dgm:t>
    </dgm:pt>
    <dgm:pt modelId="{5F330E96-4494-4701-BD80-56BBEF526C5E}" type="pres">
      <dgm:prSet presAssocID="{2C43990A-7C9F-42E9-A1D1-E12068D6BFFA}" presName="Name0" presStyleCnt="0">
        <dgm:presLayoutVars>
          <dgm:chMax val="1"/>
          <dgm:dir/>
          <dgm:animLvl val="ctr"/>
          <dgm:resizeHandles val="exact"/>
        </dgm:presLayoutVars>
      </dgm:prSet>
      <dgm:spPr/>
    </dgm:pt>
    <dgm:pt modelId="{3392887B-C2FE-4412-BEB9-9E221014BC2B}" type="pres">
      <dgm:prSet presAssocID="{85F9A656-B561-4244-9EAA-F0787883F435}" presName="centerShape" presStyleLbl="node0" presStyleIdx="0" presStyleCnt="1"/>
      <dgm:spPr/>
    </dgm:pt>
    <dgm:pt modelId="{B256402E-7944-462D-8BE9-8EA52A2D0F8E}" type="pres">
      <dgm:prSet presAssocID="{9903AE8E-725B-499D-83C6-0CC472D842DB}" presName="parTrans" presStyleLbl="sibTrans2D1" presStyleIdx="0" presStyleCnt="6"/>
      <dgm:spPr/>
    </dgm:pt>
    <dgm:pt modelId="{6AF530FA-764C-421F-8E21-86E8B92149ED}" type="pres">
      <dgm:prSet presAssocID="{9903AE8E-725B-499D-83C6-0CC472D842DB}" presName="connectorText" presStyleLbl="sibTrans2D1" presStyleIdx="0" presStyleCnt="6"/>
      <dgm:spPr/>
    </dgm:pt>
    <dgm:pt modelId="{B66F3934-798E-4EE2-91F5-C1F76DE3CCE8}" type="pres">
      <dgm:prSet presAssocID="{7DCC6182-BDFB-48CB-B1BB-DFC83049B5B7}" presName="node" presStyleLbl="node1" presStyleIdx="0" presStyleCnt="6">
        <dgm:presLayoutVars>
          <dgm:bulletEnabled val="1"/>
        </dgm:presLayoutVars>
      </dgm:prSet>
      <dgm:spPr/>
    </dgm:pt>
    <dgm:pt modelId="{D983BEA3-893D-4F0C-BD8C-895AFF6D5241}" type="pres">
      <dgm:prSet presAssocID="{F249C5FA-A43C-477C-9D10-FDF8BF18FC7D}" presName="parTrans" presStyleLbl="sibTrans2D1" presStyleIdx="1" presStyleCnt="6"/>
      <dgm:spPr/>
    </dgm:pt>
    <dgm:pt modelId="{A0683F6F-71C9-410A-A25E-CB27DDCF5D5A}" type="pres">
      <dgm:prSet presAssocID="{F249C5FA-A43C-477C-9D10-FDF8BF18FC7D}" presName="connectorText" presStyleLbl="sibTrans2D1" presStyleIdx="1" presStyleCnt="6"/>
      <dgm:spPr/>
    </dgm:pt>
    <dgm:pt modelId="{8526E258-1F1F-4213-AB86-4AD1DA85A730}" type="pres">
      <dgm:prSet presAssocID="{73509217-039F-41B9-BBF5-5A41A9640D1A}" presName="node" presStyleLbl="node1" presStyleIdx="1" presStyleCnt="6">
        <dgm:presLayoutVars>
          <dgm:bulletEnabled val="1"/>
        </dgm:presLayoutVars>
      </dgm:prSet>
      <dgm:spPr/>
    </dgm:pt>
    <dgm:pt modelId="{7D24B730-100E-4406-9590-C2BD205F8D47}" type="pres">
      <dgm:prSet presAssocID="{55F3C3DE-3605-48F1-AF8E-7C19BF5A2F51}" presName="parTrans" presStyleLbl="sibTrans2D1" presStyleIdx="2" presStyleCnt="6"/>
      <dgm:spPr/>
    </dgm:pt>
    <dgm:pt modelId="{91CEEB9C-1E91-4A44-8B93-E1842938D83E}" type="pres">
      <dgm:prSet presAssocID="{55F3C3DE-3605-48F1-AF8E-7C19BF5A2F51}" presName="connectorText" presStyleLbl="sibTrans2D1" presStyleIdx="2" presStyleCnt="6"/>
      <dgm:spPr/>
    </dgm:pt>
    <dgm:pt modelId="{B021F849-1970-4900-BA2C-20D7BF2149DD}" type="pres">
      <dgm:prSet presAssocID="{72ECC124-576E-4890-80C6-7984A712D752}" presName="node" presStyleLbl="node1" presStyleIdx="2" presStyleCnt="6">
        <dgm:presLayoutVars>
          <dgm:bulletEnabled val="1"/>
        </dgm:presLayoutVars>
      </dgm:prSet>
      <dgm:spPr/>
      <dgm:t>
        <a:bodyPr/>
        <a:lstStyle/>
        <a:p>
          <a:endParaRPr lang="zh-CN" altLang="en-US"/>
        </a:p>
      </dgm:t>
    </dgm:pt>
    <dgm:pt modelId="{F26D6BD9-0899-47F5-9099-16E440175609}" type="pres">
      <dgm:prSet presAssocID="{47CFEF08-08F2-4CD5-B48C-C78E3917F88D}" presName="parTrans" presStyleLbl="sibTrans2D1" presStyleIdx="3" presStyleCnt="6"/>
      <dgm:spPr/>
    </dgm:pt>
    <dgm:pt modelId="{E0F49967-CAFD-4A5A-BB5E-BCA5D109483A}" type="pres">
      <dgm:prSet presAssocID="{47CFEF08-08F2-4CD5-B48C-C78E3917F88D}" presName="connectorText" presStyleLbl="sibTrans2D1" presStyleIdx="3" presStyleCnt="6"/>
      <dgm:spPr/>
    </dgm:pt>
    <dgm:pt modelId="{9253CB8E-1B45-4810-BE08-E03E5FA1F861}" type="pres">
      <dgm:prSet presAssocID="{312B61D2-CFB2-4A24-B1FD-3F210C7B3CA1}" presName="node" presStyleLbl="node1" presStyleIdx="3" presStyleCnt="6">
        <dgm:presLayoutVars>
          <dgm:bulletEnabled val="1"/>
        </dgm:presLayoutVars>
      </dgm:prSet>
      <dgm:spPr/>
      <dgm:t>
        <a:bodyPr/>
        <a:lstStyle/>
        <a:p>
          <a:endParaRPr lang="zh-CN" altLang="en-US"/>
        </a:p>
      </dgm:t>
    </dgm:pt>
    <dgm:pt modelId="{E6705E53-1285-4492-91BB-FF3BD5979F5B}" type="pres">
      <dgm:prSet presAssocID="{6B739668-F729-415C-8220-C7AC2873CD9E}" presName="parTrans" presStyleLbl="sibTrans2D1" presStyleIdx="4" presStyleCnt="6"/>
      <dgm:spPr/>
    </dgm:pt>
    <dgm:pt modelId="{86D6FF4F-99D0-4A72-8F6B-98CD7E855AC8}" type="pres">
      <dgm:prSet presAssocID="{6B739668-F729-415C-8220-C7AC2873CD9E}" presName="connectorText" presStyleLbl="sibTrans2D1" presStyleIdx="4" presStyleCnt="6"/>
      <dgm:spPr/>
    </dgm:pt>
    <dgm:pt modelId="{F550D644-C76A-4AED-8DB1-C48D162F9337}" type="pres">
      <dgm:prSet presAssocID="{37368E39-AE55-4D52-8535-40B07A42FE51}" presName="node" presStyleLbl="node1" presStyleIdx="4" presStyleCnt="6">
        <dgm:presLayoutVars>
          <dgm:bulletEnabled val="1"/>
        </dgm:presLayoutVars>
      </dgm:prSet>
      <dgm:spPr/>
    </dgm:pt>
    <dgm:pt modelId="{4E7EE084-B1E1-4EFD-9C06-35A5E60B6F0D}" type="pres">
      <dgm:prSet presAssocID="{9C42917A-5D18-4BE4-8C50-D70AA87C5C17}" presName="parTrans" presStyleLbl="sibTrans2D1" presStyleIdx="5" presStyleCnt="6"/>
      <dgm:spPr/>
    </dgm:pt>
    <dgm:pt modelId="{FD59A985-DF39-4D4A-9201-3EE9D52AF601}" type="pres">
      <dgm:prSet presAssocID="{9C42917A-5D18-4BE4-8C50-D70AA87C5C17}" presName="connectorText" presStyleLbl="sibTrans2D1" presStyleIdx="5" presStyleCnt="6"/>
      <dgm:spPr/>
    </dgm:pt>
    <dgm:pt modelId="{ECBA956D-FBCA-4884-85F9-F4A98F6F439C}" type="pres">
      <dgm:prSet presAssocID="{B1B4A916-3E58-4E0F-81AD-D369242BADE2}" presName="node" presStyleLbl="node1" presStyleIdx="5" presStyleCnt="6">
        <dgm:presLayoutVars>
          <dgm:bulletEnabled val="1"/>
        </dgm:presLayoutVars>
      </dgm:prSet>
      <dgm:spPr/>
    </dgm:pt>
  </dgm:ptLst>
  <dgm:cxnLst>
    <dgm:cxn modelId="{D354D27F-B37E-4828-9FFF-C0EED853DD58}" srcId="{85F9A656-B561-4244-9EAA-F0787883F435}" destId="{73509217-039F-41B9-BBF5-5A41A9640D1A}" srcOrd="1" destOrd="0" parTransId="{F249C5FA-A43C-477C-9D10-FDF8BF18FC7D}" sibTransId="{B9D77B4F-45E9-4705-970E-B5D913D63EF3}"/>
    <dgm:cxn modelId="{20366FFE-CC1D-4067-9E64-EEDC90B04BBE}" type="presOf" srcId="{55F3C3DE-3605-48F1-AF8E-7C19BF5A2F51}" destId="{7D24B730-100E-4406-9590-C2BD205F8D47}" srcOrd="0" destOrd="0" presId="urn:microsoft.com/office/officeart/2005/8/layout/radial5"/>
    <dgm:cxn modelId="{B52B4AB6-1FFC-455F-9370-8D65DFF88409}" srcId="{85F9A656-B561-4244-9EAA-F0787883F435}" destId="{7DCC6182-BDFB-48CB-B1BB-DFC83049B5B7}" srcOrd="0" destOrd="0" parTransId="{9903AE8E-725B-499D-83C6-0CC472D842DB}" sibTransId="{A72847F4-3D94-4ABF-B204-E2D4E6835741}"/>
    <dgm:cxn modelId="{7F1BB0B3-F9A0-4723-877C-B7F5A43079EB}" srcId="{85F9A656-B561-4244-9EAA-F0787883F435}" destId="{312B61D2-CFB2-4A24-B1FD-3F210C7B3CA1}" srcOrd="3" destOrd="0" parTransId="{47CFEF08-08F2-4CD5-B48C-C78E3917F88D}" sibTransId="{F3688EA3-77A3-49E8-81AE-CBA9E7E5AC76}"/>
    <dgm:cxn modelId="{0FE89FCA-4FC8-4408-B026-6BDFCBB1F6F1}" type="presOf" srcId="{9903AE8E-725B-499D-83C6-0CC472D842DB}" destId="{6AF530FA-764C-421F-8E21-86E8B92149ED}" srcOrd="1" destOrd="0" presId="urn:microsoft.com/office/officeart/2005/8/layout/radial5"/>
    <dgm:cxn modelId="{BDA46E31-7543-427C-88DD-4AD7A905E809}" type="presOf" srcId="{47CFEF08-08F2-4CD5-B48C-C78E3917F88D}" destId="{F26D6BD9-0899-47F5-9099-16E440175609}" srcOrd="0" destOrd="0" presId="urn:microsoft.com/office/officeart/2005/8/layout/radial5"/>
    <dgm:cxn modelId="{7D1A0576-3118-46E5-B969-D6E9BEBF2EA4}" type="presOf" srcId="{7DCC6182-BDFB-48CB-B1BB-DFC83049B5B7}" destId="{B66F3934-798E-4EE2-91F5-C1F76DE3CCE8}" srcOrd="0" destOrd="0" presId="urn:microsoft.com/office/officeart/2005/8/layout/radial5"/>
    <dgm:cxn modelId="{2A5771B5-276B-4AF3-9219-C6B2F099D58E}" type="presOf" srcId="{72ECC124-576E-4890-80C6-7984A712D752}" destId="{B021F849-1970-4900-BA2C-20D7BF2149DD}" srcOrd="0" destOrd="0" presId="urn:microsoft.com/office/officeart/2005/8/layout/radial5"/>
    <dgm:cxn modelId="{08F28CFB-5AEC-4C09-BED4-FCAEBEE3420C}" type="presOf" srcId="{55F3C3DE-3605-48F1-AF8E-7C19BF5A2F51}" destId="{91CEEB9C-1E91-4A44-8B93-E1842938D83E}" srcOrd="1" destOrd="0" presId="urn:microsoft.com/office/officeart/2005/8/layout/radial5"/>
    <dgm:cxn modelId="{0E6BFF3A-6C99-40C0-AEF6-2EA3F2B8E6FF}" srcId="{85F9A656-B561-4244-9EAA-F0787883F435}" destId="{72ECC124-576E-4890-80C6-7984A712D752}" srcOrd="2" destOrd="0" parTransId="{55F3C3DE-3605-48F1-AF8E-7C19BF5A2F51}" sibTransId="{3026E738-718C-4F7A-916F-729E487FB5D1}"/>
    <dgm:cxn modelId="{C4DA8481-26E7-405D-B730-2E5540D78D7D}" type="presOf" srcId="{2C43990A-7C9F-42E9-A1D1-E12068D6BFFA}" destId="{5F330E96-4494-4701-BD80-56BBEF526C5E}" srcOrd="0" destOrd="0" presId="urn:microsoft.com/office/officeart/2005/8/layout/radial5"/>
    <dgm:cxn modelId="{838C64CE-60B2-4EA8-8F89-B5D5F0198807}" type="presOf" srcId="{37368E39-AE55-4D52-8535-40B07A42FE51}" destId="{F550D644-C76A-4AED-8DB1-C48D162F9337}" srcOrd="0" destOrd="0" presId="urn:microsoft.com/office/officeart/2005/8/layout/radial5"/>
    <dgm:cxn modelId="{F76E0589-07A3-436D-AC00-344EFE2A66F2}" type="presOf" srcId="{9C42917A-5D18-4BE4-8C50-D70AA87C5C17}" destId="{4E7EE084-B1E1-4EFD-9C06-35A5E60B6F0D}" srcOrd="0" destOrd="0" presId="urn:microsoft.com/office/officeart/2005/8/layout/radial5"/>
    <dgm:cxn modelId="{D6878DFE-9F24-4837-B306-09CDDE11FD9E}" srcId="{85F9A656-B561-4244-9EAA-F0787883F435}" destId="{37368E39-AE55-4D52-8535-40B07A42FE51}" srcOrd="4" destOrd="0" parTransId="{6B739668-F729-415C-8220-C7AC2873CD9E}" sibTransId="{627E3D10-B836-4344-8A3C-151D66EC6039}"/>
    <dgm:cxn modelId="{D13C040F-66CB-4421-ADC3-4761DCDDD3FD}" type="presOf" srcId="{85F9A656-B561-4244-9EAA-F0787883F435}" destId="{3392887B-C2FE-4412-BEB9-9E221014BC2B}" srcOrd="0" destOrd="0" presId="urn:microsoft.com/office/officeart/2005/8/layout/radial5"/>
    <dgm:cxn modelId="{F6DFE7FC-ED4C-4F74-A66E-5F6B57402940}" type="presOf" srcId="{6B739668-F729-415C-8220-C7AC2873CD9E}" destId="{86D6FF4F-99D0-4A72-8F6B-98CD7E855AC8}" srcOrd="1" destOrd="0" presId="urn:microsoft.com/office/officeart/2005/8/layout/radial5"/>
    <dgm:cxn modelId="{944C53F8-EBA1-457A-A88C-9A9FA4185629}" srcId="{2C43990A-7C9F-42E9-A1D1-E12068D6BFFA}" destId="{85F9A656-B561-4244-9EAA-F0787883F435}" srcOrd="0" destOrd="0" parTransId="{CD97C21F-116F-4950-9788-73ED2568BB1E}" sibTransId="{8E1526F3-65C6-4D75-B3E4-F18951AFFA82}"/>
    <dgm:cxn modelId="{6FD44027-F2E7-4FDB-B12E-677814AAC7C0}" type="presOf" srcId="{B1B4A916-3E58-4E0F-81AD-D369242BADE2}" destId="{ECBA956D-FBCA-4884-85F9-F4A98F6F439C}" srcOrd="0" destOrd="0" presId="urn:microsoft.com/office/officeart/2005/8/layout/radial5"/>
    <dgm:cxn modelId="{09DEBC16-D16A-454D-8450-79320B14DE95}" type="presOf" srcId="{9903AE8E-725B-499D-83C6-0CC472D842DB}" destId="{B256402E-7944-462D-8BE9-8EA52A2D0F8E}" srcOrd="0" destOrd="0" presId="urn:microsoft.com/office/officeart/2005/8/layout/radial5"/>
    <dgm:cxn modelId="{39E29EEA-C1EC-4B95-9E59-3DC92EF91AC2}" type="presOf" srcId="{47CFEF08-08F2-4CD5-B48C-C78E3917F88D}" destId="{E0F49967-CAFD-4A5A-BB5E-BCA5D109483A}" srcOrd="1" destOrd="0" presId="urn:microsoft.com/office/officeart/2005/8/layout/radial5"/>
    <dgm:cxn modelId="{1842AA84-60E2-45B3-89C2-208BBB6A33C0}" type="presOf" srcId="{312B61D2-CFB2-4A24-B1FD-3F210C7B3CA1}" destId="{9253CB8E-1B45-4810-BE08-E03E5FA1F861}" srcOrd="0" destOrd="0" presId="urn:microsoft.com/office/officeart/2005/8/layout/radial5"/>
    <dgm:cxn modelId="{1049FF2C-03CB-4EDA-9884-B2E06815AAB6}" type="presOf" srcId="{9C42917A-5D18-4BE4-8C50-D70AA87C5C17}" destId="{FD59A985-DF39-4D4A-9201-3EE9D52AF601}" srcOrd="1" destOrd="0" presId="urn:microsoft.com/office/officeart/2005/8/layout/radial5"/>
    <dgm:cxn modelId="{B9452F83-31E0-44FD-A211-F6BC8427DCF2}" srcId="{85F9A656-B561-4244-9EAA-F0787883F435}" destId="{B1B4A916-3E58-4E0F-81AD-D369242BADE2}" srcOrd="5" destOrd="0" parTransId="{9C42917A-5D18-4BE4-8C50-D70AA87C5C17}" sibTransId="{C0EA0A63-3470-46A9-BCCB-663009A688E2}"/>
    <dgm:cxn modelId="{20BC74E2-36F1-4DC7-B3A0-3C9EBEFC8F62}" type="presOf" srcId="{6B739668-F729-415C-8220-C7AC2873CD9E}" destId="{E6705E53-1285-4492-91BB-FF3BD5979F5B}" srcOrd="0" destOrd="0" presId="urn:microsoft.com/office/officeart/2005/8/layout/radial5"/>
    <dgm:cxn modelId="{90F1AF44-E375-4166-A8C3-875432D3694B}" type="presOf" srcId="{F249C5FA-A43C-477C-9D10-FDF8BF18FC7D}" destId="{D983BEA3-893D-4F0C-BD8C-895AFF6D5241}" srcOrd="0" destOrd="0" presId="urn:microsoft.com/office/officeart/2005/8/layout/radial5"/>
    <dgm:cxn modelId="{491DD563-32A6-4756-8C92-F8A3BB5ACB8B}" type="presOf" srcId="{F249C5FA-A43C-477C-9D10-FDF8BF18FC7D}" destId="{A0683F6F-71C9-410A-A25E-CB27DDCF5D5A}" srcOrd="1" destOrd="0" presId="urn:microsoft.com/office/officeart/2005/8/layout/radial5"/>
    <dgm:cxn modelId="{9BD017EC-425A-4F32-B0C8-943A37D5A959}" type="presOf" srcId="{73509217-039F-41B9-BBF5-5A41A9640D1A}" destId="{8526E258-1F1F-4213-AB86-4AD1DA85A730}" srcOrd="0" destOrd="0" presId="urn:microsoft.com/office/officeart/2005/8/layout/radial5"/>
    <dgm:cxn modelId="{30E07999-5771-4251-8909-7326C8C52201}" type="presParOf" srcId="{5F330E96-4494-4701-BD80-56BBEF526C5E}" destId="{3392887B-C2FE-4412-BEB9-9E221014BC2B}" srcOrd="0" destOrd="0" presId="urn:microsoft.com/office/officeart/2005/8/layout/radial5"/>
    <dgm:cxn modelId="{B19E5CE8-8AA6-4AD7-8D04-7DC3AB063FFB}" type="presParOf" srcId="{5F330E96-4494-4701-BD80-56BBEF526C5E}" destId="{B256402E-7944-462D-8BE9-8EA52A2D0F8E}" srcOrd="1" destOrd="0" presId="urn:microsoft.com/office/officeart/2005/8/layout/radial5"/>
    <dgm:cxn modelId="{BBACA115-C7FC-4ADC-9067-ACF21D82A8C5}" type="presParOf" srcId="{B256402E-7944-462D-8BE9-8EA52A2D0F8E}" destId="{6AF530FA-764C-421F-8E21-86E8B92149ED}" srcOrd="0" destOrd="0" presId="urn:microsoft.com/office/officeart/2005/8/layout/radial5"/>
    <dgm:cxn modelId="{5C021DC5-B7DD-4E26-9BB1-D2027A535765}" type="presParOf" srcId="{5F330E96-4494-4701-BD80-56BBEF526C5E}" destId="{B66F3934-798E-4EE2-91F5-C1F76DE3CCE8}" srcOrd="2" destOrd="0" presId="urn:microsoft.com/office/officeart/2005/8/layout/radial5"/>
    <dgm:cxn modelId="{F13DA6A8-CDE2-4795-A0BA-FA58B852816C}" type="presParOf" srcId="{5F330E96-4494-4701-BD80-56BBEF526C5E}" destId="{D983BEA3-893D-4F0C-BD8C-895AFF6D5241}" srcOrd="3" destOrd="0" presId="urn:microsoft.com/office/officeart/2005/8/layout/radial5"/>
    <dgm:cxn modelId="{ED81F80D-6F9C-4269-BA94-F39302847A62}" type="presParOf" srcId="{D983BEA3-893D-4F0C-BD8C-895AFF6D5241}" destId="{A0683F6F-71C9-410A-A25E-CB27DDCF5D5A}" srcOrd="0" destOrd="0" presId="urn:microsoft.com/office/officeart/2005/8/layout/radial5"/>
    <dgm:cxn modelId="{31E64D0C-E673-4B6E-BB9B-5A7C2D60A42B}" type="presParOf" srcId="{5F330E96-4494-4701-BD80-56BBEF526C5E}" destId="{8526E258-1F1F-4213-AB86-4AD1DA85A730}" srcOrd="4" destOrd="0" presId="urn:microsoft.com/office/officeart/2005/8/layout/radial5"/>
    <dgm:cxn modelId="{24A8A0DD-C0CB-4E9E-892D-9E198D753576}" type="presParOf" srcId="{5F330E96-4494-4701-BD80-56BBEF526C5E}" destId="{7D24B730-100E-4406-9590-C2BD205F8D47}" srcOrd="5" destOrd="0" presId="urn:microsoft.com/office/officeart/2005/8/layout/radial5"/>
    <dgm:cxn modelId="{51891C1B-095C-4A55-8B59-40C800286799}" type="presParOf" srcId="{7D24B730-100E-4406-9590-C2BD205F8D47}" destId="{91CEEB9C-1E91-4A44-8B93-E1842938D83E}" srcOrd="0" destOrd="0" presId="urn:microsoft.com/office/officeart/2005/8/layout/radial5"/>
    <dgm:cxn modelId="{8F94E8B7-FCE0-45C4-BEDF-FB60F13AD96A}" type="presParOf" srcId="{5F330E96-4494-4701-BD80-56BBEF526C5E}" destId="{B021F849-1970-4900-BA2C-20D7BF2149DD}" srcOrd="6" destOrd="0" presId="urn:microsoft.com/office/officeart/2005/8/layout/radial5"/>
    <dgm:cxn modelId="{5CC462B0-C1A6-4E28-A309-E428AF5F47C6}" type="presParOf" srcId="{5F330E96-4494-4701-BD80-56BBEF526C5E}" destId="{F26D6BD9-0899-47F5-9099-16E440175609}" srcOrd="7" destOrd="0" presId="urn:microsoft.com/office/officeart/2005/8/layout/radial5"/>
    <dgm:cxn modelId="{6E872201-516F-42F9-A8CF-3CC29E50B67A}" type="presParOf" srcId="{F26D6BD9-0899-47F5-9099-16E440175609}" destId="{E0F49967-CAFD-4A5A-BB5E-BCA5D109483A}" srcOrd="0" destOrd="0" presId="urn:microsoft.com/office/officeart/2005/8/layout/radial5"/>
    <dgm:cxn modelId="{2CDD83F7-2AC1-481E-8094-084E245F0629}" type="presParOf" srcId="{5F330E96-4494-4701-BD80-56BBEF526C5E}" destId="{9253CB8E-1B45-4810-BE08-E03E5FA1F861}" srcOrd="8" destOrd="0" presId="urn:microsoft.com/office/officeart/2005/8/layout/radial5"/>
    <dgm:cxn modelId="{BB5975E3-2BE7-4197-A88E-7E4128EF50CA}" type="presParOf" srcId="{5F330E96-4494-4701-BD80-56BBEF526C5E}" destId="{E6705E53-1285-4492-91BB-FF3BD5979F5B}" srcOrd="9" destOrd="0" presId="urn:microsoft.com/office/officeart/2005/8/layout/radial5"/>
    <dgm:cxn modelId="{6F1D1D80-97B3-405D-9223-E05B9166AF49}" type="presParOf" srcId="{E6705E53-1285-4492-91BB-FF3BD5979F5B}" destId="{86D6FF4F-99D0-4A72-8F6B-98CD7E855AC8}" srcOrd="0" destOrd="0" presId="urn:microsoft.com/office/officeart/2005/8/layout/radial5"/>
    <dgm:cxn modelId="{D0A6FDA4-06B9-4FF2-B5F3-AA9FDCE4CD80}" type="presParOf" srcId="{5F330E96-4494-4701-BD80-56BBEF526C5E}" destId="{F550D644-C76A-4AED-8DB1-C48D162F9337}" srcOrd="10" destOrd="0" presId="urn:microsoft.com/office/officeart/2005/8/layout/radial5"/>
    <dgm:cxn modelId="{1A0CF08A-DD48-4B28-AE53-E6E9DD703F22}" type="presParOf" srcId="{5F330E96-4494-4701-BD80-56BBEF526C5E}" destId="{4E7EE084-B1E1-4EFD-9C06-35A5E60B6F0D}" srcOrd="11" destOrd="0" presId="urn:microsoft.com/office/officeart/2005/8/layout/radial5"/>
    <dgm:cxn modelId="{3E0A2790-06BD-450F-8084-11F097235C10}" type="presParOf" srcId="{4E7EE084-B1E1-4EFD-9C06-35A5E60B6F0D}" destId="{FD59A985-DF39-4D4A-9201-3EE9D52AF601}" srcOrd="0" destOrd="0" presId="urn:microsoft.com/office/officeart/2005/8/layout/radial5"/>
    <dgm:cxn modelId="{62E2634E-7314-4F68-85BC-C13FD03D04AD}" type="presParOf" srcId="{5F330E96-4494-4701-BD80-56BBEF526C5E}" destId="{ECBA956D-FBCA-4884-85F9-F4A98F6F439C}" srcOrd="12" destOrd="0" presId="urn:microsoft.com/office/officeart/2005/8/layout/radial5"/>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92887B-C2FE-4412-BEB9-9E221014BC2B}">
      <dsp:nvSpPr>
        <dsp:cNvPr id="0" name=""/>
        <dsp:cNvSpPr/>
      </dsp:nvSpPr>
      <dsp:spPr>
        <a:xfrm>
          <a:off x="2513707" y="1497707"/>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接口服务</a:t>
          </a:r>
          <a:endParaRPr lang="zh-CN" altLang="en-US" sz="2300" kern="1200" dirty="0"/>
        </a:p>
      </dsp:txBody>
      <dsp:txXfrm>
        <a:off x="2513707" y="1497707"/>
        <a:ext cx="1068585" cy="1068585"/>
      </dsp:txXfrm>
    </dsp:sp>
    <dsp:sp modelId="{B256402E-7944-462D-8BE9-8EA52A2D0F8E}">
      <dsp:nvSpPr>
        <dsp:cNvPr id="0" name=""/>
        <dsp:cNvSpPr/>
      </dsp:nvSpPr>
      <dsp:spPr>
        <a:xfrm rot="16200000">
          <a:off x="2934877" y="1109011"/>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6200000">
        <a:off x="2934877" y="1109011"/>
        <a:ext cx="226245" cy="363319"/>
      </dsp:txXfrm>
    </dsp:sp>
    <dsp:sp modelId="{B66F3934-798E-4EE2-91F5-C1F76DE3CCE8}">
      <dsp:nvSpPr>
        <dsp:cNvPr id="0" name=""/>
        <dsp:cNvSpPr/>
      </dsp:nvSpPr>
      <dsp:spPr>
        <a:xfrm>
          <a:off x="2513707" y="2243"/>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账号</a:t>
          </a:r>
          <a:r>
            <a:rPr lang="en-US" altLang="zh-CN" sz="2100" kern="1200" dirty="0" err="1" smtClean="0"/>
            <a:t>Oauth</a:t>
          </a:r>
          <a:endParaRPr lang="zh-CN" altLang="en-US" sz="2100" kern="1200" dirty="0"/>
        </a:p>
      </dsp:txBody>
      <dsp:txXfrm>
        <a:off x="2513707" y="2243"/>
        <a:ext cx="1068585" cy="1068585"/>
      </dsp:txXfrm>
    </dsp:sp>
    <dsp:sp modelId="{D983BEA3-893D-4F0C-BD8C-895AFF6D5241}">
      <dsp:nvSpPr>
        <dsp:cNvPr id="0" name=""/>
        <dsp:cNvSpPr/>
      </dsp:nvSpPr>
      <dsp:spPr>
        <a:xfrm rot="19800000">
          <a:off x="3576886" y="1479675"/>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9800000">
        <a:off x="3576886" y="1479675"/>
        <a:ext cx="226245" cy="363319"/>
      </dsp:txXfrm>
    </dsp:sp>
    <dsp:sp modelId="{8526E258-1F1F-4213-AB86-4AD1DA85A730}">
      <dsp:nvSpPr>
        <dsp:cNvPr id="0" name=""/>
        <dsp:cNvSpPr/>
      </dsp:nvSpPr>
      <dsp:spPr>
        <a:xfrm>
          <a:off x="3808816" y="749975"/>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云服务</a:t>
          </a:r>
          <a:endParaRPr lang="zh-CN" altLang="en-US" sz="2100" kern="1200" dirty="0"/>
        </a:p>
      </dsp:txBody>
      <dsp:txXfrm>
        <a:off x="3808816" y="749975"/>
        <a:ext cx="1068585" cy="1068585"/>
      </dsp:txXfrm>
    </dsp:sp>
    <dsp:sp modelId="{7D24B730-100E-4406-9590-C2BD205F8D47}">
      <dsp:nvSpPr>
        <dsp:cNvPr id="0" name=""/>
        <dsp:cNvSpPr/>
      </dsp:nvSpPr>
      <dsp:spPr>
        <a:xfrm rot="1800000">
          <a:off x="3576886" y="2221004"/>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800000">
        <a:off x="3576886" y="2221004"/>
        <a:ext cx="226245" cy="363319"/>
      </dsp:txXfrm>
    </dsp:sp>
    <dsp:sp modelId="{B021F849-1970-4900-BA2C-20D7BF2149DD}">
      <dsp:nvSpPr>
        <dsp:cNvPr id="0" name=""/>
        <dsp:cNvSpPr/>
      </dsp:nvSpPr>
      <dsp:spPr>
        <a:xfrm>
          <a:off x="3808816" y="2245439"/>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广告</a:t>
          </a:r>
          <a:endParaRPr lang="zh-CN" altLang="en-US" sz="2100" kern="1200" dirty="0"/>
        </a:p>
      </dsp:txBody>
      <dsp:txXfrm>
        <a:off x="3808816" y="2245439"/>
        <a:ext cx="1068585" cy="1068585"/>
      </dsp:txXfrm>
    </dsp:sp>
    <dsp:sp modelId="{F26D6BD9-0899-47F5-9099-16E440175609}">
      <dsp:nvSpPr>
        <dsp:cNvPr id="0" name=""/>
        <dsp:cNvSpPr/>
      </dsp:nvSpPr>
      <dsp:spPr>
        <a:xfrm rot="5400000">
          <a:off x="2934877" y="2591669"/>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2934877" y="2591669"/>
        <a:ext cx="226245" cy="363319"/>
      </dsp:txXfrm>
    </dsp:sp>
    <dsp:sp modelId="{9253CB8E-1B45-4810-BE08-E03E5FA1F861}">
      <dsp:nvSpPr>
        <dsp:cNvPr id="0" name=""/>
        <dsp:cNvSpPr/>
      </dsp:nvSpPr>
      <dsp:spPr>
        <a:xfrm>
          <a:off x="2513707" y="2993170"/>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支付</a:t>
          </a:r>
          <a:endParaRPr lang="zh-CN" altLang="en-US" sz="2100" kern="1200" dirty="0"/>
        </a:p>
      </dsp:txBody>
      <dsp:txXfrm>
        <a:off x="2513707" y="2993170"/>
        <a:ext cx="1068585" cy="1068585"/>
      </dsp:txXfrm>
    </dsp:sp>
    <dsp:sp modelId="{E6705E53-1285-4492-91BB-FF3BD5979F5B}">
      <dsp:nvSpPr>
        <dsp:cNvPr id="0" name=""/>
        <dsp:cNvSpPr/>
      </dsp:nvSpPr>
      <dsp:spPr>
        <a:xfrm rot="9000000">
          <a:off x="2292867" y="2221004"/>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9000000">
        <a:off x="2292867" y="2221004"/>
        <a:ext cx="226245" cy="363319"/>
      </dsp:txXfrm>
    </dsp:sp>
    <dsp:sp modelId="{F550D644-C76A-4AED-8DB1-C48D162F9337}">
      <dsp:nvSpPr>
        <dsp:cNvPr id="0" name=""/>
        <dsp:cNvSpPr/>
      </dsp:nvSpPr>
      <dsp:spPr>
        <a:xfrm>
          <a:off x="1218597" y="2245439"/>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大数据</a:t>
          </a:r>
          <a:endParaRPr lang="zh-CN" altLang="en-US" sz="2100" kern="1200" dirty="0"/>
        </a:p>
      </dsp:txBody>
      <dsp:txXfrm>
        <a:off x="1218597" y="2245439"/>
        <a:ext cx="1068585" cy="1068585"/>
      </dsp:txXfrm>
    </dsp:sp>
    <dsp:sp modelId="{4E7EE084-B1E1-4EFD-9C06-35A5E60B6F0D}">
      <dsp:nvSpPr>
        <dsp:cNvPr id="0" name=""/>
        <dsp:cNvSpPr/>
      </dsp:nvSpPr>
      <dsp:spPr>
        <a:xfrm rot="12600000">
          <a:off x="2292867" y="1479675"/>
          <a:ext cx="226245" cy="363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2600000">
        <a:off x="2292867" y="1479675"/>
        <a:ext cx="226245" cy="363319"/>
      </dsp:txXfrm>
    </dsp:sp>
    <dsp:sp modelId="{ECBA956D-FBCA-4884-85F9-F4A98F6F439C}">
      <dsp:nvSpPr>
        <dsp:cNvPr id="0" name=""/>
        <dsp:cNvSpPr/>
      </dsp:nvSpPr>
      <dsp:spPr>
        <a:xfrm>
          <a:off x="1218597" y="749975"/>
          <a:ext cx="1068585" cy="1068585"/>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推送</a:t>
          </a:r>
          <a:endParaRPr lang="zh-CN" altLang="en-US" sz="2100" kern="1200" dirty="0"/>
        </a:p>
      </dsp:txBody>
      <dsp:txXfrm>
        <a:off x="1218597" y="749975"/>
        <a:ext cx="1068585" cy="106858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2017-10-9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p14="http://schemas.microsoft.com/office/powerpoint/2010/main" xmlns=""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9C193-7D3A-4F8C-B22B-A97DACB94F72}" type="datetimeFigureOut">
              <a:rPr lang="zh-CN" altLang="en-US" smtClean="0"/>
              <a:pPr/>
              <a:t>2017-10-9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2D627-4A8F-4D2D-A412-010C6A57DF9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2017-10-9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2017-10-9</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8" y="0"/>
            <a:ext cx="9141292" cy="5143500"/>
          </a:xfrm>
          <a:prstGeom prst="rect">
            <a:avLst/>
          </a:prstGeom>
        </p:spPr>
      </p:pic>
      <p:sp>
        <p:nvSpPr>
          <p:cNvPr id="2" name="文本框 1"/>
          <p:cNvSpPr txBox="1"/>
          <p:nvPr/>
        </p:nvSpPr>
        <p:spPr>
          <a:xfrm>
            <a:off x="3382818" y="1896341"/>
            <a:ext cx="184666" cy="369332"/>
          </a:xfrm>
          <a:prstGeom prst="rect">
            <a:avLst/>
          </a:prstGeom>
          <a:noFill/>
        </p:spPr>
        <p:txBody>
          <a:bodyPr wrap="none" rtlCol="0">
            <a:spAutoFit/>
          </a:bodyPr>
          <a:lstStyle/>
          <a:p>
            <a:endParaRPr kumimoji="1" lang="zh-CN" altLang="en-US" dirty="0"/>
          </a:p>
        </p:txBody>
      </p:sp>
      <p:pic>
        <p:nvPicPr>
          <p:cNvPr id="7" name="图片 6"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
        <p:nvSpPr>
          <p:cNvPr id="10" name="标题 1"/>
          <p:cNvSpPr>
            <a:spLocks noGrp="1"/>
          </p:cNvSpPr>
          <p:nvPr>
            <p:ph type="ctrTitle"/>
          </p:nvPr>
        </p:nvSpPr>
        <p:spPr>
          <a:xfrm>
            <a:off x="1411551" y="1764729"/>
            <a:ext cx="6317535" cy="344704"/>
          </a:xfrm>
        </p:spPr>
        <p:txBody>
          <a:bodyPr>
            <a:noAutofit/>
          </a:bodyPr>
          <a:lstStyle/>
          <a:p>
            <a:r>
              <a:rPr kumimoji="1" lang="zh-CN" altLang="en-US" sz="2400" dirty="0" smtClean="0">
                <a:solidFill>
                  <a:schemeClr val="bg1">
                    <a:lumMod val="50000"/>
                  </a:schemeClr>
                </a:solidFill>
                <a:latin typeface="微软雅黑" pitchFamily="34" charset="-122"/>
                <a:ea typeface="微软雅黑" pitchFamily="34" charset="-122"/>
                <a:cs typeface="Microsoft YaHei"/>
              </a:rPr>
              <a:t>接口与回</a:t>
            </a:r>
            <a:r>
              <a:rPr kumimoji="1" lang="zh-CN" altLang="en-US" sz="2400" dirty="0" smtClean="0">
                <a:solidFill>
                  <a:schemeClr val="bg1">
                    <a:lumMod val="50000"/>
                  </a:schemeClr>
                </a:solidFill>
                <a:latin typeface="微软雅黑" pitchFamily="34" charset="-122"/>
                <a:ea typeface="微软雅黑" pitchFamily="34" charset="-122"/>
                <a:cs typeface="Microsoft YaHei"/>
              </a:rPr>
              <a:t>调</a:t>
            </a:r>
            <a:endParaRPr kumimoji="1" lang="zh-CN" altLang="en-US" sz="2400" dirty="0">
              <a:solidFill>
                <a:schemeClr val="bg1">
                  <a:lumMod val="50000"/>
                </a:schemeClr>
              </a:solidFill>
              <a:latin typeface="微软雅黑" pitchFamily="34" charset="-122"/>
              <a:ea typeface="微软雅黑" pitchFamily="34" charset="-122"/>
              <a:cs typeface="Microsoft YaHei"/>
            </a:endParaRPr>
          </a:p>
        </p:txBody>
      </p:sp>
      <p:sp>
        <p:nvSpPr>
          <p:cNvPr id="11" name="副标题 2"/>
          <p:cNvSpPr>
            <a:spLocks noGrp="1"/>
          </p:cNvSpPr>
          <p:nvPr>
            <p:ph type="subTitle" idx="1"/>
          </p:nvPr>
        </p:nvSpPr>
        <p:spPr>
          <a:xfrm>
            <a:off x="1632932" y="2331395"/>
            <a:ext cx="5682269" cy="291903"/>
          </a:xfrm>
        </p:spPr>
        <p:txBody>
          <a:bodyPr>
            <a:normAutofit fontScale="92500" lnSpcReduction="20000"/>
          </a:bodyPr>
          <a:lstStyle/>
          <a:p>
            <a:r>
              <a:rPr kumimoji="1" lang="en-US" altLang="zh-CN" sz="1600" dirty="0" smtClean="0">
                <a:solidFill>
                  <a:schemeClr val="bg1">
                    <a:lumMod val="50000"/>
                  </a:schemeClr>
                </a:solidFill>
                <a:latin typeface="Microsoft YaHei"/>
                <a:ea typeface="微软雅黑"/>
                <a:cs typeface="Microsoft YaHei"/>
              </a:rPr>
              <a:t>2017-09-28</a:t>
            </a:r>
            <a:endParaRPr kumimoji="1" lang="zh-CN" altLang="en-US" sz="1600" dirty="0">
              <a:solidFill>
                <a:schemeClr val="bg1">
                  <a:lumMod val="75000"/>
                </a:schemeClr>
              </a:solidFill>
              <a:latin typeface="微软雅黑"/>
              <a:ea typeface="微软雅黑"/>
            </a:endParaRPr>
          </a:p>
        </p:txBody>
      </p:sp>
      <p:sp>
        <p:nvSpPr>
          <p:cNvPr id="12" name="TextBox 11"/>
          <p:cNvSpPr txBox="1"/>
          <p:nvPr/>
        </p:nvSpPr>
        <p:spPr>
          <a:xfrm>
            <a:off x="4087234" y="2700298"/>
            <a:ext cx="877163" cy="369332"/>
          </a:xfrm>
          <a:prstGeom prst="rect">
            <a:avLst/>
          </a:prstGeom>
          <a:noFill/>
        </p:spPr>
        <p:txBody>
          <a:bodyPr wrap="none" rtlCol="0">
            <a:spAutoFit/>
          </a:bodyPr>
          <a:lstStyle/>
          <a:p>
            <a:r>
              <a:rPr kumimoji="1" lang="zh-CN" altLang="en-US" dirty="0" smtClean="0">
                <a:solidFill>
                  <a:schemeClr val="bg1">
                    <a:lumMod val="50000"/>
                  </a:schemeClr>
                </a:solidFill>
                <a:latin typeface="Microsoft YaHei"/>
                <a:ea typeface="微软雅黑"/>
                <a:cs typeface="Microsoft YaHei"/>
              </a:rPr>
              <a:t>郭思勇</a:t>
            </a:r>
            <a:endParaRPr kumimoji="1" lang="en-US" altLang="en-US" dirty="0" smtClean="0">
              <a:solidFill>
                <a:schemeClr val="bg1">
                  <a:lumMod val="50000"/>
                </a:schemeClr>
              </a:solidFill>
              <a:latin typeface="Microsoft YaHei"/>
              <a:ea typeface="微软雅黑"/>
              <a:cs typeface="Microsoft YaHei"/>
            </a:endParaRPr>
          </a:p>
        </p:txBody>
      </p:sp>
    </p:spTree>
    <p:extLst>
      <p:ext uri="{BB962C8B-B14F-4D97-AF65-F5344CB8AC3E}">
        <p14:creationId xmlns:p14="http://schemas.microsoft.com/office/powerpoint/2010/main" xmlns="" val="269127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dirty="0" smtClean="0"/>
              <a:t>服务</a:t>
            </a:r>
            <a:r>
              <a:rPr lang="zh-CN" altLang="en-US" sz="1200" dirty="0" smtClean="0"/>
              <a:t>端响应</a:t>
            </a:r>
            <a:r>
              <a:rPr lang="zh-CN" altLang="en-US" sz="1200" dirty="0" smtClean="0"/>
              <a:t>参数</a:t>
            </a:r>
            <a:r>
              <a:rPr lang="zh-CN" altLang="en-US" sz="1200" dirty="0" smtClean="0"/>
              <a:t>：</a:t>
            </a:r>
          </a:p>
          <a:p>
            <a:r>
              <a:rPr lang="zh-CN" altLang="en-US" sz="1200" dirty="0" smtClean="0"/>
              <a:t>	接口返回一个</a:t>
            </a:r>
            <a:r>
              <a:rPr lang="en-US" altLang="zh-CN" sz="1200" dirty="0" err="1" smtClean="0"/>
              <a:t>json</a:t>
            </a:r>
            <a:r>
              <a:rPr lang="zh-CN" altLang="en-US" sz="1200" dirty="0" smtClean="0"/>
              <a:t>，具体返回的参数定义如下</a:t>
            </a:r>
          </a:p>
          <a:p>
            <a:endParaRPr lang="zh-CN" altLang="en-US" sz="1200" dirty="0" smtClean="0"/>
          </a:p>
          <a:p>
            <a:endParaRPr lang="zh-CN" altLang="en-US" sz="1200" dirty="0" smtClean="0"/>
          </a:p>
          <a:p>
            <a:endParaRPr lang="zh-CN" altLang="en-US"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基本准则</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675176" y="1116545"/>
          <a:ext cx="8120123" cy="2896917"/>
        </p:xfrm>
        <a:graphic>
          <a:graphicData uri="http://schemas.openxmlformats.org/drawingml/2006/table">
            <a:tbl>
              <a:tblPr firstRow="1" bandRow="1">
                <a:tableStyleId>{5C22544A-7EE6-4342-B048-85BDC9FD1C3A}</a:tableStyleId>
              </a:tblPr>
              <a:tblGrid>
                <a:gridCol w="1797680"/>
                <a:gridCol w="830631"/>
                <a:gridCol w="1259793"/>
                <a:gridCol w="4232019"/>
              </a:tblGrid>
              <a:tr h="287892">
                <a:tc>
                  <a:txBody>
                    <a:bodyPr/>
                    <a:lstStyle/>
                    <a:p>
                      <a:pPr marR="21590" algn="just">
                        <a:lnSpc>
                          <a:spcPct val="150000"/>
                        </a:lnSpc>
                      </a:pPr>
                      <a:r>
                        <a:rPr lang="zh-CN" altLang="en-US" sz="1050" b="1" kern="100" dirty="0">
                          <a:latin typeface="宋体"/>
                          <a:ea typeface="宋体"/>
                          <a:cs typeface="Arial"/>
                        </a:rPr>
                        <a:t>参数</a:t>
                      </a:r>
                      <a:endParaRPr lang="zh-CN" altLang="en-US" sz="1050" kern="100" dirty="0">
                        <a:latin typeface="Times New Roman"/>
                        <a:ea typeface="宋体"/>
                      </a:endParaRPr>
                    </a:p>
                  </a:txBody>
                  <a:tcPr marL="68580" marR="68580"/>
                </a:tc>
                <a:tc>
                  <a:txBody>
                    <a:bodyPr/>
                    <a:lstStyle/>
                    <a:p>
                      <a:pPr marR="21590" algn="l">
                        <a:lnSpc>
                          <a:spcPct val="150000"/>
                        </a:lnSpc>
                      </a:pPr>
                      <a:r>
                        <a:rPr lang="zh-CN" altLang="en-US" sz="1050" b="1" kern="100" dirty="0">
                          <a:latin typeface="宋体"/>
                          <a:ea typeface="宋体"/>
                          <a:cs typeface="Arial"/>
                        </a:rPr>
                        <a:t>必选</a:t>
                      </a:r>
                      <a:endParaRPr lang="zh-CN" altLang="en-US" sz="1050" kern="100" dirty="0">
                        <a:latin typeface="Times New Roman"/>
                        <a:ea typeface="宋体"/>
                      </a:endParaRPr>
                    </a:p>
                  </a:txBody>
                  <a:tcPr marL="68580" marR="68580"/>
                </a:tc>
                <a:tc>
                  <a:txBody>
                    <a:bodyPr/>
                    <a:lstStyle/>
                    <a:p>
                      <a:pPr marR="21590" algn="l">
                        <a:lnSpc>
                          <a:spcPct val="150000"/>
                        </a:lnSpc>
                      </a:pPr>
                      <a:r>
                        <a:rPr lang="zh-CN" altLang="en-US" sz="1050" b="1" kern="100" dirty="0">
                          <a:latin typeface="宋体"/>
                          <a:ea typeface="宋体"/>
                          <a:cs typeface="Arial"/>
                        </a:rPr>
                        <a:t>类型</a:t>
                      </a:r>
                      <a:endParaRPr lang="zh-CN" altLang="en-US" sz="1050" kern="100" dirty="0">
                        <a:latin typeface="Times New Roman"/>
                        <a:ea typeface="宋体"/>
                      </a:endParaRPr>
                    </a:p>
                  </a:txBody>
                  <a:tcPr marL="68580" marR="68580"/>
                </a:tc>
                <a:tc>
                  <a:txBody>
                    <a:bodyPr/>
                    <a:lstStyle/>
                    <a:p>
                      <a:pPr marR="21590" algn="just">
                        <a:lnSpc>
                          <a:spcPct val="150000"/>
                        </a:lnSpc>
                      </a:pPr>
                      <a:r>
                        <a:rPr lang="zh-CN" altLang="en-US" sz="1050" b="1" kern="100" dirty="0">
                          <a:latin typeface="宋体"/>
                          <a:ea typeface="宋体"/>
                          <a:cs typeface="Arial"/>
                        </a:rPr>
                        <a:t>参数说明</a:t>
                      </a:r>
                      <a:endParaRPr lang="zh-CN" altLang="en-US" sz="1050" kern="100" dirty="0">
                        <a:latin typeface="Times New Roman"/>
                        <a:ea typeface="宋体"/>
                      </a:endParaRPr>
                    </a:p>
                  </a:txBody>
                  <a:tcPr marL="68580" marR="68580"/>
                </a:tc>
              </a:tr>
              <a:tr h="287892">
                <a:tc>
                  <a:txBody>
                    <a:bodyPr/>
                    <a:lstStyle/>
                    <a:p>
                      <a:pPr marR="21590" algn="just">
                        <a:lnSpc>
                          <a:spcPct val="150000"/>
                        </a:lnSpc>
                      </a:pPr>
                      <a:r>
                        <a:rPr lang="en-US" sz="1050" kern="100" dirty="0">
                          <a:latin typeface="宋体"/>
                          <a:ea typeface="宋体"/>
                          <a:cs typeface="Arial"/>
                        </a:rPr>
                        <a:t>code</a:t>
                      </a:r>
                      <a:endParaRPr lang="en-US" sz="1050" kern="100" dirty="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异常码：</a:t>
                      </a:r>
                      <a:r>
                        <a:rPr lang="en-US" altLang="zh-CN" sz="1050" kern="100">
                          <a:latin typeface="宋体"/>
                          <a:ea typeface="宋体"/>
                          <a:cs typeface="Arial"/>
                        </a:rPr>
                        <a:t>0-</a:t>
                      </a:r>
                      <a:r>
                        <a:rPr lang="zh-CN" altLang="en-US" sz="1050" kern="100">
                          <a:latin typeface="宋体"/>
                          <a:ea typeface="宋体"/>
                          <a:cs typeface="Arial"/>
                        </a:rPr>
                        <a:t>成功</a:t>
                      </a:r>
                      <a:endParaRPr lang="zh-CN" altLang="en-US" sz="1050" kern="100">
                        <a:latin typeface="Times New Roman"/>
                        <a:ea typeface="宋体"/>
                      </a:endParaRPr>
                    </a:p>
                    <a:p>
                      <a:pPr marR="21590" algn="just">
                        <a:lnSpc>
                          <a:spcPct val="150000"/>
                        </a:lnSpc>
                      </a:pPr>
                      <a:r>
                        <a:rPr lang="zh-CN" altLang="en-US" sz="1050" kern="100">
                          <a:latin typeface="宋体"/>
                          <a:ea typeface="宋体"/>
                          <a:cs typeface="Arial"/>
                        </a:rPr>
                        <a:t>其他异常码：</a:t>
                      </a:r>
                      <a:r>
                        <a:rPr lang="en-US" altLang="zh-CN" sz="1050" kern="100">
                          <a:latin typeface="宋体"/>
                          <a:ea typeface="宋体"/>
                          <a:cs typeface="Arial"/>
                        </a:rPr>
                        <a:t>1003</a:t>
                      </a:r>
                      <a:r>
                        <a:rPr lang="zh-CN" altLang="en-US" sz="1050" kern="100">
                          <a:latin typeface="宋体"/>
                          <a:ea typeface="宋体"/>
                          <a:cs typeface="Arial"/>
                        </a:rPr>
                        <a:t>，</a:t>
                      </a:r>
                      <a:r>
                        <a:rPr lang="en-US" altLang="zh-CN" sz="1050" kern="100">
                          <a:latin typeface="宋体"/>
                          <a:ea typeface="宋体"/>
                          <a:cs typeface="Arial"/>
                        </a:rPr>
                        <a:t>1004</a:t>
                      </a:r>
                      <a:r>
                        <a:rPr lang="zh-CN" altLang="en-US" sz="1050" kern="100">
                          <a:latin typeface="宋体"/>
                          <a:ea typeface="宋体"/>
                          <a:cs typeface="Arial"/>
                        </a:rPr>
                        <a:t>，</a:t>
                      </a:r>
                      <a:r>
                        <a:rPr lang="en-US" altLang="zh-CN" sz="1050" kern="100">
                          <a:latin typeface="宋体"/>
                          <a:ea typeface="宋体"/>
                          <a:cs typeface="Times New Roman"/>
                        </a:rPr>
                        <a:t>1005</a:t>
                      </a:r>
                      <a:endParaRPr lang="zh-CN" altLang="en-US" sz="1050" kern="100">
                        <a:latin typeface="Times New Roman"/>
                        <a:ea typeface="宋体"/>
                      </a:endParaRPr>
                    </a:p>
                  </a:txBody>
                  <a:tcPr marL="68580" marR="68580"/>
                </a:tc>
              </a:tr>
              <a:tr h="287892">
                <a:tc>
                  <a:txBody>
                    <a:bodyPr/>
                    <a:lstStyle/>
                    <a:p>
                      <a:pPr marR="21590" algn="just">
                        <a:lnSpc>
                          <a:spcPct val="150000"/>
                        </a:lnSpc>
                      </a:pPr>
                      <a:r>
                        <a:rPr lang="en-US" sz="1050" kern="100">
                          <a:latin typeface="宋体"/>
                          <a:ea typeface="宋体"/>
                          <a:cs typeface="Arial"/>
                        </a:rPr>
                        <a:t>message</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否</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String</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如果失败，为接口失败原因</a:t>
                      </a:r>
                      <a:endParaRPr lang="zh-CN" altLang="en-US" sz="1050" kern="100">
                        <a:latin typeface="Times New Roman"/>
                        <a:ea typeface="宋体"/>
                      </a:endParaRPr>
                    </a:p>
                  </a:txBody>
                  <a:tcPr marL="68580" marR="68580"/>
                </a:tc>
              </a:tr>
              <a:tr h="443669">
                <a:tc>
                  <a:txBody>
                    <a:bodyPr/>
                    <a:lstStyle/>
                    <a:p>
                      <a:pPr marR="21590" algn="just">
                        <a:lnSpc>
                          <a:spcPct val="150000"/>
                        </a:lnSpc>
                      </a:pPr>
                      <a:r>
                        <a:rPr lang="en-US" sz="1050" kern="100">
                          <a:latin typeface="宋体"/>
                          <a:ea typeface="宋体"/>
                          <a:cs typeface="Arial"/>
                        </a:rPr>
                        <a:t>session_id</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String</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dirty="0">
                          <a:latin typeface="宋体"/>
                          <a:ea typeface="宋体"/>
                          <a:cs typeface="Arial"/>
                        </a:rPr>
                        <a:t>会话</a:t>
                      </a:r>
                      <a:r>
                        <a:rPr lang="en-US" altLang="zh-CN" sz="1050" kern="100" dirty="0">
                          <a:latin typeface="宋体"/>
                          <a:ea typeface="宋体"/>
                          <a:cs typeface="Arial"/>
                        </a:rPr>
                        <a:t>ID</a:t>
                      </a:r>
                      <a:r>
                        <a:rPr lang="zh-CN" altLang="en-US" sz="1050" kern="100" dirty="0">
                          <a:latin typeface="宋体"/>
                          <a:ea typeface="宋体"/>
                          <a:cs typeface="Arial"/>
                        </a:rPr>
                        <a:t>，提交客户端同步数据接口中使用</a:t>
                      </a:r>
                      <a:endParaRPr lang="zh-CN" altLang="en-US" sz="1050" kern="100" dirty="0">
                        <a:latin typeface="Times New Roman"/>
                        <a:ea typeface="宋体"/>
                      </a:endParaRPr>
                    </a:p>
                  </a:txBody>
                  <a:tcPr marL="68580" marR="68580"/>
                </a:tc>
              </a:tr>
              <a:tr h="287892">
                <a:tc>
                  <a:txBody>
                    <a:bodyPr/>
                    <a:lstStyle/>
                    <a:p>
                      <a:pPr marR="21590" algn="just">
                        <a:lnSpc>
                          <a:spcPct val="150000"/>
                        </a:lnSpc>
                      </a:pPr>
                      <a:r>
                        <a:rPr lang="en-US" sz="1050" kern="100">
                          <a:latin typeface="宋体"/>
                          <a:ea typeface="宋体"/>
                          <a:cs typeface="Arial"/>
                        </a:rPr>
                        <a:t>sync_version</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服务端版本号</a:t>
                      </a:r>
                      <a:endParaRPr lang="zh-CN" altLang="en-US" sz="1050" kern="100">
                        <a:latin typeface="Times New Roman"/>
                        <a:ea typeface="宋体"/>
                      </a:endParaRPr>
                    </a:p>
                  </a:txBody>
                  <a:tcPr marL="68580" marR="68580"/>
                </a:tc>
              </a:tr>
              <a:tr h="443669">
                <a:tc>
                  <a:txBody>
                    <a:bodyPr/>
                    <a:lstStyle/>
                    <a:p>
                      <a:pPr marR="21590" algn="just">
                        <a:lnSpc>
                          <a:spcPct val="150000"/>
                        </a:lnSpc>
                      </a:pPr>
                      <a:r>
                        <a:rPr lang="en-US" sz="1050" kern="100">
                          <a:latin typeface="宋体"/>
                          <a:ea typeface="宋体"/>
                          <a:cs typeface="Arial"/>
                        </a:rPr>
                        <a:t>data_option</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just">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en-US" altLang="zh-CN" sz="1050" kern="100">
                          <a:latin typeface="宋体"/>
                          <a:ea typeface="宋体"/>
                          <a:cs typeface="Arial"/>
                        </a:rPr>
                        <a:t>0-</a:t>
                      </a:r>
                      <a:r>
                        <a:rPr lang="zh-CN" altLang="en-US" sz="1050" kern="100">
                          <a:latin typeface="宋体"/>
                          <a:ea typeface="宋体"/>
                          <a:cs typeface="Arial"/>
                        </a:rPr>
                        <a:t>原始，</a:t>
                      </a:r>
                      <a:r>
                        <a:rPr lang="en-US" altLang="zh-CN" sz="1050" kern="100">
                          <a:latin typeface="宋体"/>
                          <a:ea typeface="宋体"/>
                          <a:cs typeface="Arial"/>
                        </a:rPr>
                        <a:t>2-zip</a:t>
                      </a:r>
                      <a:r>
                        <a:rPr lang="zh-CN" altLang="en-US" sz="1050" kern="100">
                          <a:latin typeface="宋体"/>
                          <a:ea typeface="宋体"/>
                          <a:cs typeface="Arial"/>
                        </a:rPr>
                        <a:t>压缩文件</a:t>
                      </a:r>
                      <a:r>
                        <a:rPr lang="en-US" altLang="zh-CN" sz="1050" kern="100">
                          <a:latin typeface="宋体"/>
                          <a:ea typeface="宋体"/>
                          <a:cs typeface="Arial"/>
                        </a:rPr>
                        <a:t>url</a:t>
                      </a:r>
                      <a:endParaRPr lang="zh-CN" altLang="en-US" sz="1050" kern="100">
                        <a:latin typeface="Times New Roman"/>
                        <a:ea typeface="宋体"/>
                      </a:endParaRPr>
                    </a:p>
                  </a:txBody>
                  <a:tcPr marL="68580" marR="68580"/>
                </a:tc>
              </a:tr>
              <a:tr h="443669">
                <a:tc>
                  <a:txBody>
                    <a:bodyPr/>
                    <a:lstStyle/>
                    <a:p>
                      <a:pPr marR="21590" algn="just">
                        <a:lnSpc>
                          <a:spcPct val="150000"/>
                        </a:lnSpc>
                      </a:pPr>
                      <a:r>
                        <a:rPr lang="en-US" sz="1050" kern="100">
                          <a:latin typeface="宋体"/>
                          <a:ea typeface="宋体"/>
                          <a:cs typeface="Arial"/>
                        </a:rPr>
                        <a:t>data</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否</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Times New Roman"/>
                          <a:ea typeface="宋体"/>
                          <a:hlinkClick r:id="" action="ppaction://hlinkfile"/>
                        </a:rPr>
                        <a:t>SyncData</a:t>
                      </a:r>
                      <a:r>
                        <a:rPr lang="en-US" sz="1050" kern="100">
                          <a:latin typeface="Times New Roman"/>
                          <a:ea typeface="宋体"/>
                        </a:rPr>
                        <a:t>[]</a:t>
                      </a:r>
                    </a:p>
                  </a:txBody>
                  <a:tcPr marL="68580" marR="68580"/>
                </a:tc>
                <a:tc>
                  <a:txBody>
                    <a:bodyPr/>
                    <a:lstStyle/>
                    <a:p>
                      <a:pPr marR="21590" algn="just">
                        <a:lnSpc>
                          <a:spcPct val="150000"/>
                        </a:lnSpc>
                      </a:pPr>
                      <a:r>
                        <a:rPr lang="zh-CN" altLang="en-US" sz="1050" kern="100" dirty="0">
                          <a:latin typeface="宋体"/>
                          <a:ea typeface="宋体"/>
                          <a:cs typeface="Arial"/>
                        </a:rPr>
                        <a:t>同步数据，当</a:t>
                      </a:r>
                      <a:r>
                        <a:rPr lang="en-US" altLang="zh-CN" sz="1050" kern="100" dirty="0" err="1">
                          <a:latin typeface="宋体"/>
                          <a:ea typeface="宋体"/>
                          <a:cs typeface="Arial"/>
                        </a:rPr>
                        <a:t>data_option</a:t>
                      </a:r>
                      <a:r>
                        <a:rPr lang="zh-CN" altLang="en-US" sz="1050" kern="100" dirty="0">
                          <a:latin typeface="宋体"/>
                          <a:ea typeface="宋体"/>
                          <a:cs typeface="Arial"/>
                        </a:rPr>
                        <a:t>为</a:t>
                      </a:r>
                      <a:r>
                        <a:rPr lang="en-US" altLang="zh-CN" sz="1050" kern="100" dirty="0">
                          <a:latin typeface="宋体"/>
                          <a:ea typeface="宋体"/>
                          <a:cs typeface="Arial"/>
                        </a:rPr>
                        <a:t>2</a:t>
                      </a:r>
                      <a:r>
                        <a:rPr lang="zh-CN" altLang="en-US" sz="1050" kern="100" dirty="0">
                          <a:latin typeface="宋体"/>
                          <a:ea typeface="宋体"/>
                          <a:cs typeface="Arial"/>
                        </a:rPr>
                        <a:t>时，为压缩文件在服务端的</a:t>
                      </a:r>
                      <a:r>
                        <a:rPr lang="en-US" altLang="zh-CN" sz="1050" kern="100" dirty="0">
                          <a:latin typeface="宋体"/>
                          <a:ea typeface="宋体"/>
                          <a:cs typeface="Arial"/>
                        </a:rPr>
                        <a:t>URL</a:t>
                      </a:r>
                      <a:endParaRPr lang="zh-CN" altLang="en-US" sz="1050" kern="100" dirty="0">
                        <a:latin typeface="Times New Roman"/>
                        <a:ea typeface="宋体"/>
                      </a:endParaRPr>
                    </a:p>
                  </a:txBody>
                  <a:tcPr marL="68580" marR="68580"/>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4145435"/>
          </a:xfrm>
          <a:prstGeom prst="rect">
            <a:avLst/>
          </a:prstGeom>
        </p:spPr>
        <p:txBody>
          <a:bodyPr vert="horz" lIns="91440" tIns="45720" rIns="91440" bIns="45720" rtlCol="0" anchor="t" anchorCtr="0">
            <a:noAutofit/>
          </a:bodyPr>
          <a:lstStyle/>
          <a:p>
            <a:r>
              <a:rPr lang="zh-CN" altLang="en-US" sz="1200" dirty="0" smtClean="0">
                <a:latin typeface="微软雅黑" pitchFamily="34" charset="-122"/>
                <a:ea typeface="微软雅黑" pitchFamily="34" charset="-122"/>
              </a:rPr>
              <a:t>安全主要从</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个方向考虑：</a:t>
            </a:r>
            <a:r>
              <a:rPr lang="zh-CN" altLang="en-US" sz="1200" dirty="0" smtClean="0">
                <a:latin typeface="微软雅黑" pitchFamily="34" charset="-122"/>
                <a:ea typeface="微软雅黑" pitchFamily="34" charset="-122"/>
              </a:rPr>
              <a:t>一</a:t>
            </a:r>
            <a:r>
              <a:rPr lang="zh-CN" altLang="en-US" sz="1200" dirty="0" smtClean="0">
                <a:latin typeface="微软雅黑" pitchFamily="34" charset="-122"/>
                <a:ea typeface="微软雅黑" pitchFamily="34" charset="-122"/>
              </a:rPr>
              <a:t>个是数据安全，一个是身份安全。</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400" b="1" dirty="0" smtClean="0">
                <a:latin typeface="微软雅黑" pitchFamily="34" charset="-122"/>
                <a:ea typeface="微软雅黑" pitchFamily="34" charset="-122"/>
              </a:rPr>
              <a:t>数据安全</a:t>
            </a:r>
            <a:r>
              <a:rPr lang="zh-CN" altLang="en-US" sz="1200" dirty="0" smtClean="0">
                <a:latin typeface="微软雅黑" pitchFamily="34" charset="-122"/>
                <a:ea typeface="微软雅黑" pitchFamily="34" charset="-122"/>
              </a:rPr>
              <a:t>：数据安全主要是考虑敏感的数据，应该被加密传输到服务器，而在传输过程中不被其它个人或程序获取甚至保留破解，用于不法行为。常用的数据加密方式有</a:t>
            </a:r>
            <a:r>
              <a:rPr lang="en-US" altLang="zh-CN" sz="1200" dirty="0" smtClean="0">
                <a:latin typeface="微软雅黑" pitchFamily="34" charset="-122"/>
                <a:ea typeface="微软雅黑" pitchFamily="34" charset="-122"/>
              </a:rPr>
              <a:t>https/</a:t>
            </a:r>
            <a:r>
              <a:rPr lang="en-US" altLang="zh-CN" sz="1200" dirty="0" err="1" smtClean="0">
                <a:latin typeface="微软雅黑" pitchFamily="34" charset="-122"/>
                <a:ea typeface="微软雅黑" pitchFamily="34" charset="-122"/>
              </a:rPr>
              <a:t>ssl</a:t>
            </a:r>
            <a:r>
              <a:rPr lang="zh-CN" altLang="en-US" sz="1200" dirty="0" smtClean="0">
                <a:latin typeface="微软雅黑" pitchFamily="34" charset="-122"/>
                <a:ea typeface="微软雅黑" pitchFamily="34" charset="-122"/>
              </a:rPr>
              <a:t>，或者采用可逆的加密算法对数据加密传输。</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示例：数据统计上报接口</a:t>
            </a:r>
            <a:endParaRPr lang="en-US" altLang="zh-CN" sz="1200" dirty="0" smtClean="0">
              <a:latin typeface="微软雅黑" pitchFamily="34" charset="-122"/>
              <a:ea typeface="微软雅黑" pitchFamily="34" charset="-122"/>
            </a:endParaRPr>
          </a:p>
          <a:p>
            <a:endParaRPr lang="zh-CN" altLang="en-US"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安全</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632479" y="1925053"/>
          <a:ext cx="8162819" cy="2468880"/>
        </p:xfrm>
        <a:graphic>
          <a:graphicData uri="http://schemas.openxmlformats.org/drawingml/2006/table">
            <a:tbl>
              <a:tblPr firstRow="1" bandRow="1">
                <a:tableStyleId>{5C22544A-7EE6-4342-B048-85BDC9FD1C3A}</a:tableStyleId>
              </a:tblPr>
              <a:tblGrid>
                <a:gridCol w="8162819"/>
              </a:tblGrid>
              <a:tr h="370840">
                <a:tc>
                  <a:txBody>
                    <a:bodyPr/>
                    <a:lstStyle/>
                    <a:p>
                      <a:r>
                        <a:rPr lang="en-US" altLang="zh-CN" sz="1200" dirty="0" smtClean="0">
                          <a:latin typeface="微软雅黑" pitchFamily="34" charset="-122"/>
                          <a:ea typeface="微软雅黑" pitchFamily="34" charset="-122"/>
                        </a:rPr>
                        <a:t>public </a:t>
                      </a:r>
                      <a:r>
                        <a:rPr lang="en-US" altLang="zh-CN" sz="1200" dirty="0" err="1" smtClean="0">
                          <a:latin typeface="微软雅黑" pitchFamily="34" charset="-122"/>
                          <a:ea typeface="微软雅黑" pitchFamily="34" charset="-122"/>
                        </a:rPr>
                        <a:t>JSONObject</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decryptData</a:t>
                      </a:r>
                      <a:r>
                        <a:rPr lang="en-US" altLang="zh-CN" sz="1200" dirty="0" smtClean="0">
                          <a:latin typeface="微软雅黑" pitchFamily="34" charset="-122"/>
                          <a:ea typeface="微软雅黑" pitchFamily="34" charset="-122"/>
                        </a:rPr>
                        <a:t>(String data) throws </a:t>
                      </a:r>
                      <a:r>
                        <a:rPr lang="en-US" altLang="zh-CN" sz="1200" dirty="0" err="1" smtClean="0">
                          <a:latin typeface="微软雅黑" pitchFamily="34" charset="-122"/>
                          <a:ea typeface="微软雅黑" pitchFamily="34" charset="-122"/>
                        </a:rPr>
                        <a:t>UnsupportedEncodingException</a:t>
                      </a:r>
                      <a:r>
                        <a:rPr lang="en-US" altLang="zh-CN" sz="1200" dirty="0" smtClean="0">
                          <a:latin typeface="微软雅黑" pitchFamily="34" charset="-122"/>
                          <a:ea typeface="微软雅黑" pitchFamily="34" charset="-122"/>
                        </a:rPr>
                        <a:t> {</a:t>
                      </a:r>
                    </a:p>
                    <a:p>
                      <a:r>
                        <a:rPr lang="en-US" altLang="zh-CN" sz="1200" dirty="0" smtClean="0">
                          <a:latin typeface="微软雅黑" pitchFamily="34" charset="-122"/>
                          <a:ea typeface="微软雅黑" pitchFamily="34" charset="-122"/>
                        </a:rPr>
                        <a:t>	byte[] bytes = </a:t>
                      </a:r>
                      <a:r>
                        <a:rPr lang="en-US" altLang="zh-CN" sz="1200" dirty="0" err="1" smtClean="0">
                          <a:latin typeface="微软雅黑" pitchFamily="34" charset="-122"/>
                          <a:ea typeface="微软雅黑" pitchFamily="34" charset="-122"/>
                        </a:rPr>
                        <a:t>data.getBytes</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defaultCharsetName</a:t>
                      </a:r>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n = </a:t>
                      </a:r>
                      <a:r>
                        <a:rPr lang="en-US" altLang="zh-CN" sz="1200" dirty="0" err="1" smtClean="0">
                          <a:latin typeface="微软雅黑" pitchFamily="34" charset="-122"/>
                          <a:ea typeface="微软雅黑" pitchFamily="34" charset="-122"/>
                        </a:rPr>
                        <a:t>bytes.length</a:t>
                      </a:r>
                      <a:r>
                        <a:rPr lang="en-US" altLang="zh-CN" sz="1200" dirty="0" smtClean="0">
                          <a:latin typeface="微软雅黑" pitchFamily="34" charset="-122"/>
                          <a:ea typeface="微软雅黑" pitchFamily="34" charset="-122"/>
                        </a:rPr>
                        <a:t> - 132;</a:t>
                      </a:r>
                    </a:p>
                    <a:p>
                      <a:r>
                        <a:rPr lang="en-US" altLang="zh-CN" sz="1200" dirty="0" smtClean="0">
                          <a:latin typeface="微软雅黑" pitchFamily="34" charset="-122"/>
                          <a:ea typeface="微软雅黑" pitchFamily="34" charset="-122"/>
                        </a:rPr>
                        <a:t>	byte[] </a:t>
                      </a:r>
                      <a:r>
                        <a:rPr lang="en-US" altLang="zh-CN" sz="1200" dirty="0" err="1" smtClean="0">
                          <a:latin typeface="微软雅黑" pitchFamily="34" charset="-122"/>
                          <a:ea typeface="微软雅黑" pitchFamily="34" charset="-122"/>
                        </a:rPr>
                        <a:t>aesKeyEncrypt</a:t>
                      </a:r>
                      <a:r>
                        <a:rPr lang="en-US" altLang="zh-CN" sz="1200" dirty="0" smtClean="0">
                          <a:latin typeface="微软雅黑" pitchFamily="34" charset="-122"/>
                          <a:ea typeface="微软雅黑" pitchFamily="34" charset="-122"/>
                        </a:rPr>
                        <a:t> = new byte[128];</a:t>
                      </a:r>
                    </a:p>
                    <a:p>
                      <a:r>
                        <a:rPr lang="en-US" altLang="zh-CN" sz="1200" dirty="0" smtClean="0">
                          <a:latin typeface="微软雅黑" pitchFamily="34" charset="-122"/>
                          <a:ea typeface="微软雅黑" pitchFamily="34" charset="-122"/>
                        </a:rPr>
                        <a:t>	byte[] </a:t>
                      </a:r>
                      <a:r>
                        <a:rPr lang="en-US" altLang="zh-CN" sz="1200" dirty="0" err="1" smtClean="0">
                          <a:latin typeface="微软雅黑" pitchFamily="34" charset="-122"/>
                          <a:ea typeface="微软雅黑" pitchFamily="34" charset="-122"/>
                        </a:rPr>
                        <a:t>logEncrypt</a:t>
                      </a:r>
                      <a:r>
                        <a:rPr lang="en-US" altLang="zh-CN" sz="1200" dirty="0" smtClean="0">
                          <a:latin typeface="微软雅黑" pitchFamily="34" charset="-122"/>
                          <a:ea typeface="微软雅黑" pitchFamily="34" charset="-122"/>
                        </a:rPr>
                        <a:t> = new byte[n];</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System.arraycopy</a:t>
                      </a:r>
                      <a:r>
                        <a:rPr lang="en-US" altLang="zh-CN" sz="1200" dirty="0" smtClean="0">
                          <a:latin typeface="微软雅黑" pitchFamily="34" charset="-122"/>
                          <a:ea typeface="微软雅黑" pitchFamily="34" charset="-122"/>
                        </a:rPr>
                        <a:t>(bytes, 4, </a:t>
                      </a:r>
                      <a:r>
                        <a:rPr lang="en-US" altLang="zh-CN" sz="1200" dirty="0" err="1" smtClean="0">
                          <a:latin typeface="微软雅黑" pitchFamily="34" charset="-122"/>
                          <a:ea typeface="微软雅黑" pitchFamily="34" charset="-122"/>
                        </a:rPr>
                        <a:t>aesKeyEncrypt</a:t>
                      </a:r>
                      <a:r>
                        <a:rPr lang="en-US" altLang="zh-CN" sz="1200" dirty="0" smtClean="0">
                          <a:latin typeface="微软雅黑" pitchFamily="34" charset="-122"/>
                          <a:ea typeface="微软雅黑" pitchFamily="34" charset="-122"/>
                        </a:rPr>
                        <a:t>, 0, 128);</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System.arraycopy</a:t>
                      </a:r>
                      <a:r>
                        <a:rPr lang="en-US" altLang="zh-CN" sz="1200" dirty="0" smtClean="0">
                          <a:latin typeface="微软雅黑" pitchFamily="34" charset="-122"/>
                          <a:ea typeface="微软雅黑" pitchFamily="34" charset="-122"/>
                        </a:rPr>
                        <a:t>(bytes, 132, </a:t>
                      </a:r>
                      <a:r>
                        <a:rPr lang="en-US" altLang="zh-CN" sz="1200" dirty="0" err="1" smtClean="0">
                          <a:latin typeface="微软雅黑" pitchFamily="34" charset="-122"/>
                          <a:ea typeface="微软雅黑" pitchFamily="34" charset="-122"/>
                        </a:rPr>
                        <a:t>logEncrypt</a:t>
                      </a:r>
                      <a:r>
                        <a:rPr lang="en-US" altLang="zh-CN" sz="1200" dirty="0" smtClean="0">
                          <a:latin typeface="微软雅黑" pitchFamily="34" charset="-122"/>
                          <a:ea typeface="微软雅黑" pitchFamily="34" charset="-122"/>
                        </a:rPr>
                        <a:t>, 0, n);</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int</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rsaId</a:t>
                      </a:r>
                      <a:r>
                        <a:rPr lang="en-US" altLang="zh-CN" sz="1200" dirty="0" smtClean="0">
                          <a:latin typeface="微软雅黑" pitchFamily="34" charset="-122"/>
                          <a:ea typeface="微软雅黑" pitchFamily="34" charset="-122"/>
                        </a:rPr>
                        <a:t> = </a:t>
                      </a:r>
                      <a:r>
                        <a:rPr lang="en-US" altLang="zh-CN" sz="1200" dirty="0" err="1" smtClean="0">
                          <a:latin typeface="微软雅黑" pitchFamily="34" charset="-122"/>
                          <a:ea typeface="微软雅黑" pitchFamily="34" charset="-122"/>
                        </a:rPr>
                        <a:t>ByteUtil.bytesToInt</a:t>
                      </a:r>
                      <a:r>
                        <a:rPr lang="en-US" altLang="zh-CN" sz="1200" dirty="0" smtClean="0">
                          <a:latin typeface="微软雅黑" pitchFamily="34" charset="-122"/>
                          <a:ea typeface="微软雅黑" pitchFamily="34" charset="-122"/>
                        </a:rPr>
                        <a:t>(bytes, 0);</a:t>
                      </a:r>
                    </a:p>
                    <a:p>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RSAPrivateKey</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priKey</a:t>
                      </a:r>
                      <a:r>
                        <a:rPr lang="en-US" altLang="zh-CN" sz="1200" dirty="0" smtClean="0">
                          <a:latin typeface="微软雅黑" pitchFamily="34" charset="-122"/>
                          <a:ea typeface="微软雅黑" pitchFamily="34" charset="-122"/>
                        </a:rPr>
                        <a:t> = </a:t>
                      </a:r>
                      <a:r>
                        <a:rPr lang="en-US" altLang="zh-CN" sz="1200" dirty="0" err="1" smtClean="0">
                          <a:latin typeface="微软雅黑" pitchFamily="34" charset="-122"/>
                          <a:ea typeface="微软雅黑" pitchFamily="34" charset="-122"/>
                        </a:rPr>
                        <a:t>getPriKeyByRsaId</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rsaId</a:t>
                      </a:r>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byte[] password = </a:t>
                      </a:r>
                      <a:r>
                        <a:rPr lang="en-US" altLang="zh-CN" sz="1200" dirty="0" err="1" smtClean="0">
                          <a:latin typeface="微软雅黑" pitchFamily="34" charset="-122"/>
                          <a:ea typeface="微软雅黑" pitchFamily="34" charset="-122"/>
                        </a:rPr>
                        <a:t>RSAEncrypt.decrypt</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priKey</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aesKeyEncrypt</a:t>
                      </a:r>
                      <a:r>
                        <a:rPr lang="en-US" altLang="zh-CN" sz="1200" dirty="0" smtClean="0">
                          <a:latin typeface="微软雅黑" pitchFamily="34" charset="-122"/>
                          <a:ea typeface="微软雅黑" pitchFamily="34" charset="-122"/>
                        </a:rPr>
                        <a:t>);</a:t>
                      </a:r>
                    </a:p>
                    <a:p>
                      <a:r>
                        <a:rPr lang="en-US" altLang="zh-CN" sz="1200" dirty="0" smtClean="0">
                          <a:latin typeface="微软雅黑" pitchFamily="34" charset="-122"/>
                          <a:ea typeface="微软雅黑" pitchFamily="34" charset="-122"/>
                        </a:rPr>
                        <a:t>	byte[] decrypt = </a:t>
                      </a:r>
                      <a:r>
                        <a:rPr lang="en-US" altLang="zh-CN" sz="1200" dirty="0" err="1" smtClean="0">
                          <a:latin typeface="微软雅黑" pitchFamily="34" charset="-122"/>
                          <a:ea typeface="微软雅黑" pitchFamily="34" charset="-122"/>
                        </a:rPr>
                        <a:t>AesEncrypt.decrypt</a:t>
                      </a:r>
                      <a:r>
                        <a:rPr lang="en-US" altLang="zh-CN"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logEncrypt</a:t>
                      </a:r>
                      <a:r>
                        <a:rPr lang="en-US" altLang="zh-CN" sz="1200" dirty="0" smtClean="0">
                          <a:latin typeface="微软雅黑" pitchFamily="34" charset="-122"/>
                          <a:ea typeface="微软雅黑" pitchFamily="34" charset="-122"/>
                        </a:rPr>
                        <a:t>, password);</a:t>
                      </a:r>
                    </a:p>
                    <a:p>
                      <a:r>
                        <a:rPr lang="en-US" altLang="zh-CN" sz="1200" dirty="0" smtClean="0">
                          <a:latin typeface="微软雅黑" pitchFamily="34" charset="-122"/>
                          <a:ea typeface="微软雅黑" pitchFamily="34" charset="-122"/>
                        </a:rPr>
                        <a:t>	return new </a:t>
                      </a:r>
                      <a:r>
                        <a:rPr lang="en-US" altLang="zh-CN" sz="1200" dirty="0" err="1" smtClean="0">
                          <a:latin typeface="微软雅黑" pitchFamily="34" charset="-122"/>
                          <a:ea typeface="微软雅黑" pitchFamily="34" charset="-122"/>
                        </a:rPr>
                        <a:t>JSONObject</a:t>
                      </a:r>
                      <a:r>
                        <a:rPr lang="en-US" altLang="zh-CN" sz="1200" dirty="0" smtClean="0">
                          <a:latin typeface="微软雅黑" pitchFamily="34" charset="-122"/>
                          <a:ea typeface="微软雅黑" pitchFamily="34" charset="-122"/>
                        </a:rPr>
                        <a:t>(new String(decrypt));</a:t>
                      </a:r>
                    </a:p>
                    <a:p>
                      <a:r>
                        <a:rPr lang="en-US" altLang="zh-CN" sz="1200" dirty="0" smtClean="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4145435"/>
          </a:xfrm>
          <a:prstGeom prst="rect">
            <a:avLst/>
          </a:prstGeom>
        </p:spPr>
        <p:txBody>
          <a:bodyPr vert="horz" lIns="91440" tIns="45720" rIns="91440" bIns="45720" rtlCol="0" anchor="t" anchorCtr="0">
            <a:noAutofit/>
          </a:bodyPr>
          <a:lstStyle/>
          <a:p>
            <a:r>
              <a:rPr lang="zh-CN" altLang="en-US" sz="1400" b="1" dirty="0" smtClean="0">
                <a:latin typeface="微软雅黑" pitchFamily="34" charset="-122"/>
                <a:ea typeface="微软雅黑" pitchFamily="34" charset="-122"/>
              </a:rPr>
              <a:t>身份安全</a:t>
            </a:r>
            <a:r>
              <a:rPr lang="zh-CN" altLang="en-US" sz="1200" dirty="0" smtClean="0">
                <a:latin typeface="微软雅黑" pitchFamily="34" charset="-122"/>
                <a:ea typeface="微软雅黑" pitchFamily="34" charset="-122"/>
              </a:rPr>
              <a:t>：主要采用签名认证、身份认证</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个手段进行保证。</a:t>
            </a:r>
            <a:endParaRPr lang="en-US" altLang="zh-CN"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基于签名的身份认证</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en-US" altLang="zh-CN" sz="1200" dirty="0" err="1" smtClean="0">
                <a:latin typeface="微软雅黑" pitchFamily="34" charset="-122"/>
                <a:ea typeface="微软雅黑" pitchFamily="34" charset="-122"/>
              </a:rPr>
              <a:t>appId</a:t>
            </a: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appKey</a:t>
            </a: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secretKey</a:t>
            </a:r>
            <a:r>
              <a:rPr lang="zh-CN" altLang="en-US" sz="1200" dirty="0" smtClean="0">
                <a:latin typeface="微软雅黑" pitchFamily="34" charset="-122"/>
                <a:ea typeface="微软雅黑" pitchFamily="34" charset="-122"/>
              </a:rPr>
              <a:t>相当于另外一套的账号、密码机制。在努比亚开发者平台创建应用后，可以生成</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找到对应的</a:t>
            </a:r>
            <a:r>
              <a:rPr lang="en-US" altLang="zh-CN" sz="1200" dirty="0" smtClean="0">
                <a:latin typeface="微软雅黑" pitchFamily="34" charset="-122"/>
                <a:ea typeface="微软雅黑" pitchFamily="34" charset="-122"/>
              </a:rPr>
              <a:t>id</a:t>
            </a:r>
            <a:r>
              <a:rPr lang="zh-CN" altLang="en-US" sz="1200" dirty="0" smtClean="0">
                <a:latin typeface="微软雅黑" pitchFamily="34" charset="-122"/>
                <a:ea typeface="微软雅黑" pitchFamily="34" charset="-122"/>
              </a:rPr>
              <a:t>和</a:t>
            </a:r>
            <a:r>
              <a:rPr lang="en-US" altLang="zh-CN" sz="1200" dirty="0" smtClean="0">
                <a:latin typeface="微软雅黑" pitchFamily="34" charset="-122"/>
                <a:ea typeface="微软雅黑" pitchFamily="34" charset="-122"/>
              </a:rPr>
              <a:t>key</a:t>
            </a: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appKey</a:t>
            </a:r>
            <a:r>
              <a:rPr lang="zh-CN" altLang="en-US" sz="1200" dirty="0" smtClean="0">
                <a:latin typeface="微软雅黑" pitchFamily="34" charset="-122"/>
                <a:ea typeface="微软雅黑" pitchFamily="34" charset="-122"/>
              </a:rPr>
              <a:t>用户客户端与服务端的签名认证，</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secretKey</a:t>
            </a:r>
            <a:r>
              <a:rPr lang="zh-CN" altLang="en-US" sz="1200" dirty="0" smtClean="0">
                <a:latin typeface="微软雅黑" pitchFamily="34" charset="-122"/>
                <a:ea typeface="微软雅黑" pitchFamily="34" charset="-122"/>
              </a:rPr>
              <a:t>用户服务端直接的签名</a:t>
            </a:r>
            <a:r>
              <a:rPr lang="zh-CN" altLang="en-US" sz="1200" dirty="0" smtClean="0">
                <a:latin typeface="微软雅黑" pitchFamily="34" charset="-122"/>
                <a:ea typeface="微软雅黑" pitchFamily="34" charset="-122"/>
              </a:rPr>
              <a:t>认证。</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示例？</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push </a:t>
            </a:r>
            <a:r>
              <a:rPr lang="en-US" altLang="zh-CN" sz="1200" dirty="0" err="1"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接口</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基于 </a:t>
            </a:r>
            <a:r>
              <a:rPr lang="en-US" altLang="zh-CN" sz="1200" dirty="0" smtClean="0">
                <a:latin typeface="微软雅黑" pitchFamily="34" charset="-122"/>
                <a:ea typeface="微软雅黑" pitchFamily="34" charset="-122"/>
              </a:rPr>
              <a:t>Token</a:t>
            </a:r>
            <a:r>
              <a:rPr lang="zh-CN" altLang="en-US" sz="1200" dirty="0" smtClean="0">
                <a:latin typeface="微软雅黑" pitchFamily="34" charset="-122"/>
                <a:ea typeface="微软雅黑" pitchFamily="34" charset="-122"/>
              </a:rPr>
              <a:t>的身份认证：</a:t>
            </a:r>
            <a:r>
              <a:rPr lang="zh-CN" altLang="en-US" sz="1200" dirty="0" smtClean="0">
                <a:latin typeface="微软雅黑" pitchFamily="34" charset="-122"/>
                <a:ea typeface="微软雅黑" pitchFamily="34" charset="-122"/>
              </a:rPr>
              <a:t>使用</a:t>
            </a:r>
            <a:r>
              <a:rPr lang="en-US" altLang="zh-CN" sz="1200" dirty="0" smtClean="0">
                <a:latin typeface="微软雅黑" pitchFamily="34" charset="-122"/>
                <a:ea typeface="微软雅黑" pitchFamily="34" charset="-122"/>
              </a:rPr>
              <a:t>Token </a:t>
            </a:r>
            <a:r>
              <a:rPr lang="zh-CN" altLang="en-US" sz="1200" dirty="0" smtClean="0">
                <a:latin typeface="微软雅黑" pitchFamily="34" charset="-122"/>
                <a:ea typeface="微软雅黑" pitchFamily="34" charset="-122"/>
              </a:rPr>
              <a:t>的身份验证方法，在服务端不需要存储用户的登录记录。大概的流程是这样的：</a:t>
            </a:r>
          </a:p>
          <a:p>
            <a:r>
              <a:rPr lang="en-US" altLang="zh-CN" sz="1200" dirty="0" smtClean="0">
                <a:latin typeface="微软雅黑" pitchFamily="34" charset="-122"/>
                <a:ea typeface="微软雅黑" pitchFamily="34" charset="-122"/>
              </a:rPr>
              <a:t>1. </a:t>
            </a:r>
            <a:r>
              <a:rPr lang="zh-CN" altLang="en-US" sz="1200" dirty="0" smtClean="0">
                <a:latin typeface="微软雅黑" pitchFamily="34" charset="-122"/>
                <a:ea typeface="微软雅黑" pitchFamily="34" charset="-122"/>
              </a:rPr>
              <a:t>客户端</a:t>
            </a:r>
            <a:r>
              <a:rPr lang="zh-CN" altLang="en-US" sz="1200" dirty="0" smtClean="0">
                <a:latin typeface="微软雅黑" pitchFamily="34" charset="-122"/>
                <a:ea typeface="微软雅黑" pitchFamily="34" charset="-122"/>
              </a:rPr>
              <a:t>使用用户名跟密码请求登录</a:t>
            </a:r>
          </a:p>
          <a:p>
            <a:r>
              <a:rPr lang="en-US" altLang="zh-CN" sz="1200" dirty="0" smtClean="0">
                <a:latin typeface="微软雅黑" pitchFamily="34" charset="-122"/>
                <a:ea typeface="微软雅黑" pitchFamily="34" charset="-122"/>
              </a:rPr>
              <a:t>2. </a:t>
            </a:r>
            <a:r>
              <a:rPr lang="zh-CN" altLang="en-US" sz="1200" dirty="0" smtClean="0">
                <a:latin typeface="微软雅黑" pitchFamily="34" charset="-122"/>
                <a:ea typeface="微软雅黑" pitchFamily="34" charset="-122"/>
              </a:rPr>
              <a:t>服务</a:t>
            </a:r>
            <a:r>
              <a:rPr lang="zh-CN" altLang="en-US" sz="1200" dirty="0" smtClean="0">
                <a:latin typeface="微软雅黑" pitchFamily="34" charset="-122"/>
                <a:ea typeface="微软雅黑" pitchFamily="34" charset="-122"/>
              </a:rPr>
              <a:t>端收到请求，去验证用户名与密码</a:t>
            </a:r>
          </a:p>
          <a:p>
            <a:r>
              <a:rPr lang="en-US" altLang="zh-CN" sz="1200" dirty="0" smtClean="0">
                <a:latin typeface="微软雅黑" pitchFamily="34" charset="-122"/>
                <a:ea typeface="微软雅黑" pitchFamily="34" charset="-122"/>
              </a:rPr>
              <a:t>3. </a:t>
            </a:r>
            <a:r>
              <a:rPr lang="zh-CN" altLang="en-US" sz="1200" dirty="0" smtClean="0">
                <a:latin typeface="微软雅黑" pitchFamily="34" charset="-122"/>
                <a:ea typeface="微软雅黑" pitchFamily="34" charset="-122"/>
              </a:rPr>
              <a:t>验证</a:t>
            </a:r>
            <a:r>
              <a:rPr lang="zh-CN" altLang="en-US" sz="1200" dirty="0" smtClean="0">
                <a:latin typeface="微软雅黑" pitchFamily="34" charset="-122"/>
                <a:ea typeface="微软雅黑" pitchFamily="34" charset="-122"/>
              </a:rPr>
              <a:t>成功后，服务端会签发一个 </a:t>
            </a:r>
            <a:r>
              <a:rPr lang="en-US" altLang="zh-CN" sz="1200" dirty="0" smtClean="0">
                <a:latin typeface="微软雅黑" pitchFamily="34" charset="-122"/>
                <a:ea typeface="微软雅黑" pitchFamily="34" charset="-122"/>
              </a:rPr>
              <a:t>Token(</a:t>
            </a:r>
            <a:r>
              <a:rPr lang="zh-CN" altLang="en-US" sz="1200" dirty="0" smtClean="0">
                <a:latin typeface="微软雅黑" pitchFamily="34" charset="-122"/>
                <a:ea typeface="微软雅黑" pitchFamily="34" charset="-122"/>
              </a:rPr>
              <a:t>通常都是有时效性</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再把这个 </a:t>
            </a:r>
            <a:r>
              <a:rPr lang="en-US" altLang="zh-CN" sz="1200" dirty="0" smtClean="0">
                <a:latin typeface="微软雅黑" pitchFamily="34" charset="-122"/>
                <a:ea typeface="微软雅黑" pitchFamily="34" charset="-122"/>
              </a:rPr>
              <a:t>Token </a:t>
            </a:r>
            <a:r>
              <a:rPr lang="zh-CN" altLang="en-US" sz="1200" dirty="0" smtClean="0">
                <a:latin typeface="微软雅黑" pitchFamily="34" charset="-122"/>
                <a:ea typeface="微软雅黑" pitchFamily="34" charset="-122"/>
              </a:rPr>
              <a:t>发送给客户端</a:t>
            </a:r>
          </a:p>
          <a:p>
            <a:r>
              <a:rPr lang="en-US" altLang="zh-CN" sz="1200" dirty="0" smtClean="0">
                <a:latin typeface="微软雅黑" pitchFamily="34" charset="-122"/>
                <a:ea typeface="微软雅黑" pitchFamily="34" charset="-122"/>
              </a:rPr>
              <a:t>4. </a:t>
            </a:r>
            <a:r>
              <a:rPr lang="zh-CN" altLang="en-US" sz="1200" dirty="0" smtClean="0">
                <a:latin typeface="微软雅黑" pitchFamily="34" charset="-122"/>
                <a:ea typeface="微软雅黑" pitchFamily="34" charset="-122"/>
              </a:rPr>
              <a:t>客户端</a:t>
            </a:r>
            <a:r>
              <a:rPr lang="zh-CN" altLang="en-US" sz="1200" dirty="0" smtClean="0">
                <a:latin typeface="微软雅黑" pitchFamily="34" charset="-122"/>
                <a:ea typeface="微软雅黑" pitchFamily="34" charset="-122"/>
              </a:rPr>
              <a:t>收到 </a:t>
            </a:r>
            <a:r>
              <a:rPr lang="en-US" altLang="zh-CN" sz="1200" dirty="0" smtClean="0">
                <a:latin typeface="微软雅黑" pitchFamily="34" charset="-122"/>
                <a:ea typeface="微软雅黑" pitchFamily="34" charset="-122"/>
              </a:rPr>
              <a:t>Token </a:t>
            </a:r>
            <a:r>
              <a:rPr lang="zh-CN" altLang="en-US" sz="1200" dirty="0" smtClean="0">
                <a:latin typeface="微软雅黑" pitchFamily="34" charset="-122"/>
                <a:ea typeface="微软雅黑" pitchFamily="34" charset="-122"/>
              </a:rPr>
              <a:t>以后可以把它存储</a:t>
            </a:r>
            <a:r>
              <a:rPr lang="zh-CN" altLang="en-US" sz="1200" dirty="0" smtClean="0">
                <a:latin typeface="微软雅黑" pitchFamily="34" charset="-122"/>
                <a:ea typeface="微软雅黑" pitchFamily="34" charset="-122"/>
              </a:rPr>
              <a:t>起来</a:t>
            </a:r>
            <a:endParaRPr lang="zh-CN" altLang="en-US"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5. </a:t>
            </a:r>
            <a:r>
              <a:rPr lang="zh-CN" altLang="en-US" sz="1200" dirty="0" smtClean="0">
                <a:latin typeface="微软雅黑" pitchFamily="34" charset="-122"/>
                <a:ea typeface="微软雅黑" pitchFamily="34" charset="-122"/>
              </a:rPr>
              <a:t>客户端</a:t>
            </a:r>
            <a:r>
              <a:rPr lang="zh-CN" altLang="en-US" sz="1200" dirty="0" smtClean="0">
                <a:latin typeface="微软雅黑" pitchFamily="34" charset="-122"/>
                <a:ea typeface="微软雅黑" pitchFamily="34" charset="-122"/>
              </a:rPr>
              <a:t>每次向服务端</a:t>
            </a:r>
            <a:r>
              <a:rPr lang="zh-CN" altLang="en-US" sz="1200" dirty="0" smtClean="0">
                <a:latin typeface="微软雅黑" pitchFamily="34" charset="-122"/>
                <a:ea typeface="微软雅黑" pitchFamily="34" charset="-122"/>
              </a:rPr>
              <a:t>请求接口时需要带上服务</a:t>
            </a:r>
            <a:r>
              <a:rPr lang="zh-CN" altLang="en-US" sz="1200" dirty="0" smtClean="0">
                <a:latin typeface="微软雅黑" pitchFamily="34" charset="-122"/>
                <a:ea typeface="微软雅黑" pitchFamily="34" charset="-122"/>
              </a:rPr>
              <a:t>端签发的 </a:t>
            </a:r>
            <a:r>
              <a:rPr lang="en-US" altLang="zh-CN" sz="1200" dirty="0" smtClean="0">
                <a:latin typeface="微软雅黑" pitchFamily="34" charset="-122"/>
                <a:ea typeface="微软雅黑" pitchFamily="34" charset="-122"/>
              </a:rPr>
              <a:t>Token</a:t>
            </a:r>
          </a:p>
          <a:p>
            <a:r>
              <a:rPr lang="en-US" altLang="zh-CN" sz="1200" dirty="0" smtClean="0">
                <a:latin typeface="微软雅黑" pitchFamily="34" charset="-122"/>
                <a:ea typeface="微软雅黑" pitchFamily="34" charset="-122"/>
              </a:rPr>
              <a:t>6. </a:t>
            </a:r>
            <a:r>
              <a:rPr lang="zh-CN" altLang="en-US" sz="1200" dirty="0" smtClean="0">
                <a:latin typeface="微软雅黑" pitchFamily="34" charset="-122"/>
                <a:ea typeface="微软雅黑" pitchFamily="34" charset="-122"/>
              </a:rPr>
              <a:t>服务</a:t>
            </a:r>
            <a:r>
              <a:rPr lang="zh-CN" altLang="en-US" sz="1200" dirty="0" smtClean="0">
                <a:latin typeface="微软雅黑" pitchFamily="34" charset="-122"/>
                <a:ea typeface="微软雅黑" pitchFamily="34" charset="-122"/>
              </a:rPr>
              <a:t>端收到请求</a:t>
            </a:r>
            <a:r>
              <a:rPr lang="zh-CN" altLang="en-US" sz="1200" dirty="0" smtClean="0">
                <a:latin typeface="微软雅黑" pitchFamily="34" charset="-122"/>
                <a:ea typeface="微软雅黑" pitchFamily="34" charset="-122"/>
              </a:rPr>
              <a:t>，先验证</a:t>
            </a:r>
            <a:r>
              <a:rPr lang="zh-CN" altLang="en-US" sz="1200" dirty="0" smtClean="0">
                <a:latin typeface="微软雅黑" pitchFamily="34" charset="-122"/>
                <a:ea typeface="微软雅黑" pitchFamily="34" charset="-122"/>
              </a:rPr>
              <a:t>客户端请求里面带着的 </a:t>
            </a:r>
            <a:r>
              <a:rPr lang="en-US" altLang="zh-CN" sz="1200" dirty="0" smtClean="0">
                <a:latin typeface="微软雅黑" pitchFamily="34" charset="-122"/>
                <a:ea typeface="微软雅黑" pitchFamily="34" charset="-122"/>
              </a:rPr>
              <a:t>Token</a:t>
            </a:r>
            <a:r>
              <a:rPr lang="zh-CN" altLang="en-US" sz="1200" dirty="0" smtClean="0">
                <a:latin typeface="微软雅黑" pitchFamily="34" charset="-122"/>
                <a:ea typeface="微软雅黑" pitchFamily="34" charset="-122"/>
              </a:rPr>
              <a:t>，再验证</a:t>
            </a:r>
            <a:r>
              <a:rPr lang="en-US" altLang="zh-CN" sz="1200" dirty="0" smtClean="0">
                <a:latin typeface="微软雅黑" pitchFamily="34" charset="-122"/>
                <a:ea typeface="微软雅黑" pitchFamily="34" charset="-122"/>
              </a:rPr>
              <a:t>token</a:t>
            </a:r>
            <a:r>
              <a:rPr lang="zh-CN" altLang="en-US" sz="1200" dirty="0" smtClean="0">
                <a:latin typeface="微软雅黑" pitchFamily="34" charset="-122"/>
                <a:ea typeface="微软雅黑" pitchFamily="34" charset="-122"/>
              </a:rPr>
              <a:t>的有效性，</a:t>
            </a:r>
            <a:r>
              <a:rPr lang="zh-CN" altLang="en-US" sz="1200" dirty="0" smtClean="0">
                <a:latin typeface="微软雅黑" pitchFamily="34" charset="-122"/>
                <a:ea typeface="微软雅黑" pitchFamily="34" charset="-122"/>
              </a:rPr>
              <a:t>如果验证成功，</a:t>
            </a:r>
            <a:r>
              <a:rPr lang="zh-CN" altLang="en-US" sz="1200" dirty="0" smtClean="0">
                <a:latin typeface="微软雅黑" pitchFamily="34" charset="-122"/>
                <a:ea typeface="微软雅黑" pitchFamily="34" charset="-122"/>
              </a:rPr>
              <a:t>就正常处理并返回</a:t>
            </a:r>
            <a:r>
              <a:rPr lang="zh-CN" altLang="en-US" sz="1200" dirty="0" smtClean="0">
                <a:latin typeface="微软雅黑" pitchFamily="34" charset="-122"/>
                <a:ea typeface="微软雅黑" pitchFamily="34" charset="-122"/>
              </a:rPr>
              <a:t>请求的</a:t>
            </a:r>
            <a:r>
              <a:rPr lang="zh-CN" altLang="en-US" sz="1200" dirty="0" smtClean="0">
                <a:latin typeface="微软雅黑" pitchFamily="34" charset="-122"/>
                <a:ea typeface="微软雅黑" pitchFamily="34" charset="-122"/>
              </a:rPr>
              <a:t>数据</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示例？</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云</a:t>
            </a:r>
            <a:r>
              <a:rPr lang="zh-CN" altLang="en-US" sz="1200" dirty="0" smtClean="0">
                <a:latin typeface="微软雅黑" pitchFamily="34" charset="-122"/>
                <a:ea typeface="微软雅黑" pitchFamily="34" charset="-122"/>
              </a:rPr>
              <a:t>服务</a:t>
            </a:r>
            <a:r>
              <a:rPr lang="en-US" altLang="zh-CN" sz="1200" dirty="0" smtClean="0">
                <a:latin typeface="微软雅黑" pitchFamily="34" charset="-122"/>
                <a:ea typeface="微软雅黑" pitchFamily="34" charset="-122"/>
              </a:rPr>
              <a:t>token</a:t>
            </a:r>
            <a:r>
              <a:rPr lang="zh-CN" altLang="en-US" sz="1200" dirty="0" smtClean="0">
                <a:latin typeface="微软雅黑" pitchFamily="34" charset="-122"/>
                <a:ea typeface="微软雅黑" pitchFamily="34" charset="-122"/>
              </a:rPr>
              <a:t>拦截器</a:t>
            </a:r>
            <a:endParaRPr lang="zh-CN" altLang="en-US"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安全</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4145435"/>
          </a:xfrm>
          <a:prstGeom prst="rect">
            <a:avLst/>
          </a:prstGeom>
        </p:spPr>
        <p:txBody>
          <a:bodyPr vert="horz" lIns="91440" tIns="45720" rIns="91440" bIns="45720" rtlCol="0" anchor="t" anchorCtr="0">
            <a:noAutofit/>
          </a:bodyPr>
          <a:lstStyle/>
          <a:p>
            <a:r>
              <a:rPr lang="zh-CN" altLang="en-US" sz="1400" b="1" dirty="0" smtClean="0">
                <a:latin typeface="微软雅黑" pitchFamily="34" charset="-122"/>
                <a:ea typeface="微软雅黑" pitchFamily="34" charset="-122"/>
              </a:rPr>
              <a:t>身份安全</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前后端分离的开发模式也逐渐兴起，部门中也有几个项目进行了前后端分离的开发，但主要是有</a:t>
            </a:r>
            <a:r>
              <a:rPr lang="en-US" altLang="zh-CN" sz="1200" dirty="0" smtClean="0">
                <a:latin typeface="微软雅黑" pitchFamily="34" charset="-122"/>
                <a:ea typeface="微软雅黑" pitchFamily="34" charset="-122"/>
              </a:rPr>
              <a:t>html</a:t>
            </a:r>
            <a:r>
              <a:rPr lang="zh-CN" altLang="en-US" sz="1200" dirty="0" smtClean="0">
                <a:latin typeface="微软雅黑" pitchFamily="34" charset="-122"/>
                <a:ea typeface="微软雅黑" pitchFamily="34" charset="-122"/>
              </a:rPr>
              <a:t>的</a:t>
            </a:r>
            <a:r>
              <a:rPr lang="en-US" altLang="zh-CN" sz="1200" dirty="0" smtClean="0">
                <a:latin typeface="微软雅黑" pitchFamily="34" charset="-122"/>
                <a:ea typeface="微软雅黑" pitchFamily="34" charset="-122"/>
              </a:rPr>
              <a:t>web</a:t>
            </a:r>
            <a:r>
              <a:rPr lang="zh-CN" altLang="en-US" sz="1200" dirty="0" smtClean="0">
                <a:latin typeface="微软雅黑" pitchFamily="34" charset="-122"/>
                <a:ea typeface="微软雅黑" pitchFamily="34" charset="-122"/>
              </a:rPr>
              <a:t>项目。目前的前后端分离主要采用</a:t>
            </a:r>
            <a:r>
              <a:rPr lang="en-US" altLang="zh-CN" sz="1200" dirty="0" smtClean="0">
                <a:latin typeface="微软雅黑" pitchFamily="34" charset="-122"/>
                <a:ea typeface="微软雅黑" pitchFamily="34" charset="-122"/>
              </a:rPr>
              <a:t>session</a:t>
            </a:r>
            <a:r>
              <a:rPr lang="zh-CN" altLang="en-US" sz="1200" dirty="0" smtClean="0">
                <a:latin typeface="微软雅黑" pitchFamily="34" charset="-122"/>
                <a:ea typeface="微软雅黑" pitchFamily="34" charset="-122"/>
              </a:rPr>
              <a:t>、</a:t>
            </a:r>
            <a:r>
              <a:rPr lang="en-US" altLang="zh-CN" sz="1200" dirty="0" err="1" smtClean="0">
                <a:latin typeface="微软雅黑" pitchFamily="34" charset="-122"/>
                <a:ea typeface="微软雅黑" pitchFamily="34" charset="-122"/>
              </a:rPr>
              <a:t>jwt</a:t>
            </a:r>
            <a:r>
              <a:rPr lang="zh-CN" altLang="en-US" sz="1200" dirty="0" smtClean="0">
                <a:latin typeface="微软雅黑" pitchFamily="34" charset="-122"/>
                <a:ea typeface="微软雅黑" pitchFamily="34" charset="-122"/>
              </a:rPr>
              <a:t>等机制进行身份安全认证。</a:t>
            </a:r>
            <a:endParaRPr lang="zh-CN" altLang="en-US"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安全</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dirty="0" smtClean="0">
                <a:latin typeface="微软雅黑" pitchFamily="34" charset="-122"/>
                <a:ea typeface="微软雅黑" pitchFamily="34" charset="-122"/>
              </a:rPr>
              <a:t>接口</a:t>
            </a:r>
            <a:r>
              <a:rPr lang="zh-CN" altLang="en-US" sz="1200" dirty="0" smtClean="0">
                <a:latin typeface="微软雅黑" pitchFamily="34" charset="-122"/>
                <a:ea typeface="微软雅黑" pitchFamily="34" charset="-122"/>
              </a:rPr>
              <a:t>回调简单理解就是：类</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中调用</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类的中方法</a:t>
            </a:r>
            <a:r>
              <a:rPr lang="en-US" altLang="zh-CN"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，而</a:t>
            </a:r>
            <a:r>
              <a:rPr lang="en-US" altLang="zh-CN" sz="1200" dirty="0" smtClean="0">
                <a:latin typeface="微软雅黑" pitchFamily="34" charset="-122"/>
                <a:ea typeface="微软雅黑" pitchFamily="34" charset="-122"/>
              </a:rPr>
              <a:t>B</a:t>
            </a:r>
            <a:r>
              <a:rPr lang="zh-CN" altLang="en-US" sz="1200" dirty="0" smtClean="0">
                <a:latin typeface="微软雅黑" pitchFamily="34" charset="-122"/>
                <a:ea typeface="微软雅黑" pitchFamily="34" charset="-122"/>
              </a:rPr>
              <a:t>又反过去调用</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中的方法</a:t>
            </a:r>
            <a:r>
              <a:rPr lang="en-US" altLang="zh-CN" sz="1200" dirty="0" smtClean="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，然后</a:t>
            </a:r>
            <a:r>
              <a:rPr lang="en-US" altLang="zh-CN" sz="1200" dirty="0" smtClean="0">
                <a:latin typeface="微软雅黑" pitchFamily="34" charset="-122"/>
                <a:ea typeface="微软雅黑" pitchFamily="34" charset="-122"/>
              </a:rPr>
              <a:t>D</a:t>
            </a:r>
            <a:r>
              <a:rPr lang="zh-CN" altLang="en-US" sz="1200" dirty="0" smtClean="0">
                <a:latin typeface="微软雅黑" pitchFamily="34" charset="-122"/>
                <a:ea typeface="微软雅黑" pitchFamily="34" charset="-122"/>
              </a:rPr>
              <a:t>称为</a:t>
            </a:r>
            <a:r>
              <a:rPr lang="en-US" altLang="zh-CN" sz="1200" dirty="0" smtClean="0">
                <a:latin typeface="微软雅黑" pitchFamily="34" charset="-122"/>
                <a:ea typeface="微软雅黑" pitchFamily="34" charset="-122"/>
              </a:rPr>
              <a:t>A</a:t>
            </a:r>
            <a:r>
              <a:rPr lang="zh-CN" altLang="en-US" sz="1200" dirty="0" smtClean="0">
                <a:latin typeface="微软雅黑" pitchFamily="34" charset="-122"/>
                <a:ea typeface="微软雅黑" pitchFamily="34" charset="-122"/>
              </a:rPr>
              <a:t>的回调</a:t>
            </a:r>
            <a:r>
              <a:rPr lang="zh-CN" altLang="en-US" sz="1200" dirty="0" smtClean="0">
                <a:latin typeface="微软雅黑" pitchFamily="34" charset="-122"/>
                <a:ea typeface="微软雅黑" pitchFamily="34" charset="-122"/>
              </a:rPr>
              <a:t>方法；通常指的是接口的回调。</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为什么会有回调呢？</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某些操作</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处理耗时，需要异步处理</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某些操作需要向多个接收端返回数据</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某些操作需要通知到多个系统中去</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需要思考的？</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回</a:t>
            </a:r>
            <a:r>
              <a:rPr lang="zh-CN" altLang="en-US" sz="1200" dirty="0" smtClean="0">
                <a:latin typeface="微软雅黑" pitchFamily="34" charset="-122"/>
                <a:ea typeface="微软雅黑" pitchFamily="34" charset="-122"/>
              </a:rPr>
              <a:t>调尝试次数、时间间隔</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异构系统的数据一致性</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示例？</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支付回调</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支付发货通知</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账号中心密码</a:t>
            </a:r>
            <a:r>
              <a:rPr lang="zh-CN" altLang="en-US" sz="1200" dirty="0" smtClean="0">
                <a:latin typeface="微软雅黑" pitchFamily="34" charset="-122"/>
                <a:ea typeface="微软雅黑" pitchFamily="34" charset="-122"/>
              </a:rPr>
              <a:t>变更</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dirty="0" smtClean="0">
                <a:solidFill>
                  <a:schemeClr val="tx1">
                    <a:lumMod val="85000"/>
                    <a:lumOff val="15000"/>
                  </a:schemeClr>
                </a:solidFill>
                <a:latin typeface="Microsoft YaHei"/>
                <a:ea typeface="微软雅黑"/>
                <a:cs typeface="Microsoft YaHei"/>
              </a:rPr>
              <a:t>什么是回调</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1" y="591206"/>
            <a:ext cx="3247542" cy="3899313"/>
          </a:xfrm>
          <a:prstGeom prst="rect">
            <a:avLst/>
          </a:prstGeom>
        </p:spPr>
        <p:txBody>
          <a:bodyPr vert="horz" lIns="91440" tIns="45720" rIns="91440" bIns="45720" rtlCol="0" anchor="t" anchorCtr="0">
            <a:noAutofit/>
          </a:bodyPr>
          <a:lstStyle/>
          <a:p>
            <a:endParaRPr lang="en-US" altLang="zh-CN" sz="1200" i="1" dirty="0" smtClean="0">
              <a:solidFill>
                <a:srgbClr val="00B0F0"/>
              </a:solidFill>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接口服务</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努比亚</a:t>
            </a:r>
            <a:r>
              <a:rPr kumimoji="1" lang="zh-CN" altLang="en-US" sz="1400" dirty="0" smtClean="0">
                <a:solidFill>
                  <a:schemeClr val="tx1">
                    <a:lumMod val="85000"/>
                    <a:lumOff val="15000"/>
                  </a:schemeClr>
                </a:solidFill>
                <a:latin typeface="Microsoft YaHei"/>
                <a:ea typeface="微软雅黑"/>
                <a:cs typeface="Microsoft YaHei"/>
              </a:rPr>
              <a:t>基础</a:t>
            </a:r>
            <a:r>
              <a:rPr kumimoji="1" lang="zh-CN" altLang="en-US" sz="1400" dirty="0" smtClean="0">
                <a:solidFill>
                  <a:schemeClr val="tx1">
                    <a:lumMod val="85000"/>
                    <a:lumOff val="15000"/>
                  </a:schemeClr>
                </a:solidFill>
                <a:latin typeface="Microsoft YaHei"/>
                <a:ea typeface="微软雅黑"/>
                <a:cs typeface="Microsoft YaHei"/>
              </a:rPr>
              <a:t>服务</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图示 7"/>
          <p:cNvGraphicFramePr/>
          <p:nvPr/>
        </p:nvGraphicFramePr>
        <p:xfrm>
          <a:off x="1317316" y="53975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descr="封底宽-1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9" y="0"/>
            <a:ext cx="9141291" cy="5143500"/>
          </a:xfrm>
          <a:prstGeom prst="rect">
            <a:avLst/>
          </a:prstGeom>
        </p:spPr>
      </p:pic>
      <p:pic>
        <p:nvPicPr>
          <p:cNvPr id="4" name="图片 3" descr="地址栏-14.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8691" y="4758676"/>
            <a:ext cx="8966619" cy="316971"/>
          </a:xfrm>
          <a:prstGeom prst="rect">
            <a:avLst/>
          </a:prstGeom>
        </p:spPr>
      </p:pic>
    </p:spTree>
    <p:extLst>
      <p:ext uri="{BB962C8B-B14F-4D97-AF65-F5344CB8AC3E}">
        <p14:creationId xmlns:p14="http://schemas.microsoft.com/office/powerpoint/2010/main" xmlns="" val="262142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31775"/>
            <a:ext cx="4001804" cy="271782"/>
          </a:xfrm>
        </p:spPr>
        <p:txBody>
          <a:bodyPr>
            <a:noAutofit/>
          </a:bodyPr>
          <a:lstStyle/>
          <a:p>
            <a:pPr algn="l"/>
            <a:r>
              <a:rPr kumimoji="1" lang="zh-CN" altLang="en-US" sz="1400" dirty="0" smtClean="0">
                <a:solidFill>
                  <a:schemeClr val="tx1">
                    <a:lumMod val="85000"/>
                    <a:lumOff val="15000"/>
                  </a:schemeClr>
                </a:solidFill>
                <a:latin typeface="Microsoft YaHei"/>
                <a:ea typeface="微软雅黑"/>
                <a:cs typeface="Microsoft YaHei"/>
              </a:rPr>
              <a:t>目录</a:t>
            </a:r>
            <a:endParaRPr kumimoji="1" lang="zh-CN" altLang="en-US" sz="1400" dirty="0">
              <a:solidFill>
                <a:schemeClr val="tx1">
                  <a:lumMod val="85000"/>
                  <a:lumOff val="1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pPr marL="228600" indent="-228600">
              <a:lnSpc>
                <a:spcPct val="150000"/>
              </a:lnSpc>
              <a:buFont typeface="Wingdings" pitchFamily="2" charset="2"/>
              <a:buChar char="Ø"/>
            </a:pPr>
            <a:r>
              <a:rPr lang="zh-CN" altLang="en-US" sz="1400" dirty="0" smtClean="0">
                <a:latin typeface="微软雅黑" pitchFamily="34" charset="-122"/>
                <a:ea typeface="微软雅黑" pitchFamily="34" charset="-122"/>
              </a:rPr>
              <a:t>接口与回调</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
            </a:pPr>
            <a:r>
              <a:rPr lang="zh-CN" altLang="en-US" sz="1400" dirty="0" smtClean="0">
                <a:latin typeface="微软雅黑" pitchFamily="34" charset="-122"/>
                <a:ea typeface="微软雅黑" pitchFamily="34" charset="-122"/>
              </a:rPr>
              <a:t>接口</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
            </a:pPr>
            <a:r>
              <a:rPr lang="zh-CN" altLang="en-US" sz="1400" dirty="0" smtClean="0">
                <a:latin typeface="微软雅黑" pitchFamily="34" charset="-122"/>
                <a:ea typeface="微软雅黑" pitchFamily="34" charset="-122"/>
              </a:rPr>
              <a:t>接口设计</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
            </a:pPr>
            <a:r>
              <a:rPr lang="zh-CN" altLang="en-US" sz="1400" dirty="0" smtClean="0">
                <a:latin typeface="微软雅黑" pitchFamily="34" charset="-122"/>
                <a:ea typeface="微软雅黑" pitchFamily="34" charset="-122"/>
              </a:rPr>
              <a:t>回</a:t>
            </a:r>
            <a:r>
              <a:rPr lang="zh-CN" altLang="en-US" sz="1400" dirty="0" smtClean="0">
                <a:latin typeface="微软雅黑" pitchFamily="34" charset="-122"/>
                <a:ea typeface="微软雅黑" pitchFamily="34" charset="-122"/>
              </a:rPr>
              <a:t>调</a:t>
            </a:r>
            <a:endParaRPr lang="en-US" altLang="zh-CN" sz="1400" dirty="0" smtClean="0">
              <a:latin typeface="微软雅黑" pitchFamily="34" charset="-122"/>
              <a:ea typeface="微软雅黑" pitchFamily="34" charset="-122"/>
            </a:endParaRPr>
          </a:p>
          <a:p>
            <a:pPr marL="228600" indent="-228600">
              <a:lnSpc>
                <a:spcPct val="150000"/>
              </a:lnSpc>
              <a:buFont typeface="Wingdings" pitchFamily="2" charset="2"/>
              <a:buChar char="§"/>
            </a:pPr>
            <a:r>
              <a:rPr kumimoji="1" lang="zh-CN" altLang="en-US" sz="1400" dirty="0" smtClean="0">
                <a:solidFill>
                  <a:schemeClr val="tx1">
                    <a:lumMod val="85000"/>
                    <a:lumOff val="15000"/>
                  </a:schemeClr>
                </a:solidFill>
                <a:latin typeface="Microsoft YaHei"/>
                <a:ea typeface="微软雅黑"/>
                <a:cs typeface="Microsoft YaHei"/>
              </a:rPr>
              <a:t>接口服务</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努比亚基础</a:t>
            </a:r>
            <a:r>
              <a:rPr kumimoji="1" lang="zh-CN" altLang="en-US" sz="1400" dirty="0" smtClean="0">
                <a:solidFill>
                  <a:schemeClr val="tx1">
                    <a:lumMod val="85000"/>
                    <a:lumOff val="15000"/>
                  </a:schemeClr>
                </a:solidFill>
                <a:latin typeface="Microsoft YaHei"/>
                <a:ea typeface="微软雅黑"/>
                <a:cs typeface="Microsoft YaHei"/>
              </a:rPr>
              <a:t>服务</a:t>
            </a:r>
            <a:endParaRPr lang="en-US" altLang="zh-CN" sz="1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4145435"/>
          </a:xfrm>
          <a:prstGeom prst="rect">
            <a:avLst/>
          </a:prstGeom>
        </p:spPr>
        <p:txBody>
          <a:bodyPr vert="horz" lIns="91440" tIns="45720" rIns="91440" bIns="45720" rtlCol="0" anchor="t" anchorCtr="0">
            <a:noAutofit/>
          </a:bodyPr>
          <a:lstStyle/>
          <a:p>
            <a:r>
              <a:rPr lang="en-US" altLang="zh-CN" sz="1400" b="1" dirty="0" smtClean="0">
                <a:latin typeface="微软雅黑" pitchFamily="34" charset="-122"/>
                <a:ea typeface="微软雅黑" pitchFamily="34" charset="-122"/>
              </a:rPr>
              <a:t>API</a:t>
            </a:r>
            <a:r>
              <a:rPr lang="zh-CN" altLang="en-US" sz="1400" b="1" dirty="0" smtClean="0">
                <a:latin typeface="微软雅黑" pitchFamily="34" charset="-122"/>
                <a:ea typeface="微软雅黑" pitchFamily="34" charset="-122"/>
              </a:rPr>
              <a:t>概念</a:t>
            </a:r>
            <a:endParaRPr lang="en-US" altLang="zh-CN" sz="1400" b="1"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接口，又叫</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Application programming Interface</a:t>
            </a:r>
            <a:r>
              <a:rPr lang="zh-CN" altLang="en-US" sz="1200" dirty="0" smtClean="0">
                <a:latin typeface="微软雅黑" pitchFamily="34" charset="-122"/>
                <a:ea typeface="微软雅黑" pitchFamily="34" charset="-122"/>
              </a:rPr>
              <a:t>，应用程序编程接口）是一些预先定义的函数，目的是通过应用程序与开发人员基于某些软件或硬件得以访问一组例程的能力，而又无需访问源码或理解内部工作机制的细节。</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en-US" altLang="zh-CN" sz="1400" b="1" dirty="0" smtClean="0">
                <a:latin typeface="微软雅黑" pitchFamily="34" charset="-122"/>
                <a:ea typeface="微软雅黑" pitchFamily="34" charset="-122"/>
              </a:rPr>
              <a:t>API</a:t>
            </a:r>
            <a:r>
              <a:rPr lang="zh-CN" altLang="en-US" sz="1400" b="1" dirty="0" smtClean="0">
                <a:latin typeface="微软雅黑" pitchFamily="34" charset="-122"/>
                <a:ea typeface="微软雅黑" pitchFamily="34" charset="-122"/>
              </a:rPr>
              <a:t>的特点</a:t>
            </a:r>
            <a:endParaRPr lang="en-US" altLang="zh-CN" sz="1400" b="1"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是一个明确定义的接口，可以为其他软件提供特定服务；</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可以小到只包含一个单独的函数，也可以大到包含数以百计的类、方法、全局函数、数据类型、枚举类型和常量等；</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的实现可以是私有的，也可以是开源的；</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400" b="1" dirty="0" smtClean="0">
                <a:latin typeface="微软雅黑" pitchFamily="34" charset="-122"/>
                <a:ea typeface="微软雅黑" pitchFamily="34" charset="-122"/>
              </a:rPr>
              <a:t>为什么要使用</a:t>
            </a:r>
            <a:r>
              <a:rPr lang="en-US" altLang="zh-CN" sz="1400" b="1" dirty="0" smtClean="0">
                <a:latin typeface="微软雅黑" pitchFamily="34" charset="-122"/>
                <a:ea typeface="微软雅黑" pitchFamily="34" charset="-122"/>
              </a:rPr>
              <a:t>API</a:t>
            </a:r>
            <a:r>
              <a:rPr lang="zh-CN" altLang="en-US" sz="1400" b="1" dirty="0" smtClean="0">
                <a:latin typeface="微软雅黑" pitchFamily="34" charset="-122"/>
                <a:ea typeface="微软雅黑" pitchFamily="34" charset="-122"/>
              </a:rPr>
              <a:t>接口</a:t>
            </a:r>
            <a:endParaRPr lang="en-US" altLang="zh-CN" sz="1400" b="1"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快速扩展</a:t>
            </a:r>
            <a:r>
              <a:rPr lang="zh-CN" altLang="en-US" sz="1200" dirty="0" smtClean="0">
                <a:latin typeface="微软雅黑" pitchFamily="34" charset="-122"/>
                <a:ea typeface="微软雅黑" pitchFamily="34" charset="-122"/>
              </a:rPr>
              <a:t>功能；</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避免“造轮子”，提高开发</a:t>
            </a:r>
            <a:r>
              <a:rPr lang="zh-CN" altLang="en-US" sz="1200" dirty="0" smtClean="0">
                <a:latin typeface="微软雅黑" pitchFamily="34" charset="-122"/>
                <a:ea typeface="微软雅黑" pitchFamily="34" charset="-122"/>
              </a:rPr>
              <a:t>效率；</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降低</a:t>
            </a:r>
            <a:r>
              <a:rPr lang="zh-CN" altLang="en-US" sz="1200" dirty="0" smtClean="0">
                <a:latin typeface="微软雅黑" pitchFamily="34" charset="-122"/>
                <a:ea typeface="微软雅黑" pitchFamily="34" charset="-122"/>
              </a:rPr>
              <a:t>模块之间的</a:t>
            </a:r>
            <a:r>
              <a:rPr lang="zh-CN" altLang="en-US" sz="1200" dirty="0" smtClean="0">
                <a:latin typeface="微软雅黑" pitchFamily="34" charset="-122"/>
                <a:ea typeface="微软雅黑" pitchFamily="34" charset="-122"/>
              </a:rPr>
              <a:t>耦合度；</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en-US" altLang="zh-CN" sz="1400" b="1" dirty="0" smtClean="0">
                <a:latin typeface="微软雅黑" pitchFamily="34" charset="-122"/>
                <a:ea typeface="微软雅黑" pitchFamily="34" charset="-122"/>
              </a:rPr>
              <a:t>API</a:t>
            </a:r>
            <a:r>
              <a:rPr lang="zh-CN" altLang="en-US" sz="1400" b="1" dirty="0" smtClean="0">
                <a:latin typeface="微软雅黑" pitchFamily="34" charset="-122"/>
                <a:ea typeface="微软雅黑" pitchFamily="34" charset="-122"/>
              </a:rPr>
              <a:t>的分类</a:t>
            </a:r>
            <a:endParaRPr lang="en-US" altLang="zh-CN" sz="1400" b="1"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面向对象语言的</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；举例：</a:t>
            </a:r>
            <a:r>
              <a:rPr lang="en-US" altLang="zh-CN" sz="1200" dirty="0" smtClean="0">
                <a:latin typeface="微软雅黑" pitchFamily="34" charset="-122"/>
                <a:ea typeface="微软雅黑" pitchFamily="34" charset="-122"/>
              </a:rPr>
              <a:t>Java API</a:t>
            </a:r>
            <a:r>
              <a:rPr lang="zh-CN" altLang="en-US" sz="1200" dirty="0" smtClean="0">
                <a:latin typeface="微软雅黑" pitchFamily="34" charset="-122"/>
                <a:ea typeface="微软雅黑" pitchFamily="34" charset="-122"/>
              </a:rPr>
              <a:t>列表</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库与框架的</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 ；举例</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Windows API</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Windows DirectX</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与协议</a:t>
            </a:r>
            <a:r>
              <a:rPr lang="zh-CN" altLang="en-US" sz="1200" dirty="0" smtClean="0">
                <a:latin typeface="微软雅黑" pitchFamily="34" charset="-122"/>
                <a:ea typeface="微软雅黑" pitchFamily="34" charset="-122"/>
              </a:rPr>
              <a:t>；举例</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LDAP</a:t>
            </a:r>
            <a:r>
              <a:rPr lang="zh-CN" altLang="en-US" sz="1200" dirty="0" smtClean="0">
                <a:latin typeface="微软雅黑" pitchFamily="34" charset="-122"/>
                <a:ea typeface="微软雅黑" pitchFamily="34" charset="-122"/>
              </a:rPr>
              <a:t>应用程序接口</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与</a:t>
            </a:r>
            <a:r>
              <a:rPr lang="zh-CN" altLang="en-US" sz="1200" dirty="0" smtClean="0">
                <a:latin typeface="微软雅黑" pitchFamily="34" charset="-122"/>
                <a:ea typeface="微软雅黑" pitchFamily="34" charset="-122"/>
              </a:rPr>
              <a:t>设备接口；举例</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PC BIOS</a:t>
            </a:r>
            <a:r>
              <a:rPr lang="zh-CN" altLang="en-US" sz="1200" dirty="0" smtClean="0">
                <a:latin typeface="微软雅黑" pitchFamily="34" charset="-122"/>
                <a:ea typeface="微软雅黑" pitchFamily="34" charset="-122"/>
              </a:rPr>
              <a:t>调用接口、</a:t>
            </a:r>
            <a:r>
              <a:rPr lang="en-US" altLang="zh-CN" sz="1200" dirty="0" smtClean="0">
                <a:latin typeface="微软雅黑" pitchFamily="34" charset="-122"/>
                <a:ea typeface="微软雅黑" pitchFamily="34" charset="-122"/>
              </a:rPr>
              <a:t>ASPI for SCSI </a:t>
            </a:r>
            <a:r>
              <a:rPr lang="zh-CN" altLang="en-US" sz="1200" dirty="0" smtClean="0">
                <a:latin typeface="微软雅黑" pitchFamily="34" charset="-122"/>
                <a:ea typeface="微软雅黑" pitchFamily="34" charset="-122"/>
              </a:rPr>
              <a:t>设备接口</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WEB Service</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WEB API</a:t>
            </a:r>
            <a:r>
              <a:rPr lang="zh-CN" altLang="en-US"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举例</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Google</a:t>
            </a:r>
            <a:r>
              <a:rPr lang="zh-CN" altLang="en-US" sz="1200" dirty="0" smtClean="0">
                <a:latin typeface="微软雅黑" pitchFamily="34" charset="-122"/>
                <a:ea typeface="微软雅黑" pitchFamily="34" charset="-122"/>
              </a:rPr>
              <a:t>地图</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、新浪微博</a:t>
            </a:r>
            <a:r>
              <a:rPr lang="en-US" altLang="zh-CN" sz="1200" dirty="0" smtClean="0">
                <a:latin typeface="微软雅黑" pitchFamily="34" charset="-122"/>
                <a:ea typeface="微软雅黑" pitchFamily="34" charset="-122"/>
              </a:rPr>
              <a:t>API</a:t>
            </a:r>
            <a:endParaRPr lang="en-US"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dirty="0" smtClean="0">
                <a:solidFill>
                  <a:schemeClr val="tx1">
                    <a:lumMod val="85000"/>
                    <a:lumOff val="15000"/>
                  </a:schemeClr>
                </a:solidFill>
                <a:latin typeface="Microsoft YaHei"/>
                <a:ea typeface="微软雅黑"/>
                <a:cs typeface="Microsoft YaHei"/>
              </a:rPr>
              <a:t>什么是接口</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en-US" altLang="zh-CN" sz="1200" dirty="0" smtClean="0">
                <a:latin typeface="微软雅黑" pitchFamily="34" charset="-122"/>
                <a:ea typeface="微软雅黑" pitchFamily="34" charset="-122"/>
              </a:rPr>
              <a:t>Web API</a:t>
            </a:r>
            <a:r>
              <a:rPr lang="zh-CN" altLang="en-US" sz="1200" dirty="0" smtClean="0">
                <a:latin typeface="微软雅黑" pitchFamily="34" charset="-122"/>
                <a:ea typeface="微软雅黑" pitchFamily="34" charset="-122"/>
              </a:rPr>
              <a:t>一般采用</a:t>
            </a:r>
            <a:r>
              <a:rPr lang="en-US" altLang="zh-CN" sz="1200" dirty="0" smtClean="0">
                <a:latin typeface="微软雅黑" pitchFamily="34" charset="-122"/>
                <a:ea typeface="微软雅黑" pitchFamily="34" charset="-122"/>
              </a:rPr>
              <a:t>HTTP/HTTPS</a:t>
            </a:r>
            <a:r>
              <a:rPr lang="zh-CN" altLang="en-US" sz="1200" dirty="0" smtClean="0">
                <a:latin typeface="微软雅黑" pitchFamily="34" charset="-122"/>
                <a:ea typeface="微软雅黑" pitchFamily="34" charset="-122"/>
              </a:rPr>
              <a:t>作为底层协议，</a:t>
            </a:r>
            <a:r>
              <a:rPr lang="en-US" altLang="zh-CN" sz="1200" dirty="0" smtClean="0">
                <a:latin typeface="微软雅黑" pitchFamily="34" charset="-122"/>
                <a:ea typeface="微软雅黑" pitchFamily="34" charset="-122"/>
              </a:rPr>
              <a:t>HTTP</a:t>
            </a:r>
            <a:r>
              <a:rPr lang="zh-CN" altLang="en-US" sz="1200" dirty="0" smtClean="0">
                <a:latin typeface="微软雅黑" pitchFamily="34" charset="-122"/>
                <a:ea typeface="微软雅黑" pitchFamily="34" charset="-122"/>
              </a:rPr>
              <a:t>请求机制如下：</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客户端向服务器发送一个请求</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服务器给客户端一个相应，告诉客户端是否可以完成它的请求工作；</a:t>
            </a: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pPr>
              <a:buFont typeface="Arial" pitchFamily="34" charset="0"/>
              <a:buChar char="•"/>
            </a:pPr>
            <a:endParaRPr lang="en-US" altLang="zh-CN" sz="1200" dirty="0" smtClean="0">
              <a:latin typeface="微软雅黑" pitchFamily="34" charset="-122"/>
              <a:ea typeface="微软雅黑" pitchFamily="34" charset="-122"/>
            </a:endParaRPr>
          </a:p>
          <a:p>
            <a:r>
              <a:rPr lang="en-US" altLang="zh-CN" sz="1400" b="1" dirty="0" smtClean="0">
                <a:latin typeface="微软雅黑" pitchFamily="34" charset="-122"/>
                <a:ea typeface="微软雅黑" pitchFamily="34" charset="-122"/>
              </a:rPr>
              <a:t>HTTP/HTTPS</a:t>
            </a:r>
            <a:r>
              <a:rPr lang="zh-CN" altLang="en-US" sz="1400" b="1" dirty="0" smtClean="0">
                <a:latin typeface="微软雅黑" pitchFamily="34" charset="-122"/>
                <a:ea typeface="微软雅黑" pitchFamily="34" charset="-122"/>
              </a:rPr>
              <a:t>请求包含的内容</a:t>
            </a:r>
            <a:endParaRPr lang="en-US" altLang="zh-CN" sz="1400" b="1"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为了构造有效的请求，客户端请求需要包含四个部分：</a:t>
            </a:r>
            <a:endParaRPr lang="en-US" altLang="zh-CN" sz="1200" dirty="0" smtClean="0">
              <a:latin typeface="微软雅黑" pitchFamily="34" charset="-122"/>
              <a:ea typeface="微软雅黑" pitchFamily="34" charset="-122"/>
            </a:endParaRPr>
          </a:p>
          <a:p>
            <a:pPr>
              <a:buFont typeface="Wingdings" pitchFamily="2" charset="2"/>
              <a:buChar char="l"/>
            </a:pPr>
            <a:r>
              <a:rPr lang="en-US" altLang="zh-CN" sz="1200" dirty="0" smtClean="0">
                <a:latin typeface="微软雅黑" pitchFamily="34" charset="-122"/>
                <a:ea typeface="微软雅黑" pitchFamily="34" charset="-122"/>
              </a:rPr>
              <a:t> URL</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调用地址）</a:t>
            </a:r>
            <a:endParaRPr lang="en-US" altLang="zh-CN"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请求方式</a:t>
            </a:r>
            <a:endParaRPr lang="en-US" altLang="zh-CN" sz="1200" dirty="0" smtClean="0">
              <a:latin typeface="微软雅黑" pitchFamily="34" charset="-122"/>
              <a:ea typeface="微软雅黑" pitchFamily="34" charset="-122"/>
            </a:endParaRPr>
          </a:p>
          <a:p>
            <a:pPr>
              <a:buFont typeface="Wingdings" pitchFamily="2" charset="2"/>
              <a:buChar char="l"/>
            </a:pPr>
            <a:r>
              <a:rPr lang="en-US" altLang="zh-CN" sz="1200" dirty="0" smtClean="0">
                <a:latin typeface="微软雅黑" pitchFamily="34" charset="-122"/>
                <a:ea typeface="微软雅黑" pitchFamily="34" charset="-122"/>
              </a:rPr>
              <a:t> Headers</a:t>
            </a:r>
            <a:r>
              <a:rPr lang="zh-CN" altLang="en-US" sz="1200" dirty="0" smtClean="0">
                <a:latin typeface="微软雅黑" pitchFamily="34" charset="-122"/>
                <a:ea typeface="微软雅黑" pitchFamily="34" charset="-122"/>
              </a:rPr>
              <a:t>（请求头）</a:t>
            </a:r>
            <a:endParaRPr lang="en-US" altLang="zh-CN" sz="1200" dirty="0" smtClean="0">
              <a:latin typeface="微软雅黑" pitchFamily="34" charset="-122"/>
              <a:ea typeface="微软雅黑" pitchFamily="34" charset="-122"/>
            </a:endParaRPr>
          </a:p>
          <a:p>
            <a:pPr>
              <a:buFont typeface="Wingdings" pitchFamily="2" charset="2"/>
              <a:buChar char="l"/>
            </a:pPr>
            <a:r>
              <a:rPr lang="en-US" altLang="zh-CN" sz="1200" dirty="0" smtClean="0">
                <a:latin typeface="微软雅黑" pitchFamily="34" charset="-122"/>
                <a:ea typeface="微软雅黑" pitchFamily="34" charset="-122"/>
              </a:rPr>
              <a:t> Body</a:t>
            </a:r>
            <a:r>
              <a:rPr lang="zh-CN" altLang="en-US" sz="1200" dirty="0" smtClean="0">
                <a:latin typeface="微软雅黑" pitchFamily="34" charset="-122"/>
                <a:ea typeface="微软雅黑" pitchFamily="34" charset="-122"/>
              </a:rPr>
              <a:t>（请求主题）</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示例？</a:t>
            </a:r>
            <a:endParaRPr lang="en-US"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接口设计 </a:t>
            </a:r>
            <a:r>
              <a:rPr kumimoji="1" lang="en-US" altLang="zh-CN" sz="1400" dirty="0" smtClean="0">
                <a:solidFill>
                  <a:schemeClr val="tx1">
                    <a:lumMod val="85000"/>
                    <a:lumOff val="15000"/>
                  </a:schemeClr>
                </a:solidFill>
                <a:latin typeface="Microsoft YaHei"/>
                <a:ea typeface="微软雅黑"/>
                <a:cs typeface="Microsoft YaHei"/>
              </a:rPr>
              <a:t>- </a:t>
            </a:r>
            <a:r>
              <a:rPr kumimoji="1" lang="en-US" altLang="zh-CN" sz="1400" dirty="0" smtClean="0">
                <a:solidFill>
                  <a:schemeClr val="tx1">
                    <a:lumMod val="85000"/>
                    <a:lumOff val="15000"/>
                  </a:schemeClr>
                </a:solidFill>
                <a:latin typeface="Microsoft YaHei"/>
                <a:ea typeface="微软雅黑"/>
                <a:cs typeface="Microsoft YaHei"/>
              </a:rPr>
              <a:t>WEB API</a:t>
            </a:r>
            <a:r>
              <a:rPr kumimoji="1" lang="zh-CN" altLang="en-US" sz="1400" dirty="0" smtClean="0">
                <a:solidFill>
                  <a:schemeClr val="tx1">
                    <a:lumMod val="85000"/>
                    <a:lumOff val="15000"/>
                  </a:schemeClr>
                </a:solidFill>
                <a:latin typeface="Microsoft YaHei"/>
                <a:ea typeface="微软雅黑"/>
                <a:cs typeface="Microsoft YaHei"/>
              </a:rPr>
              <a:t>请求流程</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pic>
        <p:nvPicPr>
          <p:cNvPr id="1026" name="Picture 2"/>
          <p:cNvPicPr>
            <a:picLocks noChangeAspect="1" noChangeArrowheads="1"/>
          </p:cNvPicPr>
          <p:nvPr/>
        </p:nvPicPr>
        <p:blipFill>
          <a:blip r:embed="rId4"/>
          <a:srcRect/>
          <a:stretch>
            <a:fillRect/>
          </a:stretch>
        </p:blipFill>
        <p:spPr bwMode="auto">
          <a:xfrm>
            <a:off x="922991" y="1541847"/>
            <a:ext cx="2343150" cy="952500"/>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en-US" altLang="zh-CN" sz="1400" b="1" dirty="0" smtClean="0">
                <a:latin typeface="微软雅黑" pitchFamily="34" charset="-122"/>
                <a:ea typeface="微软雅黑" pitchFamily="34" charset="-122"/>
              </a:rPr>
              <a:t>WEB API</a:t>
            </a:r>
            <a:r>
              <a:rPr lang="zh-CN" altLang="en-US" sz="1400" b="1" dirty="0" smtClean="0">
                <a:latin typeface="微软雅黑" pitchFamily="34" charset="-122"/>
                <a:ea typeface="微软雅黑" pitchFamily="34" charset="-122"/>
              </a:rPr>
              <a:t>请求方式</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请求方式告诉服务器客户端希望它采取什么动作。请求方式主要用到四种：</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GET</a:t>
            </a:r>
            <a:r>
              <a:rPr lang="zh-CN" altLang="en-US" sz="1200" dirty="0" smtClean="0">
                <a:latin typeface="微软雅黑" pitchFamily="34" charset="-122"/>
                <a:ea typeface="微软雅黑" pitchFamily="34" charset="-122"/>
              </a:rPr>
              <a:t>：请求获取一个资源</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POST</a:t>
            </a:r>
            <a:r>
              <a:rPr lang="zh-CN" altLang="en-US" sz="1200" dirty="0" smtClean="0">
                <a:latin typeface="微软雅黑" pitchFamily="34" charset="-122"/>
                <a:ea typeface="微软雅黑" pitchFamily="34" charset="-122"/>
              </a:rPr>
              <a:t>：请求创建一个新的资源</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PUT</a:t>
            </a:r>
            <a:r>
              <a:rPr lang="zh-CN" altLang="en-US" sz="1200" dirty="0" smtClean="0">
                <a:latin typeface="微软雅黑" pitchFamily="34" charset="-122"/>
                <a:ea typeface="微软雅黑" pitchFamily="34" charset="-122"/>
              </a:rPr>
              <a:t>：请求编辑</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更新一个已存在的资源</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DELETE</a:t>
            </a:r>
            <a:r>
              <a:rPr lang="zh-CN" altLang="en-US" sz="1200" dirty="0" smtClean="0">
                <a:latin typeface="微软雅黑" pitchFamily="34" charset="-122"/>
                <a:ea typeface="微软雅黑" pitchFamily="34" charset="-122"/>
              </a:rPr>
              <a:t>：请求删除一个资源</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en-US" altLang="zh-CN" sz="1400" b="1" dirty="0" smtClean="0">
                <a:latin typeface="微软雅黑" pitchFamily="34" charset="-122"/>
                <a:ea typeface="微软雅黑" pitchFamily="34" charset="-122"/>
              </a:rPr>
              <a:t>WEB API</a:t>
            </a:r>
            <a:r>
              <a:rPr lang="zh-CN" altLang="en-US" sz="1400" b="1" dirty="0" smtClean="0">
                <a:latin typeface="微软雅黑" pitchFamily="34" charset="-122"/>
                <a:ea typeface="微软雅黑" pitchFamily="34" charset="-122"/>
              </a:rPr>
              <a:t>数据格式</a:t>
            </a:r>
            <a:endParaRPr lang="en-US" altLang="zh-CN" sz="1400" b="1"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JSON</a:t>
            </a:r>
            <a:r>
              <a:rPr lang="zh-CN" altLang="en-US" sz="1200" dirty="0" smtClean="0">
                <a:latin typeface="微软雅黑" pitchFamily="34" charset="-122"/>
                <a:ea typeface="微软雅黑" pitchFamily="34" charset="-122"/>
              </a:rPr>
              <a:t>格式                                                                             </a:t>
            </a:r>
            <a:r>
              <a:rPr lang="en-US" altLang="zh-CN" sz="1200" dirty="0" smtClean="0">
                <a:latin typeface="微软雅黑" pitchFamily="34" charset="-122"/>
                <a:ea typeface="微软雅黑" pitchFamily="34" charset="-122"/>
              </a:rPr>
              <a:t>XML</a:t>
            </a:r>
            <a:r>
              <a:rPr lang="zh-CN" altLang="en-US" sz="1200" dirty="0" smtClean="0">
                <a:latin typeface="微软雅黑" pitchFamily="34" charset="-122"/>
                <a:ea typeface="微软雅黑" pitchFamily="34" charset="-122"/>
              </a:rPr>
              <a:t>格式</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我们目前</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大多使用</a:t>
            </a:r>
            <a:r>
              <a:rPr lang="en-US" altLang="zh-CN" sz="1200" dirty="0" smtClean="0">
                <a:latin typeface="微软雅黑" pitchFamily="34" charset="-122"/>
                <a:ea typeface="微软雅黑" pitchFamily="34" charset="-122"/>
              </a:rPr>
              <a:t>JSON</a:t>
            </a:r>
            <a:r>
              <a:rPr lang="zh-CN" altLang="en-US" sz="1200" dirty="0" smtClean="0">
                <a:latin typeface="微软雅黑" pitchFamily="34" charset="-122"/>
                <a:ea typeface="微软雅黑" pitchFamily="34" charset="-122"/>
              </a:rPr>
              <a:t>数据格式；</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JSON</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JavaScript Object </a:t>
            </a:r>
            <a:r>
              <a:rPr lang="en-US" altLang="zh-CN" sz="1200" dirty="0" err="1" smtClean="0">
                <a:latin typeface="微软雅黑" pitchFamily="34" charset="-122"/>
                <a:ea typeface="微软雅黑" pitchFamily="34" charset="-122"/>
              </a:rPr>
              <a:t>Natation</a:t>
            </a:r>
            <a:r>
              <a:rPr lang="zh-CN" altLang="en-US" sz="1200" dirty="0" smtClean="0">
                <a:latin typeface="微软雅黑" pitchFamily="34" charset="-122"/>
                <a:ea typeface="微软雅黑" pitchFamily="34" charset="-122"/>
              </a:rPr>
              <a:t>）是一种轻量级的数据交换格式，采用完全独立于语言的文本格式，易于阅读和编写，同事也易于机器解析和生成，是一种理想的数据交互语言。</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noProof="0" dirty="0" smtClean="0">
                <a:solidFill>
                  <a:schemeClr val="tx1">
                    <a:lumMod val="85000"/>
                    <a:lumOff val="15000"/>
                  </a:schemeClr>
                </a:solidFill>
                <a:latin typeface="Microsoft YaHei"/>
                <a:ea typeface="微软雅黑"/>
                <a:cs typeface="Microsoft YaHei"/>
              </a:rPr>
              <a:t>接口</a:t>
            </a:r>
            <a:r>
              <a:rPr kumimoji="1" lang="zh-CN" altLang="en-US" sz="1400" noProof="0" dirty="0" smtClean="0">
                <a:solidFill>
                  <a:schemeClr val="tx1">
                    <a:lumMod val="85000"/>
                    <a:lumOff val="15000"/>
                  </a:schemeClr>
                </a:solidFill>
                <a:latin typeface="Microsoft YaHei"/>
                <a:ea typeface="微软雅黑"/>
                <a:cs typeface="Microsoft YaHei"/>
              </a:rPr>
              <a:t>设计 </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en-US" altLang="zh-CN" sz="1400" dirty="0" smtClean="0">
                <a:solidFill>
                  <a:schemeClr val="tx1">
                    <a:lumMod val="85000"/>
                    <a:lumOff val="15000"/>
                  </a:schemeClr>
                </a:solidFill>
                <a:latin typeface="Microsoft YaHei"/>
                <a:ea typeface="微软雅黑"/>
                <a:cs typeface="Microsoft YaHei"/>
              </a:rPr>
              <a:t> </a:t>
            </a:r>
            <a:r>
              <a:rPr kumimoji="1" lang="en-US" altLang="zh-CN" sz="1400" dirty="0" smtClean="0">
                <a:solidFill>
                  <a:schemeClr val="tx1">
                    <a:lumMod val="85000"/>
                    <a:lumOff val="15000"/>
                  </a:schemeClr>
                </a:solidFill>
                <a:latin typeface="Microsoft YaHei"/>
                <a:ea typeface="微软雅黑"/>
                <a:cs typeface="Microsoft YaHei"/>
              </a:rPr>
              <a:t>WEB API</a:t>
            </a:r>
            <a:r>
              <a:rPr kumimoji="1" lang="zh-CN" altLang="en-US" sz="1400" dirty="0" smtClean="0">
                <a:solidFill>
                  <a:schemeClr val="tx1">
                    <a:lumMod val="85000"/>
                    <a:lumOff val="15000"/>
                  </a:schemeClr>
                </a:solidFill>
                <a:latin typeface="Microsoft YaHei"/>
                <a:ea typeface="微软雅黑"/>
                <a:cs typeface="Microsoft YaHei"/>
              </a:rPr>
              <a:t>请求流程</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782875" y="2368500"/>
          <a:ext cx="2701491" cy="1005840"/>
        </p:xfrm>
        <a:graphic>
          <a:graphicData uri="http://schemas.openxmlformats.org/drawingml/2006/table">
            <a:tbl>
              <a:tblPr firstRow="1" bandRow="1">
                <a:tableStyleId>{5C22544A-7EE6-4342-B048-85BDC9FD1C3A}</a:tableStyleId>
              </a:tblPr>
              <a:tblGrid>
                <a:gridCol w="2701491"/>
              </a:tblGrid>
              <a:tr h="370840">
                <a:tc>
                  <a:txBody>
                    <a:bodyPr/>
                    <a:lstStyle/>
                    <a:p>
                      <a:pPr marL="228600" indent="-228600"/>
                      <a:r>
                        <a:rPr lang="en-US" altLang="zh-CN" sz="1200" dirty="0" smtClean="0">
                          <a:latin typeface="微软雅黑" pitchFamily="34" charset="-122"/>
                          <a:ea typeface="微软雅黑" pitchFamily="34" charset="-122"/>
                        </a:rPr>
                        <a:t>{</a:t>
                      </a:r>
                    </a:p>
                    <a:p>
                      <a:pPr marL="228600" indent="-228600"/>
                      <a:r>
                        <a:rPr lang="en-US" altLang="zh-CN" sz="1200" dirty="0" smtClean="0">
                          <a:latin typeface="微软雅黑" pitchFamily="34" charset="-122"/>
                          <a:ea typeface="微软雅黑" pitchFamily="34" charset="-122"/>
                        </a:rPr>
                        <a:t>	“code”: 0</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28600" indent="-228600"/>
                      <a:r>
                        <a:rPr lang="en-US" altLang="zh-CN" sz="1200" dirty="0" smtClean="0">
                          <a:latin typeface="微软雅黑" pitchFamily="34" charset="-122"/>
                          <a:ea typeface="微软雅黑" pitchFamily="34" charset="-122"/>
                        </a:rPr>
                        <a:t>	“message”:“”,</a:t>
                      </a:r>
                    </a:p>
                    <a:p>
                      <a:pPr marL="228600" indent="-228600"/>
                      <a:r>
                        <a:rPr lang="en-US" altLang="zh-CN" sz="1200" dirty="0" smtClean="0">
                          <a:latin typeface="微软雅黑" pitchFamily="34" charset="-122"/>
                          <a:ea typeface="微软雅黑" pitchFamily="34" charset="-122"/>
                        </a:rPr>
                        <a:t>	“data”: {}</a:t>
                      </a:r>
                    </a:p>
                    <a:p>
                      <a:pPr marL="228600" indent="-228600"/>
                      <a:r>
                        <a:rPr lang="en-US" altLang="zh-CN" sz="1200" dirty="0" smtClean="0">
                          <a:latin typeface="微软雅黑" pitchFamily="34" charset="-122"/>
                          <a:ea typeface="微软雅黑" pitchFamily="34" charset="-122"/>
                        </a:rPr>
                        <a:t>}</a:t>
                      </a:r>
                      <a:endParaRPr lang="zh-CN" altLang="en-US" sz="1200" dirty="0"/>
                    </a:p>
                  </a:txBody>
                  <a:tcPr/>
                </a:tc>
              </a:tr>
            </a:tbl>
          </a:graphicData>
        </a:graphic>
      </p:graphicFrame>
      <p:graphicFrame>
        <p:nvGraphicFramePr>
          <p:cNvPr id="10" name="表格 9"/>
          <p:cNvGraphicFramePr>
            <a:graphicFrameLocks noGrp="1"/>
          </p:cNvGraphicFramePr>
          <p:nvPr/>
        </p:nvGraphicFramePr>
        <p:xfrm>
          <a:off x="4804631" y="2368500"/>
          <a:ext cx="3829230" cy="1188720"/>
        </p:xfrm>
        <a:graphic>
          <a:graphicData uri="http://schemas.openxmlformats.org/drawingml/2006/table">
            <a:tbl>
              <a:tblPr firstRow="1" bandRow="1">
                <a:tableStyleId>{5C22544A-7EE6-4342-B048-85BDC9FD1C3A}</a:tableStyleId>
              </a:tblPr>
              <a:tblGrid>
                <a:gridCol w="3829230"/>
              </a:tblGrid>
              <a:tr h="370840">
                <a:tc>
                  <a:txBody>
                    <a:bodyPr/>
                    <a:lstStyle/>
                    <a:p>
                      <a:pPr marL="228600" indent="-228600"/>
                      <a:r>
                        <a:rPr lang="en-US" altLang="zh-CN" sz="1200" b="1" kern="1200" dirty="0" smtClean="0">
                          <a:solidFill>
                            <a:schemeClr val="lt1"/>
                          </a:solidFill>
                          <a:latin typeface="微软雅黑" pitchFamily="34" charset="-122"/>
                          <a:ea typeface="微软雅黑" pitchFamily="34" charset="-122"/>
                          <a:cs typeface="+mn-cs"/>
                        </a:rPr>
                        <a:t>&lt;?xml version="1.0" encoding="UTF-8"?&gt;</a:t>
                      </a:r>
                    </a:p>
                    <a:p>
                      <a:pPr marL="228600" indent="-228600"/>
                      <a:r>
                        <a:rPr lang="en-US" altLang="zh-CN" sz="1200" b="1" kern="1200" dirty="0" smtClean="0">
                          <a:solidFill>
                            <a:schemeClr val="lt1"/>
                          </a:solidFill>
                          <a:latin typeface="微软雅黑" pitchFamily="34" charset="-122"/>
                          <a:ea typeface="微软雅黑" pitchFamily="34" charset="-122"/>
                          <a:cs typeface="+mn-cs"/>
                        </a:rPr>
                        <a:t>&lt;response&gt;</a:t>
                      </a:r>
                    </a:p>
                    <a:p>
                      <a:pPr marL="228600" indent="-228600"/>
                      <a:r>
                        <a:rPr lang="en-US" altLang="zh-CN" sz="1200" b="1" kern="1200" baseline="0" dirty="0" smtClean="0">
                          <a:solidFill>
                            <a:schemeClr val="lt1"/>
                          </a:solidFill>
                          <a:latin typeface="微软雅黑" pitchFamily="34" charset="-122"/>
                          <a:ea typeface="微软雅黑" pitchFamily="34" charset="-122"/>
                          <a:cs typeface="+mn-cs"/>
                        </a:rPr>
                        <a:t>    &lt;code&gt;0&lt;/code&gt;</a:t>
                      </a:r>
                      <a:endParaRPr lang="en-US" altLang="zh-CN" sz="1200" b="1" kern="1200" dirty="0" smtClean="0">
                        <a:solidFill>
                          <a:schemeClr val="lt1"/>
                        </a:solidFill>
                        <a:latin typeface="微软雅黑" pitchFamily="34" charset="-122"/>
                        <a:ea typeface="微软雅黑" pitchFamily="34" charset="-122"/>
                        <a:cs typeface="+mn-cs"/>
                      </a:endParaRPr>
                    </a:p>
                    <a:p>
                      <a:pPr marL="228600" indent="-228600"/>
                      <a:r>
                        <a:rPr lang="en-US" altLang="zh-CN" sz="1200" b="1" kern="1200" baseline="0" dirty="0" smtClean="0">
                          <a:solidFill>
                            <a:schemeClr val="lt1"/>
                          </a:solidFill>
                          <a:latin typeface="微软雅黑" pitchFamily="34" charset="-122"/>
                          <a:ea typeface="微软雅黑" pitchFamily="34" charset="-122"/>
                          <a:cs typeface="+mn-cs"/>
                        </a:rPr>
                        <a:t>    &lt;message&gt;&lt;/message&gt;</a:t>
                      </a:r>
                      <a:endParaRPr lang="en-US" altLang="zh-CN" sz="1200" b="1" kern="1200" dirty="0" smtClean="0">
                        <a:solidFill>
                          <a:schemeClr val="lt1"/>
                        </a:solidFill>
                        <a:latin typeface="微软雅黑" pitchFamily="34" charset="-122"/>
                        <a:ea typeface="微软雅黑" pitchFamily="34" charset="-122"/>
                        <a:cs typeface="+mn-cs"/>
                      </a:endParaRPr>
                    </a:p>
                    <a:p>
                      <a:pPr marL="228600" indent="-228600"/>
                      <a:r>
                        <a:rPr lang="en-US" altLang="zh-CN" sz="1200" b="1" kern="1200" baseline="0" dirty="0" smtClean="0">
                          <a:solidFill>
                            <a:schemeClr val="lt1"/>
                          </a:solidFill>
                          <a:latin typeface="微软雅黑" pitchFamily="34" charset="-122"/>
                          <a:ea typeface="微软雅黑" pitchFamily="34" charset="-122"/>
                          <a:cs typeface="+mn-cs"/>
                        </a:rPr>
                        <a:t>    &lt;data&gt;0&lt;/data&gt;</a:t>
                      </a:r>
                      <a:endParaRPr lang="en-US" altLang="zh-CN" sz="1200" b="1" kern="1200" dirty="0" smtClean="0">
                        <a:solidFill>
                          <a:schemeClr val="lt1"/>
                        </a:solidFill>
                        <a:latin typeface="微软雅黑" pitchFamily="34" charset="-122"/>
                        <a:ea typeface="微软雅黑" pitchFamily="34" charset="-122"/>
                        <a:cs typeface="+mn-cs"/>
                      </a:endParaRPr>
                    </a:p>
                    <a:p>
                      <a:pPr marL="228600" indent="-228600"/>
                      <a:r>
                        <a:rPr lang="en-US" altLang="zh-CN" sz="1200" b="1" kern="1200" dirty="0" smtClean="0">
                          <a:solidFill>
                            <a:schemeClr val="lt1"/>
                          </a:solidFill>
                          <a:latin typeface="微软雅黑" pitchFamily="34" charset="-122"/>
                          <a:ea typeface="微软雅黑" pitchFamily="34" charset="-122"/>
                          <a:cs typeface="+mn-cs"/>
                        </a:rPr>
                        <a:t>&lt;/response&gt;</a:t>
                      </a:r>
                      <a:endParaRPr lang="zh-CN" altLang="en-US" sz="1200" b="1" kern="1200" dirty="0">
                        <a:solidFill>
                          <a:schemeClr val="lt1"/>
                        </a:solidFill>
                        <a:latin typeface="微软雅黑" pitchFamily="34" charset="-122"/>
                        <a:ea typeface="微软雅黑" pitchFamily="34" charset="-122"/>
                        <a:cs typeface="+mn-cs"/>
                      </a:endParaRPr>
                    </a:p>
                  </a:txBody>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b="1" dirty="0" smtClean="0">
                <a:latin typeface="微软雅黑" pitchFamily="34" charset="-122"/>
                <a:ea typeface="微软雅黑" pitchFamily="34" charset="-122"/>
              </a:rPr>
              <a:t>成功状态</a:t>
            </a:r>
            <a:r>
              <a:rPr lang="zh-CN" altLang="en-US" sz="1200" dirty="0" smtClean="0">
                <a:latin typeface="微软雅黑" pitchFamily="34" charset="-122"/>
                <a:ea typeface="微软雅黑" pitchFamily="34" charset="-122"/>
              </a:rPr>
              <a:t>：当成功调用</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后，除了返回数据外，还会包含一个状态码，处理成功返回</a:t>
            </a:r>
            <a:r>
              <a:rPr lang="en-US" altLang="zh-CN" sz="1200" dirty="0" smtClean="0">
                <a:latin typeface="微软雅黑" pitchFamily="34" charset="-122"/>
                <a:ea typeface="微软雅黑" pitchFamily="34" charset="-122"/>
              </a:rPr>
              <a:t>2xx</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服务端错误码</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未调用成功，则返回错误码。服务端错误码是</a:t>
            </a:r>
            <a:r>
              <a:rPr lang="en-US" altLang="zh-CN" sz="1200" dirty="0" smtClean="0">
                <a:latin typeface="微软雅黑" pitchFamily="34" charset="-122"/>
                <a:ea typeface="微软雅黑" pitchFamily="34" charset="-122"/>
              </a:rPr>
              <a:t>5xx</a:t>
            </a:r>
            <a:r>
              <a:rPr lang="zh-CN" altLang="en-US" sz="1200" dirty="0" smtClean="0">
                <a:latin typeface="微软雅黑" pitchFamily="34" charset="-122"/>
                <a:ea typeface="微软雅黑" pitchFamily="34" charset="-122"/>
              </a:rPr>
              <a:t>，表示服务不可用（此时一般建议重试或者联系</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提供方）</a:t>
            </a:r>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noProof="0" dirty="0" smtClean="0">
                <a:solidFill>
                  <a:schemeClr val="tx1">
                    <a:lumMod val="85000"/>
                    <a:lumOff val="15000"/>
                  </a:schemeClr>
                </a:solidFill>
                <a:latin typeface="Microsoft YaHei"/>
                <a:ea typeface="微软雅黑"/>
                <a:cs typeface="Microsoft YaHei"/>
              </a:rPr>
              <a:t>接口</a:t>
            </a:r>
            <a:r>
              <a:rPr kumimoji="1" lang="zh-CN" altLang="en-US" sz="1400" noProof="0" dirty="0" smtClean="0">
                <a:solidFill>
                  <a:schemeClr val="tx1">
                    <a:lumMod val="85000"/>
                    <a:lumOff val="15000"/>
                  </a:schemeClr>
                </a:solidFill>
                <a:latin typeface="Microsoft YaHei"/>
                <a:ea typeface="微软雅黑"/>
                <a:cs typeface="Microsoft YaHei"/>
              </a:rPr>
              <a:t>设计 </a:t>
            </a:r>
            <a:r>
              <a:rPr kumimoji="1" lang="en-US" altLang="zh-CN" sz="1400" noProof="0" dirty="0" smtClean="0">
                <a:solidFill>
                  <a:schemeClr val="tx1">
                    <a:lumMod val="85000"/>
                    <a:lumOff val="15000"/>
                  </a:schemeClr>
                </a:solidFill>
                <a:latin typeface="Microsoft YaHei"/>
                <a:ea typeface="微软雅黑"/>
                <a:cs typeface="Microsoft YaHei"/>
              </a:rPr>
              <a:t>-</a:t>
            </a:r>
            <a:r>
              <a:rPr lang="zh-CN" altLang="en-US" sz="1400" dirty="0" smtClean="0">
                <a:latin typeface="微软雅黑" pitchFamily="34" charset="-122"/>
                <a:ea typeface="微软雅黑" pitchFamily="34" charset="-122"/>
              </a:rPr>
              <a:t>状态码定义</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632480" y="885528"/>
          <a:ext cx="7999610" cy="1549665"/>
        </p:xfrm>
        <a:graphic>
          <a:graphicData uri="http://schemas.openxmlformats.org/drawingml/2006/table">
            <a:tbl>
              <a:tblPr firstRow="1" bandRow="1">
                <a:tableStyleId>{5C22544A-7EE6-4342-B048-85BDC9FD1C3A}</a:tableStyleId>
              </a:tblPr>
              <a:tblGrid>
                <a:gridCol w="3999805"/>
                <a:gridCol w="3999805"/>
              </a:tblGrid>
              <a:tr h="309933">
                <a:tc>
                  <a:txBody>
                    <a:bodyPr/>
                    <a:lstStyle/>
                    <a:p>
                      <a:r>
                        <a:rPr lang="en-US" altLang="zh-CN" sz="1200" dirty="0" smtClean="0">
                          <a:latin typeface="微软雅黑" pitchFamily="34" charset="-122"/>
                          <a:ea typeface="微软雅黑" pitchFamily="34" charset="-122"/>
                        </a:rPr>
                        <a:t>HTTP</a:t>
                      </a:r>
                      <a:r>
                        <a:rPr lang="zh-CN" altLang="en-US" sz="1200" dirty="0" smtClean="0">
                          <a:latin typeface="微软雅黑" pitchFamily="34" charset="-122"/>
                          <a:ea typeface="微软雅黑" pitchFamily="34" charset="-122"/>
                        </a:rPr>
                        <a:t>状态码</a:t>
                      </a:r>
                      <a:endParaRPr lang="zh-CN" altLang="en-US" sz="1200" dirty="0"/>
                    </a:p>
                  </a:txBody>
                  <a:tcPr/>
                </a:tc>
                <a:tc>
                  <a:txBody>
                    <a:bodyPr/>
                    <a:lstStyle/>
                    <a:p>
                      <a:r>
                        <a:rPr lang="zh-CN" altLang="en-US" sz="1200" dirty="0" smtClean="0">
                          <a:latin typeface="微软雅黑" pitchFamily="34" charset="-122"/>
                          <a:ea typeface="微软雅黑" pitchFamily="34" charset="-122"/>
                        </a:rPr>
                        <a:t>语义</a:t>
                      </a:r>
                      <a:endParaRPr lang="zh-CN" altLang="en-US" sz="1200" dirty="0"/>
                    </a:p>
                  </a:txBody>
                  <a:tcPr/>
                </a:tc>
              </a:tr>
              <a:tr h="309933">
                <a:tc>
                  <a:txBody>
                    <a:bodyPr/>
                    <a:lstStyle/>
                    <a:p>
                      <a:r>
                        <a:rPr lang="en-US" altLang="zh-CN" sz="1200" dirty="0" smtClean="0">
                          <a:latin typeface="微软雅黑" pitchFamily="34" charset="-122"/>
                          <a:ea typeface="微软雅黑" pitchFamily="34" charset="-122"/>
                        </a:rPr>
                        <a:t>200 OK – [GET] </a:t>
                      </a:r>
                      <a:endParaRPr lang="zh-CN" altLang="en-US" sz="1200" dirty="0"/>
                    </a:p>
                  </a:txBody>
                  <a:tcPr/>
                </a:tc>
                <a:tc>
                  <a:txBody>
                    <a:bodyPr/>
                    <a:lstStyle/>
                    <a:p>
                      <a:r>
                        <a:rPr lang="zh-CN" altLang="en-US" sz="1200" dirty="0" smtClean="0">
                          <a:latin typeface="微软雅黑" pitchFamily="34" charset="-122"/>
                          <a:ea typeface="微软雅黑" pitchFamily="34" charset="-122"/>
                        </a:rPr>
                        <a:t>成功返回用户请求的数据</a:t>
                      </a:r>
                      <a:endParaRPr lang="zh-CN" altLang="en-US" sz="1200" dirty="0"/>
                    </a:p>
                  </a:txBody>
                  <a:tcPr/>
                </a:tc>
              </a:tr>
              <a:tr h="309933">
                <a:tc>
                  <a:txBody>
                    <a:bodyPr/>
                    <a:lstStyle/>
                    <a:p>
                      <a:r>
                        <a:rPr lang="en-US" altLang="zh-CN" sz="1200" dirty="0" smtClean="0">
                          <a:latin typeface="微软雅黑" pitchFamily="34" charset="-122"/>
                          <a:ea typeface="微软雅黑" pitchFamily="34" charset="-122"/>
                        </a:rPr>
                        <a:t>201 CREATED – [POST/PUT/PATCH]</a:t>
                      </a:r>
                      <a:endParaRPr lang="zh-CN" altLang="en-US" sz="1200" dirty="0"/>
                    </a:p>
                  </a:txBody>
                  <a:tcPr/>
                </a:tc>
                <a:tc>
                  <a:txBody>
                    <a:bodyPr/>
                    <a:lstStyle/>
                    <a:p>
                      <a:r>
                        <a:rPr lang="zh-CN" altLang="en-US" sz="1200" dirty="0" smtClean="0">
                          <a:latin typeface="微软雅黑" pitchFamily="34" charset="-122"/>
                          <a:ea typeface="微软雅黑" pitchFamily="34" charset="-122"/>
                        </a:rPr>
                        <a:t>新建或修改数据成功</a:t>
                      </a:r>
                      <a:endParaRPr lang="zh-CN" altLang="en-US" sz="1200" dirty="0"/>
                    </a:p>
                  </a:txBody>
                  <a:tcPr/>
                </a:tc>
              </a:tr>
              <a:tr h="309933">
                <a:tc>
                  <a:txBody>
                    <a:bodyPr/>
                    <a:lstStyle/>
                    <a:p>
                      <a:r>
                        <a:rPr lang="en-US" altLang="zh-CN" sz="1200" dirty="0" smtClean="0">
                          <a:latin typeface="微软雅黑" pitchFamily="34" charset="-122"/>
                          <a:ea typeface="微软雅黑" pitchFamily="34" charset="-122"/>
                        </a:rPr>
                        <a:t>202 Accepted – [*]</a:t>
                      </a:r>
                      <a:endParaRPr lang="zh-CN" altLang="en-US" sz="1200" dirty="0"/>
                    </a:p>
                  </a:txBody>
                  <a:tcPr/>
                </a:tc>
                <a:tc>
                  <a:txBody>
                    <a:bodyPr/>
                    <a:lstStyle/>
                    <a:p>
                      <a:r>
                        <a:rPr lang="zh-CN" altLang="en-US" sz="1200" dirty="0" smtClean="0">
                          <a:latin typeface="微软雅黑" pitchFamily="34" charset="-122"/>
                          <a:ea typeface="微软雅黑" pitchFamily="34" charset="-122"/>
                        </a:rPr>
                        <a:t>表示一个请求已经进入后台排队（异步任务）</a:t>
                      </a:r>
                      <a:endParaRPr lang="zh-CN" altLang="en-US" sz="1200" dirty="0"/>
                    </a:p>
                  </a:txBody>
                  <a:tcPr/>
                </a:tc>
              </a:tr>
              <a:tr h="309933">
                <a:tc>
                  <a:txBody>
                    <a:bodyPr/>
                    <a:lstStyle/>
                    <a:p>
                      <a:r>
                        <a:rPr lang="en-US" altLang="zh-CN" sz="1200" dirty="0" smtClean="0">
                          <a:latin typeface="微软雅黑" pitchFamily="34" charset="-122"/>
                          <a:ea typeface="微软雅黑" pitchFamily="34" charset="-122"/>
                        </a:rPr>
                        <a:t>204 NO CONTENT – [DELETE]</a:t>
                      </a:r>
                      <a:endParaRPr lang="zh-CN" altLang="en-US" sz="1200" dirty="0"/>
                    </a:p>
                  </a:txBody>
                  <a:tcPr/>
                </a:tc>
                <a:tc>
                  <a:txBody>
                    <a:bodyPr/>
                    <a:lstStyle/>
                    <a:p>
                      <a:r>
                        <a:rPr lang="zh-CN" altLang="en-US" sz="1200" dirty="0" smtClean="0">
                          <a:latin typeface="微软雅黑" pitchFamily="34" charset="-122"/>
                          <a:ea typeface="微软雅黑" pitchFamily="34" charset="-122"/>
                        </a:rPr>
                        <a:t>用户删除数据成功</a:t>
                      </a:r>
                      <a:endParaRPr lang="zh-CN" altLang="en-US" sz="1200" dirty="0"/>
                    </a:p>
                  </a:txBody>
                  <a:tcPr/>
                </a:tc>
              </a:tr>
            </a:tbl>
          </a:graphicData>
        </a:graphic>
      </p:graphicFrame>
      <p:graphicFrame>
        <p:nvGraphicFramePr>
          <p:cNvPr id="10" name="表格 9"/>
          <p:cNvGraphicFramePr>
            <a:graphicFrameLocks noGrp="1"/>
          </p:cNvGraphicFramePr>
          <p:nvPr/>
        </p:nvGraphicFramePr>
        <p:xfrm>
          <a:off x="632135" y="2888288"/>
          <a:ext cx="7999957" cy="1771176"/>
        </p:xfrm>
        <a:graphic>
          <a:graphicData uri="http://schemas.openxmlformats.org/drawingml/2006/table">
            <a:tbl>
              <a:tblPr firstRow="1" bandRow="1">
                <a:tableStyleId>{5C22544A-7EE6-4342-B048-85BDC9FD1C3A}</a:tableStyleId>
              </a:tblPr>
              <a:tblGrid>
                <a:gridCol w="1100398"/>
                <a:gridCol w="1903093"/>
                <a:gridCol w="1610031"/>
                <a:gridCol w="3386435"/>
              </a:tblGrid>
              <a:tr h="328494">
                <a:tc>
                  <a:txBody>
                    <a:bodyPr/>
                    <a:lstStyle/>
                    <a:p>
                      <a:r>
                        <a:rPr lang="en-US" altLang="zh-CN" sz="1200" dirty="0" smtClean="0">
                          <a:latin typeface="微软雅黑" pitchFamily="34" charset="-122"/>
                          <a:ea typeface="微软雅黑" pitchFamily="34" charset="-122"/>
                        </a:rPr>
                        <a:t>HTTP</a:t>
                      </a:r>
                      <a:r>
                        <a:rPr lang="zh-CN" altLang="en-US" sz="1200" dirty="0" smtClean="0">
                          <a:latin typeface="微软雅黑" pitchFamily="34" charset="-122"/>
                          <a:ea typeface="微软雅黑" pitchFamily="34" charset="-122"/>
                        </a:rPr>
                        <a:t>状态码</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错误代码</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语义</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解决方案</a:t>
                      </a:r>
                      <a:endParaRPr lang="zh-CN" altLang="en-US" sz="1200" dirty="0">
                        <a:latin typeface="微软雅黑" pitchFamily="34" charset="-122"/>
                        <a:ea typeface="微软雅黑" pitchFamily="34" charset="-122"/>
                      </a:endParaRPr>
                    </a:p>
                  </a:txBody>
                  <a:tcPr/>
                </a:tc>
              </a:tr>
              <a:tr h="328494">
                <a:tc>
                  <a:txBody>
                    <a:bodyPr/>
                    <a:lstStyle/>
                    <a:p>
                      <a:r>
                        <a:rPr lang="en-US" altLang="zh-CN" sz="1200" dirty="0" smtClean="0">
                          <a:latin typeface="微软雅黑" pitchFamily="34" charset="-122"/>
                          <a:ea typeface="微软雅黑" pitchFamily="34" charset="-122"/>
                        </a:rPr>
                        <a:t>500</a:t>
                      </a:r>
                      <a:endParaRPr lang="zh-CN" altLang="en-US" sz="1200" dirty="0">
                        <a:latin typeface="微软雅黑" pitchFamily="34" charset="-122"/>
                        <a:ea typeface="微软雅黑" pitchFamily="34" charset="-122"/>
                      </a:endParaRPr>
                    </a:p>
                  </a:txBody>
                  <a:tcPr/>
                </a:tc>
                <a:tc>
                  <a:txBody>
                    <a:bodyPr/>
                    <a:lstStyle/>
                    <a:p>
                      <a:r>
                        <a:rPr lang="en-US" altLang="zh-CN" sz="1200" dirty="0" smtClean="0">
                          <a:latin typeface="微软雅黑" pitchFamily="34" charset="-122"/>
                          <a:ea typeface="微软雅黑" pitchFamily="34" charset="-122"/>
                        </a:rPr>
                        <a:t>Internal Error</a:t>
                      </a:r>
                      <a:endParaRPr lang="zh-CN" altLang="en-US" sz="1200" dirty="0">
                        <a:latin typeface="微软雅黑" pitchFamily="34" charset="-122"/>
                        <a:ea typeface="微软雅黑" pitchFamily="34" charset="-122"/>
                      </a:endParaRPr>
                    </a:p>
                  </a:txBody>
                  <a:tcPr/>
                </a:tc>
                <a:tc>
                  <a:txBody>
                    <a:bodyPr/>
                    <a:lstStyle/>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网关内部错误</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建议重试</a:t>
                      </a:r>
                      <a:endParaRPr lang="zh-CN" altLang="en-US" sz="1200" dirty="0">
                        <a:latin typeface="微软雅黑" pitchFamily="34" charset="-122"/>
                        <a:ea typeface="微软雅黑" pitchFamily="34" charset="-122"/>
                      </a:endParaRPr>
                    </a:p>
                  </a:txBody>
                  <a:tcPr/>
                </a:tc>
              </a:tr>
              <a:tr h="404992">
                <a:tc>
                  <a:txBody>
                    <a:bodyPr/>
                    <a:lstStyle/>
                    <a:p>
                      <a:r>
                        <a:rPr lang="en-US" altLang="zh-CN" sz="1200" dirty="0" smtClean="0">
                          <a:latin typeface="微软雅黑" pitchFamily="34" charset="-122"/>
                          <a:ea typeface="微软雅黑" pitchFamily="34" charset="-122"/>
                        </a:rPr>
                        <a:t>500</a:t>
                      </a:r>
                      <a:endParaRPr lang="zh-CN" altLang="en-US" sz="1200" dirty="0">
                        <a:latin typeface="微软雅黑" pitchFamily="34" charset="-122"/>
                        <a:ea typeface="微软雅黑" pitchFamily="34" charset="-122"/>
                      </a:endParaRPr>
                    </a:p>
                  </a:txBody>
                  <a:tcPr/>
                </a:tc>
                <a:tc>
                  <a:txBody>
                    <a:bodyPr/>
                    <a:lstStyle/>
                    <a:p>
                      <a:r>
                        <a:rPr lang="en-US" altLang="zh-CN" sz="1200" dirty="0" err="1" smtClean="0">
                          <a:latin typeface="微软雅黑" pitchFamily="34" charset="-122"/>
                          <a:ea typeface="微软雅黑" pitchFamily="34" charset="-122"/>
                        </a:rPr>
                        <a:t>FailedTo</a:t>
                      </a:r>
                      <a:r>
                        <a:rPr lang="en-US" altLang="zh-CN" sz="1200" dirty="0" smtClean="0">
                          <a:latin typeface="微软雅黑" pitchFamily="34" charset="-122"/>
                          <a:ea typeface="微软雅黑" pitchFamily="34" charset="-122"/>
                        </a:rPr>
                        <a:t> Invoke Backend Service</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底层服务错误</a:t>
                      </a:r>
                      <a:endParaRPr lang="zh-CN" altLang="en-US" sz="1200" dirty="0">
                        <a:latin typeface="微软雅黑" pitchFamily="34" charset="-122"/>
                        <a:ea typeface="微软雅黑" pitchFamily="34" charset="-122"/>
                      </a:endParaRPr>
                    </a:p>
                  </a:txBody>
                  <a:tcPr/>
                </a:tc>
                <a:tc>
                  <a:txBody>
                    <a:bodyPr/>
                    <a:lstStyle/>
                    <a:p>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提供者底层服务错误，建议重试，如果重试多次仍然不可用，可联系</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服务商解决。</a:t>
                      </a:r>
                      <a:endParaRPr lang="zh-CN" altLang="en-US" sz="1200" dirty="0">
                        <a:latin typeface="微软雅黑" pitchFamily="34" charset="-122"/>
                        <a:ea typeface="微软雅黑" pitchFamily="34" charset="-122"/>
                      </a:endParaRPr>
                    </a:p>
                  </a:txBody>
                  <a:tcPr/>
                </a:tc>
              </a:tr>
              <a:tr h="328494">
                <a:tc>
                  <a:txBody>
                    <a:bodyPr/>
                    <a:lstStyle/>
                    <a:p>
                      <a:r>
                        <a:rPr lang="en-US" altLang="zh-CN" sz="1200" dirty="0" smtClean="0">
                          <a:latin typeface="微软雅黑" pitchFamily="34" charset="-122"/>
                          <a:ea typeface="微软雅黑" pitchFamily="34" charset="-122"/>
                        </a:rPr>
                        <a:t>503</a:t>
                      </a:r>
                      <a:endParaRPr lang="zh-CN" altLang="en-US" sz="1200" dirty="0">
                        <a:latin typeface="微软雅黑" pitchFamily="34" charset="-122"/>
                        <a:ea typeface="微软雅黑" pitchFamily="34" charset="-122"/>
                      </a:endParaRPr>
                    </a:p>
                  </a:txBody>
                  <a:tcPr/>
                </a:tc>
                <a:tc>
                  <a:txBody>
                    <a:bodyPr/>
                    <a:lstStyle/>
                    <a:p>
                      <a:r>
                        <a:rPr lang="en-US" altLang="zh-CN" sz="1200" dirty="0" smtClean="0">
                          <a:latin typeface="微软雅黑" pitchFamily="34" charset="-122"/>
                          <a:ea typeface="微软雅黑" pitchFamily="34" charset="-122"/>
                        </a:rPr>
                        <a:t>Service Unavailable</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服务不可用</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建议稍后重试</a:t>
                      </a:r>
                      <a:endParaRPr lang="zh-CN" altLang="en-US" sz="1200" dirty="0">
                        <a:latin typeface="微软雅黑" pitchFamily="34" charset="-122"/>
                        <a:ea typeface="微软雅黑" pitchFamily="34" charset="-122"/>
                      </a:endParaRPr>
                    </a:p>
                  </a:txBody>
                  <a:tcPr/>
                </a:tc>
              </a:tr>
              <a:tr h="328494">
                <a:tc>
                  <a:txBody>
                    <a:bodyPr/>
                    <a:lstStyle/>
                    <a:p>
                      <a:r>
                        <a:rPr lang="en-US" altLang="zh-CN" sz="1200" dirty="0" smtClean="0">
                          <a:latin typeface="微软雅黑" pitchFamily="34" charset="-122"/>
                          <a:ea typeface="微软雅黑" pitchFamily="34" charset="-122"/>
                        </a:rPr>
                        <a:t>504</a:t>
                      </a:r>
                      <a:endParaRPr lang="zh-CN" altLang="en-US" sz="1200" dirty="0">
                        <a:latin typeface="微软雅黑" pitchFamily="34" charset="-122"/>
                        <a:ea typeface="微软雅黑" pitchFamily="34" charset="-122"/>
                      </a:endParaRPr>
                    </a:p>
                  </a:txBody>
                  <a:tcPr/>
                </a:tc>
                <a:tc>
                  <a:txBody>
                    <a:bodyPr/>
                    <a:lstStyle/>
                    <a:p>
                      <a:r>
                        <a:rPr lang="en-US" altLang="zh-CN" sz="1200" dirty="0" err="1" smtClean="0">
                          <a:latin typeface="微软雅黑" pitchFamily="34" charset="-122"/>
                          <a:ea typeface="微软雅黑" pitchFamily="34" charset="-122"/>
                        </a:rPr>
                        <a:t>Async</a:t>
                      </a:r>
                      <a:r>
                        <a:rPr lang="en-US" altLang="zh-CN" sz="1200" dirty="0" smtClean="0">
                          <a:latin typeface="微软雅黑" pitchFamily="34" charset="-122"/>
                          <a:ea typeface="微软雅黑" pitchFamily="34" charset="-122"/>
                        </a:rPr>
                        <a:t> Service</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后端服务超时</a:t>
                      </a:r>
                      <a:endParaRPr lang="zh-CN" altLang="en-US" sz="1200" dirty="0">
                        <a:latin typeface="微软雅黑" pitchFamily="34" charset="-122"/>
                        <a:ea typeface="微软雅黑" pitchFamily="34" charset="-122"/>
                      </a:endParaRPr>
                    </a:p>
                  </a:txBody>
                  <a:tcPr/>
                </a:tc>
                <a:tc>
                  <a:txBody>
                    <a:bodyPr/>
                    <a:lstStyle/>
                    <a:p>
                      <a:r>
                        <a:rPr lang="zh-CN" altLang="en-US" sz="1200" dirty="0" smtClean="0">
                          <a:latin typeface="微软雅黑" pitchFamily="34" charset="-122"/>
                          <a:ea typeface="微软雅黑" pitchFamily="34" charset="-122"/>
                        </a:rPr>
                        <a:t>建议稍后重试</a:t>
                      </a:r>
                      <a:endParaRPr lang="zh-CN" altLang="en-US" sz="1200" dirty="0">
                        <a:latin typeface="微软雅黑" pitchFamily="34" charset="-122"/>
                        <a:ea typeface="微软雅黑" pitchFamily="34" charset="-122"/>
                      </a:endParaRPr>
                    </a:p>
                  </a:txBody>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b="1" dirty="0" smtClean="0">
                <a:latin typeface="微软雅黑" pitchFamily="34" charset="-122"/>
                <a:ea typeface="微软雅黑" pitchFamily="34" charset="-122"/>
              </a:rPr>
              <a:t>客户端</a:t>
            </a:r>
            <a:r>
              <a:rPr lang="zh-CN" altLang="en-US" sz="1200" b="1" dirty="0" smtClean="0">
                <a:latin typeface="微软雅黑" pitchFamily="34" charset="-122"/>
                <a:ea typeface="微软雅黑" pitchFamily="34" charset="-122"/>
              </a:rPr>
              <a:t>错误码</a:t>
            </a:r>
            <a:r>
              <a:rPr lang="zh-CN" altLang="en-US" sz="1200" dirty="0" smtClean="0">
                <a:latin typeface="微软雅黑" pitchFamily="34" charset="-122"/>
                <a:ea typeface="微软雅黑" pitchFamily="34" charset="-122"/>
              </a:rPr>
              <a:t>：客户端错误码为</a:t>
            </a:r>
            <a:r>
              <a:rPr lang="en-US" altLang="zh-CN" sz="1200" dirty="0" smtClean="0">
                <a:latin typeface="微软雅黑" pitchFamily="34" charset="-122"/>
                <a:ea typeface="微软雅黑" pitchFamily="34" charset="-122"/>
              </a:rPr>
              <a:t>4xx</a:t>
            </a:r>
            <a:r>
              <a:rPr lang="zh-CN" altLang="en-US" sz="1200" dirty="0" smtClean="0">
                <a:latin typeface="微软雅黑" pitchFamily="34" charset="-122"/>
                <a:ea typeface="微软雅黑" pitchFamily="34" charset="-122"/>
              </a:rPr>
              <a:t>，表示业务报错。此时一般为参数错误、签名错误、请求方式错误、请求处理错误或被流控限制等业务错误。建议查看错误码，有针对性的解决问题。</a:t>
            </a:r>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a:p>
            <a:pPr marL="228600" indent="-228600"/>
            <a:r>
              <a:rPr lang="zh-CN" altLang="en-US" sz="1200" b="1" dirty="0" smtClean="0">
                <a:latin typeface="微软雅黑" pitchFamily="34" charset="-122"/>
                <a:ea typeface="微软雅黑" pitchFamily="34" charset="-122"/>
              </a:rPr>
              <a:t>自定义状态码</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28600" indent="-228600"/>
            <a:r>
              <a:rPr lang="zh-CN" altLang="en-US" sz="1200" dirty="0" smtClean="0">
                <a:latin typeface="微软雅黑" pitchFamily="34" charset="-122"/>
                <a:ea typeface="微软雅黑" pitchFamily="34" charset="-122"/>
              </a:rPr>
              <a:t>    自定义</a:t>
            </a:r>
            <a:r>
              <a:rPr lang="zh-CN" altLang="en-US" sz="1200" dirty="0" smtClean="0">
                <a:latin typeface="微软雅黑" pitchFamily="34" charset="-122"/>
                <a:ea typeface="微软雅黑" pitchFamily="34" charset="-122"/>
              </a:rPr>
              <a:t>状态码区别于</a:t>
            </a:r>
            <a:r>
              <a:rPr lang="en-US" altLang="zh-CN" sz="1200" dirty="0" smtClean="0">
                <a:latin typeface="微软雅黑" pitchFamily="34" charset="-122"/>
                <a:ea typeface="微软雅黑" pitchFamily="34" charset="-122"/>
              </a:rPr>
              <a:t>HTTP</a:t>
            </a:r>
            <a:r>
              <a:rPr lang="zh-CN" altLang="en-US" sz="1200" dirty="0" smtClean="0">
                <a:latin typeface="微软雅黑" pitchFamily="34" charset="-122"/>
                <a:ea typeface="微软雅黑" pitchFamily="34" charset="-122"/>
              </a:rPr>
              <a:t>状态码，即正常情况下返回</a:t>
            </a:r>
            <a:r>
              <a:rPr lang="en-US" altLang="zh-CN" sz="1200" dirty="0" smtClean="0">
                <a:latin typeface="微软雅黑" pitchFamily="34" charset="-122"/>
                <a:ea typeface="微软雅黑" pitchFamily="34" charset="-122"/>
              </a:rPr>
              <a:t>2xx</a:t>
            </a:r>
            <a:r>
              <a:rPr lang="zh-CN" altLang="en-US" sz="1200" dirty="0" smtClean="0">
                <a:latin typeface="微软雅黑" pitchFamily="34" charset="-122"/>
                <a:ea typeface="微软雅黑" pitchFamily="34" charset="-122"/>
              </a:rPr>
              <a:t>的</a:t>
            </a:r>
            <a:r>
              <a:rPr lang="en-US" altLang="zh-CN" sz="1200" dirty="0" smtClean="0">
                <a:latin typeface="微软雅黑" pitchFamily="34" charset="-122"/>
                <a:ea typeface="微软雅黑" pitchFamily="34" charset="-122"/>
              </a:rPr>
              <a:t>HTTP</a:t>
            </a:r>
            <a:r>
              <a:rPr lang="zh-CN" altLang="en-US" sz="1200" dirty="0" smtClean="0">
                <a:latin typeface="微软雅黑" pitchFamily="34" charset="-122"/>
                <a:ea typeface="微软雅黑" pitchFamily="34" charset="-122"/>
              </a:rPr>
              <a:t>状态码，然后在响应的主体中，使用系统</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项目自定义的一套</a:t>
            </a:r>
            <a:r>
              <a:rPr lang="en-US" altLang="zh-CN" sz="1200" dirty="0" smtClean="0">
                <a:latin typeface="微软雅黑" pitchFamily="34" charset="-122"/>
                <a:ea typeface="微软雅黑" pitchFamily="34" charset="-122"/>
              </a:rPr>
              <a:t>code</a:t>
            </a:r>
            <a:r>
              <a:rPr lang="zh-CN" altLang="en-US" sz="1200" dirty="0" smtClean="0">
                <a:latin typeface="微软雅黑" pitchFamily="34" charset="-122"/>
                <a:ea typeface="微软雅黑" pitchFamily="34" charset="-122"/>
              </a:rPr>
              <a:t>状态码，具体见各系统</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项目的接口文档说明定义。</a:t>
            </a:r>
            <a:endParaRPr lang="en-US" altLang="zh-CN" sz="1200" dirty="0" smtClean="0">
              <a:latin typeface="微软雅黑" pitchFamily="34" charset="-122"/>
              <a:ea typeface="微软雅黑" pitchFamily="34" charset="-122"/>
            </a:endParaRPr>
          </a:p>
          <a:p>
            <a:pPr marL="228600" indent="-228600"/>
            <a:r>
              <a:rPr lang="zh-CN" altLang="en-US" sz="1200" dirty="0" smtClean="0">
                <a:latin typeface="微软雅黑" pitchFamily="34" charset="-122"/>
                <a:ea typeface="微软雅黑" pitchFamily="34" charset="-122"/>
              </a:rPr>
              <a:t>    在</a:t>
            </a:r>
            <a:r>
              <a:rPr lang="zh-CN" altLang="en-US" sz="1200" dirty="0" smtClean="0">
                <a:latin typeface="微软雅黑" pitchFamily="34" charset="-122"/>
                <a:ea typeface="微软雅黑" pitchFamily="34" charset="-122"/>
              </a:rPr>
              <a:t>项目源码工程中，该</a:t>
            </a:r>
            <a:r>
              <a:rPr lang="en-US" altLang="zh-CN" sz="1200" dirty="0" smtClean="0">
                <a:latin typeface="微软雅黑" pitchFamily="34" charset="-122"/>
                <a:ea typeface="微软雅黑" pitchFamily="34" charset="-122"/>
              </a:rPr>
              <a:t>code</a:t>
            </a:r>
            <a:r>
              <a:rPr lang="zh-CN" altLang="en-US" sz="1200" dirty="0" smtClean="0">
                <a:latin typeface="微软雅黑" pitchFamily="34" charset="-122"/>
                <a:ea typeface="微软雅黑" pitchFamily="34" charset="-122"/>
              </a:rPr>
              <a:t>码应该有单独的类说明定义及</a:t>
            </a:r>
            <a:r>
              <a:rPr lang="zh-CN" altLang="en-US" sz="1200" dirty="0" smtClean="0">
                <a:latin typeface="微软雅黑" pitchFamily="34" charset="-122"/>
                <a:ea typeface="微软雅黑" pitchFamily="34" charset="-122"/>
              </a:rPr>
              <a:t>维护。</a:t>
            </a:r>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a:p>
            <a:pPr marL="228600" indent="-228600"/>
            <a:endParaRPr lang="en-US" altLang="zh-CN" sz="1200" dirty="0" smtClean="0">
              <a:latin typeface="微软雅黑" pitchFamily="34" charset="-122"/>
              <a:ea typeface="微软雅黑" pitchFamily="34" charset="-122"/>
            </a:endParaRPr>
          </a:p>
          <a:p>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基本准则</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632479" y="2059805"/>
          <a:ext cx="7982131" cy="1005840"/>
        </p:xfrm>
        <a:graphic>
          <a:graphicData uri="http://schemas.openxmlformats.org/drawingml/2006/table">
            <a:tbl>
              <a:tblPr firstRow="1" bandRow="1">
                <a:tableStyleId>{5C22544A-7EE6-4342-B048-85BDC9FD1C3A}</a:tableStyleId>
              </a:tblPr>
              <a:tblGrid>
                <a:gridCol w="7982131"/>
              </a:tblGrid>
              <a:tr h="0">
                <a:tc>
                  <a:txBody>
                    <a:bodyPr/>
                    <a:lstStyle/>
                    <a:p>
                      <a:pPr marL="228600" indent="-228600"/>
                      <a:r>
                        <a:rPr lang="en-US" altLang="zh-CN" sz="1200" dirty="0" smtClean="0">
                          <a:latin typeface="微软雅黑" pitchFamily="34" charset="-122"/>
                          <a:ea typeface="微软雅黑" pitchFamily="34" charset="-122"/>
                        </a:rPr>
                        <a:t>{</a:t>
                      </a:r>
                    </a:p>
                    <a:p>
                      <a:pPr marL="228600" indent="-228600"/>
                      <a:r>
                        <a:rPr lang="en-US" altLang="zh-CN" sz="1200" dirty="0" smtClean="0">
                          <a:latin typeface="微软雅黑" pitchFamily="34" charset="-122"/>
                          <a:ea typeface="微软雅黑" pitchFamily="34" charset="-122"/>
                        </a:rPr>
                        <a:t>	“code”: 0</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228600" indent="-228600"/>
                      <a:r>
                        <a:rPr lang="en-US" altLang="zh-CN" sz="1200" dirty="0" smtClean="0">
                          <a:latin typeface="微软雅黑" pitchFamily="34" charset="-122"/>
                          <a:ea typeface="微软雅黑" pitchFamily="34" charset="-122"/>
                        </a:rPr>
                        <a:t>	“message”:“”,</a:t>
                      </a:r>
                    </a:p>
                    <a:p>
                      <a:pPr marL="228600" indent="-228600"/>
                      <a:r>
                        <a:rPr lang="en-US" altLang="zh-CN" sz="1200" dirty="0" smtClean="0">
                          <a:latin typeface="微软雅黑" pitchFamily="34" charset="-122"/>
                          <a:ea typeface="微软雅黑" pitchFamily="34" charset="-122"/>
                        </a:rPr>
                        <a:t>	“data”: {}</a:t>
                      </a:r>
                    </a:p>
                    <a:p>
                      <a:pPr marL="228600" indent="-228600"/>
                      <a:r>
                        <a:rPr lang="en-US" altLang="zh-CN" sz="1200" dirty="0" smtClean="0">
                          <a:latin typeface="微软雅黑" pitchFamily="34" charset="-122"/>
                          <a:ea typeface="微软雅黑" pitchFamily="34" charset="-122"/>
                        </a:rPr>
                        <a:t>}</a:t>
                      </a:r>
                      <a:endParaRPr lang="zh-CN" altLang="en-US" sz="1200" dirty="0"/>
                    </a:p>
                  </a:txBody>
                  <a:tcPr/>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b="1" dirty="0" smtClean="0">
                <a:latin typeface="微软雅黑" pitchFamily="34" charset="-122"/>
                <a:ea typeface="微软雅黑" pitchFamily="34" charset="-122"/>
              </a:rPr>
              <a:t>接口设计需要考虑的几点准则</a:t>
            </a:r>
            <a:endParaRPr lang="en-US" altLang="zh-CN" sz="1200" b="1"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命名</a:t>
            </a:r>
            <a:r>
              <a:rPr lang="zh-CN" altLang="en-US" sz="1200" dirty="0" smtClean="0">
                <a:latin typeface="微软雅黑" pitchFamily="34" charset="-122"/>
                <a:ea typeface="微软雅黑" pitchFamily="34" charset="-122"/>
              </a:rPr>
              <a:t>要</a:t>
            </a:r>
            <a:r>
              <a:rPr lang="zh-CN" altLang="en-US" sz="1200" dirty="0" smtClean="0">
                <a:latin typeface="微软雅黑" pitchFamily="34" charset="-122"/>
                <a:ea typeface="微软雅黑" pitchFamily="34" charset="-122"/>
              </a:rPr>
              <a:t>规范、优雅</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符合公司、部门的接口规范要求。</a:t>
            </a:r>
            <a:endParaRPr lang="zh-CN" altLang="en-US" sz="1200" dirty="0" smtClean="0">
              <a:latin typeface="微软雅黑" pitchFamily="34" charset="-122"/>
              <a:ea typeface="微软雅黑" pitchFamily="34" charset="-122"/>
            </a:endParaRPr>
          </a:p>
          <a:p>
            <a:pPr>
              <a:buFont typeface="Wingdings" pitchFamily="2" charset="2"/>
              <a:buChar char="l"/>
            </a:pPr>
            <a:r>
              <a:rPr lang="zh-CN" altLang="en-US" sz="1200" dirty="0" smtClean="0">
                <a:latin typeface="微软雅黑" pitchFamily="34" charset="-122"/>
                <a:ea typeface="微软雅黑" pitchFamily="34" charset="-122"/>
              </a:rPr>
              <a:t> 单一职责</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    不要存在多于一个</a:t>
            </a:r>
            <a:r>
              <a:rPr lang="zh-CN" altLang="en-US" sz="1200" dirty="0" smtClean="0">
                <a:latin typeface="微软雅黑" pitchFamily="34" charset="-122"/>
                <a:ea typeface="微软雅黑" pitchFamily="34" charset="-122"/>
              </a:rPr>
              <a:t>导致接口变更</a:t>
            </a:r>
            <a:r>
              <a:rPr lang="zh-CN" altLang="en-US" sz="1200" dirty="0" smtClean="0">
                <a:latin typeface="微软雅黑" pitchFamily="34" charset="-122"/>
                <a:ea typeface="微软雅黑" pitchFamily="34" charset="-122"/>
              </a:rPr>
              <a:t>的原因。通俗的说，即一</a:t>
            </a:r>
            <a:r>
              <a:rPr lang="zh-CN" altLang="en-US" sz="1200" dirty="0" smtClean="0">
                <a:latin typeface="微软雅黑" pitchFamily="34" charset="-122"/>
                <a:ea typeface="微软雅黑" pitchFamily="34" charset="-122"/>
              </a:rPr>
              <a:t>个接口只</a:t>
            </a:r>
            <a:r>
              <a:rPr lang="zh-CN" altLang="en-US" sz="1200" dirty="0" smtClean="0">
                <a:latin typeface="微软雅黑" pitchFamily="34" charset="-122"/>
                <a:ea typeface="微软雅黑" pitchFamily="34" charset="-122"/>
              </a:rPr>
              <a:t>负责一项职责。 </a:t>
            </a:r>
          </a:p>
          <a:p>
            <a:pPr>
              <a:buFont typeface="Wingdings" pitchFamily="2" charset="2"/>
              <a:buChar char="l"/>
            </a:pPr>
            <a:r>
              <a:rPr lang="zh-CN" altLang="en-US" sz="1200" dirty="0" smtClean="0">
                <a:latin typeface="微软雅黑" pitchFamily="34" charset="-122"/>
                <a:ea typeface="微软雅黑" pitchFamily="34" charset="-122"/>
              </a:rPr>
              <a:t> 扩展性</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接口</a:t>
            </a:r>
            <a:r>
              <a:rPr lang="zh-CN" altLang="en-US" sz="1200" dirty="0" smtClean="0">
                <a:latin typeface="微软雅黑" pitchFamily="34" charset="-122"/>
                <a:ea typeface="微软雅黑" pitchFamily="34" charset="-122"/>
              </a:rPr>
              <a:t>扩展性，是指设计接口的时候多</a:t>
            </a:r>
            <a:r>
              <a:rPr lang="zh-CN" altLang="en-US" sz="1200" dirty="0" smtClean="0">
                <a:latin typeface="微软雅黑" pitchFamily="34" charset="-122"/>
                <a:ea typeface="微软雅黑" pitchFamily="34" charset="-122"/>
              </a:rPr>
              <a:t>想想，</a:t>
            </a:r>
            <a:r>
              <a:rPr lang="zh-CN" altLang="en-US" sz="1200" dirty="0" smtClean="0">
                <a:latin typeface="微软雅黑" pitchFamily="34" charset="-122"/>
                <a:ea typeface="微软雅黑" pitchFamily="34" charset="-122"/>
              </a:rPr>
              <a:t>多</a:t>
            </a:r>
            <a:r>
              <a:rPr lang="zh-CN" altLang="en-US" sz="1200" dirty="0" smtClean="0">
                <a:latin typeface="微软雅黑" pitchFamily="34" charset="-122"/>
                <a:ea typeface="微软雅黑" pitchFamily="34" charset="-122"/>
              </a:rPr>
              <a:t>考虑</a:t>
            </a:r>
            <a:r>
              <a:rPr lang="zh-CN" altLang="en-US" sz="1200" dirty="0" smtClean="0">
                <a:latin typeface="微软雅黑" pitchFamily="34" charset="-122"/>
                <a:ea typeface="微软雅黑" pitchFamily="34" charset="-122"/>
              </a:rPr>
              <a:t>不同</a:t>
            </a:r>
            <a:r>
              <a:rPr lang="zh-CN" altLang="en-US" sz="1200" dirty="0" smtClean="0">
                <a:latin typeface="微软雅黑" pitchFamily="34" charset="-122"/>
                <a:ea typeface="微软雅黑" pitchFamily="34" charset="-122"/>
              </a:rPr>
              <a:t>方面；想想产品及客户端会如何调用接口去组织功能（</a:t>
            </a:r>
            <a:r>
              <a:rPr lang="zh-CN" altLang="en-US" sz="1200" dirty="0" smtClean="0">
                <a:latin typeface="微软雅黑" pitchFamily="34" charset="-122"/>
                <a:ea typeface="微软雅黑" pitchFamily="34" charset="-122"/>
              </a:rPr>
              <a:t>搭积木</a:t>
            </a:r>
            <a:r>
              <a:rPr lang="zh-CN" altLang="en-US" sz="1200" dirty="0" smtClean="0">
                <a:latin typeface="微软雅黑" pitchFamily="34" charset="-122"/>
                <a:ea typeface="微软雅黑" pitchFamily="34" charset="-122"/>
              </a:rPr>
              <a:t>），会</a:t>
            </a:r>
            <a:r>
              <a:rPr lang="zh-CN" altLang="en-US" sz="1200" dirty="0" smtClean="0">
                <a:latin typeface="微软雅黑" pitchFamily="34" charset="-122"/>
                <a:ea typeface="微软雅黑" pitchFamily="34" charset="-122"/>
              </a:rPr>
              <a:t>如何</a:t>
            </a:r>
            <a:r>
              <a:rPr lang="zh-CN" altLang="en-US" sz="1200" dirty="0" smtClean="0">
                <a:latin typeface="微软雅黑" pitchFamily="34" charset="-122"/>
                <a:ea typeface="微软雅黑" pitchFamily="34" charset="-122"/>
              </a:rPr>
              <a:t>扩展接口；如</a:t>
            </a:r>
            <a:r>
              <a:rPr lang="zh-CN" altLang="en-US" sz="1200" dirty="0" smtClean="0">
                <a:latin typeface="微软雅黑" pitchFamily="34" charset="-122"/>
                <a:ea typeface="微软雅黑" pitchFamily="34" charset="-122"/>
              </a:rPr>
              <a:t>获取不同的列表数据接口，我们不可能将每个列表都写成一个接口</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p>
          <a:p>
            <a:endParaRPr lang="zh-CN" altLang="en-US"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基本准则</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en-US" altLang="zh-CN" sz="1200" smtClean="0">
                <a:solidFill>
                  <a:schemeClr val="bg1">
                    <a:lumMod val="75000"/>
                  </a:schemeClr>
                </a:solidFill>
                <a:latin typeface="微软雅黑"/>
                <a:ea typeface="微软雅黑"/>
              </a:rPr>
              <a:t>XXXXXXXXXX</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r>
              <a:rPr lang="zh-CN" altLang="en-US" sz="1200" dirty="0" smtClean="0">
                <a:latin typeface="微软雅黑" pitchFamily="34" charset="-122"/>
                <a:ea typeface="微软雅黑" pitchFamily="34" charset="-122"/>
              </a:rPr>
              <a:t>示例：云服务接口</a:t>
            </a:r>
            <a:endParaRPr lang="en-US" altLang="zh-CN" sz="1200" dirty="0" smtClean="0">
              <a:latin typeface="微软雅黑" pitchFamily="34" charset="-122"/>
              <a:ea typeface="微软雅黑" pitchFamily="34" charset="-122"/>
            </a:endParaRPr>
          </a:p>
          <a:p>
            <a:r>
              <a:rPr lang="zh-CN" altLang="en-US" sz="1200" dirty="0" smtClean="0"/>
              <a:t>拉取服务端同步数据</a:t>
            </a:r>
          </a:p>
          <a:p>
            <a:r>
              <a:rPr lang="zh-CN" altLang="en-US" sz="1200" dirty="0" smtClean="0"/>
              <a:t>功能：客户端请求服务端同步更新数据。</a:t>
            </a:r>
          </a:p>
          <a:p>
            <a:r>
              <a:rPr lang="zh-CN" altLang="en-US" sz="1200" dirty="0" smtClean="0"/>
              <a:t>接口地址：</a:t>
            </a:r>
            <a:r>
              <a:rPr lang="en-US" altLang="zh-CN" sz="1200" dirty="0" smtClean="0"/>
              <a:t>{</a:t>
            </a:r>
            <a:r>
              <a:rPr lang="en-US" altLang="zh-CN" sz="1200" dirty="0" err="1" smtClean="0"/>
              <a:t>domain_name</a:t>
            </a:r>
            <a:r>
              <a:rPr lang="en-US" altLang="zh-CN" sz="1200" dirty="0" smtClean="0"/>
              <a:t>}/sync/pull.zte</a:t>
            </a:r>
          </a:p>
          <a:p>
            <a:r>
              <a:rPr lang="zh-CN" altLang="en-US" sz="1200" dirty="0" smtClean="0"/>
              <a:t>请求参数</a:t>
            </a:r>
            <a:r>
              <a:rPr lang="zh-CN" altLang="en-US" sz="1200" dirty="0" smtClean="0"/>
              <a:t>：</a:t>
            </a:r>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en-US" altLang="zh-CN" sz="1200" dirty="0" smtClean="0"/>
          </a:p>
          <a:p>
            <a:endParaRPr lang="zh-CN" altLang="en-US" sz="1200" dirty="0" smtClean="0"/>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400" noProof="0" dirty="0" smtClean="0">
                <a:solidFill>
                  <a:schemeClr val="tx1">
                    <a:lumMod val="85000"/>
                    <a:lumOff val="15000"/>
                  </a:schemeClr>
                </a:solidFill>
                <a:latin typeface="Microsoft YaHei"/>
                <a:ea typeface="微软雅黑"/>
                <a:cs typeface="Microsoft YaHei"/>
              </a:rPr>
              <a:t>接口设计</a:t>
            </a:r>
            <a:r>
              <a:rPr kumimoji="1" lang="en-US" altLang="zh-CN" sz="1400" noProof="0" dirty="0" smtClean="0">
                <a:solidFill>
                  <a:schemeClr val="tx1">
                    <a:lumMod val="85000"/>
                    <a:lumOff val="15000"/>
                  </a:schemeClr>
                </a:solidFill>
                <a:latin typeface="Microsoft YaHei"/>
                <a:ea typeface="微软雅黑"/>
                <a:cs typeface="Microsoft YaHei"/>
              </a:rPr>
              <a:t>-</a:t>
            </a:r>
            <a:r>
              <a:rPr kumimoji="1" lang="zh-CN" altLang="en-US" sz="1400" noProof="0" dirty="0" smtClean="0">
                <a:solidFill>
                  <a:schemeClr val="tx1">
                    <a:lumMod val="85000"/>
                    <a:lumOff val="15000"/>
                  </a:schemeClr>
                </a:solidFill>
                <a:latin typeface="Microsoft YaHei"/>
                <a:ea typeface="微软雅黑"/>
                <a:cs typeface="Microsoft YaHei"/>
              </a:rPr>
              <a:t>基本准则</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graphicFrame>
        <p:nvGraphicFramePr>
          <p:cNvPr id="8" name="表格 7"/>
          <p:cNvGraphicFramePr>
            <a:graphicFrameLocks noGrp="1"/>
          </p:cNvGraphicFramePr>
          <p:nvPr/>
        </p:nvGraphicFramePr>
        <p:xfrm>
          <a:off x="675176" y="1636295"/>
          <a:ext cx="8120123" cy="1881748"/>
        </p:xfrm>
        <a:graphic>
          <a:graphicData uri="http://schemas.openxmlformats.org/drawingml/2006/table">
            <a:tbl>
              <a:tblPr firstRow="1" bandRow="1">
                <a:tableStyleId>{5C22544A-7EE6-4342-B048-85BDC9FD1C3A}</a:tableStyleId>
              </a:tblPr>
              <a:tblGrid>
                <a:gridCol w="1797680"/>
                <a:gridCol w="830631"/>
                <a:gridCol w="1259793"/>
                <a:gridCol w="4232019"/>
              </a:tblGrid>
              <a:tr h="287892">
                <a:tc>
                  <a:txBody>
                    <a:bodyPr/>
                    <a:lstStyle/>
                    <a:p>
                      <a:pPr marR="21590" algn="just">
                        <a:lnSpc>
                          <a:spcPct val="150000"/>
                        </a:lnSpc>
                      </a:pPr>
                      <a:r>
                        <a:rPr lang="zh-CN" altLang="en-US" sz="1050" b="1" kern="100" dirty="0">
                          <a:latin typeface="宋体"/>
                          <a:ea typeface="宋体"/>
                          <a:cs typeface="Arial"/>
                        </a:rPr>
                        <a:t>参数</a:t>
                      </a:r>
                      <a:endParaRPr lang="zh-CN" altLang="en-US" sz="1050" kern="100" dirty="0">
                        <a:latin typeface="Times New Roman"/>
                        <a:ea typeface="宋体"/>
                      </a:endParaRPr>
                    </a:p>
                  </a:txBody>
                  <a:tcPr marL="68580" marR="68580"/>
                </a:tc>
                <a:tc>
                  <a:txBody>
                    <a:bodyPr/>
                    <a:lstStyle/>
                    <a:p>
                      <a:pPr marR="21590" algn="l">
                        <a:lnSpc>
                          <a:spcPct val="150000"/>
                        </a:lnSpc>
                      </a:pPr>
                      <a:r>
                        <a:rPr lang="zh-CN" altLang="en-US" sz="1050" b="1" kern="100" dirty="0">
                          <a:latin typeface="宋体"/>
                          <a:ea typeface="宋体"/>
                          <a:cs typeface="Arial"/>
                        </a:rPr>
                        <a:t>必选</a:t>
                      </a:r>
                      <a:endParaRPr lang="zh-CN" altLang="en-US" sz="1050" kern="100" dirty="0">
                        <a:latin typeface="Times New Roman"/>
                        <a:ea typeface="宋体"/>
                      </a:endParaRPr>
                    </a:p>
                  </a:txBody>
                  <a:tcPr marL="68580" marR="68580"/>
                </a:tc>
                <a:tc>
                  <a:txBody>
                    <a:bodyPr/>
                    <a:lstStyle/>
                    <a:p>
                      <a:pPr marR="21590" algn="l">
                        <a:lnSpc>
                          <a:spcPct val="150000"/>
                        </a:lnSpc>
                      </a:pPr>
                      <a:r>
                        <a:rPr lang="zh-CN" altLang="en-US" sz="1050" b="1" kern="100" dirty="0">
                          <a:latin typeface="宋体"/>
                          <a:ea typeface="宋体"/>
                          <a:cs typeface="Arial"/>
                        </a:rPr>
                        <a:t>类型</a:t>
                      </a:r>
                      <a:endParaRPr lang="zh-CN" altLang="en-US" sz="1050" kern="100" dirty="0">
                        <a:latin typeface="Times New Roman"/>
                        <a:ea typeface="宋体"/>
                      </a:endParaRPr>
                    </a:p>
                  </a:txBody>
                  <a:tcPr marL="68580" marR="68580"/>
                </a:tc>
                <a:tc>
                  <a:txBody>
                    <a:bodyPr/>
                    <a:lstStyle/>
                    <a:p>
                      <a:pPr marR="21590" algn="just">
                        <a:lnSpc>
                          <a:spcPct val="150000"/>
                        </a:lnSpc>
                      </a:pPr>
                      <a:r>
                        <a:rPr lang="zh-CN" altLang="en-US" sz="1050" b="1" kern="100" dirty="0">
                          <a:latin typeface="宋体"/>
                          <a:ea typeface="宋体"/>
                          <a:cs typeface="Arial"/>
                        </a:rPr>
                        <a:t>参数说明</a:t>
                      </a:r>
                      <a:endParaRPr lang="zh-CN" altLang="en-US" sz="1050" kern="100" dirty="0">
                        <a:latin typeface="Times New Roman"/>
                        <a:ea typeface="宋体"/>
                      </a:endParaRPr>
                    </a:p>
                  </a:txBody>
                  <a:tcPr marL="68580" marR="68580"/>
                </a:tc>
              </a:tr>
              <a:tr h="287892">
                <a:tc>
                  <a:txBody>
                    <a:bodyPr/>
                    <a:lstStyle/>
                    <a:p>
                      <a:pPr marR="21590" algn="just">
                        <a:lnSpc>
                          <a:spcPct val="150000"/>
                        </a:lnSpc>
                      </a:pPr>
                      <a:r>
                        <a:rPr lang="en-US" sz="1050" kern="100">
                          <a:latin typeface="宋体"/>
                          <a:ea typeface="宋体"/>
                          <a:cs typeface="Arial"/>
                        </a:rPr>
                        <a:t>cloud_token</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String</a:t>
                      </a:r>
                      <a:endParaRPr lang="en-US" sz="1050" kern="100">
                        <a:latin typeface="Times New Roman"/>
                        <a:ea typeface="宋体"/>
                      </a:endParaRPr>
                    </a:p>
                  </a:txBody>
                  <a:tcPr marL="68580" marR="68580"/>
                </a:tc>
                <a:tc>
                  <a:txBody>
                    <a:bodyPr/>
                    <a:lstStyle/>
                    <a:p>
                      <a:pPr marR="21590" algn="just">
                        <a:lnSpc>
                          <a:spcPct val="150000"/>
                        </a:lnSpc>
                      </a:pPr>
                      <a:endParaRPr lang="zh-CN" altLang="en-US" sz="1050" kern="100">
                        <a:latin typeface="Arial"/>
                        <a:ea typeface="宋体"/>
                      </a:endParaRPr>
                    </a:p>
                  </a:txBody>
                  <a:tcPr marL="68580" marR="68580"/>
                </a:tc>
              </a:tr>
              <a:tr h="443669">
                <a:tc>
                  <a:txBody>
                    <a:bodyPr/>
                    <a:lstStyle/>
                    <a:p>
                      <a:pPr marR="21590" algn="just">
                        <a:lnSpc>
                          <a:spcPct val="150000"/>
                        </a:lnSpc>
                      </a:pPr>
                      <a:r>
                        <a:rPr lang="en-US" sz="1050" kern="100">
                          <a:latin typeface="宋体"/>
                          <a:ea typeface="宋体"/>
                          <a:cs typeface="Arial"/>
                        </a:rPr>
                        <a:t>data_type</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数据类型：</a:t>
                      </a:r>
                      <a:r>
                        <a:rPr lang="en-US" altLang="zh-CN" sz="1050" kern="100">
                          <a:latin typeface="宋体"/>
                          <a:ea typeface="宋体"/>
                          <a:cs typeface="Arial"/>
                        </a:rPr>
                        <a:t>1-</a:t>
                      </a:r>
                      <a:r>
                        <a:rPr lang="zh-CN" altLang="en-US" sz="1050" kern="100">
                          <a:latin typeface="宋体"/>
                          <a:ea typeface="宋体"/>
                          <a:cs typeface="Arial"/>
                        </a:rPr>
                        <a:t>联系人同步，</a:t>
                      </a:r>
                      <a:r>
                        <a:rPr lang="en-US" altLang="zh-CN" sz="1050" kern="100">
                          <a:latin typeface="宋体"/>
                          <a:ea typeface="宋体"/>
                          <a:cs typeface="Arial"/>
                        </a:rPr>
                        <a:t>2-</a:t>
                      </a:r>
                      <a:r>
                        <a:rPr lang="zh-CN" altLang="en-US" sz="1050" kern="100">
                          <a:latin typeface="宋体"/>
                          <a:ea typeface="宋体"/>
                          <a:cs typeface="Arial"/>
                        </a:rPr>
                        <a:t>通话记录，</a:t>
                      </a:r>
                      <a:r>
                        <a:rPr lang="en-US" altLang="zh-CN" sz="1050" kern="100">
                          <a:latin typeface="宋体"/>
                          <a:ea typeface="宋体"/>
                          <a:cs typeface="Arial"/>
                        </a:rPr>
                        <a:t>3-</a:t>
                      </a:r>
                      <a:r>
                        <a:rPr lang="zh-CN" altLang="en-US" sz="1050" kern="100">
                          <a:latin typeface="宋体"/>
                          <a:ea typeface="宋体"/>
                          <a:cs typeface="Arial"/>
                        </a:rPr>
                        <a:t>日历，</a:t>
                      </a:r>
                      <a:r>
                        <a:rPr lang="en-US" altLang="zh-CN" sz="1050" kern="100">
                          <a:latin typeface="宋体"/>
                          <a:ea typeface="宋体"/>
                          <a:cs typeface="Arial"/>
                        </a:rPr>
                        <a:t>4-</a:t>
                      </a:r>
                      <a:r>
                        <a:rPr lang="zh-CN" altLang="en-US" sz="1050" kern="100">
                          <a:latin typeface="宋体"/>
                          <a:ea typeface="宋体"/>
                          <a:cs typeface="Arial"/>
                        </a:rPr>
                        <a:t>记事本</a:t>
                      </a:r>
                      <a:endParaRPr lang="zh-CN" altLang="en-US" sz="1050" kern="100">
                        <a:latin typeface="Times New Roman"/>
                        <a:ea typeface="宋体"/>
                      </a:endParaRPr>
                    </a:p>
                  </a:txBody>
                  <a:tcPr marL="68580" marR="68580"/>
                </a:tc>
              </a:tr>
              <a:tr h="287892">
                <a:tc>
                  <a:txBody>
                    <a:bodyPr/>
                    <a:lstStyle/>
                    <a:p>
                      <a:pPr marR="21590" algn="just">
                        <a:lnSpc>
                          <a:spcPct val="150000"/>
                        </a:lnSpc>
                      </a:pPr>
                      <a:r>
                        <a:rPr lang="en-US" sz="1050" kern="100">
                          <a:latin typeface="宋体"/>
                          <a:ea typeface="宋体"/>
                          <a:cs typeface="Arial"/>
                        </a:rPr>
                        <a:t>sync_version</a:t>
                      </a:r>
                      <a:endParaRPr lang="en-US" sz="1050" kern="10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a:latin typeface="宋体"/>
                          <a:ea typeface="宋体"/>
                          <a:cs typeface="Arial"/>
                        </a:rPr>
                        <a:t>客户端版本号</a:t>
                      </a:r>
                      <a:endParaRPr lang="zh-CN" altLang="en-US" sz="1050" kern="100">
                        <a:latin typeface="Times New Roman"/>
                        <a:ea typeface="宋体"/>
                      </a:endParaRPr>
                    </a:p>
                  </a:txBody>
                  <a:tcPr marL="68580" marR="68580"/>
                </a:tc>
              </a:tr>
              <a:tr h="443669">
                <a:tc>
                  <a:txBody>
                    <a:bodyPr/>
                    <a:lstStyle/>
                    <a:p>
                      <a:pPr marR="21590" algn="just">
                        <a:lnSpc>
                          <a:spcPct val="150000"/>
                        </a:lnSpc>
                      </a:pPr>
                      <a:r>
                        <a:rPr lang="en-US" sz="1050" kern="100" dirty="0">
                          <a:latin typeface="宋体"/>
                          <a:ea typeface="宋体"/>
                          <a:cs typeface="Arial"/>
                        </a:rPr>
                        <a:t>priority</a:t>
                      </a:r>
                      <a:endParaRPr lang="en-US" sz="1050" kern="100" dirty="0">
                        <a:latin typeface="Times New Roman"/>
                        <a:ea typeface="宋体"/>
                      </a:endParaRPr>
                    </a:p>
                  </a:txBody>
                  <a:tcPr marL="68580" marR="68580"/>
                </a:tc>
                <a:tc>
                  <a:txBody>
                    <a:bodyPr/>
                    <a:lstStyle/>
                    <a:p>
                      <a:pPr marR="21590" algn="l">
                        <a:lnSpc>
                          <a:spcPct val="150000"/>
                        </a:lnSpc>
                      </a:pPr>
                      <a:r>
                        <a:rPr lang="zh-CN" altLang="en-US" sz="1050" kern="100">
                          <a:latin typeface="宋体"/>
                          <a:ea typeface="宋体"/>
                          <a:cs typeface="Arial"/>
                        </a:rPr>
                        <a:t>是</a:t>
                      </a:r>
                      <a:endParaRPr lang="zh-CN" altLang="en-US" sz="1050" kern="100">
                        <a:latin typeface="Times New Roman"/>
                        <a:ea typeface="宋体"/>
                      </a:endParaRPr>
                    </a:p>
                  </a:txBody>
                  <a:tcPr marL="68580" marR="68580"/>
                </a:tc>
                <a:tc>
                  <a:txBody>
                    <a:bodyPr/>
                    <a:lstStyle/>
                    <a:p>
                      <a:pPr marR="21590" algn="l">
                        <a:lnSpc>
                          <a:spcPct val="150000"/>
                        </a:lnSpc>
                      </a:pPr>
                      <a:r>
                        <a:rPr lang="en-US" sz="1050" kern="100">
                          <a:latin typeface="宋体"/>
                          <a:ea typeface="宋体"/>
                          <a:cs typeface="Arial"/>
                        </a:rPr>
                        <a:t>int</a:t>
                      </a:r>
                      <a:endParaRPr lang="en-US" sz="1050" kern="100">
                        <a:latin typeface="Times New Roman"/>
                        <a:ea typeface="宋体"/>
                      </a:endParaRPr>
                    </a:p>
                  </a:txBody>
                  <a:tcPr marL="68580" marR="68580"/>
                </a:tc>
                <a:tc>
                  <a:txBody>
                    <a:bodyPr/>
                    <a:lstStyle/>
                    <a:p>
                      <a:pPr marR="21590" algn="just">
                        <a:lnSpc>
                          <a:spcPct val="150000"/>
                        </a:lnSpc>
                      </a:pPr>
                      <a:r>
                        <a:rPr lang="zh-CN" altLang="en-US" sz="1050" kern="100" dirty="0">
                          <a:latin typeface="宋体"/>
                          <a:ea typeface="宋体"/>
                          <a:cs typeface="Arial"/>
                        </a:rPr>
                        <a:t>优先级：</a:t>
                      </a:r>
                      <a:r>
                        <a:rPr lang="en-US" altLang="zh-CN" sz="1050" kern="100" dirty="0">
                          <a:latin typeface="宋体"/>
                          <a:ea typeface="宋体"/>
                          <a:cs typeface="Arial"/>
                        </a:rPr>
                        <a:t>0-</a:t>
                      </a:r>
                      <a:r>
                        <a:rPr lang="zh-CN" altLang="en-US" sz="1050" kern="100" dirty="0">
                          <a:latin typeface="宋体"/>
                          <a:ea typeface="宋体"/>
                          <a:cs typeface="Arial"/>
                        </a:rPr>
                        <a:t>自动同步，</a:t>
                      </a:r>
                      <a:r>
                        <a:rPr lang="en-US" altLang="zh-CN" sz="1050" kern="100" dirty="0">
                          <a:latin typeface="宋体"/>
                          <a:ea typeface="宋体"/>
                          <a:cs typeface="Arial"/>
                        </a:rPr>
                        <a:t>1-</a:t>
                      </a:r>
                      <a:r>
                        <a:rPr lang="zh-CN" altLang="en-US" sz="1050" kern="100" dirty="0">
                          <a:latin typeface="宋体"/>
                          <a:ea typeface="宋体"/>
                          <a:cs typeface="Arial"/>
                        </a:rPr>
                        <a:t>手工同步</a:t>
                      </a:r>
                      <a:endParaRPr lang="zh-CN" altLang="en-US" sz="1050" kern="100" dirty="0">
                        <a:latin typeface="Times New Roman"/>
                        <a:ea typeface="宋体"/>
                      </a:endParaRPr>
                    </a:p>
                  </a:txBody>
                  <a:tcPr marL="68580" marR="68580"/>
                </a:tc>
              </a:tr>
            </a:tbl>
          </a:graphicData>
        </a:graphic>
      </p:graphicFrame>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6484</TotalTime>
  <Words>1567</Words>
  <Application>Microsoft Office PowerPoint</Application>
  <PresentationFormat>全屏显示(16:9)</PresentationFormat>
  <Paragraphs>301</Paragraphs>
  <Slides>16</Slides>
  <Notes>3</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接口与回调</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nubia.ppt.template</dc:title>
  <cp:lastModifiedBy>Administrator</cp:lastModifiedBy>
  <cp:revision>866</cp:revision>
  <dcterms:created xsi:type="dcterms:W3CDTF">2013-09-17T10:15:37Z</dcterms:created>
  <dcterms:modified xsi:type="dcterms:W3CDTF">2017-10-10T01:49:31Z</dcterms:modified>
</cp:coreProperties>
</file>