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handoutMasterIdLst>
    <p:handoutMasterId r:id="rId90"/>
  </p:handoutMasterIdLst>
  <p:sldIdLst>
    <p:sldId id="256" r:id="rId2"/>
    <p:sldId id="269" r:id="rId3"/>
    <p:sldId id="378" r:id="rId4"/>
    <p:sldId id="329" r:id="rId5"/>
    <p:sldId id="351" r:id="rId6"/>
    <p:sldId id="352" r:id="rId7"/>
    <p:sldId id="353" r:id="rId8"/>
    <p:sldId id="356" r:id="rId9"/>
    <p:sldId id="354" r:id="rId10"/>
    <p:sldId id="355" r:id="rId11"/>
    <p:sldId id="357" r:id="rId12"/>
    <p:sldId id="358" r:id="rId13"/>
    <p:sldId id="359" r:id="rId14"/>
    <p:sldId id="360" r:id="rId15"/>
    <p:sldId id="361" r:id="rId16"/>
    <p:sldId id="362" r:id="rId17"/>
    <p:sldId id="363" r:id="rId18"/>
    <p:sldId id="364" r:id="rId19"/>
    <p:sldId id="369" r:id="rId20"/>
    <p:sldId id="365" r:id="rId21"/>
    <p:sldId id="366" r:id="rId22"/>
    <p:sldId id="367" r:id="rId23"/>
    <p:sldId id="368" r:id="rId24"/>
    <p:sldId id="370" r:id="rId25"/>
    <p:sldId id="371" r:id="rId26"/>
    <p:sldId id="346" r:id="rId27"/>
    <p:sldId id="372" r:id="rId28"/>
    <p:sldId id="376" r:id="rId29"/>
    <p:sldId id="373" r:id="rId30"/>
    <p:sldId id="374" r:id="rId31"/>
    <p:sldId id="375" r:id="rId32"/>
    <p:sldId id="379" r:id="rId33"/>
    <p:sldId id="377" r:id="rId34"/>
    <p:sldId id="380" r:id="rId35"/>
    <p:sldId id="382" r:id="rId36"/>
    <p:sldId id="383" r:id="rId37"/>
    <p:sldId id="381" r:id="rId38"/>
    <p:sldId id="385" r:id="rId39"/>
    <p:sldId id="387" r:id="rId40"/>
    <p:sldId id="388" r:id="rId41"/>
    <p:sldId id="389" r:id="rId42"/>
    <p:sldId id="390" r:id="rId43"/>
    <p:sldId id="391" r:id="rId44"/>
    <p:sldId id="392" r:id="rId45"/>
    <p:sldId id="394" r:id="rId46"/>
    <p:sldId id="393" r:id="rId47"/>
    <p:sldId id="395" r:id="rId48"/>
    <p:sldId id="400" r:id="rId49"/>
    <p:sldId id="401" r:id="rId50"/>
    <p:sldId id="402" r:id="rId51"/>
    <p:sldId id="403" r:id="rId52"/>
    <p:sldId id="404" r:id="rId53"/>
    <p:sldId id="405" r:id="rId54"/>
    <p:sldId id="406" r:id="rId55"/>
    <p:sldId id="407" r:id="rId56"/>
    <p:sldId id="408" r:id="rId57"/>
    <p:sldId id="409" r:id="rId58"/>
    <p:sldId id="398" r:id="rId59"/>
    <p:sldId id="410" r:id="rId60"/>
    <p:sldId id="411" r:id="rId61"/>
    <p:sldId id="412" r:id="rId62"/>
    <p:sldId id="413" r:id="rId63"/>
    <p:sldId id="396" r:id="rId64"/>
    <p:sldId id="414" r:id="rId65"/>
    <p:sldId id="415" r:id="rId66"/>
    <p:sldId id="416" r:id="rId67"/>
    <p:sldId id="417" r:id="rId68"/>
    <p:sldId id="418" r:id="rId69"/>
    <p:sldId id="419" r:id="rId70"/>
    <p:sldId id="422" r:id="rId71"/>
    <p:sldId id="420" r:id="rId72"/>
    <p:sldId id="421" r:id="rId73"/>
    <p:sldId id="399" r:id="rId74"/>
    <p:sldId id="423" r:id="rId75"/>
    <p:sldId id="424" r:id="rId76"/>
    <p:sldId id="425" r:id="rId77"/>
    <p:sldId id="426" r:id="rId78"/>
    <p:sldId id="428" r:id="rId79"/>
    <p:sldId id="427" r:id="rId80"/>
    <p:sldId id="429" r:id="rId81"/>
    <p:sldId id="430" r:id="rId82"/>
    <p:sldId id="431" r:id="rId83"/>
    <p:sldId id="432" r:id="rId84"/>
    <p:sldId id="433" r:id="rId85"/>
    <p:sldId id="434" r:id="rId86"/>
    <p:sldId id="435" r:id="rId87"/>
    <p:sldId id="258" r:id="rId88"/>
  </p:sldIdLst>
  <p:sldSz cx="9144000" cy="5143500" type="screen16x9"/>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dmin"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E98D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3592" autoAdjust="0"/>
  </p:normalViewPr>
  <p:slideViewPr>
    <p:cSldViewPr snapToGrid="0" snapToObjects="1">
      <p:cViewPr varScale="1">
        <p:scale>
          <a:sx n="111" d="100"/>
          <a:sy n="111" d="100"/>
        </p:scale>
        <p:origin x="-372"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0A7EF01-B9B7-374F-BDF2-41FAC5B61027}" type="datetimeFigureOut">
              <a:rPr kumimoji="1" lang="zh-CN" altLang="en-US" smtClean="0"/>
              <a:pPr/>
              <a:t>2017-08-17</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C26E4E-086C-6C4B-9FAB-29DB6A9AB750}" type="slidenum">
              <a:rPr kumimoji="1" lang="zh-CN" altLang="en-US" smtClean="0"/>
              <a:pPr/>
              <a:t>‹#›</a:t>
            </a:fld>
            <a:endParaRPr kumimoji="1" lang="zh-CN" altLang="en-US"/>
          </a:p>
        </p:txBody>
      </p:sp>
    </p:spTree>
    <p:extLst>
      <p:ext uri="{BB962C8B-B14F-4D97-AF65-F5344CB8AC3E}">
        <p14:creationId xmlns:p14="http://schemas.microsoft.com/office/powerpoint/2010/main" xmlns="" val="1068700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69C193-7D3A-4F8C-B22B-A97DACB94F72}" type="datetimeFigureOut">
              <a:rPr lang="zh-CN" altLang="en-US" smtClean="0"/>
              <a:pPr/>
              <a:t>2017-08-17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2D627-4A8F-4D2D-A412-010C6A57DF9C}"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29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39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49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59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8</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64</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65</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66</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67</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69</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70</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9</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72</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73</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74</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75</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76</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77</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78</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79</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80</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81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10</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82</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83</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84</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85</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86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302D627-4A8F-4D2D-A412-010C6A57DF9C}" type="slidenum">
              <a:rPr lang="zh-CN" altLang="en-US" smtClean="0"/>
              <a:pPr/>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26562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359200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457200" y="205979"/>
            <a:ext cx="6019800" cy="4388644"/>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07607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44038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54899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921603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1530167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01301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361236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4135811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E586337-390F-2149-906C-C18E33E15304}" type="datetimeFigureOut">
              <a:rPr kumimoji="1" lang="zh-CN" altLang="en-US" smtClean="0"/>
              <a:pPr/>
              <a:t>2017-08-17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3444778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E586337-390F-2149-906C-C18E33E15304}" type="datetimeFigureOut">
              <a:rPr kumimoji="1" lang="zh-CN" altLang="en-US" smtClean="0"/>
              <a:pPr/>
              <a:t>2017-08-17</a:t>
            </a:fld>
            <a:endParaRPr kumimoji="1"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C5CFFEE-C29A-324A-8902-5406B4948086}" type="slidenum">
              <a:rPr kumimoji="1" lang="zh-CN" altLang="en-US" smtClean="0"/>
              <a:pPr/>
              <a:t>‹#›</a:t>
            </a:fld>
            <a:endParaRPr kumimoji="1" lang="zh-CN" altLang="en-US"/>
          </a:p>
        </p:txBody>
      </p:sp>
    </p:spTree>
    <p:extLst>
      <p:ext uri="{BB962C8B-B14F-4D97-AF65-F5344CB8AC3E}">
        <p14:creationId xmlns:p14="http://schemas.microsoft.com/office/powerpoint/2010/main" xmlns="" val="2967520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java.sun.com/"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2.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nubia 品牌PPT模版20130228-02.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708" y="0"/>
            <a:ext cx="9141292" cy="5143500"/>
          </a:xfrm>
          <a:prstGeom prst="rect">
            <a:avLst/>
          </a:prstGeom>
        </p:spPr>
      </p:pic>
      <p:sp>
        <p:nvSpPr>
          <p:cNvPr id="2" name="文本框 1"/>
          <p:cNvSpPr txBox="1"/>
          <p:nvPr/>
        </p:nvSpPr>
        <p:spPr>
          <a:xfrm>
            <a:off x="4618799" y="1896341"/>
            <a:ext cx="184666" cy="369332"/>
          </a:xfrm>
          <a:prstGeom prst="rect">
            <a:avLst/>
          </a:prstGeom>
          <a:noFill/>
        </p:spPr>
        <p:txBody>
          <a:bodyPr wrap="none" rtlCol="0">
            <a:spAutoFit/>
          </a:bodyPr>
          <a:lstStyle/>
          <a:p>
            <a:pPr algn="ctr"/>
            <a:endParaRPr kumimoji="1" lang="zh-CN" altLang="en-US" dirty="0">
              <a:latin typeface="微软雅黑" pitchFamily="34" charset="-122"/>
              <a:ea typeface="微软雅黑" pitchFamily="34" charset="-122"/>
            </a:endParaRPr>
          </a:p>
        </p:txBody>
      </p:sp>
      <p:pic>
        <p:nvPicPr>
          <p:cNvPr id="7" name="图片 6"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20560" y="4669184"/>
            <a:ext cx="902880" cy="148460"/>
          </a:xfrm>
          <a:prstGeom prst="rect">
            <a:avLst/>
          </a:prstGeom>
        </p:spPr>
      </p:pic>
      <p:sp>
        <p:nvSpPr>
          <p:cNvPr id="8" name="标题 1"/>
          <p:cNvSpPr txBox="1">
            <a:spLocks/>
          </p:cNvSpPr>
          <p:nvPr/>
        </p:nvSpPr>
        <p:spPr>
          <a:xfrm>
            <a:off x="245534" y="1917129"/>
            <a:ext cx="8652932" cy="478938"/>
          </a:xfrm>
          <a:prstGeom prst="rect">
            <a:avLst/>
          </a:prstGeom>
        </p:spPr>
        <p:txBody>
          <a:bodyPr vert="horz" lIns="91440" tIns="45720" rIns="91440" bIns="45720" rtlCol="0" anchor="ctr">
            <a:noAutofit/>
          </a:bodyPr>
          <a:lstStyle/>
          <a:p>
            <a:pPr lvl="0" algn="ctr">
              <a:spcBef>
                <a:spcPct val="0"/>
              </a:spcBef>
              <a:defRPr/>
            </a:pPr>
            <a:r>
              <a:rPr kumimoji="1" lang="en-US" altLang="zh-CN" sz="3200" dirty="0" smtClean="0">
                <a:latin typeface="微软雅黑" pitchFamily="34" charset="-122"/>
                <a:ea typeface="微软雅黑" pitchFamily="34" charset="-122"/>
                <a:cs typeface="Microsoft YaHei"/>
              </a:rPr>
              <a:t>JAVA</a:t>
            </a:r>
            <a:r>
              <a:rPr kumimoji="1" lang="zh-CN" altLang="en-US" sz="3200" dirty="0" smtClean="0">
                <a:latin typeface="微软雅黑" pitchFamily="34" charset="-122"/>
                <a:ea typeface="微软雅黑" pitchFamily="34" charset="-122"/>
                <a:cs typeface="Microsoft YaHei"/>
              </a:rPr>
              <a:t>基础</a:t>
            </a:r>
            <a:endParaRPr kumimoji="1" lang="zh-CN" altLang="en-US" sz="3200" b="0" i="0" u="none" strike="noStrike" kern="1200" cap="none" spc="0" normalizeH="0" baseline="0" noProof="0" dirty="0">
              <a:ln>
                <a:noFill/>
              </a:ln>
              <a:effectLst/>
              <a:uLnTx/>
              <a:uFillTx/>
              <a:latin typeface="微软雅黑" pitchFamily="34" charset="-122"/>
              <a:ea typeface="微软雅黑" pitchFamily="34" charset="-122"/>
              <a:cs typeface="Microsoft YaHei"/>
            </a:endParaRPr>
          </a:p>
        </p:txBody>
      </p:sp>
      <p:sp>
        <p:nvSpPr>
          <p:cNvPr id="9" name="副标题 2"/>
          <p:cNvSpPr txBox="1">
            <a:spLocks/>
          </p:cNvSpPr>
          <p:nvPr/>
        </p:nvSpPr>
        <p:spPr>
          <a:xfrm>
            <a:off x="1709132" y="2573383"/>
            <a:ext cx="6004001" cy="596703"/>
          </a:xfrm>
          <a:prstGeom prst="rect">
            <a:avLst/>
          </a:prstGeom>
        </p:spPr>
        <p:txBody>
          <a:bodyPr vert="horz" lIns="91440" tIns="45720" rIns="91440" bIns="45720" rtlCol="0">
            <a:normAutofit/>
          </a:body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1" lang="zh-CN" altLang="en-US" sz="2400" b="0" i="0" u="none" strike="noStrike" kern="1200" cap="none" spc="0" normalizeH="0" baseline="0" noProof="0" dirty="0" smtClean="0">
                <a:ln>
                  <a:noFill/>
                </a:ln>
                <a:effectLst/>
                <a:uLnTx/>
                <a:uFillTx/>
                <a:latin typeface="微软雅黑" pitchFamily="34" charset="-122"/>
                <a:ea typeface="微软雅黑" pitchFamily="34" charset="-122"/>
              </a:rPr>
              <a:t>傅磊</a:t>
            </a:r>
            <a:endParaRPr kumimoji="1" lang="zh-CN" altLang="en-US" sz="2400" b="0" i="0" u="none" strike="noStrike" kern="1200" cap="none" spc="0" normalizeH="0" baseline="0" noProof="0" dirty="0">
              <a:ln>
                <a:noFill/>
              </a:ln>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2691275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语言主要特性</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分布式</a:t>
            </a:r>
          </a:p>
        </p:txBody>
      </p:sp>
      <p:sp>
        <p:nvSpPr>
          <p:cNvPr id="31" name="Text Box 49"/>
          <p:cNvSpPr txBox="1">
            <a:spLocks noChangeArrowheads="1"/>
          </p:cNvSpPr>
          <p:nvPr/>
        </p:nvSpPr>
        <p:spPr bwMode="auto">
          <a:xfrm>
            <a:off x="382887" y="640884"/>
            <a:ext cx="6812672"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分布式：一台服务器上的代码可通过网络传输在另外一台服务器上执行</a:t>
            </a:r>
          </a:p>
        </p:txBody>
      </p:sp>
      <p:pic>
        <p:nvPicPr>
          <p:cNvPr id="10" name="Picture 3" descr="01-3"/>
          <p:cNvPicPr>
            <a:picLocks noChangeAspect="1" noChangeArrowheads="1"/>
          </p:cNvPicPr>
          <p:nvPr/>
        </p:nvPicPr>
        <p:blipFill>
          <a:blip r:embed="rId5" cstate="print"/>
          <a:srcRect/>
          <a:stretch>
            <a:fillRect/>
          </a:stretch>
        </p:blipFill>
        <p:spPr bwMode="auto">
          <a:xfrm>
            <a:off x="382887" y="1640791"/>
            <a:ext cx="8374473" cy="2136448"/>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开发环境</a:t>
            </a:r>
            <a:r>
              <a:rPr kumimoji="1" lang="en-US" altLang="zh-CN" sz="1400" b="1" dirty="0" smtClean="0">
                <a:solidFill>
                  <a:schemeClr val="tx1">
                    <a:lumMod val="75000"/>
                    <a:lumOff val="25000"/>
                  </a:schemeClr>
                </a:solidFill>
                <a:latin typeface="Microsoft YaHei"/>
                <a:ea typeface="微软雅黑"/>
                <a:cs typeface="Microsoft YaHei"/>
              </a:rPr>
              <a:t>-JRE</a:t>
            </a:r>
            <a:endParaRPr kumimoji="1" lang="zh-CN" altLang="en-US" sz="1400" b="1" dirty="0" smtClean="0">
              <a:solidFill>
                <a:schemeClr val="tx1">
                  <a:lumMod val="75000"/>
                  <a:lumOff val="25000"/>
                </a:schemeClr>
              </a:solidFill>
              <a:latin typeface="Microsoft YaHei"/>
              <a:ea typeface="微软雅黑"/>
              <a:cs typeface="Microsoft YaHei"/>
            </a:endParaRPr>
          </a:p>
        </p:txBody>
      </p:sp>
      <p:sp>
        <p:nvSpPr>
          <p:cNvPr id="31" name="Text Box 49"/>
          <p:cNvSpPr txBox="1">
            <a:spLocks noChangeArrowheads="1"/>
          </p:cNvSpPr>
          <p:nvPr/>
        </p:nvSpPr>
        <p:spPr bwMode="auto">
          <a:xfrm>
            <a:off x="382887" y="640884"/>
            <a:ext cx="8412413" cy="586957"/>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dirty="0" smtClean="0">
                <a:latin typeface="微软雅黑" pitchFamily="34" charset="-122"/>
                <a:ea typeface="微软雅黑" pitchFamily="34" charset="-122"/>
              </a:rPr>
              <a:t>JRE</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Java Runtime Environment</a:t>
            </a:r>
            <a:r>
              <a:rPr lang="zh-CN" altLang="en-US" sz="1600" dirty="0" smtClean="0">
                <a:latin typeface="微软雅黑" pitchFamily="34" charset="-122"/>
                <a:ea typeface="微软雅黑" pitchFamily="34" charset="-122"/>
              </a:rPr>
              <a:t>，即</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运行时环境，该软件包含</a:t>
            </a:r>
            <a:r>
              <a:rPr lang="en-US" altLang="zh-CN" sz="1600" dirty="0" smtClean="0">
                <a:latin typeface="微软雅黑" pitchFamily="34" charset="-122"/>
                <a:ea typeface="微软雅黑" pitchFamily="34" charset="-122"/>
              </a:rPr>
              <a:t>JVM</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Java Virtual Machine</a:t>
            </a:r>
            <a:r>
              <a:rPr lang="zh-CN" altLang="en-US" sz="1600" dirty="0" smtClean="0">
                <a:latin typeface="微软雅黑" pitchFamily="34" charset="-122"/>
                <a:ea typeface="微软雅黑" pitchFamily="34" charset="-122"/>
              </a:rPr>
              <a:t>）以及</a:t>
            </a:r>
            <a:r>
              <a:rPr lang="en-US" altLang="zh-CN" sz="1600" dirty="0" smtClean="0">
                <a:latin typeface="微软雅黑" pitchFamily="34" charset="-122"/>
                <a:ea typeface="微软雅黑" pitchFamily="34" charset="-122"/>
              </a:rPr>
              <a:t>Java SE</a:t>
            </a:r>
            <a:r>
              <a:rPr lang="zh-CN" altLang="en-US" sz="1600" dirty="0" smtClean="0">
                <a:latin typeface="微软雅黑" pitchFamily="34" charset="-122"/>
                <a:ea typeface="微软雅黑" pitchFamily="34" charset="-122"/>
              </a:rPr>
              <a:t>标准类库</a:t>
            </a:r>
          </a:p>
        </p:txBody>
      </p:sp>
      <p:pic>
        <p:nvPicPr>
          <p:cNvPr id="8" name="Picture 2"/>
          <p:cNvPicPr>
            <a:picLocks noChangeAspect="1" noChangeArrowheads="1"/>
          </p:cNvPicPr>
          <p:nvPr/>
        </p:nvPicPr>
        <p:blipFill>
          <a:blip r:embed="rId5" cstate="print"/>
          <a:srcRect/>
          <a:stretch>
            <a:fillRect/>
          </a:stretch>
        </p:blipFill>
        <p:spPr bwMode="auto">
          <a:xfrm>
            <a:off x="530676" y="1227841"/>
            <a:ext cx="3191854" cy="3155406"/>
          </a:xfrm>
          <a:prstGeom prst="rect">
            <a:avLst/>
          </a:prstGeom>
          <a:noFill/>
          <a:ln w="9525">
            <a:noFill/>
            <a:miter lim="800000"/>
            <a:headEnd/>
            <a:tailEnd/>
          </a:ln>
        </p:spPr>
      </p:pic>
      <p:sp>
        <p:nvSpPr>
          <p:cNvPr id="14" name="矩形 13"/>
          <p:cNvSpPr/>
          <p:nvPr/>
        </p:nvSpPr>
        <p:spPr>
          <a:xfrm>
            <a:off x="3320877" y="4406961"/>
            <a:ext cx="2806454" cy="307777"/>
          </a:xfrm>
          <a:prstGeom prst="rect">
            <a:avLst/>
          </a:prstGeom>
        </p:spPr>
        <p:txBody>
          <a:bodyPr wrap="square">
            <a:spAutoFit/>
          </a:bodyPr>
          <a:lstStyle/>
          <a:p>
            <a:pPr marL="361950" indent="-361950">
              <a:defRPr/>
            </a:pPr>
            <a:r>
              <a:rPr lang="en-US" altLang="zh-CN" sz="1400" dirty="0" smtClean="0">
                <a:latin typeface="微软雅黑" pitchFamily="34" charset="-122"/>
                <a:ea typeface="微软雅黑" pitchFamily="34" charset="-122"/>
              </a:rPr>
              <a:t>JRE = JVM + Java SE</a:t>
            </a:r>
            <a:r>
              <a:rPr lang="zh-CN" altLang="en-US" sz="1400" dirty="0" smtClean="0">
                <a:latin typeface="微软雅黑" pitchFamily="34" charset="-122"/>
                <a:ea typeface="微软雅黑" pitchFamily="34" charset="-122"/>
              </a:rPr>
              <a:t>标准类库</a:t>
            </a:r>
          </a:p>
        </p:txBody>
      </p:sp>
      <p:pic>
        <p:nvPicPr>
          <p:cNvPr id="1028" name="Picture 4"/>
          <p:cNvPicPr>
            <a:picLocks noChangeAspect="1" noChangeArrowheads="1"/>
          </p:cNvPicPr>
          <p:nvPr/>
        </p:nvPicPr>
        <p:blipFill>
          <a:blip r:embed="rId6"/>
          <a:srcRect/>
          <a:stretch>
            <a:fillRect/>
          </a:stretch>
        </p:blipFill>
        <p:spPr bwMode="auto">
          <a:xfrm>
            <a:off x="4084890" y="1501802"/>
            <a:ext cx="4500286" cy="249688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开发环境</a:t>
            </a:r>
            <a:r>
              <a:rPr kumimoji="1" lang="en-US" altLang="zh-CN" sz="1400" b="1" dirty="0" smtClean="0">
                <a:solidFill>
                  <a:schemeClr val="tx1">
                    <a:lumMod val="75000"/>
                    <a:lumOff val="25000"/>
                  </a:schemeClr>
                </a:solidFill>
                <a:latin typeface="Microsoft YaHei"/>
                <a:ea typeface="微软雅黑"/>
                <a:cs typeface="Microsoft YaHei"/>
              </a:rPr>
              <a:t>-JDK</a:t>
            </a:r>
            <a:endParaRPr kumimoji="1" lang="zh-CN" altLang="en-US" sz="1400" b="1" dirty="0" smtClean="0">
              <a:solidFill>
                <a:schemeClr val="tx1">
                  <a:lumMod val="75000"/>
                  <a:lumOff val="25000"/>
                </a:schemeClr>
              </a:solidFill>
              <a:latin typeface="Microsoft YaHei"/>
              <a:ea typeface="微软雅黑"/>
              <a:cs typeface="Microsoft YaHei"/>
            </a:endParaRPr>
          </a:p>
        </p:txBody>
      </p:sp>
      <p:sp>
        <p:nvSpPr>
          <p:cNvPr id="31" name="Text Box 49"/>
          <p:cNvSpPr txBox="1">
            <a:spLocks noChangeArrowheads="1"/>
          </p:cNvSpPr>
          <p:nvPr/>
        </p:nvSpPr>
        <p:spPr bwMode="auto">
          <a:xfrm>
            <a:off x="382887" y="640884"/>
            <a:ext cx="8412413" cy="586957"/>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dirty="0" smtClean="0">
                <a:latin typeface="微软雅黑" pitchFamily="34" charset="-122"/>
                <a:ea typeface="微软雅黑" pitchFamily="34" charset="-122"/>
              </a:rPr>
              <a:t>JDK</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Java Develop Kit</a:t>
            </a:r>
            <a:r>
              <a:rPr lang="zh-CN" altLang="en-US" sz="1600" dirty="0" smtClean="0">
                <a:latin typeface="微软雅黑" pitchFamily="34" charset="-122"/>
                <a:ea typeface="微软雅黑" pitchFamily="34" charset="-122"/>
              </a:rPr>
              <a:t>，即</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开发工具集，包括了</a:t>
            </a:r>
            <a:r>
              <a:rPr lang="en-US" altLang="zh-CN" sz="1600" dirty="0" smtClean="0">
                <a:latin typeface="微软雅黑" pitchFamily="34" charset="-122"/>
                <a:ea typeface="微软雅黑" pitchFamily="34" charset="-122"/>
              </a:rPr>
              <a:t>JRE</a:t>
            </a:r>
            <a:r>
              <a:rPr lang="zh-CN" altLang="en-US" sz="1600" dirty="0" smtClean="0">
                <a:latin typeface="微软雅黑" pitchFamily="34" charset="-122"/>
                <a:ea typeface="微软雅黑" pitchFamily="34" charset="-122"/>
              </a:rPr>
              <a:t>和一些必要的开发工具，如</a:t>
            </a:r>
            <a:r>
              <a:rPr lang="en-US" altLang="zh-CN" sz="1600" dirty="0" err="1" smtClean="0">
                <a:latin typeface="微软雅黑" pitchFamily="34" charset="-122"/>
                <a:ea typeface="微软雅黑" pitchFamily="34" charset="-122"/>
              </a:rPr>
              <a:t>javac</a:t>
            </a:r>
            <a:r>
              <a:rPr lang="zh-CN" altLang="en-US" sz="1600" dirty="0" smtClean="0">
                <a:latin typeface="微软雅黑" pitchFamily="34" charset="-122"/>
                <a:ea typeface="微软雅黑" pitchFamily="34" charset="-122"/>
              </a:rPr>
              <a:t>源码编译工具以及</a:t>
            </a:r>
            <a:r>
              <a:rPr lang="en-US" altLang="zh-CN" sz="1600" dirty="0" err="1" smtClean="0">
                <a:latin typeface="微软雅黑" pitchFamily="34" charset="-122"/>
                <a:ea typeface="微软雅黑" pitchFamily="34" charset="-122"/>
              </a:rPr>
              <a:t>jconsole</a:t>
            </a:r>
            <a:r>
              <a:rPr lang="zh-CN" altLang="en-US" sz="1600" dirty="0" smtClean="0">
                <a:latin typeface="微软雅黑" pitchFamily="34" charset="-122"/>
                <a:ea typeface="微软雅黑" pitchFamily="34" charset="-122"/>
              </a:rPr>
              <a:t>等监控工具</a:t>
            </a:r>
          </a:p>
        </p:txBody>
      </p:sp>
      <p:pic>
        <p:nvPicPr>
          <p:cNvPr id="13" name="Picture 2"/>
          <p:cNvPicPr>
            <a:picLocks noChangeAspect="1" noChangeArrowheads="1"/>
          </p:cNvPicPr>
          <p:nvPr/>
        </p:nvPicPr>
        <p:blipFill>
          <a:blip r:embed="rId5" cstate="print"/>
          <a:srcRect/>
          <a:stretch>
            <a:fillRect/>
          </a:stretch>
        </p:blipFill>
        <p:spPr bwMode="auto">
          <a:xfrm>
            <a:off x="879089" y="1491495"/>
            <a:ext cx="2771086" cy="2609806"/>
          </a:xfrm>
          <a:prstGeom prst="rect">
            <a:avLst/>
          </a:prstGeom>
          <a:noFill/>
          <a:ln w="9525">
            <a:noFill/>
            <a:miter lim="800000"/>
            <a:headEnd/>
            <a:tailEnd/>
          </a:ln>
        </p:spPr>
      </p:pic>
      <p:sp>
        <p:nvSpPr>
          <p:cNvPr id="14" name="矩形 13"/>
          <p:cNvSpPr/>
          <p:nvPr/>
        </p:nvSpPr>
        <p:spPr>
          <a:xfrm>
            <a:off x="2532909" y="4293392"/>
            <a:ext cx="4313949" cy="307777"/>
          </a:xfrm>
          <a:prstGeom prst="rect">
            <a:avLst/>
          </a:prstGeom>
        </p:spPr>
        <p:txBody>
          <a:bodyPr wrap="square">
            <a:spAutoFit/>
          </a:bodyPr>
          <a:lstStyle/>
          <a:p>
            <a:pPr marL="361950" indent="-361950">
              <a:defRPr/>
            </a:pPr>
            <a:r>
              <a:rPr lang="en-US" altLang="zh-CN" sz="1400" dirty="0" smtClean="0">
                <a:latin typeface="微软雅黑" pitchFamily="34" charset="-122"/>
                <a:ea typeface="微软雅黑" pitchFamily="34" charset="-122"/>
              </a:rPr>
              <a:t>JDK = JRE + </a:t>
            </a:r>
            <a:r>
              <a:rPr lang="zh-CN" altLang="en-US" sz="1400" dirty="0" smtClean="0">
                <a:latin typeface="微软雅黑" pitchFamily="34" charset="-122"/>
                <a:ea typeface="微软雅黑" pitchFamily="34" charset="-122"/>
              </a:rPr>
              <a:t>开发工具集（例如</a:t>
            </a:r>
            <a:r>
              <a:rPr lang="en-US" altLang="zh-CN" sz="1400" dirty="0" err="1" smtClean="0">
                <a:latin typeface="微软雅黑" pitchFamily="34" charset="-122"/>
                <a:ea typeface="微软雅黑" pitchFamily="34" charset="-122"/>
              </a:rPr>
              <a:t>Javac</a:t>
            </a:r>
            <a:r>
              <a:rPr lang="zh-CN" altLang="en-US" sz="1400" dirty="0" smtClean="0">
                <a:latin typeface="微软雅黑" pitchFamily="34" charset="-122"/>
                <a:ea typeface="微软雅黑" pitchFamily="34" charset="-122"/>
              </a:rPr>
              <a:t>编译工具等）</a:t>
            </a:r>
          </a:p>
        </p:txBody>
      </p:sp>
      <p:pic>
        <p:nvPicPr>
          <p:cNvPr id="10" name="Picture 3"/>
          <p:cNvPicPr>
            <a:picLocks noChangeAspect="1" noChangeArrowheads="1"/>
          </p:cNvPicPr>
          <p:nvPr/>
        </p:nvPicPr>
        <p:blipFill>
          <a:blip r:embed="rId6"/>
          <a:srcRect/>
          <a:stretch>
            <a:fillRect/>
          </a:stretch>
        </p:blipFill>
        <p:spPr bwMode="auto">
          <a:xfrm>
            <a:off x="4171044" y="1299404"/>
            <a:ext cx="4127673" cy="2801897"/>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开发环境</a:t>
            </a:r>
            <a:r>
              <a:rPr kumimoji="1" lang="en-US" altLang="zh-CN" sz="1400" b="1" dirty="0" smtClean="0">
                <a:solidFill>
                  <a:schemeClr val="tx1">
                    <a:lumMod val="75000"/>
                    <a:lumOff val="25000"/>
                  </a:schemeClr>
                </a:solidFill>
                <a:latin typeface="Microsoft YaHei"/>
                <a:ea typeface="微软雅黑"/>
                <a:cs typeface="Microsoft YaHei"/>
              </a:rPr>
              <a:t>-JVM</a:t>
            </a:r>
            <a:endParaRPr kumimoji="1" lang="zh-CN" altLang="en-US" sz="1400" b="1" dirty="0" smtClean="0">
              <a:solidFill>
                <a:schemeClr val="tx1">
                  <a:lumMod val="75000"/>
                  <a:lumOff val="25000"/>
                </a:schemeClr>
              </a:solidFill>
              <a:latin typeface="Microsoft YaHei"/>
              <a:ea typeface="微软雅黑"/>
              <a:cs typeface="Microsoft YaHei"/>
            </a:endParaRPr>
          </a:p>
        </p:txBody>
      </p:sp>
      <p:sp>
        <p:nvSpPr>
          <p:cNvPr id="31" name="Text Box 49"/>
          <p:cNvSpPr txBox="1">
            <a:spLocks noChangeArrowheads="1"/>
          </p:cNvSpPr>
          <p:nvPr/>
        </p:nvSpPr>
        <p:spPr bwMode="auto">
          <a:xfrm>
            <a:off x="382887" y="640884"/>
            <a:ext cx="8412413" cy="833178"/>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dirty="0" smtClean="0">
                <a:latin typeface="微软雅黑" pitchFamily="34" charset="-122"/>
                <a:ea typeface="微软雅黑" pitchFamily="34" charset="-122"/>
              </a:rPr>
              <a:t>JVM</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Java Virtual Machine</a:t>
            </a:r>
            <a:r>
              <a:rPr lang="zh-CN" altLang="en-US" sz="1600" dirty="0" smtClean="0">
                <a:latin typeface="微软雅黑" pitchFamily="34" charset="-122"/>
                <a:ea typeface="微软雅黑" pitchFamily="34" charset="-122"/>
              </a:rPr>
              <a:t>，即</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虚拟机， 在真实机器中用软件模拟实现的一种抽象的机器，用于加载，解释并运行的</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源码编译后的</a:t>
            </a:r>
            <a:r>
              <a:rPr lang="en-US" altLang="zh-CN" sz="1600" dirty="0" smtClean="0">
                <a:latin typeface="微软雅黑" pitchFamily="34" charset="-122"/>
                <a:ea typeface="微软雅黑" pitchFamily="34" charset="-122"/>
              </a:rPr>
              <a:t>.class</a:t>
            </a:r>
            <a:r>
              <a:rPr lang="zh-CN" altLang="en-US" sz="1600" dirty="0" smtClean="0">
                <a:latin typeface="微软雅黑" pitchFamily="34" charset="-122"/>
                <a:ea typeface="微软雅黑" pitchFamily="34" charset="-122"/>
              </a:rPr>
              <a:t>文件。</a:t>
            </a:r>
            <a:r>
              <a:rPr lang="en-US" altLang="zh-CN" sz="1600" dirty="0" smtClean="0">
                <a:latin typeface="微软雅黑" pitchFamily="34" charset="-122"/>
                <a:ea typeface="微软雅黑" pitchFamily="34" charset="-122"/>
              </a:rPr>
              <a:t>JVM</a:t>
            </a:r>
            <a:r>
              <a:rPr lang="zh-CN" altLang="en-US" sz="1600" dirty="0" smtClean="0">
                <a:latin typeface="微软雅黑" pitchFamily="34" charset="-122"/>
                <a:ea typeface="微软雅黑" pitchFamily="34" charset="-122"/>
              </a:rPr>
              <a:t>内存由堆、栈、本地方法栈、方法区等部分组成</a:t>
            </a:r>
          </a:p>
        </p:txBody>
      </p:sp>
      <p:pic>
        <p:nvPicPr>
          <p:cNvPr id="2050" name="Picture 2" descr="0_1285381395C6iW"/>
          <p:cNvPicPr>
            <a:picLocks noChangeAspect="1" noChangeArrowheads="1"/>
          </p:cNvPicPr>
          <p:nvPr/>
        </p:nvPicPr>
        <p:blipFill>
          <a:blip r:embed="rId5"/>
          <a:srcRect/>
          <a:stretch>
            <a:fillRect/>
          </a:stretch>
        </p:blipFill>
        <p:spPr bwMode="auto">
          <a:xfrm>
            <a:off x="2044960" y="1474062"/>
            <a:ext cx="5054080" cy="3127107"/>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开发环境</a:t>
            </a:r>
            <a:r>
              <a:rPr kumimoji="1" lang="en-US" altLang="zh-CN" sz="1400" b="1" dirty="0" smtClean="0">
                <a:solidFill>
                  <a:schemeClr val="tx1">
                    <a:lumMod val="75000"/>
                    <a:lumOff val="25000"/>
                  </a:schemeClr>
                </a:solidFill>
                <a:latin typeface="Microsoft YaHei"/>
                <a:ea typeface="微软雅黑"/>
                <a:cs typeface="Microsoft YaHei"/>
              </a:rPr>
              <a:t>-JVM</a:t>
            </a:r>
            <a:endParaRPr kumimoji="1" lang="zh-CN" altLang="en-US" sz="1400" b="1" dirty="0" smtClean="0">
              <a:solidFill>
                <a:schemeClr val="tx1">
                  <a:lumMod val="75000"/>
                  <a:lumOff val="25000"/>
                </a:schemeClr>
              </a:solidFill>
              <a:latin typeface="Microsoft YaHei"/>
              <a:ea typeface="微软雅黑"/>
              <a:cs typeface="Microsoft YaHei"/>
            </a:endParaRPr>
          </a:p>
        </p:txBody>
      </p:sp>
      <p:sp>
        <p:nvSpPr>
          <p:cNvPr id="31" name="Text Box 49"/>
          <p:cNvSpPr txBox="1">
            <a:spLocks noChangeArrowheads="1"/>
          </p:cNvSpPr>
          <p:nvPr/>
        </p:nvSpPr>
        <p:spPr bwMode="auto">
          <a:xfrm>
            <a:off x="382887" y="640884"/>
            <a:ext cx="8412413"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下面是一段</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程序代码，每段程序分别所在</a:t>
            </a:r>
            <a:r>
              <a:rPr lang="en-US" altLang="zh-CN" sz="1600" dirty="0" smtClean="0">
                <a:latin typeface="微软雅黑" pitchFamily="34" charset="-122"/>
                <a:ea typeface="微软雅黑" pitchFamily="34" charset="-122"/>
              </a:rPr>
              <a:t>JVM</a:t>
            </a:r>
            <a:r>
              <a:rPr lang="zh-CN" altLang="en-US" sz="1600" dirty="0" smtClean="0">
                <a:latin typeface="微软雅黑" pitchFamily="34" charset="-122"/>
                <a:ea typeface="微软雅黑" pitchFamily="34" charset="-122"/>
              </a:rPr>
              <a:t>内存的位置</a:t>
            </a:r>
          </a:p>
        </p:txBody>
      </p:sp>
      <p:sp>
        <p:nvSpPr>
          <p:cNvPr id="8" name="矩形 7"/>
          <p:cNvSpPr/>
          <p:nvPr/>
        </p:nvSpPr>
        <p:spPr>
          <a:xfrm>
            <a:off x="707625" y="1142119"/>
            <a:ext cx="4590767" cy="3416320"/>
          </a:xfrm>
          <a:prstGeom prst="rect">
            <a:avLst/>
          </a:prstGeom>
        </p:spPr>
        <p:txBody>
          <a:bodyPr wrap="square">
            <a:spAutoFit/>
          </a:bodyPr>
          <a:lstStyle/>
          <a:p>
            <a:r>
              <a:rPr lang="en-US" altLang="zh-CN" b="1" dirty="0" smtClean="0">
                <a:solidFill>
                  <a:srgbClr val="00B050"/>
                </a:solidFill>
                <a:latin typeface="微软雅黑" pitchFamily="34" charset="-122"/>
                <a:ea typeface="微软雅黑" pitchFamily="34" charset="-122"/>
              </a:rPr>
              <a:t>package</a:t>
            </a:r>
            <a:r>
              <a:rPr lang="en-US" altLang="zh-CN" b="1" dirty="0" smtClean="0">
                <a:latin typeface="微软雅黑" pitchFamily="34" charset="-122"/>
                <a:ea typeface="微软雅黑" pitchFamily="34" charset="-122"/>
              </a:rPr>
              <a:t> </a:t>
            </a:r>
            <a:r>
              <a:rPr lang="en-US" altLang="zh-CN" b="1" dirty="0" err="1" smtClean="0">
                <a:solidFill>
                  <a:srgbClr val="00B050"/>
                </a:solidFill>
                <a:latin typeface="微软雅黑" pitchFamily="34" charset="-122"/>
                <a:ea typeface="微软雅黑" pitchFamily="34" charset="-122"/>
              </a:rPr>
              <a:t>cn.nubia.test</a:t>
            </a:r>
            <a:r>
              <a:rPr lang="en-US" altLang="zh-CN" b="1" dirty="0" smtClean="0">
                <a:solidFill>
                  <a:srgbClr val="00B050"/>
                </a:solidFill>
                <a:latin typeface="微软雅黑" pitchFamily="34" charset="-122"/>
                <a:ea typeface="微软雅黑" pitchFamily="34" charset="-122"/>
              </a:rPr>
              <a:t>;</a:t>
            </a:r>
          </a:p>
          <a:p>
            <a:r>
              <a:rPr lang="en-US" altLang="zh-CN" b="1" dirty="0" smtClean="0">
                <a:solidFill>
                  <a:srgbClr val="00B050"/>
                </a:solidFill>
                <a:latin typeface="微软雅黑" pitchFamily="34" charset="-122"/>
                <a:ea typeface="微软雅黑" pitchFamily="34" charset="-122"/>
              </a:rPr>
              <a:t>public</a:t>
            </a:r>
            <a:r>
              <a:rPr lang="en-US" altLang="zh-CN" b="1" dirty="0" smtClean="0">
                <a:latin typeface="微软雅黑" pitchFamily="34" charset="-122"/>
                <a:ea typeface="微软雅黑" pitchFamily="34" charset="-122"/>
              </a:rPr>
              <a:t> </a:t>
            </a:r>
            <a:r>
              <a:rPr lang="en-US" altLang="zh-CN" b="1" dirty="0" smtClean="0">
                <a:solidFill>
                  <a:srgbClr val="00B050"/>
                </a:solidFill>
                <a:latin typeface="微软雅黑" pitchFamily="34" charset="-122"/>
                <a:ea typeface="微软雅黑" pitchFamily="34" charset="-122"/>
              </a:rPr>
              <a:t>class</a:t>
            </a:r>
            <a:r>
              <a:rPr lang="en-US" altLang="zh-CN" b="1" dirty="0" smtClean="0">
                <a:latin typeface="微软雅黑" pitchFamily="34" charset="-122"/>
                <a:ea typeface="微软雅黑" pitchFamily="34" charset="-122"/>
              </a:rPr>
              <a:t> </a:t>
            </a:r>
            <a:r>
              <a:rPr lang="en-US" altLang="zh-CN" b="1" dirty="0" err="1" smtClean="0">
                <a:solidFill>
                  <a:srgbClr val="00B050"/>
                </a:solidFill>
                <a:latin typeface="微软雅黑" pitchFamily="34" charset="-122"/>
                <a:ea typeface="微软雅黑" pitchFamily="34" charset="-122"/>
              </a:rPr>
              <a:t>Momery</a:t>
            </a:r>
            <a:r>
              <a:rPr lang="en-US" altLang="zh-CN" b="1" dirty="0" smtClean="0">
                <a:latin typeface="微软雅黑" pitchFamily="34" charset="-122"/>
                <a:ea typeface="微软雅黑" pitchFamily="34" charset="-122"/>
              </a:rPr>
              <a:t> {</a:t>
            </a:r>
          </a:p>
          <a:p>
            <a:pPr lvl="1"/>
            <a:r>
              <a:rPr lang="en-US" altLang="zh-CN" b="1" dirty="0" smtClean="0">
                <a:solidFill>
                  <a:srgbClr val="00B050"/>
                </a:solidFill>
                <a:latin typeface="微软雅黑" pitchFamily="34" charset="-122"/>
                <a:ea typeface="微软雅黑" pitchFamily="34" charset="-122"/>
              </a:rPr>
              <a:t>private </a:t>
            </a:r>
            <a:r>
              <a:rPr lang="en-US" altLang="zh-CN" b="1" dirty="0" err="1" smtClean="0">
                <a:solidFill>
                  <a:srgbClr val="00B050"/>
                </a:solidFill>
                <a:latin typeface="微软雅黑" pitchFamily="34" charset="-122"/>
                <a:ea typeface="微软雅黑" pitchFamily="34" charset="-122"/>
              </a:rPr>
              <a:t>int</a:t>
            </a:r>
            <a:r>
              <a:rPr lang="en-US" altLang="zh-CN" b="1" dirty="0" smtClean="0">
                <a:solidFill>
                  <a:srgbClr val="00B050"/>
                </a:solidFill>
                <a:latin typeface="微软雅黑" pitchFamily="34" charset="-122"/>
                <a:ea typeface="微软雅黑" pitchFamily="34" charset="-122"/>
              </a:rPr>
              <a:t> a = 1;</a:t>
            </a:r>
          </a:p>
          <a:p>
            <a:pPr lvl="1"/>
            <a:r>
              <a:rPr lang="en-US" altLang="zh-CN" b="1" dirty="0" smtClean="0">
                <a:solidFill>
                  <a:srgbClr val="00B050"/>
                </a:solidFill>
                <a:latin typeface="微软雅黑" pitchFamily="34" charset="-122"/>
                <a:ea typeface="微软雅黑" pitchFamily="34" charset="-122"/>
              </a:rPr>
              <a:t>private</a:t>
            </a:r>
            <a:r>
              <a:rPr lang="en-US" altLang="zh-CN" b="1" dirty="0" smtClean="0">
                <a:latin typeface="微软雅黑" pitchFamily="34" charset="-122"/>
                <a:ea typeface="微软雅黑" pitchFamily="34" charset="-122"/>
              </a:rPr>
              <a:t> </a:t>
            </a:r>
            <a:r>
              <a:rPr lang="en-US" altLang="zh-CN" b="1" dirty="0" smtClean="0">
                <a:solidFill>
                  <a:srgbClr val="00B050"/>
                </a:solidFill>
                <a:latin typeface="微软雅黑" pitchFamily="34" charset="-122"/>
                <a:ea typeface="微软雅黑" pitchFamily="34" charset="-122"/>
              </a:rPr>
              <a:t>static</a:t>
            </a:r>
            <a:r>
              <a:rPr lang="en-US" altLang="zh-CN" b="1" dirty="0" smtClean="0">
                <a:latin typeface="微软雅黑" pitchFamily="34" charset="-122"/>
                <a:ea typeface="微软雅黑" pitchFamily="34" charset="-122"/>
              </a:rPr>
              <a:t> </a:t>
            </a:r>
            <a:r>
              <a:rPr lang="en-US" altLang="zh-CN" b="1" dirty="0" err="1" smtClean="0">
                <a:solidFill>
                  <a:srgbClr val="00B050"/>
                </a:solidFill>
                <a:latin typeface="微软雅黑" pitchFamily="34" charset="-122"/>
                <a:ea typeface="微软雅黑" pitchFamily="34" charset="-122"/>
              </a:rPr>
              <a:t>int</a:t>
            </a:r>
            <a:r>
              <a:rPr lang="en-US" altLang="zh-CN" b="1" dirty="0" smtClean="0">
                <a:latin typeface="微软雅黑" pitchFamily="34" charset="-122"/>
                <a:ea typeface="微软雅黑" pitchFamily="34" charset="-122"/>
              </a:rPr>
              <a:t> </a:t>
            </a:r>
            <a:r>
              <a:rPr lang="en-US" altLang="zh-CN" b="1" dirty="0" smtClean="0">
                <a:solidFill>
                  <a:srgbClr val="00B050"/>
                </a:solidFill>
                <a:latin typeface="微软雅黑" pitchFamily="34" charset="-122"/>
                <a:ea typeface="微软雅黑" pitchFamily="34" charset="-122"/>
              </a:rPr>
              <a:t>b = 2;</a:t>
            </a:r>
          </a:p>
          <a:p>
            <a:pPr lvl="1"/>
            <a:r>
              <a:rPr lang="en-US" altLang="zh-CN" b="1" dirty="0" smtClean="0">
                <a:solidFill>
                  <a:srgbClr val="00B050"/>
                </a:solidFill>
                <a:latin typeface="微软雅黑" pitchFamily="34" charset="-122"/>
                <a:ea typeface="微软雅黑" pitchFamily="34" charset="-122"/>
              </a:rPr>
              <a:t>public</a:t>
            </a:r>
            <a:r>
              <a:rPr lang="en-US" altLang="zh-CN" b="1" dirty="0" smtClean="0">
                <a:latin typeface="微软雅黑" pitchFamily="34" charset="-122"/>
                <a:ea typeface="微软雅黑" pitchFamily="34" charset="-122"/>
              </a:rPr>
              <a:t> </a:t>
            </a:r>
            <a:r>
              <a:rPr lang="en-US" altLang="zh-CN" b="1" dirty="0" smtClean="0">
                <a:solidFill>
                  <a:srgbClr val="00B050"/>
                </a:solidFill>
                <a:latin typeface="微软雅黑" pitchFamily="34" charset="-122"/>
                <a:ea typeface="微软雅黑" pitchFamily="34" charset="-122"/>
              </a:rPr>
              <a:t>void</a:t>
            </a:r>
            <a:r>
              <a:rPr lang="en-US" altLang="zh-CN" b="1" dirty="0" smtClean="0">
                <a:latin typeface="微软雅黑" pitchFamily="34" charset="-122"/>
                <a:ea typeface="微软雅黑" pitchFamily="34" charset="-122"/>
              </a:rPr>
              <a:t> </a:t>
            </a:r>
            <a:r>
              <a:rPr lang="en-US" altLang="zh-CN" b="1" dirty="0" err="1" smtClean="0">
                <a:solidFill>
                  <a:srgbClr val="00B050"/>
                </a:solidFill>
                <a:latin typeface="微软雅黑" pitchFamily="34" charset="-122"/>
                <a:ea typeface="微软雅黑" pitchFamily="34" charset="-122"/>
              </a:rPr>
              <a:t>whereAmI</a:t>
            </a:r>
            <a:r>
              <a:rPr lang="en-US" altLang="zh-CN" b="1" dirty="0" smtClean="0">
                <a:latin typeface="微软雅黑" pitchFamily="34" charset="-122"/>
                <a:ea typeface="微软雅黑" pitchFamily="34" charset="-122"/>
              </a:rPr>
              <a:t>() {</a:t>
            </a:r>
          </a:p>
          <a:p>
            <a:pPr lvl="1"/>
            <a:r>
              <a:rPr lang="en-US" altLang="zh-CN" b="1" dirty="0" smtClean="0">
                <a:latin typeface="微软雅黑" pitchFamily="34" charset="-122"/>
                <a:ea typeface="微软雅黑" pitchFamily="34" charset="-122"/>
              </a:rPr>
              <a:t>	</a:t>
            </a:r>
            <a:r>
              <a:rPr lang="en-US" altLang="zh-CN" b="1" dirty="0" err="1" smtClean="0">
                <a:solidFill>
                  <a:srgbClr val="FF0000"/>
                </a:solidFill>
                <a:latin typeface="微软雅黑" pitchFamily="34" charset="-122"/>
                <a:ea typeface="微软雅黑" pitchFamily="34" charset="-122"/>
              </a:rPr>
              <a:t>int</a:t>
            </a:r>
            <a:r>
              <a:rPr lang="en-US" altLang="zh-CN" b="1" dirty="0" smtClean="0">
                <a:solidFill>
                  <a:srgbClr val="FF0000"/>
                </a:solidFill>
                <a:latin typeface="微软雅黑" pitchFamily="34" charset="-122"/>
                <a:ea typeface="微软雅黑" pitchFamily="34" charset="-122"/>
              </a:rPr>
              <a:t> c = 3;</a:t>
            </a:r>
          </a:p>
          <a:p>
            <a:pPr lvl="1"/>
            <a:r>
              <a:rPr lang="en-US" altLang="zh-CN" b="1" dirty="0" smtClean="0">
                <a:latin typeface="微软雅黑" pitchFamily="34" charset="-122"/>
                <a:ea typeface="微软雅黑" pitchFamily="34" charset="-122"/>
              </a:rPr>
              <a:t>	</a:t>
            </a:r>
            <a:r>
              <a:rPr lang="en-US" altLang="zh-CN" b="1" dirty="0" smtClean="0">
                <a:solidFill>
                  <a:srgbClr val="00B050"/>
                </a:solidFill>
                <a:latin typeface="微软雅黑" pitchFamily="34" charset="-122"/>
                <a:ea typeface="微软雅黑" pitchFamily="34" charset="-122"/>
              </a:rPr>
              <a:t>String</a:t>
            </a:r>
            <a:r>
              <a:rPr lang="en-US" altLang="zh-CN" b="1" dirty="0" smtClean="0">
                <a:latin typeface="微软雅黑" pitchFamily="34" charset="-122"/>
                <a:ea typeface="微软雅黑" pitchFamily="34" charset="-122"/>
              </a:rPr>
              <a:t> </a:t>
            </a:r>
            <a:r>
              <a:rPr lang="en-US" altLang="zh-CN" b="1" dirty="0" err="1" smtClean="0">
                <a:solidFill>
                  <a:srgbClr val="FF0000"/>
                </a:solidFill>
                <a:latin typeface="微软雅黑" pitchFamily="34" charset="-122"/>
                <a:ea typeface="微软雅黑" pitchFamily="34" charset="-122"/>
              </a:rPr>
              <a:t>str</a:t>
            </a:r>
            <a:r>
              <a:rPr lang="en-US" altLang="zh-CN" b="1" dirty="0" smtClean="0">
                <a:latin typeface="微软雅黑" pitchFamily="34" charset="-122"/>
                <a:ea typeface="微软雅黑" pitchFamily="34" charset="-122"/>
              </a:rPr>
              <a:t> = </a:t>
            </a:r>
            <a:r>
              <a:rPr lang="en-US" altLang="zh-CN" b="1" dirty="0" smtClean="0">
                <a:solidFill>
                  <a:srgbClr val="0070C0"/>
                </a:solidFill>
                <a:latin typeface="微软雅黑" pitchFamily="34" charset="-122"/>
                <a:ea typeface="微软雅黑" pitchFamily="34" charset="-122"/>
              </a:rPr>
              <a:t>new String</a:t>
            </a:r>
            <a:r>
              <a:rPr lang="en-US" altLang="zh-CN" b="1" dirty="0" smtClean="0">
                <a:latin typeface="微软雅黑" pitchFamily="34" charset="-122"/>
                <a:ea typeface="微软雅黑" pitchFamily="34" charset="-122"/>
              </a:rPr>
              <a:t>(</a:t>
            </a:r>
            <a:r>
              <a:rPr lang="en-US" altLang="zh-CN" b="1" dirty="0" smtClean="0">
                <a:solidFill>
                  <a:srgbClr val="00B050"/>
                </a:solidFill>
                <a:latin typeface="微软雅黑" pitchFamily="34" charset="-122"/>
                <a:ea typeface="微软雅黑" pitchFamily="34" charset="-122"/>
              </a:rPr>
              <a:t>"</a:t>
            </a:r>
            <a:r>
              <a:rPr lang="en-US" altLang="zh-CN" b="1" dirty="0" err="1" smtClean="0">
                <a:solidFill>
                  <a:srgbClr val="00B050"/>
                </a:solidFill>
                <a:latin typeface="微软雅黑" pitchFamily="34" charset="-122"/>
                <a:ea typeface="微软雅黑" pitchFamily="34" charset="-122"/>
              </a:rPr>
              <a:t>str</a:t>
            </a:r>
            <a:r>
              <a:rPr lang="en-US" altLang="zh-CN" b="1" dirty="0" smtClean="0">
                <a:solidFill>
                  <a:srgbClr val="00B050"/>
                </a:solidFill>
                <a:latin typeface="微软雅黑" pitchFamily="34" charset="-122"/>
                <a:ea typeface="微软雅黑" pitchFamily="34" charset="-122"/>
              </a:rPr>
              <a:t>"</a:t>
            </a:r>
            <a:r>
              <a:rPr lang="en-US" altLang="zh-CN" b="1" dirty="0" smtClean="0">
                <a:latin typeface="微软雅黑" pitchFamily="34" charset="-122"/>
                <a:ea typeface="微软雅黑" pitchFamily="34" charset="-122"/>
              </a:rPr>
              <a:t>);</a:t>
            </a:r>
          </a:p>
          <a:p>
            <a:pPr lvl="1"/>
            <a:r>
              <a:rPr lang="en-US" altLang="zh-CN" b="1" dirty="0" smtClean="0">
                <a:latin typeface="微软雅黑" pitchFamily="34" charset="-122"/>
                <a:ea typeface="微软雅黑" pitchFamily="34" charset="-122"/>
              </a:rPr>
              <a:t>}</a:t>
            </a:r>
          </a:p>
          <a:p>
            <a:pPr lvl="1"/>
            <a:r>
              <a:rPr lang="en-US" altLang="zh-CN" b="1" dirty="0" smtClean="0">
                <a:solidFill>
                  <a:srgbClr val="00B050"/>
                </a:solidFill>
                <a:latin typeface="微软雅黑" pitchFamily="34" charset="-122"/>
                <a:ea typeface="微软雅黑" pitchFamily="34" charset="-122"/>
              </a:rPr>
              <a:t>public</a:t>
            </a:r>
            <a:r>
              <a:rPr lang="en-US" altLang="zh-CN" b="1" dirty="0" smtClean="0">
                <a:latin typeface="微软雅黑" pitchFamily="34" charset="-122"/>
                <a:ea typeface="微软雅黑" pitchFamily="34" charset="-122"/>
              </a:rPr>
              <a:t> </a:t>
            </a:r>
            <a:r>
              <a:rPr lang="en-US" altLang="zh-CN" b="1" dirty="0" smtClean="0">
                <a:solidFill>
                  <a:srgbClr val="00B050"/>
                </a:solidFill>
                <a:latin typeface="微软雅黑" pitchFamily="34" charset="-122"/>
                <a:ea typeface="微软雅黑" pitchFamily="34" charset="-122"/>
              </a:rPr>
              <a:t>void</a:t>
            </a:r>
            <a:r>
              <a:rPr lang="en-US" altLang="zh-CN" b="1" dirty="0" smtClean="0">
                <a:latin typeface="微软雅黑" pitchFamily="34" charset="-122"/>
                <a:ea typeface="微软雅黑" pitchFamily="34" charset="-122"/>
              </a:rPr>
              <a:t> </a:t>
            </a:r>
            <a:r>
              <a:rPr lang="en-US" altLang="zh-CN" b="1" dirty="0" smtClean="0">
                <a:solidFill>
                  <a:srgbClr val="00B050"/>
                </a:solidFill>
                <a:latin typeface="微软雅黑" pitchFamily="34" charset="-122"/>
                <a:ea typeface="微软雅黑" pitchFamily="34" charset="-122"/>
              </a:rPr>
              <a:t>action</a:t>
            </a:r>
            <a:r>
              <a:rPr lang="en-US" altLang="zh-CN" b="1" dirty="0" smtClean="0">
                <a:latin typeface="微软雅黑" pitchFamily="34" charset="-122"/>
                <a:ea typeface="微软雅黑" pitchFamily="34" charset="-122"/>
              </a:rPr>
              <a:t>(){</a:t>
            </a:r>
          </a:p>
          <a:p>
            <a:pPr lvl="1"/>
            <a:r>
              <a:rPr lang="en-US" altLang="zh-CN" b="1" dirty="0" smtClean="0">
                <a:latin typeface="微软雅黑" pitchFamily="34" charset="-122"/>
                <a:ea typeface="微软雅黑" pitchFamily="34" charset="-122"/>
              </a:rPr>
              <a:t>	</a:t>
            </a:r>
            <a:r>
              <a:rPr lang="en-US" altLang="zh-CN" b="1" dirty="0" err="1" smtClean="0">
                <a:solidFill>
                  <a:srgbClr val="FF0000"/>
                </a:solidFill>
                <a:latin typeface="微软雅黑" pitchFamily="34" charset="-122"/>
                <a:ea typeface="微软雅黑" pitchFamily="34" charset="-122"/>
              </a:rPr>
              <a:t>this.whereAmI</a:t>
            </a:r>
            <a:r>
              <a:rPr lang="en-US" altLang="zh-CN" b="1" dirty="0" smtClean="0">
                <a:solidFill>
                  <a:srgbClr val="FF0000"/>
                </a:solidFill>
                <a:latin typeface="微软雅黑" pitchFamily="34" charset="-122"/>
                <a:ea typeface="微软雅黑" pitchFamily="34" charset="-122"/>
              </a:rPr>
              <a:t>();</a:t>
            </a:r>
          </a:p>
          <a:p>
            <a:pPr lvl="1"/>
            <a:r>
              <a:rPr lang="en-US" altLang="zh-CN" b="1" dirty="0" smtClean="0">
                <a:latin typeface="微软雅黑" pitchFamily="34" charset="-122"/>
                <a:ea typeface="微软雅黑" pitchFamily="34" charset="-122"/>
              </a:rPr>
              <a:t>}</a:t>
            </a:r>
          </a:p>
          <a:p>
            <a:r>
              <a:rPr lang="en-US" altLang="zh-CN"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0" name="矩形 9"/>
          <p:cNvSpPr/>
          <p:nvPr/>
        </p:nvSpPr>
        <p:spPr>
          <a:xfrm>
            <a:off x="5660053" y="1184849"/>
            <a:ext cx="2586644" cy="792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堆内存</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实例、数组</a:t>
            </a:r>
            <a:endParaRPr lang="zh-CN" altLang="en-US" dirty="0">
              <a:latin typeface="微软雅黑" pitchFamily="34" charset="-122"/>
              <a:ea typeface="微软雅黑" pitchFamily="34" charset="-122"/>
            </a:endParaRPr>
          </a:p>
        </p:txBody>
      </p:sp>
      <p:sp>
        <p:nvSpPr>
          <p:cNvPr id="11" name="矩形 10"/>
          <p:cNvSpPr/>
          <p:nvPr/>
        </p:nvSpPr>
        <p:spPr>
          <a:xfrm>
            <a:off x="5660053" y="2170632"/>
            <a:ext cx="2586644" cy="1035138"/>
          </a:xfrm>
          <a:prstGeom prst="rect">
            <a:avLst/>
          </a:prstGeom>
          <a:solidFill>
            <a:srgbClr val="FF000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栈内存</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局部变量、方法入口、操作数栈</a:t>
            </a:r>
            <a:endParaRPr lang="zh-CN" altLang="en-US" dirty="0">
              <a:latin typeface="微软雅黑" pitchFamily="34" charset="-122"/>
              <a:ea typeface="微软雅黑" pitchFamily="34" charset="-122"/>
            </a:endParaRPr>
          </a:p>
        </p:txBody>
      </p:sp>
      <p:sp>
        <p:nvSpPr>
          <p:cNvPr id="13" name="矩形 12"/>
          <p:cNvSpPr/>
          <p:nvPr/>
        </p:nvSpPr>
        <p:spPr>
          <a:xfrm>
            <a:off x="5660052" y="3418318"/>
            <a:ext cx="2586645" cy="905854"/>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方法区（常量池）</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类信息、常量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字面常量</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、静态变量</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开发环境</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安装与设置</a:t>
            </a:r>
          </a:p>
        </p:txBody>
      </p:sp>
      <p:sp>
        <p:nvSpPr>
          <p:cNvPr id="15" name="Text Box 49"/>
          <p:cNvSpPr txBox="1">
            <a:spLocks noChangeArrowheads="1"/>
          </p:cNvSpPr>
          <p:nvPr/>
        </p:nvSpPr>
        <p:spPr bwMode="auto">
          <a:xfrm>
            <a:off x="382887" y="640884"/>
            <a:ext cx="8412413" cy="340735"/>
          </a:xfrm>
          <a:prstGeom prst="rect">
            <a:avLst/>
          </a:prstGeom>
          <a:noFill/>
          <a:ln w="9525" algn="ctr">
            <a:noFill/>
            <a:miter lim="800000"/>
            <a:headEnd/>
            <a:tailEnd/>
          </a:ln>
          <a:effectLst/>
        </p:spPr>
        <p:txBody>
          <a:bodyPr wrap="square" lIns="90000" tIns="46800" rIns="90000" bIns="46800">
            <a:spAutoFit/>
          </a:bodyPr>
          <a:lstStyle/>
          <a:p>
            <a:pPr lvl="0">
              <a:spcBef>
                <a:spcPct val="50000"/>
              </a:spcBef>
            </a:pPr>
            <a:r>
              <a:rPr lang="en-US" sz="1600" dirty="0" err="1" smtClean="0">
                <a:latin typeface="微软雅黑" pitchFamily="34" charset="-122"/>
                <a:ea typeface="微软雅黑" pitchFamily="34" charset="-122"/>
              </a:rPr>
              <a:t>从</a:t>
            </a:r>
            <a:r>
              <a:rPr lang="en-US" sz="1600" dirty="0" err="1" smtClean="0">
                <a:solidFill>
                  <a:srgbClr val="6699FF"/>
                </a:solidFill>
                <a:latin typeface="微软雅黑" pitchFamily="34" charset="-122"/>
                <a:ea typeface="微软雅黑" pitchFamily="34" charset="-122"/>
                <a:hlinkClick r:id="rId5"/>
              </a:rPr>
              <a:t>http</a:t>
            </a:r>
            <a:r>
              <a:rPr lang="en-US" sz="1600" dirty="0" smtClean="0">
                <a:solidFill>
                  <a:srgbClr val="6699FF"/>
                </a:solidFill>
                <a:latin typeface="微软雅黑" pitchFamily="34" charset="-122"/>
                <a:ea typeface="微软雅黑" pitchFamily="34" charset="-122"/>
                <a:hlinkClick r:id="rId5"/>
              </a:rPr>
              <a:t>://</a:t>
            </a:r>
            <a:r>
              <a:rPr lang="en-US" sz="1600" dirty="0" err="1" smtClean="0">
                <a:solidFill>
                  <a:srgbClr val="6699FF"/>
                </a:solidFill>
                <a:latin typeface="微软雅黑" pitchFamily="34" charset="-122"/>
                <a:ea typeface="微软雅黑" pitchFamily="34" charset="-122"/>
                <a:hlinkClick r:id="rId5"/>
              </a:rPr>
              <a:t>www.oracle.com</a:t>
            </a:r>
            <a:r>
              <a:rPr lang="en-US" sz="1600" dirty="0" smtClean="0">
                <a:solidFill>
                  <a:srgbClr val="6699FF"/>
                </a:solidFill>
                <a:latin typeface="微软雅黑" pitchFamily="34" charset="-122"/>
                <a:ea typeface="微软雅黑" pitchFamily="34" charset="-122"/>
                <a:hlinkClick r:id="rId5"/>
              </a:rPr>
              <a:t>/</a:t>
            </a:r>
            <a:r>
              <a:rPr lang="en-US" sz="1600" dirty="0" err="1" smtClean="0">
                <a:latin typeface="微软雅黑" pitchFamily="34" charset="-122"/>
                <a:ea typeface="微软雅黑" pitchFamily="34" charset="-122"/>
              </a:rPr>
              <a:t>可以下载相关版本的JDK</a:t>
            </a:r>
            <a:r>
              <a:rPr lang="zh-CN" altLang="en-US" sz="1600" dirty="0" smtClean="0">
                <a:latin typeface="微软雅黑" pitchFamily="34" charset="-122"/>
                <a:ea typeface="微软雅黑" pitchFamily="34" charset="-122"/>
              </a:rPr>
              <a:t>，公司项目基本用</a:t>
            </a:r>
            <a:r>
              <a:rPr lang="en-US" altLang="zh-CN" sz="1600" dirty="0" smtClean="0">
                <a:latin typeface="微软雅黑" pitchFamily="34" charset="-122"/>
                <a:ea typeface="微软雅黑" pitchFamily="34" charset="-122"/>
              </a:rPr>
              <a:t>1.8</a:t>
            </a:r>
            <a:r>
              <a:rPr lang="zh-CN" altLang="en-US" sz="1600" dirty="0" smtClean="0">
                <a:latin typeface="微软雅黑" pitchFamily="34" charset="-122"/>
                <a:ea typeface="微软雅黑" pitchFamily="34" charset="-122"/>
              </a:rPr>
              <a:t>版本</a:t>
            </a:r>
            <a:endParaRPr lang="en-US" sz="1600" dirty="0" smtClean="0">
              <a:latin typeface="微软雅黑" pitchFamily="34" charset="-122"/>
              <a:ea typeface="微软雅黑" pitchFamily="34" charset="-122"/>
            </a:endParaRPr>
          </a:p>
        </p:txBody>
      </p:sp>
      <p:pic>
        <p:nvPicPr>
          <p:cNvPr id="3076" name="Picture 4"/>
          <p:cNvPicPr>
            <a:picLocks noChangeAspect="1" noChangeArrowheads="1"/>
          </p:cNvPicPr>
          <p:nvPr/>
        </p:nvPicPr>
        <p:blipFill>
          <a:blip r:embed="rId6"/>
          <a:srcRect/>
          <a:stretch>
            <a:fillRect/>
          </a:stretch>
        </p:blipFill>
        <p:spPr bwMode="auto">
          <a:xfrm>
            <a:off x="1637729" y="1076325"/>
            <a:ext cx="5868543" cy="3290576"/>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开发环境</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安装与设置</a:t>
            </a:r>
          </a:p>
        </p:txBody>
      </p:sp>
      <p:sp>
        <p:nvSpPr>
          <p:cNvPr id="15" name="Text Box 49"/>
          <p:cNvSpPr txBox="1">
            <a:spLocks noChangeArrowheads="1"/>
          </p:cNvSpPr>
          <p:nvPr/>
        </p:nvSpPr>
        <p:spPr bwMode="auto">
          <a:xfrm>
            <a:off x="382887" y="640884"/>
            <a:ext cx="8412413" cy="340735"/>
          </a:xfrm>
          <a:prstGeom prst="rect">
            <a:avLst/>
          </a:prstGeom>
          <a:noFill/>
          <a:ln w="9525" algn="ctr">
            <a:noFill/>
            <a:miter lim="800000"/>
            <a:headEnd/>
            <a:tailEnd/>
          </a:ln>
          <a:effectLst/>
        </p:spPr>
        <p:txBody>
          <a:bodyPr wrap="square" lIns="90000" tIns="46800" rIns="90000" bIns="46800">
            <a:spAutoFit/>
          </a:bodyPr>
          <a:lstStyle/>
          <a:p>
            <a:pPr lvl="0">
              <a:spcBef>
                <a:spcPct val="50000"/>
              </a:spcBef>
            </a:pPr>
            <a:r>
              <a:rPr lang="zh-CN" altLang="en-US" sz="1600" dirty="0" smtClean="0">
                <a:latin typeface="微软雅黑" pitchFamily="34" charset="-122"/>
                <a:ea typeface="微软雅黑" pitchFamily="34" charset="-122"/>
              </a:rPr>
              <a:t>在</a:t>
            </a:r>
            <a:r>
              <a:rPr lang="en-US" altLang="zh-CN" sz="1600" dirty="0" smtClean="0">
                <a:latin typeface="微软雅黑" pitchFamily="34" charset="-122"/>
                <a:ea typeface="微软雅黑" pitchFamily="34" charset="-122"/>
              </a:rPr>
              <a:t>Windows</a:t>
            </a:r>
            <a:r>
              <a:rPr lang="zh-CN" altLang="en-US" sz="1600" dirty="0" smtClean="0">
                <a:latin typeface="微软雅黑" pitchFamily="34" charset="-122"/>
                <a:ea typeface="微软雅黑" pitchFamily="34" charset="-122"/>
              </a:rPr>
              <a:t>平台上运行安装程序，以安装</a:t>
            </a:r>
            <a:r>
              <a:rPr lang="en-US" altLang="zh-CN" sz="1600" dirty="0" smtClean="0">
                <a:latin typeface="微软雅黑" pitchFamily="34" charset="-122"/>
                <a:ea typeface="微软雅黑" pitchFamily="34" charset="-122"/>
              </a:rPr>
              <a:t>JDK</a:t>
            </a:r>
          </a:p>
        </p:txBody>
      </p:sp>
      <p:pic>
        <p:nvPicPr>
          <p:cNvPr id="4099" name="Picture 3"/>
          <p:cNvPicPr>
            <a:picLocks noChangeAspect="1" noChangeArrowheads="1"/>
          </p:cNvPicPr>
          <p:nvPr/>
        </p:nvPicPr>
        <p:blipFill>
          <a:blip r:embed="rId5"/>
          <a:srcRect/>
          <a:stretch>
            <a:fillRect/>
          </a:stretch>
        </p:blipFill>
        <p:spPr bwMode="auto">
          <a:xfrm>
            <a:off x="2198979" y="981620"/>
            <a:ext cx="4746043" cy="3619550"/>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开发环境</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安装与设置</a:t>
            </a:r>
          </a:p>
        </p:txBody>
      </p:sp>
      <p:sp>
        <p:nvSpPr>
          <p:cNvPr id="15" name="Text Box 49"/>
          <p:cNvSpPr txBox="1">
            <a:spLocks noChangeArrowheads="1"/>
          </p:cNvSpPr>
          <p:nvPr/>
        </p:nvSpPr>
        <p:spPr bwMode="auto">
          <a:xfrm>
            <a:off x="382887" y="640884"/>
            <a:ext cx="8761113" cy="710067"/>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新建</a:t>
            </a:r>
            <a:r>
              <a:rPr lang="en-US" altLang="zh-CN" sz="1600" dirty="0" smtClean="0">
                <a:latin typeface="微软雅黑" pitchFamily="34" charset="-122"/>
                <a:ea typeface="微软雅黑" pitchFamily="34" charset="-122"/>
              </a:rPr>
              <a:t>JAVA_HOME</a:t>
            </a:r>
            <a:r>
              <a:rPr lang="zh-CN" altLang="en-US" sz="1600" dirty="0" smtClean="0">
                <a:latin typeface="微软雅黑" pitchFamily="34" charset="-122"/>
                <a:ea typeface="微软雅黑" pitchFamily="34" charset="-122"/>
              </a:rPr>
              <a:t>环境变量，值为安装的</a:t>
            </a:r>
            <a:r>
              <a:rPr lang="en-US" altLang="zh-CN" sz="1600" dirty="0" err="1" smtClean="0">
                <a:latin typeface="微软雅黑" pitchFamily="34" charset="-122"/>
                <a:ea typeface="微软雅黑" pitchFamily="34" charset="-122"/>
              </a:rPr>
              <a:t>jdk</a:t>
            </a:r>
            <a:r>
              <a:rPr lang="zh-CN" altLang="en-US" sz="1600" dirty="0" smtClean="0">
                <a:latin typeface="微软雅黑" pitchFamily="34" charset="-122"/>
                <a:ea typeface="微软雅黑" pitchFamily="34" charset="-122"/>
              </a:rPr>
              <a:t>的目录，</a:t>
            </a:r>
            <a:endParaRPr lang="en-US" altLang="zh-CN" sz="1600" dirty="0" smtClean="0">
              <a:latin typeface="微软雅黑" pitchFamily="34" charset="-122"/>
              <a:ea typeface="微软雅黑" pitchFamily="34" charset="-122"/>
            </a:endParaRPr>
          </a:p>
          <a:p>
            <a:pPr>
              <a:spcBef>
                <a:spcPct val="50000"/>
              </a:spcBef>
            </a:pPr>
            <a:r>
              <a:rPr lang="zh-CN" altLang="en-US" sz="1600" dirty="0" smtClean="0">
                <a:latin typeface="微软雅黑" pitchFamily="34" charset="-122"/>
                <a:ea typeface="微软雅黑" pitchFamily="34" charset="-122"/>
              </a:rPr>
              <a:t>在</a:t>
            </a:r>
            <a:r>
              <a:rPr lang="en-US" altLang="zh-CN" sz="1600" dirty="0" smtClean="0">
                <a:latin typeface="微软雅黑" pitchFamily="34" charset="-122"/>
                <a:ea typeface="微软雅黑" pitchFamily="34" charset="-122"/>
              </a:rPr>
              <a:t>PATH</a:t>
            </a:r>
            <a:r>
              <a:rPr lang="zh-CN" altLang="en-US" sz="1600" dirty="0" smtClean="0">
                <a:latin typeface="微软雅黑" pitchFamily="34" charset="-122"/>
                <a:ea typeface="微软雅黑" pitchFamily="34" charset="-122"/>
              </a:rPr>
              <a:t>（文件路径）参数中追加</a:t>
            </a:r>
            <a:r>
              <a:rPr lang="en-US" altLang="zh-CN" sz="1600" dirty="0" smtClean="0">
                <a:solidFill>
                  <a:srgbClr val="FF0000"/>
                </a:solidFill>
                <a:latin typeface="微软雅黑" pitchFamily="34" charset="-122"/>
                <a:ea typeface="微软雅黑" pitchFamily="34" charset="-122"/>
              </a:rPr>
              <a:t>%JAVA_HOME%\bin;%JAVA_HOME%\</a:t>
            </a:r>
            <a:r>
              <a:rPr lang="en-US" altLang="zh-CN" sz="1600" dirty="0" err="1" smtClean="0">
                <a:solidFill>
                  <a:srgbClr val="FF0000"/>
                </a:solidFill>
                <a:latin typeface="微软雅黑" pitchFamily="34" charset="-122"/>
                <a:ea typeface="微软雅黑" pitchFamily="34" charset="-122"/>
              </a:rPr>
              <a:t>jre</a:t>
            </a:r>
            <a:r>
              <a:rPr lang="en-US" altLang="zh-CN" sz="1600" dirty="0" smtClean="0">
                <a:solidFill>
                  <a:srgbClr val="FF0000"/>
                </a:solidFill>
                <a:latin typeface="微软雅黑" pitchFamily="34" charset="-122"/>
                <a:ea typeface="微软雅黑" pitchFamily="34" charset="-122"/>
              </a:rPr>
              <a:t>\bin;</a:t>
            </a:r>
            <a:endParaRPr lang="zh-CN" altLang="en-US" sz="1600" dirty="0" smtClean="0">
              <a:solidFill>
                <a:srgbClr val="FF0000"/>
              </a:solidFill>
              <a:latin typeface="微软雅黑" pitchFamily="34" charset="-122"/>
              <a:ea typeface="微软雅黑" pitchFamily="34" charset="-122"/>
            </a:endParaRPr>
          </a:p>
        </p:txBody>
      </p:sp>
      <p:pic>
        <p:nvPicPr>
          <p:cNvPr id="5123" name="Picture 3"/>
          <p:cNvPicPr>
            <a:picLocks noChangeAspect="1" noChangeArrowheads="1"/>
          </p:cNvPicPr>
          <p:nvPr/>
        </p:nvPicPr>
        <p:blipFill>
          <a:blip r:embed="rId5"/>
          <a:srcRect/>
          <a:stretch>
            <a:fillRect/>
          </a:stretch>
        </p:blipFill>
        <p:spPr bwMode="auto">
          <a:xfrm>
            <a:off x="3031538" y="3881164"/>
            <a:ext cx="3080925" cy="1047856"/>
          </a:xfrm>
          <a:prstGeom prst="rect">
            <a:avLst/>
          </a:prstGeom>
          <a:noFill/>
          <a:ln w="9525">
            <a:noFill/>
            <a:miter lim="800000"/>
            <a:headEnd/>
            <a:tailEnd/>
          </a:ln>
          <a:effectLst/>
        </p:spPr>
      </p:pic>
      <p:pic>
        <p:nvPicPr>
          <p:cNvPr id="5125" name="Picture 5"/>
          <p:cNvPicPr>
            <a:picLocks noChangeAspect="1" noChangeArrowheads="1"/>
          </p:cNvPicPr>
          <p:nvPr/>
        </p:nvPicPr>
        <p:blipFill>
          <a:blip r:embed="rId6"/>
          <a:srcRect/>
          <a:stretch>
            <a:fillRect/>
          </a:stretch>
        </p:blipFill>
        <p:spPr bwMode="auto">
          <a:xfrm>
            <a:off x="5356395" y="1350951"/>
            <a:ext cx="2631704" cy="1068899"/>
          </a:xfrm>
          <a:prstGeom prst="rect">
            <a:avLst/>
          </a:prstGeom>
          <a:noFill/>
          <a:ln w="9525">
            <a:noFill/>
            <a:miter lim="800000"/>
            <a:headEnd/>
            <a:tailEnd/>
          </a:ln>
          <a:effectLst/>
        </p:spPr>
      </p:pic>
      <p:pic>
        <p:nvPicPr>
          <p:cNvPr id="5126" name="Picture 6"/>
          <p:cNvPicPr>
            <a:picLocks noChangeAspect="1" noChangeArrowheads="1"/>
          </p:cNvPicPr>
          <p:nvPr/>
        </p:nvPicPr>
        <p:blipFill>
          <a:blip r:embed="rId7"/>
          <a:srcRect/>
          <a:stretch>
            <a:fillRect/>
          </a:stretch>
        </p:blipFill>
        <p:spPr bwMode="auto">
          <a:xfrm>
            <a:off x="5356395" y="2691250"/>
            <a:ext cx="2631705" cy="1068900"/>
          </a:xfrm>
          <a:prstGeom prst="rect">
            <a:avLst/>
          </a:prstGeom>
          <a:noFill/>
          <a:ln w="9525">
            <a:noFill/>
            <a:miter lim="800000"/>
            <a:headEnd/>
            <a:tailEnd/>
          </a:ln>
          <a:effectLst/>
        </p:spPr>
      </p:pic>
      <p:pic>
        <p:nvPicPr>
          <p:cNvPr id="5127" name="Picture 7"/>
          <p:cNvPicPr>
            <a:picLocks noChangeAspect="1" noChangeArrowheads="1"/>
          </p:cNvPicPr>
          <p:nvPr/>
        </p:nvPicPr>
        <p:blipFill>
          <a:blip r:embed="rId8"/>
          <a:srcRect/>
          <a:stretch>
            <a:fillRect/>
          </a:stretch>
        </p:blipFill>
        <p:spPr bwMode="auto">
          <a:xfrm>
            <a:off x="348702" y="1352472"/>
            <a:ext cx="4650588" cy="2533579"/>
          </a:xfrm>
          <a:prstGeom prst="rect">
            <a:avLst/>
          </a:prstGeom>
          <a:noFill/>
          <a:ln w="9525">
            <a:noFill/>
            <a:miter lim="800000"/>
            <a:headEnd/>
            <a:tailEnd/>
          </a:ln>
          <a:effectLst/>
        </p:spPr>
      </p:pic>
      <p:cxnSp>
        <p:nvCxnSpPr>
          <p:cNvPr id="18" name="直接箭头连接符 17"/>
          <p:cNvCxnSpPr/>
          <p:nvPr/>
        </p:nvCxnSpPr>
        <p:spPr>
          <a:xfrm flipV="1">
            <a:off x="3811424" y="1803163"/>
            <a:ext cx="2409914" cy="137587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p:nvPr/>
        </p:nvCxnSpPr>
        <p:spPr>
          <a:xfrm>
            <a:off x="4359052" y="3213220"/>
            <a:ext cx="1870832" cy="158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开发环境</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开发过程</a:t>
            </a:r>
          </a:p>
        </p:txBody>
      </p:sp>
      <p:sp>
        <p:nvSpPr>
          <p:cNvPr id="13" name="Rectangle 6"/>
          <p:cNvSpPr>
            <a:spLocks noChangeArrowheads="1"/>
          </p:cNvSpPr>
          <p:nvPr/>
        </p:nvSpPr>
        <p:spPr bwMode="auto">
          <a:xfrm>
            <a:off x="966625" y="694871"/>
            <a:ext cx="1475770" cy="1087912"/>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r>
              <a:rPr lang="zh-CN" altLang="en-US" sz="1600" dirty="0" smtClean="0">
                <a:latin typeface="微软雅黑" pitchFamily="34" charset="-122"/>
                <a:ea typeface="微软雅黑" pitchFamily="34" charset="-122"/>
              </a:rPr>
              <a:t>编辑源代码 </a:t>
            </a:r>
          </a:p>
        </p:txBody>
      </p:sp>
      <p:sp>
        <p:nvSpPr>
          <p:cNvPr id="14" name="Rectangle 6"/>
          <p:cNvSpPr>
            <a:spLocks noChangeArrowheads="1"/>
          </p:cNvSpPr>
          <p:nvPr/>
        </p:nvSpPr>
        <p:spPr bwMode="auto">
          <a:xfrm>
            <a:off x="3913277" y="715239"/>
            <a:ext cx="1479689" cy="1087912"/>
          </a:xfrm>
          <a:prstGeom prst="rect">
            <a:avLst/>
          </a:prstGeom>
          <a:gradFill rotWithShape="0">
            <a:gsLst>
              <a:gs pos="0">
                <a:srgbClr val="BEBFA1"/>
              </a:gs>
              <a:gs pos="100000">
                <a:srgbClr val="BEBFA1">
                  <a:gamma/>
                  <a:shade val="36078"/>
                  <a:invGamma/>
                </a:srgbClr>
              </a:gs>
            </a:gsLst>
            <a:lin ang="2700000" scaled="1"/>
          </a:gradFill>
          <a:ln w="19050">
            <a:solidFill>
              <a:srgbClr val="C0C0C0"/>
            </a:solidFill>
            <a:round/>
            <a:headEnd/>
            <a:tailEnd/>
          </a:ln>
          <a:effectLst/>
        </p:spPr>
        <p:txBody>
          <a:bodyPr wrap="none" anchor="ctr"/>
          <a:lstStyle/>
          <a:p>
            <a:pPr algn="ctr" latinLnBrk="1">
              <a:defRPr/>
            </a:pPr>
            <a:r>
              <a:rPr kumimoji="1" lang="zh-CN" altLang="en-US" sz="1400" dirty="0" smtClean="0">
                <a:solidFill>
                  <a:schemeClr val="bg1"/>
                </a:solidFill>
                <a:latin typeface="微软雅黑" pitchFamily="34" charset="-122"/>
                <a:ea typeface="微软雅黑" pitchFamily="34" charset="-122"/>
              </a:rPr>
              <a:t>编译源代码文件</a:t>
            </a:r>
            <a:endParaRPr kumimoji="1" lang="zh-CN" altLang="en-US" sz="1400" dirty="0">
              <a:solidFill>
                <a:schemeClr val="bg1"/>
              </a:solidFill>
              <a:latin typeface="微软雅黑" pitchFamily="34" charset="-122"/>
              <a:ea typeface="微软雅黑" pitchFamily="34" charset="-122"/>
            </a:endParaRPr>
          </a:p>
        </p:txBody>
      </p:sp>
      <p:sp>
        <p:nvSpPr>
          <p:cNvPr id="17" name="Rectangle 7"/>
          <p:cNvSpPr>
            <a:spLocks noChangeArrowheads="1"/>
          </p:cNvSpPr>
          <p:nvPr/>
        </p:nvSpPr>
        <p:spPr bwMode="auto">
          <a:xfrm>
            <a:off x="6736303" y="715239"/>
            <a:ext cx="1479689" cy="1087912"/>
          </a:xfrm>
          <a:prstGeom prst="rect">
            <a:avLst/>
          </a:prstGeom>
          <a:gradFill rotWithShape="0">
            <a:gsLst>
              <a:gs pos="0">
                <a:srgbClr val="FF6600"/>
              </a:gs>
              <a:gs pos="100000">
                <a:srgbClr val="FF6600">
                  <a:gamma/>
                  <a:shade val="66275"/>
                  <a:invGamma/>
                </a:srgbClr>
              </a:gs>
            </a:gsLst>
            <a:lin ang="2700000" scaled="1"/>
          </a:gradFill>
          <a:ln w="12700">
            <a:noFill/>
            <a:miter lim="800000"/>
            <a:headEnd/>
            <a:tailEnd/>
          </a:ln>
          <a:effectLst/>
        </p:spPr>
        <p:txBody>
          <a:bodyPr wrap="none" lIns="99745" tIns="49873" rIns="99745" bIns="49873" anchor="ctr"/>
          <a:lstStyle/>
          <a:p>
            <a:pPr algn="ctr" latinLnBrk="1">
              <a:defRPr/>
            </a:pPr>
            <a:r>
              <a:rPr kumimoji="1" lang="zh-CN" altLang="en-US" sz="1400" dirty="0" smtClean="0">
                <a:solidFill>
                  <a:schemeClr val="bg1"/>
                </a:solidFill>
                <a:latin typeface="微软雅黑" pitchFamily="34" charset="-122"/>
                <a:ea typeface="微软雅黑" pitchFamily="34" charset="-122"/>
              </a:rPr>
              <a:t>运行程序</a:t>
            </a:r>
          </a:p>
        </p:txBody>
      </p:sp>
      <p:sp>
        <p:nvSpPr>
          <p:cNvPr id="20" name="右箭头 19"/>
          <p:cNvSpPr/>
          <p:nvPr/>
        </p:nvSpPr>
        <p:spPr>
          <a:xfrm>
            <a:off x="2761906" y="812228"/>
            <a:ext cx="936807" cy="859028"/>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微软雅黑" pitchFamily="34" charset="-122"/>
              <a:ea typeface="微软雅黑" pitchFamily="34" charset="-122"/>
            </a:endParaRPr>
          </a:p>
        </p:txBody>
      </p:sp>
      <p:sp>
        <p:nvSpPr>
          <p:cNvPr id="21" name="右箭头 20"/>
          <p:cNvSpPr/>
          <p:nvPr/>
        </p:nvSpPr>
        <p:spPr>
          <a:xfrm>
            <a:off x="5649466" y="812228"/>
            <a:ext cx="936807" cy="859028"/>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微软雅黑" pitchFamily="34" charset="-122"/>
              <a:ea typeface="微软雅黑" pitchFamily="34" charset="-122"/>
            </a:endParaRPr>
          </a:p>
        </p:txBody>
      </p:sp>
      <p:sp>
        <p:nvSpPr>
          <p:cNvPr id="22" name="Rectangle 2"/>
          <p:cNvSpPr txBox="1">
            <a:spLocks noChangeArrowheads="1"/>
          </p:cNvSpPr>
          <p:nvPr/>
        </p:nvSpPr>
        <p:spPr>
          <a:xfrm>
            <a:off x="211971" y="1974079"/>
            <a:ext cx="2779058" cy="2310896"/>
          </a:xfrm>
          <a:prstGeom prst="rect">
            <a:avLst/>
          </a:prstGeom>
          <a:ln/>
        </p:spPr>
        <p:txBody>
          <a:bodyPr vert="horz" lIns="91440" tIns="45720" rIns="91440" bIns="45720" rtlCol="0">
            <a:normAutofit/>
          </a:bodyPr>
          <a:lstStyle/>
          <a:p>
            <a:pPr marL="341313" marR="0" lvl="0" indent="-341313" algn="l" defTabSz="457200" rtl="0" eaLnBrk="1" fontAlgn="auto" latinLnBrk="0" hangingPunct="1">
              <a:lnSpc>
                <a:spcPct val="90000"/>
              </a:lnSpc>
              <a:spcBef>
                <a:spcPts val="6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一般情况下，我们可以使用系统平台下的任何文本编辑器进行源代码的编辑，在Windows平台下常用的是Window系统自带的“记事本”程序或“写字板”程序 </a:t>
            </a:r>
          </a:p>
          <a:p>
            <a:pPr marL="341313" marR="0" lvl="0" indent="-341313" algn="l" defTabSz="457200" rtl="0" eaLnBrk="1" fontAlgn="auto" latinLnBrk="0" hangingPunct="1">
              <a:lnSpc>
                <a:spcPct val="90000"/>
              </a:lnSpc>
              <a:spcBef>
                <a:spcPts val="6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200" i="0" u="none" strike="noStrike" kern="1200" cap="none" spc="0" normalizeH="0" baseline="0" noProof="0" dirty="0" err="1" smtClean="0">
                <a:ln>
                  <a:noFill/>
                </a:ln>
                <a:solidFill>
                  <a:srgbClr val="FF0000"/>
                </a:solidFill>
                <a:effectLst/>
                <a:uLnTx/>
                <a:uFillTx/>
                <a:latin typeface="微软雅黑" pitchFamily="34" charset="-122"/>
                <a:ea typeface="微软雅黑" pitchFamily="34" charset="-122"/>
              </a:rPr>
              <a:t>Java源码大小写敏感</a:t>
            </a:r>
            <a:endParaRPr kumimoji="0" lang="en-US" sz="1200" i="0" u="none" strike="noStrike" kern="1200" cap="none" spc="0" normalizeH="0" baseline="0" noProof="0" dirty="0" smtClean="0">
              <a:ln>
                <a:noFill/>
              </a:ln>
              <a:solidFill>
                <a:srgbClr val="FF0000"/>
              </a:solidFill>
              <a:effectLst/>
              <a:uLnTx/>
              <a:uFillTx/>
              <a:latin typeface="微软雅黑" pitchFamily="34" charset="-122"/>
              <a:ea typeface="微软雅黑" pitchFamily="34" charset="-122"/>
            </a:endParaRPr>
          </a:p>
          <a:p>
            <a:pPr marL="341313" marR="0" lvl="0" indent="-341313" algn="l" defTabSz="457200" rtl="0" eaLnBrk="1" fontAlgn="auto" latinLnBrk="0" hangingPunct="1">
              <a:lnSpc>
                <a:spcPct val="90000"/>
              </a:lnSpc>
              <a:spcBef>
                <a:spcPts val="6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200" i="0" u="none" strike="noStrike" kern="1200" cap="none" spc="0" normalizeH="0" baseline="0" noProof="0" dirty="0" err="1" smtClean="0">
                <a:ln>
                  <a:noFill/>
                </a:ln>
                <a:solidFill>
                  <a:srgbClr val="FF0000"/>
                </a:solidFill>
                <a:effectLst/>
                <a:uLnTx/>
                <a:uFillTx/>
                <a:latin typeface="微软雅黑" pitchFamily="34" charset="-122"/>
                <a:ea typeface="微软雅黑" pitchFamily="34" charset="-122"/>
              </a:rPr>
              <a:t>Java源码文件的扩展名：.java</a:t>
            </a:r>
            <a:endParaRPr kumimoji="0" lang="en-US" sz="1200" i="0" u="none" strike="noStrike" kern="1200" cap="none" spc="0" normalizeH="0" baseline="0" noProof="0" dirty="0" smtClean="0">
              <a:ln>
                <a:noFill/>
              </a:ln>
              <a:solidFill>
                <a:srgbClr val="FF0000"/>
              </a:solidFill>
              <a:effectLst/>
              <a:uLnTx/>
              <a:uFillTx/>
              <a:latin typeface="微软雅黑" pitchFamily="34" charset="-122"/>
              <a:ea typeface="微软雅黑" pitchFamily="34" charset="-122"/>
            </a:endParaRPr>
          </a:p>
          <a:p>
            <a:pPr marL="341313" marR="0" lvl="0" indent="-341313" algn="l" defTabSz="457200" rtl="0" eaLnBrk="1" fontAlgn="auto" latinLnBrk="0" hangingPunct="1">
              <a:lnSpc>
                <a:spcPct val="90000"/>
              </a:lnSpc>
              <a:spcBef>
                <a:spcPts val="6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2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Java源程序文件也不能随意命名，其文件名必须与程序中主类的类名完全相同，包括大小写在内</a:t>
            </a:r>
            <a:r>
              <a:rPr kumimoji="0" lang="en-US" sz="12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 </a:t>
            </a:r>
            <a:endParaRPr kumimoji="0" lang="en-US" sz="120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sp>
        <p:nvSpPr>
          <p:cNvPr id="23" name="Rectangle 2"/>
          <p:cNvSpPr txBox="1">
            <a:spLocks noChangeArrowheads="1"/>
          </p:cNvSpPr>
          <p:nvPr/>
        </p:nvSpPr>
        <p:spPr>
          <a:xfrm>
            <a:off x="3110669" y="1991171"/>
            <a:ext cx="3050848" cy="2789390"/>
          </a:xfrm>
          <a:prstGeom prst="rect">
            <a:avLst/>
          </a:prstGeom>
          <a:ln/>
        </p:spPr>
        <p:txBody>
          <a:bodyPr vert="horz" lIns="91440" tIns="45720" rIns="91440" bIns="45720" rtlCol="0">
            <a:noAutofit/>
          </a:bodyPr>
          <a:lstStyle/>
          <a:p>
            <a:pPr marL="341313" lvl="0" indent="-341313">
              <a:lnSpc>
                <a:spcPct val="90000"/>
              </a:lnSpc>
              <a:spcBef>
                <a:spcPts val="6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dirty="0" smtClean="0">
                <a:latin typeface="微软雅黑" pitchFamily="34" charset="-122"/>
                <a:ea typeface="微软雅黑" pitchFamily="34" charset="-122"/>
              </a:rPr>
              <a:t>使用</a:t>
            </a:r>
            <a:r>
              <a:rPr lang="en-US" altLang="zh-CN" sz="1200" dirty="0" smtClean="0">
                <a:latin typeface="微软雅黑" pitchFamily="34" charset="-122"/>
                <a:ea typeface="微软雅黑" pitchFamily="34" charset="-122"/>
              </a:rPr>
              <a:t>JDK</a:t>
            </a:r>
            <a:r>
              <a:rPr lang="zh-CN" altLang="en-US" sz="1200" dirty="0" smtClean="0">
                <a:latin typeface="微软雅黑" pitchFamily="34" charset="-122"/>
                <a:ea typeface="微软雅黑" pitchFamily="34" charset="-122"/>
              </a:rPr>
              <a:t>实用程序</a:t>
            </a:r>
            <a:r>
              <a:rPr lang="en-US" altLang="zh-CN" sz="1200" dirty="0" err="1" smtClean="0">
                <a:solidFill>
                  <a:srgbClr val="FF0000"/>
                </a:solidFill>
                <a:latin typeface="微软雅黑" pitchFamily="34" charset="-122"/>
                <a:ea typeface="微软雅黑" pitchFamily="34" charset="-122"/>
              </a:rPr>
              <a:t>javac</a:t>
            </a:r>
            <a:r>
              <a:rPr lang="zh-CN" altLang="en-US" sz="1200" dirty="0" smtClean="0">
                <a:latin typeface="微软雅黑" pitchFamily="34" charset="-122"/>
                <a:ea typeface="微软雅黑" pitchFamily="34" charset="-122"/>
              </a:rPr>
              <a:t>对源代码文件进行编译</a:t>
            </a:r>
          </a:p>
          <a:p>
            <a:pPr marL="341313" indent="-341313">
              <a:lnSpc>
                <a:spcPct val="90000"/>
              </a:lnSpc>
              <a:spcBef>
                <a:spcPts val="6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dirty="0" smtClean="0">
                <a:latin typeface="微软雅黑" pitchFamily="34" charset="-122"/>
                <a:ea typeface="微软雅黑" pitchFamily="34" charset="-122"/>
              </a:rPr>
              <a:t>如果系统</a:t>
            </a:r>
            <a:r>
              <a:rPr lang="en-US" altLang="zh-CN" sz="1200" dirty="0" smtClean="0">
                <a:latin typeface="微软雅黑" pitchFamily="34" charset="-122"/>
                <a:ea typeface="微软雅黑" pitchFamily="34" charset="-122"/>
              </a:rPr>
              <a:t>C:\MyJava&gt;</a:t>
            </a:r>
            <a:r>
              <a:rPr lang="en-US" altLang="zh-CN" sz="1200" dirty="0" err="1" smtClean="0">
                <a:latin typeface="微软雅黑" pitchFamily="34" charset="-122"/>
                <a:ea typeface="微软雅黑" pitchFamily="34" charset="-122"/>
              </a:rPr>
              <a:t>javac</a:t>
            </a:r>
            <a:r>
              <a:rPr lang="en-US" altLang="zh-CN" sz="1200" dirty="0" smtClean="0">
                <a:latin typeface="微软雅黑" pitchFamily="34" charset="-122"/>
                <a:ea typeface="微软雅黑" pitchFamily="34" charset="-122"/>
              </a:rPr>
              <a:t> MyFirstJavaApp.java</a:t>
            </a:r>
          </a:p>
          <a:p>
            <a:pPr marL="341313" lvl="0" indent="-341313">
              <a:lnSpc>
                <a:spcPct val="90000"/>
              </a:lnSpc>
              <a:spcBef>
                <a:spcPts val="6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dirty="0" smtClean="0">
                <a:latin typeface="微软雅黑" pitchFamily="34" charset="-122"/>
                <a:ea typeface="微软雅黑" pitchFamily="34" charset="-122"/>
              </a:rPr>
              <a:t>提示符再次出现并且没有任何消息产生，则编译便成功</a:t>
            </a:r>
          </a:p>
          <a:p>
            <a:pPr marL="341313" lvl="0" indent="-341313">
              <a:lnSpc>
                <a:spcPct val="90000"/>
              </a:lnSpc>
              <a:spcBef>
                <a:spcPts val="6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dirty="0" smtClean="0">
                <a:latin typeface="微软雅黑" pitchFamily="34" charset="-122"/>
                <a:ea typeface="微软雅黑" pitchFamily="34" charset="-122"/>
              </a:rPr>
              <a:t>如果有系统报错消息产生，则表示程序编译出错，根据这些信息对程序进行修改</a:t>
            </a:r>
          </a:p>
          <a:p>
            <a:pPr marL="341313" lvl="0" indent="-341313">
              <a:lnSpc>
                <a:spcPct val="90000"/>
              </a:lnSpc>
              <a:spcBef>
                <a:spcPts val="6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dirty="0" smtClean="0">
                <a:latin typeface="微软雅黑" pitchFamily="34" charset="-122"/>
                <a:ea typeface="微软雅黑" pitchFamily="34" charset="-122"/>
              </a:rPr>
              <a:t>程序成功编译后，在与源代码文件同一目录下会生成扩展名为“</a:t>
            </a:r>
            <a:r>
              <a:rPr lang="en-US" altLang="zh-CN" sz="1200" dirty="0" smtClean="0">
                <a:latin typeface="微软雅黑" pitchFamily="34" charset="-122"/>
                <a:ea typeface="微软雅黑" pitchFamily="34" charset="-122"/>
              </a:rPr>
              <a:t>.class”</a:t>
            </a:r>
            <a:r>
              <a:rPr lang="zh-CN" altLang="en-US" sz="1200" dirty="0" smtClean="0">
                <a:latin typeface="微软雅黑" pitchFamily="34" charset="-122"/>
                <a:ea typeface="微软雅黑" pitchFamily="34" charset="-122"/>
              </a:rPr>
              <a:t>的文件</a:t>
            </a:r>
          </a:p>
          <a:p>
            <a:pPr marL="341313" lvl="0" indent="-341313">
              <a:lnSpc>
                <a:spcPct val="90000"/>
              </a:lnSpc>
              <a:spcBef>
                <a:spcPts val="6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200" dirty="0" err="1" smtClean="0">
                <a:latin typeface="微软雅黑" pitchFamily="34" charset="-122"/>
                <a:ea typeface="微软雅黑" pitchFamily="34" charset="-122"/>
              </a:rPr>
              <a:t>MyFirstJava.class</a:t>
            </a:r>
            <a:endParaRPr lang="en-US" altLang="zh-CN" sz="1200" dirty="0" smtClean="0">
              <a:latin typeface="微软雅黑" pitchFamily="34" charset="-122"/>
              <a:ea typeface="微软雅黑" pitchFamily="34" charset="-122"/>
            </a:endParaRPr>
          </a:p>
        </p:txBody>
      </p:sp>
      <p:sp>
        <p:nvSpPr>
          <p:cNvPr id="24" name="Rectangle 2"/>
          <p:cNvSpPr txBox="1">
            <a:spLocks noChangeArrowheads="1"/>
          </p:cNvSpPr>
          <p:nvPr/>
        </p:nvSpPr>
        <p:spPr>
          <a:xfrm>
            <a:off x="6161517" y="1974079"/>
            <a:ext cx="2702148" cy="2025352"/>
          </a:xfrm>
          <a:prstGeom prst="rect">
            <a:avLst/>
          </a:prstGeom>
          <a:ln/>
        </p:spPr>
        <p:txBody>
          <a:bodyPr vert="horz" lIns="91440" tIns="45720" rIns="91440" bIns="45720" rtlCol="0">
            <a:normAutofit/>
          </a:bodyPr>
          <a:lstStyle/>
          <a:p>
            <a:pPr marL="341313" lvl="0" indent="-341313">
              <a:lnSpc>
                <a:spcPct val="90000"/>
              </a:lnSpc>
              <a:spcBef>
                <a:spcPts val="6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200" dirty="0" smtClean="0">
                <a:latin typeface="微软雅黑" pitchFamily="34" charset="-122"/>
                <a:ea typeface="微软雅黑" pitchFamily="34" charset="-122"/>
              </a:rPr>
              <a:t>要执行一个</a:t>
            </a:r>
            <a:r>
              <a:rPr lang="en-US" altLang="zh-CN" sz="1200" dirty="0" smtClean="0">
                <a:latin typeface="微软雅黑" pitchFamily="34" charset="-122"/>
                <a:ea typeface="微软雅黑" pitchFamily="34" charset="-122"/>
              </a:rPr>
              <a:t>Java</a:t>
            </a:r>
            <a:r>
              <a:rPr lang="zh-CN" altLang="en-US" sz="1200" dirty="0" smtClean="0">
                <a:latin typeface="微软雅黑" pitchFamily="34" charset="-122"/>
                <a:ea typeface="微软雅黑" pitchFamily="34" charset="-122"/>
              </a:rPr>
              <a:t>程序非常简单，只需在字节码文件所在目录下输入下列命令就可以了</a:t>
            </a:r>
            <a:r>
              <a:rPr lang="en-US" altLang="zh-CN" sz="1200" dirty="0" smtClean="0">
                <a:latin typeface="微软雅黑" pitchFamily="34" charset="-122"/>
                <a:ea typeface="微软雅黑" pitchFamily="34" charset="-122"/>
              </a:rPr>
              <a:t>:</a:t>
            </a:r>
          </a:p>
          <a:p>
            <a:pPr marL="341313" lvl="0" indent="-341313">
              <a:lnSpc>
                <a:spcPct val="90000"/>
              </a:lnSpc>
              <a:spcBef>
                <a:spcPts val="6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200" dirty="0" smtClean="0">
                <a:solidFill>
                  <a:srgbClr val="FF0000"/>
                </a:solidFill>
                <a:latin typeface="微软雅黑" pitchFamily="34" charset="-122"/>
                <a:ea typeface="微软雅黑" pitchFamily="34" charset="-122"/>
              </a:rPr>
              <a:t>java</a:t>
            </a:r>
            <a:r>
              <a:rPr lang="en-US" altLang="zh-CN" sz="1200" dirty="0" smtClean="0">
                <a:latin typeface="微软雅黑" pitchFamily="34" charset="-122"/>
                <a:ea typeface="微软雅黑" pitchFamily="34" charset="-122"/>
              </a:rPr>
              <a:t> </a:t>
            </a:r>
            <a:r>
              <a:rPr lang="zh-CN" altLang="en-US" sz="1200" dirty="0" smtClean="0">
                <a:latin typeface="微软雅黑" pitchFamily="34" charset="-122"/>
                <a:ea typeface="微软雅黑" pitchFamily="34" charset="-122"/>
              </a:rPr>
              <a:t>字节码文件名</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p>
        </p:txBody>
      </p:sp>
      <p:sp>
        <p:nvSpPr>
          <p:cNvPr id="25" name="Rectangle 2"/>
          <p:cNvSpPr txBox="1">
            <a:spLocks noChangeArrowheads="1"/>
          </p:cNvSpPr>
          <p:nvPr/>
        </p:nvSpPr>
        <p:spPr>
          <a:xfrm>
            <a:off x="2450507" y="2182917"/>
            <a:ext cx="4242987" cy="777667"/>
          </a:xfrm>
          <a:prstGeom prst="rect">
            <a:avLst/>
          </a:prstGeom>
          <a:ln/>
        </p:spPr>
        <p:txBody>
          <a:bodyPr vert="horz" lIns="91440" tIns="45720" rIns="91440" bIns="45720" rtlCol="0">
            <a:normAutofit/>
          </a:bodyPr>
          <a:lstStyle/>
          <a:p>
            <a:pPr marL="341313" lvl="0" indent="-341313">
              <a:lnSpc>
                <a:spcPct val="90000"/>
              </a:lnSpc>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4400" b="1" dirty="0" smtClean="0">
                <a:latin typeface="微软雅黑" pitchFamily="34" charset="-122"/>
                <a:ea typeface="微软雅黑" pitchFamily="34" charset="-122"/>
              </a:rPr>
              <a:t>面向对象的编程</a:t>
            </a:r>
            <a:endParaRPr kumimoji="0" lang="en-US" sz="44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1" name="标题 1"/>
          <p:cNvSpPr>
            <a:spLocks noGrp="1"/>
          </p:cNvSpPr>
          <p:nvPr>
            <p:ph type="ctrTitle"/>
          </p:nvPr>
        </p:nvSpPr>
        <p:spPr>
          <a:xfrm>
            <a:off x="348702" y="148709"/>
            <a:ext cx="4001804" cy="271782"/>
          </a:xfrm>
        </p:spPr>
        <p:txBody>
          <a:bodyPr>
            <a:noAutofit/>
          </a:bodyPr>
          <a:lstStyle/>
          <a:p>
            <a:pPr algn="l"/>
            <a:r>
              <a:rPr kumimoji="1" lang="zh-CN" altLang="en-US" sz="1400" b="1" dirty="0" smtClean="0">
                <a:solidFill>
                  <a:schemeClr val="tx1">
                    <a:lumMod val="75000"/>
                    <a:lumOff val="25000"/>
                  </a:schemeClr>
                </a:solidFill>
                <a:latin typeface="Microsoft YaHei"/>
                <a:ea typeface="微软雅黑"/>
                <a:cs typeface="Microsoft YaHei"/>
              </a:rPr>
              <a:t>目录</a:t>
            </a:r>
            <a:endParaRPr kumimoji="1" lang="zh-CN" altLang="en-US" sz="1400" b="1" dirty="0">
              <a:solidFill>
                <a:schemeClr val="tx1">
                  <a:lumMod val="75000"/>
                  <a:lumOff val="25000"/>
                </a:schemeClr>
              </a:solidFill>
              <a:latin typeface="Microsoft YaHei"/>
              <a:ea typeface="微软雅黑"/>
              <a:cs typeface="Microsoft YaHei"/>
            </a:endParaRPr>
          </a:p>
        </p:txBody>
      </p:sp>
      <p:pic>
        <p:nvPicPr>
          <p:cNvPr id="16" name="图片 15" descr="nubia 品牌PPT模版元素-03.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grpSp>
        <p:nvGrpSpPr>
          <p:cNvPr id="8" name="Group 2"/>
          <p:cNvGrpSpPr>
            <a:grpSpLocks/>
          </p:cNvGrpSpPr>
          <p:nvPr/>
        </p:nvGrpSpPr>
        <p:grpSpPr bwMode="auto">
          <a:xfrm>
            <a:off x="1089959" y="541405"/>
            <a:ext cx="4800600" cy="566738"/>
            <a:chOff x="1248" y="1344"/>
            <a:chExt cx="3408" cy="419"/>
          </a:xfrm>
        </p:grpSpPr>
        <p:grpSp>
          <p:nvGrpSpPr>
            <p:cNvPr id="9" name="Group 3"/>
            <p:cNvGrpSpPr>
              <a:grpSpLocks/>
            </p:cNvGrpSpPr>
            <p:nvPr/>
          </p:nvGrpSpPr>
          <p:grpSpPr bwMode="auto">
            <a:xfrm>
              <a:off x="1248" y="1344"/>
              <a:ext cx="480" cy="419"/>
              <a:chOff x="1110" y="2656"/>
              <a:chExt cx="1549" cy="1351"/>
            </a:xfrm>
          </p:grpSpPr>
          <p:sp>
            <p:nvSpPr>
              <p:cNvPr id="17"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8"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19"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rgbClr val="3399FF"/>
                  </a:gs>
                  <a:gs pos="100000">
                    <a:schemeClr val="bg1"/>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10" name="Line 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13" name="Text Box 8"/>
            <p:cNvSpPr txBox="1">
              <a:spLocks noChangeArrowheads="1"/>
            </p:cNvSpPr>
            <p:nvPr/>
          </p:nvSpPr>
          <p:spPr bwMode="auto">
            <a:xfrm>
              <a:off x="1923" y="1392"/>
              <a:ext cx="2733" cy="341"/>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语言技术简介</a:t>
              </a:r>
            </a:p>
          </p:txBody>
        </p:sp>
        <p:sp>
          <p:nvSpPr>
            <p:cNvPr id="14" name="Text Box 9"/>
            <p:cNvSpPr txBox="1">
              <a:spLocks noChangeArrowheads="1"/>
            </p:cNvSpPr>
            <p:nvPr/>
          </p:nvSpPr>
          <p:spPr bwMode="gray">
            <a:xfrm>
              <a:off x="1372" y="1406"/>
              <a:ext cx="235" cy="291"/>
            </a:xfrm>
            <a:prstGeom prst="rect">
              <a:avLst/>
            </a:prstGeom>
            <a:noFill/>
            <a:ln w="9525" algn="ctr">
              <a:noFill/>
              <a:miter lim="800000"/>
              <a:headEnd/>
              <a:tailEnd/>
            </a:ln>
          </p:spPr>
          <p:txBody>
            <a:bodyPr wrap="none">
              <a:spAutoFit/>
            </a:bodyPr>
            <a:lstStyle/>
            <a:p>
              <a:r>
                <a:rPr lang="en-US" altLang="zh-CN" sz="2400" b="1">
                  <a:solidFill>
                    <a:srgbClr val="FFFFFF"/>
                  </a:solidFill>
                  <a:latin typeface="微软雅黑" pitchFamily="34" charset="-122"/>
                  <a:ea typeface="微软雅黑" pitchFamily="34" charset="-122"/>
                </a:rPr>
                <a:t>1</a:t>
              </a:r>
            </a:p>
          </p:txBody>
        </p:sp>
      </p:grpSp>
      <p:grpSp>
        <p:nvGrpSpPr>
          <p:cNvPr id="20" name="Group 10"/>
          <p:cNvGrpSpPr>
            <a:grpSpLocks/>
          </p:cNvGrpSpPr>
          <p:nvPr/>
        </p:nvGrpSpPr>
        <p:grpSpPr bwMode="auto">
          <a:xfrm>
            <a:off x="1089959" y="1134374"/>
            <a:ext cx="4950494" cy="588963"/>
            <a:chOff x="1248" y="1920"/>
            <a:chExt cx="3408" cy="419"/>
          </a:xfrm>
        </p:grpSpPr>
        <p:grpSp>
          <p:nvGrpSpPr>
            <p:cNvPr id="21" name="Group 11"/>
            <p:cNvGrpSpPr>
              <a:grpSpLocks/>
            </p:cNvGrpSpPr>
            <p:nvPr/>
          </p:nvGrpSpPr>
          <p:grpSpPr bwMode="auto">
            <a:xfrm>
              <a:off x="1248" y="1920"/>
              <a:ext cx="480" cy="419"/>
              <a:chOff x="3174" y="2656"/>
              <a:chExt cx="1549" cy="1351"/>
            </a:xfrm>
          </p:grpSpPr>
          <p:sp>
            <p:nvSpPr>
              <p:cNvPr id="25" name="AutoShape 1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6" name="AutoShape 1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27" name="AutoShape 14"/>
              <p:cNvSpPr>
                <a:spLocks noChangeArrowheads="1"/>
              </p:cNvSpPr>
              <p:nvPr/>
            </p:nvSpPr>
            <p:spPr bwMode="gray">
              <a:xfrm>
                <a:off x="3264" y="2736"/>
                <a:ext cx="1350" cy="1168"/>
              </a:xfrm>
              <a:prstGeom prst="hexagon">
                <a:avLst>
                  <a:gd name="adj" fmla="val 28896"/>
                  <a:gd name="vf" fmla="val 115470"/>
                </a:avLst>
              </a:prstGeom>
              <a:gradFill rotWithShape="1">
                <a:gsLst>
                  <a:gs pos="0">
                    <a:srgbClr val="472F76"/>
                  </a:gs>
                  <a:gs pos="100000">
                    <a:srgbClr val="9966FF"/>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22" name="Line 15"/>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24" name="Text Box 17"/>
            <p:cNvSpPr txBox="1">
              <a:spLocks noChangeArrowheads="1"/>
            </p:cNvSpPr>
            <p:nvPr/>
          </p:nvSpPr>
          <p:spPr bwMode="gray">
            <a:xfrm>
              <a:off x="1372" y="1982"/>
              <a:ext cx="235" cy="291"/>
            </a:xfrm>
            <a:prstGeom prst="rect">
              <a:avLst/>
            </a:prstGeom>
            <a:noFill/>
            <a:ln w="9525" algn="ctr">
              <a:noFill/>
              <a:miter lim="800000"/>
              <a:headEnd/>
              <a:tailEnd/>
            </a:ln>
          </p:spPr>
          <p:txBody>
            <a:bodyPr wrap="none">
              <a:spAutoFit/>
            </a:bodyPr>
            <a:lstStyle/>
            <a:p>
              <a:r>
                <a:rPr lang="en-US" altLang="zh-CN" sz="2400" b="1" dirty="0">
                  <a:solidFill>
                    <a:srgbClr val="FFFFFF"/>
                  </a:solidFill>
                  <a:latin typeface="微软雅黑" pitchFamily="34" charset="-122"/>
                  <a:ea typeface="微软雅黑" pitchFamily="34" charset="-122"/>
                </a:rPr>
                <a:t>2</a:t>
              </a:r>
            </a:p>
          </p:txBody>
        </p:sp>
      </p:grpSp>
      <p:sp>
        <p:nvSpPr>
          <p:cNvPr id="38" name="Text Box 8"/>
          <p:cNvSpPr txBox="1">
            <a:spLocks noChangeArrowheads="1"/>
          </p:cNvSpPr>
          <p:nvPr/>
        </p:nvSpPr>
        <p:spPr bwMode="auto">
          <a:xfrm>
            <a:off x="2040781" y="1171627"/>
            <a:ext cx="4275351" cy="461665"/>
          </a:xfrm>
          <a:prstGeom prst="rect">
            <a:avLst/>
          </a:prstGeom>
          <a:noFill/>
          <a:ln w="9525" algn="ctr">
            <a:noFill/>
            <a:miter lim="800000"/>
            <a:headEnd/>
            <a:tailEnd/>
          </a:ln>
        </p:spPr>
        <p:txBody>
          <a:bodyPr wrap="square">
            <a:spAutoFit/>
          </a:bodyPr>
          <a:lstStyle/>
          <a:p>
            <a:pPr>
              <a:defRPr/>
            </a:pPr>
            <a:r>
              <a:rPr lang="zh-CN" altLang="en-US" sz="2400" b="1" dirty="0" smtClean="0">
                <a:latin typeface="微软雅黑" pitchFamily="34" charset="-122"/>
                <a:ea typeface="微软雅黑" pitchFamily="34" charset="-122"/>
              </a:rPr>
              <a:t>面向对象的编程</a:t>
            </a:r>
          </a:p>
        </p:txBody>
      </p:sp>
      <p:grpSp>
        <p:nvGrpSpPr>
          <p:cNvPr id="44" name="Group 2"/>
          <p:cNvGrpSpPr>
            <a:grpSpLocks/>
          </p:cNvGrpSpPr>
          <p:nvPr/>
        </p:nvGrpSpPr>
        <p:grpSpPr bwMode="auto">
          <a:xfrm>
            <a:off x="1089953" y="1749810"/>
            <a:ext cx="4800600" cy="566738"/>
            <a:chOff x="1248" y="1344"/>
            <a:chExt cx="3408" cy="419"/>
          </a:xfrm>
        </p:grpSpPr>
        <p:grpSp>
          <p:nvGrpSpPr>
            <p:cNvPr id="45" name="Group 3"/>
            <p:cNvGrpSpPr>
              <a:grpSpLocks/>
            </p:cNvGrpSpPr>
            <p:nvPr/>
          </p:nvGrpSpPr>
          <p:grpSpPr bwMode="auto">
            <a:xfrm>
              <a:off x="1248" y="1344"/>
              <a:ext cx="480" cy="419"/>
              <a:chOff x="1110" y="2656"/>
              <a:chExt cx="1549" cy="1351"/>
            </a:xfrm>
          </p:grpSpPr>
          <p:sp>
            <p:nvSpPr>
              <p:cNvPr id="49"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50"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51"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rgbClr val="3399FF"/>
                  </a:gs>
                  <a:gs pos="100000">
                    <a:schemeClr val="bg1"/>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46" name="Line 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47" name="Text Box 8"/>
            <p:cNvSpPr txBox="1">
              <a:spLocks noChangeArrowheads="1"/>
            </p:cNvSpPr>
            <p:nvPr/>
          </p:nvSpPr>
          <p:spPr bwMode="auto">
            <a:xfrm>
              <a:off x="1923" y="1379"/>
              <a:ext cx="2733" cy="341"/>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的类、对象和接口</a:t>
              </a:r>
            </a:p>
          </p:txBody>
        </p:sp>
        <p:sp>
          <p:nvSpPr>
            <p:cNvPr id="48" name="Text Box 9"/>
            <p:cNvSpPr txBox="1">
              <a:spLocks noChangeArrowheads="1"/>
            </p:cNvSpPr>
            <p:nvPr/>
          </p:nvSpPr>
          <p:spPr bwMode="gray">
            <a:xfrm>
              <a:off x="1372" y="1406"/>
              <a:ext cx="265" cy="341"/>
            </a:xfrm>
            <a:prstGeom prst="rect">
              <a:avLst/>
            </a:prstGeom>
            <a:noFill/>
            <a:ln w="9525" algn="ctr">
              <a:noFill/>
              <a:miter lim="800000"/>
              <a:headEnd/>
              <a:tailEnd/>
            </a:ln>
          </p:spPr>
          <p:txBody>
            <a:bodyPr wrap="none">
              <a:spAutoFit/>
            </a:bodyPr>
            <a:lstStyle/>
            <a:p>
              <a:r>
                <a:rPr lang="en-US" altLang="zh-CN" sz="2400" b="1" dirty="0" smtClean="0">
                  <a:solidFill>
                    <a:srgbClr val="FFFFFF"/>
                  </a:solidFill>
                  <a:latin typeface="微软雅黑" pitchFamily="34" charset="-122"/>
                  <a:ea typeface="微软雅黑" pitchFamily="34" charset="-122"/>
                </a:rPr>
                <a:t>3</a:t>
              </a:r>
              <a:endParaRPr lang="en-US" altLang="zh-CN" sz="2400" b="1" dirty="0">
                <a:solidFill>
                  <a:srgbClr val="FFFFFF"/>
                </a:solidFill>
                <a:latin typeface="微软雅黑" pitchFamily="34" charset="-122"/>
                <a:ea typeface="微软雅黑" pitchFamily="34" charset="-122"/>
              </a:endParaRPr>
            </a:p>
          </p:txBody>
        </p:sp>
      </p:grpSp>
      <p:grpSp>
        <p:nvGrpSpPr>
          <p:cNvPr id="52" name="Group 10"/>
          <p:cNvGrpSpPr>
            <a:grpSpLocks/>
          </p:cNvGrpSpPr>
          <p:nvPr/>
        </p:nvGrpSpPr>
        <p:grpSpPr bwMode="auto">
          <a:xfrm>
            <a:off x="1081486" y="2351641"/>
            <a:ext cx="4950494" cy="588963"/>
            <a:chOff x="1248" y="1920"/>
            <a:chExt cx="3408" cy="419"/>
          </a:xfrm>
        </p:grpSpPr>
        <p:grpSp>
          <p:nvGrpSpPr>
            <p:cNvPr id="53" name="Group 11"/>
            <p:cNvGrpSpPr>
              <a:grpSpLocks/>
            </p:cNvGrpSpPr>
            <p:nvPr/>
          </p:nvGrpSpPr>
          <p:grpSpPr bwMode="auto">
            <a:xfrm>
              <a:off x="1248" y="1920"/>
              <a:ext cx="480" cy="419"/>
              <a:chOff x="3174" y="2656"/>
              <a:chExt cx="1549" cy="1351"/>
            </a:xfrm>
          </p:grpSpPr>
          <p:sp>
            <p:nvSpPr>
              <p:cNvPr id="56" name="AutoShape 1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57" name="AutoShape 1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58" name="AutoShape 14"/>
              <p:cNvSpPr>
                <a:spLocks noChangeArrowheads="1"/>
              </p:cNvSpPr>
              <p:nvPr/>
            </p:nvSpPr>
            <p:spPr bwMode="gray">
              <a:xfrm>
                <a:off x="3264" y="2736"/>
                <a:ext cx="1350" cy="1168"/>
              </a:xfrm>
              <a:prstGeom prst="hexagon">
                <a:avLst>
                  <a:gd name="adj" fmla="val 28896"/>
                  <a:gd name="vf" fmla="val 115470"/>
                </a:avLst>
              </a:prstGeom>
              <a:gradFill rotWithShape="1">
                <a:gsLst>
                  <a:gs pos="0">
                    <a:srgbClr val="472F76"/>
                  </a:gs>
                  <a:gs pos="100000">
                    <a:srgbClr val="9966FF"/>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54" name="Line 15"/>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55" name="Text Box 17"/>
            <p:cNvSpPr txBox="1">
              <a:spLocks noChangeArrowheads="1"/>
            </p:cNvSpPr>
            <p:nvPr/>
          </p:nvSpPr>
          <p:spPr bwMode="gray">
            <a:xfrm>
              <a:off x="1372" y="1982"/>
              <a:ext cx="257" cy="328"/>
            </a:xfrm>
            <a:prstGeom prst="rect">
              <a:avLst/>
            </a:prstGeom>
            <a:noFill/>
            <a:ln w="9525" algn="ctr">
              <a:noFill/>
              <a:miter lim="800000"/>
              <a:headEnd/>
              <a:tailEnd/>
            </a:ln>
          </p:spPr>
          <p:txBody>
            <a:bodyPr wrap="none">
              <a:spAutoFit/>
            </a:bodyPr>
            <a:lstStyle/>
            <a:p>
              <a:r>
                <a:rPr lang="en-US" altLang="zh-CN" sz="2400" b="1" dirty="0" smtClean="0">
                  <a:solidFill>
                    <a:srgbClr val="FFFFFF"/>
                  </a:solidFill>
                  <a:latin typeface="微软雅黑" pitchFamily="34" charset="-122"/>
                  <a:ea typeface="微软雅黑" pitchFamily="34" charset="-122"/>
                </a:rPr>
                <a:t>4</a:t>
              </a:r>
              <a:endParaRPr lang="en-US" altLang="zh-CN" sz="2400" b="1" dirty="0">
                <a:solidFill>
                  <a:srgbClr val="FFFFFF"/>
                </a:solidFill>
                <a:latin typeface="微软雅黑" pitchFamily="34" charset="-122"/>
                <a:ea typeface="微软雅黑" pitchFamily="34" charset="-122"/>
              </a:endParaRPr>
            </a:p>
          </p:txBody>
        </p:sp>
      </p:grpSp>
      <p:sp>
        <p:nvSpPr>
          <p:cNvPr id="59" name="Text Box 8"/>
          <p:cNvSpPr txBox="1">
            <a:spLocks noChangeArrowheads="1"/>
          </p:cNvSpPr>
          <p:nvPr/>
        </p:nvSpPr>
        <p:spPr bwMode="auto">
          <a:xfrm>
            <a:off x="2032308" y="2388894"/>
            <a:ext cx="4275351" cy="461665"/>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的数据类型</a:t>
            </a:r>
          </a:p>
        </p:txBody>
      </p:sp>
      <p:grpSp>
        <p:nvGrpSpPr>
          <p:cNvPr id="60" name="Group 2"/>
          <p:cNvGrpSpPr>
            <a:grpSpLocks/>
          </p:cNvGrpSpPr>
          <p:nvPr/>
        </p:nvGrpSpPr>
        <p:grpSpPr bwMode="auto">
          <a:xfrm>
            <a:off x="1089953" y="2967050"/>
            <a:ext cx="4800600" cy="566738"/>
            <a:chOff x="1248" y="1344"/>
            <a:chExt cx="3408" cy="419"/>
          </a:xfrm>
        </p:grpSpPr>
        <p:grpSp>
          <p:nvGrpSpPr>
            <p:cNvPr id="61" name="Group 3"/>
            <p:cNvGrpSpPr>
              <a:grpSpLocks/>
            </p:cNvGrpSpPr>
            <p:nvPr/>
          </p:nvGrpSpPr>
          <p:grpSpPr bwMode="auto">
            <a:xfrm>
              <a:off x="1248" y="1344"/>
              <a:ext cx="480" cy="419"/>
              <a:chOff x="1110" y="2656"/>
              <a:chExt cx="1549" cy="1351"/>
            </a:xfrm>
          </p:grpSpPr>
          <p:sp>
            <p:nvSpPr>
              <p:cNvPr id="65"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66"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67"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rgbClr val="3399FF"/>
                  </a:gs>
                  <a:gs pos="100000">
                    <a:schemeClr val="bg1"/>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62" name="Line 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63" name="Text Box 8"/>
            <p:cNvSpPr txBox="1">
              <a:spLocks noChangeArrowheads="1"/>
            </p:cNvSpPr>
            <p:nvPr/>
          </p:nvSpPr>
          <p:spPr bwMode="auto">
            <a:xfrm>
              <a:off x="1923" y="1392"/>
              <a:ext cx="2733" cy="341"/>
            </a:xfrm>
            <a:prstGeom prst="rect">
              <a:avLst/>
            </a:prstGeom>
            <a:noFill/>
            <a:ln w="9525" algn="ctr">
              <a:noFill/>
              <a:miter lim="800000"/>
              <a:headEnd/>
              <a:tailEnd/>
            </a:ln>
          </p:spPr>
          <p:txBody>
            <a:bodyPr wrap="square">
              <a:spAutoFit/>
            </a:bodyPr>
            <a:lstStyle/>
            <a:p>
              <a:pPr>
                <a:defRPr/>
              </a:pPr>
              <a:endParaRPr lang="zh-CN" altLang="en-US" sz="2400" b="1" dirty="0" smtClean="0">
                <a:latin typeface="微软雅黑" pitchFamily="34" charset="-122"/>
                <a:ea typeface="微软雅黑" pitchFamily="34" charset="-122"/>
              </a:endParaRPr>
            </a:p>
          </p:txBody>
        </p:sp>
        <p:sp>
          <p:nvSpPr>
            <p:cNvPr id="64" name="Text Box 9"/>
            <p:cNvSpPr txBox="1">
              <a:spLocks noChangeArrowheads="1"/>
            </p:cNvSpPr>
            <p:nvPr/>
          </p:nvSpPr>
          <p:spPr bwMode="gray">
            <a:xfrm>
              <a:off x="1372" y="1406"/>
              <a:ext cx="265" cy="341"/>
            </a:xfrm>
            <a:prstGeom prst="rect">
              <a:avLst/>
            </a:prstGeom>
            <a:noFill/>
            <a:ln w="9525" algn="ctr">
              <a:noFill/>
              <a:miter lim="800000"/>
              <a:headEnd/>
              <a:tailEnd/>
            </a:ln>
          </p:spPr>
          <p:txBody>
            <a:bodyPr wrap="none">
              <a:spAutoFit/>
            </a:bodyPr>
            <a:lstStyle/>
            <a:p>
              <a:r>
                <a:rPr lang="en-US" altLang="zh-CN" sz="2400" b="1" dirty="0" smtClean="0">
                  <a:solidFill>
                    <a:srgbClr val="FFFFFF"/>
                  </a:solidFill>
                  <a:latin typeface="微软雅黑" pitchFamily="34" charset="-122"/>
                  <a:ea typeface="微软雅黑" pitchFamily="34" charset="-122"/>
                </a:rPr>
                <a:t>5</a:t>
              </a:r>
              <a:endParaRPr lang="en-US" altLang="zh-CN" sz="2400" b="1" dirty="0">
                <a:solidFill>
                  <a:srgbClr val="FFFFFF"/>
                </a:solidFill>
                <a:latin typeface="微软雅黑" pitchFamily="34" charset="-122"/>
                <a:ea typeface="微软雅黑" pitchFamily="34" charset="-122"/>
              </a:endParaRPr>
            </a:p>
          </p:txBody>
        </p:sp>
      </p:grpSp>
      <p:sp>
        <p:nvSpPr>
          <p:cNvPr id="68" name="Text Box 8"/>
          <p:cNvSpPr txBox="1">
            <a:spLocks noChangeArrowheads="1"/>
          </p:cNvSpPr>
          <p:nvPr/>
        </p:nvSpPr>
        <p:spPr bwMode="auto">
          <a:xfrm>
            <a:off x="2032236" y="2993778"/>
            <a:ext cx="4275351" cy="461665"/>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的语言包</a:t>
            </a:r>
          </a:p>
        </p:txBody>
      </p:sp>
      <p:grpSp>
        <p:nvGrpSpPr>
          <p:cNvPr id="69" name="Group 10"/>
          <p:cNvGrpSpPr>
            <a:grpSpLocks/>
          </p:cNvGrpSpPr>
          <p:nvPr/>
        </p:nvGrpSpPr>
        <p:grpSpPr bwMode="auto">
          <a:xfrm>
            <a:off x="1092459" y="3563422"/>
            <a:ext cx="4950494" cy="588963"/>
            <a:chOff x="1248" y="1920"/>
            <a:chExt cx="3408" cy="419"/>
          </a:xfrm>
        </p:grpSpPr>
        <p:grpSp>
          <p:nvGrpSpPr>
            <p:cNvPr id="70" name="Group 11"/>
            <p:cNvGrpSpPr>
              <a:grpSpLocks/>
            </p:cNvGrpSpPr>
            <p:nvPr/>
          </p:nvGrpSpPr>
          <p:grpSpPr bwMode="auto">
            <a:xfrm>
              <a:off x="1248" y="1920"/>
              <a:ext cx="480" cy="419"/>
              <a:chOff x="3174" y="2656"/>
              <a:chExt cx="1549" cy="1351"/>
            </a:xfrm>
          </p:grpSpPr>
          <p:sp>
            <p:nvSpPr>
              <p:cNvPr id="73" name="AutoShape 1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74" name="AutoShape 1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75" name="AutoShape 14"/>
              <p:cNvSpPr>
                <a:spLocks noChangeArrowheads="1"/>
              </p:cNvSpPr>
              <p:nvPr/>
            </p:nvSpPr>
            <p:spPr bwMode="gray">
              <a:xfrm>
                <a:off x="3264" y="2736"/>
                <a:ext cx="1350" cy="1168"/>
              </a:xfrm>
              <a:prstGeom prst="hexagon">
                <a:avLst>
                  <a:gd name="adj" fmla="val 28896"/>
                  <a:gd name="vf" fmla="val 115470"/>
                </a:avLst>
              </a:prstGeom>
              <a:gradFill rotWithShape="1">
                <a:gsLst>
                  <a:gs pos="0">
                    <a:srgbClr val="472F76"/>
                  </a:gs>
                  <a:gs pos="100000">
                    <a:srgbClr val="9966FF"/>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71" name="Line 15"/>
            <p:cNvSpPr>
              <a:spLocks noChangeShapeType="1"/>
            </p:cNvSpPr>
            <p:nvPr/>
          </p:nvSpPr>
          <p:spPr bwMode="auto">
            <a:xfrm>
              <a:off x="1632" y="2304"/>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72" name="Text Box 17"/>
            <p:cNvSpPr txBox="1">
              <a:spLocks noChangeArrowheads="1"/>
            </p:cNvSpPr>
            <p:nvPr/>
          </p:nvSpPr>
          <p:spPr bwMode="gray">
            <a:xfrm>
              <a:off x="1372" y="1982"/>
              <a:ext cx="257" cy="328"/>
            </a:xfrm>
            <a:prstGeom prst="rect">
              <a:avLst/>
            </a:prstGeom>
            <a:noFill/>
            <a:ln w="9525" algn="ctr">
              <a:noFill/>
              <a:miter lim="800000"/>
              <a:headEnd/>
              <a:tailEnd/>
            </a:ln>
          </p:spPr>
          <p:txBody>
            <a:bodyPr wrap="none">
              <a:spAutoFit/>
            </a:bodyPr>
            <a:lstStyle/>
            <a:p>
              <a:r>
                <a:rPr lang="en-US" altLang="zh-CN" sz="2400" b="1" dirty="0" smtClean="0">
                  <a:solidFill>
                    <a:srgbClr val="FFFFFF"/>
                  </a:solidFill>
                  <a:latin typeface="微软雅黑" pitchFamily="34" charset="-122"/>
                  <a:ea typeface="微软雅黑" pitchFamily="34" charset="-122"/>
                </a:rPr>
                <a:t>6</a:t>
              </a:r>
              <a:endParaRPr lang="en-US" altLang="zh-CN" sz="2400" b="1" dirty="0">
                <a:solidFill>
                  <a:srgbClr val="FFFFFF"/>
                </a:solidFill>
                <a:latin typeface="微软雅黑" pitchFamily="34" charset="-122"/>
                <a:ea typeface="微软雅黑" pitchFamily="34" charset="-122"/>
              </a:endParaRPr>
            </a:p>
          </p:txBody>
        </p:sp>
      </p:grpSp>
      <p:sp>
        <p:nvSpPr>
          <p:cNvPr id="76" name="Text Box 8"/>
          <p:cNvSpPr txBox="1">
            <a:spLocks noChangeArrowheads="1"/>
          </p:cNvSpPr>
          <p:nvPr/>
        </p:nvSpPr>
        <p:spPr bwMode="auto">
          <a:xfrm>
            <a:off x="2056440" y="3575416"/>
            <a:ext cx="4275351" cy="461665"/>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的异常机制</a:t>
            </a:r>
          </a:p>
        </p:txBody>
      </p:sp>
      <p:grpSp>
        <p:nvGrpSpPr>
          <p:cNvPr id="77" name="Group 2"/>
          <p:cNvGrpSpPr>
            <a:grpSpLocks/>
          </p:cNvGrpSpPr>
          <p:nvPr/>
        </p:nvGrpSpPr>
        <p:grpSpPr bwMode="auto">
          <a:xfrm>
            <a:off x="1122709" y="4179154"/>
            <a:ext cx="4800600" cy="566738"/>
            <a:chOff x="1248" y="1344"/>
            <a:chExt cx="3408" cy="419"/>
          </a:xfrm>
        </p:grpSpPr>
        <p:grpSp>
          <p:nvGrpSpPr>
            <p:cNvPr id="78" name="Group 3"/>
            <p:cNvGrpSpPr>
              <a:grpSpLocks/>
            </p:cNvGrpSpPr>
            <p:nvPr/>
          </p:nvGrpSpPr>
          <p:grpSpPr bwMode="auto">
            <a:xfrm>
              <a:off x="1248" y="1344"/>
              <a:ext cx="480" cy="419"/>
              <a:chOff x="1110" y="2656"/>
              <a:chExt cx="1549" cy="1351"/>
            </a:xfrm>
          </p:grpSpPr>
          <p:sp>
            <p:nvSpPr>
              <p:cNvPr id="82"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83"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latin typeface="微软雅黑" pitchFamily="34" charset="-122"/>
                  <a:ea typeface="微软雅黑" pitchFamily="34" charset="-122"/>
                </a:endParaRPr>
              </a:p>
            </p:txBody>
          </p:sp>
          <p:sp>
            <p:nvSpPr>
              <p:cNvPr id="84"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rgbClr val="3399FF"/>
                  </a:gs>
                  <a:gs pos="100000">
                    <a:schemeClr val="bg1"/>
                  </a:gs>
                </a:gsLst>
                <a:lin ang="2700000" scaled="1"/>
              </a:gradFill>
              <a:ln w="9525">
                <a:solidFill>
                  <a:schemeClr val="tx1"/>
                </a:solidFill>
                <a:miter lim="800000"/>
                <a:headEnd/>
                <a:tailEnd/>
              </a:ln>
            </p:spPr>
            <p:txBody>
              <a:bodyPr wrap="none" anchor="ctr"/>
              <a:lstStyle/>
              <a:p>
                <a:endParaRPr lang="zh-CN" altLang="en-US">
                  <a:latin typeface="微软雅黑" pitchFamily="34" charset="-122"/>
                  <a:ea typeface="微软雅黑" pitchFamily="34" charset="-122"/>
                </a:endParaRPr>
              </a:p>
            </p:txBody>
          </p:sp>
        </p:grpSp>
        <p:sp>
          <p:nvSpPr>
            <p:cNvPr id="79" name="Line 7"/>
            <p:cNvSpPr>
              <a:spLocks noChangeShapeType="1"/>
            </p:cNvSpPr>
            <p:nvPr/>
          </p:nvSpPr>
          <p:spPr bwMode="auto">
            <a:xfrm>
              <a:off x="1632" y="1728"/>
              <a:ext cx="3024" cy="0"/>
            </a:xfrm>
            <a:prstGeom prst="line">
              <a:avLst/>
            </a:prstGeom>
            <a:noFill/>
            <a:ln w="25400">
              <a:solidFill>
                <a:srgbClr val="C0C0C0"/>
              </a:solidFill>
              <a:prstDash val="sysDot"/>
              <a:round/>
              <a:headEnd/>
              <a:tailEnd type="oval" w="med" len="med"/>
            </a:ln>
          </p:spPr>
          <p:txBody>
            <a:bodyPr wrap="none" anchor="ctr"/>
            <a:lstStyle/>
            <a:p>
              <a:endParaRPr lang="zh-CN" altLang="en-US">
                <a:latin typeface="微软雅黑" pitchFamily="34" charset="-122"/>
                <a:ea typeface="微软雅黑" pitchFamily="34" charset="-122"/>
              </a:endParaRPr>
            </a:p>
          </p:txBody>
        </p:sp>
        <p:sp>
          <p:nvSpPr>
            <p:cNvPr id="80" name="Text Box 8"/>
            <p:cNvSpPr txBox="1">
              <a:spLocks noChangeArrowheads="1"/>
            </p:cNvSpPr>
            <p:nvPr/>
          </p:nvSpPr>
          <p:spPr bwMode="auto">
            <a:xfrm>
              <a:off x="1923" y="1392"/>
              <a:ext cx="2733" cy="341"/>
            </a:xfrm>
            <a:prstGeom prst="rect">
              <a:avLst/>
            </a:prstGeom>
            <a:noFill/>
            <a:ln w="9525" algn="ctr">
              <a:noFill/>
              <a:miter lim="800000"/>
              <a:headEnd/>
              <a:tailEnd/>
            </a:ln>
          </p:spPr>
          <p:txBody>
            <a:bodyPr wrap="square">
              <a:spAutoFit/>
            </a:bodyPr>
            <a:lstStyle/>
            <a:p>
              <a:pPr>
                <a:defRPr/>
              </a:pPr>
              <a:endParaRPr lang="zh-CN" altLang="en-US" sz="2400" b="1" dirty="0" smtClean="0">
                <a:latin typeface="微软雅黑" pitchFamily="34" charset="-122"/>
                <a:ea typeface="微软雅黑" pitchFamily="34" charset="-122"/>
              </a:endParaRPr>
            </a:p>
          </p:txBody>
        </p:sp>
        <p:sp>
          <p:nvSpPr>
            <p:cNvPr id="81" name="Text Box 9"/>
            <p:cNvSpPr txBox="1">
              <a:spLocks noChangeArrowheads="1"/>
            </p:cNvSpPr>
            <p:nvPr/>
          </p:nvSpPr>
          <p:spPr bwMode="gray">
            <a:xfrm>
              <a:off x="1372" y="1406"/>
              <a:ext cx="265" cy="341"/>
            </a:xfrm>
            <a:prstGeom prst="rect">
              <a:avLst/>
            </a:prstGeom>
            <a:noFill/>
            <a:ln w="9525" algn="ctr">
              <a:noFill/>
              <a:miter lim="800000"/>
              <a:headEnd/>
              <a:tailEnd/>
            </a:ln>
          </p:spPr>
          <p:txBody>
            <a:bodyPr wrap="none">
              <a:spAutoFit/>
            </a:bodyPr>
            <a:lstStyle/>
            <a:p>
              <a:r>
                <a:rPr lang="en-US" altLang="zh-CN" sz="2400" b="1" dirty="0" smtClean="0">
                  <a:solidFill>
                    <a:srgbClr val="FFFFFF"/>
                  </a:solidFill>
                  <a:latin typeface="微软雅黑" pitchFamily="34" charset="-122"/>
                  <a:ea typeface="微软雅黑" pitchFamily="34" charset="-122"/>
                </a:rPr>
                <a:t>7</a:t>
              </a:r>
              <a:endParaRPr lang="en-US" altLang="zh-CN" sz="2400" b="1" dirty="0">
                <a:solidFill>
                  <a:srgbClr val="FFFFFF"/>
                </a:solidFill>
                <a:latin typeface="微软雅黑" pitchFamily="34" charset="-122"/>
                <a:ea typeface="微软雅黑" pitchFamily="34" charset="-122"/>
              </a:endParaRPr>
            </a:p>
          </p:txBody>
        </p:sp>
      </p:grpSp>
      <p:sp>
        <p:nvSpPr>
          <p:cNvPr id="85" name="Text Box 8"/>
          <p:cNvSpPr txBox="1">
            <a:spLocks noChangeArrowheads="1"/>
          </p:cNvSpPr>
          <p:nvPr/>
        </p:nvSpPr>
        <p:spPr bwMode="auto">
          <a:xfrm>
            <a:off x="2064992" y="4205882"/>
            <a:ext cx="4275351" cy="461665"/>
          </a:xfrm>
          <a:prstGeom prst="rect">
            <a:avLst/>
          </a:prstGeom>
          <a:noFill/>
          <a:ln w="9525" algn="ctr">
            <a:noFill/>
            <a:miter lim="800000"/>
            <a:headEnd/>
            <a:tailEnd/>
          </a:ln>
        </p:spPr>
        <p:txBody>
          <a:bodyPr wrap="square">
            <a:spAutoFit/>
          </a:bodyPr>
          <a:lstStyle/>
          <a:p>
            <a:pPr>
              <a:defRPr/>
            </a:pPr>
            <a:r>
              <a:rPr lang="en-US" altLang="zh-CN" sz="2400" b="1" dirty="0" smtClean="0">
                <a:latin typeface="微软雅黑" pitchFamily="34" charset="-122"/>
                <a:ea typeface="微软雅黑" pitchFamily="34" charset="-122"/>
              </a:rPr>
              <a:t>JAVA</a:t>
            </a:r>
            <a:r>
              <a:rPr lang="zh-CN" altLang="en-US" sz="2400" b="1" dirty="0" smtClean="0">
                <a:latin typeface="微软雅黑" pitchFamily="34" charset="-122"/>
                <a:ea typeface="微软雅黑" pitchFamily="34" charset="-122"/>
              </a:rPr>
              <a:t>的多线程</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p>
        </p:txBody>
      </p:sp>
      <p:sp>
        <p:nvSpPr>
          <p:cNvPr id="25" name="Rectangle 2"/>
          <p:cNvSpPr txBox="1">
            <a:spLocks noChangeArrowheads="1"/>
          </p:cNvSpPr>
          <p:nvPr/>
        </p:nvSpPr>
        <p:spPr>
          <a:xfrm>
            <a:off x="457200" y="794759"/>
            <a:ext cx="8229600" cy="3691783"/>
          </a:xfrm>
          <a:prstGeom prst="rect">
            <a:avLst/>
          </a:prstGeom>
          <a:ln/>
        </p:spPr>
        <p:txBody>
          <a:bodyPr vert="horz" lIns="91440" tIns="45720" rIns="91440" bIns="45720" rtlCol="0">
            <a:normAutofit/>
          </a:bodyPr>
          <a:lstStyle/>
          <a:p>
            <a:pPr marL="341313" marR="0" lvl="0" indent="-341313" algn="l" defTabSz="457200" rtl="0" eaLnBrk="1" fontAlgn="auto" latinLnBrk="0" hangingPunct="1">
              <a:lnSpc>
                <a:spcPct val="90000"/>
              </a:lnSpc>
              <a:spcBef>
                <a:spcPts val="7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b="1"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面向对象（OOP</a:t>
            </a:r>
            <a:r>
              <a:rPr kumimoji="0" lang="en-US"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）——Object-Oriented Programming</a:t>
            </a:r>
          </a:p>
          <a:p>
            <a:pPr marL="741363" marR="0" lvl="1" indent="-284163" algn="l" defTabSz="457200" rtl="0" eaLnBrk="1" fontAlgn="auto" latinLnBrk="0" hangingPunct="1">
              <a:lnSpc>
                <a:spcPct val="9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用类class封装数据以及与数据相关的操作</a:t>
            </a: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1363" marR="0" lvl="1" indent="-284163" algn="l" defTabSz="457200" rtl="0" eaLnBrk="1" fontAlgn="auto" latinLnBrk="0" hangingPunct="1">
              <a:lnSpc>
                <a:spcPct val="9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用类的继承性来实现类的重用性</a:t>
            </a: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1363" marR="0" lvl="1" indent="-284163" algn="l" defTabSz="457200" rtl="0" eaLnBrk="1" fontAlgn="auto" latinLnBrk="0" hangingPunct="1">
              <a:lnSpc>
                <a:spcPct val="9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多态性</a:t>
            </a: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1363" marR="0" lvl="1" indent="-284163" algn="l" defTabSz="457200" rtl="0" eaLnBrk="1" fontAlgn="auto" latinLnBrk="0" hangingPunct="1">
              <a:lnSpc>
                <a:spcPct val="9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面向“对象</a:t>
            </a:r>
            <a:r>
              <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由对象提供服务</a:t>
            </a: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341313" marR="0" lvl="0" indent="-341313" algn="l" defTabSz="457200" rtl="0" eaLnBrk="1" fontAlgn="auto" latinLnBrk="0" hangingPunct="1">
              <a:lnSpc>
                <a:spcPct val="90000"/>
              </a:lnSpc>
              <a:spcBef>
                <a:spcPts val="600"/>
              </a:spcBef>
              <a:spcAft>
                <a:spcPts val="0"/>
              </a:spcAft>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341313" marR="0" lvl="0" indent="-341313" algn="l" defTabSz="457200" rtl="0" eaLnBrk="1" fontAlgn="auto" latinLnBrk="0" hangingPunct="1">
              <a:lnSpc>
                <a:spcPct val="90000"/>
              </a:lnSpc>
              <a:spcBef>
                <a:spcPts val="7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b="1"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面向过程（POP</a:t>
            </a:r>
            <a:r>
              <a:rPr kumimoji="0" lang="en-US" b="1"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）——Procedure-Oriented Programming</a:t>
            </a:r>
          </a:p>
          <a:p>
            <a:pPr marL="741363" marR="0" lvl="1" indent="-284163" algn="l" defTabSz="457200" rtl="0" eaLnBrk="1" fontAlgn="auto" latinLnBrk="0" hangingPunct="1">
              <a:lnSpc>
                <a:spcPct val="9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以功能为组织单元</a:t>
            </a: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1363" marR="0" lvl="1" indent="-284163" algn="l" defTabSz="457200" rtl="0" eaLnBrk="1" fontAlgn="auto" latinLnBrk="0" hangingPunct="1">
              <a:lnSpc>
                <a:spcPct val="9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通过数据结构来描述具体的问题</a:t>
            </a: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1363" marR="0" lvl="1" indent="-284163" algn="l" defTabSz="457200" rtl="0" eaLnBrk="1" fontAlgn="auto" latinLnBrk="0" hangingPunct="1">
              <a:lnSpc>
                <a:spcPct val="9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数据在功能</a:t>
            </a:r>
            <a:r>
              <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函数</a:t>
            </a:r>
            <a:r>
              <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之间以参数的形式被传送</a:t>
            </a:r>
            <a:endParaRPr kumimoji="0" lang="en-US"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现实中的对象</a:t>
            </a:r>
          </a:p>
        </p:txBody>
      </p:sp>
      <p:sp>
        <p:nvSpPr>
          <p:cNvPr id="25" name="Rectangle 2"/>
          <p:cNvSpPr txBox="1">
            <a:spLocks noChangeArrowheads="1"/>
          </p:cNvSpPr>
          <p:nvPr/>
        </p:nvSpPr>
        <p:spPr>
          <a:xfrm>
            <a:off x="457200" y="794760"/>
            <a:ext cx="8229600" cy="1649338"/>
          </a:xfrm>
          <a:prstGeom prst="rect">
            <a:avLst/>
          </a:prstGeom>
          <a:ln/>
        </p:spPr>
        <p:txBody>
          <a:bodyPr vert="horz" lIns="91440" tIns="45720" rIns="91440" bIns="45720" rtlCol="0">
            <a:noAutofit/>
          </a:bodyPr>
          <a:lstStyle/>
          <a:p>
            <a:pPr marL="341313" indent="-341313">
              <a:lnSpc>
                <a:spcPct val="90000"/>
              </a:lnSpc>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err="1" smtClean="0">
                <a:latin typeface="微软雅黑" pitchFamily="34" charset="-122"/>
                <a:ea typeface="微软雅黑" pitchFamily="34" charset="-122"/>
              </a:rPr>
              <a:t>现实世界是由对象构成的</a:t>
            </a:r>
            <a:endParaRPr lang="en-US" b="1" dirty="0" smtClean="0">
              <a:latin typeface="微软雅黑" pitchFamily="34" charset="-122"/>
              <a:ea typeface="微软雅黑" pitchFamily="34" charset="-122"/>
            </a:endParaRPr>
          </a:p>
          <a:p>
            <a:pPr marL="341313" indent="-341313">
              <a:lnSpc>
                <a:spcPct val="90000"/>
              </a:lnSpc>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err="1" smtClean="0">
                <a:latin typeface="微软雅黑" pitchFamily="34" charset="-122"/>
                <a:ea typeface="微软雅黑" pitchFamily="34" charset="-122"/>
              </a:rPr>
              <a:t>现实世界中任何实体都可以看作是对象</a:t>
            </a:r>
            <a:r>
              <a:rPr lang="en-US" b="1" dirty="0" smtClean="0">
                <a:latin typeface="微软雅黑" pitchFamily="34" charset="-122"/>
                <a:ea typeface="微软雅黑" pitchFamily="34" charset="-122"/>
              </a:rPr>
              <a:t> </a:t>
            </a:r>
          </a:p>
          <a:p>
            <a:pPr marL="341313" indent="-341313">
              <a:lnSpc>
                <a:spcPct val="90000"/>
              </a:lnSpc>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err="1" smtClean="0">
                <a:latin typeface="微软雅黑" pitchFamily="34" charset="-122"/>
                <a:ea typeface="微软雅黑" pitchFamily="34" charset="-122"/>
              </a:rPr>
              <a:t>现实世界中的对象有两个共同特征</a:t>
            </a:r>
            <a:r>
              <a:rPr lang="en-US" b="1" dirty="0" smtClean="0">
                <a:latin typeface="微软雅黑" pitchFamily="34" charset="-122"/>
                <a:ea typeface="微软雅黑" pitchFamily="34" charset="-122"/>
              </a:rPr>
              <a:t>：</a:t>
            </a: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err="1" smtClean="0">
                <a:latin typeface="微软雅黑" pitchFamily="34" charset="-122"/>
                <a:ea typeface="微软雅黑" pitchFamily="34" charset="-122"/>
              </a:rPr>
              <a:t>状态</a:t>
            </a:r>
            <a:endParaRPr lang="en-US" b="1"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b="1" dirty="0" err="1" smtClean="0">
                <a:latin typeface="微软雅黑" pitchFamily="34" charset="-122"/>
                <a:ea typeface="微软雅黑" pitchFamily="34" charset="-122"/>
              </a:rPr>
              <a:t>行为</a:t>
            </a:r>
            <a:r>
              <a:rPr lang="en-US" b="1" dirty="0" smtClean="0">
                <a:latin typeface="微软雅黑" pitchFamily="34" charset="-122"/>
                <a:ea typeface="微软雅黑" pitchFamily="34" charset="-122"/>
              </a:rPr>
              <a:t> </a:t>
            </a:r>
            <a:endParaRPr lang="en-US" b="1" dirty="0">
              <a:latin typeface="微软雅黑" pitchFamily="34" charset="-122"/>
              <a:ea typeface="微软雅黑" pitchFamily="34" charset="-122"/>
            </a:endParaRPr>
          </a:p>
        </p:txBody>
      </p:sp>
      <p:pic>
        <p:nvPicPr>
          <p:cNvPr id="7" name="Picture 3"/>
          <p:cNvPicPr>
            <a:picLocks noChangeAspect="1" noChangeArrowheads="1"/>
          </p:cNvPicPr>
          <p:nvPr/>
        </p:nvPicPr>
        <p:blipFill>
          <a:blip r:embed="rId5"/>
          <a:srcRect/>
          <a:stretch>
            <a:fillRect/>
          </a:stretch>
        </p:blipFill>
        <p:spPr bwMode="auto">
          <a:xfrm>
            <a:off x="1488392" y="2388194"/>
            <a:ext cx="2362200" cy="2212975"/>
          </a:xfrm>
          <a:prstGeom prst="rect">
            <a:avLst/>
          </a:prstGeom>
          <a:noFill/>
          <a:ln w="9525">
            <a:noFill/>
            <a:round/>
            <a:headEnd/>
            <a:tailEnd/>
          </a:ln>
          <a:effectLst/>
        </p:spPr>
      </p:pic>
      <p:pic>
        <p:nvPicPr>
          <p:cNvPr id="8" name="Picture 4"/>
          <p:cNvPicPr>
            <a:picLocks noChangeAspect="1" noChangeArrowheads="1"/>
          </p:cNvPicPr>
          <p:nvPr/>
        </p:nvPicPr>
        <p:blipFill>
          <a:blip r:embed="rId6"/>
          <a:srcRect/>
          <a:stretch>
            <a:fillRect/>
          </a:stretch>
        </p:blipFill>
        <p:spPr bwMode="auto">
          <a:xfrm>
            <a:off x="4350506" y="1999716"/>
            <a:ext cx="3359627" cy="2430537"/>
          </a:xfrm>
          <a:prstGeom prst="rect">
            <a:avLst/>
          </a:prstGeom>
          <a:noFill/>
          <a:ln w="9525">
            <a:noFill/>
            <a:round/>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现实中的对象</a:t>
            </a:r>
          </a:p>
        </p:txBody>
      </p:sp>
      <p:sp>
        <p:nvSpPr>
          <p:cNvPr id="25" name="Rectangle 2"/>
          <p:cNvSpPr txBox="1">
            <a:spLocks noChangeArrowheads="1"/>
          </p:cNvSpPr>
          <p:nvPr/>
        </p:nvSpPr>
        <p:spPr>
          <a:xfrm>
            <a:off x="528165" y="1036224"/>
            <a:ext cx="4787320" cy="2168477"/>
          </a:xfrm>
          <a:prstGeom prst="rect">
            <a:avLst/>
          </a:prstGeom>
          <a:ln/>
        </p:spPr>
        <p:txBody>
          <a:bodyPr vert="horz" lIns="91440" tIns="45720" rIns="91440" bIns="45720" rtlCol="0">
            <a:noAutofit/>
          </a:bodyPr>
          <a:lstStyle/>
          <a:p>
            <a:pPr marL="341313" indent="-341313">
              <a:lnSpc>
                <a:spcPct val="90000"/>
              </a:lnSpc>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smtClean="0">
                <a:latin typeface="微软雅黑" pitchFamily="34" charset="-122"/>
                <a:ea typeface="微软雅黑" pitchFamily="34" charset="-122"/>
              </a:rPr>
              <a:t>软件对象是现实世界对象的抽象</a:t>
            </a:r>
            <a:endParaRPr lang="en-US" altLang="zh-CN" b="1" dirty="0" smtClean="0">
              <a:latin typeface="微软雅黑" pitchFamily="34" charset="-122"/>
              <a:ea typeface="微软雅黑" pitchFamily="34" charset="-122"/>
            </a:endParaRPr>
          </a:p>
          <a:p>
            <a:pPr marL="341313" indent="-341313">
              <a:lnSpc>
                <a:spcPct val="90000"/>
              </a:lnSpc>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b="1" dirty="0" smtClean="0">
              <a:latin typeface="微软雅黑" pitchFamily="34" charset="-122"/>
              <a:ea typeface="微软雅黑" pitchFamily="34" charset="-122"/>
            </a:endParaRPr>
          </a:p>
          <a:p>
            <a:pPr marL="341313" indent="-341313">
              <a:lnSpc>
                <a:spcPct val="90000"/>
              </a:lnSpc>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smtClean="0">
                <a:latin typeface="微软雅黑" pitchFamily="34" charset="-122"/>
                <a:ea typeface="微软雅黑" pitchFamily="34" charset="-122"/>
              </a:rPr>
              <a:t>软件对象同样具有状态和行为</a:t>
            </a:r>
            <a:endParaRPr lang="en-US" altLang="zh-CN" b="1" dirty="0" smtClean="0">
              <a:latin typeface="微软雅黑" pitchFamily="34" charset="-122"/>
              <a:ea typeface="微软雅黑" pitchFamily="34" charset="-122"/>
            </a:endParaRPr>
          </a:p>
          <a:p>
            <a:pPr marL="341313" indent="-341313">
              <a:lnSpc>
                <a:spcPct val="90000"/>
              </a:lnSpc>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b="1" dirty="0" smtClean="0">
              <a:latin typeface="微软雅黑" pitchFamily="34" charset="-122"/>
              <a:ea typeface="微软雅黑" pitchFamily="34" charset="-122"/>
            </a:endParaRPr>
          </a:p>
          <a:p>
            <a:pPr marL="341313" indent="-341313">
              <a:lnSpc>
                <a:spcPct val="90000"/>
              </a:lnSpc>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smtClean="0">
                <a:latin typeface="微软雅黑" pitchFamily="34" charset="-122"/>
                <a:ea typeface="微软雅黑" pitchFamily="34" charset="-122"/>
              </a:rPr>
              <a:t>定义：对象是变量和相关方法的软件组合</a:t>
            </a:r>
          </a:p>
        </p:txBody>
      </p:sp>
      <p:grpSp>
        <p:nvGrpSpPr>
          <p:cNvPr id="10" name="Group 3"/>
          <p:cNvGrpSpPr>
            <a:grpSpLocks/>
          </p:cNvGrpSpPr>
          <p:nvPr/>
        </p:nvGrpSpPr>
        <p:grpSpPr bwMode="auto">
          <a:xfrm>
            <a:off x="5829368" y="694902"/>
            <a:ext cx="2119337" cy="3189199"/>
            <a:chOff x="1776" y="1824"/>
            <a:chExt cx="1584" cy="2264"/>
          </a:xfrm>
        </p:grpSpPr>
        <p:sp>
          <p:nvSpPr>
            <p:cNvPr id="11" name="Text Box 4"/>
            <p:cNvSpPr txBox="1">
              <a:spLocks noChangeArrowheads="1"/>
            </p:cNvSpPr>
            <p:nvPr/>
          </p:nvSpPr>
          <p:spPr bwMode="auto">
            <a:xfrm>
              <a:off x="2656" y="1824"/>
              <a:ext cx="590" cy="286"/>
            </a:xfrm>
            <a:prstGeom prst="rect">
              <a:avLst/>
            </a:prstGeom>
            <a:noFill/>
            <a:ln w="9525">
              <a:noFill/>
              <a:round/>
              <a:headEnd/>
              <a:tailEnd/>
            </a:ln>
            <a:effectLst/>
          </p:spPr>
          <p:txBody>
            <a:bodyPr wrap="squar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err="1">
                  <a:solidFill>
                    <a:srgbClr val="163794"/>
                  </a:solidFill>
                  <a:latin typeface="微软雅黑" pitchFamily="34" charset="-122"/>
                  <a:ea typeface="微软雅黑" pitchFamily="34" charset="-122"/>
                </a:rPr>
                <a:t>变量</a:t>
              </a:r>
              <a:endParaRPr lang="en-US" sz="2000" b="1" dirty="0">
                <a:solidFill>
                  <a:srgbClr val="163794"/>
                </a:solidFill>
                <a:latin typeface="微软雅黑" pitchFamily="34" charset="-122"/>
                <a:ea typeface="微软雅黑" pitchFamily="34" charset="-122"/>
              </a:endParaRPr>
            </a:p>
          </p:txBody>
        </p:sp>
        <p:sp>
          <p:nvSpPr>
            <p:cNvPr id="13" name="Text Box 5"/>
            <p:cNvSpPr txBox="1">
              <a:spLocks noChangeArrowheads="1"/>
            </p:cNvSpPr>
            <p:nvPr/>
          </p:nvSpPr>
          <p:spPr bwMode="auto">
            <a:xfrm>
              <a:off x="2594" y="3802"/>
              <a:ext cx="766" cy="286"/>
            </a:xfrm>
            <a:prstGeom prst="rect">
              <a:avLst/>
            </a:prstGeom>
            <a:noFill/>
            <a:ln w="9525">
              <a:noFill/>
              <a:round/>
              <a:headEnd/>
              <a:tailEnd/>
            </a:ln>
            <a:effectLst/>
          </p:spPr>
          <p:txBody>
            <a:bodyPr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err="1">
                  <a:solidFill>
                    <a:srgbClr val="163794"/>
                  </a:solidFill>
                  <a:latin typeface="微软雅黑" pitchFamily="34" charset="-122"/>
                  <a:ea typeface="微软雅黑" pitchFamily="34" charset="-122"/>
                </a:rPr>
                <a:t>方法</a:t>
              </a:r>
              <a:endParaRPr lang="en-US" sz="2000" b="1" dirty="0">
                <a:solidFill>
                  <a:srgbClr val="163794"/>
                </a:solidFill>
                <a:latin typeface="微软雅黑" pitchFamily="34" charset="-122"/>
                <a:ea typeface="微软雅黑" pitchFamily="34" charset="-122"/>
              </a:endParaRPr>
            </a:p>
          </p:txBody>
        </p:sp>
        <p:grpSp>
          <p:nvGrpSpPr>
            <p:cNvPr id="14" name="Group 6"/>
            <p:cNvGrpSpPr>
              <a:grpSpLocks/>
            </p:cNvGrpSpPr>
            <p:nvPr/>
          </p:nvGrpSpPr>
          <p:grpSpPr bwMode="auto">
            <a:xfrm>
              <a:off x="1776" y="2314"/>
              <a:ext cx="1276" cy="1248"/>
              <a:chOff x="1776" y="2314"/>
              <a:chExt cx="1276" cy="1248"/>
            </a:xfrm>
          </p:grpSpPr>
          <p:grpSp>
            <p:nvGrpSpPr>
              <p:cNvPr id="31" name="Group 7"/>
              <p:cNvGrpSpPr>
                <a:grpSpLocks/>
              </p:cNvGrpSpPr>
              <p:nvPr/>
            </p:nvGrpSpPr>
            <p:grpSpPr bwMode="auto">
              <a:xfrm>
                <a:off x="1776" y="2314"/>
                <a:ext cx="1276" cy="1248"/>
                <a:chOff x="1776" y="2314"/>
                <a:chExt cx="1276" cy="1248"/>
              </a:xfrm>
            </p:grpSpPr>
            <p:sp>
              <p:nvSpPr>
                <p:cNvPr id="33" name="Oval 8"/>
                <p:cNvSpPr>
                  <a:spLocks noChangeArrowheads="1"/>
                </p:cNvSpPr>
                <p:nvPr/>
              </p:nvSpPr>
              <p:spPr bwMode="auto">
                <a:xfrm>
                  <a:off x="1776" y="2314"/>
                  <a:ext cx="1266" cy="1247"/>
                </a:xfrm>
                <a:prstGeom prst="ellipse">
                  <a:avLst/>
                </a:prstGeom>
                <a:gradFill rotWithShape="0">
                  <a:gsLst>
                    <a:gs pos="0">
                      <a:srgbClr val="FFFFFF"/>
                    </a:gs>
                    <a:gs pos="100000">
                      <a:srgbClr val="99CCFF"/>
                    </a:gs>
                  </a:gsLst>
                  <a:path path="shape">
                    <a:fillToRect l="50000" t="50000" r="50000" b="50000"/>
                  </a:path>
                </a:gradFill>
                <a:ln w="38160">
                  <a:solidFill>
                    <a:srgbClr val="163794"/>
                  </a:solidFill>
                  <a:miter lim="800000"/>
                  <a:headEnd/>
                  <a:tailEnd/>
                </a:ln>
                <a:effectLst/>
              </p:spPr>
              <p:txBody>
                <a:bodyPr wrap="none" anchor="ctr"/>
                <a:lstStyle/>
                <a:p>
                  <a:endParaRPr lang="zh-CN" altLang="en-US"/>
                </a:p>
              </p:txBody>
            </p:sp>
            <p:sp>
              <p:nvSpPr>
                <p:cNvPr id="34" name="Freeform 9"/>
                <p:cNvSpPr>
                  <a:spLocks noChangeArrowheads="1"/>
                </p:cNvSpPr>
                <p:nvPr/>
              </p:nvSpPr>
              <p:spPr bwMode="auto">
                <a:xfrm>
                  <a:off x="2111" y="2404"/>
                  <a:ext cx="616" cy="1066"/>
                </a:xfrm>
                <a:custGeom>
                  <a:avLst/>
                  <a:gdLst/>
                  <a:ahLst/>
                  <a:cxnLst>
                    <a:cxn ang="0">
                      <a:pos x="0" y="0"/>
                    </a:cxn>
                    <a:cxn ang="0">
                      <a:pos x="2716" y="4700"/>
                    </a:cxn>
                    <a:cxn ang="0">
                      <a:pos x="0" y="0"/>
                    </a:cxn>
                  </a:cxnLst>
                  <a:rect l="0" t="0" r="r" b="b"/>
                  <a:pathLst>
                    <a:path w="2717" h="4701">
                      <a:moveTo>
                        <a:pt x="0" y="0"/>
                      </a:moveTo>
                      <a:lnTo>
                        <a:pt x="2716" y="470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p>
              </p:txBody>
            </p:sp>
            <p:sp>
              <p:nvSpPr>
                <p:cNvPr id="35" name="Freeform 10"/>
                <p:cNvSpPr>
                  <a:spLocks noChangeArrowheads="1"/>
                </p:cNvSpPr>
                <p:nvPr/>
              </p:nvSpPr>
              <p:spPr bwMode="auto">
                <a:xfrm>
                  <a:off x="1786" y="2938"/>
                  <a:ext cx="1266" cy="1"/>
                </a:xfrm>
                <a:custGeom>
                  <a:avLst/>
                  <a:gdLst/>
                  <a:ahLst/>
                  <a:cxnLst>
                    <a:cxn ang="0">
                      <a:pos x="0" y="0"/>
                    </a:cxn>
                    <a:cxn ang="0">
                      <a:pos x="5582" y="0"/>
                    </a:cxn>
                    <a:cxn ang="0">
                      <a:pos x="0" y="0"/>
                    </a:cxn>
                  </a:cxnLst>
                  <a:rect l="0" t="0" r="r" b="b"/>
                  <a:pathLst>
                    <a:path w="5583" h="1">
                      <a:moveTo>
                        <a:pt x="0" y="0"/>
                      </a:moveTo>
                      <a:lnTo>
                        <a:pt x="5582" y="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p>
              </p:txBody>
            </p:sp>
            <p:sp>
              <p:nvSpPr>
                <p:cNvPr id="36" name="Line 11"/>
                <p:cNvSpPr>
                  <a:spLocks noChangeShapeType="1"/>
                </p:cNvSpPr>
                <p:nvPr/>
              </p:nvSpPr>
              <p:spPr bwMode="auto">
                <a:xfrm>
                  <a:off x="2428" y="2314"/>
                  <a:ext cx="1" cy="1248"/>
                </a:xfrm>
                <a:prstGeom prst="line">
                  <a:avLst/>
                </a:prstGeom>
                <a:noFill/>
                <a:ln w="9360">
                  <a:solidFill>
                    <a:srgbClr val="163794"/>
                  </a:solidFill>
                  <a:miter lim="800000"/>
                  <a:headEnd/>
                  <a:tailEnd/>
                </a:ln>
                <a:effectLst/>
              </p:spPr>
              <p:txBody>
                <a:bodyPr/>
                <a:lstStyle/>
                <a:p>
                  <a:endParaRPr lang="zh-CN" altLang="en-US"/>
                </a:p>
              </p:txBody>
            </p:sp>
          </p:grpSp>
          <p:sp>
            <p:nvSpPr>
              <p:cNvPr id="32" name="Oval 12"/>
              <p:cNvSpPr>
                <a:spLocks noChangeArrowheads="1"/>
              </p:cNvSpPr>
              <p:nvPr/>
            </p:nvSpPr>
            <p:spPr bwMode="auto">
              <a:xfrm>
                <a:off x="2102" y="2634"/>
                <a:ext cx="633" cy="607"/>
              </a:xfrm>
              <a:prstGeom prst="ellipse">
                <a:avLst/>
              </a:prstGeom>
              <a:solidFill>
                <a:srgbClr val="3D8CFF"/>
              </a:solidFill>
              <a:ln w="9360">
                <a:solidFill>
                  <a:srgbClr val="163794"/>
                </a:solidFill>
                <a:miter lim="800000"/>
                <a:headEnd/>
                <a:tailEnd/>
              </a:ln>
              <a:effectLst/>
            </p:spPr>
            <p:txBody>
              <a:bodyPr wrap="none" anchor="ctr"/>
              <a:lstStyle/>
              <a:p>
                <a:endParaRPr lang="zh-CN" altLang="en-US"/>
              </a:p>
            </p:txBody>
          </p:sp>
        </p:grpSp>
        <p:sp>
          <p:nvSpPr>
            <p:cNvPr id="15" name="Rectangle 13"/>
            <p:cNvSpPr>
              <a:spLocks noChangeArrowheads="1"/>
            </p:cNvSpPr>
            <p:nvPr/>
          </p:nvSpPr>
          <p:spPr bwMode="auto">
            <a:xfrm>
              <a:off x="2341" y="2743"/>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p>
          </p:txBody>
        </p:sp>
        <p:sp>
          <p:nvSpPr>
            <p:cNvPr id="17" name="Oval 14"/>
            <p:cNvSpPr>
              <a:spLocks noChangeArrowheads="1"/>
            </p:cNvSpPr>
            <p:nvPr/>
          </p:nvSpPr>
          <p:spPr bwMode="auto">
            <a:xfrm>
              <a:off x="2202" y="2971"/>
              <a:ext cx="99"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p>
          </p:txBody>
        </p:sp>
        <p:sp>
          <p:nvSpPr>
            <p:cNvPr id="18" name="AutoShape 15"/>
            <p:cNvSpPr>
              <a:spLocks noChangeArrowheads="1"/>
            </p:cNvSpPr>
            <p:nvPr/>
          </p:nvSpPr>
          <p:spPr bwMode="auto">
            <a:xfrm>
              <a:off x="2223" y="2836"/>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p>
          </p:txBody>
        </p:sp>
        <p:sp>
          <p:nvSpPr>
            <p:cNvPr id="19" name="Rectangle 16"/>
            <p:cNvSpPr>
              <a:spLocks noChangeArrowheads="1"/>
            </p:cNvSpPr>
            <p:nvPr/>
          </p:nvSpPr>
          <p:spPr bwMode="auto">
            <a:xfrm>
              <a:off x="2386" y="2920"/>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p>
          </p:txBody>
        </p:sp>
        <p:sp>
          <p:nvSpPr>
            <p:cNvPr id="20" name="Oval 17"/>
            <p:cNvSpPr>
              <a:spLocks noChangeArrowheads="1"/>
            </p:cNvSpPr>
            <p:nvPr/>
          </p:nvSpPr>
          <p:spPr bwMode="auto">
            <a:xfrm>
              <a:off x="2501" y="2768"/>
              <a:ext cx="100"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p>
          </p:txBody>
        </p:sp>
        <p:sp>
          <p:nvSpPr>
            <p:cNvPr id="21" name="AutoShape 18"/>
            <p:cNvSpPr>
              <a:spLocks noChangeArrowheads="1"/>
            </p:cNvSpPr>
            <p:nvPr/>
          </p:nvSpPr>
          <p:spPr bwMode="auto">
            <a:xfrm>
              <a:off x="2547" y="2982"/>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p>
          </p:txBody>
        </p:sp>
        <p:grpSp>
          <p:nvGrpSpPr>
            <p:cNvPr id="22" name="Group 19"/>
            <p:cNvGrpSpPr>
              <a:grpSpLocks/>
            </p:cNvGrpSpPr>
            <p:nvPr/>
          </p:nvGrpSpPr>
          <p:grpSpPr bwMode="auto">
            <a:xfrm>
              <a:off x="2427" y="2170"/>
              <a:ext cx="434" cy="864"/>
              <a:chOff x="2427" y="2170"/>
              <a:chExt cx="434" cy="864"/>
            </a:xfrm>
          </p:grpSpPr>
          <p:sp>
            <p:nvSpPr>
              <p:cNvPr id="28" name="Line 20"/>
              <p:cNvSpPr>
                <a:spLocks noChangeShapeType="1"/>
              </p:cNvSpPr>
              <p:nvPr/>
            </p:nvSpPr>
            <p:spPr bwMode="auto">
              <a:xfrm flipH="1">
                <a:off x="2619" y="2170"/>
                <a:ext cx="242" cy="864"/>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29" name="Line 21"/>
              <p:cNvSpPr>
                <a:spLocks noChangeShapeType="1"/>
              </p:cNvSpPr>
              <p:nvPr/>
            </p:nvSpPr>
            <p:spPr bwMode="auto">
              <a:xfrm flipH="1">
                <a:off x="2571" y="2170"/>
                <a:ext cx="290" cy="57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30" name="Line 22"/>
              <p:cNvSpPr>
                <a:spLocks noChangeShapeType="1"/>
              </p:cNvSpPr>
              <p:nvPr/>
            </p:nvSpPr>
            <p:spPr bwMode="auto">
              <a:xfrm flipH="1">
                <a:off x="2427" y="2170"/>
                <a:ext cx="434" cy="576"/>
              </a:xfrm>
              <a:prstGeom prst="line">
                <a:avLst/>
              </a:prstGeom>
              <a:noFill/>
              <a:ln w="9360">
                <a:solidFill>
                  <a:srgbClr val="163794"/>
                </a:solidFill>
                <a:miter lim="800000"/>
                <a:headEnd/>
                <a:tailEnd type="triangle" w="med" len="med"/>
              </a:ln>
              <a:effectLst/>
            </p:spPr>
            <p:txBody>
              <a:bodyPr/>
              <a:lstStyle/>
              <a:p>
                <a:endParaRPr lang="zh-CN" altLang="en-US"/>
              </a:p>
            </p:txBody>
          </p:sp>
        </p:grpSp>
        <p:grpSp>
          <p:nvGrpSpPr>
            <p:cNvPr id="23" name="Group 23"/>
            <p:cNvGrpSpPr>
              <a:grpSpLocks/>
            </p:cNvGrpSpPr>
            <p:nvPr/>
          </p:nvGrpSpPr>
          <p:grpSpPr bwMode="auto">
            <a:xfrm>
              <a:off x="2523" y="2841"/>
              <a:ext cx="433" cy="962"/>
              <a:chOff x="2523" y="2841"/>
              <a:chExt cx="433" cy="962"/>
            </a:xfrm>
          </p:grpSpPr>
          <p:sp>
            <p:nvSpPr>
              <p:cNvPr id="24" name="Line 24"/>
              <p:cNvSpPr>
                <a:spLocks noChangeShapeType="1"/>
              </p:cNvSpPr>
              <p:nvPr/>
            </p:nvSpPr>
            <p:spPr bwMode="auto">
              <a:xfrm flipH="1" flipV="1">
                <a:off x="2523" y="3417"/>
                <a:ext cx="290" cy="38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26" name="Line 25"/>
              <p:cNvSpPr>
                <a:spLocks noChangeShapeType="1"/>
              </p:cNvSpPr>
              <p:nvPr/>
            </p:nvSpPr>
            <p:spPr bwMode="auto">
              <a:xfrm flipH="1" flipV="1">
                <a:off x="2763" y="3177"/>
                <a:ext cx="50" cy="62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27" name="Line 26"/>
              <p:cNvSpPr>
                <a:spLocks noChangeShapeType="1"/>
              </p:cNvSpPr>
              <p:nvPr/>
            </p:nvSpPr>
            <p:spPr bwMode="auto">
              <a:xfrm flipV="1">
                <a:off x="2812" y="2841"/>
                <a:ext cx="144" cy="962"/>
              </a:xfrm>
              <a:prstGeom prst="line">
                <a:avLst/>
              </a:prstGeom>
              <a:noFill/>
              <a:ln w="9360">
                <a:solidFill>
                  <a:srgbClr val="163794"/>
                </a:solidFill>
                <a:miter lim="800000"/>
                <a:headEnd/>
                <a:tailEnd type="triangle" w="med" len="med"/>
              </a:ln>
              <a:effectLst/>
            </p:spPr>
            <p:txBody>
              <a:bodyPr/>
              <a:lstStyle/>
              <a:p>
                <a:endParaRPr lang="zh-CN" altLang="en-US"/>
              </a:p>
            </p:txBody>
          </p:sp>
        </p:grpSp>
      </p:gr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现实对象到软件对象</a:t>
            </a:r>
          </a:p>
        </p:txBody>
      </p:sp>
      <p:grpSp>
        <p:nvGrpSpPr>
          <p:cNvPr id="31" name="Group 3"/>
          <p:cNvGrpSpPr>
            <a:grpSpLocks/>
          </p:cNvGrpSpPr>
          <p:nvPr/>
        </p:nvGrpSpPr>
        <p:grpSpPr bwMode="auto">
          <a:xfrm>
            <a:off x="5000995" y="654050"/>
            <a:ext cx="3579813" cy="3841750"/>
            <a:chOff x="3312" y="1248"/>
            <a:chExt cx="2255" cy="2420"/>
          </a:xfrm>
        </p:grpSpPr>
        <p:grpSp>
          <p:nvGrpSpPr>
            <p:cNvPr id="37" name="Group 4"/>
            <p:cNvGrpSpPr>
              <a:grpSpLocks/>
            </p:cNvGrpSpPr>
            <p:nvPr/>
          </p:nvGrpSpPr>
          <p:grpSpPr bwMode="auto">
            <a:xfrm>
              <a:off x="3312" y="1248"/>
              <a:ext cx="2112" cy="2421"/>
              <a:chOff x="3312" y="1248"/>
              <a:chExt cx="2112" cy="2421"/>
            </a:xfrm>
          </p:grpSpPr>
          <p:sp>
            <p:nvSpPr>
              <p:cNvPr id="39" name="Text Box 5"/>
              <p:cNvSpPr txBox="1">
                <a:spLocks noChangeArrowheads="1"/>
              </p:cNvSpPr>
              <p:nvPr/>
            </p:nvSpPr>
            <p:spPr bwMode="auto">
              <a:xfrm>
                <a:off x="4130" y="3418"/>
                <a:ext cx="766" cy="251"/>
              </a:xfrm>
              <a:prstGeom prst="rect">
                <a:avLst/>
              </a:prstGeom>
              <a:noFill/>
              <a:ln w="9525">
                <a:noFill/>
                <a:round/>
                <a:headEnd/>
                <a:tailEnd/>
              </a:ln>
              <a:effectLst/>
            </p:spPr>
            <p:txBody>
              <a:bodyPr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163794"/>
                    </a:solidFill>
                    <a:latin typeface="微软雅黑" pitchFamily="34" charset="-122"/>
                    <a:ea typeface="微软雅黑" pitchFamily="34" charset="-122"/>
                  </a:rPr>
                  <a:t>方法</a:t>
                </a:r>
              </a:p>
            </p:txBody>
          </p:sp>
          <p:grpSp>
            <p:nvGrpSpPr>
              <p:cNvPr id="40" name="Group 6"/>
              <p:cNvGrpSpPr>
                <a:grpSpLocks/>
              </p:cNvGrpSpPr>
              <p:nvPr/>
            </p:nvGrpSpPr>
            <p:grpSpPr bwMode="auto">
              <a:xfrm>
                <a:off x="3312" y="1930"/>
                <a:ext cx="1276" cy="1248"/>
                <a:chOff x="3312" y="1930"/>
                <a:chExt cx="1276" cy="1248"/>
              </a:xfrm>
            </p:grpSpPr>
            <p:grpSp>
              <p:nvGrpSpPr>
                <p:cNvPr id="59" name="Group 7"/>
                <p:cNvGrpSpPr>
                  <a:grpSpLocks/>
                </p:cNvGrpSpPr>
                <p:nvPr/>
              </p:nvGrpSpPr>
              <p:grpSpPr bwMode="auto">
                <a:xfrm>
                  <a:off x="3312" y="1930"/>
                  <a:ext cx="1276" cy="1248"/>
                  <a:chOff x="3312" y="1930"/>
                  <a:chExt cx="1276" cy="1248"/>
                </a:xfrm>
              </p:grpSpPr>
              <p:sp>
                <p:nvSpPr>
                  <p:cNvPr id="61" name="Oval 8"/>
                  <p:cNvSpPr>
                    <a:spLocks noChangeArrowheads="1"/>
                  </p:cNvSpPr>
                  <p:nvPr/>
                </p:nvSpPr>
                <p:spPr bwMode="auto">
                  <a:xfrm>
                    <a:off x="3312" y="1930"/>
                    <a:ext cx="1266" cy="1247"/>
                  </a:xfrm>
                  <a:prstGeom prst="ellipse">
                    <a:avLst/>
                  </a:prstGeom>
                  <a:gradFill rotWithShape="0">
                    <a:gsLst>
                      <a:gs pos="0">
                        <a:srgbClr val="FFFFFF"/>
                      </a:gs>
                      <a:gs pos="100000">
                        <a:srgbClr val="99CCFF"/>
                      </a:gs>
                    </a:gsLst>
                    <a:path path="shape">
                      <a:fillToRect l="50000" t="50000" r="50000" b="50000"/>
                    </a:path>
                  </a:gradFill>
                  <a:ln w="381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62" name="Freeform 9"/>
                  <p:cNvSpPr>
                    <a:spLocks noChangeArrowheads="1"/>
                  </p:cNvSpPr>
                  <p:nvPr/>
                </p:nvSpPr>
                <p:spPr bwMode="auto">
                  <a:xfrm>
                    <a:off x="3647" y="2020"/>
                    <a:ext cx="616" cy="1066"/>
                  </a:xfrm>
                  <a:custGeom>
                    <a:avLst/>
                    <a:gdLst/>
                    <a:ahLst/>
                    <a:cxnLst>
                      <a:cxn ang="0">
                        <a:pos x="0" y="0"/>
                      </a:cxn>
                      <a:cxn ang="0">
                        <a:pos x="2716" y="4700"/>
                      </a:cxn>
                      <a:cxn ang="0">
                        <a:pos x="0" y="0"/>
                      </a:cxn>
                    </a:cxnLst>
                    <a:rect l="0" t="0" r="r" b="b"/>
                    <a:pathLst>
                      <a:path w="2717" h="4701">
                        <a:moveTo>
                          <a:pt x="0" y="0"/>
                        </a:moveTo>
                        <a:lnTo>
                          <a:pt x="2716" y="470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63" name="Freeform 10"/>
                  <p:cNvSpPr>
                    <a:spLocks noChangeArrowheads="1"/>
                  </p:cNvSpPr>
                  <p:nvPr/>
                </p:nvSpPr>
                <p:spPr bwMode="auto">
                  <a:xfrm>
                    <a:off x="3322" y="2554"/>
                    <a:ext cx="1266" cy="1"/>
                  </a:xfrm>
                  <a:custGeom>
                    <a:avLst/>
                    <a:gdLst/>
                    <a:ahLst/>
                    <a:cxnLst>
                      <a:cxn ang="0">
                        <a:pos x="0" y="0"/>
                      </a:cxn>
                      <a:cxn ang="0">
                        <a:pos x="5582" y="0"/>
                      </a:cxn>
                      <a:cxn ang="0">
                        <a:pos x="0" y="0"/>
                      </a:cxn>
                    </a:cxnLst>
                    <a:rect l="0" t="0" r="r" b="b"/>
                    <a:pathLst>
                      <a:path w="5583" h="1">
                        <a:moveTo>
                          <a:pt x="0" y="0"/>
                        </a:moveTo>
                        <a:lnTo>
                          <a:pt x="5582" y="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64" name="Line 11"/>
                  <p:cNvSpPr>
                    <a:spLocks noChangeShapeType="1"/>
                  </p:cNvSpPr>
                  <p:nvPr/>
                </p:nvSpPr>
                <p:spPr bwMode="auto">
                  <a:xfrm>
                    <a:off x="3964" y="1930"/>
                    <a:ext cx="1" cy="1248"/>
                  </a:xfrm>
                  <a:prstGeom prst="line">
                    <a:avLst/>
                  </a:prstGeom>
                  <a:noFill/>
                  <a:ln w="9360">
                    <a:solidFill>
                      <a:srgbClr val="163794"/>
                    </a:solidFill>
                    <a:miter lim="800000"/>
                    <a:headEnd/>
                    <a:tailEnd/>
                  </a:ln>
                  <a:effectLst/>
                </p:spPr>
                <p:txBody>
                  <a:bodyPr/>
                  <a:lstStyle/>
                  <a:p>
                    <a:endParaRPr lang="zh-CN" altLang="en-US">
                      <a:latin typeface="微软雅黑" pitchFamily="34" charset="-122"/>
                      <a:ea typeface="微软雅黑" pitchFamily="34" charset="-122"/>
                    </a:endParaRPr>
                  </a:p>
                </p:txBody>
              </p:sp>
            </p:grpSp>
            <p:sp>
              <p:nvSpPr>
                <p:cNvPr id="60" name="Oval 12"/>
                <p:cNvSpPr>
                  <a:spLocks noChangeArrowheads="1"/>
                </p:cNvSpPr>
                <p:nvPr/>
              </p:nvSpPr>
              <p:spPr bwMode="auto">
                <a:xfrm>
                  <a:off x="3638" y="2250"/>
                  <a:ext cx="633" cy="607"/>
                </a:xfrm>
                <a:prstGeom prst="ellipse">
                  <a:avLst/>
                </a:prstGeom>
                <a:solidFill>
                  <a:srgbClr val="3D8CFF"/>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grpSp>
          <p:sp>
            <p:nvSpPr>
              <p:cNvPr id="41" name="Rectangle 13"/>
              <p:cNvSpPr>
                <a:spLocks noChangeArrowheads="1"/>
              </p:cNvSpPr>
              <p:nvPr/>
            </p:nvSpPr>
            <p:spPr bwMode="auto">
              <a:xfrm>
                <a:off x="3877" y="2359"/>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42" name="Oval 14"/>
              <p:cNvSpPr>
                <a:spLocks noChangeArrowheads="1"/>
              </p:cNvSpPr>
              <p:nvPr/>
            </p:nvSpPr>
            <p:spPr bwMode="auto">
              <a:xfrm>
                <a:off x="3738" y="2587"/>
                <a:ext cx="99"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43" name="AutoShape 15"/>
              <p:cNvSpPr>
                <a:spLocks noChangeArrowheads="1"/>
              </p:cNvSpPr>
              <p:nvPr/>
            </p:nvSpPr>
            <p:spPr bwMode="auto">
              <a:xfrm>
                <a:off x="3759" y="2452"/>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44" name="Rectangle 16"/>
              <p:cNvSpPr>
                <a:spLocks noChangeArrowheads="1"/>
              </p:cNvSpPr>
              <p:nvPr/>
            </p:nvSpPr>
            <p:spPr bwMode="auto">
              <a:xfrm>
                <a:off x="3922" y="2536"/>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45" name="Oval 17"/>
              <p:cNvSpPr>
                <a:spLocks noChangeArrowheads="1"/>
              </p:cNvSpPr>
              <p:nvPr/>
            </p:nvSpPr>
            <p:spPr bwMode="auto">
              <a:xfrm>
                <a:off x="4037" y="2384"/>
                <a:ext cx="100"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46" name="AutoShape 18"/>
              <p:cNvSpPr>
                <a:spLocks noChangeArrowheads="1"/>
              </p:cNvSpPr>
              <p:nvPr/>
            </p:nvSpPr>
            <p:spPr bwMode="auto">
              <a:xfrm>
                <a:off x="4083" y="2598"/>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47" name="Line 19"/>
              <p:cNvSpPr>
                <a:spLocks noChangeShapeType="1"/>
              </p:cNvSpPr>
              <p:nvPr/>
            </p:nvSpPr>
            <p:spPr bwMode="auto">
              <a:xfrm flipH="1">
                <a:off x="4079" y="1776"/>
                <a:ext cx="434" cy="672"/>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sp>
            <p:nvSpPr>
              <p:cNvPr id="48" name="Line 20"/>
              <p:cNvSpPr>
                <a:spLocks noChangeShapeType="1"/>
              </p:cNvSpPr>
              <p:nvPr/>
            </p:nvSpPr>
            <p:spPr bwMode="auto">
              <a:xfrm flipH="1">
                <a:off x="3935" y="1488"/>
                <a:ext cx="194" cy="912"/>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sp>
            <p:nvSpPr>
              <p:cNvPr id="49" name="Line 21"/>
              <p:cNvSpPr>
                <a:spLocks noChangeShapeType="1"/>
              </p:cNvSpPr>
              <p:nvPr/>
            </p:nvSpPr>
            <p:spPr bwMode="auto">
              <a:xfrm flipH="1">
                <a:off x="4127" y="2208"/>
                <a:ext cx="578" cy="432"/>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grpSp>
            <p:nvGrpSpPr>
              <p:cNvPr id="50" name="Group 22"/>
              <p:cNvGrpSpPr>
                <a:grpSpLocks/>
              </p:cNvGrpSpPr>
              <p:nvPr/>
            </p:nvGrpSpPr>
            <p:grpSpPr bwMode="auto">
              <a:xfrm>
                <a:off x="4031" y="2399"/>
                <a:ext cx="433" cy="962"/>
                <a:chOff x="4031" y="2399"/>
                <a:chExt cx="433" cy="962"/>
              </a:xfrm>
            </p:grpSpPr>
            <p:sp>
              <p:nvSpPr>
                <p:cNvPr id="56" name="Line 23"/>
                <p:cNvSpPr>
                  <a:spLocks noChangeShapeType="1"/>
                </p:cNvSpPr>
                <p:nvPr/>
              </p:nvSpPr>
              <p:spPr bwMode="auto">
                <a:xfrm flipH="1" flipV="1">
                  <a:off x="4031" y="2975"/>
                  <a:ext cx="290" cy="386"/>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sp>
              <p:nvSpPr>
                <p:cNvPr id="57" name="Line 24"/>
                <p:cNvSpPr>
                  <a:spLocks noChangeShapeType="1"/>
                </p:cNvSpPr>
                <p:nvPr/>
              </p:nvSpPr>
              <p:spPr bwMode="auto">
                <a:xfrm flipH="1" flipV="1">
                  <a:off x="4271" y="2735"/>
                  <a:ext cx="50" cy="626"/>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sp>
              <p:nvSpPr>
                <p:cNvPr id="58" name="Line 25"/>
                <p:cNvSpPr>
                  <a:spLocks noChangeShapeType="1"/>
                </p:cNvSpPr>
                <p:nvPr/>
              </p:nvSpPr>
              <p:spPr bwMode="auto">
                <a:xfrm flipV="1">
                  <a:off x="4320" y="2399"/>
                  <a:ext cx="144" cy="962"/>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grpSp>
          <p:sp>
            <p:nvSpPr>
              <p:cNvPr id="51" name="Text Box 26"/>
              <p:cNvSpPr txBox="1">
                <a:spLocks noChangeArrowheads="1"/>
              </p:cNvSpPr>
              <p:nvPr/>
            </p:nvSpPr>
            <p:spPr bwMode="auto">
              <a:xfrm>
                <a:off x="3312" y="2208"/>
                <a:ext cx="504"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163794"/>
                    </a:solidFill>
                    <a:latin typeface="微软雅黑" pitchFamily="34" charset="-122"/>
                    <a:ea typeface="微软雅黑" pitchFamily="34" charset="-122"/>
                  </a:rPr>
                  <a:t>叫</a:t>
                </a:r>
              </a:p>
            </p:txBody>
          </p:sp>
          <p:sp>
            <p:nvSpPr>
              <p:cNvPr id="52" name="Text Box 27"/>
              <p:cNvSpPr txBox="1">
                <a:spLocks noChangeArrowheads="1"/>
              </p:cNvSpPr>
              <p:nvPr/>
            </p:nvSpPr>
            <p:spPr bwMode="auto">
              <a:xfrm>
                <a:off x="3408" y="2784"/>
                <a:ext cx="504"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163794"/>
                    </a:solidFill>
                    <a:latin typeface="微软雅黑" pitchFamily="34" charset="-122"/>
                    <a:ea typeface="微软雅黑" pitchFamily="34" charset="-122"/>
                  </a:rPr>
                  <a:t>咬</a:t>
                </a:r>
              </a:p>
            </p:txBody>
          </p:sp>
          <p:sp>
            <p:nvSpPr>
              <p:cNvPr id="53" name="Text Box 28"/>
              <p:cNvSpPr txBox="1">
                <a:spLocks noChangeArrowheads="1"/>
              </p:cNvSpPr>
              <p:nvPr/>
            </p:nvSpPr>
            <p:spPr bwMode="auto">
              <a:xfrm>
                <a:off x="3984" y="2064"/>
                <a:ext cx="504"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163794"/>
                    </a:solidFill>
                    <a:latin typeface="微软雅黑" pitchFamily="34" charset="-122"/>
                    <a:ea typeface="微软雅黑" pitchFamily="34" charset="-122"/>
                  </a:rPr>
                  <a:t>吃</a:t>
                </a:r>
              </a:p>
            </p:txBody>
          </p:sp>
          <p:sp>
            <p:nvSpPr>
              <p:cNvPr id="54" name="Text Box 29"/>
              <p:cNvSpPr txBox="1">
                <a:spLocks noChangeArrowheads="1"/>
              </p:cNvSpPr>
              <p:nvPr/>
            </p:nvSpPr>
            <p:spPr bwMode="auto">
              <a:xfrm>
                <a:off x="3984" y="1248"/>
                <a:ext cx="1008"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163794"/>
                    </a:solidFill>
                    <a:latin typeface="微软雅黑" pitchFamily="34" charset="-122"/>
                    <a:ea typeface="微软雅黑" pitchFamily="34" charset="-122"/>
                  </a:rPr>
                  <a:t>是否饿了：否</a:t>
                </a:r>
                <a:endParaRPr lang="en-US" b="1" dirty="0">
                  <a:solidFill>
                    <a:srgbClr val="163794"/>
                  </a:solidFill>
                  <a:latin typeface="微软雅黑" pitchFamily="34" charset="-122"/>
                  <a:ea typeface="微软雅黑" pitchFamily="34" charset="-122"/>
                </a:endParaRPr>
              </a:p>
            </p:txBody>
          </p:sp>
          <p:sp>
            <p:nvSpPr>
              <p:cNvPr id="55" name="Text Box 30"/>
              <p:cNvSpPr txBox="1">
                <a:spLocks noChangeArrowheads="1"/>
              </p:cNvSpPr>
              <p:nvPr/>
            </p:nvSpPr>
            <p:spPr bwMode="auto">
              <a:xfrm>
                <a:off x="4416" y="1632"/>
                <a:ext cx="1008"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163794"/>
                    </a:solidFill>
                    <a:latin typeface="微软雅黑" pitchFamily="34" charset="-122"/>
                    <a:ea typeface="微软雅黑" pitchFamily="34" charset="-122"/>
                  </a:rPr>
                  <a:t>名字</a:t>
                </a:r>
                <a:r>
                  <a:rPr lang="en-US" b="1" dirty="0" smtClean="0">
                    <a:solidFill>
                      <a:srgbClr val="163794"/>
                    </a:solidFill>
                    <a:latin typeface="微软雅黑" pitchFamily="34" charset="-122"/>
                    <a:ea typeface="微软雅黑" pitchFamily="34" charset="-122"/>
                  </a:rPr>
                  <a:t>：</a:t>
                </a:r>
                <a:r>
                  <a:rPr lang="zh-CN" altLang="en-US" b="1" dirty="0" smtClean="0">
                    <a:solidFill>
                      <a:srgbClr val="163794"/>
                    </a:solidFill>
                    <a:latin typeface="微软雅黑" pitchFamily="34" charset="-122"/>
                    <a:ea typeface="微软雅黑" pitchFamily="34" charset="-122"/>
                  </a:rPr>
                  <a:t>旺财</a:t>
                </a:r>
                <a:endParaRPr lang="en-US" b="1" dirty="0">
                  <a:solidFill>
                    <a:srgbClr val="163794"/>
                  </a:solidFill>
                  <a:latin typeface="微软雅黑" pitchFamily="34" charset="-122"/>
                  <a:ea typeface="微软雅黑" pitchFamily="34" charset="-122"/>
                </a:endParaRPr>
              </a:p>
            </p:txBody>
          </p:sp>
        </p:grpSp>
        <p:sp>
          <p:nvSpPr>
            <p:cNvPr id="38" name="Text Box 31"/>
            <p:cNvSpPr txBox="1">
              <a:spLocks noChangeArrowheads="1"/>
            </p:cNvSpPr>
            <p:nvPr/>
          </p:nvSpPr>
          <p:spPr bwMode="auto">
            <a:xfrm>
              <a:off x="4560" y="2064"/>
              <a:ext cx="1008"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163794"/>
                  </a:solidFill>
                  <a:latin typeface="微软雅黑" pitchFamily="34" charset="-122"/>
                  <a:ea typeface="微软雅黑" pitchFamily="34" charset="-122"/>
                </a:rPr>
                <a:t>颜色：黑</a:t>
              </a:r>
              <a:endParaRPr lang="en-US" b="1" dirty="0">
                <a:solidFill>
                  <a:srgbClr val="163794"/>
                </a:solidFill>
                <a:latin typeface="微软雅黑" pitchFamily="34" charset="-122"/>
                <a:ea typeface="微软雅黑" pitchFamily="34" charset="-122"/>
              </a:endParaRPr>
            </a:p>
          </p:txBody>
        </p:sp>
      </p:grpSp>
      <p:pic>
        <p:nvPicPr>
          <p:cNvPr id="65" name="Picture 3"/>
          <p:cNvPicPr>
            <a:picLocks noChangeAspect="1" noChangeArrowheads="1"/>
          </p:cNvPicPr>
          <p:nvPr/>
        </p:nvPicPr>
        <p:blipFill>
          <a:blip r:embed="rId5"/>
          <a:srcRect/>
          <a:stretch>
            <a:fillRect/>
          </a:stretch>
        </p:blipFill>
        <p:spPr bwMode="auto">
          <a:xfrm>
            <a:off x="573992" y="1263650"/>
            <a:ext cx="3028000" cy="2836715"/>
          </a:xfrm>
          <a:prstGeom prst="rect">
            <a:avLst/>
          </a:prstGeom>
          <a:noFill/>
          <a:ln w="9525">
            <a:noFill/>
            <a:round/>
            <a:headEnd/>
            <a:tailEnd/>
          </a:ln>
          <a:effectLst/>
        </p:spPr>
      </p:pic>
      <p:sp>
        <p:nvSpPr>
          <p:cNvPr id="66" name="右箭头 65"/>
          <p:cNvSpPr/>
          <p:nvPr/>
        </p:nvSpPr>
        <p:spPr>
          <a:xfrm>
            <a:off x="3762461" y="2317750"/>
            <a:ext cx="936807" cy="859028"/>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微软雅黑" pitchFamily="34" charset="-122"/>
              <a:ea typeface="微软雅黑" pitchFamily="34" charset="-122"/>
            </a:endParaRPr>
          </a:p>
        </p:txBody>
      </p:sp>
      <p:sp>
        <p:nvSpPr>
          <p:cNvPr id="67" name="Text Box 49"/>
          <p:cNvSpPr txBox="1">
            <a:spLocks noChangeArrowheads="1"/>
          </p:cNvSpPr>
          <p:nvPr/>
        </p:nvSpPr>
        <p:spPr bwMode="auto">
          <a:xfrm>
            <a:off x="382888" y="640884"/>
            <a:ext cx="254832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现实的对象到软件对象：</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fill="hold" nodeType="clickEffect">
                                  <p:stCondLst>
                                    <p:cond delay="0"/>
                                  </p:stCondLst>
                                  <p:iterate type="lt">
                                    <p:tmPct val="5000"/>
                                  </p:iterate>
                                  <p:childTnLst>
                                    <p:set>
                                      <p:cBhvr additive="repl">
                                        <p:cTn id="6" dur="1" fill="hold">
                                          <p:stCondLst>
                                            <p:cond delay="0"/>
                                          </p:stCondLst>
                                        </p:cTn>
                                        <p:tgtEl>
                                          <p:spTgt spid="31"/>
                                        </p:tgtEl>
                                        <p:attrNameLst>
                                          <p:attrName>style.visibility</p:attrName>
                                        </p:attrNameLst>
                                      </p:cBhvr>
                                      <p:to>
                                        <p:strVal val="visible"/>
                                      </p:to>
                                    </p:set>
                                    <p:anim calcmode="lin" valueType="num">
                                      <p:cBhvr additive="repl">
                                        <p:cTn id="7" dur="1000" fill="hold"/>
                                        <p:tgtEl>
                                          <p:spTgt spid="31"/>
                                        </p:tgtEl>
                                        <p:attrNameLst>
                                          <p:attrName>ppt_w</p:attrName>
                                        </p:attrNameLst>
                                      </p:cBhvr>
                                      <p:tavLst>
                                        <p:tav tm="100000">
                                          <p:val>
                                            <p:fltVal val="0"/>
                                          </p:val>
                                        </p:tav>
                                        <p:tav tm="100000">
                                          <p:val>
                                            <p:strVal val="#ppt_w"/>
                                          </p:val>
                                        </p:tav>
                                      </p:tavLst>
                                    </p:anim>
                                    <p:anim calcmode="lin" valueType="num">
                                      <p:cBhvr additive="repl">
                                        <p:cTn id="8" dur="1000" fill="hold"/>
                                        <p:tgtEl>
                                          <p:spTgt spid="31"/>
                                        </p:tgtEl>
                                        <p:attrNameLst>
                                          <p:attrName>ppt_h</p:attrName>
                                        </p:attrNameLst>
                                      </p:cBhvr>
                                      <p:tavLst>
                                        <p:tav tm="100000">
                                          <p:val>
                                            <p:fltVal val="0"/>
                                          </p:val>
                                        </p:tav>
                                        <p:tav tm="100000">
                                          <p:val>
                                            <p:strVal val="#ppt_h"/>
                                          </p:val>
                                        </p:tav>
                                      </p:tavLst>
                                    </p:anim>
                                    <p:anim calcmode="lin" valueType="num">
                                      <p:cBhvr additive="repl">
                                        <p:cTn id="9" dur="1000" fill="hold"/>
                                        <p:tgtEl>
                                          <p:spTgt spid="31"/>
                                        </p:tgtEl>
                                        <p:attrNameLst>
                                          <p:attrName>r</p:attrName>
                                        </p:attrNameLst>
                                      </p:cBhvr>
                                      <p:tavLst>
                                        <p:tav tm="100000">
                                          <p:val>
                                            <p:strVal val="90"/>
                                          </p:val>
                                        </p:tav>
                                        <p:tav tm="100000">
                                          <p:val>
                                            <p:strVal val="0"/>
                                          </p:val>
                                        </p:tav>
                                      </p:tavLst>
                                    </p:anim>
                                    <p:animEffect transition="in" filter="fade">
                                      <p:cBhvr additive="repl">
                                        <p:cTn id="10"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类</a:t>
            </a:r>
          </a:p>
        </p:txBody>
      </p:sp>
      <p:sp>
        <p:nvSpPr>
          <p:cNvPr id="67" name="Text Box 49"/>
          <p:cNvSpPr txBox="1">
            <a:spLocks noChangeArrowheads="1"/>
          </p:cNvSpPr>
          <p:nvPr/>
        </p:nvSpPr>
        <p:spPr bwMode="auto">
          <a:xfrm>
            <a:off x="382888" y="640885"/>
            <a:ext cx="7829620" cy="676725"/>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b="1" dirty="0" err="1" smtClean="0">
                <a:solidFill>
                  <a:srgbClr val="990000"/>
                </a:solidFill>
                <a:latin typeface="微软雅黑" pitchFamily="34" charset="-122"/>
                <a:ea typeface="微软雅黑" pitchFamily="34" charset="-122"/>
              </a:rPr>
              <a:t>定义</a:t>
            </a:r>
            <a:r>
              <a:rPr lang="en-US" sz="1600" b="1" dirty="0" err="1" smtClean="0">
                <a:latin typeface="微软雅黑" pitchFamily="34" charset="-122"/>
                <a:ea typeface="微软雅黑" pitchFamily="34" charset="-122"/>
              </a:rPr>
              <a:t>：类是蓝图或原型，它定义了所有某种类的对象的共有的变量和方法</a:t>
            </a:r>
            <a:endParaRPr lang="en-US" sz="1600" b="1"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b="1" dirty="0" err="1" smtClean="0">
                <a:latin typeface="微软雅黑" pitchFamily="34" charset="-122"/>
                <a:ea typeface="微软雅黑" pitchFamily="34" charset="-122"/>
              </a:rPr>
              <a:t>类是具有共同属性和行为的对象的抽象与集合</a:t>
            </a:r>
            <a:endParaRPr lang="en-US" sz="1600" b="1" dirty="0" smtClean="0">
              <a:latin typeface="微软雅黑" pitchFamily="34" charset="-122"/>
              <a:ea typeface="微软雅黑" pitchFamily="34" charset="-122"/>
            </a:endParaRPr>
          </a:p>
        </p:txBody>
      </p:sp>
      <p:grpSp>
        <p:nvGrpSpPr>
          <p:cNvPr id="88" name="Group 3"/>
          <p:cNvGrpSpPr>
            <a:grpSpLocks/>
          </p:cNvGrpSpPr>
          <p:nvPr/>
        </p:nvGrpSpPr>
        <p:grpSpPr bwMode="auto">
          <a:xfrm>
            <a:off x="3338720" y="1490854"/>
            <a:ext cx="2466560" cy="3104680"/>
            <a:chOff x="1776" y="1884"/>
            <a:chExt cx="1777" cy="2204"/>
          </a:xfrm>
        </p:grpSpPr>
        <p:sp>
          <p:nvSpPr>
            <p:cNvPr id="89" name="Text Box 4"/>
            <p:cNvSpPr txBox="1">
              <a:spLocks noChangeArrowheads="1"/>
            </p:cNvSpPr>
            <p:nvPr/>
          </p:nvSpPr>
          <p:spPr bwMode="auto">
            <a:xfrm>
              <a:off x="2044" y="1884"/>
              <a:ext cx="1509" cy="286"/>
            </a:xfrm>
            <a:prstGeom prst="rect">
              <a:avLst/>
            </a:prstGeom>
            <a:noFill/>
            <a:ln w="9525">
              <a:noFill/>
              <a:round/>
              <a:headEnd/>
              <a:tailEnd/>
            </a:ln>
            <a:effectLst/>
          </p:spPr>
          <p:txBody>
            <a:bodyPr wrap="squar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smtClean="0">
                  <a:solidFill>
                    <a:srgbClr val="163794"/>
                  </a:solidFill>
                  <a:latin typeface="微软雅黑" pitchFamily="34" charset="-122"/>
                  <a:ea typeface="微软雅黑" pitchFamily="34" charset="-122"/>
                </a:rPr>
                <a:t>私有的实现细节</a:t>
              </a:r>
              <a:endParaRPr lang="en-US" sz="2000" b="1" dirty="0">
                <a:solidFill>
                  <a:srgbClr val="163794"/>
                </a:solidFill>
                <a:latin typeface="微软雅黑" pitchFamily="34" charset="-122"/>
                <a:ea typeface="微软雅黑" pitchFamily="34" charset="-122"/>
              </a:endParaRPr>
            </a:p>
          </p:txBody>
        </p:sp>
        <p:sp>
          <p:nvSpPr>
            <p:cNvPr id="90" name="Text Box 5"/>
            <p:cNvSpPr txBox="1">
              <a:spLocks noChangeArrowheads="1"/>
            </p:cNvSpPr>
            <p:nvPr/>
          </p:nvSpPr>
          <p:spPr bwMode="auto">
            <a:xfrm>
              <a:off x="2523" y="3802"/>
              <a:ext cx="854" cy="286"/>
            </a:xfrm>
            <a:prstGeom prst="rect">
              <a:avLst/>
            </a:prstGeom>
            <a:noFill/>
            <a:ln w="9525">
              <a:noFill/>
              <a:round/>
              <a:headEnd/>
              <a:tailEnd/>
            </a:ln>
            <a:effectLst/>
          </p:spPr>
          <p:txBody>
            <a:bodyPr wrap="square"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smtClean="0">
                  <a:solidFill>
                    <a:srgbClr val="163794"/>
                  </a:solidFill>
                  <a:latin typeface="微软雅黑" pitchFamily="34" charset="-122"/>
                  <a:ea typeface="微软雅黑" pitchFamily="34" charset="-122"/>
                </a:rPr>
                <a:t>公共</a:t>
              </a:r>
              <a:r>
                <a:rPr lang="en-US" altLang="zh-CN" sz="2000" b="1" dirty="0" smtClean="0">
                  <a:solidFill>
                    <a:srgbClr val="163794"/>
                  </a:solidFill>
                  <a:latin typeface="微软雅黑" pitchFamily="34" charset="-122"/>
                  <a:ea typeface="微软雅黑" pitchFamily="34" charset="-122"/>
                </a:rPr>
                <a:t>API</a:t>
              </a:r>
              <a:endParaRPr lang="en-US" sz="2000" b="1" dirty="0">
                <a:solidFill>
                  <a:srgbClr val="163794"/>
                </a:solidFill>
                <a:latin typeface="微软雅黑" pitchFamily="34" charset="-122"/>
                <a:ea typeface="微软雅黑" pitchFamily="34" charset="-122"/>
              </a:endParaRPr>
            </a:p>
          </p:txBody>
        </p:sp>
        <p:grpSp>
          <p:nvGrpSpPr>
            <p:cNvPr id="91" name="Group 6"/>
            <p:cNvGrpSpPr>
              <a:grpSpLocks/>
            </p:cNvGrpSpPr>
            <p:nvPr/>
          </p:nvGrpSpPr>
          <p:grpSpPr bwMode="auto">
            <a:xfrm>
              <a:off x="1776" y="2314"/>
              <a:ext cx="1276" cy="1248"/>
              <a:chOff x="1776" y="2314"/>
              <a:chExt cx="1276" cy="1248"/>
            </a:xfrm>
          </p:grpSpPr>
          <p:grpSp>
            <p:nvGrpSpPr>
              <p:cNvPr id="106" name="Group 7"/>
              <p:cNvGrpSpPr>
                <a:grpSpLocks/>
              </p:cNvGrpSpPr>
              <p:nvPr/>
            </p:nvGrpSpPr>
            <p:grpSpPr bwMode="auto">
              <a:xfrm>
                <a:off x="1776" y="2314"/>
                <a:ext cx="1276" cy="1248"/>
                <a:chOff x="1776" y="2314"/>
                <a:chExt cx="1276" cy="1248"/>
              </a:xfrm>
            </p:grpSpPr>
            <p:sp>
              <p:nvSpPr>
                <p:cNvPr id="108" name="Oval 8"/>
                <p:cNvSpPr>
                  <a:spLocks noChangeArrowheads="1"/>
                </p:cNvSpPr>
                <p:nvPr/>
              </p:nvSpPr>
              <p:spPr bwMode="auto">
                <a:xfrm>
                  <a:off x="1776" y="2314"/>
                  <a:ext cx="1266" cy="1247"/>
                </a:xfrm>
                <a:prstGeom prst="ellipse">
                  <a:avLst/>
                </a:prstGeom>
                <a:gradFill rotWithShape="0">
                  <a:gsLst>
                    <a:gs pos="0">
                      <a:srgbClr val="FFFFFF"/>
                    </a:gs>
                    <a:gs pos="100000">
                      <a:srgbClr val="99CCFF"/>
                    </a:gs>
                  </a:gsLst>
                  <a:path path="shape">
                    <a:fillToRect l="50000" t="50000" r="50000" b="50000"/>
                  </a:path>
                </a:gradFill>
                <a:ln w="38160">
                  <a:solidFill>
                    <a:srgbClr val="163794"/>
                  </a:solidFill>
                  <a:miter lim="800000"/>
                  <a:headEnd/>
                  <a:tailEnd/>
                </a:ln>
                <a:effectLst/>
              </p:spPr>
              <p:txBody>
                <a:bodyPr wrap="none" anchor="ctr"/>
                <a:lstStyle/>
                <a:p>
                  <a:endParaRPr lang="zh-CN" altLang="en-US"/>
                </a:p>
              </p:txBody>
            </p:sp>
            <p:sp>
              <p:nvSpPr>
                <p:cNvPr id="109" name="Freeform 9"/>
                <p:cNvSpPr>
                  <a:spLocks noChangeArrowheads="1"/>
                </p:cNvSpPr>
                <p:nvPr/>
              </p:nvSpPr>
              <p:spPr bwMode="auto">
                <a:xfrm>
                  <a:off x="2111" y="2404"/>
                  <a:ext cx="616" cy="1066"/>
                </a:xfrm>
                <a:custGeom>
                  <a:avLst/>
                  <a:gdLst/>
                  <a:ahLst/>
                  <a:cxnLst>
                    <a:cxn ang="0">
                      <a:pos x="0" y="0"/>
                    </a:cxn>
                    <a:cxn ang="0">
                      <a:pos x="2716" y="4700"/>
                    </a:cxn>
                    <a:cxn ang="0">
                      <a:pos x="0" y="0"/>
                    </a:cxn>
                  </a:cxnLst>
                  <a:rect l="0" t="0" r="r" b="b"/>
                  <a:pathLst>
                    <a:path w="2717" h="4701">
                      <a:moveTo>
                        <a:pt x="0" y="0"/>
                      </a:moveTo>
                      <a:lnTo>
                        <a:pt x="2716" y="470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p>
              </p:txBody>
            </p:sp>
            <p:sp>
              <p:nvSpPr>
                <p:cNvPr id="110" name="Freeform 10"/>
                <p:cNvSpPr>
                  <a:spLocks noChangeArrowheads="1"/>
                </p:cNvSpPr>
                <p:nvPr/>
              </p:nvSpPr>
              <p:spPr bwMode="auto">
                <a:xfrm>
                  <a:off x="1786" y="2938"/>
                  <a:ext cx="1266" cy="1"/>
                </a:xfrm>
                <a:custGeom>
                  <a:avLst/>
                  <a:gdLst/>
                  <a:ahLst/>
                  <a:cxnLst>
                    <a:cxn ang="0">
                      <a:pos x="0" y="0"/>
                    </a:cxn>
                    <a:cxn ang="0">
                      <a:pos x="5582" y="0"/>
                    </a:cxn>
                    <a:cxn ang="0">
                      <a:pos x="0" y="0"/>
                    </a:cxn>
                  </a:cxnLst>
                  <a:rect l="0" t="0" r="r" b="b"/>
                  <a:pathLst>
                    <a:path w="5583" h="1">
                      <a:moveTo>
                        <a:pt x="0" y="0"/>
                      </a:moveTo>
                      <a:lnTo>
                        <a:pt x="5582" y="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p>
              </p:txBody>
            </p:sp>
            <p:sp>
              <p:nvSpPr>
                <p:cNvPr id="111" name="Line 11"/>
                <p:cNvSpPr>
                  <a:spLocks noChangeShapeType="1"/>
                </p:cNvSpPr>
                <p:nvPr/>
              </p:nvSpPr>
              <p:spPr bwMode="auto">
                <a:xfrm>
                  <a:off x="2428" y="2314"/>
                  <a:ext cx="1" cy="1248"/>
                </a:xfrm>
                <a:prstGeom prst="line">
                  <a:avLst/>
                </a:prstGeom>
                <a:noFill/>
                <a:ln w="9360">
                  <a:solidFill>
                    <a:srgbClr val="163794"/>
                  </a:solidFill>
                  <a:miter lim="800000"/>
                  <a:headEnd/>
                  <a:tailEnd/>
                </a:ln>
                <a:effectLst/>
              </p:spPr>
              <p:txBody>
                <a:bodyPr/>
                <a:lstStyle/>
                <a:p>
                  <a:endParaRPr lang="zh-CN" altLang="en-US"/>
                </a:p>
              </p:txBody>
            </p:sp>
          </p:grpSp>
          <p:sp>
            <p:nvSpPr>
              <p:cNvPr id="107" name="Oval 12"/>
              <p:cNvSpPr>
                <a:spLocks noChangeArrowheads="1"/>
              </p:cNvSpPr>
              <p:nvPr/>
            </p:nvSpPr>
            <p:spPr bwMode="auto">
              <a:xfrm>
                <a:off x="2102" y="2634"/>
                <a:ext cx="633" cy="607"/>
              </a:xfrm>
              <a:prstGeom prst="ellipse">
                <a:avLst/>
              </a:prstGeom>
              <a:solidFill>
                <a:srgbClr val="3D8CFF"/>
              </a:solidFill>
              <a:ln w="9360">
                <a:solidFill>
                  <a:srgbClr val="163794"/>
                </a:solidFill>
                <a:miter lim="800000"/>
                <a:headEnd/>
                <a:tailEnd/>
              </a:ln>
              <a:effectLst/>
            </p:spPr>
            <p:txBody>
              <a:bodyPr wrap="none" anchor="ctr"/>
              <a:lstStyle/>
              <a:p>
                <a:endParaRPr lang="zh-CN" altLang="en-US"/>
              </a:p>
            </p:txBody>
          </p:sp>
        </p:grpSp>
        <p:sp>
          <p:nvSpPr>
            <p:cNvPr id="92" name="Rectangle 13"/>
            <p:cNvSpPr>
              <a:spLocks noChangeArrowheads="1"/>
            </p:cNvSpPr>
            <p:nvPr/>
          </p:nvSpPr>
          <p:spPr bwMode="auto">
            <a:xfrm>
              <a:off x="2341" y="2743"/>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p>
          </p:txBody>
        </p:sp>
        <p:sp>
          <p:nvSpPr>
            <p:cNvPr id="93" name="Oval 14"/>
            <p:cNvSpPr>
              <a:spLocks noChangeArrowheads="1"/>
            </p:cNvSpPr>
            <p:nvPr/>
          </p:nvSpPr>
          <p:spPr bwMode="auto">
            <a:xfrm>
              <a:off x="2202" y="2971"/>
              <a:ext cx="99"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p>
          </p:txBody>
        </p:sp>
        <p:sp>
          <p:nvSpPr>
            <p:cNvPr id="94" name="AutoShape 15"/>
            <p:cNvSpPr>
              <a:spLocks noChangeArrowheads="1"/>
            </p:cNvSpPr>
            <p:nvPr/>
          </p:nvSpPr>
          <p:spPr bwMode="auto">
            <a:xfrm>
              <a:off x="2223" y="2836"/>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p>
          </p:txBody>
        </p:sp>
        <p:sp>
          <p:nvSpPr>
            <p:cNvPr id="95" name="Rectangle 16"/>
            <p:cNvSpPr>
              <a:spLocks noChangeArrowheads="1"/>
            </p:cNvSpPr>
            <p:nvPr/>
          </p:nvSpPr>
          <p:spPr bwMode="auto">
            <a:xfrm>
              <a:off x="2386" y="2920"/>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p>
          </p:txBody>
        </p:sp>
        <p:sp>
          <p:nvSpPr>
            <p:cNvPr id="96" name="Oval 17"/>
            <p:cNvSpPr>
              <a:spLocks noChangeArrowheads="1"/>
            </p:cNvSpPr>
            <p:nvPr/>
          </p:nvSpPr>
          <p:spPr bwMode="auto">
            <a:xfrm>
              <a:off x="2501" y="2768"/>
              <a:ext cx="100"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p>
          </p:txBody>
        </p:sp>
        <p:sp>
          <p:nvSpPr>
            <p:cNvPr id="97" name="AutoShape 18"/>
            <p:cNvSpPr>
              <a:spLocks noChangeArrowheads="1"/>
            </p:cNvSpPr>
            <p:nvPr/>
          </p:nvSpPr>
          <p:spPr bwMode="auto">
            <a:xfrm>
              <a:off x="2547" y="2982"/>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p>
          </p:txBody>
        </p:sp>
        <p:grpSp>
          <p:nvGrpSpPr>
            <p:cNvPr id="98" name="Group 19"/>
            <p:cNvGrpSpPr>
              <a:grpSpLocks/>
            </p:cNvGrpSpPr>
            <p:nvPr/>
          </p:nvGrpSpPr>
          <p:grpSpPr bwMode="auto">
            <a:xfrm>
              <a:off x="2427" y="2170"/>
              <a:ext cx="434" cy="864"/>
              <a:chOff x="2427" y="2170"/>
              <a:chExt cx="434" cy="864"/>
            </a:xfrm>
          </p:grpSpPr>
          <p:sp>
            <p:nvSpPr>
              <p:cNvPr id="103" name="Line 20"/>
              <p:cNvSpPr>
                <a:spLocks noChangeShapeType="1"/>
              </p:cNvSpPr>
              <p:nvPr/>
            </p:nvSpPr>
            <p:spPr bwMode="auto">
              <a:xfrm flipH="1">
                <a:off x="2619" y="2170"/>
                <a:ext cx="242" cy="864"/>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104" name="Line 21"/>
              <p:cNvSpPr>
                <a:spLocks noChangeShapeType="1"/>
              </p:cNvSpPr>
              <p:nvPr/>
            </p:nvSpPr>
            <p:spPr bwMode="auto">
              <a:xfrm flipH="1">
                <a:off x="2571" y="2170"/>
                <a:ext cx="290" cy="57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105" name="Line 22"/>
              <p:cNvSpPr>
                <a:spLocks noChangeShapeType="1"/>
              </p:cNvSpPr>
              <p:nvPr/>
            </p:nvSpPr>
            <p:spPr bwMode="auto">
              <a:xfrm flipH="1">
                <a:off x="2427" y="2170"/>
                <a:ext cx="434" cy="576"/>
              </a:xfrm>
              <a:prstGeom prst="line">
                <a:avLst/>
              </a:prstGeom>
              <a:noFill/>
              <a:ln w="9360">
                <a:solidFill>
                  <a:srgbClr val="163794"/>
                </a:solidFill>
                <a:miter lim="800000"/>
                <a:headEnd/>
                <a:tailEnd type="triangle" w="med" len="med"/>
              </a:ln>
              <a:effectLst/>
            </p:spPr>
            <p:txBody>
              <a:bodyPr/>
              <a:lstStyle/>
              <a:p>
                <a:endParaRPr lang="zh-CN" altLang="en-US"/>
              </a:p>
            </p:txBody>
          </p:sp>
        </p:grpSp>
        <p:grpSp>
          <p:nvGrpSpPr>
            <p:cNvPr id="99" name="Group 23"/>
            <p:cNvGrpSpPr>
              <a:grpSpLocks/>
            </p:cNvGrpSpPr>
            <p:nvPr/>
          </p:nvGrpSpPr>
          <p:grpSpPr bwMode="auto">
            <a:xfrm>
              <a:off x="2523" y="2841"/>
              <a:ext cx="433" cy="962"/>
              <a:chOff x="2523" y="2841"/>
              <a:chExt cx="433" cy="962"/>
            </a:xfrm>
          </p:grpSpPr>
          <p:sp>
            <p:nvSpPr>
              <p:cNvPr id="100" name="Line 24"/>
              <p:cNvSpPr>
                <a:spLocks noChangeShapeType="1"/>
              </p:cNvSpPr>
              <p:nvPr/>
            </p:nvSpPr>
            <p:spPr bwMode="auto">
              <a:xfrm flipH="1" flipV="1">
                <a:off x="2523" y="3417"/>
                <a:ext cx="290" cy="38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101" name="Line 25"/>
              <p:cNvSpPr>
                <a:spLocks noChangeShapeType="1"/>
              </p:cNvSpPr>
              <p:nvPr/>
            </p:nvSpPr>
            <p:spPr bwMode="auto">
              <a:xfrm flipH="1" flipV="1">
                <a:off x="2763" y="3177"/>
                <a:ext cx="50" cy="62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102" name="Line 26"/>
              <p:cNvSpPr>
                <a:spLocks noChangeShapeType="1"/>
              </p:cNvSpPr>
              <p:nvPr/>
            </p:nvSpPr>
            <p:spPr bwMode="auto">
              <a:xfrm flipV="1">
                <a:off x="2812" y="2841"/>
                <a:ext cx="144" cy="962"/>
              </a:xfrm>
              <a:prstGeom prst="line">
                <a:avLst/>
              </a:prstGeom>
              <a:noFill/>
              <a:ln w="9360">
                <a:solidFill>
                  <a:srgbClr val="163794"/>
                </a:solidFill>
                <a:miter lim="800000"/>
                <a:headEnd/>
                <a:tailEnd type="triangle" w="med" len="med"/>
              </a:ln>
              <a:effectLst/>
            </p:spPr>
            <p:txBody>
              <a:bodyPr/>
              <a:lstStyle/>
              <a:p>
                <a:endParaRPr lang="zh-CN" altLang="en-US"/>
              </a:p>
            </p:txBody>
          </p:sp>
        </p:grpSp>
      </p:gr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实例</a:t>
            </a:r>
          </a:p>
        </p:txBody>
      </p:sp>
      <p:sp>
        <p:nvSpPr>
          <p:cNvPr id="67" name="Text Box 49"/>
          <p:cNvSpPr txBox="1">
            <a:spLocks noChangeArrowheads="1"/>
          </p:cNvSpPr>
          <p:nvPr/>
        </p:nvSpPr>
        <p:spPr bwMode="auto">
          <a:xfrm>
            <a:off x="382888" y="640885"/>
            <a:ext cx="7829620" cy="340735"/>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b="1" dirty="0" smtClean="0">
                <a:solidFill>
                  <a:srgbClr val="990000"/>
                </a:solidFill>
                <a:latin typeface="微软雅黑" pitchFamily="34" charset="-122"/>
                <a:ea typeface="微软雅黑" pitchFamily="34" charset="-122"/>
              </a:rPr>
              <a:t>定义</a:t>
            </a:r>
            <a:r>
              <a:rPr lang="zh-CN" altLang="en-US" sz="1600" b="1" dirty="0" smtClean="0">
                <a:latin typeface="微软雅黑" pitchFamily="34" charset="-122"/>
                <a:ea typeface="微软雅黑" pitchFamily="34" charset="-122"/>
              </a:rPr>
              <a:t>：特定类所描述的一个具体对象</a:t>
            </a:r>
          </a:p>
        </p:txBody>
      </p:sp>
      <p:cxnSp>
        <p:nvCxnSpPr>
          <p:cNvPr id="33" name="直接箭头连接符 32"/>
          <p:cNvCxnSpPr/>
          <p:nvPr/>
        </p:nvCxnSpPr>
        <p:spPr>
          <a:xfrm flipV="1">
            <a:off x="2733894" y="2158981"/>
            <a:ext cx="2090440" cy="64073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6146" name="Picture 2" descr="C:\Users\fulei\Desktop\01300000167299128885699707973.jpg"/>
          <p:cNvPicPr>
            <a:picLocks noChangeAspect="1" noChangeArrowheads="1"/>
          </p:cNvPicPr>
          <p:nvPr/>
        </p:nvPicPr>
        <p:blipFill>
          <a:blip r:embed="rId5"/>
          <a:srcRect/>
          <a:stretch>
            <a:fillRect/>
          </a:stretch>
        </p:blipFill>
        <p:spPr bwMode="auto">
          <a:xfrm>
            <a:off x="5010135" y="2799718"/>
            <a:ext cx="1684978" cy="1801451"/>
          </a:xfrm>
          <a:prstGeom prst="rect">
            <a:avLst/>
          </a:prstGeom>
          <a:noFill/>
        </p:spPr>
      </p:pic>
      <p:pic>
        <p:nvPicPr>
          <p:cNvPr id="6147" name="Picture 3" descr="C:\Users\fulei\Desktop\u=2283285415,4002455401&amp;fm=21&amp;gp=0.jpg"/>
          <p:cNvPicPr>
            <a:picLocks noChangeAspect="1" noChangeArrowheads="1"/>
          </p:cNvPicPr>
          <p:nvPr/>
        </p:nvPicPr>
        <p:blipFill>
          <a:blip r:embed="rId6"/>
          <a:srcRect/>
          <a:stretch>
            <a:fillRect/>
          </a:stretch>
        </p:blipFill>
        <p:spPr bwMode="auto">
          <a:xfrm>
            <a:off x="675739" y="1957343"/>
            <a:ext cx="1885950" cy="2095500"/>
          </a:xfrm>
          <a:prstGeom prst="rect">
            <a:avLst/>
          </a:prstGeom>
          <a:noFill/>
        </p:spPr>
      </p:pic>
      <p:sp>
        <p:nvSpPr>
          <p:cNvPr id="39" name="Text Box 49"/>
          <p:cNvSpPr txBox="1">
            <a:spLocks noChangeArrowheads="1"/>
          </p:cNvSpPr>
          <p:nvPr/>
        </p:nvSpPr>
        <p:spPr bwMode="auto">
          <a:xfrm>
            <a:off x="190440" y="1464771"/>
            <a:ext cx="3214894"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狗的卡通形象代表抽象的狗的类</a:t>
            </a:r>
            <a:endParaRPr lang="en-US" altLang="zh-CN" sz="1600" dirty="0" smtClean="0">
              <a:latin typeface="微软雅黑" pitchFamily="34" charset="-122"/>
              <a:ea typeface="微软雅黑" pitchFamily="34" charset="-122"/>
            </a:endParaRPr>
          </a:p>
        </p:txBody>
      </p:sp>
      <p:cxnSp>
        <p:nvCxnSpPr>
          <p:cNvPr id="40" name="直接箭头连接符 39"/>
          <p:cNvCxnSpPr/>
          <p:nvPr/>
        </p:nvCxnSpPr>
        <p:spPr>
          <a:xfrm>
            <a:off x="2733894" y="3315768"/>
            <a:ext cx="2090440" cy="36006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pic>
        <p:nvPicPr>
          <p:cNvPr id="44" name="Picture 3"/>
          <p:cNvPicPr>
            <a:picLocks noChangeAspect="1" noChangeArrowheads="1"/>
          </p:cNvPicPr>
          <p:nvPr/>
        </p:nvPicPr>
        <p:blipFill>
          <a:blip r:embed="rId7"/>
          <a:srcRect/>
          <a:stretch>
            <a:fillRect/>
          </a:stretch>
        </p:blipFill>
        <p:spPr bwMode="auto">
          <a:xfrm>
            <a:off x="4824334" y="1063405"/>
            <a:ext cx="1854437" cy="1737288"/>
          </a:xfrm>
          <a:prstGeom prst="rect">
            <a:avLst/>
          </a:prstGeom>
          <a:noFill/>
          <a:ln w="9525">
            <a:noFill/>
            <a:round/>
            <a:headEnd/>
            <a:tailEnd/>
          </a:ln>
          <a:effectLst/>
        </p:spPr>
      </p:pic>
      <p:grpSp>
        <p:nvGrpSpPr>
          <p:cNvPr id="49" name="Group 3"/>
          <p:cNvGrpSpPr>
            <a:grpSpLocks/>
          </p:cNvGrpSpPr>
          <p:nvPr/>
        </p:nvGrpSpPr>
        <p:grpSpPr bwMode="auto">
          <a:xfrm>
            <a:off x="6587024" y="781739"/>
            <a:ext cx="2328086" cy="1535703"/>
            <a:chOff x="3312" y="1608"/>
            <a:chExt cx="2436" cy="1570"/>
          </a:xfrm>
        </p:grpSpPr>
        <p:grpSp>
          <p:nvGrpSpPr>
            <p:cNvPr id="50" name="Group 4"/>
            <p:cNvGrpSpPr>
              <a:grpSpLocks/>
            </p:cNvGrpSpPr>
            <p:nvPr/>
          </p:nvGrpSpPr>
          <p:grpSpPr bwMode="auto">
            <a:xfrm>
              <a:off x="3312" y="1608"/>
              <a:ext cx="2436" cy="1570"/>
              <a:chOff x="3312" y="1608"/>
              <a:chExt cx="2436" cy="1570"/>
            </a:xfrm>
          </p:grpSpPr>
          <p:grpSp>
            <p:nvGrpSpPr>
              <p:cNvPr id="53" name="Group 6"/>
              <p:cNvGrpSpPr>
                <a:grpSpLocks/>
              </p:cNvGrpSpPr>
              <p:nvPr/>
            </p:nvGrpSpPr>
            <p:grpSpPr bwMode="auto">
              <a:xfrm>
                <a:off x="3312" y="1930"/>
                <a:ext cx="1276" cy="1248"/>
                <a:chOff x="3312" y="1930"/>
                <a:chExt cx="1276" cy="1248"/>
              </a:xfrm>
            </p:grpSpPr>
            <p:grpSp>
              <p:nvGrpSpPr>
                <p:cNvPr id="73" name="Group 7"/>
                <p:cNvGrpSpPr>
                  <a:grpSpLocks/>
                </p:cNvGrpSpPr>
                <p:nvPr/>
              </p:nvGrpSpPr>
              <p:grpSpPr bwMode="auto">
                <a:xfrm>
                  <a:off x="3312" y="1930"/>
                  <a:ext cx="1276" cy="1248"/>
                  <a:chOff x="3312" y="1930"/>
                  <a:chExt cx="1276" cy="1248"/>
                </a:xfrm>
              </p:grpSpPr>
              <p:sp>
                <p:nvSpPr>
                  <p:cNvPr id="75" name="Oval 8"/>
                  <p:cNvSpPr>
                    <a:spLocks noChangeArrowheads="1"/>
                  </p:cNvSpPr>
                  <p:nvPr/>
                </p:nvSpPr>
                <p:spPr bwMode="auto">
                  <a:xfrm>
                    <a:off x="3312" y="1930"/>
                    <a:ext cx="1266" cy="1247"/>
                  </a:xfrm>
                  <a:prstGeom prst="ellipse">
                    <a:avLst/>
                  </a:prstGeom>
                  <a:gradFill rotWithShape="0">
                    <a:gsLst>
                      <a:gs pos="0">
                        <a:srgbClr val="FFFFFF"/>
                      </a:gs>
                      <a:gs pos="100000">
                        <a:srgbClr val="99CCFF"/>
                      </a:gs>
                    </a:gsLst>
                    <a:path path="shape">
                      <a:fillToRect l="50000" t="50000" r="50000" b="50000"/>
                    </a:path>
                  </a:gradFill>
                  <a:ln w="381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76" name="Freeform 9"/>
                  <p:cNvSpPr>
                    <a:spLocks noChangeArrowheads="1"/>
                  </p:cNvSpPr>
                  <p:nvPr/>
                </p:nvSpPr>
                <p:spPr bwMode="auto">
                  <a:xfrm>
                    <a:off x="3647" y="2020"/>
                    <a:ext cx="616" cy="1066"/>
                  </a:xfrm>
                  <a:custGeom>
                    <a:avLst/>
                    <a:gdLst/>
                    <a:ahLst/>
                    <a:cxnLst>
                      <a:cxn ang="0">
                        <a:pos x="0" y="0"/>
                      </a:cxn>
                      <a:cxn ang="0">
                        <a:pos x="2716" y="4700"/>
                      </a:cxn>
                      <a:cxn ang="0">
                        <a:pos x="0" y="0"/>
                      </a:cxn>
                    </a:cxnLst>
                    <a:rect l="0" t="0" r="r" b="b"/>
                    <a:pathLst>
                      <a:path w="2717" h="4701">
                        <a:moveTo>
                          <a:pt x="0" y="0"/>
                        </a:moveTo>
                        <a:lnTo>
                          <a:pt x="2716" y="470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77" name="Freeform 10"/>
                  <p:cNvSpPr>
                    <a:spLocks noChangeArrowheads="1"/>
                  </p:cNvSpPr>
                  <p:nvPr/>
                </p:nvSpPr>
                <p:spPr bwMode="auto">
                  <a:xfrm>
                    <a:off x="3322" y="2554"/>
                    <a:ext cx="1266" cy="1"/>
                  </a:xfrm>
                  <a:custGeom>
                    <a:avLst/>
                    <a:gdLst/>
                    <a:ahLst/>
                    <a:cxnLst>
                      <a:cxn ang="0">
                        <a:pos x="0" y="0"/>
                      </a:cxn>
                      <a:cxn ang="0">
                        <a:pos x="5582" y="0"/>
                      </a:cxn>
                      <a:cxn ang="0">
                        <a:pos x="0" y="0"/>
                      </a:cxn>
                    </a:cxnLst>
                    <a:rect l="0" t="0" r="r" b="b"/>
                    <a:pathLst>
                      <a:path w="5583" h="1">
                        <a:moveTo>
                          <a:pt x="0" y="0"/>
                        </a:moveTo>
                        <a:lnTo>
                          <a:pt x="5582" y="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78" name="Line 11"/>
                  <p:cNvSpPr>
                    <a:spLocks noChangeShapeType="1"/>
                  </p:cNvSpPr>
                  <p:nvPr/>
                </p:nvSpPr>
                <p:spPr bwMode="auto">
                  <a:xfrm>
                    <a:off x="3964" y="1930"/>
                    <a:ext cx="1" cy="1248"/>
                  </a:xfrm>
                  <a:prstGeom prst="line">
                    <a:avLst/>
                  </a:prstGeom>
                  <a:noFill/>
                  <a:ln w="9360">
                    <a:solidFill>
                      <a:srgbClr val="163794"/>
                    </a:solidFill>
                    <a:miter lim="800000"/>
                    <a:headEnd/>
                    <a:tailEnd/>
                  </a:ln>
                  <a:effectLst/>
                </p:spPr>
                <p:txBody>
                  <a:bodyPr/>
                  <a:lstStyle/>
                  <a:p>
                    <a:endParaRPr lang="zh-CN" altLang="en-US">
                      <a:latin typeface="微软雅黑" pitchFamily="34" charset="-122"/>
                      <a:ea typeface="微软雅黑" pitchFamily="34" charset="-122"/>
                    </a:endParaRPr>
                  </a:p>
                </p:txBody>
              </p:sp>
            </p:grpSp>
            <p:sp>
              <p:nvSpPr>
                <p:cNvPr id="74" name="Oval 12"/>
                <p:cNvSpPr>
                  <a:spLocks noChangeArrowheads="1"/>
                </p:cNvSpPr>
                <p:nvPr/>
              </p:nvSpPr>
              <p:spPr bwMode="auto">
                <a:xfrm>
                  <a:off x="3638" y="2250"/>
                  <a:ext cx="633" cy="607"/>
                </a:xfrm>
                <a:prstGeom prst="ellipse">
                  <a:avLst/>
                </a:prstGeom>
                <a:solidFill>
                  <a:srgbClr val="3D8CFF"/>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grpSp>
          <p:sp>
            <p:nvSpPr>
              <p:cNvPr id="54" name="Rectangle 13"/>
              <p:cNvSpPr>
                <a:spLocks noChangeArrowheads="1"/>
              </p:cNvSpPr>
              <p:nvPr/>
            </p:nvSpPr>
            <p:spPr bwMode="auto">
              <a:xfrm>
                <a:off x="3877" y="2359"/>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55" name="Oval 14"/>
              <p:cNvSpPr>
                <a:spLocks noChangeArrowheads="1"/>
              </p:cNvSpPr>
              <p:nvPr/>
            </p:nvSpPr>
            <p:spPr bwMode="auto">
              <a:xfrm>
                <a:off x="3738" y="2587"/>
                <a:ext cx="99"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56" name="AutoShape 15"/>
              <p:cNvSpPr>
                <a:spLocks noChangeArrowheads="1"/>
              </p:cNvSpPr>
              <p:nvPr/>
            </p:nvSpPr>
            <p:spPr bwMode="auto">
              <a:xfrm>
                <a:off x="3759" y="2452"/>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57" name="Rectangle 16"/>
              <p:cNvSpPr>
                <a:spLocks noChangeArrowheads="1"/>
              </p:cNvSpPr>
              <p:nvPr/>
            </p:nvSpPr>
            <p:spPr bwMode="auto">
              <a:xfrm>
                <a:off x="3922" y="2536"/>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58" name="Oval 17"/>
              <p:cNvSpPr>
                <a:spLocks noChangeArrowheads="1"/>
              </p:cNvSpPr>
              <p:nvPr/>
            </p:nvSpPr>
            <p:spPr bwMode="auto">
              <a:xfrm>
                <a:off x="4037" y="2384"/>
                <a:ext cx="100"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59" name="AutoShape 18"/>
              <p:cNvSpPr>
                <a:spLocks noChangeArrowheads="1"/>
              </p:cNvSpPr>
              <p:nvPr/>
            </p:nvSpPr>
            <p:spPr bwMode="auto">
              <a:xfrm>
                <a:off x="4083" y="2598"/>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60" name="Line 19"/>
              <p:cNvSpPr>
                <a:spLocks noChangeShapeType="1"/>
              </p:cNvSpPr>
              <p:nvPr/>
            </p:nvSpPr>
            <p:spPr bwMode="auto">
              <a:xfrm flipH="1">
                <a:off x="4079" y="1776"/>
                <a:ext cx="434" cy="672"/>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sp>
            <p:nvSpPr>
              <p:cNvPr id="62" name="Line 21"/>
              <p:cNvSpPr>
                <a:spLocks noChangeShapeType="1"/>
              </p:cNvSpPr>
              <p:nvPr/>
            </p:nvSpPr>
            <p:spPr bwMode="auto">
              <a:xfrm flipH="1">
                <a:off x="4127" y="2303"/>
                <a:ext cx="578" cy="432"/>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sp>
            <p:nvSpPr>
              <p:cNvPr id="64" name="Text Box 26"/>
              <p:cNvSpPr txBox="1">
                <a:spLocks noChangeArrowheads="1"/>
              </p:cNvSpPr>
              <p:nvPr/>
            </p:nvSpPr>
            <p:spPr bwMode="auto">
              <a:xfrm>
                <a:off x="3312" y="2208"/>
                <a:ext cx="504"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163794"/>
                    </a:solidFill>
                    <a:latin typeface="微软雅黑" pitchFamily="34" charset="-122"/>
                    <a:ea typeface="微软雅黑" pitchFamily="34" charset="-122"/>
                  </a:rPr>
                  <a:t>叫</a:t>
                </a:r>
              </a:p>
            </p:txBody>
          </p:sp>
          <p:sp>
            <p:nvSpPr>
              <p:cNvPr id="65" name="Text Box 27"/>
              <p:cNvSpPr txBox="1">
                <a:spLocks noChangeArrowheads="1"/>
              </p:cNvSpPr>
              <p:nvPr/>
            </p:nvSpPr>
            <p:spPr bwMode="auto">
              <a:xfrm>
                <a:off x="3408" y="2784"/>
                <a:ext cx="504"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163794"/>
                    </a:solidFill>
                    <a:latin typeface="微软雅黑" pitchFamily="34" charset="-122"/>
                    <a:ea typeface="微软雅黑" pitchFamily="34" charset="-122"/>
                  </a:rPr>
                  <a:t>咬</a:t>
                </a:r>
              </a:p>
            </p:txBody>
          </p:sp>
          <p:sp>
            <p:nvSpPr>
              <p:cNvPr id="66" name="Text Box 28"/>
              <p:cNvSpPr txBox="1">
                <a:spLocks noChangeArrowheads="1"/>
              </p:cNvSpPr>
              <p:nvPr/>
            </p:nvSpPr>
            <p:spPr bwMode="auto">
              <a:xfrm>
                <a:off x="3984" y="2064"/>
                <a:ext cx="504"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163794"/>
                    </a:solidFill>
                    <a:latin typeface="微软雅黑" pitchFamily="34" charset="-122"/>
                    <a:ea typeface="微软雅黑" pitchFamily="34" charset="-122"/>
                  </a:rPr>
                  <a:t>吃</a:t>
                </a:r>
              </a:p>
            </p:txBody>
          </p:sp>
          <p:sp>
            <p:nvSpPr>
              <p:cNvPr id="69" name="Text Box 30"/>
              <p:cNvSpPr txBox="1">
                <a:spLocks noChangeArrowheads="1"/>
              </p:cNvSpPr>
              <p:nvPr/>
            </p:nvSpPr>
            <p:spPr bwMode="auto">
              <a:xfrm>
                <a:off x="4451" y="1608"/>
                <a:ext cx="1297" cy="348"/>
              </a:xfrm>
              <a:prstGeom prst="rect">
                <a:avLst/>
              </a:prstGeom>
              <a:noFill/>
              <a:ln w="9525">
                <a:noFill/>
                <a:round/>
                <a:headEnd/>
                <a:tailEnd/>
              </a:ln>
              <a:effectLst/>
            </p:spPr>
            <p:txBody>
              <a:bodyPr wrap="squar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err="1">
                    <a:solidFill>
                      <a:srgbClr val="163794"/>
                    </a:solidFill>
                    <a:latin typeface="微软雅黑" pitchFamily="34" charset="-122"/>
                    <a:ea typeface="微软雅黑" pitchFamily="34" charset="-122"/>
                  </a:rPr>
                  <a:t>名字</a:t>
                </a:r>
                <a:r>
                  <a:rPr lang="en-US" sz="1600" b="1" dirty="0" smtClean="0">
                    <a:solidFill>
                      <a:srgbClr val="163794"/>
                    </a:solidFill>
                    <a:latin typeface="微软雅黑" pitchFamily="34" charset="-122"/>
                    <a:ea typeface="微软雅黑" pitchFamily="34" charset="-122"/>
                  </a:rPr>
                  <a:t>：</a:t>
                </a:r>
                <a:r>
                  <a:rPr lang="zh-CN" altLang="en-US" sz="1600" b="1" dirty="0" smtClean="0">
                    <a:solidFill>
                      <a:srgbClr val="163794"/>
                    </a:solidFill>
                    <a:latin typeface="微软雅黑" pitchFamily="34" charset="-122"/>
                    <a:ea typeface="微软雅黑" pitchFamily="34" charset="-122"/>
                  </a:rPr>
                  <a:t>旺财</a:t>
                </a:r>
                <a:endParaRPr lang="en-US" sz="1600" b="1" dirty="0">
                  <a:solidFill>
                    <a:srgbClr val="163794"/>
                  </a:solidFill>
                  <a:latin typeface="微软雅黑" pitchFamily="34" charset="-122"/>
                  <a:ea typeface="微软雅黑" pitchFamily="34" charset="-122"/>
                </a:endParaRPr>
              </a:p>
            </p:txBody>
          </p:sp>
        </p:grpSp>
        <p:sp>
          <p:nvSpPr>
            <p:cNvPr id="51" name="Text Box 31"/>
            <p:cNvSpPr txBox="1">
              <a:spLocks noChangeArrowheads="1"/>
            </p:cNvSpPr>
            <p:nvPr/>
          </p:nvSpPr>
          <p:spPr bwMode="auto">
            <a:xfrm>
              <a:off x="4593" y="2384"/>
              <a:ext cx="1008" cy="317"/>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err="1">
                  <a:solidFill>
                    <a:srgbClr val="163794"/>
                  </a:solidFill>
                  <a:latin typeface="微软雅黑" pitchFamily="34" charset="-122"/>
                  <a:ea typeface="微软雅黑" pitchFamily="34" charset="-122"/>
                </a:rPr>
                <a:t>颜色：黑</a:t>
              </a:r>
              <a:endParaRPr lang="en-US" sz="1400" b="1" dirty="0">
                <a:solidFill>
                  <a:srgbClr val="163794"/>
                </a:solidFill>
                <a:latin typeface="微软雅黑" pitchFamily="34" charset="-122"/>
                <a:ea typeface="微软雅黑" pitchFamily="34" charset="-122"/>
              </a:endParaRPr>
            </a:p>
          </p:txBody>
        </p:sp>
      </p:grpSp>
      <p:grpSp>
        <p:nvGrpSpPr>
          <p:cNvPr id="79" name="Group 3"/>
          <p:cNvGrpSpPr>
            <a:grpSpLocks/>
          </p:cNvGrpSpPr>
          <p:nvPr/>
        </p:nvGrpSpPr>
        <p:grpSpPr bwMode="auto">
          <a:xfrm>
            <a:off x="6625674" y="2836579"/>
            <a:ext cx="2333819" cy="1541572"/>
            <a:chOff x="3312" y="1602"/>
            <a:chExt cx="2442" cy="1576"/>
          </a:xfrm>
        </p:grpSpPr>
        <p:grpSp>
          <p:nvGrpSpPr>
            <p:cNvPr id="80" name="Group 4"/>
            <p:cNvGrpSpPr>
              <a:grpSpLocks/>
            </p:cNvGrpSpPr>
            <p:nvPr/>
          </p:nvGrpSpPr>
          <p:grpSpPr bwMode="auto">
            <a:xfrm>
              <a:off x="3312" y="1602"/>
              <a:ext cx="2442" cy="1576"/>
              <a:chOff x="3312" y="1602"/>
              <a:chExt cx="2442" cy="1576"/>
            </a:xfrm>
          </p:grpSpPr>
          <p:grpSp>
            <p:nvGrpSpPr>
              <p:cNvPr id="82" name="Group 6"/>
              <p:cNvGrpSpPr>
                <a:grpSpLocks/>
              </p:cNvGrpSpPr>
              <p:nvPr/>
            </p:nvGrpSpPr>
            <p:grpSpPr bwMode="auto">
              <a:xfrm>
                <a:off x="3312" y="1930"/>
                <a:ext cx="1276" cy="1248"/>
                <a:chOff x="3312" y="1930"/>
                <a:chExt cx="1276" cy="1248"/>
              </a:xfrm>
            </p:grpSpPr>
            <p:grpSp>
              <p:nvGrpSpPr>
                <p:cNvPr id="114" name="Group 7"/>
                <p:cNvGrpSpPr>
                  <a:grpSpLocks/>
                </p:cNvGrpSpPr>
                <p:nvPr/>
              </p:nvGrpSpPr>
              <p:grpSpPr bwMode="auto">
                <a:xfrm>
                  <a:off x="3312" y="1930"/>
                  <a:ext cx="1276" cy="1248"/>
                  <a:chOff x="3312" y="1930"/>
                  <a:chExt cx="1276" cy="1248"/>
                </a:xfrm>
              </p:grpSpPr>
              <p:sp>
                <p:nvSpPr>
                  <p:cNvPr id="116" name="Oval 8"/>
                  <p:cNvSpPr>
                    <a:spLocks noChangeArrowheads="1"/>
                  </p:cNvSpPr>
                  <p:nvPr/>
                </p:nvSpPr>
                <p:spPr bwMode="auto">
                  <a:xfrm>
                    <a:off x="3312" y="1930"/>
                    <a:ext cx="1266" cy="1247"/>
                  </a:xfrm>
                  <a:prstGeom prst="ellipse">
                    <a:avLst/>
                  </a:prstGeom>
                  <a:gradFill rotWithShape="0">
                    <a:gsLst>
                      <a:gs pos="0">
                        <a:srgbClr val="FFFFFF"/>
                      </a:gs>
                      <a:gs pos="100000">
                        <a:srgbClr val="99CCFF"/>
                      </a:gs>
                    </a:gsLst>
                    <a:path path="shape">
                      <a:fillToRect l="50000" t="50000" r="50000" b="50000"/>
                    </a:path>
                  </a:gradFill>
                  <a:ln w="381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117" name="Freeform 9"/>
                  <p:cNvSpPr>
                    <a:spLocks noChangeArrowheads="1"/>
                  </p:cNvSpPr>
                  <p:nvPr/>
                </p:nvSpPr>
                <p:spPr bwMode="auto">
                  <a:xfrm>
                    <a:off x="3647" y="2020"/>
                    <a:ext cx="616" cy="1066"/>
                  </a:xfrm>
                  <a:custGeom>
                    <a:avLst/>
                    <a:gdLst/>
                    <a:ahLst/>
                    <a:cxnLst>
                      <a:cxn ang="0">
                        <a:pos x="0" y="0"/>
                      </a:cxn>
                      <a:cxn ang="0">
                        <a:pos x="2716" y="4700"/>
                      </a:cxn>
                      <a:cxn ang="0">
                        <a:pos x="0" y="0"/>
                      </a:cxn>
                    </a:cxnLst>
                    <a:rect l="0" t="0" r="r" b="b"/>
                    <a:pathLst>
                      <a:path w="2717" h="4701">
                        <a:moveTo>
                          <a:pt x="0" y="0"/>
                        </a:moveTo>
                        <a:lnTo>
                          <a:pt x="2716" y="470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118" name="Freeform 10"/>
                  <p:cNvSpPr>
                    <a:spLocks noChangeArrowheads="1"/>
                  </p:cNvSpPr>
                  <p:nvPr/>
                </p:nvSpPr>
                <p:spPr bwMode="auto">
                  <a:xfrm>
                    <a:off x="3322" y="2554"/>
                    <a:ext cx="1266" cy="1"/>
                  </a:xfrm>
                  <a:custGeom>
                    <a:avLst/>
                    <a:gdLst/>
                    <a:ahLst/>
                    <a:cxnLst>
                      <a:cxn ang="0">
                        <a:pos x="0" y="0"/>
                      </a:cxn>
                      <a:cxn ang="0">
                        <a:pos x="5582" y="0"/>
                      </a:cxn>
                      <a:cxn ang="0">
                        <a:pos x="0" y="0"/>
                      </a:cxn>
                    </a:cxnLst>
                    <a:rect l="0" t="0" r="r" b="b"/>
                    <a:pathLst>
                      <a:path w="5583" h="1">
                        <a:moveTo>
                          <a:pt x="0" y="0"/>
                        </a:moveTo>
                        <a:lnTo>
                          <a:pt x="5582" y="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119" name="Line 11"/>
                  <p:cNvSpPr>
                    <a:spLocks noChangeShapeType="1"/>
                  </p:cNvSpPr>
                  <p:nvPr/>
                </p:nvSpPr>
                <p:spPr bwMode="auto">
                  <a:xfrm>
                    <a:off x="3964" y="1930"/>
                    <a:ext cx="1" cy="1248"/>
                  </a:xfrm>
                  <a:prstGeom prst="line">
                    <a:avLst/>
                  </a:prstGeom>
                  <a:noFill/>
                  <a:ln w="9360">
                    <a:solidFill>
                      <a:srgbClr val="163794"/>
                    </a:solidFill>
                    <a:miter lim="800000"/>
                    <a:headEnd/>
                    <a:tailEnd/>
                  </a:ln>
                  <a:effectLst/>
                </p:spPr>
                <p:txBody>
                  <a:bodyPr/>
                  <a:lstStyle/>
                  <a:p>
                    <a:endParaRPr lang="zh-CN" altLang="en-US">
                      <a:latin typeface="微软雅黑" pitchFamily="34" charset="-122"/>
                      <a:ea typeface="微软雅黑" pitchFamily="34" charset="-122"/>
                    </a:endParaRPr>
                  </a:p>
                </p:txBody>
              </p:sp>
            </p:grpSp>
            <p:sp>
              <p:nvSpPr>
                <p:cNvPr id="115" name="Oval 12"/>
                <p:cNvSpPr>
                  <a:spLocks noChangeArrowheads="1"/>
                </p:cNvSpPr>
                <p:nvPr/>
              </p:nvSpPr>
              <p:spPr bwMode="auto">
                <a:xfrm>
                  <a:off x="3638" y="2250"/>
                  <a:ext cx="633" cy="607"/>
                </a:xfrm>
                <a:prstGeom prst="ellipse">
                  <a:avLst/>
                </a:prstGeom>
                <a:solidFill>
                  <a:srgbClr val="3D8CFF"/>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grpSp>
          <p:sp>
            <p:nvSpPr>
              <p:cNvPr id="83" name="Rectangle 13"/>
              <p:cNvSpPr>
                <a:spLocks noChangeArrowheads="1"/>
              </p:cNvSpPr>
              <p:nvPr/>
            </p:nvSpPr>
            <p:spPr bwMode="auto">
              <a:xfrm>
                <a:off x="3877" y="2359"/>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84" name="Oval 14"/>
              <p:cNvSpPr>
                <a:spLocks noChangeArrowheads="1"/>
              </p:cNvSpPr>
              <p:nvPr/>
            </p:nvSpPr>
            <p:spPr bwMode="auto">
              <a:xfrm>
                <a:off x="3738" y="2587"/>
                <a:ext cx="99"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85" name="AutoShape 15"/>
              <p:cNvSpPr>
                <a:spLocks noChangeArrowheads="1"/>
              </p:cNvSpPr>
              <p:nvPr/>
            </p:nvSpPr>
            <p:spPr bwMode="auto">
              <a:xfrm>
                <a:off x="3759" y="2452"/>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86" name="Rectangle 16"/>
              <p:cNvSpPr>
                <a:spLocks noChangeArrowheads="1"/>
              </p:cNvSpPr>
              <p:nvPr/>
            </p:nvSpPr>
            <p:spPr bwMode="auto">
              <a:xfrm>
                <a:off x="3922" y="2536"/>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87" name="Oval 17"/>
              <p:cNvSpPr>
                <a:spLocks noChangeArrowheads="1"/>
              </p:cNvSpPr>
              <p:nvPr/>
            </p:nvSpPr>
            <p:spPr bwMode="auto">
              <a:xfrm>
                <a:off x="4037" y="2384"/>
                <a:ext cx="100"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88" name="AutoShape 18"/>
              <p:cNvSpPr>
                <a:spLocks noChangeArrowheads="1"/>
              </p:cNvSpPr>
              <p:nvPr/>
            </p:nvSpPr>
            <p:spPr bwMode="auto">
              <a:xfrm>
                <a:off x="4083" y="2598"/>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latin typeface="微软雅黑" pitchFamily="34" charset="-122"/>
                  <a:ea typeface="微软雅黑" pitchFamily="34" charset="-122"/>
                </a:endParaRPr>
              </a:p>
            </p:txBody>
          </p:sp>
          <p:sp>
            <p:nvSpPr>
              <p:cNvPr id="91" name="Line 19"/>
              <p:cNvSpPr>
                <a:spLocks noChangeShapeType="1"/>
              </p:cNvSpPr>
              <p:nvPr/>
            </p:nvSpPr>
            <p:spPr bwMode="auto">
              <a:xfrm flipH="1">
                <a:off x="4079" y="1776"/>
                <a:ext cx="434" cy="672"/>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sp>
            <p:nvSpPr>
              <p:cNvPr id="98" name="Line 21"/>
              <p:cNvSpPr>
                <a:spLocks noChangeShapeType="1"/>
              </p:cNvSpPr>
              <p:nvPr/>
            </p:nvSpPr>
            <p:spPr bwMode="auto">
              <a:xfrm flipH="1">
                <a:off x="4127" y="2303"/>
                <a:ext cx="578" cy="432"/>
              </a:xfrm>
              <a:prstGeom prst="line">
                <a:avLst/>
              </a:prstGeom>
              <a:noFill/>
              <a:ln w="9360">
                <a:solidFill>
                  <a:srgbClr val="163794"/>
                </a:solidFill>
                <a:miter lim="800000"/>
                <a:headEnd/>
                <a:tailEnd type="triangle" w="med" len="med"/>
              </a:ln>
              <a:effectLst/>
            </p:spPr>
            <p:txBody>
              <a:bodyPr/>
              <a:lstStyle/>
              <a:p>
                <a:endParaRPr lang="zh-CN" altLang="en-US">
                  <a:latin typeface="微软雅黑" pitchFamily="34" charset="-122"/>
                  <a:ea typeface="微软雅黑" pitchFamily="34" charset="-122"/>
                </a:endParaRPr>
              </a:p>
            </p:txBody>
          </p:sp>
          <p:sp>
            <p:nvSpPr>
              <p:cNvPr id="99" name="Text Box 26"/>
              <p:cNvSpPr txBox="1">
                <a:spLocks noChangeArrowheads="1"/>
              </p:cNvSpPr>
              <p:nvPr/>
            </p:nvSpPr>
            <p:spPr bwMode="auto">
              <a:xfrm>
                <a:off x="3312" y="2208"/>
                <a:ext cx="504"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163794"/>
                    </a:solidFill>
                    <a:latin typeface="微软雅黑" pitchFamily="34" charset="-122"/>
                    <a:ea typeface="微软雅黑" pitchFamily="34" charset="-122"/>
                  </a:rPr>
                  <a:t>叫</a:t>
                </a:r>
              </a:p>
            </p:txBody>
          </p:sp>
          <p:sp>
            <p:nvSpPr>
              <p:cNvPr id="106" name="Text Box 27"/>
              <p:cNvSpPr txBox="1">
                <a:spLocks noChangeArrowheads="1"/>
              </p:cNvSpPr>
              <p:nvPr/>
            </p:nvSpPr>
            <p:spPr bwMode="auto">
              <a:xfrm>
                <a:off x="3408" y="2784"/>
                <a:ext cx="504"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163794"/>
                    </a:solidFill>
                    <a:latin typeface="微软雅黑" pitchFamily="34" charset="-122"/>
                    <a:ea typeface="微软雅黑" pitchFamily="34" charset="-122"/>
                  </a:rPr>
                  <a:t>咬</a:t>
                </a:r>
              </a:p>
            </p:txBody>
          </p:sp>
          <p:sp>
            <p:nvSpPr>
              <p:cNvPr id="112" name="Text Box 28"/>
              <p:cNvSpPr txBox="1">
                <a:spLocks noChangeArrowheads="1"/>
              </p:cNvSpPr>
              <p:nvPr/>
            </p:nvSpPr>
            <p:spPr bwMode="auto">
              <a:xfrm>
                <a:off x="3984" y="2064"/>
                <a:ext cx="504" cy="232"/>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163794"/>
                    </a:solidFill>
                    <a:latin typeface="微软雅黑" pitchFamily="34" charset="-122"/>
                    <a:ea typeface="微软雅黑" pitchFamily="34" charset="-122"/>
                  </a:rPr>
                  <a:t>吃</a:t>
                </a:r>
              </a:p>
            </p:txBody>
          </p:sp>
          <p:sp>
            <p:nvSpPr>
              <p:cNvPr id="113" name="Text Box 30"/>
              <p:cNvSpPr txBox="1">
                <a:spLocks noChangeArrowheads="1"/>
              </p:cNvSpPr>
              <p:nvPr/>
            </p:nvSpPr>
            <p:spPr bwMode="auto">
              <a:xfrm>
                <a:off x="4457" y="1602"/>
                <a:ext cx="1297" cy="348"/>
              </a:xfrm>
              <a:prstGeom prst="rect">
                <a:avLst/>
              </a:prstGeom>
              <a:noFill/>
              <a:ln w="9525">
                <a:noFill/>
                <a:round/>
                <a:headEnd/>
                <a:tailEnd/>
              </a:ln>
              <a:effectLst/>
            </p:spPr>
            <p:txBody>
              <a:bodyPr wrap="squar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err="1">
                    <a:solidFill>
                      <a:srgbClr val="163794"/>
                    </a:solidFill>
                    <a:latin typeface="微软雅黑" pitchFamily="34" charset="-122"/>
                    <a:ea typeface="微软雅黑" pitchFamily="34" charset="-122"/>
                  </a:rPr>
                  <a:t>名字</a:t>
                </a:r>
                <a:r>
                  <a:rPr lang="en-US" sz="1600" b="1" dirty="0" smtClean="0">
                    <a:solidFill>
                      <a:srgbClr val="163794"/>
                    </a:solidFill>
                    <a:latin typeface="微软雅黑" pitchFamily="34" charset="-122"/>
                    <a:ea typeface="微软雅黑" pitchFamily="34" charset="-122"/>
                  </a:rPr>
                  <a:t>：</a:t>
                </a:r>
                <a:r>
                  <a:rPr lang="zh-CN" altLang="en-US" sz="1600" b="1" dirty="0" smtClean="0">
                    <a:solidFill>
                      <a:srgbClr val="163794"/>
                    </a:solidFill>
                    <a:latin typeface="微软雅黑" pitchFamily="34" charset="-122"/>
                    <a:ea typeface="微软雅黑" pitchFamily="34" charset="-122"/>
                  </a:rPr>
                  <a:t>沙皮</a:t>
                </a:r>
                <a:endParaRPr lang="en-US" sz="1600" b="1" dirty="0">
                  <a:solidFill>
                    <a:srgbClr val="163794"/>
                  </a:solidFill>
                  <a:latin typeface="微软雅黑" pitchFamily="34" charset="-122"/>
                  <a:ea typeface="微软雅黑" pitchFamily="34" charset="-122"/>
                </a:endParaRPr>
              </a:p>
            </p:txBody>
          </p:sp>
        </p:grpSp>
        <p:sp>
          <p:nvSpPr>
            <p:cNvPr id="81" name="Text Box 31"/>
            <p:cNvSpPr txBox="1">
              <a:spLocks noChangeArrowheads="1"/>
            </p:cNvSpPr>
            <p:nvPr/>
          </p:nvSpPr>
          <p:spPr bwMode="auto">
            <a:xfrm>
              <a:off x="4593" y="2384"/>
              <a:ext cx="1008" cy="317"/>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dirty="0" err="1">
                  <a:solidFill>
                    <a:srgbClr val="163794"/>
                  </a:solidFill>
                  <a:latin typeface="微软雅黑" pitchFamily="34" charset="-122"/>
                  <a:ea typeface="微软雅黑" pitchFamily="34" charset="-122"/>
                </a:rPr>
                <a:t>颜色</a:t>
              </a:r>
              <a:r>
                <a:rPr lang="en-US" sz="1400" b="1" dirty="0" smtClean="0">
                  <a:solidFill>
                    <a:srgbClr val="163794"/>
                  </a:solidFill>
                  <a:latin typeface="微软雅黑" pitchFamily="34" charset="-122"/>
                  <a:ea typeface="微软雅黑" pitchFamily="34" charset="-122"/>
                </a:rPr>
                <a:t>：</a:t>
              </a:r>
              <a:r>
                <a:rPr lang="zh-CN" altLang="en-US" sz="1400" b="1" dirty="0" smtClean="0">
                  <a:solidFill>
                    <a:srgbClr val="163794"/>
                  </a:solidFill>
                  <a:latin typeface="微软雅黑" pitchFamily="34" charset="-122"/>
                  <a:ea typeface="微软雅黑" pitchFamily="34" charset="-122"/>
                </a:rPr>
                <a:t>黄</a:t>
              </a:r>
              <a:endParaRPr lang="en-US" sz="1400" b="1" dirty="0">
                <a:solidFill>
                  <a:srgbClr val="163794"/>
                </a:solidFill>
                <a:latin typeface="微软雅黑" pitchFamily="34" charset="-122"/>
                <a:ea typeface="微软雅黑" pitchFamily="34" charset="-122"/>
              </a:endParaRPr>
            </a:p>
          </p:txBody>
        </p:sp>
      </p:gr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fill="hold" nodeType="clickEffect">
                                  <p:stCondLst>
                                    <p:cond delay="0"/>
                                  </p:stCondLst>
                                  <p:iterate type="lt">
                                    <p:tmPct val="5000"/>
                                  </p:iterate>
                                  <p:childTnLst>
                                    <p:set>
                                      <p:cBhvr additive="repl">
                                        <p:cTn id="6" dur="1" fill="hold">
                                          <p:stCondLst>
                                            <p:cond delay="0"/>
                                          </p:stCondLst>
                                        </p:cTn>
                                        <p:tgtEl>
                                          <p:spTgt spid="49"/>
                                        </p:tgtEl>
                                        <p:attrNameLst>
                                          <p:attrName>style.visibility</p:attrName>
                                        </p:attrNameLst>
                                      </p:cBhvr>
                                      <p:to>
                                        <p:strVal val="visible"/>
                                      </p:to>
                                    </p:set>
                                    <p:anim calcmode="lin" valueType="num">
                                      <p:cBhvr additive="repl">
                                        <p:cTn id="7" dur="1000" fill="hold"/>
                                        <p:tgtEl>
                                          <p:spTgt spid="49"/>
                                        </p:tgtEl>
                                        <p:attrNameLst>
                                          <p:attrName>ppt_w</p:attrName>
                                        </p:attrNameLst>
                                      </p:cBhvr>
                                      <p:tavLst>
                                        <p:tav tm="100000">
                                          <p:val>
                                            <p:fltVal val="0"/>
                                          </p:val>
                                        </p:tav>
                                        <p:tav tm="100000">
                                          <p:val>
                                            <p:strVal val="#ppt_w"/>
                                          </p:val>
                                        </p:tav>
                                      </p:tavLst>
                                    </p:anim>
                                    <p:anim calcmode="lin" valueType="num">
                                      <p:cBhvr additive="repl">
                                        <p:cTn id="8" dur="1000" fill="hold"/>
                                        <p:tgtEl>
                                          <p:spTgt spid="49"/>
                                        </p:tgtEl>
                                        <p:attrNameLst>
                                          <p:attrName>ppt_h</p:attrName>
                                        </p:attrNameLst>
                                      </p:cBhvr>
                                      <p:tavLst>
                                        <p:tav tm="100000">
                                          <p:val>
                                            <p:fltVal val="0"/>
                                          </p:val>
                                        </p:tav>
                                        <p:tav tm="100000">
                                          <p:val>
                                            <p:strVal val="#ppt_h"/>
                                          </p:val>
                                        </p:tav>
                                      </p:tavLst>
                                    </p:anim>
                                    <p:anim calcmode="lin" valueType="num">
                                      <p:cBhvr additive="repl">
                                        <p:cTn id="9" dur="1000" fill="hold"/>
                                        <p:tgtEl>
                                          <p:spTgt spid="49"/>
                                        </p:tgtEl>
                                        <p:attrNameLst>
                                          <p:attrName>r</p:attrName>
                                        </p:attrNameLst>
                                      </p:cBhvr>
                                      <p:tavLst>
                                        <p:tav tm="100000">
                                          <p:val>
                                            <p:strVal val="90"/>
                                          </p:val>
                                        </p:tav>
                                        <p:tav tm="100000">
                                          <p:val>
                                            <p:strVal val="0"/>
                                          </p:val>
                                        </p:tav>
                                      </p:tavLst>
                                    </p:anim>
                                    <p:animEffect transition="in" filter="fade">
                                      <p:cBhvr additive="repl">
                                        <p:cTn id="10" dur="1000"/>
                                        <p:tgtEl>
                                          <p:spTgt spid="4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fill="hold" nodeType="clickEffect">
                                  <p:stCondLst>
                                    <p:cond delay="0"/>
                                  </p:stCondLst>
                                  <p:iterate type="lt">
                                    <p:tmPct val="5000"/>
                                  </p:iterate>
                                  <p:childTnLst>
                                    <p:set>
                                      <p:cBhvr additive="repl">
                                        <p:cTn id="14" dur="1" fill="hold">
                                          <p:stCondLst>
                                            <p:cond delay="0"/>
                                          </p:stCondLst>
                                        </p:cTn>
                                        <p:tgtEl>
                                          <p:spTgt spid="79"/>
                                        </p:tgtEl>
                                        <p:attrNameLst>
                                          <p:attrName>style.visibility</p:attrName>
                                        </p:attrNameLst>
                                      </p:cBhvr>
                                      <p:to>
                                        <p:strVal val="visible"/>
                                      </p:to>
                                    </p:set>
                                    <p:anim calcmode="lin" valueType="num">
                                      <p:cBhvr additive="repl">
                                        <p:cTn id="15" dur="1000" fill="hold"/>
                                        <p:tgtEl>
                                          <p:spTgt spid="79"/>
                                        </p:tgtEl>
                                        <p:attrNameLst>
                                          <p:attrName>ppt_w</p:attrName>
                                        </p:attrNameLst>
                                      </p:cBhvr>
                                      <p:tavLst>
                                        <p:tav tm="100000">
                                          <p:val>
                                            <p:fltVal val="0"/>
                                          </p:val>
                                        </p:tav>
                                        <p:tav tm="100000">
                                          <p:val>
                                            <p:strVal val="#ppt_w"/>
                                          </p:val>
                                        </p:tav>
                                      </p:tavLst>
                                    </p:anim>
                                    <p:anim calcmode="lin" valueType="num">
                                      <p:cBhvr additive="repl">
                                        <p:cTn id="16" dur="1000" fill="hold"/>
                                        <p:tgtEl>
                                          <p:spTgt spid="79"/>
                                        </p:tgtEl>
                                        <p:attrNameLst>
                                          <p:attrName>ppt_h</p:attrName>
                                        </p:attrNameLst>
                                      </p:cBhvr>
                                      <p:tavLst>
                                        <p:tav tm="100000">
                                          <p:val>
                                            <p:fltVal val="0"/>
                                          </p:val>
                                        </p:tav>
                                        <p:tav tm="100000">
                                          <p:val>
                                            <p:strVal val="#ppt_h"/>
                                          </p:val>
                                        </p:tav>
                                      </p:tavLst>
                                    </p:anim>
                                    <p:anim calcmode="lin" valueType="num">
                                      <p:cBhvr additive="repl">
                                        <p:cTn id="17" dur="1000" fill="hold"/>
                                        <p:tgtEl>
                                          <p:spTgt spid="79"/>
                                        </p:tgtEl>
                                        <p:attrNameLst>
                                          <p:attrName>r</p:attrName>
                                        </p:attrNameLst>
                                      </p:cBhvr>
                                      <p:tavLst>
                                        <p:tav tm="100000">
                                          <p:val>
                                            <p:strVal val="90"/>
                                          </p:val>
                                        </p:tav>
                                        <p:tav tm="100000">
                                          <p:val>
                                            <p:strVal val="0"/>
                                          </p:val>
                                        </p:tav>
                                      </p:tavLst>
                                    </p:anim>
                                    <p:animEffect transition="in" filter="fade">
                                      <p:cBhvr additive="repl">
                                        <p:cTn id="18" dur="10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31"/>
          <p:cNvGrpSpPr/>
          <p:nvPr/>
        </p:nvGrpSpPr>
        <p:grpSpPr>
          <a:xfrm>
            <a:off x="5316956" y="2947438"/>
            <a:ext cx="2154932" cy="1384581"/>
            <a:chOff x="1475656" y="2348880"/>
            <a:chExt cx="4680520" cy="3384376"/>
          </a:xfrm>
        </p:grpSpPr>
        <p:sp>
          <p:nvSpPr>
            <p:cNvPr id="30" name="Rectangle 7"/>
            <p:cNvSpPr>
              <a:spLocks noChangeArrowheads="1"/>
            </p:cNvSpPr>
            <p:nvPr/>
          </p:nvSpPr>
          <p:spPr bwMode="auto">
            <a:xfrm>
              <a:off x="1475656" y="2348880"/>
              <a:ext cx="4680520" cy="3384376"/>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b"/>
            <a:lstStyle/>
            <a:p>
              <a:pPr algn="ctr" latinLnBrk="1">
                <a:lnSpc>
                  <a:spcPct val="120000"/>
                </a:lnSpc>
                <a:defRPr/>
              </a:pPr>
              <a:endParaRPr lang="zh-CN" altLang="en-US" sz="1600" b="1" dirty="0" smtClean="0">
                <a:solidFill>
                  <a:srgbClr val="000000"/>
                </a:solidFill>
                <a:latin typeface="微软雅黑" pitchFamily="34" charset="-122"/>
                <a:ea typeface="微软雅黑" pitchFamily="34" charset="-122"/>
              </a:endParaRPr>
            </a:p>
          </p:txBody>
        </p:sp>
        <p:sp>
          <p:nvSpPr>
            <p:cNvPr id="31" name="Text Box 49"/>
            <p:cNvSpPr txBox="1">
              <a:spLocks noChangeArrowheads="1"/>
            </p:cNvSpPr>
            <p:nvPr/>
          </p:nvSpPr>
          <p:spPr bwMode="auto">
            <a:xfrm>
              <a:off x="2557883" y="4780013"/>
              <a:ext cx="2741184" cy="953241"/>
            </a:xfrm>
            <a:prstGeom prst="rect">
              <a:avLst/>
            </a:prstGeom>
            <a:noFill/>
            <a:ln w="9525" algn="ctr">
              <a:noFill/>
              <a:miter lim="800000"/>
              <a:headEnd/>
              <a:tailEnd/>
            </a:ln>
            <a:effectLst/>
          </p:spPr>
          <p:txBody>
            <a:bodyPr wrap="square" lIns="90000" tIns="46800" rIns="90000" bIns="46800" anchor="b">
              <a:spAutoFit/>
            </a:bodyPr>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概念世界</a:t>
              </a:r>
            </a:p>
          </p:txBody>
        </p:sp>
      </p:grpSp>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p>
        </p:txBody>
      </p:sp>
      <p:sp>
        <p:nvSpPr>
          <p:cNvPr id="22" name="Text Box 49"/>
          <p:cNvSpPr txBox="1">
            <a:spLocks noChangeArrowheads="1"/>
          </p:cNvSpPr>
          <p:nvPr/>
        </p:nvSpPr>
        <p:spPr bwMode="auto">
          <a:xfrm>
            <a:off x="193100" y="595516"/>
            <a:ext cx="8900097"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对象、类与实体的关系：</a:t>
            </a:r>
          </a:p>
        </p:txBody>
      </p:sp>
      <p:sp>
        <p:nvSpPr>
          <p:cNvPr id="11" name="Rectangle 6"/>
          <p:cNvSpPr>
            <a:spLocks noChangeArrowheads="1"/>
          </p:cNvSpPr>
          <p:nvPr/>
        </p:nvSpPr>
        <p:spPr bwMode="auto">
          <a:xfrm>
            <a:off x="1392976" y="1119498"/>
            <a:ext cx="1943126" cy="3212519"/>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计算机世界</a:t>
            </a:r>
            <a:endParaRPr lang="zh-CN" altLang="en-US" sz="1600" b="1" dirty="0">
              <a:solidFill>
                <a:srgbClr val="000000"/>
              </a:solidFill>
              <a:latin typeface="微软雅黑" pitchFamily="34" charset="-122"/>
              <a:ea typeface="微软雅黑" pitchFamily="34" charset="-122"/>
            </a:endParaRPr>
          </a:p>
        </p:txBody>
      </p:sp>
      <p:grpSp>
        <p:nvGrpSpPr>
          <p:cNvPr id="2" name="组合 31"/>
          <p:cNvGrpSpPr/>
          <p:nvPr/>
        </p:nvGrpSpPr>
        <p:grpSpPr>
          <a:xfrm>
            <a:off x="5316956" y="1094697"/>
            <a:ext cx="2154932" cy="1399000"/>
            <a:chOff x="1475656" y="2313634"/>
            <a:chExt cx="4680520" cy="3419622"/>
          </a:xfrm>
        </p:grpSpPr>
        <p:sp>
          <p:nvSpPr>
            <p:cNvPr id="14" name="Rectangle 7"/>
            <p:cNvSpPr>
              <a:spLocks noChangeArrowheads="1"/>
            </p:cNvSpPr>
            <p:nvPr/>
          </p:nvSpPr>
          <p:spPr bwMode="auto">
            <a:xfrm>
              <a:off x="1475656" y="2348880"/>
              <a:ext cx="4680520" cy="3384376"/>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endParaRPr lang="zh-CN" altLang="en-US" sz="1600" b="1" dirty="0" smtClean="0">
                <a:solidFill>
                  <a:srgbClr val="000000"/>
                </a:solidFill>
                <a:latin typeface="微软雅黑" pitchFamily="34" charset="-122"/>
                <a:ea typeface="微软雅黑" pitchFamily="34" charset="-122"/>
              </a:endParaRPr>
            </a:p>
          </p:txBody>
        </p:sp>
        <p:sp>
          <p:nvSpPr>
            <p:cNvPr id="15" name="Text Box 49"/>
            <p:cNvSpPr txBox="1">
              <a:spLocks noChangeArrowheads="1"/>
            </p:cNvSpPr>
            <p:nvPr/>
          </p:nvSpPr>
          <p:spPr bwMode="auto">
            <a:xfrm>
              <a:off x="2384333" y="2313634"/>
              <a:ext cx="2741184" cy="1103211"/>
            </a:xfrm>
            <a:prstGeom prst="rect">
              <a:avLst/>
            </a:prstGeom>
            <a:noFill/>
            <a:ln w="9525" algn="ctr">
              <a:noFill/>
              <a:miter lim="800000"/>
              <a:headEnd/>
              <a:tailEnd/>
            </a:ln>
            <a:effectLst/>
          </p:spPr>
          <p:txBody>
            <a:bodyPr wrap="square" lIns="90000" tIns="46800" rIns="90000" bIns="46800">
              <a:spAutoFit/>
            </a:bodyPr>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现实世界</a:t>
              </a:r>
            </a:p>
          </p:txBody>
        </p:sp>
      </p:grpSp>
      <p:sp>
        <p:nvSpPr>
          <p:cNvPr id="18" name="右箭头 17"/>
          <p:cNvSpPr/>
          <p:nvPr/>
        </p:nvSpPr>
        <p:spPr>
          <a:xfrm rot="5400000">
            <a:off x="5975366" y="2629255"/>
            <a:ext cx="890479" cy="258984"/>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itchFamily="34" charset="-122"/>
                <a:ea typeface="微软雅黑" pitchFamily="34" charset="-122"/>
              </a:rPr>
              <a:t>抽象</a:t>
            </a:r>
            <a:endParaRPr lang="zh-CN" altLang="en-US" sz="800" dirty="0">
              <a:solidFill>
                <a:schemeClr val="tx1"/>
              </a:solidFill>
              <a:latin typeface="微软雅黑" pitchFamily="34" charset="-122"/>
              <a:ea typeface="微软雅黑" pitchFamily="34" charset="-122"/>
            </a:endParaRPr>
          </a:p>
        </p:txBody>
      </p:sp>
      <p:sp>
        <p:nvSpPr>
          <p:cNvPr id="21" name="Rectangle 7"/>
          <p:cNvSpPr>
            <a:spLocks noChangeArrowheads="1"/>
          </p:cNvSpPr>
          <p:nvPr/>
        </p:nvSpPr>
        <p:spPr bwMode="auto">
          <a:xfrm>
            <a:off x="5900911" y="1567894"/>
            <a:ext cx="1070819" cy="715605"/>
          </a:xfrm>
          <a:prstGeom prst="rect">
            <a:avLst/>
          </a:prstGeom>
          <a:gradFill rotWithShape="0">
            <a:gsLst>
              <a:gs pos="0">
                <a:srgbClr val="FF6600"/>
              </a:gs>
              <a:gs pos="100000">
                <a:srgbClr val="FF6600">
                  <a:gamma/>
                  <a:shade val="66275"/>
                  <a:invGamma/>
                </a:srgbClr>
              </a:gs>
            </a:gsLst>
            <a:lin ang="2700000" scaled="1"/>
          </a:gradFill>
          <a:ln w="12700">
            <a:noFill/>
            <a:miter lim="800000"/>
            <a:headEnd/>
            <a:tailEnd/>
          </a:ln>
          <a:effectLst/>
        </p:spPr>
        <p:txBody>
          <a:bodyPr wrap="none" lIns="99745" tIns="49873" rIns="99745" bIns="49873" anchor="ctr"/>
          <a:lstStyle/>
          <a:p>
            <a:pPr algn="ctr" latinLnBrk="1">
              <a:defRPr/>
            </a:pPr>
            <a:r>
              <a:rPr kumimoji="1" lang="zh-CN" altLang="en-US" sz="1400" dirty="0" smtClean="0">
                <a:solidFill>
                  <a:schemeClr val="bg1"/>
                </a:solidFill>
                <a:latin typeface="微软雅黑" pitchFamily="34" charset="-122"/>
                <a:ea typeface="微软雅黑" pitchFamily="34" charset="-122"/>
              </a:rPr>
              <a:t>实体</a:t>
            </a:r>
          </a:p>
        </p:txBody>
      </p:sp>
      <p:sp>
        <p:nvSpPr>
          <p:cNvPr id="28" name="左箭头 27"/>
          <p:cNvSpPr/>
          <p:nvPr/>
        </p:nvSpPr>
        <p:spPr>
          <a:xfrm rot="5400000">
            <a:off x="1669385" y="2584735"/>
            <a:ext cx="890479" cy="288008"/>
          </a:xfrm>
          <a:prstGeom prst="leftArrow">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itchFamily="34" charset="-122"/>
                <a:ea typeface="微软雅黑" pitchFamily="34" charset="-122"/>
              </a:rPr>
              <a:t>实例化</a:t>
            </a:r>
          </a:p>
        </p:txBody>
      </p:sp>
      <p:sp>
        <p:nvSpPr>
          <p:cNvPr id="25" name="Rectangle 6"/>
          <p:cNvSpPr>
            <a:spLocks noChangeArrowheads="1"/>
          </p:cNvSpPr>
          <p:nvPr/>
        </p:nvSpPr>
        <p:spPr bwMode="auto">
          <a:xfrm>
            <a:off x="1832708" y="3241958"/>
            <a:ext cx="1070819" cy="723961"/>
          </a:xfrm>
          <a:prstGeom prst="rect">
            <a:avLst/>
          </a:prstGeom>
          <a:gradFill rotWithShape="0">
            <a:gsLst>
              <a:gs pos="0">
                <a:srgbClr val="BEBFA1"/>
              </a:gs>
              <a:gs pos="100000">
                <a:srgbClr val="BEBFA1">
                  <a:gamma/>
                  <a:shade val="36078"/>
                  <a:invGamma/>
                </a:srgbClr>
              </a:gs>
            </a:gsLst>
            <a:lin ang="2700000" scaled="1"/>
          </a:gradFill>
          <a:ln w="19050">
            <a:solidFill>
              <a:srgbClr val="C0C0C0"/>
            </a:solidFill>
            <a:round/>
            <a:headEnd/>
            <a:tailEnd/>
          </a:ln>
          <a:effectLst/>
        </p:spPr>
        <p:txBody>
          <a:bodyPr wrap="none" anchor="ctr"/>
          <a:lstStyle/>
          <a:p>
            <a:pPr algn="ctr" latinLnBrk="1">
              <a:defRPr/>
            </a:pPr>
            <a:r>
              <a:rPr kumimoji="1" lang="zh-CN" altLang="en-US" sz="1400" dirty="0" smtClean="0">
                <a:solidFill>
                  <a:schemeClr val="bg1"/>
                </a:solidFill>
                <a:latin typeface="微软雅黑" pitchFamily="34" charset="-122"/>
                <a:ea typeface="微软雅黑" pitchFamily="34" charset="-122"/>
              </a:rPr>
              <a:t>类</a:t>
            </a:r>
            <a:endParaRPr kumimoji="1" lang="zh-CN" altLang="en-US" sz="1400" dirty="0">
              <a:solidFill>
                <a:schemeClr val="bg1"/>
              </a:solidFill>
              <a:latin typeface="微软雅黑" pitchFamily="34" charset="-122"/>
              <a:ea typeface="微软雅黑" pitchFamily="34" charset="-122"/>
            </a:endParaRPr>
          </a:p>
        </p:txBody>
      </p:sp>
      <p:sp>
        <p:nvSpPr>
          <p:cNvPr id="26" name="Rectangle 7"/>
          <p:cNvSpPr>
            <a:spLocks noChangeArrowheads="1"/>
          </p:cNvSpPr>
          <p:nvPr/>
        </p:nvSpPr>
        <p:spPr bwMode="auto">
          <a:xfrm>
            <a:off x="1815619" y="1567894"/>
            <a:ext cx="1070819" cy="715605"/>
          </a:xfrm>
          <a:prstGeom prst="rect">
            <a:avLst/>
          </a:prstGeom>
          <a:gradFill rotWithShape="0">
            <a:gsLst>
              <a:gs pos="0">
                <a:srgbClr val="FF6600"/>
              </a:gs>
              <a:gs pos="100000">
                <a:srgbClr val="FF6600">
                  <a:gamma/>
                  <a:shade val="66275"/>
                  <a:invGamma/>
                </a:srgbClr>
              </a:gs>
            </a:gsLst>
            <a:lin ang="2700000" scaled="1"/>
          </a:gradFill>
          <a:ln w="12700">
            <a:noFill/>
            <a:miter lim="800000"/>
            <a:headEnd/>
            <a:tailEnd/>
          </a:ln>
          <a:effectLst/>
        </p:spPr>
        <p:txBody>
          <a:bodyPr wrap="none" lIns="99745" tIns="49873" rIns="99745" bIns="49873" anchor="ctr"/>
          <a:lstStyle/>
          <a:p>
            <a:pPr algn="ctr" latinLnBrk="1">
              <a:defRPr/>
            </a:pPr>
            <a:r>
              <a:rPr kumimoji="1" lang="zh-CN" altLang="en-US" sz="1400" dirty="0" smtClean="0">
                <a:solidFill>
                  <a:schemeClr val="bg1"/>
                </a:solidFill>
                <a:latin typeface="微软雅黑" pitchFamily="34" charset="-122"/>
                <a:ea typeface="微软雅黑" pitchFamily="34" charset="-122"/>
              </a:rPr>
              <a:t>对象</a:t>
            </a:r>
          </a:p>
        </p:txBody>
      </p:sp>
      <p:sp>
        <p:nvSpPr>
          <p:cNvPr id="17" name="Rectangle 6"/>
          <p:cNvSpPr>
            <a:spLocks noChangeArrowheads="1"/>
          </p:cNvSpPr>
          <p:nvPr/>
        </p:nvSpPr>
        <p:spPr bwMode="auto">
          <a:xfrm>
            <a:off x="5903900" y="3236353"/>
            <a:ext cx="1070819" cy="723961"/>
          </a:xfrm>
          <a:prstGeom prst="rect">
            <a:avLst/>
          </a:prstGeom>
          <a:gradFill rotWithShape="0">
            <a:gsLst>
              <a:gs pos="0">
                <a:srgbClr val="BEBFA1"/>
              </a:gs>
              <a:gs pos="100000">
                <a:srgbClr val="BEBFA1">
                  <a:gamma/>
                  <a:shade val="36078"/>
                  <a:invGamma/>
                </a:srgbClr>
              </a:gs>
            </a:gsLst>
            <a:lin ang="2700000" scaled="1"/>
          </a:gradFill>
          <a:ln w="19050">
            <a:solidFill>
              <a:srgbClr val="C0C0C0"/>
            </a:solidFill>
            <a:round/>
            <a:headEnd/>
            <a:tailEnd/>
          </a:ln>
          <a:effectLst/>
        </p:spPr>
        <p:txBody>
          <a:bodyPr wrap="none" anchor="ctr"/>
          <a:lstStyle/>
          <a:p>
            <a:pPr algn="ctr" latinLnBrk="1">
              <a:defRPr/>
            </a:pPr>
            <a:r>
              <a:rPr kumimoji="1" lang="zh-CN" altLang="en-US" sz="1400" dirty="0" smtClean="0">
                <a:solidFill>
                  <a:schemeClr val="bg1"/>
                </a:solidFill>
                <a:latin typeface="微软雅黑" pitchFamily="34" charset="-122"/>
                <a:ea typeface="微软雅黑" pitchFamily="34" charset="-122"/>
              </a:rPr>
              <a:t>抽象数据类</a:t>
            </a:r>
            <a:endParaRPr kumimoji="1" lang="zh-CN" altLang="en-US" sz="1400" dirty="0">
              <a:solidFill>
                <a:schemeClr val="bg1"/>
              </a:solidFill>
              <a:latin typeface="微软雅黑" pitchFamily="34" charset="-122"/>
              <a:ea typeface="微软雅黑" pitchFamily="34" charset="-122"/>
            </a:endParaRPr>
          </a:p>
        </p:txBody>
      </p:sp>
      <p:sp>
        <p:nvSpPr>
          <p:cNvPr id="32" name="左箭头 31"/>
          <p:cNvSpPr/>
          <p:nvPr/>
        </p:nvSpPr>
        <p:spPr>
          <a:xfrm>
            <a:off x="2887643" y="3496910"/>
            <a:ext cx="2990619" cy="288008"/>
          </a:xfrm>
          <a:prstGeom prst="leftArrow">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itchFamily="34" charset="-122"/>
                <a:ea typeface="微软雅黑" pitchFamily="34" charset="-122"/>
              </a:rPr>
              <a:t>计算机逻辑的实现</a:t>
            </a:r>
          </a:p>
        </p:txBody>
      </p:sp>
      <p:sp>
        <p:nvSpPr>
          <p:cNvPr id="33" name="左箭头 32"/>
          <p:cNvSpPr/>
          <p:nvPr/>
        </p:nvSpPr>
        <p:spPr>
          <a:xfrm>
            <a:off x="2887643" y="1760434"/>
            <a:ext cx="2990619" cy="288008"/>
          </a:xfrm>
          <a:prstGeom prst="leftArrow">
            <a:avLst/>
          </a:pr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itchFamily="34" charset="-122"/>
                <a:ea typeface="微软雅黑" pitchFamily="34" charset="-122"/>
              </a:rPr>
              <a:t>映射</a:t>
            </a:r>
          </a:p>
        </p:txBody>
      </p:sp>
      <p:sp>
        <p:nvSpPr>
          <p:cNvPr id="34" name="右箭头 33"/>
          <p:cNvSpPr/>
          <p:nvPr/>
        </p:nvSpPr>
        <p:spPr>
          <a:xfrm rot="5400000">
            <a:off x="2134297" y="2624885"/>
            <a:ext cx="890479" cy="258984"/>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smtClean="0">
                <a:solidFill>
                  <a:schemeClr val="tx1"/>
                </a:solidFill>
                <a:latin typeface="微软雅黑" pitchFamily="34" charset="-122"/>
                <a:ea typeface="微软雅黑" pitchFamily="34" charset="-122"/>
              </a:rPr>
              <a:t>抽象</a:t>
            </a:r>
            <a:endParaRPr lang="zh-CN" altLang="en-US" sz="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继承</a:t>
            </a:r>
          </a:p>
        </p:txBody>
      </p:sp>
      <p:sp>
        <p:nvSpPr>
          <p:cNvPr id="22" name="Text Box 49"/>
          <p:cNvSpPr txBox="1">
            <a:spLocks noChangeArrowheads="1"/>
          </p:cNvSpPr>
          <p:nvPr/>
        </p:nvSpPr>
        <p:spPr bwMode="auto">
          <a:xfrm>
            <a:off x="193100" y="595516"/>
            <a:ext cx="8900097" cy="676725"/>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latin typeface="微软雅黑" pitchFamily="34" charset="-122"/>
                <a:ea typeface="微软雅黑" pitchFamily="34" charset="-122"/>
              </a:rPr>
              <a:t>广义地说，继承是指能够直接获得已有的性质和特性，而不必重复定义它们</a:t>
            </a:r>
            <a:r>
              <a:rPr lang="zh-CN" altLang="en-US" sz="1600" dirty="0" smtClean="0">
                <a:latin typeface="微软雅黑" pitchFamily="34" charset="-122"/>
                <a:ea typeface="微软雅黑" pitchFamily="34" charset="-122"/>
              </a:rPr>
              <a:t>，</a:t>
            </a:r>
            <a:endParaRPr lang="en-US"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smtClean="0">
                <a:latin typeface="微软雅黑" pitchFamily="34" charset="-122"/>
                <a:ea typeface="微软雅黑" pitchFamily="34" charset="-122"/>
              </a:rPr>
              <a:t>      </a:t>
            </a:r>
            <a:r>
              <a:rPr lang="en-US" sz="1600" dirty="0" err="1" smtClean="0">
                <a:latin typeface="微软雅黑" pitchFamily="34" charset="-122"/>
                <a:ea typeface="微软雅黑" pitchFamily="34" charset="-122"/>
              </a:rPr>
              <a:t>在面向对象的软件技术中，继承是子类自动地共享父类中定义的数据和方法的机制</a:t>
            </a:r>
            <a:r>
              <a:rPr lang="en-US" sz="1600" dirty="0" smtClean="0">
                <a:latin typeface="微软雅黑" pitchFamily="34" charset="-122"/>
                <a:ea typeface="微软雅黑" pitchFamily="34" charset="-122"/>
              </a:rPr>
              <a:t> </a:t>
            </a:r>
            <a:endParaRPr lang="en-US" sz="1600" dirty="0">
              <a:latin typeface="微软雅黑" pitchFamily="34" charset="-122"/>
              <a:ea typeface="微软雅黑" pitchFamily="34" charset="-122"/>
            </a:endParaRPr>
          </a:p>
        </p:txBody>
      </p:sp>
      <p:grpSp>
        <p:nvGrpSpPr>
          <p:cNvPr id="23" name="Group 3"/>
          <p:cNvGrpSpPr>
            <a:grpSpLocks/>
          </p:cNvGrpSpPr>
          <p:nvPr/>
        </p:nvGrpSpPr>
        <p:grpSpPr bwMode="auto">
          <a:xfrm>
            <a:off x="2819400" y="1274969"/>
            <a:ext cx="3505200" cy="3115639"/>
            <a:chOff x="3168" y="1776"/>
            <a:chExt cx="2447" cy="2284"/>
          </a:xfrm>
        </p:grpSpPr>
        <p:sp>
          <p:nvSpPr>
            <p:cNvPr id="24" name="Oval 4"/>
            <p:cNvSpPr>
              <a:spLocks noChangeArrowheads="1"/>
            </p:cNvSpPr>
            <p:nvPr/>
          </p:nvSpPr>
          <p:spPr bwMode="auto">
            <a:xfrm>
              <a:off x="3936" y="2149"/>
              <a:ext cx="1240" cy="568"/>
            </a:xfrm>
            <a:prstGeom prst="ellipse">
              <a:avLst/>
            </a:prstGeom>
            <a:gradFill rotWithShape="0">
              <a:gsLst>
                <a:gs pos="0">
                  <a:srgbClr val="FFFFFF"/>
                </a:gs>
                <a:gs pos="100000">
                  <a:srgbClr val="3399FF"/>
                </a:gs>
              </a:gsLst>
              <a:path path="shape">
                <a:fillToRect l="50000" t="50000" r="50000" b="50000"/>
              </a:path>
            </a:gradFill>
            <a:ln w="12600">
              <a:solidFill>
                <a:srgbClr val="9292B6"/>
              </a:solidFill>
              <a:miter lim="800000"/>
              <a:headEnd/>
              <a:tailEnd/>
            </a:ln>
            <a:effectLst/>
          </p:spPr>
          <p:txBody>
            <a:bodyPr wrap="none" lIns="90360" tIns="44280" rIns="90360" bIns="44280" anchor="ct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err="1">
                  <a:solidFill>
                    <a:srgbClr val="163794"/>
                  </a:solidFill>
                  <a:latin typeface="Book Antiqua" pitchFamily="16" charset="0"/>
                </a:rPr>
                <a:t>共性部分</a:t>
              </a:r>
              <a:endParaRPr lang="en-US" sz="2400" dirty="0">
                <a:solidFill>
                  <a:srgbClr val="163794"/>
                </a:solidFill>
                <a:latin typeface="Book Antiqua" pitchFamily="16" charset="0"/>
              </a:endParaRPr>
            </a:p>
          </p:txBody>
        </p:sp>
        <p:grpSp>
          <p:nvGrpSpPr>
            <p:cNvPr id="27" name="Group 5"/>
            <p:cNvGrpSpPr>
              <a:grpSpLocks/>
            </p:cNvGrpSpPr>
            <p:nvPr/>
          </p:nvGrpSpPr>
          <p:grpSpPr bwMode="auto">
            <a:xfrm>
              <a:off x="3720" y="3109"/>
              <a:ext cx="1680" cy="952"/>
              <a:chOff x="3720" y="3109"/>
              <a:chExt cx="1680" cy="952"/>
            </a:xfrm>
          </p:grpSpPr>
          <p:sp>
            <p:nvSpPr>
              <p:cNvPr id="43" name="Oval 6"/>
              <p:cNvSpPr>
                <a:spLocks noChangeArrowheads="1"/>
              </p:cNvSpPr>
              <p:nvPr/>
            </p:nvSpPr>
            <p:spPr bwMode="auto">
              <a:xfrm>
                <a:off x="3720" y="3109"/>
                <a:ext cx="1680" cy="952"/>
              </a:xfrm>
              <a:prstGeom prst="ellipse">
                <a:avLst/>
              </a:prstGeom>
              <a:gradFill rotWithShape="0">
                <a:gsLst>
                  <a:gs pos="0">
                    <a:srgbClr val="FFFFFF"/>
                  </a:gs>
                  <a:gs pos="50000">
                    <a:srgbClr val="009999"/>
                  </a:gs>
                  <a:gs pos="100000">
                    <a:srgbClr val="FFFFFF"/>
                  </a:gs>
                </a:gsLst>
                <a:lin ang="5400000" scaled="1"/>
              </a:gradFill>
              <a:ln w="38160">
                <a:solidFill>
                  <a:srgbClr val="163794"/>
                </a:solidFill>
                <a:miter lim="800000"/>
                <a:headEnd/>
                <a:tailEnd/>
              </a:ln>
              <a:effectLst/>
            </p:spPr>
            <p:txBody>
              <a:bodyPr wrap="none" anchor="ctr"/>
              <a:lstStyle/>
              <a:p>
                <a:endParaRPr lang="zh-CN" altLang="en-US"/>
              </a:p>
            </p:txBody>
          </p:sp>
          <p:sp>
            <p:nvSpPr>
              <p:cNvPr id="44" name="Rectangle 7"/>
              <p:cNvSpPr>
                <a:spLocks noChangeArrowheads="1"/>
              </p:cNvSpPr>
              <p:nvPr/>
            </p:nvSpPr>
            <p:spPr bwMode="auto">
              <a:xfrm>
                <a:off x="3792" y="3153"/>
                <a:ext cx="1584" cy="286"/>
              </a:xfrm>
              <a:prstGeom prst="rect">
                <a:avLst/>
              </a:prstGeom>
              <a:noFill/>
              <a:ln w="9525">
                <a:noFill/>
                <a:round/>
                <a:headEnd/>
                <a:tailEnd/>
              </a:ln>
              <a:effectLst/>
            </p:spPr>
            <p:txBody>
              <a:bodyPr lIns="90360" tIns="44280" rIns="90360" bIns="4428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163794"/>
                    </a:solidFill>
                    <a:latin typeface="Book Antiqua" pitchFamily="16" charset="0"/>
                  </a:rPr>
                  <a:t>继承部分</a:t>
                </a:r>
              </a:p>
            </p:txBody>
          </p:sp>
          <p:sp>
            <p:nvSpPr>
              <p:cNvPr id="45" name="Rectangle 8"/>
              <p:cNvSpPr>
                <a:spLocks noChangeArrowheads="1"/>
              </p:cNvSpPr>
              <p:nvPr/>
            </p:nvSpPr>
            <p:spPr bwMode="auto">
              <a:xfrm>
                <a:off x="4143" y="3633"/>
                <a:ext cx="882" cy="286"/>
              </a:xfrm>
              <a:prstGeom prst="rect">
                <a:avLst/>
              </a:prstGeom>
              <a:noFill/>
              <a:ln w="9525">
                <a:noFill/>
                <a:round/>
                <a:headEnd/>
                <a:tailEnd/>
              </a:ln>
              <a:effectLst/>
            </p:spPr>
            <p:txBody>
              <a:bodyPr wrap="none" lIns="90360" tIns="44280" rIns="90360" bIns="4428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CC0000"/>
                    </a:solidFill>
                    <a:latin typeface="Book Antiqua" pitchFamily="16" charset="0"/>
                  </a:rPr>
                  <a:t>个性部分</a:t>
                </a:r>
              </a:p>
            </p:txBody>
          </p:sp>
          <p:sp>
            <p:nvSpPr>
              <p:cNvPr id="46" name="Line 9"/>
              <p:cNvSpPr>
                <a:spLocks noChangeShapeType="1"/>
              </p:cNvSpPr>
              <p:nvPr/>
            </p:nvSpPr>
            <p:spPr bwMode="auto">
              <a:xfrm>
                <a:off x="3720" y="3585"/>
                <a:ext cx="1680" cy="1"/>
              </a:xfrm>
              <a:prstGeom prst="line">
                <a:avLst/>
              </a:prstGeom>
              <a:noFill/>
              <a:ln w="38160">
                <a:solidFill>
                  <a:srgbClr val="163794"/>
                </a:solidFill>
                <a:miter lim="800000"/>
                <a:headEnd/>
                <a:tailEnd/>
              </a:ln>
              <a:effectLst/>
            </p:spPr>
            <p:txBody>
              <a:bodyPr/>
              <a:lstStyle/>
              <a:p>
                <a:endParaRPr lang="zh-CN" altLang="en-US"/>
              </a:p>
            </p:txBody>
          </p:sp>
        </p:grpSp>
        <p:sp>
          <p:nvSpPr>
            <p:cNvPr id="29" name="Line 10"/>
            <p:cNvSpPr>
              <a:spLocks noChangeShapeType="1"/>
            </p:cNvSpPr>
            <p:nvPr/>
          </p:nvSpPr>
          <p:spPr bwMode="auto">
            <a:xfrm flipV="1">
              <a:off x="4560" y="2716"/>
              <a:ext cx="1" cy="386"/>
            </a:xfrm>
            <a:prstGeom prst="line">
              <a:avLst/>
            </a:prstGeom>
            <a:noFill/>
            <a:ln w="19080">
              <a:solidFill>
                <a:srgbClr val="163794"/>
              </a:solidFill>
              <a:miter lim="800000"/>
              <a:headEnd/>
              <a:tailEnd type="triangle" w="med" len="med"/>
            </a:ln>
            <a:effectLst/>
          </p:spPr>
          <p:txBody>
            <a:bodyPr/>
            <a:lstStyle/>
            <a:p>
              <a:endParaRPr lang="zh-CN" altLang="en-US"/>
            </a:p>
          </p:txBody>
        </p:sp>
        <p:grpSp>
          <p:nvGrpSpPr>
            <p:cNvPr id="35" name="Group 11"/>
            <p:cNvGrpSpPr>
              <a:grpSpLocks/>
            </p:cNvGrpSpPr>
            <p:nvPr/>
          </p:nvGrpSpPr>
          <p:grpSpPr bwMode="auto">
            <a:xfrm>
              <a:off x="5039" y="1776"/>
              <a:ext cx="577" cy="413"/>
              <a:chOff x="5039" y="1776"/>
              <a:chExt cx="577" cy="413"/>
            </a:xfrm>
          </p:grpSpPr>
          <p:sp>
            <p:nvSpPr>
              <p:cNvPr id="40" name="Text Box 12"/>
              <p:cNvSpPr txBox="1">
                <a:spLocks noChangeArrowheads="1"/>
              </p:cNvSpPr>
              <p:nvPr/>
            </p:nvSpPr>
            <p:spPr bwMode="auto">
              <a:xfrm>
                <a:off x="5181" y="1776"/>
                <a:ext cx="434"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163794"/>
                    </a:solidFill>
                  </a:rPr>
                  <a:t>父类</a:t>
                </a:r>
              </a:p>
            </p:txBody>
          </p:sp>
          <p:sp>
            <p:nvSpPr>
              <p:cNvPr id="41" name="Line 13"/>
              <p:cNvSpPr>
                <a:spLocks noChangeShapeType="1"/>
              </p:cNvSpPr>
              <p:nvPr/>
            </p:nvSpPr>
            <p:spPr bwMode="auto">
              <a:xfrm>
                <a:off x="5184" y="2045"/>
                <a:ext cx="432" cy="1"/>
              </a:xfrm>
              <a:prstGeom prst="line">
                <a:avLst/>
              </a:prstGeom>
              <a:noFill/>
              <a:ln w="9360">
                <a:solidFill>
                  <a:srgbClr val="163794"/>
                </a:solidFill>
                <a:miter lim="800000"/>
                <a:headEnd/>
                <a:tailEnd/>
              </a:ln>
              <a:effectLst/>
            </p:spPr>
            <p:txBody>
              <a:bodyPr/>
              <a:lstStyle/>
              <a:p>
                <a:endParaRPr lang="zh-CN" altLang="en-US"/>
              </a:p>
            </p:txBody>
          </p:sp>
          <p:sp>
            <p:nvSpPr>
              <p:cNvPr id="42" name="Line 14"/>
              <p:cNvSpPr>
                <a:spLocks noChangeShapeType="1"/>
              </p:cNvSpPr>
              <p:nvPr/>
            </p:nvSpPr>
            <p:spPr bwMode="auto">
              <a:xfrm flipH="1">
                <a:off x="5039" y="2045"/>
                <a:ext cx="146" cy="144"/>
              </a:xfrm>
              <a:prstGeom prst="line">
                <a:avLst/>
              </a:prstGeom>
              <a:noFill/>
              <a:ln w="9360">
                <a:solidFill>
                  <a:srgbClr val="163794"/>
                </a:solidFill>
                <a:miter lim="800000"/>
                <a:headEnd/>
                <a:tailEnd/>
              </a:ln>
              <a:effectLst/>
            </p:spPr>
            <p:txBody>
              <a:bodyPr/>
              <a:lstStyle/>
              <a:p>
                <a:endParaRPr lang="zh-CN" altLang="en-US"/>
              </a:p>
            </p:txBody>
          </p:sp>
        </p:grpSp>
        <p:grpSp>
          <p:nvGrpSpPr>
            <p:cNvPr id="36" name="Group 15"/>
            <p:cNvGrpSpPr>
              <a:grpSpLocks/>
            </p:cNvGrpSpPr>
            <p:nvPr/>
          </p:nvGrpSpPr>
          <p:grpSpPr bwMode="auto">
            <a:xfrm>
              <a:off x="3168" y="2851"/>
              <a:ext cx="672" cy="394"/>
              <a:chOff x="3168" y="2851"/>
              <a:chExt cx="672" cy="394"/>
            </a:xfrm>
          </p:grpSpPr>
          <p:sp>
            <p:nvSpPr>
              <p:cNvPr id="37" name="Text Box 16"/>
              <p:cNvSpPr txBox="1">
                <a:spLocks noChangeArrowheads="1"/>
              </p:cNvSpPr>
              <p:nvPr/>
            </p:nvSpPr>
            <p:spPr bwMode="auto">
              <a:xfrm>
                <a:off x="3169" y="2851"/>
                <a:ext cx="434" cy="251"/>
              </a:xfrm>
              <a:prstGeom prst="rect">
                <a:avLst/>
              </a:prstGeom>
              <a:noFill/>
              <a:ln w="9525">
                <a:noFill/>
                <a:round/>
                <a:headEnd/>
                <a:tailEnd/>
              </a:ln>
              <a:effectLst/>
            </p:spPr>
            <p:txBody>
              <a:bodyPr wrap="non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163794"/>
                    </a:solidFill>
                  </a:rPr>
                  <a:t>子类</a:t>
                </a:r>
              </a:p>
            </p:txBody>
          </p:sp>
          <p:sp>
            <p:nvSpPr>
              <p:cNvPr id="38" name="Line 17"/>
              <p:cNvSpPr>
                <a:spLocks noChangeShapeType="1"/>
              </p:cNvSpPr>
              <p:nvPr/>
            </p:nvSpPr>
            <p:spPr bwMode="auto">
              <a:xfrm>
                <a:off x="3168" y="3101"/>
                <a:ext cx="480" cy="1"/>
              </a:xfrm>
              <a:prstGeom prst="line">
                <a:avLst/>
              </a:prstGeom>
              <a:noFill/>
              <a:ln w="9360">
                <a:solidFill>
                  <a:srgbClr val="163794"/>
                </a:solidFill>
                <a:miter lim="800000"/>
                <a:headEnd/>
                <a:tailEnd/>
              </a:ln>
              <a:effectLst/>
            </p:spPr>
            <p:txBody>
              <a:bodyPr/>
              <a:lstStyle/>
              <a:p>
                <a:endParaRPr lang="zh-CN" altLang="en-US"/>
              </a:p>
            </p:txBody>
          </p:sp>
          <p:sp>
            <p:nvSpPr>
              <p:cNvPr id="39" name="Line 18"/>
              <p:cNvSpPr>
                <a:spLocks noChangeShapeType="1"/>
              </p:cNvSpPr>
              <p:nvPr/>
            </p:nvSpPr>
            <p:spPr bwMode="auto">
              <a:xfrm>
                <a:off x="3648" y="3101"/>
                <a:ext cx="192" cy="144"/>
              </a:xfrm>
              <a:prstGeom prst="line">
                <a:avLst/>
              </a:prstGeom>
              <a:noFill/>
              <a:ln w="9360">
                <a:solidFill>
                  <a:srgbClr val="163794"/>
                </a:solidFill>
                <a:miter lim="800000"/>
                <a:headEnd/>
                <a:tailEnd/>
              </a:ln>
              <a:effectLst/>
            </p:spPr>
            <p:txBody>
              <a:bodyPr/>
              <a:lstStyle/>
              <a:p>
                <a:endParaRPr lang="zh-CN" altLang="en-US"/>
              </a:p>
            </p:txBody>
          </p:sp>
        </p:grpSp>
      </p:gr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3"/>
                                        </p:tgtEl>
                                        <p:attrNameLst>
                                          <p:attrName>style.visibility</p:attrName>
                                        </p:attrNameLst>
                                      </p:cBhvr>
                                      <p:to>
                                        <p:strVal val="visible"/>
                                      </p:to>
                                    </p:set>
                                    <p:animEffect transition="in" filter="blinds(horizontal)">
                                      <p:cBhvr additive="repl">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继承</a:t>
            </a:r>
          </a:p>
        </p:txBody>
      </p:sp>
      <p:sp>
        <p:nvSpPr>
          <p:cNvPr id="25" name="Text Box 49"/>
          <p:cNvSpPr txBox="1">
            <a:spLocks noChangeArrowheads="1"/>
          </p:cNvSpPr>
          <p:nvPr/>
        </p:nvSpPr>
        <p:spPr bwMode="auto">
          <a:xfrm>
            <a:off x="348702" y="4014878"/>
            <a:ext cx="4244309" cy="340735"/>
          </a:xfrm>
          <a:prstGeom prst="rect">
            <a:avLst/>
          </a:prstGeom>
          <a:noFill/>
          <a:ln w="9525" algn="ctr">
            <a:noFill/>
            <a:miter lim="800000"/>
            <a:headEnd/>
            <a:tailEnd/>
          </a:ln>
          <a:effectLst/>
        </p:spPr>
        <p:txBody>
          <a:bodyPr wrap="square" lIns="90000" tIns="46800" rIns="90000" bIns="46800">
            <a:spAutoFit/>
          </a:bodyPr>
          <a:lstStyle/>
          <a:p>
            <a:pPr marL="341313" lvl="1" indent="-341313">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latin typeface="微软雅黑" pitchFamily="34" charset="-122"/>
                <a:ea typeface="微软雅黑" pitchFamily="34" charset="-122"/>
              </a:rPr>
              <a:t>单重继承：一个子类只有一个唯一确定的父类</a:t>
            </a:r>
            <a:endParaRPr lang="en-US" sz="1600" dirty="0" smtClean="0">
              <a:latin typeface="微软雅黑" pitchFamily="34" charset="-122"/>
              <a:ea typeface="微软雅黑" pitchFamily="34" charset="-122"/>
            </a:endParaRPr>
          </a:p>
        </p:txBody>
      </p:sp>
      <p:sp>
        <p:nvSpPr>
          <p:cNvPr id="26" name="椭圆 25"/>
          <p:cNvSpPr/>
          <p:nvPr/>
        </p:nvSpPr>
        <p:spPr>
          <a:xfrm>
            <a:off x="1472024" y="1292455"/>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父类</a:t>
            </a:r>
          </a:p>
        </p:txBody>
      </p:sp>
      <p:sp>
        <p:nvSpPr>
          <p:cNvPr id="27" name="椭圆 26"/>
          <p:cNvSpPr/>
          <p:nvPr/>
        </p:nvSpPr>
        <p:spPr>
          <a:xfrm>
            <a:off x="615224" y="1983240"/>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子类</a:t>
            </a:r>
            <a:r>
              <a:rPr lang="en-US" altLang="zh-CN" sz="1600" b="1" dirty="0" smtClean="0">
                <a:solidFill>
                  <a:srgbClr val="000000"/>
                </a:solidFill>
                <a:latin typeface="微软雅黑" pitchFamily="34" charset="-122"/>
                <a:ea typeface="微软雅黑" pitchFamily="34" charset="-122"/>
              </a:rPr>
              <a:t>1</a:t>
            </a:r>
            <a:endParaRPr lang="zh-CN" altLang="en-US" sz="1600" b="1" dirty="0" smtClean="0">
              <a:solidFill>
                <a:srgbClr val="000000"/>
              </a:solidFill>
              <a:latin typeface="微软雅黑" pitchFamily="34" charset="-122"/>
              <a:ea typeface="微软雅黑" pitchFamily="34" charset="-122"/>
            </a:endParaRPr>
          </a:p>
        </p:txBody>
      </p:sp>
      <p:sp>
        <p:nvSpPr>
          <p:cNvPr id="28" name="椭圆 27"/>
          <p:cNvSpPr/>
          <p:nvPr/>
        </p:nvSpPr>
        <p:spPr>
          <a:xfrm>
            <a:off x="155972" y="2943218"/>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孙类</a:t>
            </a:r>
            <a:r>
              <a:rPr lang="en-US" altLang="zh-CN" sz="1600" b="1" dirty="0" smtClean="0">
                <a:solidFill>
                  <a:srgbClr val="000000"/>
                </a:solidFill>
                <a:latin typeface="微软雅黑" pitchFamily="34" charset="-122"/>
                <a:ea typeface="微软雅黑" pitchFamily="34" charset="-122"/>
              </a:rPr>
              <a:t>1</a:t>
            </a:r>
            <a:endParaRPr lang="zh-CN" altLang="en-US" sz="1600" b="1" dirty="0" smtClean="0">
              <a:solidFill>
                <a:srgbClr val="000000"/>
              </a:solidFill>
              <a:latin typeface="微软雅黑" pitchFamily="34" charset="-122"/>
              <a:ea typeface="微软雅黑" pitchFamily="34" charset="-122"/>
            </a:endParaRPr>
          </a:p>
        </p:txBody>
      </p:sp>
      <p:sp>
        <p:nvSpPr>
          <p:cNvPr id="30" name="椭圆 29"/>
          <p:cNvSpPr/>
          <p:nvPr/>
        </p:nvSpPr>
        <p:spPr>
          <a:xfrm>
            <a:off x="2281653" y="1983240"/>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子类</a:t>
            </a:r>
            <a:r>
              <a:rPr lang="en-US" altLang="zh-CN" sz="1600" b="1" dirty="0" smtClean="0">
                <a:solidFill>
                  <a:srgbClr val="000000"/>
                </a:solidFill>
                <a:latin typeface="微软雅黑" pitchFamily="34" charset="-122"/>
                <a:ea typeface="微软雅黑" pitchFamily="34" charset="-122"/>
              </a:rPr>
              <a:t>2</a:t>
            </a:r>
            <a:endParaRPr lang="zh-CN" altLang="en-US" sz="1600" b="1" dirty="0" smtClean="0">
              <a:solidFill>
                <a:srgbClr val="000000"/>
              </a:solidFill>
              <a:latin typeface="微软雅黑" pitchFamily="34" charset="-122"/>
              <a:ea typeface="微软雅黑" pitchFamily="34" charset="-122"/>
            </a:endParaRPr>
          </a:p>
        </p:txBody>
      </p:sp>
      <p:sp>
        <p:nvSpPr>
          <p:cNvPr id="31" name="椭圆 30"/>
          <p:cNvSpPr/>
          <p:nvPr/>
        </p:nvSpPr>
        <p:spPr>
          <a:xfrm>
            <a:off x="1623627" y="2943218"/>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孙类</a:t>
            </a:r>
            <a:r>
              <a:rPr lang="en-US" altLang="zh-CN" sz="1600" b="1" dirty="0" smtClean="0">
                <a:solidFill>
                  <a:srgbClr val="000000"/>
                </a:solidFill>
                <a:latin typeface="微软雅黑" pitchFamily="34" charset="-122"/>
                <a:ea typeface="微软雅黑" pitchFamily="34" charset="-122"/>
              </a:rPr>
              <a:t>2</a:t>
            </a:r>
            <a:endParaRPr lang="zh-CN" altLang="en-US" sz="1600" b="1" dirty="0" smtClean="0">
              <a:solidFill>
                <a:srgbClr val="000000"/>
              </a:solidFill>
              <a:latin typeface="微软雅黑" pitchFamily="34" charset="-122"/>
              <a:ea typeface="微软雅黑" pitchFamily="34" charset="-122"/>
            </a:endParaRPr>
          </a:p>
        </p:txBody>
      </p:sp>
      <p:sp>
        <p:nvSpPr>
          <p:cNvPr id="32" name="椭圆 31"/>
          <p:cNvSpPr/>
          <p:nvPr/>
        </p:nvSpPr>
        <p:spPr>
          <a:xfrm>
            <a:off x="3161870" y="2943218"/>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孙类</a:t>
            </a:r>
            <a:r>
              <a:rPr lang="en-US" altLang="zh-CN" sz="1600" b="1" dirty="0" smtClean="0">
                <a:solidFill>
                  <a:srgbClr val="000000"/>
                </a:solidFill>
                <a:latin typeface="微软雅黑" pitchFamily="34" charset="-122"/>
                <a:ea typeface="微软雅黑" pitchFamily="34" charset="-122"/>
              </a:rPr>
              <a:t>3</a:t>
            </a:r>
            <a:endParaRPr lang="zh-CN" altLang="en-US" sz="1600" b="1" dirty="0" smtClean="0">
              <a:solidFill>
                <a:srgbClr val="000000"/>
              </a:solidFill>
              <a:latin typeface="微软雅黑" pitchFamily="34" charset="-122"/>
              <a:ea typeface="微软雅黑" pitchFamily="34" charset="-122"/>
            </a:endParaRPr>
          </a:p>
        </p:txBody>
      </p:sp>
      <p:cxnSp>
        <p:nvCxnSpPr>
          <p:cNvPr id="34" name="直接箭头连接符 33"/>
          <p:cNvCxnSpPr>
            <a:endCxn id="26" idx="3"/>
          </p:cNvCxnSpPr>
          <p:nvPr/>
        </p:nvCxnSpPr>
        <p:spPr>
          <a:xfrm rot="5400000" flipH="1" flipV="1">
            <a:off x="1456414" y="1774900"/>
            <a:ext cx="223950" cy="1927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接箭头连接符 34"/>
          <p:cNvCxnSpPr>
            <a:stCxn id="30" idx="0"/>
            <a:endCxn id="26" idx="5"/>
          </p:cNvCxnSpPr>
          <p:nvPr/>
        </p:nvCxnSpPr>
        <p:spPr>
          <a:xfrm rot="16200000" flipV="1">
            <a:off x="2655537" y="1699098"/>
            <a:ext cx="223950" cy="344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直接箭头连接符 47"/>
          <p:cNvCxnSpPr>
            <a:stCxn id="28" idx="0"/>
            <a:endCxn id="27" idx="4"/>
          </p:cNvCxnSpPr>
          <p:nvPr/>
        </p:nvCxnSpPr>
        <p:spPr>
          <a:xfrm rot="5400000" flipH="1" flipV="1">
            <a:off x="837101" y="2507069"/>
            <a:ext cx="413047" cy="4592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2" name="直接箭头连接符 51"/>
          <p:cNvCxnSpPr>
            <a:stCxn id="31" idx="0"/>
            <a:endCxn id="27" idx="4"/>
          </p:cNvCxnSpPr>
          <p:nvPr/>
        </p:nvCxnSpPr>
        <p:spPr>
          <a:xfrm rot="16200000" flipV="1">
            <a:off x="1570929" y="2232493"/>
            <a:ext cx="413047" cy="10084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直接箭头连接符 54"/>
          <p:cNvCxnSpPr>
            <a:stCxn id="32" idx="0"/>
            <a:endCxn id="30" idx="4"/>
          </p:cNvCxnSpPr>
          <p:nvPr/>
        </p:nvCxnSpPr>
        <p:spPr>
          <a:xfrm rot="16200000" flipV="1">
            <a:off x="3173265" y="2296586"/>
            <a:ext cx="413047" cy="8802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8" name="椭圆 57"/>
          <p:cNvSpPr/>
          <p:nvPr/>
        </p:nvSpPr>
        <p:spPr>
          <a:xfrm>
            <a:off x="6050348" y="1246535"/>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父类</a:t>
            </a:r>
            <a:r>
              <a:rPr lang="en-US" altLang="zh-CN" sz="1600" b="1" dirty="0" smtClean="0">
                <a:solidFill>
                  <a:srgbClr val="000000"/>
                </a:solidFill>
                <a:latin typeface="微软雅黑" pitchFamily="34" charset="-122"/>
                <a:ea typeface="微软雅黑" pitchFamily="34" charset="-122"/>
              </a:rPr>
              <a:t>2</a:t>
            </a:r>
            <a:endParaRPr lang="zh-CN" altLang="en-US" sz="1600" b="1" dirty="0" smtClean="0">
              <a:solidFill>
                <a:srgbClr val="000000"/>
              </a:solidFill>
              <a:latin typeface="微软雅黑" pitchFamily="34" charset="-122"/>
              <a:ea typeface="微软雅黑" pitchFamily="34" charset="-122"/>
            </a:endParaRPr>
          </a:p>
        </p:txBody>
      </p:sp>
      <p:sp>
        <p:nvSpPr>
          <p:cNvPr id="59" name="椭圆 58"/>
          <p:cNvSpPr/>
          <p:nvPr/>
        </p:nvSpPr>
        <p:spPr>
          <a:xfrm>
            <a:off x="4477922" y="1246535"/>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父类</a:t>
            </a:r>
            <a:r>
              <a:rPr lang="en-US" altLang="zh-CN" sz="1600" b="1" dirty="0" smtClean="0">
                <a:solidFill>
                  <a:srgbClr val="000000"/>
                </a:solidFill>
                <a:latin typeface="微软雅黑" pitchFamily="34" charset="-122"/>
                <a:ea typeface="微软雅黑" pitchFamily="34" charset="-122"/>
              </a:rPr>
              <a:t>1</a:t>
            </a:r>
            <a:endParaRPr lang="zh-CN" altLang="en-US" sz="1600" b="1" dirty="0" smtClean="0">
              <a:solidFill>
                <a:srgbClr val="000000"/>
              </a:solidFill>
              <a:latin typeface="微软雅黑" pitchFamily="34" charset="-122"/>
              <a:ea typeface="微软雅黑" pitchFamily="34" charset="-122"/>
            </a:endParaRPr>
          </a:p>
        </p:txBody>
      </p:sp>
      <p:sp>
        <p:nvSpPr>
          <p:cNvPr id="60" name="椭圆 59"/>
          <p:cNvSpPr/>
          <p:nvPr/>
        </p:nvSpPr>
        <p:spPr>
          <a:xfrm>
            <a:off x="5392322" y="2901571"/>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子类</a:t>
            </a:r>
            <a:r>
              <a:rPr lang="en-US" altLang="zh-CN" sz="1600" b="1" dirty="0" smtClean="0">
                <a:solidFill>
                  <a:srgbClr val="000000"/>
                </a:solidFill>
                <a:latin typeface="微软雅黑" pitchFamily="34" charset="-122"/>
                <a:ea typeface="微软雅黑" pitchFamily="34" charset="-122"/>
              </a:rPr>
              <a:t>1</a:t>
            </a:r>
            <a:endParaRPr lang="zh-CN" altLang="en-US" sz="1600" b="1" dirty="0" smtClean="0">
              <a:solidFill>
                <a:srgbClr val="000000"/>
              </a:solidFill>
              <a:latin typeface="微软雅黑" pitchFamily="34" charset="-122"/>
              <a:ea typeface="微软雅黑" pitchFamily="34" charset="-122"/>
            </a:endParaRPr>
          </a:p>
        </p:txBody>
      </p:sp>
      <p:cxnSp>
        <p:nvCxnSpPr>
          <p:cNvPr id="64" name="直接箭头连接符 63"/>
          <p:cNvCxnSpPr>
            <a:stCxn id="60" idx="0"/>
            <a:endCxn id="59" idx="4"/>
          </p:cNvCxnSpPr>
          <p:nvPr/>
        </p:nvCxnSpPr>
        <p:spPr>
          <a:xfrm rot="16200000" flipV="1">
            <a:off x="5039096" y="1890319"/>
            <a:ext cx="1108105" cy="914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直接箭头连接符 66"/>
          <p:cNvCxnSpPr>
            <a:stCxn id="60" idx="0"/>
            <a:endCxn id="58" idx="4"/>
          </p:cNvCxnSpPr>
          <p:nvPr/>
        </p:nvCxnSpPr>
        <p:spPr>
          <a:xfrm rot="5400000" flipH="1" flipV="1">
            <a:off x="5825309" y="2018506"/>
            <a:ext cx="1108105" cy="6580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 Box 49"/>
          <p:cNvSpPr txBox="1">
            <a:spLocks noChangeArrowheads="1"/>
          </p:cNvSpPr>
          <p:nvPr/>
        </p:nvSpPr>
        <p:spPr bwMode="auto">
          <a:xfrm>
            <a:off x="4847771" y="4014878"/>
            <a:ext cx="4154345" cy="340735"/>
          </a:xfrm>
          <a:prstGeom prst="rect">
            <a:avLst/>
          </a:prstGeom>
          <a:noFill/>
          <a:ln w="9525" algn="ctr">
            <a:noFill/>
            <a:miter lim="800000"/>
            <a:headEnd/>
            <a:tailEnd/>
          </a:ln>
          <a:effectLst/>
        </p:spPr>
        <p:txBody>
          <a:bodyPr wrap="square" lIns="90000" tIns="46800" rIns="90000" bIns="46800">
            <a:spAutoFit/>
          </a:bodyPr>
          <a:lstStyle/>
          <a:p>
            <a:pPr marL="341313" lvl="1" indent="-341313">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latin typeface="微软雅黑" pitchFamily="34" charset="-122"/>
                <a:ea typeface="微软雅黑" pitchFamily="34" charset="-122"/>
              </a:rPr>
              <a:t>多重继承：一个子类可以有多个不同的父类</a:t>
            </a:r>
            <a:endParaRPr lang="en-US" sz="1600" dirty="0" smtClean="0">
              <a:latin typeface="微软雅黑" pitchFamily="34" charset="-122"/>
              <a:ea typeface="微软雅黑" pitchFamily="34" charset="-122"/>
            </a:endParaRPr>
          </a:p>
        </p:txBody>
      </p:sp>
      <p:sp>
        <p:nvSpPr>
          <p:cNvPr id="75" name="Text Box 49"/>
          <p:cNvSpPr txBox="1">
            <a:spLocks noChangeArrowheads="1"/>
          </p:cNvSpPr>
          <p:nvPr/>
        </p:nvSpPr>
        <p:spPr bwMode="auto">
          <a:xfrm>
            <a:off x="193100" y="595516"/>
            <a:ext cx="3161501" cy="340735"/>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latin typeface="微软雅黑" pitchFamily="34" charset="-122"/>
                <a:ea typeface="微软雅黑" pitchFamily="34" charset="-122"/>
              </a:rPr>
              <a:t>Java语言仅支持单重继承</a:t>
            </a:r>
            <a:r>
              <a:rPr lang="en-US" sz="1600" dirty="0" smtClean="0">
                <a:latin typeface="微软雅黑" pitchFamily="34" charset="-122"/>
                <a:ea typeface="微软雅黑" pitchFamily="34" charset="-122"/>
              </a:rPr>
              <a:t> </a:t>
            </a:r>
            <a:endParaRPr lang="en-US" sz="1600" dirty="0">
              <a:latin typeface="微软雅黑" pitchFamily="34" charset="-122"/>
              <a:ea typeface="微软雅黑" pitchFamily="34" charset="-122"/>
            </a:endParaRPr>
          </a:p>
        </p:txBody>
      </p:sp>
      <p:sp>
        <p:nvSpPr>
          <p:cNvPr id="76" name="椭圆 75"/>
          <p:cNvSpPr/>
          <p:nvPr/>
        </p:nvSpPr>
        <p:spPr>
          <a:xfrm>
            <a:off x="7625700" y="1246535"/>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父类</a:t>
            </a:r>
            <a:r>
              <a:rPr lang="en-US" altLang="zh-CN" sz="1600" b="1" dirty="0" smtClean="0">
                <a:solidFill>
                  <a:srgbClr val="000000"/>
                </a:solidFill>
                <a:latin typeface="微软雅黑" pitchFamily="34" charset="-122"/>
                <a:ea typeface="微软雅黑" pitchFamily="34" charset="-122"/>
              </a:rPr>
              <a:t>3</a:t>
            </a:r>
            <a:endParaRPr lang="zh-CN" altLang="en-US" sz="1600" b="1" dirty="0" smtClean="0">
              <a:solidFill>
                <a:srgbClr val="000000"/>
              </a:solidFill>
              <a:latin typeface="微软雅黑" pitchFamily="34" charset="-122"/>
              <a:ea typeface="微软雅黑" pitchFamily="34" charset="-122"/>
            </a:endParaRPr>
          </a:p>
        </p:txBody>
      </p:sp>
      <p:sp>
        <p:nvSpPr>
          <p:cNvPr id="78" name="椭圆 77"/>
          <p:cNvSpPr/>
          <p:nvPr/>
        </p:nvSpPr>
        <p:spPr>
          <a:xfrm>
            <a:off x="6967674" y="2901571"/>
            <a:ext cx="1316052" cy="546931"/>
          </a:xfrm>
          <a:prstGeom prst="ellipse">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r>
              <a:rPr lang="zh-CN" altLang="en-US" sz="1600" b="1" dirty="0" smtClean="0">
                <a:solidFill>
                  <a:srgbClr val="000000"/>
                </a:solidFill>
                <a:latin typeface="微软雅黑" pitchFamily="34" charset="-122"/>
                <a:ea typeface="微软雅黑" pitchFamily="34" charset="-122"/>
              </a:rPr>
              <a:t>子类</a:t>
            </a:r>
            <a:r>
              <a:rPr lang="en-US" altLang="zh-CN" sz="1600" b="1" dirty="0" smtClean="0">
                <a:solidFill>
                  <a:srgbClr val="000000"/>
                </a:solidFill>
                <a:latin typeface="微软雅黑" pitchFamily="34" charset="-122"/>
                <a:ea typeface="微软雅黑" pitchFamily="34" charset="-122"/>
              </a:rPr>
              <a:t>2</a:t>
            </a:r>
            <a:endParaRPr lang="zh-CN" altLang="en-US" sz="1600" b="1" dirty="0" smtClean="0">
              <a:solidFill>
                <a:srgbClr val="000000"/>
              </a:solidFill>
              <a:latin typeface="微软雅黑" pitchFamily="34" charset="-122"/>
              <a:ea typeface="微软雅黑" pitchFamily="34" charset="-122"/>
            </a:endParaRPr>
          </a:p>
        </p:txBody>
      </p:sp>
      <p:cxnSp>
        <p:nvCxnSpPr>
          <p:cNvPr id="79" name="直接箭头连接符 78"/>
          <p:cNvCxnSpPr>
            <a:stCxn id="78" idx="0"/>
            <a:endCxn id="58" idx="4"/>
          </p:cNvCxnSpPr>
          <p:nvPr/>
        </p:nvCxnSpPr>
        <p:spPr>
          <a:xfrm rot="16200000" flipV="1">
            <a:off x="6612985" y="1888856"/>
            <a:ext cx="1108105" cy="9173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2" name="直接箭头连接符 81"/>
          <p:cNvCxnSpPr>
            <a:stCxn id="78" idx="0"/>
            <a:endCxn id="76" idx="4"/>
          </p:cNvCxnSpPr>
          <p:nvPr/>
        </p:nvCxnSpPr>
        <p:spPr>
          <a:xfrm rot="5400000" flipH="1" flipV="1">
            <a:off x="7400661" y="2018506"/>
            <a:ext cx="1108105" cy="65802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封装</a:t>
            </a:r>
          </a:p>
        </p:txBody>
      </p:sp>
      <p:sp>
        <p:nvSpPr>
          <p:cNvPr id="22" name="Text Box 49"/>
          <p:cNvSpPr txBox="1">
            <a:spLocks noChangeArrowheads="1"/>
          </p:cNvSpPr>
          <p:nvPr/>
        </p:nvSpPr>
        <p:spPr bwMode="auto">
          <a:xfrm>
            <a:off x="193100" y="595516"/>
            <a:ext cx="8900097" cy="1233287"/>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latin typeface="微软雅黑" pitchFamily="34" charset="-122"/>
                <a:ea typeface="微软雅黑" pitchFamily="34" charset="-122"/>
              </a:rPr>
              <a:t>封装性体现了面向对象程序设计的一个特性，将方法和数据组织在一起，隐藏其具体实现而对外体现出公共的接口</a:t>
            </a:r>
            <a:endParaRPr lang="en-US" sz="1600" dirty="0" smtClean="0">
              <a:latin typeface="微软雅黑" pitchFamily="34" charset="-122"/>
              <a:ea typeface="微软雅黑" pitchFamily="34" charset="-122"/>
            </a:endParaRPr>
          </a:p>
          <a:p>
            <a:pPr marL="741363" lvl="1" indent="-284163">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latin typeface="微软雅黑" pitchFamily="34" charset="-122"/>
                <a:ea typeface="微软雅黑" pitchFamily="34" charset="-122"/>
              </a:rPr>
              <a:t>模块化</a:t>
            </a:r>
            <a:endParaRPr lang="en-US" sz="1600" dirty="0" smtClean="0">
              <a:latin typeface="微软雅黑" pitchFamily="34" charset="-122"/>
              <a:ea typeface="微软雅黑" pitchFamily="34" charset="-122"/>
            </a:endParaRPr>
          </a:p>
          <a:p>
            <a:pPr marL="741363" lvl="1" indent="-284163">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err="1" smtClean="0">
                <a:latin typeface="微软雅黑" pitchFamily="34" charset="-122"/>
                <a:ea typeface="微软雅黑" pitchFamily="34" charset="-122"/>
              </a:rPr>
              <a:t>隐藏信息</a:t>
            </a:r>
            <a:endParaRPr lang="en-US" sz="1600" dirty="0">
              <a:latin typeface="微软雅黑" pitchFamily="34" charset="-122"/>
              <a:ea typeface="微软雅黑" pitchFamily="34" charset="-122"/>
            </a:endParaRPr>
          </a:p>
        </p:txBody>
      </p:sp>
      <p:grpSp>
        <p:nvGrpSpPr>
          <p:cNvPr id="23" name="Group 3"/>
          <p:cNvGrpSpPr>
            <a:grpSpLocks/>
          </p:cNvGrpSpPr>
          <p:nvPr/>
        </p:nvGrpSpPr>
        <p:grpSpPr bwMode="auto">
          <a:xfrm>
            <a:off x="3315494" y="1231233"/>
            <a:ext cx="2513013" cy="3536950"/>
            <a:chOff x="3744" y="1824"/>
            <a:chExt cx="1583" cy="2228"/>
          </a:xfrm>
        </p:grpSpPr>
        <p:sp>
          <p:nvSpPr>
            <p:cNvPr id="25" name="Text Box 4"/>
            <p:cNvSpPr txBox="1">
              <a:spLocks noChangeArrowheads="1"/>
            </p:cNvSpPr>
            <p:nvPr/>
          </p:nvSpPr>
          <p:spPr bwMode="auto">
            <a:xfrm>
              <a:off x="4624" y="1824"/>
              <a:ext cx="504" cy="251"/>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163794"/>
                  </a:solidFill>
                  <a:latin typeface="Times New Roman" pitchFamily="16" charset="0"/>
                </a:rPr>
                <a:t>变量</a:t>
              </a:r>
            </a:p>
          </p:txBody>
        </p:sp>
        <p:sp>
          <p:nvSpPr>
            <p:cNvPr id="26" name="Text Box 5"/>
            <p:cNvSpPr txBox="1">
              <a:spLocks noChangeArrowheads="1"/>
            </p:cNvSpPr>
            <p:nvPr/>
          </p:nvSpPr>
          <p:spPr bwMode="auto">
            <a:xfrm>
              <a:off x="4562" y="3802"/>
              <a:ext cx="766" cy="251"/>
            </a:xfrm>
            <a:prstGeom prst="rect">
              <a:avLst/>
            </a:prstGeom>
            <a:noFill/>
            <a:ln w="9525">
              <a:noFill/>
              <a:round/>
              <a:headEnd/>
              <a:tailEnd/>
            </a:ln>
            <a:effectLst/>
          </p:spPr>
          <p:txBody>
            <a:bodyPr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163794"/>
                  </a:solidFill>
                  <a:latin typeface="Times New Roman" pitchFamily="16" charset="0"/>
                </a:rPr>
                <a:t>方法</a:t>
              </a:r>
            </a:p>
          </p:txBody>
        </p:sp>
        <p:grpSp>
          <p:nvGrpSpPr>
            <p:cNvPr id="27" name="Group 6"/>
            <p:cNvGrpSpPr>
              <a:grpSpLocks/>
            </p:cNvGrpSpPr>
            <p:nvPr/>
          </p:nvGrpSpPr>
          <p:grpSpPr bwMode="auto">
            <a:xfrm>
              <a:off x="3744" y="2314"/>
              <a:ext cx="1276" cy="1248"/>
              <a:chOff x="3744" y="2314"/>
              <a:chExt cx="1276" cy="1248"/>
            </a:xfrm>
          </p:grpSpPr>
          <p:grpSp>
            <p:nvGrpSpPr>
              <p:cNvPr id="53" name="Group 7"/>
              <p:cNvGrpSpPr>
                <a:grpSpLocks/>
              </p:cNvGrpSpPr>
              <p:nvPr/>
            </p:nvGrpSpPr>
            <p:grpSpPr bwMode="auto">
              <a:xfrm>
                <a:off x="3744" y="2314"/>
                <a:ext cx="1276" cy="1248"/>
                <a:chOff x="3744" y="2314"/>
                <a:chExt cx="1276" cy="1248"/>
              </a:xfrm>
            </p:grpSpPr>
            <p:sp>
              <p:nvSpPr>
                <p:cNvPr id="55" name="Oval 8"/>
                <p:cNvSpPr>
                  <a:spLocks noChangeArrowheads="1"/>
                </p:cNvSpPr>
                <p:nvPr/>
              </p:nvSpPr>
              <p:spPr bwMode="auto">
                <a:xfrm>
                  <a:off x="3744" y="2314"/>
                  <a:ext cx="1266" cy="1247"/>
                </a:xfrm>
                <a:prstGeom prst="ellipse">
                  <a:avLst/>
                </a:prstGeom>
                <a:gradFill rotWithShape="0">
                  <a:gsLst>
                    <a:gs pos="0">
                      <a:srgbClr val="FFFFFF"/>
                    </a:gs>
                    <a:gs pos="100000">
                      <a:srgbClr val="99CCFF"/>
                    </a:gs>
                  </a:gsLst>
                  <a:path path="shape">
                    <a:fillToRect l="50000" t="50000" r="50000" b="50000"/>
                  </a:path>
                </a:gradFill>
                <a:ln w="38160">
                  <a:solidFill>
                    <a:srgbClr val="163794"/>
                  </a:solidFill>
                  <a:miter lim="800000"/>
                  <a:headEnd/>
                  <a:tailEnd/>
                </a:ln>
                <a:effectLst/>
              </p:spPr>
              <p:txBody>
                <a:bodyPr wrap="none" anchor="ctr"/>
                <a:lstStyle/>
                <a:p>
                  <a:endParaRPr lang="zh-CN" altLang="en-US"/>
                </a:p>
              </p:txBody>
            </p:sp>
            <p:sp>
              <p:nvSpPr>
                <p:cNvPr id="56" name="Freeform 9"/>
                <p:cNvSpPr>
                  <a:spLocks noChangeArrowheads="1"/>
                </p:cNvSpPr>
                <p:nvPr/>
              </p:nvSpPr>
              <p:spPr bwMode="auto">
                <a:xfrm>
                  <a:off x="4079" y="2404"/>
                  <a:ext cx="616" cy="1066"/>
                </a:xfrm>
                <a:custGeom>
                  <a:avLst/>
                  <a:gdLst/>
                  <a:ahLst/>
                  <a:cxnLst>
                    <a:cxn ang="0">
                      <a:pos x="0" y="0"/>
                    </a:cxn>
                    <a:cxn ang="0">
                      <a:pos x="2716" y="4700"/>
                    </a:cxn>
                    <a:cxn ang="0">
                      <a:pos x="0" y="0"/>
                    </a:cxn>
                  </a:cxnLst>
                  <a:rect l="0" t="0" r="r" b="b"/>
                  <a:pathLst>
                    <a:path w="2717" h="4701">
                      <a:moveTo>
                        <a:pt x="0" y="0"/>
                      </a:moveTo>
                      <a:lnTo>
                        <a:pt x="2716" y="470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p>
              </p:txBody>
            </p:sp>
            <p:sp>
              <p:nvSpPr>
                <p:cNvPr id="57" name="Freeform 10"/>
                <p:cNvSpPr>
                  <a:spLocks noChangeArrowheads="1"/>
                </p:cNvSpPr>
                <p:nvPr/>
              </p:nvSpPr>
              <p:spPr bwMode="auto">
                <a:xfrm>
                  <a:off x="3754" y="2938"/>
                  <a:ext cx="1266" cy="1"/>
                </a:xfrm>
                <a:custGeom>
                  <a:avLst/>
                  <a:gdLst/>
                  <a:ahLst/>
                  <a:cxnLst>
                    <a:cxn ang="0">
                      <a:pos x="0" y="0"/>
                    </a:cxn>
                    <a:cxn ang="0">
                      <a:pos x="5582" y="0"/>
                    </a:cxn>
                    <a:cxn ang="0">
                      <a:pos x="0" y="0"/>
                    </a:cxn>
                  </a:cxnLst>
                  <a:rect l="0" t="0" r="r" b="b"/>
                  <a:pathLst>
                    <a:path w="5583" h="1">
                      <a:moveTo>
                        <a:pt x="0" y="0"/>
                      </a:moveTo>
                      <a:lnTo>
                        <a:pt x="5582" y="0"/>
                      </a:lnTo>
                      <a:lnTo>
                        <a:pt x="0" y="0"/>
                      </a:lnTo>
                    </a:path>
                  </a:pathLst>
                </a:custGeom>
                <a:gradFill rotWithShape="0">
                  <a:gsLst>
                    <a:gs pos="0">
                      <a:srgbClr val="FFFFFF"/>
                    </a:gs>
                    <a:gs pos="100000">
                      <a:srgbClr val="99CCFF"/>
                    </a:gs>
                  </a:gsLst>
                  <a:path path="rect">
                    <a:fillToRect l="50000" t="50000" r="50000" b="50000"/>
                  </a:path>
                </a:gradFill>
                <a:ln w="38160">
                  <a:solidFill>
                    <a:srgbClr val="163794"/>
                  </a:solidFill>
                  <a:miter lim="800000"/>
                  <a:headEnd/>
                  <a:tailEnd/>
                </a:ln>
                <a:effectLst/>
              </p:spPr>
              <p:txBody>
                <a:bodyPr wrap="none" anchor="ctr"/>
                <a:lstStyle/>
                <a:p>
                  <a:endParaRPr lang="zh-CN" altLang="en-US"/>
                </a:p>
              </p:txBody>
            </p:sp>
            <p:sp>
              <p:nvSpPr>
                <p:cNvPr id="58" name="Line 11"/>
                <p:cNvSpPr>
                  <a:spLocks noChangeShapeType="1"/>
                </p:cNvSpPr>
                <p:nvPr/>
              </p:nvSpPr>
              <p:spPr bwMode="auto">
                <a:xfrm>
                  <a:off x="4396" y="2314"/>
                  <a:ext cx="1" cy="1248"/>
                </a:xfrm>
                <a:prstGeom prst="line">
                  <a:avLst/>
                </a:prstGeom>
                <a:noFill/>
                <a:ln w="9360">
                  <a:solidFill>
                    <a:srgbClr val="163794"/>
                  </a:solidFill>
                  <a:miter lim="800000"/>
                  <a:headEnd/>
                  <a:tailEnd/>
                </a:ln>
                <a:effectLst/>
              </p:spPr>
              <p:txBody>
                <a:bodyPr/>
                <a:lstStyle/>
                <a:p>
                  <a:endParaRPr lang="zh-CN" altLang="en-US"/>
                </a:p>
              </p:txBody>
            </p:sp>
          </p:grpSp>
          <p:sp>
            <p:nvSpPr>
              <p:cNvPr id="54" name="Oval 12"/>
              <p:cNvSpPr>
                <a:spLocks noChangeArrowheads="1"/>
              </p:cNvSpPr>
              <p:nvPr/>
            </p:nvSpPr>
            <p:spPr bwMode="auto">
              <a:xfrm>
                <a:off x="4070" y="2634"/>
                <a:ext cx="633" cy="607"/>
              </a:xfrm>
              <a:prstGeom prst="ellipse">
                <a:avLst/>
              </a:prstGeom>
              <a:solidFill>
                <a:srgbClr val="3D8CFF"/>
              </a:solidFill>
              <a:ln w="9360">
                <a:solidFill>
                  <a:srgbClr val="163794"/>
                </a:solidFill>
                <a:miter lim="800000"/>
                <a:headEnd/>
                <a:tailEnd/>
              </a:ln>
              <a:effectLst/>
            </p:spPr>
            <p:txBody>
              <a:bodyPr wrap="none" anchor="ctr"/>
              <a:lstStyle/>
              <a:p>
                <a:endParaRPr lang="zh-CN" altLang="en-US"/>
              </a:p>
            </p:txBody>
          </p:sp>
        </p:grpSp>
        <p:sp>
          <p:nvSpPr>
            <p:cNvPr id="28" name="Rectangle 13"/>
            <p:cNvSpPr>
              <a:spLocks noChangeArrowheads="1"/>
            </p:cNvSpPr>
            <p:nvPr/>
          </p:nvSpPr>
          <p:spPr bwMode="auto">
            <a:xfrm>
              <a:off x="4309" y="2743"/>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p>
          </p:txBody>
        </p:sp>
        <p:sp>
          <p:nvSpPr>
            <p:cNvPr id="30" name="Oval 14"/>
            <p:cNvSpPr>
              <a:spLocks noChangeArrowheads="1"/>
            </p:cNvSpPr>
            <p:nvPr/>
          </p:nvSpPr>
          <p:spPr bwMode="auto">
            <a:xfrm>
              <a:off x="4170" y="2971"/>
              <a:ext cx="99"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p>
          </p:txBody>
        </p:sp>
        <p:sp>
          <p:nvSpPr>
            <p:cNvPr id="31" name="AutoShape 15"/>
            <p:cNvSpPr>
              <a:spLocks noChangeArrowheads="1"/>
            </p:cNvSpPr>
            <p:nvPr/>
          </p:nvSpPr>
          <p:spPr bwMode="auto">
            <a:xfrm>
              <a:off x="4191" y="2836"/>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p>
          </p:txBody>
        </p:sp>
        <p:sp>
          <p:nvSpPr>
            <p:cNvPr id="32" name="Rectangle 16"/>
            <p:cNvSpPr>
              <a:spLocks noChangeArrowheads="1"/>
            </p:cNvSpPr>
            <p:nvPr/>
          </p:nvSpPr>
          <p:spPr bwMode="auto">
            <a:xfrm>
              <a:off x="4354" y="2920"/>
              <a:ext cx="100" cy="101"/>
            </a:xfrm>
            <a:prstGeom prst="rect">
              <a:avLst/>
            </a:prstGeom>
            <a:solidFill>
              <a:srgbClr val="FFFF00"/>
            </a:solidFill>
            <a:ln w="9360">
              <a:solidFill>
                <a:srgbClr val="163794"/>
              </a:solidFill>
              <a:miter lim="800000"/>
              <a:headEnd/>
              <a:tailEnd/>
            </a:ln>
            <a:effectLst/>
          </p:spPr>
          <p:txBody>
            <a:bodyPr wrap="none" anchor="ctr"/>
            <a:lstStyle/>
            <a:p>
              <a:endParaRPr lang="zh-CN" altLang="en-US"/>
            </a:p>
          </p:txBody>
        </p:sp>
        <p:sp>
          <p:nvSpPr>
            <p:cNvPr id="33" name="Oval 17"/>
            <p:cNvSpPr>
              <a:spLocks noChangeArrowheads="1"/>
            </p:cNvSpPr>
            <p:nvPr/>
          </p:nvSpPr>
          <p:spPr bwMode="auto">
            <a:xfrm>
              <a:off x="4469" y="2768"/>
              <a:ext cx="100" cy="135"/>
            </a:xfrm>
            <a:prstGeom prst="ellipse">
              <a:avLst/>
            </a:prstGeom>
            <a:solidFill>
              <a:srgbClr val="FF0000"/>
            </a:solidFill>
            <a:ln w="9360">
              <a:solidFill>
                <a:srgbClr val="163794"/>
              </a:solidFill>
              <a:miter lim="800000"/>
              <a:headEnd/>
              <a:tailEnd/>
            </a:ln>
            <a:effectLst/>
          </p:spPr>
          <p:txBody>
            <a:bodyPr wrap="none" anchor="ctr"/>
            <a:lstStyle/>
            <a:p>
              <a:endParaRPr lang="zh-CN" altLang="en-US"/>
            </a:p>
          </p:txBody>
        </p:sp>
        <p:sp>
          <p:nvSpPr>
            <p:cNvPr id="34" name="AutoShape 18"/>
            <p:cNvSpPr>
              <a:spLocks noChangeArrowheads="1"/>
            </p:cNvSpPr>
            <p:nvPr/>
          </p:nvSpPr>
          <p:spPr bwMode="auto">
            <a:xfrm>
              <a:off x="4515" y="2982"/>
              <a:ext cx="100" cy="102"/>
            </a:xfrm>
            <a:prstGeom prst="triangle">
              <a:avLst>
                <a:gd name="adj" fmla="val 50000"/>
              </a:avLst>
            </a:prstGeom>
            <a:solidFill>
              <a:srgbClr val="00FFFF"/>
            </a:solidFill>
            <a:ln w="9360">
              <a:solidFill>
                <a:srgbClr val="163794"/>
              </a:solidFill>
              <a:miter lim="800000"/>
              <a:headEnd/>
              <a:tailEnd/>
            </a:ln>
            <a:effectLst/>
          </p:spPr>
          <p:txBody>
            <a:bodyPr wrap="none" anchor="ctr"/>
            <a:lstStyle/>
            <a:p>
              <a:endParaRPr lang="zh-CN" altLang="en-US"/>
            </a:p>
          </p:txBody>
        </p:sp>
        <p:grpSp>
          <p:nvGrpSpPr>
            <p:cNvPr id="35" name="Group 19"/>
            <p:cNvGrpSpPr>
              <a:grpSpLocks/>
            </p:cNvGrpSpPr>
            <p:nvPr/>
          </p:nvGrpSpPr>
          <p:grpSpPr bwMode="auto">
            <a:xfrm>
              <a:off x="4395" y="2170"/>
              <a:ext cx="434" cy="864"/>
              <a:chOff x="4395" y="2170"/>
              <a:chExt cx="434" cy="864"/>
            </a:xfrm>
          </p:grpSpPr>
          <p:sp>
            <p:nvSpPr>
              <p:cNvPr id="50" name="Line 20"/>
              <p:cNvSpPr>
                <a:spLocks noChangeShapeType="1"/>
              </p:cNvSpPr>
              <p:nvPr/>
            </p:nvSpPr>
            <p:spPr bwMode="auto">
              <a:xfrm flipH="1">
                <a:off x="4587" y="2170"/>
                <a:ext cx="242" cy="864"/>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51" name="Line 21"/>
              <p:cNvSpPr>
                <a:spLocks noChangeShapeType="1"/>
              </p:cNvSpPr>
              <p:nvPr/>
            </p:nvSpPr>
            <p:spPr bwMode="auto">
              <a:xfrm flipH="1">
                <a:off x="4539" y="2170"/>
                <a:ext cx="290" cy="57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52" name="Line 22"/>
              <p:cNvSpPr>
                <a:spLocks noChangeShapeType="1"/>
              </p:cNvSpPr>
              <p:nvPr/>
            </p:nvSpPr>
            <p:spPr bwMode="auto">
              <a:xfrm flipH="1">
                <a:off x="4395" y="2170"/>
                <a:ext cx="434" cy="576"/>
              </a:xfrm>
              <a:prstGeom prst="line">
                <a:avLst/>
              </a:prstGeom>
              <a:noFill/>
              <a:ln w="9360">
                <a:solidFill>
                  <a:srgbClr val="163794"/>
                </a:solidFill>
                <a:miter lim="800000"/>
                <a:headEnd/>
                <a:tailEnd type="triangle" w="med" len="med"/>
              </a:ln>
              <a:effectLst/>
            </p:spPr>
            <p:txBody>
              <a:bodyPr/>
              <a:lstStyle/>
              <a:p>
                <a:endParaRPr lang="zh-CN" altLang="en-US"/>
              </a:p>
            </p:txBody>
          </p:sp>
        </p:grpSp>
        <p:grpSp>
          <p:nvGrpSpPr>
            <p:cNvPr id="36" name="Group 23"/>
            <p:cNvGrpSpPr>
              <a:grpSpLocks/>
            </p:cNvGrpSpPr>
            <p:nvPr/>
          </p:nvGrpSpPr>
          <p:grpSpPr bwMode="auto">
            <a:xfrm>
              <a:off x="4491" y="2841"/>
              <a:ext cx="433" cy="962"/>
              <a:chOff x="4491" y="2841"/>
              <a:chExt cx="433" cy="962"/>
            </a:xfrm>
          </p:grpSpPr>
          <p:sp>
            <p:nvSpPr>
              <p:cNvPr id="47" name="Line 24"/>
              <p:cNvSpPr>
                <a:spLocks noChangeShapeType="1"/>
              </p:cNvSpPr>
              <p:nvPr/>
            </p:nvSpPr>
            <p:spPr bwMode="auto">
              <a:xfrm flipH="1" flipV="1">
                <a:off x="4491" y="3417"/>
                <a:ext cx="290" cy="38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48" name="Line 25"/>
              <p:cNvSpPr>
                <a:spLocks noChangeShapeType="1"/>
              </p:cNvSpPr>
              <p:nvPr/>
            </p:nvSpPr>
            <p:spPr bwMode="auto">
              <a:xfrm flipH="1" flipV="1">
                <a:off x="4731" y="3177"/>
                <a:ext cx="50" cy="62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49" name="Line 26"/>
              <p:cNvSpPr>
                <a:spLocks noChangeShapeType="1"/>
              </p:cNvSpPr>
              <p:nvPr/>
            </p:nvSpPr>
            <p:spPr bwMode="auto">
              <a:xfrm flipV="1">
                <a:off x="4780" y="2841"/>
                <a:ext cx="144" cy="962"/>
              </a:xfrm>
              <a:prstGeom prst="line">
                <a:avLst/>
              </a:prstGeom>
              <a:noFill/>
              <a:ln w="9360">
                <a:solidFill>
                  <a:srgbClr val="163794"/>
                </a:solidFill>
                <a:miter lim="800000"/>
                <a:headEnd/>
                <a:tailEnd type="triangle" w="med" len="med"/>
              </a:ln>
              <a:effectLst/>
            </p:spPr>
            <p:txBody>
              <a:bodyPr/>
              <a:lstStyle/>
              <a:p>
                <a:endParaRPr lang="zh-CN" altLang="en-US"/>
              </a:p>
            </p:txBody>
          </p:sp>
        </p:grpSp>
      </p:gr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p>
        </p:txBody>
      </p:sp>
      <p:sp>
        <p:nvSpPr>
          <p:cNvPr id="25" name="Rectangle 2"/>
          <p:cNvSpPr txBox="1">
            <a:spLocks noChangeArrowheads="1"/>
          </p:cNvSpPr>
          <p:nvPr/>
        </p:nvSpPr>
        <p:spPr>
          <a:xfrm>
            <a:off x="2450507" y="2182917"/>
            <a:ext cx="4242987" cy="777667"/>
          </a:xfrm>
          <a:prstGeom prst="rect">
            <a:avLst/>
          </a:prstGeom>
          <a:ln/>
        </p:spPr>
        <p:txBody>
          <a:bodyPr vert="horz" lIns="91440" tIns="45720" rIns="91440" bIns="45720" rtlCol="0">
            <a:normAutofit fontScale="85000" lnSpcReduction="10000"/>
          </a:bodyPr>
          <a:lstStyle/>
          <a:p>
            <a:pPr marL="341313" indent="-341313">
              <a:lnSpc>
                <a:spcPct val="90000"/>
              </a:lnSpc>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4400" b="1" dirty="0" smtClean="0">
                <a:latin typeface="微软雅黑" pitchFamily="34" charset="-122"/>
                <a:ea typeface="微软雅黑" pitchFamily="34" charset="-122"/>
              </a:rPr>
              <a:t>JAVA</a:t>
            </a:r>
            <a:r>
              <a:rPr lang="zh-CN" altLang="en-US" sz="4400" b="1" dirty="0" smtClean="0">
                <a:latin typeface="微软雅黑" pitchFamily="34" charset="-122"/>
                <a:ea typeface="微软雅黑" pitchFamily="34" charset="-122"/>
              </a:rPr>
              <a:t>语言技术简介</a:t>
            </a:r>
            <a:endParaRPr kumimoji="0" lang="en-US" sz="44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多态</a:t>
            </a:r>
          </a:p>
        </p:txBody>
      </p:sp>
      <p:sp>
        <p:nvSpPr>
          <p:cNvPr id="22" name="Text Box 49"/>
          <p:cNvSpPr txBox="1">
            <a:spLocks noChangeArrowheads="1"/>
          </p:cNvSpPr>
          <p:nvPr/>
        </p:nvSpPr>
        <p:spPr bwMode="auto">
          <a:xfrm>
            <a:off x="193100" y="595518"/>
            <a:ext cx="8900097" cy="3408755"/>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b="1" dirty="0" smtClean="0">
                <a:latin typeface="微软雅黑" pitchFamily="34" charset="-122"/>
                <a:ea typeface="微软雅黑" pitchFamily="34" charset="-122"/>
              </a:rPr>
              <a:t>定义</a:t>
            </a:r>
            <a:r>
              <a:rPr lang="zh-CN" altLang="en-US" sz="1600" dirty="0" smtClean="0">
                <a:latin typeface="微软雅黑" pitchFamily="34" charset="-122"/>
                <a:ea typeface="微软雅黑" pitchFamily="34" charset="-122"/>
              </a:rPr>
              <a:t>：多态是指允许不同类的对象对同一消息做出响应。即同一消息可以根据发送对象的不同而采用多种不同的行为方式。（发送消息就是函数调用）</a:t>
            </a:r>
            <a:endParaRPr lang="en-US" altLang="zh-CN" sz="1600"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b="1" dirty="0" smtClean="0">
                <a:latin typeface="微软雅黑" pitchFamily="34" charset="-122"/>
                <a:ea typeface="微软雅黑" pitchFamily="34" charset="-122"/>
              </a:rPr>
              <a:t>实现多态的技术称为</a:t>
            </a:r>
            <a:r>
              <a:rPr lang="zh-CN" altLang="en-US" sz="1600" dirty="0" smtClean="0">
                <a:latin typeface="微软雅黑" pitchFamily="34" charset="-122"/>
                <a:ea typeface="微软雅黑" pitchFamily="34" charset="-122"/>
              </a:rPr>
              <a:t>：动态绑定（</a:t>
            </a:r>
            <a:r>
              <a:rPr lang="en-US" altLang="zh-CN" sz="1600" dirty="0" smtClean="0">
                <a:latin typeface="微软雅黑" pitchFamily="34" charset="-122"/>
                <a:ea typeface="微软雅黑" pitchFamily="34" charset="-122"/>
              </a:rPr>
              <a:t>dynamic binding</a:t>
            </a:r>
            <a:r>
              <a:rPr lang="zh-CN" altLang="en-US" sz="1600" dirty="0" smtClean="0">
                <a:latin typeface="微软雅黑" pitchFamily="34" charset="-122"/>
                <a:ea typeface="微软雅黑" pitchFamily="34" charset="-122"/>
              </a:rPr>
              <a:t>），是指在执行期间判断所引用对象的实际类型，根据其实际的类型调用其相应的方法</a:t>
            </a:r>
            <a:endParaRPr lang="en-US" sz="1600"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b="1" dirty="0" smtClean="0">
                <a:latin typeface="微软雅黑" pitchFamily="34" charset="-122"/>
                <a:ea typeface="微软雅黑" pitchFamily="34" charset="-122"/>
              </a:rPr>
              <a:t>多态存在的三个必要条件</a:t>
            </a:r>
            <a:endParaRPr lang="en-US" sz="1600" b="1"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要有继承</a:t>
            </a:r>
            <a:endParaRPr lang="en-US" sz="1600"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要有重写</a:t>
            </a:r>
            <a:endParaRPr lang="en-US" altLang="zh-CN" sz="1600"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父类引用指向子类对象</a:t>
            </a:r>
            <a:endParaRPr lang="en-US"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      </a:t>
            </a:r>
            <a:endParaRPr lang="en-US"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6"/>
          <p:cNvSpPr>
            <a:spLocks noChangeArrowheads="1"/>
          </p:cNvSpPr>
          <p:nvPr/>
        </p:nvSpPr>
        <p:spPr bwMode="auto">
          <a:xfrm>
            <a:off x="270014" y="1444240"/>
            <a:ext cx="8602200" cy="3097453"/>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t"/>
          <a:lstStyle/>
          <a:p>
            <a:pPr algn="ctr" latinLnBrk="1">
              <a:lnSpc>
                <a:spcPct val="120000"/>
              </a:lnSpc>
              <a:defRPr/>
            </a:pPr>
            <a:endParaRPr lang="zh-CN" altLang="en-US" sz="1600" b="1" dirty="0">
              <a:solidFill>
                <a:srgbClr val="000000"/>
              </a:solidFill>
              <a:latin typeface="微软雅黑" pitchFamily="34" charset="-122"/>
              <a:ea typeface="微软雅黑" pitchFamily="34" charset="-122"/>
            </a:endParaRPr>
          </a:p>
        </p:txBody>
      </p:sp>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面向对象的编程概念</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多态</a:t>
            </a:r>
          </a:p>
        </p:txBody>
      </p:sp>
      <p:sp>
        <p:nvSpPr>
          <p:cNvPr id="22" name="Text Box 49"/>
          <p:cNvSpPr txBox="1">
            <a:spLocks noChangeArrowheads="1"/>
          </p:cNvSpPr>
          <p:nvPr/>
        </p:nvSpPr>
        <p:spPr bwMode="auto">
          <a:xfrm>
            <a:off x="193100" y="595516"/>
            <a:ext cx="8900097" cy="676725"/>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例如</a:t>
            </a:r>
            <a:r>
              <a:rPr lang="en-US" altLang="zh-CN" sz="1600" dirty="0" smtClean="0">
                <a:latin typeface="微软雅黑" pitchFamily="34" charset="-122"/>
                <a:ea typeface="微软雅黑" pitchFamily="34" charset="-122"/>
              </a:rPr>
              <a:t>:</a:t>
            </a:r>
            <a:r>
              <a:rPr lang="en-US" sz="1600" dirty="0" err="1" smtClean="0">
                <a:latin typeface="微软雅黑" pitchFamily="34" charset="-122"/>
                <a:ea typeface="微软雅黑" pitchFamily="34" charset="-122"/>
              </a:rPr>
              <a:t>SuperClass</a:t>
            </a:r>
            <a:r>
              <a:rPr lang="en-US" sz="1600" dirty="0" smtClean="0">
                <a:latin typeface="微软雅黑" pitchFamily="34" charset="-122"/>
                <a:ea typeface="微软雅黑" pitchFamily="34" charset="-122"/>
              </a:rPr>
              <a:t> </a:t>
            </a:r>
            <a:r>
              <a:rPr lang="en-US" sz="1600" dirty="0" err="1" smtClean="0">
                <a:latin typeface="微软雅黑" pitchFamily="34" charset="-122"/>
                <a:ea typeface="微软雅黑" pitchFamily="34" charset="-122"/>
              </a:rPr>
              <a:t>superClass</a:t>
            </a:r>
            <a:r>
              <a:rPr lang="en-US" sz="1600" dirty="0" smtClean="0">
                <a:latin typeface="微软雅黑" pitchFamily="34" charset="-122"/>
                <a:ea typeface="微软雅黑" pitchFamily="34" charset="-122"/>
              </a:rPr>
              <a:t> = new </a:t>
            </a:r>
            <a:r>
              <a:rPr lang="en-US" sz="1600" dirty="0" err="1" smtClean="0">
                <a:latin typeface="微软雅黑" pitchFamily="34" charset="-122"/>
                <a:ea typeface="微软雅黑" pitchFamily="34" charset="-122"/>
              </a:rPr>
              <a:t>SubClass</a:t>
            </a:r>
            <a:r>
              <a:rPr lang="en-US" sz="1600"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      此对象既具有父类</a:t>
            </a:r>
            <a:r>
              <a:rPr lang="en-US" sz="1600" dirty="0" err="1" smtClean="0">
                <a:latin typeface="微软雅黑" pitchFamily="34" charset="-122"/>
                <a:ea typeface="微软雅黑" pitchFamily="34" charset="-122"/>
              </a:rPr>
              <a:t>SuperClass</a:t>
            </a:r>
            <a:r>
              <a:rPr lang="zh-CN" altLang="en-US" sz="1600" dirty="0" smtClean="0">
                <a:latin typeface="微软雅黑" pitchFamily="34" charset="-122"/>
                <a:ea typeface="微软雅黑" pitchFamily="34" charset="-122"/>
              </a:rPr>
              <a:t>的形态又具有子 类</a:t>
            </a:r>
            <a:r>
              <a:rPr lang="en-US" sz="1600" dirty="0" err="1" smtClean="0">
                <a:latin typeface="微软雅黑" pitchFamily="34" charset="-122"/>
                <a:ea typeface="微软雅黑" pitchFamily="34" charset="-122"/>
              </a:rPr>
              <a:t>SubClass</a:t>
            </a:r>
            <a:r>
              <a:rPr lang="zh-CN" altLang="en-US" sz="1600" dirty="0" smtClean="0">
                <a:latin typeface="微软雅黑" pitchFamily="34" charset="-122"/>
                <a:ea typeface="微软雅黑" pitchFamily="34" charset="-122"/>
              </a:rPr>
              <a:t>的形态。</a:t>
            </a:r>
          </a:p>
        </p:txBody>
      </p:sp>
      <p:sp>
        <p:nvSpPr>
          <p:cNvPr id="23" name="矩形 22"/>
          <p:cNvSpPr/>
          <p:nvPr/>
        </p:nvSpPr>
        <p:spPr>
          <a:xfrm>
            <a:off x="348704" y="1580958"/>
            <a:ext cx="4112202" cy="1815882"/>
          </a:xfrm>
          <a:prstGeom prst="rect">
            <a:avLst/>
          </a:prstGeom>
        </p:spPr>
        <p:txBody>
          <a:bodyPr wrap="square">
            <a:spAutoFit/>
          </a:bodyPr>
          <a:lstStyle/>
          <a:p>
            <a:r>
              <a:rPr lang="en-US" altLang="zh-CN" sz="1400" dirty="0" smtClean="0">
                <a:latin typeface="微软雅黑" pitchFamily="34" charset="-122"/>
                <a:ea typeface="微软雅黑" pitchFamily="34" charset="-122"/>
              </a:rPr>
              <a:t>public class </a:t>
            </a:r>
            <a:r>
              <a:rPr lang="en-US" altLang="zh-CN" sz="1400" dirty="0" err="1" smtClean="0">
                <a:latin typeface="微软雅黑" pitchFamily="34" charset="-122"/>
                <a:ea typeface="微软雅黑" pitchFamily="34" charset="-122"/>
              </a:rPr>
              <a:t>SuperClass</a:t>
            </a:r>
            <a:r>
              <a:rPr lang="en-US" altLang="zh-CN" sz="1400" dirty="0" smtClean="0">
                <a:latin typeface="微软雅黑" pitchFamily="34" charset="-122"/>
                <a:ea typeface="微软雅黑" pitchFamily="34" charset="-122"/>
              </a:rPr>
              <a:t> {</a:t>
            </a:r>
          </a:p>
          <a:p>
            <a:endParaRPr lang="en-US" altLang="zh-CN" sz="1400" dirty="0" smtClean="0">
              <a:latin typeface="微软雅黑" pitchFamily="34" charset="-122"/>
              <a:ea typeface="微软雅黑" pitchFamily="34" charset="-122"/>
            </a:endParaRPr>
          </a:p>
          <a:p>
            <a:pPr lvl="1"/>
            <a:r>
              <a:rPr lang="en-US" altLang="zh-CN" sz="1400" dirty="0" smtClean="0">
                <a:latin typeface="微软雅黑" pitchFamily="34" charset="-122"/>
                <a:ea typeface="微软雅黑" pitchFamily="34" charset="-122"/>
              </a:rPr>
              <a:t>protected String name = "super";</a:t>
            </a:r>
          </a:p>
          <a:p>
            <a:pPr lvl="1"/>
            <a:endParaRPr lang="en-US" altLang="zh-CN" sz="1400" dirty="0" smtClean="0">
              <a:latin typeface="微软雅黑" pitchFamily="34" charset="-122"/>
              <a:ea typeface="微软雅黑" pitchFamily="34" charset="-122"/>
            </a:endParaRPr>
          </a:p>
          <a:p>
            <a:pPr lvl="1"/>
            <a:r>
              <a:rPr lang="en-US" altLang="zh-CN" sz="1400" dirty="0" smtClean="0">
                <a:latin typeface="微软雅黑" pitchFamily="34" charset="-122"/>
                <a:ea typeface="微软雅黑" pitchFamily="34" charset="-122"/>
              </a:rPr>
              <a:t>public void say(){</a:t>
            </a:r>
          </a:p>
          <a:p>
            <a:pPr lvl="1"/>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System.out.println</a:t>
            </a:r>
            <a:r>
              <a:rPr lang="en-US" altLang="zh-CN"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i</a:t>
            </a:r>
            <a:r>
              <a:rPr lang="en-US" altLang="zh-CN" sz="1400" dirty="0" smtClean="0">
                <a:latin typeface="微软雅黑" pitchFamily="34" charset="-122"/>
                <a:ea typeface="微软雅黑" pitchFamily="34" charset="-122"/>
              </a:rPr>
              <a:t> am" + name);</a:t>
            </a:r>
          </a:p>
          <a:p>
            <a:pPr lvl="1"/>
            <a:r>
              <a:rPr lang="en-US" altLang="zh-CN" sz="1400" dirty="0" smtClean="0">
                <a:latin typeface="微软雅黑" pitchFamily="34" charset="-122"/>
                <a:ea typeface="微软雅黑" pitchFamily="34" charset="-122"/>
              </a:rPr>
              <a:t>}</a:t>
            </a:r>
          </a:p>
          <a:p>
            <a:r>
              <a:rPr lang="en-US" altLang="zh-CN"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sp>
        <p:nvSpPr>
          <p:cNvPr id="25" name="矩形 24"/>
          <p:cNvSpPr/>
          <p:nvPr/>
        </p:nvSpPr>
        <p:spPr>
          <a:xfrm>
            <a:off x="4672291" y="1433150"/>
            <a:ext cx="4283702" cy="3108543"/>
          </a:xfrm>
          <a:prstGeom prst="rect">
            <a:avLst/>
          </a:prstGeom>
        </p:spPr>
        <p:txBody>
          <a:bodyPr wrap="square">
            <a:spAutoFit/>
          </a:bodyPr>
          <a:lstStyle/>
          <a:p>
            <a:r>
              <a:rPr lang="en-US" altLang="zh-CN" sz="1400" dirty="0" smtClean="0">
                <a:latin typeface="微软雅黑" pitchFamily="34" charset="-122"/>
                <a:ea typeface="微软雅黑" pitchFamily="34" charset="-122"/>
              </a:rPr>
              <a:t>public class </a:t>
            </a:r>
            <a:r>
              <a:rPr lang="en-US" altLang="zh-CN" sz="1400" dirty="0" err="1" smtClean="0">
                <a:latin typeface="微软雅黑" pitchFamily="34" charset="-122"/>
                <a:ea typeface="微软雅黑" pitchFamily="34" charset="-122"/>
              </a:rPr>
              <a:t>SubClass</a:t>
            </a:r>
            <a:r>
              <a:rPr lang="en-US" altLang="zh-CN" sz="1400" dirty="0" smtClean="0">
                <a:latin typeface="微软雅黑" pitchFamily="34" charset="-122"/>
                <a:ea typeface="微软雅黑" pitchFamily="34" charset="-122"/>
              </a:rPr>
              <a:t> extends </a:t>
            </a:r>
            <a:r>
              <a:rPr lang="en-US" altLang="zh-CN" sz="1400" dirty="0" err="1" smtClean="0">
                <a:latin typeface="微软雅黑" pitchFamily="34" charset="-122"/>
                <a:ea typeface="微软雅黑" pitchFamily="34" charset="-122"/>
              </a:rPr>
              <a:t>SuperClass</a:t>
            </a:r>
            <a:r>
              <a:rPr lang="en-US" altLang="zh-CN" sz="1400" dirty="0" smtClean="0">
                <a:latin typeface="微软雅黑" pitchFamily="34" charset="-122"/>
                <a:ea typeface="微软雅黑" pitchFamily="34" charset="-122"/>
              </a:rPr>
              <a:t> {</a:t>
            </a:r>
            <a:endParaRPr lang="zh-CN" altLang="en-US" sz="1400" dirty="0" smtClean="0">
              <a:latin typeface="微软雅黑" pitchFamily="34" charset="-122"/>
              <a:ea typeface="微软雅黑" pitchFamily="34" charset="-122"/>
            </a:endParaRPr>
          </a:p>
          <a:p>
            <a:pPr lvl="1"/>
            <a:r>
              <a:rPr lang="en-US" altLang="zh-CN" sz="1400" dirty="0" smtClean="0">
                <a:latin typeface="微软雅黑" pitchFamily="34" charset="-122"/>
                <a:ea typeface="微软雅黑" pitchFamily="34" charset="-122"/>
              </a:rPr>
              <a:t>protected String name = "sub";</a:t>
            </a:r>
          </a:p>
          <a:p>
            <a:pPr lvl="1"/>
            <a:endParaRPr lang="zh-CN" altLang="en-US" sz="1400" dirty="0" smtClean="0">
              <a:latin typeface="微软雅黑" pitchFamily="34" charset="-122"/>
              <a:ea typeface="微软雅黑" pitchFamily="34" charset="-122"/>
            </a:endParaRPr>
          </a:p>
          <a:p>
            <a:pPr lvl="1"/>
            <a:r>
              <a:rPr lang="en-US" altLang="zh-CN" sz="1400" dirty="0" smtClean="0">
                <a:latin typeface="微软雅黑" pitchFamily="34" charset="-122"/>
                <a:ea typeface="微软雅黑" pitchFamily="34" charset="-122"/>
              </a:rPr>
              <a:t>public void say(){</a:t>
            </a:r>
          </a:p>
          <a:p>
            <a:pPr lvl="1"/>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System.</a:t>
            </a:r>
            <a:r>
              <a:rPr lang="en-US" altLang="zh-CN" sz="1400" i="1" dirty="0" err="1" smtClean="0">
                <a:latin typeface="微软雅黑" pitchFamily="34" charset="-122"/>
                <a:ea typeface="微软雅黑" pitchFamily="34" charset="-122"/>
              </a:rPr>
              <a:t>out.println</a:t>
            </a:r>
            <a:r>
              <a:rPr lang="en-US" altLang="zh-CN" sz="1400" i="1" dirty="0" smtClean="0">
                <a:latin typeface="微软雅黑" pitchFamily="34" charset="-122"/>
                <a:ea typeface="微软雅黑" pitchFamily="34" charset="-122"/>
              </a:rPr>
              <a:t>("</a:t>
            </a:r>
            <a:r>
              <a:rPr lang="en-US" altLang="zh-CN" sz="1400" i="1" dirty="0" err="1" smtClean="0">
                <a:latin typeface="微软雅黑" pitchFamily="34" charset="-122"/>
                <a:ea typeface="微软雅黑" pitchFamily="34" charset="-122"/>
              </a:rPr>
              <a:t>i</a:t>
            </a:r>
            <a:r>
              <a:rPr lang="en-US" altLang="zh-CN" sz="1400" i="1" dirty="0" smtClean="0">
                <a:latin typeface="微软雅黑" pitchFamily="34" charset="-122"/>
                <a:ea typeface="微软雅黑" pitchFamily="34" charset="-122"/>
              </a:rPr>
              <a:t> am " + name);</a:t>
            </a:r>
          </a:p>
          <a:p>
            <a:pPr lvl="1"/>
            <a:r>
              <a:rPr lang="en-US" altLang="zh-CN" sz="1400" dirty="0" smtClean="0">
                <a:latin typeface="微软雅黑" pitchFamily="34" charset="-122"/>
                <a:ea typeface="微软雅黑" pitchFamily="34" charset="-122"/>
              </a:rPr>
              <a:t>}</a:t>
            </a:r>
          </a:p>
          <a:p>
            <a:pPr lvl="1"/>
            <a:endParaRPr lang="zh-CN" altLang="en-US" sz="1400" dirty="0" smtClean="0">
              <a:latin typeface="微软雅黑" pitchFamily="34" charset="-122"/>
              <a:ea typeface="微软雅黑" pitchFamily="34" charset="-122"/>
            </a:endParaRPr>
          </a:p>
          <a:p>
            <a:pPr lvl="1"/>
            <a:r>
              <a:rPr lang="en-US" altLang="zh-CN" sz="1400" dirty="0" smtClean="0">
                <a:latin typeface="微软雅黑" pitchFamily="34" charset="-122"/>
                <a:ea typeface="微软雅黑" pitchFamily="34" charset="-122"/>
              </a:rPr>
              <a:t>public static void main(String[] </a:t>
            </a:r>
            <a:r>
              <a:rPr lang="en-US" altLang="zh-CN" sz="1400" dirty="0" err="1" smtClean="0">
                <a:latin typeface="微软雅黑" pitchFamily="34" charset="-122"/>
                <a:ea typeface="微软雅黑" pitchFamily="34" charset="-122"/>
              </a:rPr>
              <a:t>args</a:t>
            </a:r>
            <a:r>
              <a:rPr lang="en-US" altLang="zh-CN" sz="1400" dirty="0" smtClean="0">
                <a:latin typeface="微软雅黑" pitchFamily="34" charset="-122"/>
                <a:ea typeface="微软雅黑" pitchFamily="34" charset="-122"/>
              </a:rPr>
              <a:t>) {</a:t>
            </a:r>
          </a:p>
          <a:p>
            <a:pPr lvl="1"/>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SuperClass</a:t>
            </a:r>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superClass</a:t>
            </a:r>
            <a:r>
              <a:rPr lang="en-US" altLang="zh-CN" sz="1400" dirty="0" smtClean="0">
                <a:latin typeface="微软雅黑" pitchFamily="34" charset="-122"/>
                <a:ea typeface="微软雅黑" pitchFamily="34" charset="-122"/>
              </a:rPr>
              <a:t> = new </a:t>
            </a:r>
            <a:r>
              <a:rPr lang="en-US" altLang="zh-CN" sz="1400" dirty="0" err="1" smtClean="0">
                <a:latin typeface="微软雅黑" pitchFamily="34" charset="-122"/>
                <a:ea typeface="微软雅黑" pitchFamily="34" charset="-122"/>
              </a:rPr>
              <a:t>SubClass</a:t>
            </a:r>
            <a:r>
              <a:rPr lang="en-US" altLang="zh-CN" sz="1400" dirty="0" smtClean="0">
                <a:latin typeface="微软雅黑" pitchFamily="34" charset="-122"/>
                <a:ea typeface="微软雅黑" pitchFamily="34" charset="-122"/>
              </a:rPr>
              <a:t>();</a:t>
            </a:r>
          </a:p>
          <a:p>
            <a:pPr lvl="1"/>
            <a:endParaRPr lang="zh-CN" altLang="en-US" sz="1400" dirty="0" smtClean="0">
              <a:latin typeface="微软雅黑" pitchFamily="34" charset="-122"/>
              <a:ea typeface="微软雅黑" pitchFamily="34" charset="-122"/>
            </a:endParaRPr>
          </a:p>
          <a:p>
            <a:pPr lvl="1"/>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superClass.say</a:t>
            </a:r>
            <a:r>
              <a:rPr lang="en-US" altLang="zh-CN" sz="1400" dirty="0" smtClean="0">
                <a:latin typeface="微软雅黑" pitchFamily="34" charset="-122"/>
                <a:ea typeface="微软雅黑" pitchFamily="34" charset="-122"/>
              </a:rPr>
              <a:t>();</a:t>
            </a:r>
          </a:p>
          <a:p>
            <a:pPr lvl="1"/>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System.</a:t>
            </a:r>
            <a:r>
              <a:rPr lang="en-US" altLang="zh-CN" sz="1400" i="1" dirty="0" err="1" smtClean="0">
                <a:latin typeface="微软雅黑" pitchFamily="34" charset="-122"/>
                <a:ea typeface="微软雅黑" pitchFamily="34" charset="-122"/>
              </a:rPr>
              <a:t>out.println</a:t>
            </a:r>
            <a:r>
              <a:rPr lang="en-US" altLang="zh-CN" sz="1400" i="1" dirty="0" smtClean="0">
                <a:latin typeface="微软雅黑" pitchFamily="34" charset="-122"/>
                <a:ea typeface="微软雅黑" pitchFamily="34" charset="-122"/>
              </a:rPr>
              <a:t>(superClass.name);</a:t>
            </a:r>
          </a:p>
          <a:p>
            <a:pPr lvl="1"/>
            <a:r>
              <a:rPr lang="en-US" altLang="zh-CN" sz="1400" dirty="0" smtClean="0">
                <a:latin typeface="微软雅黑" pitchFamily="34" charset="-122"/>
                <a:ea typeface="微软雅黑" pitchFamily="34" charset="-122"/>
              </a:rPr>
              <a:t>}</a:t>
            </a:r>
            <a:endParaRPr lang="zh-CN" altLang="en-US" sz="1400" dirty="0" smtClean="0">
              <a:latin typeface="微软雅黑" pitchFamily="34" charset="-122"/>
              <a:ea typeface="微软雅黑" pitchFamily="34" charset="-122"/>
            </a:endParaRPr>
          </a:p>
          <a:p>
            <a:r>
              <a:rPr lang="en-US" altLang="zh-CN" sz="1400" dirty="0" smtClean="0">
                <a:latin typeface="微软雅黑" pitchFamily="34" charset="-122"/>
                <a:ea typeface="微软雅黑" pitchFamily="34" charset="-122"/>
              </a:rPr>
              <a:t>}</a:t>
            </a: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类和对象</a:t>
            </a:r>
          </a:p>
        </p:txBody>
      </p:sp>
      <p:sp>
        <p:nvSpPr>
          <p:cNvPr id="25" name="Rectangle 2"/>
          <p:cNvSpPr txBox="1">
            <a:spLocks noChangeArrowheads="1"/>
          </p:cNvSpPr>
          <p:nvPr/>
        </p:nvSpPr>
        <p:spPr>
          <a:xfrm>
            <a:off x="1642741" y="2182917"/>
            <a:ext cx="5858518" cy="777667"/>
          </a:xfrm>
          <a:prstGeom prst="rect">
            <a:avLst/>
          </a:prstGeom>
          <a:ln/>
        </p:spPr>
        <p:txBody>
          <a:bodyPr vert="horz" lIns="91440" tIns="45720" rIns="91440" bIns="45720" rtlCol="0">
            <a:normAutofit fontScale="92500"/>
          </a:bodyPr>
          <a:lstStyle/>
          <a:p>
            <a:pPr marL="341313" indent="-341313">
              <a:lnSpc>
                <a:spcPct val="90000"/>
              </a:lnSpc>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4400" b="1" dirty="0" smtClean="0">
                <a:latin typeface="微软雅黑" pitchFamily="34" charset="-122"/>
                <a:ea typeface="微软雅黑" pitchFamily="34" charset="-122"/>
              </a:rPr>
              <a:t>JAVA</a:t>
            </a:r>
            <a:r>
              <a:rPr lang="zh-CN" altLang="en-US" sz="4400" b="1" dirty="0" smtClean="0">
                <a:latin typeface="微软雅黑" pitchFamily="34" charset="-122"/>
                <a:ea typeface="微软雅黑" pitchFamily="34" charset="-122"/>
              </a:rPr>
              <a:t>的类、对象和接口</a:t>
            </a:r>
            <a:endParaRPr kumimoji="0" lang="en-US" sz="44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类的声明</a:t>
            </a:r>
          </a:p>
        </p:txBody>
      </p:sp>
      <p:sp>
        <p:nvSpPr>
          <p:cNvPr id="7" name="Text Box 49"/>
          <p:cNvSpPr txBox="1">
            <a:spLocks noChangeArrowheads="1"/>
          </p:cNvSpPr>
          <p:nvPr/>
        </p:nvSpPr>
        <p:spPr bwMode="auto">
          <a:xfrm>
            <a:off x="618381" y="846034"/>
            <a:ext cx="2880222" cy="2020682"/>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b="1" dirty="0" smtClean="0">
                <a:solidFill>
                  <a:srgbClr val="990000"/>
                </a:solidFill>
                <a:latin typeface="微软雅黑" pitchFamily="34" charset="-122"/>
                <a:ea typeface="微软雅黑" pitchFamily="34" charset="-122"/>
              </a:rPr>
              <a:t>类声明</a:t>
            </a:r>
            <a:endParaRPr lang="en-US" sz="1600" b="1" dirty="0" smtClean="0">
              <a:solidFill>
                <a:srgbClr val="990000"/>
              </a:solidFill>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b="1" dirty="0" smtClean="0">
                <a:latin typeface="微软雅黑" pitchFamily="34" charset="-122"/>
                <a:ea typeface="微软雅黑" pitchFamily="34" charset="-122"/>
              </a:rPr>
              <a:t>public class &lt;</a:t>
            </a:r>
            <a:r>
              <a:rPr lang="zh-CN" altLang="en-US" sz="1600" b="1" dirty="0" smtClean="0">
                <a:latin typeface="微软雅黑" pitchFamily="34" charset="-122"/>
                <a:ea typeface="微软雅黑" pitchFamily="34" charset="-122"/>
              </a:rPr>
              <a:t>类名</a:t>
            </a:r>
            <a:r>
              <a:rPr lang="en-US" altLang="zh-CN" sz="1600" b="1" dirty="0" smtClean="0">
                <a:latin typeface="微软雅黑" pitchFamily="34" charset="-122"/>
                <a:ea typeface="微软雅黑" pitchFamily="34" charset="-122"/>
              </a:rPr>
              <a:t>&gt;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属性的声明</a:t>
            </a:r>
            <a:r>
              <a:rPr lang="en-US" altLang="zh-CN" sz="1600" b="1"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构造器的声明</a:t>
            </a:r>
            <a:r>
              <a:rPr lang="en-US" altLang="zh-CN" sz="1600" b="1"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b="1" dirty="0" smtClean="0">
                <a:latin typeface="微软雅黑" pitchFamily="34" charset="-122"/>
                <a:ea typeface="微软雅黑" pitchFamily="34" charset="-122"/>
              </a:rPr>
              <a:t>    [</a:t>
            </a:r>
            <a:r>
              <a:rPr lang="zh-CN" altLang="en-US" sz="1600" b="1" dirty="0" smtClean="0">
                <a:latin typeface="微软雅黑" pitchFamily="34" charset="-122"/>
                <a:ea typeface="微软雅黑" pitchFamily="34" charset="-122"/>
              </a:rPr>
              <a:t>方法的声明</a:t>
            </a:r>
            <a:r>
              <a:rPr lang="en-US" altLang="zh-CN" sz="1600" b="1"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b="1" dirty="0" smtClean="0">
                <a:latin typeface="微软雅黑" pitchFamily="34" charset="-122"/>
                <a:ea typeface="微软雅黑" pitchFamily="34" charset="-122"/>
              </a:rPr>
              <a:t>}</a:t>
            </a:r>
          </a:p>
        </p:txBody>
      </p:sp>
      <p:sp>
        <p:nvSpPr>
          <p:cNvPr id="8" name="矩形 7"/>
          <p:cNvSpPr/>
          <p:nvPr/>
        </p:nvSpPr>
        <p:spPr>
          <a:xfrm>
            <a:off x="4581242" y="656414"/>
            <a:ext cx="4166093" cy="3754874"/>
          </a:xfrm>
          <a:prstGeom prst="rect">
            <a:avLst/>
          </a:prstGeom>
        </p:spPr>
        <p:txBody>
          <a:bodyPr wrap="square">
            <a:spAutoFit/>
          </a:bodyPr>
          <a:lstStyle/>
          <a:p>
            <a:pPr>
              <a:buFont typeface="Times" pitchFamily="18" charset="0"/>
              <a:buNone/>
              <a:defRPr/>
            </a:pPr>
            <a:r>
              <a:rPr lang="en-US" altLang="zh-CN" sz="1400" dirty="0" smtClean="0">
                <a:latin typeface="微软雅黑" pitchFamily="34" charset="-122"/>
                <a:ea typeface="微软雅黑" pitchFamily="34" charset="-122"/>
              </a:rPr>
              <a:t>public class Dog {</a:t>
            </a:r>
          </a:p>
          <a:p>
            <a:pPr>
              <a:buFont typeface="Times" pitchFamily="18" charset="0"/>
              <a:buNone/>
              <a:defRPr/>
            </a:pPr>
            <a:r>
              <a:rPr lang="en-US" altLang="zh-CN" sz="1400" dirty="0" smtClean="0">
                <a:latin typeface="微软雅黑" pitchFamily="34" charset="-122"/>
                <a:ea typeface="微软雅黑" pitchFamily="34" charset="-122"/>
              </a:rPr>
              <a:t>         // </a:t>
            </a:r>
            <a:r>
              <a:rPr lang="zh-CN" altLang="en-US" sz="1400" dirty="0" smtClean="0">
                <a:latin typeface="微软雅黑" pitchFamily="34" charset="-122"/>
                <a:ea typeface="微软雅黑" pitchFamily="34" charset="-122"/>
              </a:rPr>
              <a:t>属性</a:t>
            </a:r>
            <a:endParaRPr lang="en-US" altLang="zh-CN" sz="1400" dirty="0" smtClean="0">
              <a:latin typeface="微软雅黑" pitchFamily="34" charset="-122"/>
              <a:ea typeface="微软雅黑" pitchFamily="34" charset="-122"/>
            </a:endParaRPr>
          </a:p>
          <a:p>
            <a:pPr marL="342900" indent="-342900">
              <a:defRPr/>
            </a:pPr>
            <a:r>
              <a:rPr lang="en-US" altLang="zh-CN" sz="1400" dirty="0" smtClean="0">
                <a:latin typeface="微软雅黑" pitchFamily="34" charset="-122"/>
                <a:ea typeface="微软雅黑" pitchFamily="34" charset="-122"/>
              </a:rPr>
              <a:t>	  private </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weight;</a:t>
            </a:r>
          </a:p>
          <a:p>
            <a:pPr marL="342900" indent="-342900">
              <a:defRPr/>
            </a:pPr>
            <a:endParaRPr lang="en-US" altLang="zh-CN" sz="1400" dirty="0" smtClean="0">
              <a:latin typeface="微软雅黑" pitchFamily="34" charset="-122"/>
              <a:ea typeface="微软雅黑" pitchFamily="34" charset="-122"/>
            </a:endParaRPr>
          </a:p>
          <a:p>
            <a:pPr marL="342900" indent="-342900">
              <a:defRPr/>
            </a:pPr>
            <a:r>
              <a:rPr lang="en-US" altLang="zh-CN" sz="1400" dirty="0" smtClean="0">
                <a:latin typeface="微软雅黑" pitchFamily="34" charset="-122"/>
                <a:ea typeface="微软雅黑" pitchFamily="34" charset="-122"/>
              </a:rPr>
              <a:t>         // </a:t>
            </a:r>
            <a:r>
              <a:rPr lang="zh-CN" altLang="en-US" sz="1400" dirty="0" smtClean="0">
                <a:latin typeface="微软雅黑" pitchFamily="34" charset="-122"/>
                <a:ea typeface="微软雅黑" pitchFamily="34" charset="-122"/>
              </a:rPr>
              <a:t>构造器</a:t>
            </a:r>
            <a:endParaRPr lang="en-US" altLang="zh-CN" sz="1400" dirty="0" smtClean="0">
              <a:latin typeface="微软雅黑" pitchFamily="34" charset="-122"/>
              <a:ea typeface="微软雅黑" pitchFamily="34" charset="-122"/>
            </a:endParaRPr>
          </a:p>
          <a:p>
            <a:pPr>
              <a:buFont typeface="Times" pitchFamily="18" charset="0"/>
              <a:buNone/>
              <a:defRPr/>
            </a:pPr>
            <a:r>
              <a:rPr lang="en-US" altLang="zh-CN" sz="1400" dirty="0" smtClean="0">
                <a:latin typeface="微软雅黑" pitchFamily="34" charset="-122"/>
                <a:ea typeface="微软雅黑" pitchFamily="34" charset="-122"/>
              </a:rPr>
              <a:t>         public Dog(){</a:t>
            </a:r>
          </a:p>
          <a:p>
            <a:pPr>
              <a:buFont typeface="Times" pitchFamily="18" charset="0"/>
              <a:buNone/>
              <a:defRPr/>
            </a:pPr>
            <a:r>
              <a:rPr lang="en-US" altLang="zh-CN" sz="1400" dirty="0" smtClean="0">
                <a:latin typeface="微软雅黑" pitchFamily="34" charset="-122"/>
                <a:ea typeface="微软雅黑" pitchFamily="34" charset="-122"/>
              </a:rPr>
              <a:t>         }</a:t>
            </a:r>
          </a:p>
          <a:p>
            <a:pPr>
              <a:buFont typeface="Times" pitchFamily="18" charset="0"/>
              <a:buNone/>
              <a:defRPr/>
            </a:pPr>
            <a:endParaRPr lang="en-US" altLang="zh-CN" sz="1400" dirty="0" smtClean="0">
              <a:latin typeface="微软雅黑" pitchFamily="34" charset="-122"/>
              <a:ea typeface="微软雅黑" pitchFamily="34" charset="-122"/>
            </a:endParaRPr>
          </a:p>
          <a:p>
            <a:pPr marL="342900" indent="-342900">
              <a:defRPr/>
            </a:pPr>
            <a:r>
              <a:rPr lang="en-US" altLang="zh-CN" sz="1400" dirty="0" smtClean="0">
                <a:latin typeface="微软雅黑" pitchFamily="34" charset="-122"/>
                <a:ea typeface="微软雅黑" pitchFamily="34" charset="-122"/>
              </a:rPr>
              <a:t>         //</a:t>
            </a:r>
            <a:r>
              <a:rPr lang="zh-CN" altLang="en-US" sz="1400" dirty="0" smtClean="0">
                <a:latin typeface="微软雅黑" pitchFamily="34" charset="-122"/>
                <a:ea typeface="微软雅黑" pitchFamily="34" charset="-122"/>
              </a:rPr>
              <a:t>方法</a:t>
            </a:r>
            <a:endParaRPr lang="en-US" altLang="zh-CN" sz="1400" dirty="0" smtClean="0">
              <a:latin typeface="微软雅黑" pitchFamily="34" charset="-122"/>
              <a:ea typeface="微软雅黑" pitchFamily="34" charset="-122"/>
            </a:endParaRPr>
          </a:p>
          <a:p>
            <a:pPr marL="342900" indent="-342900">
              <a:defRPr/>
            </a:pPr>
            <a:r>
              <a:rPr lang="en-US" altLang="zh-CN" sz="1400" dirty="0" smtClean="0">
                <a:latin typeface="微软雅黑" pitchFamily="34" charset="-122"/>
                <a:ea typeface="微软雅黑" pitchFamily="34" charset="-122"/>
              </a:rPr>
              <a:t>	  public </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getWeight</a:t>
            </a:r>
            <a:r>
              <a:rPr lang="en-US" altLang="zh-CN" sz="1400" dirty="0" smtClean="0">
                <a:latin typeface="微软雅黑" pitchFamily="34" charset="-122"/>
                <a:ea typeface="微软雅黑" pitchFamily="34" charset="-122"/>
              </a:rPr>
              <a:t>() {</a:t>
            </a:r>
          </a:p>
          <a:p>
            <a:pPr marL="342900" indent="-342900">
              <a:defRPr/>
            </a:pPr>
            <a:r>
              <a:rPr lang="en-US" altLang="zh-CN" sz="1400" dirty="0" smtClean="0">
                <a:latin typeface="微软雅黑" pitchFamily="34" charset="-122"/>
                <a:ea typeface="微软雅黑" pitchFamily="34" charset="-122"/>
              </a:rPr>
              <a:t>		   return weight;</a:t>
            </a:r>
          </a:p>
          <a:p>
            <a:pPr marL="342900" indent="-342900">
              <a:defRPr/>
            </a:pPr>
            <a:r>
              <a:rPr lang="en-US" altLang="zh-CN" sz="1400" dirty="0" smtClean="0">
                <a:latin typeface="微软雅黑" pitchFamily="34" charset="-122"/>
                <a:ea typeface="微软雅黑" pitchFamily="34" charset="-122"/>
              </a:rPr>
              <a:t>	  }</a:t>
            </a:r>
          </a:p>
          <a:p>
            <a:pPr marL="342900" indent="-342900">
              <a:defRPr/>
            </a:pPr>
            <a:endParaRPr lang="en-US" altLang="zh-CN" sz="1400" dirty="0" smtClean="0">
              <a:latin typeface="微软雅黑" pitchFamily="34" charset="-122"/>
              <a:ea typeface="微软雅黑" pitchFamily="34" charset="-122"/>
            </a:endParaRPr>
          </a:p>
          <a:p>
            <a:pPr marL="342900" indent="-342900">
              <a:defRPr/>
            </a:pPr>
            <a:r>
              <a:rPr lang="en-US" altLang="zh-CN" sz="1400" dirty="0" smtClean="0">
                <a:latin typeface="微软雅黑" pitchFamily="34" charset="-122"/>
                <a:ea typeface="微软雅黑" pitchFamily="34" charset="-122"/>
              </a:rPr>
              <a:t>	  public void </a:t>
            </a:r>
            <a:r>
              <a:rPr lang="en-US" altLang="zh-CN" sz="1400" dirty="0" err="1" smtClean="0">
                <a:latin typeface="微软雅黑" pitchFamily="34" charset="-122"/>
                <a:ea typeface="微软雅黑" pitchFamily="34" charset="-122"/>
              </a:rPr>
              <a:t>setWeight</a:t>
            </a:r>
            <a:r>
              <a:rPr lang="en-US" altLang="zh-CN" sz="1400" dirty="0" smtClean="0">
                <a:latin typeface="微软雅黑" pitchFamily="34" charset="-122"/>
                <a:ea typeface="微软雅黑" pitchFamily="34" charset="-122"/>
              </a:rPr>
              <a:t>(</a:t>
            </a:r>
            <a:r>
              <a:rPr lang="en-US" altLang="zh-CN" sz="1400" dirty="0" err="1" smtClean="0">
                <a:latin typeface="微软雅黑" pitchFamily="34" charset="-122"/>
                <a:ea typeface="微软雅黑" pitchFamily="34" charset="-122"/>
              </a:rPr>
              <a:t>int</a:t>
            </a:r>
            <a:r>
              <a:rPr lang="en-US" altLang="zh-CN" sz="1400" dirty="0" smtClean="0">
                <a:latin typeface="微软雅黑" pitchFamily="34" charset="-122"/>
                <a:ea typeface="微软雅黑" pitchFamily="34" charset="-122"/>
              </a:rPr>
              <a:t>   </a:t>
            </a:r>
            <a:r>
              <a:rPr lang="en-US" altLang="zh-CN" sz="1400" dirty="0" err="1" smtClean="0">
                <a:latin typeface="微软雅黑" pitchFamily="34" charset="-122"/>
                <a:ea typeface="微软雅黑" pitchFamily="34" charset="-122"/>
              </a:rPr>
              <a:t>newWeight</a:t>
            </a:r>
            <a:r>
              <a:rPr lang="en-US" altLang="zh-CN" sz="1400" dirty="0" smtClean="0">
                <a:latin typeface="微软雅黑" pitchFamily="34" charset="-122"/>
                <a:ea typeface="微软雅黑" pitchFamily="34" charset="-122"/>
              </a:rPr>
              <a:t>) {</a:t>
            </a:r>
          </a:p>
          <a:p>
            <a:pPr marL="342900" indent="-342900">
              <a:defRPr/>
            </a:pPr>
            <a:r>
              <a:rPr lang="en-US" altLang="zh-CN" sz="1400" dirty="0" smtClean="0">
                <a:latin typeface="微软雅黑" pitchFamily="34" charset="-122"/>
                <a:ea typeface="微软雅黑" pitchFamily="34" charset="-122"/>
              </a:rPr>
              <a:t>		   weight = </a:t>
            </a:r>
            <a:r>
              <a:rPr lang="en-US" altLang="zh-CN" sz="1400" dirty="0" err="1" smtClean="0">
                <a:latin typeface="微软雅黑" pitchFamily="34" charset="-122"/>
                <a:ea typeface="微软雅黑" pitchFamily="34" charset="-122"/>
              </a:rPr>
              <a:t>newWeight</a:t>
            </a:r>
            <a:r>
              <a:rPr lang="en-US" altLang="zh-CN" sz="1400" dirty="0" smtClean="0">
                <a:latin typeface="微软雅黑" pitchFamily="34" charset="-122"/>
                <a:ea typeface="微软雅黑" pitchFamily="34" charset="-122"/>
              </a:rPr>
              <a:t>;</a:t>
            </a:r>
          </a:p>
          <a:p>
            <a:pPr marL="342900" indent="-342900">
              <a:defRPr/>
            </a:pPr>
            <a:r>
              <a:rPr lang="en-US" altLang="zh-CN" sz="1400" dirty="0" smtClean="0">
                <a:latin typeface="微软雅黑" pitchFamily="34" charset="-122"/>
                <a:ea typeface="微软雅黑" pitchFamily="34" charset="-122"/>
              </a:rPr>
              <a:t>	  }</a:t>
            </a:r>
          </a:p>
          <a:p>
            <a:pPr>
              <a:buFont typeface="Times" pitchFamily="18" charset="0"/>
              <a:buNone/>
              <a:defRPr/>
            </a:pPr>
            <a:r>
              <a:rPr lang="en-US" altLang="zh-CN" sz="1400" dirty="0" smtClean="0">
                <a:latin typeface="微软雅黑" pitchFamily="34" charset="-122"/>
                <a:ea typeface="微软雅黑" pitchFamily="34" charset="-122"/>
              </a:rPr>
              <a:t>}</a:t>
            </a:r>
          </a:p>
        </p:txBody>
      </p:sp>
      <p:sp>
        <p:nvSpPr>
          <p:cNvPr id="10" name="右箭头 9"/>
          <p:cNvSpPr/>
          <p:nvPr/>
        </p:nvSpPr>
        <p:spPr>
          <a:xfrm>
            <a:off x="3413699" y="2140512"/>
            <a:ext cx="936807" cy="859028"/>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创建类和访问对象</a:t>
            </a:r>
          </a:p>
        </p:txBody>
      </p:sp>
      <p:sp>
        <p:nvSpPr>
          <p:cNvPr id="13" name="矩形 12"/>
          <p:cNvSpPr/>
          <p:nvPr/>
        </p:nvSpPr>
        <p:spPr>
          <a:xfrm>
            <a:off x="240958" y="2015846"/>
            <a:ext cx="8554342" cy="2585323"/>
          </a:xfrm>
          <a:prstGeom prst="rect">
            <a:avLst/>
          </a:prstGeom>
        </p:spPr>
        <p:txBody>
          <a:bodyPr wrap="square">
            <a:spAutoFit/>
          </a:bodyPr>
          <a:lstStyle/>
          <a:p>
            <a:pPr marL="701675" lvl="2" indent="-357188">
              <a:buFont typeface="Times" pitchFamily="18" charset="0"/>
              <a:buNone/>
              <a:defRPr/>
            </a:pPr>
            <a:r>
              <a:rPr lang="en-US" altLang="zh-CN" dirty="0" smtClean="0">
                <a:latin typeface="微软雅黑" pitchFamily="34" charset="-122"/>
                <a:ea typeface="微软雅黑" pitchFamily="34" charset="-122"/>
              </a:rPr>
              <a:t>1 public class </a:t>
            </a:r>
            <a:r>
              <a:rPr lang="en-US" altLang="zh-CN" dirty="0" err="1" smtClean="0">
                <a:latin typeface="微软雅黑" pitchFamily="34" charset="-122"/>
                <a:ea typeface="微软雅黑" pitchFamily="34" charset="-122"/>
              </a:rPr>
              <a:t>TestDog</a:t>
            </a:r>
            <a:r>
              <a:rPr lang="en-US" altLang="zh-CN" dirty="0" smtClean="0">
                <a:latin typeface="微软雅黑" pitchFamily="34" charset="-122"/>
                <a:ea typeface="微软雅黑" pitchFamily="34" charset="-122"/>
              </a:rPr>
              <a:t> {</a:t>
            </a:r>
          </a:p>
          <a:p>
            <a:pPr marL="701675" lvl="2" indent="-357188">
              <a:buFont typeface="Times" pitchFamily="18" charset="0"/>
              <a:buNone/>
              <a:defRPr/>
            </a:pPr>
            <a:r>
              <a:rPr lang="en-US" altLang="zh-CN" dirty="0" smtClean="0">
                <a:latin typeface="微软雅黑" pitchFamily="34" charset="-122"/>
                <a:ea typeface="微软雅黑" pitchFamily="34" charset="-122"/>
              </a:rPr>
              <a:t>2     public static void main(String[] </a:t>
            </a:r>
            <a:r>
              <a:rPr lang="en-US" altLang="zh-CN" dirty="0" err="1" smtClean="0">
                <a:latin typeface="微软雅黑" pitchFamily="34" charset="-122"/>
                <a:ea typeface="微软雅黑" pitchFamily="34" charset="-122"/>
              </a:rPr>
              <a:t>args</a:t>
            </a:r>
            <a:r>
              <a:rPr lang="en-US" altLang="zh-CN" dirty="0" smtClean="0">
                <a:latin typeface="微软雅黑" pitchFamily="34" charset="-122"/>
                <a:ea typeface="微软雅黑" pitchFamily="34" charset="-122"/>
              </a:rPr>
              <a:t>) {</a:t>
            </a:r>
          </a:p>
          <a:p>
            <a:pPr marL="701675" lvl="2" indent="-357188">
              <a:buFont typeface="Times" pitchFamily="18" charset="0"/>
              <a:buNone/>
              <a:defRPr/>
            </a:pPr>
            <a:r>
              <a:rPr lang="en-US" altLang="zh-CN" dirty="0" smtClean="0">
                <a:latin typeface="微软雅黑" pitchFamily="34" charset="-122"/>
                <a:ea typeface="微软雅黑" pitchFamily="34" charset="-122"/>
              </a:rPr>
              <a:t>3         Dog d = new Dog();</a:t>
            </a:r>
          </a:p>
          <a:p>
            <a:pPr marL="701675" lvl="2" indent="-357188">
              <a:buFont typeface="Times" pitchFamily="18" charset="0"/>
              <a:buNone/>
              <a:defRPr/>
            </a:pPr>
            <a:r>
              <a:rPr lang="en-US" altLang="zh-CN" dirty="0" smtClean="0">
                <a:latin typeface="微软雅黑" pitchFamily="34" charset="-122"/>
                <a:ea typeface="微软雅黑" pitchFamily="34" charset="-122"/>
              </a:rPr>
              <a:t>4         </a:t>
            </a:r>
            <a:r>
              <a:rPr lang="en-US" altLang="zh-CN" dirty="0" err="1" smtClean="0">
                <a:latin typeface="微软雅黑" pitchFamily="34" charset="-122"/>
                <a:ea typeface="微软雅黑" pitchFamily="34" charset="-122"/>
              </a:rPr>
              <a:t>System.out.println</a:t>
            </a:r>
            <a:r>
              <a:rPr lang="en-US" altLang="zh-CN" dirty="0" smtClean="0">
                <a:latin typeface="微软雅黑" pitchFamily="34" charset="-122"/>
                <a:ea typeface="微软雅黑" pitchFamily="34" charset="-122"/>
              </a:rPr>
              <a:t>("Dog </a:t>
            </a:r>
            <a:r>
              <a:rPr lang="en-US" altLang="zh-CN" dirty="0" err="1" smtClean="0">
                <a:latin typeface="微软雅黑" pitchFamily="34" charset="-122"/>
                <a:ea typeface="微软雅黑" pitchFamily="34" charset="-122"/>
              </a:rPr>
              <a:t>d’s</a:t>
            </a:r>
            <a:r>
              <a:rPr lang="en-US" altLang="zh-CN" dirty="0" smtClean="0">
                <a:latin typeface="微软雅黑" pitchFamily="34" charset="-122"/>
                <a:ea typeface="微软雅黑" pitchFamily="34" charset="-122"/>
              </a:rPr>
              <a:t> weight is " + </a:t>
            </a:r>
            <a:r>
              <a:rPr lang="en-US" altLang="zh-CN" dirty="0" err="1" smtClean="0">
                <a:latin typeface="微软雅黑" pitchFamily="34" charset="-122"/>
                <a:ea typeface="微软雅黑" pitchFamily="34" charset="-122"/>
              </a:rPr>
              <a:t>d.getWeight</a:t>
            </a:r>
            <a:r>
              <a:rPr lang="en-US" altLang="zh-CN" dirty="0" smtClean="0">
                <a:latin typeface="微软雅黑" pitchFamily="34" charset="-122"/>
                <a:ea typeface="微软雅黑" pitchFamily="34" charset="-122"/>
              </a:rPr>
              <a:t>());</a:t>
            </a:r>
          </a:p>
          <a:p>
            <a:pPr marL="701675" lvl="2" indent="-357188">
              <a:buFont typeface="Times" pitchFamily="18" charset="0"/>
              <a:buNone/>
              <a:defRPr/>
            </a:pPr>
            <a:r>
              <a:rPr lang="en-US" altLang="zh-CN" dirty="0" smtClean="0">
                <a:latin typeface="微软雅黑" pitchFamily="34" charset="-122"/>
                <a:ea typeface="微软雅黑" pitchFamily="34" charset="-122"/>
              </a:rPr>
              <a:t>5</a:t>
            </a:r>
          </a:p>
          <a:p>
            <a:pPr marL="701675" lvl="2" indent="-357188">
              <a:buFont typeface="Times" pitchFamily="18" charset="0"/>
              <a:buNone/>
              <a:defRPr/>
            </a:pPr>
            <a:r>
              <a:rPr lang="en-US" altLang="zh-CN" dirty="0" smtClean="0">
                <a:latin typeface="微软雅黑" pitchFamily="34" charset="-122"/>
                <a:ea typeface="微软雅黑" pitchFamily="34" charset="-122"/>
              </a:rPr>
              <a:t>6         </a:t>
            </a:r>
            <a:r>
              <a:rPr lang="en-US" altLang="zh-CN" dirty="0" err="1" smtClean="0">
                <a:latin typeface="微软雅黑" pitchFamily="34" charset="-122"/>
                <a:ea typeface="微软雅黑" pitchFamily="34" charset="-122"/>
              </a:rPr>
              <a:t>d.setWeight</a:t>
            </a:r>
            <a:r>
              <a:rPr lang="en-US" altLang="zh-CN" dirty="0" smtClean="0">
                <a:latin typeface="微软雅黑" pitchFamily="34" charset="-122"/>
                <a:ea typeface="微软雅黑" pitchFamily="34" charset="-122"/>
              </a:rPr>
              <a:t>(42);</a:t>
            </a:r>
          </a:p>
          <a:p>
            <a:pPr marL="701675" lvl="2" indent="-357188">
              <a:buFont typeface="Times" pitchFamily="18" charset="0"/>
              <a:buNone/>
              <a:defRPr/>
            </a:pPr>
            <a:r>
              <a:rPr lang="en-US" altLang="zh-CN" dirty="0" smtClean="0">
                <a:latin typeface="微软雅黑" pitchFamily="34" charset="-122"/>
                <a:ea typeface="微软雅黑" pitchFamily="34" charset="-122"/>
              </a:rPr>
              <a:t>7         </a:t>
            </a:r>
            <a:r>
              <a:rPr lang="en-US" altLang="zh-CN" dirty="0" err="1" smtClean="0">
                <a:latin typeface="微软雅黑" pitchFamily="34" charset="-122"/>
                <a:ea typeface="微软雅黑" pitchFamily="34" charset="-122"/>
              </a:rPr>
              <a:t>System.out.println</a:t>
            </a:r>
            <a:r>
              <a:rPr lang="en-US" altLang="zh-CN" dirty="0" smtClean="0">
                <a:latin typeface="微软雅黑" pitchFamily="34" charset="-122"/>
                <a:ea typeface="微软雅黑" pitchFamily="34" charset="-122"/>
              </a:rPr>
              <a:t>("Dog </a:t>
            </a:r>
            <a:r>
              <a:rPr lang="en-US" altLang="zh-CN" dirty="0" err="1" smtClean="0">
                <a:latin typeface="微软雅黑" pitchFamily="34" charset="-122"/>
                <a:ea typeface="微软雅黑" pitchFamily="34" charset="-122"/>
              </a:rPr>
              <a:t>d’s</a:t>
            </a:r>
            <a:r>
              <a:rPr lang="en-US" altLang="zh-CN" dirty="0" smtClean="0">
                <a:latin typeface="微软雅黑" pitchFamily="34" charset="-122"/>
                <a:ea typeface="微软雅黑" pitchFamily="34" charset="-122"/>
              </a:rPr>
              <a:t> weight is " + </a:t>
            </a:r>
            <a:r>
              <a:rPr lang="en-US" altLang="zh-CN" dirty="0" err="1" smtClean="0">
                <a:latin typeface="微软雅黑" pitchFamily="34" charset="-122"/>
                <a:ea typeface="微软雅黑" pitchFamily="34" charset="-122"/>
              </a:rPr>
              <a:t>d.getWeight</a:t>
            </a:r>
            <a:r>
              <a:rPr lang="en-US" altLang="zh-CN" dirty="0" smtClean="0">
                <a:latin typeface="微软雅黑" pitchFamily="34" charset="-122"/>
                <a:ea typeface="微软雅黑" pitchFamily="34" charset="-122"/>
              </a:rPr>
              <a:t>());</a:t>
            </a:r>
          </a:p>
          <a:p>
            <a:pPr marL="701675" lvl="2" indent="-357188">
              <a:buFont typeface="Times" pitchFamily="18" charset="0"/>
              <a:buNone/>
              <a:defRPr/>
            </a:pPr>
            <a:r>
              <a:rPr lang="en-US" altLang="zh-CN" dirty="0" smtClean="0">
                <a:latin typeface="微软雅黑" pitchFamily="34" charset="-122"/>
                <a:ea typeface="微软雅黑" pitchFamily="34" charset="-122"/>
              </a:rPr>
              <a:t>8     }</a:t>
            </a:r>
          </a:p>
          <a:p>
            <a:pPr marL="701675" lvl="2" indent="-357188">
              <a:buFont typeface="Times" pitchFamily="18" charset="0"/>
              <a:buNone/>
              <a:defRPr/>
            </a:pPr>
            <a:r>
              <a:rPr lang="en-US" altLang="zh-CN" dirty="0" smtClean="0">
                <a:latin typeface="微软雅黑" pitchFamily="34" charset="-122"/>
                <a:ea typeface="微软雅黑" pitchFamily="34" charset="-122"/>
              </a:rPr>
              <a:t>9 }</a:t>
            </a:r>
          </a:p>
        </p:txBody>
      </p:sp>
      <p:sp>
        <p:nvSpPr>
          <p:cNvPr id="14" name="Text Box 49"/>
          <p:cNvSpPr txBox="1">
            <a:spLocks noChangeArrowheads="1"/>
          </p:cNvSpPr>
          <p:nvPr/>
        </p:nvSpPr>
        <p:spPr bwMode="auto">
          <a:xfrm>
            <a:off x="193099" y="595516"/>
            <a:ext cx="8010863" cy="1348704"/>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使用</a:t>
            </a:r>
            <a:r>
              <a:rPr lang="en-US" altLang="zh-CN" sz="1600" dirty="0" smtClean="0">
                <a:latin typeface="微软雅黑" pitchFamily="34" charset="-122"/>
                <a:ea typeface="微软雅黑" pitchFamily="34" charset="-122"/>
              </a:rPr>
              <a:t>new</a:t>
            </a:r>
            <a:r>
              <a:rPr lang="zh-CN" altLang="en-US" sz="1600" dirty="0" smtClean="0">
                <a:latin typeface="微软雅黑" pitchFamily="34" charset="-122"/>
                <a:ea typeface="微软雅黑" pitchFamily="34" charset="-122"/>
              </a:rPr>
              <a:t>关键字来创建</a:t>
            </a:r>
            <a:r>
              <a:rPr lang="en-US" altLang="zh-CN" sz="1600" dirty="0" smtClean="0">
                <a:latin typeface="微软雅黑" pitchFamily="34" charset="-122"/>
                <a:ea typeface="微软雅黑" pitchFamily="34" charset="-122"/>
              </a:rPr>
              <a:t>Java</a:t>
            </a:r>
            <a:r>
              <a:rPr lang="zh-CN" altLang="en-US" sz="1600" dirty="0" smtClean="0">
                <a:latin typeface="微软雅黑" pitchFamily="34" charset="-122"/>
                <a:ea typeface="微软雅黑" pitchFamily="34" charset="-122"/>
              </a:rPr>
              <a:t>对象，使用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符号访问对象成员 </a:t>
            </a:r>
            <a:r>
              <a:rPr lang="en-US" altLang="zh-CN" sz="1600" dirty="0" smtClean="0">
                <a:latin typeface="微软雅黑" pitchFamily="34" charset="-122"/>
                <a:ea typeface="微软雅黑" pitchFamily="34" charset="-122"/>
              </a:rPr>
              <a:t>— &lt;</a:t>
            </a:r>
            <a:r>
              <a:rPr lang="zh-CN" altLang="en-US" sz="1600" dirty="0" smtClean="0">
                <a:latin typeface="微软雅黑" pitchFamily="34" charset="-122"/>
                <a:ea typeface="微软雅黑" pitchFamily="34" charset="-122"/>
              </a:rPr>
              <a:t>对象</a:t>
            </a:r>
            <a:r>
              <a:rPr lang="en-US" altLang="zh-CN" sz="1600" dirty="0" smtClean="0">
                <a:latin typeface="微软雅黑" pitchFamily="34" charset="-122"/>
                <a:ea typeface="微软雅黑" pitchFamily="34" charset="-122"/>
              </a:rPr>
              <a:t>&gt;.&lt;</a:t>
            </a:r>
            <a:r>
              <a:rPr lang="zh-CN" altLang="en-US" sz="1600" dirty="0" smtClean="0">
                <a:latin typeface="微软雅黑" pitchFamily="34" charset="-122"/>
                <a:ea typeface="微软雅黑" pitchFamily="34" charset="-122"/>
              </a:rPr>
              <a:t>成员</a:t>
            </a:r>
            <a:r>
              <a:rPr lang="en-US" altLang="zh-CN" sz="1600" dirty="0" smtClean="0">
                <a:latin typeface="微软雅黑" pitchFamily="34" charset="-122"/>
                <a:ea typeface="微软雅黑" pitchFamily="34" charset="-122"/>
              </a:rPr>
              <a:t>&gt;</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成员包括属性和方法</a:t>
            </a: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一个应用程序可以包含多个类</a:t>
            </a: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600" dirty="0" smtClean="0">
                <a:latin typeface="微软雅黑" pitchFamily="34" charset="-122"/>
                <a:ea typeface="微软雅黑" pitchFamily="34" charset="-122"/>
              </a:rPr>
              <a:t>main</a:t>
            </a:r>
            <a:r>
              <a:rPr lang="zh-CN" altLang="en-US" sz="1600" dirty="0" smtClean="0">
                <a:latin typeface="微软雅黑" pitchFamily="34" charset="-122"/>
                <a:ea typeface="微软雅黑" pitchFamily="34" charset="-122"/>
              </a:rPr>
              <a:t>方法 </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程序的入口方法</a:t>
            </a:r>
            <a:endParaRPr 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创建类和访问对象</a:t>
            </a:r>
          </a:p>
        </p:txBody>
      </p:sp>
      <p:sp>
        <p:nvSpPr>
          <p:cNvPr id="17" name="Rectangle 2"/>
          <p:cNvSpPr txBox="1">
            <a:spLocks noChangeArrowheads="1"/>
          </p:cNvSpPr>
          <p:nvPr/>
        </p:nvSpPr>
        <p:spPr>
          <a:xfrm>
            <a:off x="565700" y="3144852"/>
            <a:ext cx="8229600" cy="752030"/>
          </a:xfrm>
          <a:prstGeom prst="rect">
            <a:avLst/>
          </a:prstGeom>
          <a:ln/>
        </p:spPr>
        <p:txBody>
          <a:bodyPr vert="horz" lIns="91440" tIns="45720" rIns="91440" bIns="45720" rtlCol="0">
            <a:normAutofit/>
          </a:bodyPr>
          <a:lstStyle/>
          <a:p>
            <a:pPr marL="341313" marR="0" lvl="0" indent="-341313" algn="l" defTabSz="457200" rtl="0" eaLnBrk="1" fontAlgn="auto" latinLnBrk="0" hangingPunct="1">
              <a:lnSpc>
                <a:spcPct val="100000"/>
              </a:lnSpc>
              <a:spcBef>
                <a:spcPts val="7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为了声明一个变量来引用对象，你可以使用类或者接口的名字作为变量的类型</a:t>
            </a:r>
            <a:endPar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341313" marR="0" lvl="0" indent="-341313" algn="l" defTabSz="457200" rtl="0" eaLnBrk="1" fontAlgn="auto" latinLnBrk="0" hangingPunct="1">
              <a:lnSpc>
                <a:spcPct val="100000"/>
              </a:lnSpc>
              <a:spcBef>
                <a:spcPts val="7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rgbClr val="990000"/>
                </a:solidFill>
                <a:effectLst/>
                <a:uLnTx/>
                <a:uFillTx/>
                <a:latin typeface="微软雅黑" pitchFamily="34" charset="-122"/>
                <a:ea typeface="微软雅黑" pitchFamily="34" charset="-122"/>
              </a:rPr>
              <a:t>声明并没有创建新对象</a:t>
            </a:r>
            <a:r>
              <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在对该引用变量赋值前，该引用为空,称为空引用</a:t>
            </a:r>
            <a:r>
              <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(null)</a:t>
            </a:r>
            <a:endParaRPr kumimoji="0" lang="en-US" sz="160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grpSp>
        <p:nvGrpSpPr>
          <p:cNvPr id="22" name="Group 3"/>
          <p:cNvGrpSpPr>
            <a:grpSpLocks/>
          </p:cNvGrpSpPr>
          <p:nvPr/>
        </p:nvGrpSpPr>
        <p:grpSpPr bwMode="auto">
          <a:xfrm>
            <a:off x="915988" y="612776"/>
            <a:ext cx="7239001" cy="1220788"/>
            <a:chOff x="576" y="864"/>
            <a:chExt cx="4560" cy="769"/>
          </a:xfrm>
        </p:grpSpPr>
        <p:sp>
          <p:nvSpPr>
            <p:cNvPr id="23" name="Text Box 4"/>
            <p:cNvSpPr txBox="1">
              <a:spLocks noChangeArrowheads="1"/>
            </p:cNvSpPr>
            <p:nvPr/>
          </p:nvSpPr>
          <p:spPr bwMode="auto">
            <a:xfrm>
              <a:off x="576" y="864"/>
              <a:ext cx="4560" cy="290"/>
            </a:xfrm>
            <a:prstGeom prst="rect">
              <a:avLst/>
            </a:prstGeom>
            <a:solidFill>
              <a:srgbClr val="6699FF"/>
            </a:solidFill>
            <a:ln w="9360">
              <a:solidFill>
                <a:srgbClr val="163794"/>
              </a:solidFill>
              <a:miter lim="800000"/>
              <a:headEnd/>
              <a:tailEnd/>
            </a:ln>
            <a:effectLst/>
          </p:spPr>
          <p:txBody>
            <a:bodyPr lIns="90000" tIns="46800" rIns="90000" bIns="46800">
              <a:spAutoFit/>
            </a:bodyPr>
            <a:lstStyle/>
            <a:p>
              <a:pPr algn="ct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FFFFFF"/>
                  </a:solidFill>
                  <a:latin typeface="微软雅黑" pitchFamily="34" charset="-122"/>
                  <a:ea typeface="微软雅黑" pitchFamily="34" charset="-122"/>
                </a:rPr>
                <a:t>类型名</a:t>
              </a:r>
              <a:r>
                <a:rPr lang="en-US" sz="2400" b="1" dirty="0">
                  <a:solidFill>
                    <a:srgbClr val="FFFFFF"/>
                  </a:solidFill>
                  <a:latin typeface="微软雅黑" pitchFamily="34" charset="-122"/>
                  <a:ea typeface="微软雅黑" pitchFamily="34" charset="-122"/>
                </a:rPr>
                <a:t>  </a:t>
              </a:r>
              <a:r>
                <a:rPr lang="en-US" sz="2400" b="1" dirty="0" err="1">
                  <a:solidFill>
                    <a:srgbClr val="FFFFFF"/>
                  </a:solidFill>
                  <a:latin typeface="微软雅黑" pitchFamily="34" charset="-122"/>
                  <a:ea typeface="微软雅黑" pitchFamily="34" charset="-122"/>
                </a:rPr>
                <a:t>引用变量</a:t>
              </a:r>
              <a:r>
                <a:rPr lang="en-US" sz="2400" b="1" dirty="0">
                  <a:solidFill>
                    <a:srgbClr val="FFFFFF"/>
                  </a:solidFill>
                  <a:latin typeface="微软雅黑" pitchFamily="34" charset="-122"/>
                  <a:ea typeface="微软雅黑" pitchFamily="34" charset="-122"/>
                </a:rPr>
                <a:t> = new </a:t>
              </a:r>
              <a:r>
                <a:rPr lang="en-US" sz="2400" b="1" dirty="0" err="1">
                  <a:solidFill>
                    <a:srgbClr val="FFFFFF"/>
                  </a:solidFill>
                  <a:latin typeface="微软雅黑" pitchFamily="34" charset="-122"/>
                  <a:ea typeface="微软雅黑" pitchFamily="34" charset="-122"/>
                </a:rPr>
                <a:t>构造器</a:t>
              </a:r>
              <a:r>
                <a:rPr lang="en-US" sz="2400" b="1" dirty="0">
                  <a:solidFill>
                    <a:srgbClr val="FFFFFF"/>
                  </a:solidFill>
                  <a:latin typeface="微软雅黑" pitchFamily="34" charset="-122"/>
                  <a:ea typeface="微软雅黑" pitchFamily="34" charset="-122"/>
                </a:rPr>
                <a:t>(</a:t>
              </a:r>
              <a:r>
                <a:rPr lang="en-US" sz="2400" b="1" dirty="0" err="1">
                  <a:solidFill>
                    <a:srgbClr val="FFFFFF"/>
                  </a:solidFill>
                  <a:latin typeface="微软雅黑" pitchFamily="34" charset="-122"/>
                  <a:ea typeface="微软雅黑" pitchFamily="34" charset="-122"/>
                </a:rPr>
                <a:t>构造器的参数</a:t>
              </a:r>
              <a:r>
                <a:rPr lang="en-US" sz="2400" b="1" dirty="0">
                  <a:solidFill>
                    <a:srgbClr val="FFFFFF"/>
                  </a:solidFill>
                  <a:latin typeface="微软雅黑" pitchFamily="34" charset="-122"/>
                  <a:ea typeface="微软雅黑" pitchFamily="34" charset="-122"/>
                </a:rPr>
                <a:t>)</a:t>
              </a:r>
            </a:p>
          </p:txBody>
        </p:sp>
        <p:grpSp>
          <p:nvGrpSpPr>
            <p:cNvPr id="24" name="Group 5"/>
            <p:cNvGrpSpPr>
              <a:grpSpLocks/>
            </p:cNvGrpSpPr>
            <p:nvPr/>
          </p:nvGrpSpPr>
          <p:grpSpPr bwMode="auto">
            <a:xfrm>
              <a:off x="891" y="1153"/>
              <a:ext cx="776" cy="480"/>
              <a:chOff x="891" y="1153"/>
              <a:chExt cx="776" cy="480"/>
            </a:xfrm>
          </p:grpSpPr>
          <p:sp>
            <p:nvSpPr>
              <p:cNvPr id="27" name="AutoShape 6"/>
              <p:cNvSpPr>
                <a:spLocks/>
              </p:cNvSpPr>
              <p:nvPr/>
            </p:nvSpPr>
            <p:spPr bwMode="auto">
              <a:xfrm rot="5400000">
                <a:off x="1183" y="861"/>
                <a:ext cx="192" cy="776"/>
              </a:xfrm>
              <a:prstGeom prst="rightBrace">
                <a:avLst>
                  <a:gd name="adj1" fmla="val 101042"/>
                  <a:gd name="adj2" fmla="val 50000"/>
                </a:avLst>
              </a:prstGeom>
              <a:noFill/>
              <a:ln w="25560">
                <a:solidFill>
                  <a:srgbClr val="163794"/>
                </a:solidFill>
                <a:miter lim="800000"/>
                <a:headEnd/>
                <a:tailEnd/>
              </a:ln>
              <a:effectLst/>
            </p:spPr>
            <p:txBody>
              <a:bodyPr wrap="none" anchor="ctr"/>
              <a:lstStyle/>
              <a:p>
                <a:endParaRPr lang="zh-CN" altLang="en-US"/>
              </a:p>
            </p:txBody>
          </p:sp>
          <p:sp>
            <p:nvSpPr>
              <p:cNvPr id="28" name="Rectangle 7"/>
              <p:cNvSpPr>
                <a:spLocks noChangeArrowheads="1"/>
              </p:cNvSpPr>
              <p:nvPr/>
            </p:nvSpPr>
            <p:spPr bwMode="auto">
              <a:xfrm>
                <a:off x="1100" y="1343"/>
                <a:ext cx="420" cy="290"/>
              </a:xfrm>
              <a:prstGeom prst="rect">
                <a:avLst/>
              </a:prstGeom>
              <a:noFill/>
              <a:ln w="9525">
                <a:noFill/>
                <a:round/>
                <a:headEnd/>
                <a:tailEnd/>
              </a:ln>
              <a:effectLst/>
            </p:spPr>
            <p:txBody>
              <a:bodyPr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163794"/>
                    </a:solidFill>
                  </a:rPr>
                  <a:t>①</a:t>
                </a:r>
              </a:p>
            </p:txBody>
          </p:sp>
        </p:grpSp>
      </p:grpSp>
      <p:sp>
        <p:nvSpPr>
          <p:cNvPr id="29" name="矩形 28"/>
          <p:cNvSpPr/>
          <p:nvPr/>
        </p:nvSpPr>
        <p:spPr>
          <a:xfrm>
            <a:off x="3103161" y="1833563"/>
            <a:ext cx="2388795" cy="369332"/>
          </a:xfrm>
          <a:prstGeom prst="rect">
            <a:avLst/>
          </a:prstGeom>
        </p:spPr>
        <p:txBody>
          <a:bodyPr wrap="none">
            <a:spAutoFit/>
          </a:bodyPr>
          <a:lstStyle/>
          <a:p>
            <a:r>
              <a:rPr lang="en-US" altLang="zh-CN" dirty="0" smtClean="0">
                <a:latin typeface="微软雅黑" pitchFamily="34" charset="-122"/>
                <a:ea typeface="微软雅黑" pitchFamily="34" charset="-122"/>
              </a:rPr>
              <a:t>Dog d = new Dog();</a:t>
            </a:r>
            <a:endParaRPr lang="zh-CN" altLang="en-US" dirty="0"/>
          </a:p>
        </p:txBody>
      </p:sp>
      <p:sp>
        <p:nvSpPr>
          <p:cNvPr id="30" name="AutoShape 5"/>
          <p:cNvSpPr>
            <a:spLocks/>
          </p:cNvSpPr>
          <p:nvPr/>
        </p:nvSpPr>
        <p:spPr bwMode="auto">
          <a:xfrm rot="5400000">
            <a:off x="3490720" y="2076703"/>
            <a:ext cx="243205" cy="498123"/>
          </a:xfrm>
          <a:prstGeom prst="rightBrace">
            <a:avLst>
              <a:gd name="adj1" fmla="val 101042"/>
              <a:gd name="adj2" fmla="val 50000"/>
            </a:avLst>
          </a:prstGeom>
          <a:noFill/>
          <a:ln w="25560">
            <a:solidFill>
              <a:srgbClr val="163794"/>
            </a:solidFill>
            <a:miter lim="800000"/>
            <a:headEnd/>
            <a:tailEnd/>
          </a:ln>
          <a:effectLst/>
        </p:spPr>
        <p:txBody>
          <a:bodyPr wrap="none" anchor="ctr"/>
          <a:lstStyle/>
          <a:p>
            <a:endParaRPr lang="zh-CN" altLang="en-US"/>
          </a:p>
        </p:txBody>
      </p:sp>
      <p:sp>
        <p:nvSpPr>
          <p:cNvPr id="31" name="Rectangle 6"/>
          <p:cNvSpPr>
            <a:spLocks noChangeArrowheads="1"/>
          </p:cNvSpPr>
          <p:nvPr/>
        </p:nvSpPr>
        <p:spPr bwMode="auto">
          <a:xfrm>
            <a:off x="3331183" y="2481551"/>
            <a:ext cx="119641" cy="463846"/>
          </a:xfrm>
          <a:prstGeom prst="rect">
            <a:avLst/>
          </a:prstGeom>
          <a:noFill/>
          <a:ln w="9525">
            <a:noFill/>
            <a:round/>
            <a:headEnd/>
            <a:tailEnd/>
          </a:ln>
          <a:effectLst/>
        </p:spPr>
        <p:txBody>
          <a:bodyPr wrap="square"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163794"/>
                </a:solidFill>
              </a:rPr>
              <a:t>①</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创建类和访问对象</a:t>
            </a:r>
          </a:p>
        </p:txBody>
      </p:sp>
      <p:sp>
        <p:nvSpPr>
          <p:cNvPr id="27" name="Rectangle 2"/>
          <p:cNvSpPr txBox="1">
            <a:spLocks noChangeArrowheads="1"/>
          </p:cNvSpPr>
          <p:nvPr/>
        </p:nvSpPr>
        <p:spPr>
          <a:xfrm>
            <a:off x="550943" y="3018840"/>
            <a:ext cx="8229600" cy="1326022"/>
          </a:xfrm>
          <a:prstGeom prst="rect">
            <a:avLst/>
          </a:prstGeom>
          <a:ln/>
        </p:spPr>
        <p:txBody>
          <a:bodyPr vert="horz" lIns="91440" tIns="45720" rIns="91440" bIns="45720" rtlCol="0">
            <a:normAutofit/>
          </a:bodyPr>
          <a:lstStyle/>
          <a:p>
            <a:pPr marL="341313" marR="0" lvl="0" indent="-341313" algn="l" defTabSz="457200" rtl="0" eaLnBrk="1" fontAlgn="auto" latinLnBrk="0" hangingPunct="1">
              <a:lnSpc>
                <a:spcPct val="100000"/>
              </a:lnSpc>
              <a:spcBef>
                <a:spcPts val="7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rgbClr val="990000"/>
                </a:solidFill>
                <a:effectLst/>
                <a:uLnTx/>
                <a:uFillTx/>
                <a:latin typeface="微软雅黑" pitchFamily="34" charset="-122"/>
                <a:ea typeface="微软雅黑" pitchFamily="34" charset="-122"/>
              </a:rPr>
              <a:t>new</a:t>
            </a: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操作符通过为新对象分配内存来实例化一个类</a:t>
            </a:r>
            <a:endPar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341313" marR="0" lvl="0" indent="-341313" algn="l" defTabSz="457200" rtl="0" eaLnBrk="1" fontAlgn="auto" latinLnBrk="0" hangingPunct="1">
              <a:lnSpc>
                <a:spcPct val="100000"/>
              </a:lnSpc>
              <a:spcBef>
                <a:spcPts val="7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new操作符需要一个后缀参数，即</a:t>
            </a:r>
            <a:r>
              <a:rPr kumimoji="0" lang="en-US" sz="1600" i="0" u="none" strike="noStrike" kern="1200" cap="none" spc="0" normalizeH="0" baseline="0" noProof="0" dirty="0" err="1" smtClean="0">
                <a:ln>
                  <a:noFill/>
                </a:ln>
                <a:solidFill>
                  <a:srgbClr val="990000"/>
                </a:solidFill>
                <a:effectLst/>
                <a:uLnTx/>
                <a:uFillTx/>
                <a:latin typeface="微软雅黑" pitchFamily="34" charset="-122"/>
                <a:ea typeface="微软雅黑" pitchFamily="34" charset="-122"/>
              </a:rPr>
              <a:t>构造器</a:t>
            </a: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的一个调用</a:t>
            </a:r>
            <a:endPar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341313" marR="0" lvl="0" indent="-341313" algn="l" defTabSz="457200" rtl="0" eaLnBrk="1" fontAlgn="auto" latinLnBrk="0" hangingPunct="1">
              <a:lnSpc>
                <a:spcPct val="100000"/>
              </a:lnSpc>
              <a:spcBef>
                <a:spcPts val="7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new操作符返回一个对它所创建对象的引用，通常该引用被赋值给具有适当类型的引用变量</a:t>
            </a:r>
            <a:endPar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grpSp>
        <p:nvGrpSpPr>
          <p:cNvPr id="28" name="Group 3"/>
          <p:cNvGrpSpPr>
            <a:grpSpLocks/>
          </p:cNvGrpSpPr>
          <p:nvPr/>
        </p:nvGrpSpPr>
        <p:grpSpPr bwMode="auto">
          <a:xfrm>
            <a:off x="915988" y="612776"/>
            <a:ext cx="7239001" cy="1220788"/>
            <a:chOff x="576" y="864"/>
            <a:chExt cx="4560" cy="769"/>
          </a:xfrm>
        </p:grpSpPr>
        <p:sp>
          <p:nvSpPr>
            <p:cNvPr id="29" name="Text Box 4"/>
            <p:cNvSpPr txBox="1">
              <a:spLocks noChangeArrowheads="1"/>
            </p:cNvSpPr>
            <p:nvPr/>
          </p:nvSpPr>
          <p:spPr bwMode="auto">
            <a:xfrm>
              <a:off x="576" y="864"/>
              <a:ext cx="4560" cy="290"/>
            </a:xfrm>
            <a:prstGeom prst="rect">
              <a:avLst/>
            </a:prstGeom>
            <a:solidFill>
              <a:srgbClr val="6699FF"/>
            </a:solidFill>
            <a:ln w="9360">
              <a:solidFill>
                <a:srgbClr val="163794"/>
              </a:solidFill>
              <a:miter lim="800000"/>
              <a:headEnd/>
              <a:tailEnd/>
            </a:ln>
            <a:effectLst/>
          </p:spPr>
          <p:txBody>
            <a:bodyPr lIns="90000" tIns="46800" rIns="90000" bIns="46800">
              <a:spAutoFit/>
            </a:bodyPr>
            <a:lstStyle/>
            <a:p>
              <a:pPr algn="ct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FFFFFF"/>
                  </a:solidFill>
                  <a:latin typeface="微软雅黑" pitchFamily="34" charset="-122"/>
                  <a:ea typeface="微软雅黑" pitchFamily="34" charset="-122"/>
                </a:rPr>
                <a:t>类型名</a:t>
              </a:r>
              <a:r>
                <a:rPr lang="en-US" sz="2400" b="1" dirty="0">
                  <a:solidFill>
                    <a:srgbClr val="FFFFFF"/>
                  </a:solidFill>
                  <a:latin typeface="微软雅黑" pitchFamily="34" charset="-122"/>
                  <a:ea typeface="微软雅黑" pitchFamily="34" charset="-122"/>
                </a:rPr>
                <a:t>  </a:t>
              </a:r>
              <a:r>
                <a:rPr lang="en-US" sz="2400" b="1" dirty="0" err="1">
                  <a:solidFill>
                    <a:srgbClr val="FFFFFF"/>
                  </a:solidFill>
                  <a:latin typeface="微软雅黑" pitchFamily="34" charset="-122"/>
                  <a:ea typeface="微软雅黑" pitchFamily="34" charset="-122"/>
                </a:rPr>
                <a:t>引用变量</a:t>
              </a:r>
              <a:r>
                <a:rPr lang="en-US" sz="2400" b="1" dirty="0">
                  <a:solidFill>
                    <a:srgbClr val="FFFFFF"/>
                  </a:solidFill>
                  <a:latin typeface="微软雅黑" pitchFamily="34" charset="-122"/>
                  <a:ea typeface="微软雅黑" pitchFamily="34" charset="-122"/>
                </a:rPr>
                <a:t> = new </a:t>
              </a:r>
              <a:r>
                <a:rPr lang="en-US" sz="2400" b="1" dirty="0" err="1">
                  <a:solidFill>
                    <a:srgbClr val="FFFFFF"/>
                  </a:solidFill>
                  <a:latin typeface="微软雅黑" pitchFamily="34" charset="-122"/>
                  <a:ea typeface="微软雅黑" pitchFamily="34" charset="-122"/>
                </a:rPr>
                <a:t>构造器</a:t>
              </a:r>
              <a:r>
                <a:rPr lang="en-US" sz="2400" b="1" dirty="0">
                  <a:solidFill>
                    <a:srgbClr val="FFFFFF"/>
                  </a:solidFill>
                  <a:latin typeface="微软雅黑" pitchFamily="34" charset="-122"/>
                  <a:ea typeface="微软雅黑" pitchFamily="34" charset="-122"/>
                </a:rPr>
                <a:t>(</a:t>
              </a:r>
              <a:r>
                <a:rPr lang="en-US" sz="2400" b="1" dirty="0" err="1">
                  <a:solidFill>
                    <a:srgbClr val="FFFFFF"/>
                  </a:solidFill>
                  <a:latin typeface="微软雅黑" pitchFamily="34" charset="-122"/>
                  <a:ea typeface="微软雅黑" pitchFamily="34" charset="-122"/>
                </a:rPr>
                <a:t>构造器的参数</a:t>
              </a:r>
              <a:r>
                <a:rPr lang="en-US" sz="2400" b="1" dirty="0">
                  <a:solidFill>
                    <a:srgbClr val="FFFFFF"/>
                  </a:solidFill>
                  <a:latin typeface="微软雅黑" pitchFamily="34" charset="-122"/>
                  <a:ea typeface="微软雅黑" pitchFamily="34" charset="-122"/>
                </a:rPr>
                <a:t>)</a:t>
              </a:r>
            </a:p>
          </p:txBody>
        </p:sp>
        <p:grpSp>
          <p:nvGrpSpPr>
            <p:cNvPr id="30" name="Group 5"/>
            <p:cNvGrpSpPr>
              <a:grpSpLocks/>
            </p:cNvGrpSpPr>
            <p:nvPr/>
          </p:nvGrpSpPr>
          <p:grpSpPr bwMode="auto">
            <a:xfrm>
              <a:off x="891" y="1153"/>
              <a:ext cx="776" cy="480"/>
              <a:chOff x="891" y="1153"/>
              <a:chExt cx="776" cy="480"/>
            </a:xfrm>
          </p:grpSpPr>
          <p:sp>
            <p:nvSpPr>
              <p:cNvPr id="35" name="AutoShape 6"/>
              <p:cNvSpPr>
                <a:spLocks/>
              </p:cNvSpPr>
              <p:nvPr/>
            </p:nvSpPr>
            <p:spPr bwMode="auto">
              <a:xfrm rot="5400000">
                <a:off x="1183" y="861"/>
                <a:ext cx="192" cy="776"/>
              </a:xfrm>
              <a:prstGeom prst="rightBrace">
                <a:avLst>
                  <a:gd name="adj1" fmla="val 101042"/>
                  <a:gd name="adj2" fmla="val 50000"/>
                </a:avLst>
              </a:prstGeom>
              <a:noFill/>
              <a:ln w="25560">
                <a:solidFill>
                  <a:srgbClr val="163794"/>
                </a:solidFill>
                <a:miter lim="800000"/>
                <a:headEnd/>
                <a:tailEnd/>
              </a:ln>
              <a:effectLst/>
            </p:spPr>
            <p:txBody>
              <a:bodyPr wrap="none" anchor="ctr"/>
              <a:lstStyle/>
              <a:p>
                <a:endParaRPr lang="zh-CN" altLang="en-US"/>
              </a:p>
            </p:txBody>
          </p:sp>
          <p:sp>
            <p:nvSpPr>
              <p:cNvPr id="36" name="Rectangle 7"/>
              <p:cNvSpPr>
                <a:spLocks noChangeArrowheads="1"/>
              </p:cNvSpPr>
              <p:nvPr/>
            </p:nvSpPr>
            <p:spPr bwMode="auto">
              <a:xfrm>
                <a:off x="1100" y="1343"/>
                <a:ext cx="420" cy="290"/>
              </a:xfrm>
              <a:prstGeom prst="rect">
                <a:avLst/>
              </a:prstGeom>
              <a:noFill/>
              <a:ln w="9525">
                <a:noFill/>
                <a:round/>
                <a:headEnd/>
                <a:tailEnd/>
              </a:ln>
              <a:effectLst/>
            </p:spPr>
            <p:txBody>
              <a:bodyPr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163794"/>
                    </a:solidFill>
                  </a:rPr>
                  <a:t>①</a:t>
                </a:r>
              </a:p>
            </p:txBody>
          </p:sp>
        </p:grpSp>
        <p:sp>
          <p:nvSpPr>
            <p:cNvPr id="33" name="Rectangle 10"/>
            <p:cNvSpPr>
              <a:spLocks noChangeArrowheads="1"/>
            </p:cNvSpPr>
            <p:nvPr/>
          </p:nvSpPr>
          <p:spPr bwMode="auto">
            <a:xfrm>
              <a:off x="2801" y="1343"/>
              <a:ext cx="307" cy="290"/>
            </a:xfrm>
            <a:prstGeom prst="rect">
              <a:avLst/>
            </a:prstGeom>
            <a:noFill/>
            <a:ln w="9525">
              <a:noFill/>
              <a:round/>
              <a:headEnd/>
              <a:tailEnd/>
            </a:ln>
            <a:effectLst/>
          </p:spPr>
          <p:txBody>
            <a:bodyPr wrap="none"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163794"/>
                  </a:solidFill>
                </a:rPr>
                <a:t>②</a:t>
              </a:r>
            </a:p>
          </p:txBody>
        </p:sp>
        <p:sp>
          <p:nvSpPr>
            <p:cNvPr id="34" name="AutoShape 11"/>
            <p:cNvSpPr>
              <a:spLocks/>
            </p:cNvSpPr>
            <p:nvPr/>
          </p:nvSpPr>
          <p:spPr bwMode="auto">
            <a:xfrm rot="5400000">
              <a:off x="2886" y="861"/>
              <a:ext cx="192" cy="775"/>
            </a:xfrm>
            <a:prstGeom prst="rightBrace">
              <a:avLst>
                <a:gd name="adj1" fmla="val 100911"/>
                <a:gd name="adj2" fmla="val 50000"/>
              </a:avLst>
            </a:prstGeom>
            <a:noFill/>
            <a:ln w="25560">
              <a:solidFill>
                <a:srgbClr val="163794"/>
              </a:solidFill>
              <a:miter lim="800000"/>
              <a:headEnd/>
              <a:tailEnd/>
            </a:ln>
            <a:effectLst/>
          </p:spPr>
          <p:txBody>
            <a:bodyPr wrap="none" anchor="ctr"/>
            <a:lstStyle/>
            <a:p>
              <a:endParaRPr lang="zh-CN" altLang="en-US"/>
            </a:p>
          </p:txBody>
        </p:sp>
      </p:grpSp>
      <p:sp>
        <p:nvSpPr>
          <p:cNvPr id="37" name="矩形 36"/>
          <p:cNvSpPr/>
          <p:nvPr/>
        </p:nvSpPr>
        <p:spPr>
          <a:xfrm>
            <a:off x="3103161" y="1833563"/>
            <a:ext cx="2388795" cy="369332"/>
          </a:xfrm>
          <a:prstGeom prst="rect">
            <a:avLst/>
          </a:prstGeom>
        </p:spPr>
        <p:txBody>
          <a:bodyPr wrap="none">
            <a:spAutoFit/>
          </a:bodyPr>
          <a:lstStyle/>
          <a:p>
            <a:r>
              <a:rPr lang="en-US" altLang="zh-CN" dirty="0" smtClean="0">
                <a:latin typeface="微软雅黑" pitchFamily="34" charset="-122"/>
                <a:ea typeface="微软雅黑" pitchFamily="34" charset="-122"/>
              </a:rPr>
              <a:t>Dog d = new Dog();</a:t>
            </a:r>
            <a:endParaRPr lang="zh-CN" altLang="en-US" dirty="0"/>
          </a:p>
        </p:txBody>
      </p:sp>
      <p:sp>
        <p:nvSpPr>
          <p:cNvPr id="38" name="AutoShape 5"/>
          <p:cNvSpPr>
            <a:spLocks/>
          </p:cNvSpPr>
          <p:nvPr/>
        </p:nvSpPr>
        <p:spPr bwMode="auto">
          <a:xfrm rot="5400000">
            <a:off x="3490720" y="2076703"/>
            <a:ext cx="243205" cy="498123"/>
          </a:xfrm>
          <a:prstGeom prst="rightBrace">
            <a:avLst>
              <a:gd name="adj1" fmla="val 101042"/>
              <a:gd name="adj2" fmla="val 50000"/>
            </a:avLst>
          </a:prstGeom>
          <a:noFill/>
          <a:ln w="25560">
            <a:solidFill>
              <a:srgbClr val="163794"/>
            </a:solidFill>
            <a:miter lim="800000"/>
            <a:headEnd/>
            <a:tailEnd/>
          </a:ln>
          <a:effectLst/>
        </p:spPr>
        <p:txBody>
          <a:bodyPr wrap="none" anchor="ctr"/>
          <a:lstStyle/>
          <a:p>
            <a:endParaRPr lang="zh-CN" altLang="en-US"/>
          </a:p>
        </p:txBody>
      </p:sp>
      <p:sp>
        <p:nvSpPr>
          <p:cNvPr id="39" name="Rectangle 6"/>
          <p:cNvSpPr>
            <a:spLocks noChangeArrowheads="1"/>
          </p:cNvSpPr>
          <p:nvPr/>
        </p:nvSpPr>
        <p:spPr bwMode="auto">
          <a:xfrm>
            <a:off x="3331183" y="2481551"/>
            <a:ext cx="119641" cy="463846"/>
          </a:xfrm>
          <a:prstGeom prst="rect">
            <a:avLst/>
          </a:prstGeom>
          <a:noFill/>
          <a:ln w="9525">
            <a:noFill/>
            <a:round/>
            <a:headEnd/>
            <a:tailEnd/>
          </a:ln>
          <a:effectLst/>
        </p:spPr>
        <p:txBody>
          <a:bodyPr wrap="square"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163794"/>
                </a:solidFill>
              </a:rPr>
              <a:t>①</a:t>
            </a:r>
          </a:p>
        </p:txBody>
      </p:sp>
      <p:sp>
        <p:nvSpPr>
          <p:cNvPr id="40" name="Rectangle 8"/>
          <p:cNvSpPr>
            <a:spLocks noChangeArrowheads="1"/>
          </p:cNvSpPr>
          <p:nvPr/>
        </p:nvSpPr>
        <p:spPr bwMode="auto">
          <a:xfrm>
            <a:off x="4178380" y="2515735"/>
            <a:ext cx="487363" cy="460375"/>
          </a:xfrm>
          <a:prstGeom prst="rect">
            <a:avLst/>
          </a:prstGeom>
          <a:noFill/>
          <a:ln w="9525">
            <a:noFill/>
            <a:round/>
            <a:headEnd/>
            <a:tailEnd/>
          </a:ln>
          <a:effectLst/>
        </p:spPr>
        <p:txBody>
          <a:bodyPr wrap="none"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163794"/>
                </a:solidFill>
              </a:rPr>
              <a:t>②</a:t>
            </a:r>
          </a:p>
        </p:txBody>
      </p:sp>
      <p:sp>
        <p:nvSpPr>
          <p:cNvPr id="41" name="AutoShape 9"/>
          <p:cNvSpPr>
            <a:spLocks/>
          </p:cNvSpPr>
          <p:nvPr/>
        </p:nvSpPr>
        <p:spPr bwMode="auto">
          <a:xfrm rot="5400000">
            <a:off x="4316685" y="2039171"/>
            <a:ext cx="304800" cy="615157"/>
          </a:xfrm>
          <a:prstGeom prst="rightBrace">
            <a:avLst>
              <a:gd name="adj1" fmla="val 100911"/>
              <a:gd name="adj2" fmla="val 50000"/>
            </a:avLst>
          </a:prstGeom>
          <a:noFill/>
          <a:ln w="25560">
            <a:solidFill>
              <a:srgbClr val="163794"/>
            </a:solidFill>
            <a:miter lim="800000"/>
            <a:headEnd/>
            <a:tailEnd/>
          </a:ln>
          <a:effectLst/>
        </p:spPr>
        <p:txBody>
          <a:bodyPr wrap="none" anchor="ctr"/>
          <a:lstStyle/>
          <a:p>
            <a:endParaRPr lang="zh-CN" altLang="en-US"/>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创建类和访问对象</a:t>
            </a:r>
          </a:p>
        </p:txBody>
      </p:sp>
      <p:sp>
        <p:nvSpPr>
          <p:cNvPr id="8" name="Rectangle 2"/>
          <p:cNvSpPr txBox="1">
            <a:spLocks noChangeArrowheads="1"/>
          </p:cNvSpPr>
          <p:nvPr/>
        </p:nvSpPr>
        <p:spPr>
          <a:xfrm>
            <a:off x="611188" y="2969895"/>
            <a:ext cx="8229600" cy="1915763"/>
          </a:xfrm>
          <a:prstGeom prst="rect">
            <a:avLst/>
          </a:prstGeom>
          <a:ln/>
        </p:spPr>
        <p:txBody>
          <a:bodyPr vert="horz" lIns="91440" tIns="45720" rIns="91440" bIns="45720" rtlCol="0">
            <a:normAutofit/>
          </a:bodyPr>
          <a:lstStyle/>
          <a:p>
            <a:pPr marL="341313" marR="0" lvl="0" indent="-341313" algn="l" defTabSz="457200" rtl="0" eaLnBrk="1" fontAlgn="auto" latinLnBrk="0" hangingPunct="1">
              <a:lnSpc>
                <a:spcPct val="80000"/>
              </a:lnSpc>
              <a:spcBef>
                <a:spcPts val="700"/>
              </a:spcBef>
              <a:spcAft>
                <a:spcPts val="0"/>
              </a:spcAft>
              <a:buClr>
                <a:srgbClr val="6699FF"/>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rgbClr val="990000"/>
                </a:solidFill>
                <a:effectLst/>
                <a:uLnTx/>
                <a:uFillTx/>
                <a:latin typeface="微软雅黑" pitchFamily="34" charset="-122"/>
                <a:ea typeface="微软雅黑" pitchFamily="34" charset="-122"/>
              </a:rPr>
              <a:t>构造器（Constructor</a:t>
            </a:r>
            <a:r>
              <a:rPr kumimoji="0" lang="en-US" sz="1600" i="0" u="none" strike="noStrike" kern="1200" cap="none" spc="0" normalizeH="0" baseline="0" noProof="0" dirty="0" smtClean="0">
                <a:ln>
                  <a:noFill/>
                </a:ln>
                <a:solidFill>
                  <a:srgbClr val="990000"/>
                </a:solidFill>
                <a:effectLst/>
                <a:uLnTx/>
                <a:uFillTx/>
                <a:latin typeface="微软雅黑" pitchFamily="34" charset="-122"/>
                <a:ea typeface="微软雅黑" pitchFamily="34" charset="-122"/>
              </a:rPr>
              <a:t>）：</a:t>
            </a: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是一个用来创建对象的特殊方法，用来初始化对象的属性</a:t>
            </a:r>
            <a:r>
              <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p>
          <a:p>
            <a:pPr marL="741363" marR="0" lvl="1" indent="-284163" algn="l" defTabSz="457200" rtl="0" eaLnBrk="1" fontAlgn="auto" latinLnBrk="0" hangingPunct="1">
              <a:lnSpc>
                <a:spcPct val="8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构造器的名字与类名相同</a:t>
            </a:r>
            <a:endPar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1363" marR="0" lvl="1" indent="-284163" algn="l" defTabSz="457200" rtl="0" eaLnBrk="1" fontAlgn="auto" latinLnBrk="0" hangingPunct="1">
              <a:lnSpc>
                <a:spcPct val="8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构造器没有返回值</a:t>
            </a:r>
            <a:endPar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1363" marR="0" lvl="1" indent="-284163" algn="l" defTabSz="457200" rtl="0" eaLnBrk="1" fontAlgn="auto" latinLnBrk="0" hangingPunct="1">
              <a:lnSpc>
                <a:spcPct val="8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构造器所包含的语句用来对所创建的对象进行初始化</a:t>
            </a:r>
            <a:endPar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a:p>
            <a:pPr marL="741363" marR="0" lvl="1" indent="-284163" algn="l" defTabSz="457200" rtl="0" eaLnBrk="1" fontAlgn="auto" latinLnBrk="0" hangingPunct="1">
              <a:lnSpc>
                <a:spcPct val="8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没有参数的构造器称为“无参构造器</a:t>
            </a:r>
            <a:r>
              <a:rPr kumimoji="0" lang="en-US" sz="16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rPr>
              <a:t>”</a:t>
            </a:r>
          </a:p>
          <a:p>
            <a:pPr marL="741363" marR="0" lvl="1" indent="-284163" algn="l" defTabSz="457200" rtl="0" eaLnBrk="1" fontAlgn="auto" latinLnBrk="0" hangingPunct="1">
              <a:lnSpc>
                <a:spcPct val="80000"/>
              </a:lnSpc>
              <a:spcBef>
                <a:spcPts val="600"/>
              </a:spcBef>
              <a:spcAft>
                <a:spcPts val="0"/>
              </a:spcAft>
              <a:buClr>
                <a:srgbClr val="009999"/>
              </a:buClr>
              <a:buSzTx/>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每个Java类都</a:t>
            </a:r>
            <a:r>
              <a:rPr kumimoji="0" lang="en-US" sz="1600" i="0" u="none" strike="noStrike" kern="1200" cap="none" spc="0" normalizeH="0" baseline="0" noProof="0" dirty="0" err="1" smtClean="0">
                <a:ln>
                  <a:noFill/>
                </a:ln>
                <a:solidFill>
                  <a:srgbClr val="A10926"/>
                </a:solidFill>
                <a:effectLst/>
                <a:uLnTx/>
                <a:uFillTx/>
                <a:latin typeface="微软雅黑" pitchFamily="34" charset="-122"/>
                <a:ea typeface="微软雅黑" pitchFamily="34" charset="-122"/>
              </a:rPr>
              <a:t>至少有一个</a:t>
            </a:r>
            <a:r>
              <a:rPr kumimoji="0" lang="en-US" sz="1600" i="0" u="none" strike="noStrike" kern="1200" cap="none" spc="0" normalizeH="0" baseline="0" noProof="0" dirty="0" err="1" smtClean="0">
                <a:ln>
                  <a:noFill/>
                </a:ln>
                <a:solidFill>
                  <a:schemeClr val="tx1"/>
                </a:solidFill>
                <a:effectLst/>
                <a:uLnTx/>
                <a:uFillTx/>
                <a:latin typeface="微软雅黑" pitchFamily="34" charset="-122"/>
                <a:ea typeface="微软雅黑" pitchFamily="34" charset="-122"/>
              </a:rPr>
              <a:t>构造器，如果该类没有显式地声明任何构造器，系统会默认地为该类提供一个不包含任何语句的无参构造器</a:t>
            </a:r>
            <a:endParaRPr kumimoji="0" lang="en-US" sz="160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grpSp>
        <p:nvGrpSpPr>
          <p:cNvPr id="10" name="Group 3"/>
          <p:cNvGrpSpPr>
            <a:grpSpLocks/>
          </p:cNvGrpSpPr>
          <p:nvPr/>
        </p:nvGrpSpPr>
        <p:grpSpPr bwMode="auto">
          <a:xfrm>
            <a:off x="915988" y="612776"/>
            <a:ext cx="7239001" cy="1220788"/>
            <a:chOff x="576" y="864"/>
            <a:chExt cx="4560" cy="769"/>
          </a:xfrm>
        </p:grpSpPr>
        <p:sp>
          <p:nvSpPr>
            <p:cNvPr id="11" name="Text Box 4"/>
            <p:cNvSpPr txBox="1">
              <a:spLocks noChangeArrowheads="1"/>
            </p:cNvSpPr>
            <p:nvPr/>
          </p:nvSpPr>
          <p:spPr bwMode="auto">
            <a:xfrm>
              <a:off x="576" y="864"/>
              <a:ext cx="4560" cy="290"/>
            </a:xfrm>
            <a:prstGeom prst="rect">
              <a:avLst/>
            </a:prstGeom>
            <a:solidFill>
              <a:srgbClr val="6699FF"/>
            </a:solidFill>
            <a:ln w="9360">
              <a:solidFill>
                <a:srgbClr val="163794"/>
              </a:solidFill>
              <a:miter lim="800000"/>
              <a:headEnd/>
              <a:tailEnd/>
            </a:ln>
            <a:effectLst/>
          </p:spPr>
          <p:txBody>
            <a:bodyPr lIns="90000" tIns="46800" rIns="90000" bIns="46800">
              <a:spAutoFit/>
            </a:bodyPr>
            <a:lstStyle/>
            <a:p>
              <a:pPr algn="ctr">
                <a:spcBef>
                  <a:spcPts val="15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err="1">
                  <a:solidFill>
                    <a:srgbClr val="FFFFFF"/>
                  </a:solidFill>
                  <a:latin typeface="微软雅黑" pitchFamily="34" charset="-122"/>
                  <a:ea typeface="微软雅黑" pitchFamily="34" charset="-122"/>
                </a:rPr>
                <a:t>类型名</a:t>
              </a:r>
              <a:r>
                <a:rPr lang="en-US" sz="2400" b="1" dirty="0">
                  <a:solidFill>
                    <a:srgbClr val="FFFFFF"/>
                  </a:solidFill>
                  <a:latin typeface="微软雅黑" pitchFamily="34" charset="-122"/>
                  <a:ea typeface="微软雅黑" pitchFamily="34" charset="-122"/>
                </a:rPr>
                <a:t>  </a:t>
              </a:r>
              <a:r>
                <a:rPr lang="en-US" sz="2400" b="1" dirty="0" err="1">
                  <a:solidFill>
                    <a:srgbClr val="FFFFFF"/>
                  </a:solidFill>
                  <a:latin typeface="微软雅黑" pitchFamily="34" charset="-122"/>
                  <a:ea typeface="微软雅黑" pitchFamily="34" charset="-122"/>
                </a:rPr>
                <a:t>引用变量</a:t>
              </a:r>
              <a:r>
                <a:rPr lang="en-US" sz="2400" b="1" dirty="0">
                  <a:solidFill>
                    <a:srgbClr val="FFFFFF"/>
                  </a:solidFill>
                  <a:latin typeface="微软雅黑" pitchFamily="34" charset="-122"/>
                  <a:ea typeface="微软雅黑" pitchFamily="34" charset="-122"/>
                </a:rPr>
                <a:t> = new </a:t>
              </a:r>
              <a:r>
                <a:rPr lang="en-US" sz="2400" b="1" dirty="0" err="1">
                  <a:solidFill>
                    <a:srgbClr val="FFFFFF"/>
                  </a:solidFill>
                  <a:latin typeface="微软雅黑" pitchFamily="34" charset="-122"/>
                  <a:ea typeface="微软雅黑" pitchFamily="34" charset="-122"/>
                </a:rPr>
                <a:t>构造器</a:t>
              </a:r>
              <a:r>
                <a:rPr lang="en-US" sz="2400" b="1" dirty="0">
                  <a:solidFill>
                    <a:srgbClr val="FFFFFF"/>
                  </a:solidFill>
                  <a:latin typeface="微软雅黑" pitchFamily="34" charset="-122"/>
                  <a:ea typeface="微软雅黑" pitchFamily="34" charset="-122"/>
                </a:rPr>
                <a:t>(</a:t>
              </a:r>
              <a:r>
                <a:rPr lang="en-US" sz="2400" b="1" dirty="0" err="1">
                  <a:solidFill>
                    <a:srgbClr val="FFFFFF"/>
                  </a:solidFill>
                  <a:latin typeface="微软雅黑" pitchFamily="34" charset="-122"/>
                  <a:ea typeface="微软雅黑" pitchFamily="34" charset="-122"/>
                </a:rPr>
                <a:t>构造器的参数</a:t>
              </a:r>
              <a:r>
                <a:rPr lang="en-US" sz="2400" b="1" dirty="0">
                  <a:solidFill>
                    <a:srgbClr val="FFFFFF"/>
                  </a:solidFill>
                  <a:latin typeface="微软雅黑" pitchFamily="34" charset="-122"/>
                  <a:ea typeface="微软雅黑" pitchFamily="34" charset="-122"/>
                </a:rPr>
                <a:t>)</a:t>
              </a:r>
            </a:p>
          </p:txBody>
        </p:sp>
        <p:grpSp>
          <p:nvGrpSpPr>
            <p:cNvPr id="15" name="Group 5"/>
            <p:cNvGrpSpPr>
              <a:grpSpLocks/>
            </p:cNvGrpSpPr>
            <p:nvPr/>
          </p:nvGrpSpPr>
          <p:grpSpPr bwMode="auto">
            <a:xfrm>
              <a:off x="891" y="1153"/>
              <a:ext cx="776" cy="480"/>
              <a:chOff x="891" y="1153"/>
              <a:chExt cx="776" cy="480"/>
            </a:xfrm>
          </p:grpSpPr>
          <p:sp>
            <p:nvSpPr>
              <p:cNvPr id="21" name="AutoShape 6"/>
              <p:cNvSpPr>
                <a:spLocks/>
              </p:cNvSpPr>
              <p:nvPr/>
            </p:nvSpPr>
            <p:spPr bwMode="auto">
              <a:xfrm rot="5400000">
                <a:off x="1183" y="861"/>
                <a:ext cx="192" cy="776"/>
              </a:xfrm>
              <a:prstGeom prst="rightBrace">
                <a:avLst>
                  <a:gd name="adj1" fmla="val 101042"/>
                  <a:gd name="adj2" fmla="val 50000"/>
                </a:avLst>
              </a:prstGeom>
              <a:noFill/>
              <a:ln w="25560">
                <a:solidFill>
                  <a:srgbClr val="163794"/>
                </a:solidFill>
                <a:miter lim="800000"/>
                <a:headEnd/>
                <a:tailEnd/>
              </a:ln>
              <a:effectLst/>
            </p:spPr>
            <p:txBody>
              <a:bodyPr wrap="none" anchor="ctr"/>
              <a:lstStyle/>
              <a:p>
                <a:endParaRPr lang="zh-CN" altLang="en-US"/>
              </a:p>
            </p:txBody>
          </p:sp>
          <p:sp>
            <p:nvSpPr>
              <p:cNvPr id="22" name="Rectangle 7"/>
              <p:cNvSpPr>
                <a:spLocks noChangeArrowheads="1"/>
              </p:cNvSpPr>
              <p:nvPr/>
            </p:nvSpPr>
            <p:spPr bwMode="auto">
              <a:xfrm>
                <a:off x="1100" y="1343"/>
                <a:ext cx="420" cy="290"/>
              </a:xfrm>
              <a:prstGeom prst="rect">
                <a:avLst/>
              </a:prstGeom>
              <a:noFill/>
              <a:ln w="9525">
                <a:noFill/>
                <a:round/>
                <a:headEnd/>
                <a:tailEnd/>
              </a:ln>
              <a:effectLst/>
            </p:spPr>
            <p:txBody>
              <a:bodyPr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a:solidFill>
                      <a:srgbClr val="163794"/>
                    </a:solidFill>
                  </a:rPr>
                  <a:t>①</a:t>
                </a:r>
              </a:p>
            </p:txBody>
          </p:sp>
        </p:grpSp>
        <p:sp>
          <p:nvSpPr>
            <p:cNvPr id="17" name="AutoShape 8"/>
            <p:cNvSpPr>
              <a:spLocks/>
            </p:cNvSpPr>
            <p:nvPr/>
          </p:nvSpPr>
          <p:spPr bwMode="auto">
            <a:xfrm rot="5400000">
              <a:off x="3750" y="861"/>
              <a:ext cx="192" cy="775"/>
            </a:xfrm>
            <a:prstGeom prst="rightBrace">
              <a:avLst>
                <a:gd name="adj1" fmla="val 100911"/>
                <a:gd name="adj2" fmla="val 50000"/>
              </a:avLst>
            </a:prstGeom>
            <a:noFill/>
            <a:ln w="25560">
              <a:solidFill>
                <a:srgbClr val="163794"/>
              </a:solidFill>
              <a:miter lim="800000"/>
              <a:headEnd/>
              <a:tailEnd/>
            </a:ln>
            <a:effectLst/>
          </p:spPr>
          <p:txBody>
            <a:bodyPr wrap="none" anchor="ctr"/>
            <a:lstStyle/>
            <a:p>
              <a:endParaRPr lang="zh-CN" altLang="en-US"/>
            </a:p>
          </p:txBody>
        </p:sp>
        <p:sp>
          <p:nvSpPr>
            <p:cNvPr id="18" name="Rectangle 9"/>
            <p:cNvSpPr>
              <a:spLocks noChangeArrowheads="1"/>
            </p:cNvSpPr>
            <p:nvPr/>
          </p:nvSpPr>
          <p:spPr bwMode="auto">
            <a:xfrm>
              <a:off x="3696" y="1343"/>
              <a:ext cx="419" cy="290"/>
            </a:xfrm>
            <a:prstGeom prst="rect">
              <a:avLst/>
            </a:prstGeom>
            <a:noFill/>
            <a:ln w="9525">
              <a:noFill/>
              <a:round/>
              <a:headEnd/>
              <a:tailEnd/>
            </a:ln>
            <a:effectLst/>
          </p:spPr>
          <p:txBody>
            <a:bodyPr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163794"/>
                  </a:solidFill>
                </a:rPr>
                <a:t>③</a:t>
              </a:r>
            </a:p>
          </p:txBody>
        </p:sp>
        <p:sp>
          <p:nvSpPr>
            <p:cNvPr id="19" name="Rectangle 10"/>
            <p:cNvSpPr>
              <a:spLocks noChangeArrowheads="1"/>
            </p:cNvSpPr>
            <p:nvPr/>
          </p:nvSpPr>
          <p:spPr bwMode="auto">
            <a:xfrm>
              <a:off x="2801" y="1343"/>
              <a:ext cx="307" cy="290"/>
            </a:xfrm>
            <a:prstGeom prst="rect">
              <a:avLst/>
            </a:prstGeom>
            <a:noFill/>
            <a:ln w="9525">
              <a:noFill/>
              <a:round/>
              <a:headEnd/>
              <a:tailEnd/>
            </a:ln>
            <a:effectLst/>
          </p:spPr>
          <p:txBody>
            <a:bodyPr wrap="none"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163794"/>
                  </a:solidFill>
                </a:rPr>
                <a:t>②</a:t>
              </a:r>
            </a:p>
          </p:txBody>
        </p:sp>
        <p:sp>
          <p:nvSpPr>
            <p:cNvPr id="20" name="AutoShape 11"/>
            <p:cNvSpPr>
              <a:spLocks/>
            </p:cNvSpPr>
            <p:nvPr/>
          </p:nvSpPr>
          <p:spPr bwMode="auto">
            <a:xfrm rot="5400000">
              <a:off x="2886" y="861"/>
              <a:ext cx="192" cy="775"/>
            </a:xfrm>
            <a:prstGeom prst="rightBrace">
              <a:avLst>
                <a:gd name="adj1" fmla="val 100911"/>
                <a:gd name="adj2" fmla="val 50000"/>
              </a:avLst>
            </a:prstGeom>
            <a:noFill/>
            <a:ln w="25560">
              <a:solidFill>
                <a:srgbClr val="163794"/>
              </a:solidFill>
              <a:miter lim="800000"/>
              <a:headEnd/>
              <a:tailEnd/>
            </a:ln>
            <a:effectLst/>
          </p:spPr>
          <p:txBody>
            <a:bodyPr wrap="none" anchor="ctr"/>
            <a:lstStyle/>
            <a:p>
              <a:endParaRPr lang="zh-CN" altLang="en-US"/>
            </a:p>
          </p:txBody>
        </p:sp>
      </p:grpSp>
      <p:sp>
        <p:nvSpPr>
          <p:cNvPr id="23" name="矩形 22"/>
          <p:cNvSpPr/>
          <p:nvPr/>
        </p:nvSpPr>
        <p:spPr>
          <a:xfrm>
            <a:off x="3103161" y="1833563"/>
            <a:ext cx="2388795" cy="369332"/>
          </a:xfrm>
          <a:prstGeom prst="rect">
            <a:avLst/>
          </a:prstGeom>
        </p:spPr>
        <p:txBody>
          <a:bodyPr wrap="none">
            <a:spAutoFit/>
          </a:bodyPr>
          <a:lstStyle/>
          <a:p>
            <a:r>
              <a:rPr lang="en-US" altLang="zh-CN" dirty="0" smtClean="0">
                <a:latin typeface="微软雅黑" pitchFamily="34" charset="-122"/>
                <a:ea typeface="微软雅黑" pitchFamily="34" charset="-122"/>
              </a:rPr>
              <a:t>Dog d = new Dog();</a:t>
            </a:r>
            <a:endParaRPr lang="zh-CN" altLang="en-US" dirty="0"/>
          </a:p>
        </p:txBody>
      </p:sp>
      <p:sp>
        <p:nvSpPr>
          <p:cNvPr id="24" name="AutoShape 5"/>
          <p:cNvSpPr>
            <a:spLocks/>
          </p:cNvSpPr>
          <p:nvPr/>
        </p:nvSpPr>
        <p:spPr bwMode="auto">
          <a:xfrm rot="5400000">
            <a:off x="3490720" y="2076703"/>
            <a:ext cx="243205" cy="498123"/>
          </a:xfrm>
          <a:prstGeom prst="rightBrace">
            <a:avLst>
              <a:gd name="adj1" fmla="val 101042"/>
              <a:gd name="adj2" fmla="val 50000"/>
            </a:avLst>
          </a:prstGeom>
          <a:noFill/>
          <a:ln w="25560">
            <a:solidFill>
              <a:srgbClr val="163794"/>
            </a:solidFill>
            <a:miter lim="800000"/>
            <a:headEnd/>
            <a:tailEnd/>
          </a:ln>
          <a:effectLst/>
        </p:spPr>
        <p:txBody>
          <a:bodyPr wrap="none" anchor="ctr"/>
          <a:lstStyle/>
          <a:p>
            <a:endParaRPr lang="zh-CN" altLang="en-US"/>
          </a:p>
        </p:txBody>
      </p:sp>
      <p:sp>
        <p:nvSpPr>
          <p:cNvPr id="25" name="Rectangle 6"/>
          <p:cNvSpPr>
            <a:spLocks noChangeArrowheads="1"/>
          </p:cNvSpPr>
          <p:nvPr/>
        </p:nvSpPr>
        <p:spPr bwMode="auto">
          <a:xfrm>
            <a:off x="3331183" y="2481551"/>
            <a:ext cx="119641" cy="463846"/>
          </a:xfrm>
          <a:prstGeom prst="rect">
            <a:avLst/>
          </a:prstGeom>
          <a:noFill/>
          <a:ln w="9525">
            <a:noFill/>
            <a:round/>
            <a:headEnd/>
            <a:tailEnd/>
          </a:ln>
          <a:effectLst/>
        </p:spPr>
        <p:txBody>
          <a:bodyPr wrap="square"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163794"/>
                </a:solidFill>
              </a:rPr>
              <a:t>①</a:t>
            </a:r>
          </a:p>
        </p:txBody>
      </p:sp>
      <p:sp>
        <p:nvSpPr>
          <p:cNvPr id="26" name="Rectangle 8"/>
          <p:cNvSpPr>
            <a:spLocks noChangeArrowheads="1"/>
          </p:cNvSpPr>
          <p:nvPr/>
        </p:nvSpPr>
        <p:spPr bwMode="auto">
          <a:xfrm>
            <a:off x="4178380" y="2515735"/>
            <a:ext cx="487363" cy="460375"/>
          </a:xfrm>
          <a:prstGeom prst="rect">
            <a:avLst/>
          </a:prstGeom>
          <a:noFill/>
          <a:ln w="9525">
            <a:noFill/>
            <a:round/>
            <a:headEnd/>
            <a:tailEnd/>
          </a:ln>
          <a:effectLst/>
        </p:spPr>
        <p:txBody>
          <a:bodyPr wrap="none"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163794"/>
                </a:solidFill>
              </a:rPr>
              <a:t>②</a:t>
            </a:r>
          </a:p>
        </p:txBody>
      </p:sp>
      <p:sp>
        <p:nvSpPr>
          <p:cNvPr id="27" name="AutoShape 9"/>
          <p:cNvSpPr>
            <a:spLocks/>
          </p:cNvSpPr>
          <p:nvPr/>
        </p:nvSpPr>
        <p:spPr bwMode="auto">
          <a:xfrm rot="5400000">
            <a:off x="4316685" y="2039171"/>
            <a:ext cx="304800" cy="615157"/>
          </a:xfrm>
          <a:prstGeom prst="rightBrace">
            <a:avLst>
              <a:gd name="adj1" fmla="val 100911"/>
              <a:gd name="adj2" fmla="val 50000"/>
            </a:avLst>
          </a:prstGeom>
          <a:noFill/>
          <a:ln w="25560">
            <a:solidFill>
              <a:srgbClr val="163794"/>
            </a:solidFill>
            <a:miter lim="800000"/>
            <a:headEnd/>
            <a:tailEnd/>
          </a:ln>
          <a:effectLst/>
        </p:spPr>
        <p:txBody>
          <a:bodyPr wrap="none" anchor="ctr"/>
          <a:lstStyle/>
          <a:p>
            <a:endParaRPr lang="zh-CN" altLang="en-US"/>
          </a:p>
        </p:txBody>
      </p:sp>
      <p:sp>
        <p:nvSpPr>
          <p:cNvPr id="28" name="AutoShape 9"/>
          <p:cNvSpPr>
            <a:spLocks/>
          </p:cNvSpPr>
          <p:nvPr/>
        </p:nvSpPr>
        <p:spPr bwMode="auto">
          <a:xfrm rot="5400000">
            <a:off x="4935696" y="2078595"/>
            <a:ext cx="304800" cy="525147"/>
          </a:xfrm>
          <a:prstGeom prst="rightBrace">
            <a:avLst>
              <a:gd name="adj1" fmla="val 100911"/>
              <a:gd name="adj2" fmla="val 50000"/>
            </a:avLst>
          </a:prstGeom>
          <a:noFill/>
          <a:ln w="25560">
            <a:solidFill>
              <a:srgbClr val="163794"/>
            </a:solidFill>
            <a:miter lim="800000"/>
            <a:headEnd/>
            <a:tailEnd/>
          </a:ln>
          <a:effectLst/>
        </p:spPr>
        <p:txBody>
          <a:bodyPr wrap="none" anchor="ctr"/>
          <a:lstStyle/>
          <a:p>
            <a:endParaRPr lang="zh-CN" altLang="en-US"/>
          </a:p>
        </p:txBody>
      </p:sp>
      <p:sp>
        <p:nvSpPr>
          <p:cNvPr id="29" name="Rectangle 9"/>
          <p:cNvSpPr>
            <a:spLocks noChangeArrowheads="1"/>
          </p:cNvSpPr>
          <p:nvPr/>
        </p:nvSpPr>
        <p:spPr bwMode="auto">
          <a:xfrm>
            <a:off x="4808143" y="2519206"/>
            <a:ext cx="665163" cy="460375"/>
          </a:xfrm>
          <a:prstGeom prst="rect">
            <a:avLst/>
          </a:prstGeom>
          <a:noFill/>
          <a:ln w="9525">
            <a:noFill/>
            <a:round/>
            <a:headEnd/>
            <a:tailEnd/>
          </a:ln>
          <a:effectLst/>
        </p:spPr>
        <p:txBody>
          <a:bodyPr lIns="90000" tIns="46800" rIns="90000" bIns="46800" anchor="ctr">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163794"/>
                </a:solidFill>
              </a:rPr>
              <a:t>③</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创建类和访问对象</a:t>
            </a:r>
          </a:p>
        </p:txBody>
      </p:sp>
      <p:sp>
        <p:nvSpPr>
          <p:cNvPr id="30" name="Text Box 2"/>
          <p:cNvSpPr txBox="1">
            <a:spLocks noChangeArrowheads="1"/>
          </p:cNvSpPr>
          <p:nvPr/>
        </p:nvSpPr>
        <p:spPr bwMode="auto">
          <a:xfrm>
            <a:off x="2920426" y="1124599"/>
            <a:ext cx="3082487" cy="779317"/>
          </a:xfrm>
          <a:prstGeom prst="rect">
            <a:avLst/>
          </a:prstGeom>
          <a:solidFill>
            <a:srgbClr val="FF9900"/>
          </a:solidFill>
          <a:ln w="9360">
            <a:solidFill>
              <a:srgbClr val="163794"/>
            </a:solidFill>
            <a:miter lim="800000"/>
            <a:headEnd/>
            <a:tailEnd/>
          </a:ln>
          <a:effectLst/>
        </p:spPr>
        <p:txBody>
          <a:bodyPr wrap="square" lIns="90000" tIns="46800" rIns="90000" bIns="46800">
            <a:spAutoFit/>
          </a:bodyPr>
          <a:lstStyle/>
          <a:p>
            <a:pPr>
              <a:spcBef>
                <a:spcPts val="1500"/>
              </a:spcBef>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600" dirty="0" smtClean="0">
                <a:solidFill>
                  <a:srgbClr val="FFFFFF"/>
                </a:solidFill>
                <a:latin typeface="微软雅黑" pitchFamily="34" charset="-122"/>
                <a:ea typeface="微软雅黑" pitchFamily="34" charset="-122"/>
              </a:rPr>
              <a:t>Dog </a:t>
            </a:r>
            <a:r>
              <a:rPr lang="en-US" sz="1600" dirty="0" err="1" smtClean="0">
                <a:solidFill>
                  <a:srgbClr val="FFFFFF"/>
                </a:solidFill>
                <a:latin typeface="微软雅黑" pitchFamily="34" charset="-122"/>
                <a:ea typeface="微软雅黑" pitchFamily="34" charset="-122"/>
              </a:rPr>
              <a:t>dog_one</a:t>
            </a:r>
            <a:r>
              <a:rPr lang="en-US" sz="1600" dirty="0" smtClean="0">
                <a:solidFill>
                  <a:srgbClr val="FFFFFF"/>
                </a:solidFill>
                <a:latin typeface="微软雅黑" pitchFamily="34" charset="-122"/>
                <a:ea typeface="微软雅黑" pitchFamily="34" charset="-122"/>
              </a:rPr>
              <a:t> </a:t>
            </a:r>
            <a:r>
              <a:rPr lang="en-US" sz="1600" dirty="0">
                <a:solidFill>
                  <a:srgbClr val="FFFFFF"/>
                </a:solidFill>
                <a:latin typeface="微软雅黑" pitchFamily="34" charset="-122"/>
                <a:ea typeface="微软雅黑" pitchFamily="34" charset="-122"/>
              </a:rPr>
              <a:t>= new </a:t>
            </a:r>
            <a:r>
              <a:rPr lang="en-US" sz="1600" dirty="0" smtClean="0">
                <a:solidFill>
                  <a:srgbClr val="FFFFFF"/>
                </a:solidFill>
                <a:latin typeface="微软雅黑" pitchFamily="34" charset="-122"/>
                <a:ea typeface="微软雅黑" pitchFamily="34" charset="-122"/>
              </a:rPr>
              <a:t>Dog(); </a:t>
            </a:r>
            <a:endParaRPr lang="en-US" sz="1600" dirty="0">
              <a:solidFill>
                <a:srgbClr val="FFFFFF"/>
              </a:solidFill>
              <a:latin typeface="微软雅黑" pitchFamily="34" charset="-122"/>
              <a:ea typeface="微软雅黑" pitchFamily="34" charset="-122"/>
            </a:endParaRPr>
          </a:p>
          <a:p>
            <a:pPr>
              <a:spcBef>
                <a:spcPts val="1500"/>
              </a:spcBef>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600" dirty="0" smtClean="0">
                <a:solidFill>
                  <a:srgbClr val="FFFFFF"/>
                </a:solidFill>
                <a:latin typeface="微软雅黑" pitchFamily="34" charset="-122"/>
                <a:ea typeface="微软雅黑" pitchFamily="34" charset="-122"/>
              </a:rPr>
              <a:t>Dog </a:t>
            </a:r>
            <a:r>
              <a:rPr lang="en-US" sz="1600" dirty="0" err="1" smtClean="0">
                <a:solidFill>
                  <a:srgbClr val="FFFFFF"/>
                </a:solidFill>
                <a:latin typeface="微软雅黑" pitchFamily="34" charset="-122"/>
                <a:ea typeface="微软雅黑" pitchFamily="34" charset="-122"/>
              </a:rPr>
              <a:t>dog_two</a:t>
            </a:r>
            <a:r>
              <a:rPr lang="en-US" sz="1600" dirty="0" smtClean="0">
                <a:solidFill>
                  <a:srgbClr val="FFFFFF"/>
                </a:solidFill>
                <a:latin typeface="微软雅黑" pitchFamily="34" charset="-122"/>
                <a:ea typeface="微软雅黑" pitchFamily="34" charset="-122"/>
              </a:rPr>
              <a:t> </a:t>
            </a:r>
            <a:r>
              <a:rPr lang="en-US" sz="1600" dirty="0">
                <a:solidFill>
                  <a:srgbClr val="FFFFFF"/>
                </a:solidFill>
                <a:latin typeface="微软雅黑" pitchFamily="34" charset="-122"/>
                <a:ea typeface="微软雅黑" pitchFamily="34" charset="-122"/>
              </a:rPr>
              <a:t>= new </a:t>
            </a:r>
            <a:r>
              <a:rPr lang="en-US" sz="1600" dirty="0" smtClean="0">
                <a:solidFill>
                  <a:srgbClr val="FFFFFF"/>
                </a:solidFill>
                <a:latin typeface="微软雅黑" pitchFamily="34" charset="-122"/>
                <a:ea typeface="微软雅黑" pitchFamily="34" charset="-122"/>
              </a:rPr>
              <a:t>Dog(); </a:t>
            </a:r>
            <a:endParaRPr lang="en-US" sz="1600" dirty="0">
              <a:solidFill>
                <a:srgbClr val="FFFFFF"/>
              </a:solidFill>
              <a:latin typeface="微软雅黑" pitchFamily="34" charset="-122"/>
              <a:ea typeface="微软雅黑" pitchFamily="34" charset="-122"/>
            </a:endParaRPr>
          </a:p>
        </p:txBody>
      </p:sp>
      <p:grpSp>
        <p:nvGrpSpPr>
          <p:cNvPr id="31" name="Group 3"/>
          <p:cNvGrpSpPr>
            <a:grpSpLocks/>
          </p:cNvGrpSpPr>
          <p:nvPr/>
        </p:nvGrpSpPr>
        <p:grpSpPr bwMode="auto">
          <a:xfrm>
            <a:off x="727869" y="2039958"/>
            <a:ext cx="7467601" cy="685800"/>
            <a:chOff x="528" y="1608"/>
            <a:chExt cx="4704" cy="432"/>
          </a:xfrm>
        </p:grpSpPr>
        <p:sp>
          <p:nvSpPr>
            <p:cNvPr id="32" name="Text Box 4"/>
            <p:cNvSpPr txBox="1">
              <a:spLocks noChangeArrowheads="1"/>
            </p:cNvSpPr>
            <p:nvPr/>
          </p:nvSpPr>
          <p:spPr bwMode="auto">
            <a:xfrm>
              <a:off x="528" y="1728"/>
              <a:ext cx="4704" cy="215"/>
            </a:xfrm>
            <a:prstGeom prst="rect">
              <a:avLst/>
            </a:prstGeom>
            <a:solidFill>
              <a:srgbClr val="6699FF">
                <a:alpha val="29999"/>
              </a:srgbClr>
            </a:solidFill>
            <a:ln w="9360">
              <a:solidFill>
                <a:srgbClr val="163794"/>
              </a:solidFill>
              <a:miter lim="800000"/>
              <a:headEnd/>
              <a:tailEnd/>
            </a:ln>
            <a:effectLst/>
          </p:spPr>
          <p:txBody>
            <a:bodyPr wrap="square" lIns="90000" tIns="46800" rIns="90000" bIns="46800">
              <a:spAutoFit/>
            </a:bodyPr>
            <a:lstStyle/>
            <a:p>
              <a:pPr algn="ctr">
                <a:spcBef>
                  <a:spcPts val="2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err="1" smtClean="0">
                  <a:solidFill>
                    <a:srgbClr val="163794"/>
                  </a:solidFill>
                  <a:latin typeface="微软雅黑" pitchFamily="34" charset="-122"/>
                  <a:ea typeface="微软雅黑" pitchFamily="34" charset="-122"/>
                </a:rPr>
                <a:t>dog_one</a:t>
              </a:r>
              <a:r>
                <a:rPr lang="en-US" sz="1600" dirty="0" smtClean="0">
                  <a:solidFill>
                    <a:srgbClr val="163794"/>
                  </a:solidFill>
                  <a:latin typeface="微软雅黑" pitchFamily="34" charset="-122"/>
                  <a:ea typeface="微软雅黑" pitchFamily="34" charset="-122"/>
                </a:rPr>
                <a:t>==</a:t>
              </a:r>
              <a:r>
                <a:rPr lang="en-US" sz="1600" dirty="0" err="1" smtClean="0">
                  <a:solidFill>
                    <a:srgbClr val="163794"/>
                  </a:solidFill>
                  <a:latin typeface="微软雅黑" pitchFamily="34" charset="-122"/>
                  <a:ea typeface="微软雅黑" pitchFamily="34" charset="-122"/>
                </a:rPr>
                <a:t>dog_two</a:t>
              </a:r>
              <a:endParaRPr lang="en-US" sz="1600" dirty="0">
                <a:solidFill>
                  <a:srgbClr val="163794"/>
                </a:solidFill>
                <a:latin typeface="微软雅黑" pitchFamily="34" charset="-122"/>
                <a:ea typeface="微软雅黑" pitchFamily="34" charset="-122"/>
              </a:endParaRPr>
            </a:p>
          </p:txBody>
        </p:sp>
        <p:sp>
          <p:nvSpPr>
            <p:cNvPr id="33" name="WordArt 5"/>
            <p:cNvSpPr>
              <a:spLocks noChangeArrowheads="1" noChangeShapeType="1" noTextEdit="1"/>
            </p:cNvSpPr>
            <p:nvPr/>
          </p:nvSpPr>
          <p:spPr bwMode="auto">
            <a:xfrm>
              <a:off x="2774" y="1608"/>
              <a:ext cx="240" cy="432"/>
            </a:xfrm>
            <a:prstGeom prst="rect">
              <a:avLst/>
            </a:prstGeom>
          </p:spPr>
          <p:txBody>
            <a:bodyPr wrap="none" fromWordArt="1">
              <a:prstTxWarp prst="textPlain">
                <a:avLst>
                  <a:gd name="adj" fmla="val 50000"/>
                </a:avLst>
              </a:prstTxWarp>
            </a:bodyPr>
            <a:lstStyle/>
            <a:p>
              <a:pPr algn="ctr"/>
              <a:r>
                <a:rPr lang="en-US" altLang="zh-CN" sz="1600" kern="10" dirty="0">
                  <a:ln w="9525">
                    <a:noFill/>
                    <a:round/>
                    <a:headEnd/>
                    <a:tailEnd/>
                  </a:ln>
                  <a:solidFill>
                    <a:srgbClr val="FF0000">
                      <a:alpha val="39999"/>
                    </a:srgbClr>
                  </a:solidFill>
                  <a:effectLst>
                    <a:outerShdw dist="40186" dir="1096358" algn="ctr" rotWithShape="0">
                      <a:srgbClr val="9999FF"/>
                    </a:outerShdw>
                  </a:effectLst>
                  <a:latin typeface="微软雅黑" pitchFamily="34" charset="-122"/>
                  <a:ea typeface="微软雅黑" pitchFamily="34" charset="-122"/>
                </a:rPr>
                <a:t>?</a:t>
              </a:r>
              <a:endParaRPr lang="zh-CN" altLang="en-US" sz="1600" kern="10" dirty="0">
                <a:ln w="9525">
                  <a:noFill/>
                  <a:round/>
                  <a:headEnd/>
                  <a:tailEnd/>
                </a:ln>
                <a:solidFill>
                  <a:srgbClr val="FF0000">
                    <a:alpha val="39999"/>
                  </a:srgbClr>
                </a:solidFill>
                <a:effectLst>
                  <a:outerShdw dist="40186" dir="1096358" algn="ctr" rotWithShape="0">
                    <a:srgbClr val="9999FF"/>
                  </a:outerShdw>
                </a:effectLst>
                <a:latin typeface="微软雅黑" pitchFamily="34" charset="-122"/>
                <a:ea typeface="微软雅黑" pitchFamily="34" charset="-122"/>
              </a:endParaRPr>
            </a:p>
          </p:txBody>
        </p:sp>
      </p:grpSp>
      <p:sp>
        <p:nvSpPr>
          <p:cNvPr id="34" name="Text Box 6"/>
          <p:cNvSpPr txBox="1">
            <a:spLocks noChangeArrowheads="1"/>
          </p:cNvSpPr>
          <p:nvPr/>
        </p:nvSpPr>
        <p:spPr bwMode="auto">
          <a:xfrm>
            <a:off x="2920426" y="2871390"/>
            <a:ext cx="3082487" cy="779317"/>
          </a:xfrm>
          <a:prstGeom prst="rect">
            <a:avLst/>
          </a:prstGeom>
          <a:solidFill>
            <a:srgbClr val="FF9900"/>
          </a:solidFill>
          <a:ln w="9360">
            <a:solidFill>
              <a:srgbClr val="163794"/>
            </a:solidFill>
            <a:miter lim="800000"/>
            <a:headEnd/>
            <a:tailEnd/>
          </a:ln>
          <a:effectLst/>
        </p:spPr>
        <p:txBody>
          <a:bodyPr wrap="square" lIns="90000" tIns="46800" rIns="90000" bIns="46800">
            <a:spAutoFit/>
          </a:bodyPr>
          <a:lstStyle/>
          <a:p>
            <a:pPr>
              <a:spcBef>
                <a:spcPts val="1500"/>
              </a:spcBef>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600" dirty="0" smtClean="0">
                <a:solidFill>
                  <a:srgbClr val="FFFFFF"/>
                </a:solidFill>
                <a:latin typeface="微软雅黑" pitchFamily="34" charset="-122"/>
                <a:ea typeface="微软雅黑" pitchFamily="34" charset="-122"/>
              </a:rPr>
              <a:t>Dog </a:t>
            </a:r>
            <a:r>
              <a:rPr lang="en-US" sz="1600" dirty="0" err="1" smtClean="0">
                <a:solidFill>
                  <a:srgbClr val="FFFFFF"/>
                </a:solidFill>
                <a:latin typeface="微软雅黑" pitchFamily="34" charset="-122"/>
                <a:ea typeface="微软雅黑" pitchFamily="34" charset="-122"/>
              </a:rPr>
              <a:t>dog_one</a:t>
            </a:r>
            <a:r>
              <a:rPr lang="en-US" sz="1600" dirty="0" smtClean="0">
                <a:solidFill>
                  <a:srgbClr val="FFFFFF"/>
                </a:solidFill>
                <a:latin typeface="微软雅黑" pitchFamily="34" charset="-122"/>
                <a:ea typeface="微软雅黑" pitchFamily="34" charset="-122"/>
              </a:rPr>
              <a:t> = new Dog();  </a:t>
            </a:r>
            <a:endParaRPr lang="en-US" sz="1600" dirty="0">
              <a:solidFill>
                <a:srgbClr val="FFFFFF"/>
              </a:solidFill>
              <a:latin typeface="微软雅黑" pitchFamily="34" charset="-122"/>
              <a:ea typeface="微软雅黑" pitchFamily="34" charset="-122"/>
            </a:endParaRPr>
          </a:p>
          <a:p>
            <a:pPr>
              <a:spcBef>
                <a:spcPts val="1500"/>
              </a:spcBef>
              <a:tabLst>
                <a:tab pos="228600" algn="l"/>
                <a:tab pos="1143000" algn="l"/>
                <a:tab pos="2057400" algn="l"/>
                <a:tab pos="2971800" algn="l"/>
                <a:tab pos="3886200" algn="l"/>
                <a:tab pos="4800600" algn="l"/>
                <a:tab pos="5715000" algn="l"/>
                <a:tab pos="6629400" algn="l"/>
                <a:tab pos="7543800" algn="l"/>
                <a:tab pos="8458200" algn="l"/>
                <a:tab pos="9372600" algn="l"/>
                <a:tab pos="10287000" algn="l"/>
              </a:tabLst>
            </a:pPr>
            <a:r>
              <a:rPr lang="en-US" sz="1600" dirty="0" smtClean="0">
                <a:solidFill>
                  <a:srgbClr val="FFFFFF"/>
                </a:solidFill>
                <a:latin typeface="微软雅黑" pitchFamily="34" charset="-122"/>
                <a:ea typeface="微软雅黑" pitchFamily="34" charset="-122"/>
              </a:rPr>
              <a:t>Dog </a:t>
            </a:r>
            <a:r>
              <a:rPr lang="en-US" sz="1600" dirty="0" err="1" smtClean="0">
                <a:solidFill>
                  <a:srgbClr val="FFFFFF"/>
                </a:solidFill>
                <a:latin typeface="微软雅黑" pitchFamily="34" charset="-122"/>
                <a:ea typeface="微软雅黑" pitchFamily="34" charset="-122"/>
              </a:rPr>
              <a:t>dog_two</a:t>
            </a:r>
            <a:r>
              <a:rPr lang="en-US" sz="1600" dirty="0" smtClean="0">
                <a:solidFill>
                  <a:srgbClr val="FFFFFF"/>
                </a:solidFill>
                <a:latin typeface="微软雅黑" pitchFamily="34" charset="-122"/>
                <a:ea typeface="微软雅黑" pitchFamily="34" charset="-122"/>
              </a:rPr>
              <a:t> = </a:t>
            </a:r>
            <a:r>
              <a:rPr lang="en-US" sz="1600" dirty="0" err="1" smtClean="0">
                <a:solidFill>
                  <a:srgbClr val="FFFFFF"/>
                </a:solidFill>
                <a:latin typeface="微软雅黑" pitchFamily="34" charset="-122"/>
                <a:ea typeface="微软雅黑" pitchFamily="34" charset="-122"/>
              </a:rPr>
              <a:t>dog_one</a:t>
            </a:r>
            <a:r>
              <a:rPr lang="en-US" sz="1600" dirty="0" smtClean="0">
                <a:solidFill>
                  <a:srgbClr val="FFFFFF"/>
                </a:solidFill>
                <a:latin typeface="微软雅黑" pitchFamily="34" charset="-122"/>
                <a:ea typeface="微软雅黑" pitchFamily="34" charset="-122"/>
              </a:rPr>
              <a:t>;</a:t>
            </a:r>
            <a:endParaRPr lang="en-US" sz="1600" dirty="0">
              <a:solidFill>
                <a:srgbClr val="FFFFFF"/>
              </a:solidFill>
              <a:latin typeface="微软雅黑" pitchFamily="34" charset="-122"/>
              <a:ea typeface="微软雅黑" pitchFamily="34" charset="-122"/>
            </a:endParaRPr>
          </a:p>
        </p:txBody>
      </p:sp>
      <p:grpSp>
        <p:nvGrpSpPr>
          <p:cNvPr id="35" name="Group 7"/>
          <p:cNvGrpSpPr>
            <a:grpSpLocks/>
          </p:cNvGrpSpPr>
          <p:nvPr/>
        </p:nvGrpSpPr>
        <p:grpSpPr bwMode="auto">
          <a:xfrm>
            <a:off x="727869" y="3782941"/>
            <a:ext cx="7467601" cy="685800"/>
            <a:chOff x="387" y="2832"/>
            <a:chExt cx="4704" cy="432"/>
          </a:xfrm>
        </p:grpSpPr>
        <p:sp>
          <p:nvSpPr>
            <p:cNvPr id="36" name="Text Box 8"/>
            <p:cNvSpPr txBox="1">
              <a:spLocks noChangeArrowheads="1"/>
            </p:cNvSpPr>
            <p:nvPr/>
          </p:nvSpPr>
          <p:spPr bwMode="auto">
            <a:xfrm>
              <a:off x="387" y="2877"/>
              <a:ext cx="4704" cy="215"/>
            </a:xfrm>
            <a:prstGeom prst="rect">
              <a:avLst/>
            </a:prstGeom>
            <a:solidFill>
              <a:srgbClr val="6699FF">
                <a:alpha val="29999"/>
              </a:srgbClr>
            </a:solidFill>
            <a:ln w="9360">
              <a:solidFill>
                <a:srgbClr val="163794"/>
              </a:solidFill>
              <a:miter lim="800000"/>
              <a:headEnd/>
              <a:tailEnd/>
            </a:ln>
            <a:effectLst/>
          </p:spPr>
          <p:txBody>
            <a:bodyPr lIns="90000" tIns="46800" rIns="90000" bIns="46800">
              <a:spAutoFit/>
            </a:bodyPr>
            <a:lstStyle/>
            <a:p>
              <a:pPr algn="ctr">
                <a:spcBef>
                  <a:spcPts val="27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err="1" smtClean="0">
                  <a:solidFill>
                    <a:srgbClr val="163794"/>
                  </a:solidFill>
                  <a:latin typeface="微软雅黑" pitchFamily="34" charset="-122"/>
                  <a:ea typeface="微软雅黑" pitchFamily="34" charset="-122"/>
                </a:rPr>
                <a:t>dog_one</a:t>
              </a:r>
              <a:r>
                <a:rPr lang="en-US" sz="1600" dirty="0" smtClean="0">
                  <a:solidFill>
                    <a:srgbClr val="163794"/>
                  </a:solidFill>
                  <a:latin typeface="微软雅黑" pitchFamily="34" charset="-122"/>
                  <a:ea typeface="微软雅黑" pitchFamily="34" charset="-122"/>
                </a:rPr>
                <a:t>==</a:t>
              </a:r>
              <a:r>
                <a:rPr lang="en-US" sz="1600" dirty="0" err="1" smtClean="0">
                  <a:solidFill>
                    <a:srgbClr val="163794"/>
                  </a:solidFill>
                  <a:latin typeface="微软雅黑" pitchFamily="34" charset="-122"/>
                  <a:ea typeface="微软雅黑" pitchFamily="34" charset="-122"/>
                </a:rPr>
                <a:t>dog_two</a:t>
              </a:r>
              <a:endParaRPr lang="en-US" sz="1600" dirty="0">
                <a:solidFill>
                  <a:srgbClr val="163794"/>
                </a:solidFill>
                <a:latin typeface="微软雅黑" pitchFamily="34" charset="-122"/>
                <a:ea typeface="微软雅黑" pitchFamily="34" charset="-122"/>
              </a:endParaRPr>
            </a:p>
          </p:txBody>
        </p:sp>
        <p:sp>
          <p:nvSpPr>
            <p:cNvPr id="37" name="WordArt 9"/>
            <p:cNvSpPr>
              <a:spLocks noChangeArrowheads="1" noChangeShapeType="1" noTextEdit="1"/>
            </p:cNvSpPr>
            <p:nvPr/>
          </p:nvSpPr>
          <p:spPr bwMode="auto">
            <a:xfrm>
              <a:off x="2616" y="2832"/>
              <a:ext cx="240" cy="432"/>
            </a:xfrm>
            <a:prstGeom prst="rect">
              <a:avLst/>
            </a:prstGeom>
          </p:spPr>
          <p:txBody>
            <a:bodyPr wrap="none" fromWordArt="1">
              <a:prstTxWarp prst="textPlain">
                <a:avLst>
                  <a:gd name="adj" fmla="val 50000"/>
                </a:avLst>
              </a:prstTxWarp>
            </a:bodyPr>
            <a:lstStyle/>
            <a:p>
              <a:pPr algn="ctr"/>
              <a:r>
                <a:rPr lang="en-US" altLang="zh-CN" sz="1600" kern="10" dirty="0">
                  <a:ln w="9525">
                    <a:noFill/>
                    <a:round/>
                    <a:headEnd/>
                    <a:tailEnd/>
                  </a:ln>
                  <a:solidFill>
                    <a:srgbClr val="FF0000">
                      <a:alpha val="39999"/>
                    </a:srgbClr>
                  </a:solidFill>
                  <a:effectLst>
                    <a:outerShdw dist="40186" dir="1096358" algn="ctr" rotWithShape="0">
                      <a:srgbClr val="9999FF"/>
                    </a:outerShdw>
                  </a:effectLst>
                  <a:latin typeface="微软雅黑" pitchFamily="34" charset="-122"/>
                  <a:ea typeface="微软雅黑" pitchFamily="34" charset="-122"/>
                </a:rPr>
                <a:t>?</a:t>
              </a:r>
              <a:endParaRPr lang="zh-CN" altLang="en-US" sz="1600" kern="10" dirty="0">
                <a:ln w="9525">
                  <a:noFill/>
                  <a:round/>
                  <a:headEnd/>
                  <a:tailEnd/>
                </a:ln>
                <a:solidFill>
                  <a:srgbClr val="FF0000">
                    <a:alpha val="39999"/>
                  </a:srgbClr>
                </a:solidFill>
                <a:effectLst>
                  <a:outerShdw dist="40186" dir="1096358" algn="ctr" rotWithShape="0">
                    <a:srgbClr val="9999FF"/>
                  </a:outerShdw>
                </a:effectLst>
                <a:latin typeface="微软雅黑" pitchFamily="34" charset="-122"/>
                <a:ea typeface="微软雅黑" pitchFamily="34" charset="-122"/>
              </a:endParaRPr>
            </a:p>
          </p:txBody>
        </p:sp>
      </p:grpSp>
      <p:sp>
        <p:nvSpPr>
          <p:cNvPr id="38" name="Text Box 49"/>
          <p:cNvSpPr txBox="1">
            <a:spLocks noChangeArrowheads="1"/>
          </p:cNvSpPr>
          <p:nvPr/>
        </p:nvSpPr>
        <p:spPr bwMode="auto">
          <a:xfrm>
            <a:off x="193100" y="595516"/>
            <a:ext cx="3161501" cy="340735"/>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问题</a:t>
            </a:r>
            <a:endParaRPr 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30"/>
                                        </p:tgtEl>
                                        <p:attrNameLst>
                                          <p:attrName>style.visibility</p:attrName>
                                        </p:attrNameLst>
                                      </p:cBhvr>
                                      <p:to>
                                        <p:strVal val="visible"/>
                                      </p:to>
                                    </p:set>
                                    <p:animEffect transition="in" filter="blinds(horizontal)">
                                      <p:cBhvr additive="repl">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31"/>
                                        </p:tgtEl>
                                        <p:attrNameLst>
                                          <p:attrName>style.visibility</p:attrName>
                                        </p:attrNameLst>
                                      </p:cBhvr>
                                      <p:to>
                                        <p:strVal val="visible"/>
                                      </p:to>
                                    </p:set>
                                    <p:animEffect transition="in" filter="checkerboard(across)">
                                      <p:cBhvr additive="repl">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additive="repl">
                                        <p:cTn id="16" dur="1" fill="hold">
                                          <p:stCondLst>
                                            <p:cond delay="0"/>
                                          </p:stCondLst>
                                        </p:cTn>
                                        <p:tgtEl>
                                          <p:spTgt spid="34"/>
                                        </p:tgtEl>
                                        <p:attrNameLst>
                                          <p:attrName>style.visibility</p:attrName>
                                        </p:attrNameLst>
                                      </p:cBhvr>
                                      <p:to>
                                        <p:strVal val="visible"/>
                                      </p:to>
                                    </p:set>
                                    <p:animEffect transition="in" filter="diamond(in)">
                                      <p:cBhvr additive="repl">
                                        <p:cTn id="17" dur="20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additive="repl">
                                        <p:cTn id="21" dur="1" fill="hold">
                                          <p:stCondLst>
                                            <p:cond delay="0"/>
                                          </p:stCondLst>
                                        </p:cTn>
                                        <p:tgtEl>
                                          <p:spTgt spid="35"/>
                                        </p:tgtEl>
                                        <p:attrNameLst>
                                          <p:attrName>style.visibility</p:attrName>
                                        </p:attrNameLst>
                                      </p:cBhvr>
                                      <p:to>
                                        <p:strVal val="visible"/>
                                      </p:to>
                                    </p:set>
                                    <p:animEffect transition="in" filter="box(in)">
                                      <p:cBhvr additive="repl">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抽象类</a:t>
            </a:r>
          </a:p>
        </p:txBody>
      </p:sp>
      <p:sp>
        <p:nvSpPr>
          <p:cNvPr id="8" name="Rectangle 2"/>
          <p:cNvSpPr txBox="1">
            <a:spLocks noChangeArrowheads="1"/>
          </p:cNvSpPr>
          <p:nvPr/>
        </p:nvSpPr>
        <p:spPr>
          <a:xfrm>
            <a:off x="348703" y="615297"/>
            <a:ext cx="8229600" cy="1888621"/>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具体类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对现实世界一种实体的抽象定义</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 </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对现实世界一种类型的多种实体的统一抽象定义</a:t>
            </a:r>
            <a:endParaRPr kumimoji="0" lang="en-US" i="0" u="none" strike="noStrike" kern="1200" cap="none" spc="0" normalizeH="0" baseline="0" noProof="0" dirty="0" smtClean="0">
              <a:ln>
                <a:noFill/>
              </a:ln>
              <a:effectLst/>
              <a:uLnTx/>
              <a:uFillTx/>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例如，对运输工具，包括车、船、飞机建模</a:t>
            </a:r>
            <a:endParaRPr lang="en-US" altLang="zh-CN"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latin typeface="微软雅黑" pitchFamily="34" charset="-122"/>
                <a:ea typeface="微软雅黑" pitchFamily="34" charset="-122"/>
              </a:rPr>
              <a:t>车、船、飞机可被定义为具体类</a:t>
            </a:r>
            <a:endParaRPr lang="en-US"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latin typeface="微软雅黑" pitchFamily="34" charset="-122"/>
                <a:ea typeface="微软雅黑" pitchFamily="34" charset="-122"/>
              </a:rPr>
              <a:t>运输工具应被定义为抽象类</a:t>
            </a:r>
          </a:p>
          <a:p>
            <a:pPr marL="341313" lvl="0"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
        <p:nvSpPr>
          <p:cNvPr id="10" name="Rectangle 2"/>
          <p:cNvSpPr txBox="1">
            <a:spLocks noChangeArrowheads="1"/>
          </p:cNvSpPr>
          <p:nvPr/>
        </p:nvSpPr>
        <p:spPr>
          <a:xfrm>
            <a:off x="348703" y="2656318"/>
            <a:ext cx="8229600" cy="1888621"/>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抽象类不对应具体事物，所以不能创建抽象类的实例</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抽象类的声明必须包含</a:t>
            </a:r>
            <a:r>
              <a:rPr lang="en-US" altLang="zh-CN" dirty="0" smtClean="0">
                <a:latin typeface="微软雅黑" pitchFamily="34" charset="-122"/>
                <a:ea typeface="微软雅黑" pitchFamily="34" charset="-122"/>
              </a:rPr>
              <a:t>abstract</a:t>
            </a:r>
            <a:r>
              <a:rPr lang="zh-CN" altLang="en-US" dirty="0" smtClean="0">
                <a:latin typeface="微软雅黑" pitchFamily="34" charset="-122"/>
                <a:ea typeface="微软雅黑" pitchFamily="34" charset="-122"/>
              </a:rPr>
              <a:t>关键字</a:t>
            </a:r>
            <a:endParaRPr kumimoji="0" lang="en-US" i="0" u="none" strike="noStrike" kern="1200" cap="none" spc="0" normalizeH="0" baseline="0" noProof="0" dirty="0" smtClean="0">
              <a:ln>
                <a:noFill/>
              </a:ln>
              <a:effectLst/>
              <a:uLnTx/>
              <a:uFillTx/>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抽象类中有的行为是不能确定的，这些行为可被声明为抽象方法</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任何声明为</a:t>
            </a:r>
            <a:r>
              <a:rPr lang="en-US" altLang="zh-CN" dirty="0" smtClean="0">
                <a:latin typeface="微软雅黑" pitchFamily="34" charset="-122"/>
                <a:ea typeface="微软雅黑" pitchFamily="34" charset="-122"/>
              </a:rPr>
              <a:t>abstract</a:t>
            </a:r>
            <a:r>
              <a:rPr lang="zh-CN" altLang="en-US" dirty="0" smtClean="0">
                <a:latin typeface="微软雅黑" pitchFamily="34" charset="-122"/>
                <a:ea typeface="微软雅黑" pitchFamily="34" charset="-122"/>
              </a:rPr>
              <a:t>的类都是抽象类，即使它不包含任何抽象方法</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抽象类中可以包含属性、具体方法和构造器 （仅供其子类使用）</a:t>
            </a:r>
          </a:p>
          <a:p>
            <a:pPr marL="341313" lvl="0"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语言技术简介</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发展史</a:t>
            </a:r>
          </a:p>
        </p:txBody>
      </p:sp>
      <p:pic>
        <p:nvPicPr>
          <p:cNvPr id="52" name="Picture 1"/>
          <p:cNvPicPr>
            <a:picLocks noChangeAspect="1" noChangeArrowheads="1"/>
          </p:cNvPicPr>
          <p:nvPr/>
        </p:nvPicPr>
        <p:blipFill>
          <a:blip r:embed="rId5"/>
          <a:srcRect/>
          <a:stretch>
            <a:fillRect/>
          </a:stretch>
        </p:blipFill>
        <p:spPr bwMode="auto">
          <a:xfrm>
            <a:off x="188912" y="1404938"/>
            <a:ext cx="1817688" cy="2286000"/>
          </a:xfrm>
          <a:prstGeom prst="rect">
            <a:avLst/>
          </a:prstGeom>
          <a:noFill/>
          <a:ln w="9525">
            <a:noFill/>
            <a:round/>
            <a:headEnd/>
            <a:tailEnd/>
          </a:ln>
          <a:effectLst/>
        </p:spPr>
      </p:pic>
      <p:sp>
        <p:nvSpPr>
          <p:cNvPr id="53" name="AutoShape 3"/>
          <p:cNvSpPr>
            <a:spLocks noChangeArrowheads="1"/>
          </p:cNvSpPr>
          <p:nvPr/>
        </p:nvSpPr>
        <p:spPr bwMode="auto">
          <a:xfrm>
            <a:off x="4573588" y="2260600"/>
            <a:ext cx="2001837" cy="2286000"/>
          </a:xfrm>
          <a:prstGeom prst="roundRect">
            <a:avLst>
              <a:gd name="adj" fmla="val 13745"/>
            </a:avLst>
          </a:prstGeom>
          <a:noFill/>
          <a:ln w="38160">
            <a:solidFill>
              <a:srgbClr val="C0C0C0"/>
            </a:solidFill>
            <a:miter lim="800000"/>
            <a:headEnd/>
            <a:tailEnd/>
          </a:ln>
          <a:effectLst/>
        </p:spPr>
        <p:txBody>
          <a:bodyPr lIns="90000" tIns="46800" rIns="90000" bIns="46800" anchor="ct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err="1">
                <a:latin typeface="微软雅黑" pitchFamily="34" charset="-122"/>
                <a:ea typeface="微软雅黑" pitchFamily="34" charset="-122"/>
              </a:rPr>
              <a:t>Internet迅猛发展Java语言正式问世被美国著名杂志PC</a:t>
            </a:r>
            <a:r>
              <a:rPr lang="en-US" sz="1600" b="1" dirty="0">
                <a:latin typeface="微软雅黑" pitchFamily="34" charset="-122"/>
                <a:ea typeface="微软雅黑" pitchFamily="34" charset="-122"/>
              </a:rPr>
              <a:t> Magazine</a:t>
            </a:r>
          </a:p>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latin typeface="微软雅黑" pitchFamily="34" charset="-122"/>
                <a:ea typeface="微软雅黑" pitchFamily="34" charset="-122"/>
              </a:rPr>
              <a:t>评为1995年十大优秀科技产品之一</a:t>
            </a:r>
          </a:p>
        </p:txBody>
      </p:sp>
      <p:sp>
        <p:nvSpPr>
          <p:cNvPr id="54" name="AutoShape 4"/>
          <p:cNvSpPr>
            <a:spLocks noChangeArrowheads="1"/>
          </p:cNvSpPr>
          <p:nvPr/>
        </p:nvSpPr>
        <p:spPr bwMode="auto">
          <a:xfrm>
            <a:off x="2133600" y="2260600"/>
            <a:ext cx="1828800" cy="2286000"/>
          </a:xfrm>
          <a:prstGeom prst="roundRect">
            <a:avLst>
              <a:gd name="adj" fmla="val 13745"/>
            </a:avLst>
          </a:prstGeom>
          <a:noFill/>
          <a:ln w="38160">
            <a:solidFill>
              <a:srgbClr val="C0C0C0"/>
            </a:solidFill>
            <a:miter lim="800000"/>
            <a:headEnd/>
            <a:tailEnd/>
          </a:ln>
          <a:effectLst/>
        </p:spPr>
        <p:txBody>
          <a:bodyPr lIns="90000" tIns="46800" rIns="90000" bIns="46800" anchor="ct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latin typeface="微软雅黑" pitchFamily="34" charset="-122"/>
                <a:ea typeface="微软雅黑" pitchFamily="34" charset="-122"/>
              </a:rPr>
              <a:t>James </a:t>
            </a:r>
            <a:r>
              <a:rPr lang="en-US" sz="1600" b="1" dirty="0" err="1">
                <a:latin typeface="微软雅黑" pitchFamily="34" charset="-122"/>
                <a:ea typeface="微软雅黑" pitchFamily="34" charset="-122"/>
              </a:rPr>
              <a:t>Gosling领导的Green小组开发了面向数字家电的Oak语言</a:t>
            </a:r>
            <a:endParaRPr lang="en-US" sz="1600" b="1" dirty="0">
              <a:latin typeface="微软雅黑" pitchFamily="34" charset="-122"/>
              <a:ea typeface="微软雅黑" pitchFamily="34" charset="-122"/>
            </a:endParaRPr>
          </a:p>
        </p:txBody>
      </p:sp>
      <p:sp>
        <p:nvSpPr>
          <p:cNvPr id="55" name="AutoShape 5"/>
          <p:cNvSpPr>
            <a:spLocks noChangeArrowheads="1"/>
          </p:cNvSpPr>
          <p:nvPr/>
        </p:nvSpPr>
        <p:spPr bwMode="auto">
          <a:xfrm>
            <a:off x="7150100" y="2260600"/>
            <a:ext cx="1752600" cy="2286000"/>
          </a:xfrm>
          <a:prstGeom prst="roundRect">
            <a:avLst>
              <a:gd name="adj" fmla="val 13745"/>
            </a:avLst>
          </a:prstGeom>
          <a:noFill/>
          <a:ln w="38160">
            <a:solidFill>
              <a:srgbClr val="C0C0C0"/>
            </a:solidFill>
            <a:miter lim="800000"/>
            <a:headEnd/>
            <a:tailEnd/>
          </a:ln>
          <a:effectLst/>
        </p:spPr>
        <p:txBody>
          <a:bodyPr lIns="90000" tIns="46800" rIns="90000" bIns="46800" anchor="ct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dirty="0">
                <a:latin typeface="微软雅黑" pitchFamily="34" charset="-122"/>
                <a:ea typeface="微软雅黑" pitchFamily="34" charset="-122"/>
              </a:rPr>
              <a:t>推出了Java2平台。</a:t>
            </a:r>
            <a:r>
              <a:rPr lang="en-US" sz="1600" b="1" dirty="0" err="1">
                <a:latin typeface="微软雅黑" pitchFamily="34" charset="-122"/>
                <a:ea typeface="微软雅黑" pitchFamily="34" charset="-122"/>
              </a:rPr>
              <a:t>性能上有所提高，而且对Java的基本模式进行了完善，并提供了更为丰富的API</a:t>
            </a:r>
            <a:r>
              <a:rPr lang="en-US" sz="1600" dirty="0">
                <a:latin typeface="微软雅黑" pitchFamily="34" charset="-122"/>
                <a:ea typeface="微软雅黑" pitchFamily="34" charset="-122"/>
              </a:rPr>
              <a:t> </a:t>
            </a:r>
          </a:p>
        </p:txBody>
      </p:sp>
      <p:sp>
        <p:nvSpPr>
          <p:cNvPr id="56" name="AutoShape 6"/>
          <p:cNvSpPr>
            <a:spLocks noChangeArrowheads="1"/>
          </p:cNvSpPr>
          <p:nvPr/>
        </p:nvSpPr>
        <p:spPr bwMode="auto">
          <a:xfrm>
            <a:off x="4065588" y="1131888"/>
            <a:ext cx="400050" cy="449262"/>
          </a:xfrm>
          <a:prstGeom prst="chevron">
            <a:avLst>
              <a:gd name="adj" fmla="val 52514"/>
            </a:avLst>
          </a:prstGeom>
          <a:solidFill>
            <a:srgbClr val="009999"/>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57" name="AutoShape 7"/>
          <p:cNvSpPr>
            <a:spLocks noChangeArrowheads="1"/>
          </p:cNvSpPr>
          <p:nvPr/>
        </p:nvSpPr>
        <p:spPr bwMode="auto">
          <a:xfrm>
            <a:off x="6527800" y="1131888"/>
            <a:ext cx="398463" cy="449262"/>
          </a:xfrm>
          <a:prstGeom prst="chevron">
            <a:avLst>
              <a:gd name="adj" fmla="val 52514"/>
            </a:avLst>
          </a:prstGeom>
          <a:solidFill>
            <a:srgbClr val="6699FF"/>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58" name="Oval 8"/>
          <p:cNvSpPr>
            <a:spLocks noChangeArrowheads="1"/>
          </p:cNvSpPr>
          <p:nvPr/>
        </p:nvSpPr>
        <p:spPr bwMode="auto">
          <a:xfrm>
            <a:off x="7135813" y="512763"/>
            <a:ext cx="1703387" cy="1687512"/>
          </a:xfrm>
          <a:prstGeom prst="ellipse">
            <a:avLst/>
          </a:prstGeom>
          <a:gradFill rotWithShape="0">
            <a:gsLst>
              <a:gs pos="0">
                <a:srgbClr val="FEFEFE"/>
              </a:gs>
              <a:gs pos="50000">
                <a:srgbClr val="6699FF"/>
              </a:gs>
              <a:gs pos="100000">
                <a:srgbClr val="FEFEFE"/>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59" name="Oval 9"/>
          <p:cNvSpPr>
            <a:spLocks noChangeArrowheads="1"/>
          </p:cNvSpPr>
          <p:nvPr/>
        </p:nvSpPr>
        <p:spPr bwMode="auto">
          <a:xfrm>
            <a:off x="7135813" y="512763"/>
            <a:ext cx="1703387" cy="1687512"/>
          </a:xfrm>
          <a:prstGeom prst="ellipse">
            <a:avLst/>
          </a:prstGeom>
          <a:gradFill rotWithShape="0">
            <a:gsLst>
              <a:gs pos="0">
                <a:srgbClr val="000000"/>
              </a:gs>
              <a:gs pos="100000">
                <a:srgbClr val="6699FF">
                  <a:alpha val="31999"/>
                </a:srgbClr>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60" name="Oval 10"/>
          <p:cNvSpPr>
            <a:spLocks noChangeArrowheads="1"/>
          </p:cNvSpPr>
          <p:nvPr/>
        </p:nvSpPr>
        <p:spPr bwMode="auto">
          <a:xfrm>
            <a:off x="7246938" y="623888"/>
            <a:ext cx="1481137" cy="1466850"/>
          </a:xfrm>
          <a:prstGeom prst="ellipse">
            <a:avLst/>
          </a:prstGeom>
          <a:gradFill rotWithShape="0">
            <a:gsLst>
              <a:gs pos="0">
                <a:srgbClr val="365289"/>
              </a:gs>
              <a:gs pos="50000">
                <a:srgbClr val="6699FF"/>
              </a:gs>
              <a:gs pos="100000">
                <a:srgbClr val="365289"/>
              </a:gs>
            </a:gsLst>
            <a:lin ang="81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61" name="Oval 11"/>
          <p:cNvSpPr>
            <a:spLocks noChangeArrowheads="1"/>
          </p:cNvSpPr>
          <p:nvPr/>
        </p:nvSpPr>
        <p:spPr bwMode="auto">
          <a:xfrm>
            <a:off x="7272338" y="631825"/>
            <a:ext cx="1481137" cy="1466850"/>
          </a:xfrm>
          <a:prstGeom prst="ellipse">
            <a:avLst/>
          </a:prstGeom>
          <a:gradFill rotWithShape="0">
            <a:gsLst>
              <a:gs pos="0">
                <a:srgbClr val="6699FF"/>
              </a:gs>
              <a:gs pos="100000">
                <a:srgbClr val="4060A1">
                  <a:alpha val="0"/>
                </a:srgbClr>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62" name="Oval 12"/>
          <p:cNvSpPr>
            <a:spLocks noChangeArrowheads="1"/>
          </p:cNvSpPr>
          <p:nvPr/>
        </p:nvSpPr>
        <p:spPr bwMode="auto">
          <a:xfrm>
            <a:off x="7326313" y="695325"/>
            <a:ext cx="1335087" cy="1320800"/>
          </a:xfrm>
          <a:prstGeom prst="ellipse">
            <a:avLst/>
          </a:prstGeom>
          <a:solidFill>
            <a:srgbClr val="333333"/>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63" name="Oval 13"/>
          <p:cNvSpPr>
            <a:spLocks noChangeArrowheads="1"/>
          </p:cNvSpPr>
          <p:nvPr/>
        </p:nvSpPr>
        <p:spPr bwMode="auto">
          <a:xfrm>
            <a:off x="2209800" y="508000"/>
            <a:ext cx="1703388" cy="1687513"/>
          </a:xfrm>
          <a:prstGeom prst="ellipse">
            <a:avLst/>
          </a:prstGeom>
          <a:gradFill rotWithShape="0">
            <a:gsLst>
              <a:gs pos="0">
                <a:srgbClr val="FEFEFE"/>
              </a:gs>
              <a:gs pos="50000">
                <a:srgbClr val="969696"/>
              </a:gs>
              <a:gs pos="100000">
                <a:srgbClr val="FEFEFE"/>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64" name="Oval 14"/>
          <p:cNvSpPr>
            <a:spLocks noChangeArrowheads="1"/>
          </p:cNvSpPr>
          <p:nvPr/>
        </p:nvSpPr>
        <p:spPr bwMode="auto">
          <a:xfrm>
            <a:off x="2209800" y="508000"/>
            <a:ext cx="1703388" cy="1687513"/>
          </a:xfrm>
          <a:prstGeom prst="ellipse">
            <a:avLst/>
          </a:prstGeom>
          <a:gradFill rotWithShape="0">
            <a:gsLst>
              <a:gs pos="0">
                <a:srgbClr val="000000"/>
              </a:gs>
              <a:gs pos="100000">
                <a:srgbClr val="969696">
                  <a:alpha val="31999"/>
                </a:srgbClr>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65" name="Oval 15"/>
          <p:cNvSpPr>
            <a:spLocks noChangeArrowheads="1"/>
          </p:cNvSpPr>
          <p:nvPr/>
        </p:nvSpPr>
        <p:spPr bwMode="auto">
          <a:xfrm>
            <a:off x="2320925" y="617538"/>
            <a:ext cx="1481138" cy="1466850"/>
          </a:xfrm>
          <a:prstGeom prst="ellipse">
            <a:avLst/>
          </a:prstGeom>
          <a:gradFill rotWithShape="0">
            <a:gsLst>
              <a:gs pos="0">
                <a:srgbClr val="505050"/>
              </a:gs>
              <a:gs pos="50000">
                <a:srgbClr val="969696"/>
              </a:gs>
              <a:gs pos="100000">
                <a:srgbClr val="505050"/>
              </a:gs>
            </a:gsLst>
            <a:lin ang="81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66" name="Oval 16"/>
          <p:cNvSpPr>
            <a:spLocks noChangeArrowheads="1"/>
          </p:cNvSpPr>
          <p:nvPr/>
        </p:nvSpPr>
        <p:spPr bwMode="auto">
          <a:xfrm>
            <a:off x="2322513" y="620713"/>
            <a:ext cx="1481137" cy="1466850"/>
          </a:xfrm>
          <a:prstGeom prst="ellipse">
            <a:avLst/>
          </a:prstGeom>
          <a:gradFill rotWithShape="0">
            <a:gsLst>
              <a:gs pos="0">
                <a:srgbClr val="969696"/>
              </a:gs>
              <a:gs pos="100000">
                <a:srgbClr val="5E5E5E">
                  <a:alpha val="0"/>
                </a:srgbClr>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67" name="Oval 17"/>
          <p:cNvSpPr>
            <a:spLocks noChangeArrowheads="1"/>
          </p:cNvSpPr>
          <p:nvPr/>
        </p:nvSpPr>
        <p:spPr bwMode="auto">
          <a:xfrm>
            <a:off x="2395538" y="692150"/>
            <a:ext cx="1333500" cy="1320800"/>
          </a:xfrm>
          <a:prstGeom prst="ellipse">
            <a:avLst/>
          </a:prstGeom>
          <a:solidFill>
            <a:srgbClr val="333333"/>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grpSp>
        <p:nvGrpSpPr>
          <p:cNvPr id="68" name="Group 18"/>
          <p:cNvGrpSpPr>
            <a:grpSpLocks/>
          </p:cNvGrpSpPr>
          <p:nvPr/>
        </p:nvGrpSpPr>
        <p:grpSpPr bwMode="auto">
          <a:xfrm>
            <a:off x="2416175" y="711200"/>
            <a:ext cx="1289050" cy="1276350"/>
            <a:chOff x="946" y="1280"/>
            <a:chExt cx="812" cy="804"/>
          </a:xfrm>
        </p:grpSpPr>
        <p:sp>
          <p:nvSpPr>
            <p:cNvPr id="69" name="Oval 19"/>
            <p:cNvSpPr>
              <a:spLocks noChangeArrowheads="1"/>
            </p:cNvSpPr>
            <p:nvPr/>
          </p:nvSpPr>
          <p:spPr bwMode="auto">
            <a:xfrm>
              <a:off x="946" y="1280"/>
              <a:ext cx="813" cy="805"/>
            </a:xfrm>
            <a:prstGeom prst="ellipse">
              <a:avLst/>
            </a:prstGeom>
            <a:gradFill rotWithShape="0">
              <a:gsLst>
                <a:gs pos="0">
                  <a:srgbClr val="626768"/>
                </a:gs>
                <a:gs pos="100000">
                  <a:srgbClr val="D6E1E2"/>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0" name="Oval 20"/>
            <p:cNvSpPr>
              <a:spLocks noChangeArrowheads="1"/>
            </p:cNvSpPr>
            <p:nvPr/>
          </p:nvSpPr>
          <p:spPr bwMode="auto">
            <a:xfrm>
              <a:off x="956" y="1284"/>
              <a:ext cx="793" cy="785"/>
            </a:xfrm>
            <a:prstGeom prst="ellipse">
              <a:avLst/>
            </a:prstGeom>
            <a:gradFill rotWithShape="0">
              <a:gsLst>
                <a:gs pos="0">
                  <a:srgbClr val="D6E1E2"/>
                </a:gs>
                <a:gs pos="100000">
                  <a:srgbClr val="EFF3F3">
                    <a:alpha val="0"/>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1" name="Oval 21"/>
            <p:cNvSpPr>
              <a:spLocks noChangeArrowheads="1"/>
            </p:cNvSpPr>
            <p:nvPr/>
          </p:nvSpPr>
          <p:spPr bwMode="auto">
            <a:xfrm>
              <a:off x="965" y="1292"/>
              <a:ext cx="754" cy="734"/>
            </a:xfrm>
            <a:prstGeom prst="ellipse">
              <a:avLst/>
            </a:prstGeom>
            <a:gradFill rotWithShape="0">
              <a:gsLst>
                <a:gs pos="0">
                  <a:srgbClr val="A8B1B2"/>
                </a:gs>
                <a:gs pos="100000">
                  <a:srgbClr val="D6E1E2">
                    <a:alpha val="48000"/>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2" name="Oval 22"/>
            <p:cNvSpPr>
              <a:spLocks noChangeArrowheads="1"/>
            </p:cNvSpPr>
            <p:nvPr/>
          </p:nvSpPr>
          <p:spPr bwMode="auto">
            <a:xfrm>
              <a:off x="1009" y="1313"/>
              <a:ext cx="671" cy="595"/>
            </a:xfrm>
            <a:prstGeom prst="ellipse">
              <a:avLst/>
            </a:prstGeom>
            <a:gradFill rotWithShape="0">
              <a:gsLst>
                <a:gs pos="0">
                  <a:srgbClr val="FEFEFE"/>
                </a:gs>
                <a:gs pos="100000">
                  <a:srgbClr val="D6E1E2">
                    <a:alpha val="37999"/>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grpSp>
      <p:sp>
        <p:nvSpPr>
          <p:cNvPr id="73" name="Oval 23"/>
          <p:cNvSpPr>
            <a:spLocks noChangeArrowheads="1"/>
          </p:cNvSpPr>
          <p:nvPr/>
        </p:nvSpPr>
        <p:spPr bwMode="auto">
          <a:xfrm>
            <a:off x="4673600" y="512763"/>
            <a:ext cx="1703388" cy="1687512"/>
          </a:xfrm>
          <a:prstGeom prst="ellipse">
            <a:avLst/>
          </a:prstGeom>
          <a:gradFill rotWithShape="0">
            <a:gsLst>
              <a:gs pos="0">
                <a:srgbClr val="FEFEFE"/>
              </a:gs>
              <a:gs pos="50000">
                <a:srgbClr val="009999"/>
              </a:gs>
              <a:gs pos="100000">
                <a:srgbClr val="FEFEFE"/>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4" name="Oval 24"/>
          <p:cNvSpPr>
            <a:spLocks noChangeArrowheads="1"/>
          </p:cNvSpPr>
          <p:nvPr/>
        </p:nvSpPr>
        <p:spPr bwMode="auto">
          <a:xfrm>
            <a:off x="4673600" y="512763"/>
            <a:ext cx="1703388" cy="1687512"/>
          </a:xfrm>
          <a:prstGeom prst="ellipse">
            <a:avLst/>
          </a:prstGeom>
          <a:gradFill rotWithShape="0">
            <a:gsLst>
              <a:gs pos="0">
                <a:srgbClr val="004646"/>
              </a:gs>
              <a:gs pos="100000">
                <a:srgbClr val="009999">
                  <a:alpha val="31999"/>
                </a:srgbClr>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5" name="Oval 25"/>
          <p:cNvSpPr>
            <a:spLocks noChangeArrowheads="1"/>
          </p:cNvSpPr>
          <p:nvPr/>
        </p:nvSpPr>
        <p:spPr bwMode="auto">
          <a:xfrm>
            <a:off x="4784725" y="623888"/>
            <a:ext cx="1481138" cy="1466850"/>
          </a:xfrm>
          <a:prstGeom prst="ellipse">
            <a:avLst/>
          </a:prstGeom>
          <a:gradFill rotWithShape="0">
            <a:gsLst>
              <a:gs pos="0">
                <a:srgbClr val="005252"/>
              </a:gs>
              <a:gs pos="50000">
                <a:srgbClr val="009999"/>
              </a:gs>
              <a:gs pos="100000">
                <a:srgbClr val="005252"/>
              </a:gs>
            </a:gsLst>
            <a:lin ang="81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6" name="Oval 26"/>
          <p:cNvSpPr>
            <a:spLocks noChangeArrowheads="1"/>
          </p:cNvSpPr>
          <p:nvPr/>
        </p:nvSpPr>
        <p:spPr bwMode="auto">
          <a:xfrm>
            <a:off x="4786313" y="625475"/>
            <a:ext cx="1481137" cy="1466850"/>
          </a:xfrm>
          <a:prstGeom prst="ellipse">
            <a:avLst/>
          </a:prstGeom>
          <a:gradFill rotWithShape="0">
            <a:gsLst>
              <a:gs pos="0">
                <a:srgbClr val="009999"/>
              </a:gs>
              <a:gs pos="100000">
                <a:srgbClr val="006060">
                  <a:alpha val="0"/>
                </a:srgbClr>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77" name="Oval 27"/>
          <p:cNvSpPr>
            <a:spLocks noChangeArrowheads="1"/>
          </p:cNvSpPr>
          <p:nvPr/>
        </p:nvSpPr>
        <p:spPr bwMode="auto">
          <a:xfrm>
            <a:off x="4857750" y="695325"/>
            <a:ext cx="1333500" cy="1320800"/>
          </a:xfrm>
          <a:prstGeom prst="ellipse">
            <a:avLst/>
          </a:prstGeom>
          <a:solidFill>
            <a:srgbClr val="333333"/>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grpSp>
        <p:nvGrpSpPr>
          <p:cNvPr id="78" name="Group 28"/>
          <p:cNvGrpSpPr>
            <a:grpSpLocks/>
          </p:cNvGrpSpPr>
          <p:nvPr/>
        </p:nvGrpSpPr>
        <p:grpSpPr bwMode="auto">
          <a:xfrm>
            <a:off x="4879975" y="711200"/>
            <a:ext cx="1289050" cy="1276350"/>
            <a:chOff x="2498" y="1280"/>
            <a:chExt cx="812" cy="804"/>
          </a:xfrm>
        </p:grpSpPr>
        <p:sp>
          <p:nvSpPr>
            <p:cNvPr id="79" name="Oval 29"/>
            <p:cNvSpPr>
              <a:spLocks noChangeArrowheads="1"/>
            </p:cNvSpPr>
            <p:nvPr/>
          </p:nvSpPr>
          <p:spPr bwMode="auto">
            <a:xfrm>
              <a:off x="2498" y="1280"/>
              <a:ext cx="813" cy="805"/>
            </a:xfrm>
            <a:prstGeom prst="ellipse">
              <a:avLst/>
            </a:prstGeom>
            <a:gradFill rotWithShape="0">
              <a:gsLst>
                <a:gs pos="0">
                  <a:srgbClr val="626768"/>
                </a:gs>
                <a:gs pos="100000">
                  <a:srgbClr val="D6E1E2"/>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80" name="Oval 30"/>
            <p:cNvSpPr>
              <a:spLocks noChangeArrowheads="1"/>
            </p:cNvSpPr>
            <p:nvPr/>
          </p:nvSpPr>
          <p:spPr bwMode="auto">
            <a:xfrm>
              <a:off x="2508" y="1284"/>
              <a:ext cx="794" cy="785"/>
            </a:xfrm>
            <a:prstGeom prst="ellipse">
              <a:avLst/>
            </a:prstGeom>
            <a:gradFill rotWithShape="0">
              <a:gsLst>
                <a:gs pos="0">
                  <a:srgbClr val="D6E1E2"/>
                </a:gs>
                <a:gs pos="100000">
                  <a:srgbClr val="EFF3F3">
                    <a:alpha val="0"/>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81" name="Oval 31"/>
            <p:cNvSpPr>
              <a:spLocks noChangeArrowheads="1"/>
            </p:cNvSpPr>
            <p:nvPr/>
          </p:nvSpPr>
          <p:spPr bwMode="auto">
            <a:xfrm>
              <a:off x="2517" y="1292"/>
              <a:ext cx="755" cy="734"/>
            </a:xfrm>
            <a:prstGeom prst="ellipse">
              <a:avLst/>
            </a:prstGeom>
            <a:gradFill rotWithShape="0">
              <a:gsLst>
                <a:gs pos="0">
                  <a:srgbClr val="A8B1B2"/>
                </a:gs>
                <a:gs pos="100000">
                  <a:srgbClr val="D6E1E2">
                    <a:alpha val="48000"/>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82" name="Oval 32"/>
            <p:cNvSpPr>
              <a:spLocks noChangeArrowheads="1"/>
            </p:cNvSpPr>
            <p:nvPr/>
          </p:nvSpPr>
          <p:spPr bwMode="auto">
            <a:xfrm>
              <a:off x="2561" y="1313"/>
              <a:ext cx="671" cy="595"/>
            </a:xfrm>
            <a:prstGeom prst="ellipse">
              <a:avLst/>
            </a:prstGeom>
            <a:gradFill rotWithShape="0">
              <a:gsLst>
                <a:gs pos="0">
                  <a:srgbClr val="FEFEFE"/>
                </a:gs>
                <a:gs pos="100000">
                  <a:srgbClr val="D6E1E2">
                    <a:alpha val="37999"/>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grpSp>
      <p:grpSp>
        <p:nvGrpSpPr>
          <p:cNvPr id="83" name="Group 33"/>
          <p:cNvGrpSpPr>
            <a:grpSpLocks/>
          </p:cNvGrpSpPr>
          <p:nvPr/>
        </p:nvGrpSpPr>
        <p:grpSpPr bwMode="auto">
          <a:xfrm>
            <a:off x="7350125" y="711200"/>
            <a:ext cx="1290638" cy="1276350"/>
            <a:chOff x="4054" y="1280"/>
            <a:chExt cx="813" cy="804"/>
          </a:xfrm>
        </p:grpSpPr>
        <p:sp>
          <p:nvSpPr>
            <p:cNvPr id="84" name="Oval 34"/>
            <p:cNvSpPr>
              <a:spLocks noChangeArrowheads="1"/>
            </p:cNvSpPr>
            <p:nvPr/>
          </p:nvSpPr>
          <p:spPr bwMode="auto">
            <a:xfrm>
              <a:off x="4054" y="1280"/>
              <a:ext cx="814" cy="805"/>
            </a:xfrm>
            <a:prstGeom prst="ellipse">
              <a:avLst/>
            </a:prstGeom>
            <a:gradFill rotWithShape="0">
              <a:gsLst>
                <a:gs pos="0">
                  <a:srgbClr val="626768"/>
                </a:gs>
                <a:gs pos="100000">
                  <a:srgbClr val="D6E1E2"/>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85" name="Oval 35"/>
            <p:cNvSpPr>
              <a:spLocks noChangeArrowheads="1"/>
            </p:cNvSpPr>
            <p:nvPr/>
          </p:nvSpPr>
          <p:spPr bwMode="auto">
            <a:xfrm>
              <a:off x="4064" y="1284"/>
              <a:ext cx="795" cy="785"/>
            </a:xfrm>
            <a:prstGeom prst="ellipse">
              <a:avLst/>
            </a:prstGeom>
            <a:gradFill rotWithShape="0">
              <a:gsLst>
                <a:gs pos="0">
                  <a:srgbClr val="D6E1E2"/>
                </a:gs>
                <a:gs pos="100000">
                  <a:srgbClr val="EFF3F3">
                    <a:alpha val="0"/>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86" name="Oval 36"/>
            <p:cNvSpPr>
              <a:spLocks noChangeArrowheads="1"/>
            </p:cNvSpPr>
            <p:nvPr/>
          </p:nvSpPr>
          <p:spPr bwMode="auto">
            <a:xfrm>
              <a:off x="4073" y="1292"/>
              <a:ext cx="756" cy="734"/>
            </a:xfrm>
            <a:prstGeom prst="ellipse">
              <a:avLst/>
            </a:prstGeom>
            <a:gradFill rotWithShape="0">
              <a:gsLst>
                <a:gs pos="0">
                  <a:srgbClr val="A8B1B2"/>
                </a:gs>
                <a:gs pos="100000">
                  <a:srgbClr val="D6E1E2">
                    <a:alpha val="48000"/>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87" name="Oval 37"/>
            <p:cNvSpPr>
              <a:spLocks noChangeArrowheads="1"/>
            </p:cNvSpPr>
            <p:nvPr/>
          </p:nvSpPr>
          <p:spPr bwMode="auto">
            <a:xfrm>
              <a:off x="4117" y="1313"/>
              <a:ext cx="672" cy="595"/>
            </a:xfrm>
            <a:prstGeom prst="ellipse">
              <a:avLst/>
            </a:prstGeom>
            <a:gradFill rotWithShape="0">
              <a:gsLst>
                <a:gs pos="0">
                  <a:srgbClr val="FEFEFE"/>
                </a:gs>
                <a:gs pos="100000">
                  <a:srgbClr val="D6E1E2">
                    <a:alpha val="37999"/>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grpSp>
      <p:sp>
        <p:nvSpPr>
          <p:cNvPr id="88" name="Text Box 38"/>
          <p:cNvSpPr txBox="1">
            <a:spLocks noChangeArrowheads="1"/>
          </p:cNvSpPr>
          <p:nvPr/>
        </p:nvSpPr>
        <p:spPr bwMode="auto">
          <a:xfrm>
            <a:off x="2638425" y="1184275"/>
            <a:ext cx="906316" cy="463846"/>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latin typeface="微软雅黑" pitchFamily="34" charset="-122"/>
                <a:ea typeface="微软雅黑" pitchFamily="34" charset="-122"/>
              </a:rPr>
              <a:t>1991</a:t>
            </a:r>
          </a:p>
        </p:txBody>
      </p:sp>
      <p:sp>
        <p:nvSpPr>
          <p:cNvPr id="89" name="Text Box 39"/>
          <p:cNvSpPr txBox="1">
            <a:spLocks noChangeArrowheads="1"/>
          </p:cNvSpPr>
          <p:nvPr/>
        </p:nvSpPr>
        <p:spPr bwMode="auto">
          <a:xfrm>
            <a:off x="5106988" y="1184275"/>
            <a:ext cx="906316" cy="463846"/>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latin typeface="微软雅黑" pitchFamily="34" charset="-122"/>
                <a:ea typeface="微软雅黑" pitchFamily="34" charset="-122"/>
              </a:rPr>
              <a:t>1995</a:t>
            </a:r>
          </a:p>
        </p:txBody>
      </p:sp>
      <p:sp>
        <p:nvSpPr>
          <p:cNvPr id="90" name="Text Box 40"/>
          <p:cNvSpPr txBox="1">
            <a:spLocks noChangeArrowheads="1"/>
          </p:cNvSpPr>
          <p:nvPr/>
        </p:nvSpPr>
        <p:spPr bwMode="auto">
          <a:xfrm>
            <a:off x="7573963" y="1184275"/>
            <a:ext cx="906316" cy="463846"/>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latin typeface="微软雅黑" pitchFamily="34" charset="-122"/>
                <a:ea typeface="微软雅黑" pitchFamily="34" charset="-122"/>
              </a:rPr>
              <a:t>1998</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抽象类示例</a:t>
            </a:r>
          </a:p>
        </p:txBody>
      </p:sp>
      <p:sp>
        <p:nvSpPr>
          <p:cNvPr id="14" name="内容占位符 2"/>
          <p:cNvSpPr txBox="1">
            <a:spLocks/>
          </p:cNvSpPr>
          <p:nvPr/>
        </p:nvSpPr>
        <p:spPr>
          <a:xfrm>
            <a:off x="2207622" y="594750"/>
            <a:ext cx="4728756" cy="1306081"/>
          </a:xfrm>
          <a:prstGeom prst="rect">
            <a:avLst/>
          </a:prstGeom>
        </p:spPr>
        <p:txBody>
          <a:bodyPr vert="horz" lIns="91440" tIns="45720" rIns="91440" bIns="45720" rtlCol="0">
            <a:normAutofit/>
          </a:bodyPr>
          <a:lstStyle/>
          <a:p>
            <a:pPr>
              <a:buFont typeface="Times" pitchFamily="18" charset="0"/>
              <a:buNone/>
              <a:defRPr/>
            </a:pPr>
            <a:r>
              <a:rPr lang="en-US" altLang="zh-CN" dirty="0" smtClean="0"/>
              <a:t>1 public </a:t>
            </a:r>
            <a:r>
              <a:rPr lang="en-US" altLang="zh-CN" b="1" dirty="0" smtClean="0"/>
              <a:t>abstract</a:t>
            </a:r>
            <a:r>
              <a:rPr lang="en-US" altLang="zh-CN" dirty="0" smtClean="0"/>
              <a:t> class Vehicle {</a:t>
            </a:r>
            <a:endParaRPr lang="zh-CN" altLang="zh-CN" dirty="0" smtClean="0"/>
          </a:p>
          <a:p>
            <a:pPr>
              <a:buFont typeface="Times" pitchFamily="18" charset="0"/>
              <a:buNone/>
              <a:defRPr/>
            </a:pPr>
            <a:r>
              <a:rPr lang="en-US" altLang="zh-CN" dirty="0" smtClean="0"/>
              <a:t>2     public </a:t>
            </a:r>
            <a:r>
              <a:rPr lang="en-US" altLang="zh-CN" b="1" dirty="0" smtClean="0"/>
              <a:t>abstract</a:t>
            </a:r>
            <a:r>
              <a:rPr lang="en-US" altLang="zh-CN" dirty="0" smtClean="0"/>
              <a:t> double </a:t>
            </a:r>
            <a:r>
              <a:rPr lang="en-US" altLang="zh-CN" dirty="0" err="1" smtClean="0"/>
              <a:t>calcFuelEfficiency</a:t>
            </a:r>
            <a:r>
              <a:rPr lang="en-US" altLang="zh-CN" dirty="0" smtClean="0"/>
              <a:t>();</a:t>
            </a:r>
            <a:endParaRPr lang="zh-CN" altLang="zh-CN" dirty="0" smtClean="0"/>
          </a:p>
          <a:p>
            <a:pPr>
              <a:buFont typeface="Times" pitchFamily="18" charset="0"/>
              <a:buNone/>
              <a:defRPr/>
            </a:pPr>
            <a:r>
              <a:rPr lang="en-US" altLang="zh-CN" dirty="0" smtClean="0"/>
              <a:t>3     public </a:t>
            </a:r>
            <a:r>
              <a:rPr lang="en-US" altLang="zh-CN" b="1" dirty="0" smtClean="0"/>
              <a:t>abstract</a:t>
            </a:r>
            <a:r>
              <a:rPr lang="en-US" altLang="zh-CN" dirty="0" smtClean="0"/>
              <a:t> double </a:t>
            </a:r>
            <a:r>
              <a:rPr lang="en-US" altLang="zh-CN" dirty="0" err="1" smtClean="0"/>
              <a:t>calcTripDistance</a:t>
            </a:r>
            <a:r>
              <a:rPr lang="en-US" altLang="zh-CN" dirty="0" smtClean="0"/>
              <a:t>();</a:t>
            </a:r>
            <a:endParaRPr lang="zh-CN" altLang="zh-CN" dirty="0" smtClean="0"/>
          </a:p>
          <a:p>
            <a:pPr>
              <a:buFont typeface="Times" pitchFamily="18" charset="0"/>
              <a:buNone/>
              <a:defRPr/>
            </a:pPr>
            <a:r>
              <a:rPr lang="en-US" altLang="zh-CN" dirty="0" smtClean="0"/>
              <a:t>4 }</a:t>
            </a:r>
          </a:p>
        </p:txBody>
      </p:sp>
      <p:sp>
        <p:nvSpPr>
          <p:cNvPr id="15" name="内容占位符 2"/>
          <p:cNvSpPr txBox="1">
            <a:spLocks/>
          </p:cNvSpPr>
          <p:nvPr/>
        </p:nvSpPr>
        <p:spPr>
          <a:xfrm>
            <a:off x="554249" y="2097389"/>
            <a:ext cx="4044091" cy="2683171"/>
          </a:xfrm>
          <a:prstGeom prst="rect">
            <a:avLst/>
          </a:prstGeom>
        </p:spPr>
        <p:txBody>
          <a:bodyPr vert="horz" lIns="91440" tIns="45720" rIns="91440" bIns="45720" rtlCol="0">
            <a:normAutofit lnSpcReduction="10000"/>
          </a:bodyPr>
          <a:lstStyle/>
          <a:p>
            <a:pPr>
              <a:buFont typeface="Times" pitchFamily="18" charset="0"/>
              <a:buNone/>
              <a:defRPr/>
            </a:pPr>
            <a:r>
              <a:rPr lang="en-US" altLang="zh-CN" dirty="0" smtClean="0"/>
              <a:t>1  public class Truck extends Vehicle {</a:t>
            </a:r>
            <a:endParaRPr lang="zh-CN" altLang="zh-CN" dirty="0" smtClean="0"/>
          </a:p>
          <a:p>
            <a:pPr>
              <a:buFont typeface="Times" pitchFamily="18" charset="0"/>
              <a:buNone/>
              <a:defRPr/>
            </a:pPr>
            <a:r>
              <a:rPr lang="en-US" altLang="zh-CN" dirty="0" smtClean="0"/>
              <a:t>2      public Truck(double </a:t>
            </a:r>
            <a:r>
              <a:rPr lang="en-US" altLang="zh-CN" dirty="0" err="1" smtClean="0"/>
              <a:t>maxLoad</a:t>
            </a:r>
            <a:r>
              <a:rPr lang="en-US" altLang="zh-CN" dirty="0" smtClean="0"/>
              <a:t>) {...}</a:t>
            </a:r>
            <a:endParaRPr lang="zh-CN" altLang="zh-CN" dirty="0" smtClean="0"/>
          </a:p>
          <a:p>
            <a:pPr>
              <a:buFont typeface="Times" pitchFamily="18" charset="0"/>
              <a:buNone/>
              <a:defRPr/>
            </a:pPr>
            <a:r>
              <a:rPr lang="en-US" altLang="zh-CN" dirty="0" smtClean="0"/>
              <a:t>3      public double </a:t>
            </a:r>
            <a:r>
              <a:rPr lang="en-US" altLang="zh-CN" dirty="0" err="1" smtClean="0"/>
              <a:t>calcFuelEfficiency</a:t>
            </a:r>
            <a:r>
              <a:rPr lang="en-US" altLang="zh-CN" dirty="0" smtClean="0"/>
              <a:t>() {</a:t>
            </a:r>
            <a:endParaRPr lang="zh-CN" altLang="zh-CN" dirty="0" smtClean="0"/>
          </a:p>
          <a:p>
            <a:pPr>
              <a:buFont typeface="Times" pitchFamily="18" charset="0"/>
              <a:buNone/>
              <a:defRPr/>
            </a:pPr>
            <a:r>
              <a:rPr lang="en-US" altLang="zh-CN" dirty="0" smtClean="0"/>
              <a:t>4          // </a:t>
            </a:r>
            <a:r>
              <a:rPr lang="zh-CN" altLang="zh-CN" dirty="0" smtClean="0"/>
              <a:t>计算卡车耗油量</a:t>
            </a:r>
          </a:p>
          <a:p>
            <a:pPr>
              <a:buFont typeface="Times" pitchFamily="18" charset="0"/>
              <a:buNone/>
              <a:defRPr/>
            </a:pPr>
            <a:r>
              <a:rPr lang="en-US" altLang="zh-CN" dirty="0" smtClean="0"/>
              <a:t>5      }</a:t>
            </a:r>
            <a:endParaRPr lang="zh-CN" altLang="zh-CN" dirty="0" smtClean="0"/>
          </a:p>
          <a:p>
            <a:pPr>
              <a:buFont typeface="Times" pitchFamily="18" charset="0"/>
              <a:buNone/>
              <a:defRPr/>
            </a:pPr>
            <a:r>
              <a:rPr lang="en-US" altLang="zh-CN" dirty="0" smtClean="0"/>
              <a:t>6</a:t>
            </a:r>
            <a:endParaRPr lang="zh-CN" altLang="zh-CN" dirty="0" smtClean="0"/>
          </a:p>
          <a:p>
            <a:pPr>
              <a:buFont typeface="Times" pitchFamily="18" charset="0"/>
              <a:buNone/>
              <a:defRPr/>
            </a:pPr>
            <a:r>
              <a:rPr lang="en-US" altLang="zh-CN" dirty="0" smtClean="0"/>
              <a:t>7      public double </a:t>
            </a:r>
            <a:r>
              <a:rPr lang="en-US" altLang="zh-CN" dirty="0" err="1" smtClean="0"/>
              <a:t>calcTripDistance</a:t>
            </a:r>
            <a:r>
              <a:rPr lang="en-US" altLang="zh-CN" dirty="0" smtClean="0"/>
              <a:t>() {</a:t>
            </a:r>
            <a:endParaRPr lang="zh-CN" altLang="zh-CN" dirty="0" smtClean="0"/>
          </a:p>
          <a:p>
            <a:pPr>
              <a:buFont typeface="Times" pitchFamily="18" charset="0"/>
              <a:buNone/>
              <a:defRPr/>
            </a:pPr>
            <a:r>
              <a:rPr lang="en-US" altLang="zh-CN" dirty="0" smtClean="0"/>
              <a:t>8          //</a:t>
            </a:r>
            <a:r>
              <a:rPr lang="zh-CN" altLang="zh-CN" dirty="0" smtClean="0"/>
              <a:t>计算高速公路上的里程数</a:t>
            </a:r>
          </a:p>
          <a:p>
            <a:pPr>
              <a:buFont typeface="Times" pitchFamily="18" charset="0"/>
              <a:buNone/>
              <a:defRPr/>
            </a:pPr>
            <a:r>
              <a:rPr lang="en-US" altLang="zh-CN" dirty="0" smtClean="0"/>
              <a:t>9      }</a:t>
            </a:r>
            <a:endParaRPr lang="zh-CN" altLang="zh-CN" dirty="0" smtClean="0"/>
          </a:p>
          <a:p>
            <a:pPr>
              <a:buFont typeface="Times" pitchFamily="18" charset="0"/>
              <a:buNone/>
              <a:defRPr/>
            </a:pPr>
            <a:r>
              <a:rPr lang="en-US" altLang="zh-CN" dirty="0" smtClean="0"/>
              <a:t>10 }</a:t>
            </a:r>
            <a:endParaRPr lang="zh-CN" altLang="zh-CN" dirty="0"/>
          </a:p>
        </p:txBody>
      </p:sp>
      <p:sp>
        <p:nvSpPr>
          <p:cNvPr id="17" name="内容占位符 2"/>
          <p:cNvSpPr txBox="1">
            <a:spLocks/>
          </p:cNvSpPr>
          <p:nvPr/>
        </p:nvSpPr>
        <p:spPr>
          <a:xfrm>
            <a:off x="4733648" y="2071751"/>
            <a:ext cx="4044091" cy="2683171"/>
          </a:xfrm>
          <a:prstGeom prst="rect">
            <a:avLst/>
          </a:prstGeom>
        </p:spPr>
        <p:txBody>
          <a:bodyPr vert="horz" lIns="91440" tIns="45720" rIns="91440" bIns="45720" rtlCol="0">
            <a:normAutofit fontScale="92500"/>
          </a:bodyPr>
          <a:lstStyle/>
          <a:p>
            <a:pPr>
              <a:buFont typeface="Times" pitchFamily="18" charset="0"/>
              <a:buNone/>
              <a:defRPr/>
            </a:pPr>
            <a:r>
              <a:rPr lang="en-US" altLang="zh-CN" dirty="0" smtClean="0"/>
              <a:t>1  public class </a:t>
            </a:r>
            <a:r>
              <a:rPr lang="en-US" altLang="zh-CN" dirty="0" err="1" smtClean="0"/>
              <a:t>RiverBarge</a:t>
            </a:r>
            <a:r>
              <a:rPr lang="en-US" altLang="zh-CN" dirty="0" smtClean="0"/>
              <a:t> extends Vehicle {</a:t>
            </a:r>
            <a:endParaRPr lang="zh-CN" altLang="zh-CN" dirty="0" smtClean="0"/>
          </a:p>
          <a:p>
            <a:pPr>
              <a:buFont typeface="Times" pitchFamily="18" charset="0"/>
              <a:buNone/>
              <a:defRPr/>
            </a:pPr>
            <a:r>
              <a:rPr lang="en-US" altLang="zh-CN" dirty="0" smtClean="0"/>
              <a:t>2      public </a:t>
            </a:r>
            <a:r>
              <a:rPr lang="en-US" altLang="zh-CN" dirty="0" err="1" smtClean="0"/>
              <a:t>RiverBarge</a:t>
            </a:r>
            <a:r>
              <a:rPr lang="en-US" altLang="zh-CN" dirty="0" smtClean="0"/>
              <a:t>(double </a:t>
            </a:r>
            <a:r>
              <a:rPr lang="en-US" altLang="zh-CN" dirty="0" err="1" smtClean="0"/>
              <a:t>maxLoad</a:t>
            </a:r>
            <a:r>
              <a:rPr lang="en-US" altLang="zh-CN" dirty="0" smtClean="0"/>
              <a:t>) {...}</a:t>
            </a:r>
            <a:endParaRPr lang="zh-CN" altLang="zh-CN" dirty="0" smtClean="0"/>
          </a:p>
          <a:p>
            <a:pPr>
              <a:buFont typeface="Times" pitchFamily="18" charset="0"/>
              <a:buNone/>
              <a:defRPr/>
            </a:pPr>
            <a:r>
              <a:rPr lang="en-US" altLang="zh-CN" dirty="0" smtClean="0"/>
              <a:t>3      public double </a:t>
            </a:r>
            <a:r>
              <a:rPr lang="en-US" altLang="zh-CN" dirty="0" err="1" smtClean="0"/>
              <a:t>calcFuelEfficiency</a:t>
            </a:r>
            <a:r>
              <a:rPr lang="en-US" altLang="zh-CN" dirty="0" smtClean="0"/>
              <a:t>() {</a:t>
            </a:r>
            <a:endParaRPr lang="zh-CN" altLang="zh-CN" dirty="0" smtClean="0"/>
          </a:p>
          <a:p>
            <a:pPr>
              <a:buFont typeface="Times" pitchFamily="18" charset="0"/>
              <a:buNone/>
              <a:defRPr/>
            </a:pPr>
            <a:r>
              <a:rPr lang="en-US" altLang="zh-CN" dirty="0" smtClean="0"/>
              <a:t>4          //</a:t>
            </a:r>
            <a:r>
              <a:rPr lang="zh-CN" altLang="zh-CN" dirty="0" smtClean="0"/>
              <a:t>计算游艇耗油量</a:t>
            </a:r>
          </a:p>
          <a:p>
            <a:pPr>
              <a:buFont typeface="Times" pitchFamily="18" charset="0"/>
              <a:buNone/>
              <a:defRPr/>
            </a:pPr>
            <a:r>
              <a:rPr lang="en-US" altLang="zh-CN" dirty="0" smtClean="0"/>
              <a:t>5      }</a:t>
            </a:r>
            <a:endParaRPr lang="zh-CN" altLang="zh-CN" dirty="0" smtClean="0"/>
          </a:p>
          <a:p>
            <a:pPr>
              <a:buFont typeface="Times" pitchFamily="18" charset="0"/>
              <a:buNone/>
              <a:defRPr/>
            </a:pPr>
            <a:r>
              <a:rPr lang="en-US" altLang="zh-CN" dirty="0" smtClean="0"/>
              <a:t>6</a:t>
            </a:r>
            <a:endParaRPr lang="zh-CN" altLang="zh-CN" dirty="0" smtClean="0"/>
          </a:p>
          <a:p>
            <a:pPr>
              <a:buFont typeface="Times" pitchFamily="18" charset="0"/>
              <a:buNone/>
              <a:defRPr/>
            </a:pPr>
            <a:r>
              <a:rPr lang="en-US" altLang="zh-CN" dirty="0" smtClean="0"/>
              <a:t>7      public double </a:t>
            </a:r>
            <a:r>
              <a:rPr lang="en-US" altLang="zh-CN" dirty="0" err="1" smtClean="0"/>
              <a:t>calcTripDistance</a:t>
            </a:r>
            <a:r>
              <a:rPr lang="en-US" altLang="zh-CN" dirty="0" smtClean="0"/>
              <a:t>() {</a:t>
            </a:r>
            <a:endParaRPr lang="zh-CN" altLang="zh-CN" dirty="0" smtClean="0"/>
          </a:p>
          <a:p>
            <a:pPr>
              <a:buFont typeface="Times" pitchFamily="18" charset="0"/>
              <a:buNone/>
              <a:defRPr/>
            </a:pPr>
            <a:r>
              <a:rPr lang="en-US" altLang="zh-CN" dirty="0" smtClean="0"/>
              <a:t>8          // </a:t>
            </a:r>
            <a:r>
              <a:rPr lang="zh-CN" altLang="zh-CN" dirty="0" smtClean="0"/>
              <a:t>计算于河道上行驶的里程数</a:t>
            </a:r>
          </a:p>
          <a:p>
            <a:pPr>
              <a:buFont typeface="Times" pitchFamily="18" charset="0"/>
              <a:buNone/>
              <a:defRPr/>
            </a:pPr>
            <a:r>
              <a:rPr lang="en-US" altLang="zh-CN" dirty="0" smtClean="0"/>
              <a:t>9      }</a:t>
            </a:r>
            <a:endParaRPr lang="zh-CN" altLang="zh-CN" dirty="0" smtClean="0"/>
          </a:p>
          <a:p>
            <a:pPr>
              <a:buFont typeface="Times" pitchFamily="18" charset="0"/>
              <a:buNone/>
              <a:defRPr/>
            </a:pPr>
            <a:r>
              <a:rPr lang="en-US" altLang="zh-CN" dirty="0" smtClean="0"/>
              <a:t>10 }</a:t>
            </a:r>
            <a:endParaRPr lang="zh-CN" altLang="zh-CN" dirty="0"/>
          </a:p>
        </p:txBody>
      </p:sp>
      <p:sp>
        <p:nvSpPr>
          <p:cNvPr id="19" name="右箭头 18"/>
          <p:cNvSpPr/>
          <p:nvPr/>
        </p:nvSpPr>
        <p:spPr>
          <a:xfrm rot="7370677">
            <a:off x="2544580" y="1798502"/>
            <a:ext cx="488263" cy="204658"/>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微软雅黑" pitchFamily="34" charset="-122"/>
              <a:ea typeface="微软雅黑" pitchFamily="34" charset="-122"/>
            </a:endParaRPr>
          </a:p>
        </p:txBody>
      </p:sp>
      <p:sp>
        <p:nvSpPr>
          <p:cNvPr id="21" name="右箭头 20"/>
          <p:cNvSpPr/>
          <p:nvPr/>
        </p:nvSpPr>
        <p:spPr>
          <a:xfrm rot="3231176">
            <a:off x="5442236" y="1788840"/>
            <a:ext cx="488263" cy="204658"/>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接口</a:t>
            </a:r>
          </a:p>
        </p:txBody>
      </p:sp>
      <p:sp>
        <p:nvSpPr>
          <p:cNvPr id="8" name="Rectangle 2"/>
          <p:cNvSpPr txBox="1">
            <a:spLocks noChangeArrowheads="1"/>
          </p:cNvSpPr>
          <p:nvPr/>
        </p:nvSpPr>
        <p:spPr>
          <a:xfrm>
            <a:off x="348703" y="615298"/>
            <a:ext cx="8229600" cy="1495514"/>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接口通常用来定义现实世界不同类型事物的共同特征</a:t>
            </a:r>
            <a:endParaRPr kumimoji="0" lang="en-US" i="0" u="none" strike="noStrike" kern="1200" cap="none" spc="0" normalizeH="0" baseline="0" noProof="0" dirty="0" smtClean="0">
              <a:ln>
                <a:noFill/>
              </a:ln>
              <a:effectLst/>
              <a:uLnTx/>
              <a:uFillTx/>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例如，飞行特征（包括起飞，飞行、着陆等行为）是鸟和飞机所共有的</a:t>
            </a:r>
            <a:endParaRPr lang="en-US" altLang="zh-CN"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latin typeface="微软雅黑" pitchFamily="34" charset="-122"/>
                <a:ea typeface="微软雅黑" pitchFamily="34" charset="-122"/>
              </a:rPr>
              <a:t>鸟和飞机可定义为具体类</a:t>
            </a:r>
            <a:endParaRPr lang="en-US"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latin typeface="微软雅黑" pitchFamily="34" charset="-122"/>
                <a:ea typeface="微软雅黑" pitchFamily="34" charset="-122"/>
              </a:rPr>
              <a:t>它们的共同特征飞行应被定义为接口</a:t>
            </a:r>
          </a:p>
          <a:p>
            <a:pPr marL="341313" lvl="0"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pic>
        <p:nvPicPr>
          <p:cNvPr id="1026" name="Picture 2" descr="C:\Users\fulei\Desktop\60b1OOOPIC60.jpg"/>
          <p:cNvPicPr>
            <a:picLocks noChangeAspect="1" noChangeArrowheads="1"/>
          </p:cNvPicPr>
          <p:nvPr/>
        </p:nvPicPr>
        <p:blipFill>
          <a:blip r:embed="rId5"/>
          <a:srcRect/>
          <a:stretch>
            <a:fillRect/>
          </a:stretch>
        </p:blipFill>
        <p:spPr bwMode="auto">
          <a:xfrm>
            <a:off x="1251583" y="2110812"/>
            <a:ext cx="2625233" cy="2313907"/>
          </a:xfrm>
          <a:prstGeom prst="rect">
            <a:avLst/>
          </a:prstGeom>
          <a:noFill/>
        </p:spPr>
      </p:pic>
      <p:pic>
        <p:nvPicPr>
          <p:cNvPr id="1027" name="Picture 3" descr="C:\Users\fulei\Desktop\20070722200521433.jpg"/>
          <p:cNvPicPr>
            <a:picLocks noChangeAspect="1" noChangeArrowheads="1"/>
          </p:cNvPicPr>
          <p:nvPr/>
        </p:nvPicPr>
        <p:blipFill>
          <a:blip r:embed="rId6"/>
          <a:srcRect/>
          <a:stretch>
            <a:fillRect/>
          </a:stretch>
        </p:blipFill>
        <p:spPr bwMode="auto">
          <a:xfrm>
            <a:off x="4835363" y="2461189"/>
            <a:ext cx="2828925" cy="1573213"/>
          </a:xfrm>
          <a:prstGeom prst="rect">
            <a:avLst/>
          </a:prstGeom>
          <a:noFill/>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接口特征</a:t>
            </a:r>
          </a:p>
        </p:txBody>
      </p:sp>
      <p:sp>
        <p:nvSpPr>
          <p:cNvPr id="10" name="Rectangle 2"/>
          <p:cNvSpPr txBox="1">
            <a:spLocks noChangeArrowheads="1"/>
          </p:cNvSpPr>
          <p:nvPr/>
        </p:nvSpPr>
        <p:spPr>
          <a:xfrm>
            <a:off x="348703" y="767697"/>
            <a:ext cx="8229600" cy="2795899"/>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接口声明没有对应方法体的方法接口</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接口的方法由类来实现</a:t>
            </a:r>
            <a:endParaRPr kumimoji="0" lang="en-US" i="0" u="none" strike="noStrike" kern="1200" cap="none" spc="0" normalizeH="0" baseline="0" noProof="0" dirty="0" smtClean="0">
              <a:ln>
                <a:noFill/>
              </a:ln>
              <a:effectLst/>
              <a:uLnTx/>
              <a:uFillTx/>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多个类可以实现同一个接口</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一个类可以实现多个接口</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接口</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与类相似</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定义一个</a:t>
            </a:r>
            <a:r>
              <a:rPr lang="en-US" altLang="zh-CN" dirty="0" smtClean="0">
                <a:latin typeface="微软雅黑" pitchFamily="34" charset="-122"/>
                <a:ea typeface="微软雅黑" pitchFamily="34" charset="-122"/>
              </a:rPr>
              <a:t>Java </a:t>
            </a:r>
            <a:r>
              <a:rPr lang="zh-CN" altLang="en-US" dirty="0" smtClean="0">
                <a:latin typeface="微软雅黑" pitchFamily="34" charset="-122"/>
                <a:ea typeface="微软雅黑" pitchFamily="34" charset="-122"/>
              </a:rPr>
              <a:t>技术的类型</a:t>
            </a:r>
            <a:endParaRPr lang="en-US" altLang="zh-CN"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latin typeface="微软雅黑" pitchFamily="34" charset="-122"/>
                <a:ea typeface="微软雅黑" pitchFamily="34" charset="-122"/>
              </a:rPr>
              <a:t>可以使用接口名作为类型引用</a:t>
            </a:r>
            <a:endParaRPr lang="en-US"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latin typeface="微软雅黑" pitchFamily="34" charset="-122"/>
                <a:ea typeface="微软雅黑" pitchFamily="34" charset="-122"/>
              </a:rPr>
              <a:t>可以使用</a:t>
            </a:r>
            <a:r>
              <a:rPr lang="en-US" altLang="zh-CN" dirty="0" err="1" smtClean="0">
                <a:latin typeface="微软雅黑" pitchFamily="34" charset="-122"/>
                <a:ea typeface="微软雅黑" pitchFamily="34" charset="-122"/>
              </a:rPr>
              <a:t>instanceof</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操作符确定对象类是否实现接口</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dirty="0" smtClean="0">
              <a:latin typeface="微软雅黑" pitchFamily="34" charset="-122"/>
              <a:ea typeface="微软雅黑" pitchFamily="34" charset="-122"/>
            </a:endParaRPr>
          </a:p>
          <a:p>
            <a:pPr marL="341313" lvl="0"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接口示例</a:t>
            </a:r>
          </a:p>
        </p:txBody>
      </p:sp>
      <p:sp>
        <p:nvSpPr>
          <p:cNvPr id="14" name="内容占位符 2"/>
          <p:cNvSpPr txBox="1">
            <a:spLocks/>
          </p:cNvSpPr>
          <p:nvPr/>
        </p:nvSpPr>
        <p:spPr>
          <a:xfrm>
            <a:off x="618106" y="1880075"/>
            <a:ext cx="2672027" cy="1306081"/>
          </a:xfrm>
          <a:prstGeom prst="rect">
            <a:avLst/>
          </a:prstGeom>
        </p:spPr>
        <p:txBody>
          <a:bodyPr vert="horz" lIns="91440" tIns="45720" rIns="91440" bIns="45720" rtlCol="0">
            <a:normAutofit fontScale="92500" lnSpcReduction="10000"/>
          </a:bodyPr>
          <a:lstStyle/>
          <a:p>
            <a:pPr>
              <a:buFont typeface="Times" pitchFamily="18" charset="0"/>
              <a:buNone/>
              <a:defRPr/>
            </a:pPr>
            <a:r>
              <a:rPr lang="en-US" altLang="zh-CN" dirty="0" smtClean="0"/>
              <a:t>1 public </a:t>
            </a:r>
            <a:r>
              <a:rPr lang="en-US" altLang="zh-CN" b="1" dirty="0" smtClean="0"/>
              <a:t>interface</a:t>
            </a:r>
            <a:r>
              <a:rPr lang="en-US" altLang="zh-CN" dirty="0" smtClean="0"/>
              <a:t> Flyer {</a:t>
            </a:r>
            <a:endParaRPr lang="zh-CN" altLang="zh-CN" dirty="0" smtClean="0"/>
          </a:p>
          <a:p>
            <a:pPr>
              <a:buFont typeface="Times" pitchFamily="18" charset="0"/>
              <a:buNone/>
              <a:defRPr/>
            </a:pPr>
            <a:r>
              <a:rPr lang="en-US" altLang="zh-CN" dirty="0" smtClean="0"/>
              <a:t>2     public void </a:t>
            </a:r>
            <a:r>
              <a:rPr lang="en-US" altLang="zh-CN" dirty="0" err="1" smtClean="0"/>
              <a:t>takeOff</a:t>
            </a:r>
            <a:r>
              <a:rPr lang="en-US" altLang="zh-CN" dirty="0" smtClean="0"/>
              <a:t>();</a:t>
            </a:r>
            <a:endParaRPr lang="zh-CN" altLang="zh-CN" dirty="0" smtClean="0"/>
          </a:p>
          <a:p>
            <a:pPr>
              <a:buFont typeface="Times" pitchFamily="18" charset="0"/>
              <a:buNone/>
              <a:defRPr/>
            </a:pPr>
            <a:r>
              <a:rPr lang="en-US" altLang="zh-CN" dirty="0" smtClean="0"/>
              <a:t>3     public void land();</a:t>
            </a:r>
            <a:endParaRPr lang="zh-CN" altLang="zh-CN" dirty="0" smtClean="0"/>
          </a:p>
          <a:p>
            <a:pPr>
              <a:buFont typeface="Times" pitchFamily="18" charset="0"/>
              <a:buNone/>
              <a:defRPr/>
            </a:pPr>
            <a:r>
              <a:rPr lang="en-US" altLang="zh-CN" dirty="0" smtClean="0"/>
              <a:t>4     public void fly();</a:t>
            </a:r>
            <a:endParaRPr lang="zh-CN" altLang="zh-CN" dirty="0" smtClean="0"/>
          </a:p>
          <a:p>
            <a:pPr>
              <a:buFont typeface="Times" pitchFamily="18" charset="0"/>
              <a:buNone/>
              <a:defRPr/>
            </a:pPr>
            <a:r>
              <a:rPr lang="en-US" altLang="zh-CN" dirty="0" smtClean="0"/>
              <a:t>5 }</a:t>
            </a:r>
            <a:endParaRPr lang="zh-CN" altLang="zh-CN" dirty="0" smtClean="0"/>
          </a:p>
        </p:txBody>
      </p:sp>
      <p:sp>
        <p:nvSpPr>
          <p:cNvPr id="15" name="内容占位符 2"/>
          <p:cNvSpPr txBox="1">
            <a:spLocks/>
          </p:cNvSpPr>
          <p:nvPr/>
        </p:nvSpPr>
        <p:spPr>
          <a:xfrm>
            <a:off x="4591466" y="914400"/>
            <a:ext cx="4203834" cy="3537959"/>
          </a:xfrm>
          <a:prstGeom prst="rect">
            <a:avLst/>
          </a:prstGeom>
        </p:spPr>
        <p:txBody>
          <a:bodyPr vert="horz" lIns="91440" tIns="45720" rIns="91440" bIns="45720" rtlCol="0">
            <a:normAutofit fontScale="92500" lnSpcReduction="10000"/>
          </a:bodyPr>
          <a:lstStyle/>
          <a:p>
            <a:pPr>
              <a:buFont typeface="Times" pitchFamily="18" charset="0"/>
              <a:buNone/>
              <a:defRPr/>
            </a:pPr>
            <a:r>
              <a:rPr lang="en-US" altLang="zh-CN" dirty="0" smtClean="0"/>
              <a:t>1  public class Airplane </a:t>
            </a:r>
            <a:r>
              <a:rPr lang="en-US" altLang="zh-CN" b="1" dirty="0" smtClean="0"/>
              <a:t>implements Flyer </a:t>
            </a:r>
            <a:r>
              <a:rPr lang="en-US" altLang="zh-CN" dirty="0" smtClean="0"/>
              <a:t>{</a:t>
            </a:r>
            <a:endParaRPr lang="zh-CN" altLang="zh-CN" dirty="0" smtClean="0"/>
          </a:p>
          <a:p>
            <a:pPr>
              <a:buFont typeface="Times" pitchFamily="18" charset="0"/>
              <a:buNone/>
              <a:defRPr/>
            </a:pPr>
            <a:r>
              <a:rPr lang="en-US" altLang="zh-CN" dirty="0" smtClean="0"/>
              <a:t>2      public void </a:t>
            </a:r>
            <a:r>
              <a:rPr lang="en-US" altLang="zh-CN" dirty="0" err="1" smtClean="0"/>
              <a:t>takeOff</a:t>
            </a:r>
            <a:r>
              <a:rPr lang="en-US" altLang="zh-CN" dirty="0" smtClean="0"/>
              <a:t>() {</a:t>
            </a:r>
            <a:endParaRPr lang="zh-CN" altLang="zh-CN" dirty="0" smtClean="0"/>
          </a:p>
          <a:p>
            <a:pPr>
              <a:buFont typeface="Times" pitchFamily="18" charset="0"/>
              <a:buNone/>
              <a:defRPr/>
            </a:pPr>
            <a:r>
              <a:rPr lang="en-US" altLang="zh-CN" dirty="0" smtClean="0"/>
              <a:t>3          // </a:t>
            </a:r>
            <a:r>
              <a:rPr lang="zh-CN" altLang="zh-CN" dirty="0" smtClean="0"/>
              <a:t>加速直到起飞</a:t>
            </a:r>
          </a:p>
          <a:p>
            <a:pPr>
              <a:buFont typeface="Times" pitchFamily="18" charset="0"/>
              <a:buNone/>
              <a:defRPr/>
            </a:pPr>
            <a:r>
              <a:rPr lang="en-US" altLang="zh-CN" dirty="0" smtClean="0"/>
              <a:t>4          // </a:t>
            </a:r>
            <a:r>
              <a:rPr lang="zh-CN" altLang="zh-CN" dirty="0" smtClean="0"/>
              <a:t>收起起落架</a:t>
            </a:r>
          </a:p>
          <a:p>
            <a:pPr>
              <a:buFont typeface="Times" pitchFamily="18" charset="0"/>
              <a:buNone/>
              <a:defRPr/>
            </a:pPr>
            <a:r>
              <a:rPr lang="en-US" altLang="zh-CN" dirty="0" smtClean="0"/>
              <a:t>5      }</a:t>
            </a:r>
            <a:endParaRPr lang="zh-CN" altLang="zh-CN" dirty="0" smtClean="0"/>
          </a:p>
          <a:p>
            <a:pPr>
              <a:buFont typeface="Times" pitchFamily="18" charset="0"/>
              <a:buNone/>
              <a:defRPr/>
            </a:pPr>
            <a:r>
              <a:rPr lang="en-US" altLang="zh-CN" dirty="0" smtClean="0"/>
              <a:t>6      public void land() {</a:t>
            </a:r>
            <a:endParaRPr lang="zh-CN" altLang="zh-CN" dirty="0" smtClean="0"/>
          </a:p>
          <a:p>
            <a:pPr>
              <a:buFont typeface="Times" pitchFamily="18" charset="0"/>
              <a:buNone/>
              <a:defRPr/>
            </a:pPr>
            <a:r>
              <a:rPr lang="en-US" altLang="zh-CN" dirty="0" smtClean="0"/>
              <a:t>7          // </a:t>
            </a:r>
            <a:r>
              <a:rPr lang="zh-CN" altLang="zh-CN" dirty="0" smtClean="0"/>
              <a:t>放下起落架</a:t>
            </a:r>
          </a:p>
          <a:p>
            <a:pPr>
              <a:buFont typeface="Times" pitchFamily="18" charset="0"/>
              <a:buNone/>
              <a:defRPr/>
            </a:pPr>
            <a:r>
              <a:rPr lang="en-US" altLang="zh-CN" dirty="0" smtClean="0"/>
              <a:t>8          // </a:t>
            </a:r>
            <a:r>
              <a:rPr lang="zh-CN" altLang="zh-CN" dirty="0" smtClean="0"/>
              <a:t>减速并降低副翼直到着陆</a:t>
            </a:r>
          </a:p>
          <a:p>
            <a:pPr>
              <a:buFont typeface="Times" pitchFamily="18" charset="0"/>
              <a:buNone/>
              <a:defRPr/>
            </a:pPr>
            <a:r>
              <a:rPr lang="en-US" altLang="zh-CN" dirty="0" smtClean="0"/>
              <a:t>9          // </a:t>
            </a:r>
            <a:r>
              <a:rPr lang="zh-CN" altLang="zh-CN" dirty="0" smtClean="0"/>
              <a:t>施行制动</a:t>
            </a:r>
          </a:p>
          <a:p>
            <a:pPr>
              <a:buFont typeface="Times" pitchFamily="18" charset="0"/>
              <a:buNone/>
              <a:defRPr/>
            </a:pPr>
            <a:r>
              <a:rPr lang="en-US" altLang="zh-CN" dirty="0" smtClean="0"/>
              <a:t>10     }</a:t>
            </a:r>
            <a:endParaRPr lang="zh-CN" altLang="zh-CN" dirty="0" smtClean="0"/>
          </a:p>
          <a:p>
            <a:pPr>
              <a:buFont typeface="Times" pitchFamily="18" charset="0"/>
              <a:buNone/>
              <a:defRPr/>
            </a:pPr>
            <a:r>
              <a:rPr lang="en-US" altLang="zh-CN" dirty="0" smtClean="0"/>
              <a:t>11 	    public void fly() {</a:t>
            </a:r>
            <a:endParaRPr lang="zh-CN" altLang="zh-CN" dirty="0" smtClean="0"/>
          </a:p>
          <a:p>
            <a:pPr>
              <a:buFont typeface="Times" pitchFamily="18" charset="0"/>
              <a:buNone/>
              <a:defRPr/>
            </a:pPr>
            <a:r>
              <a:rPr lang="en-US" altLang="zh-CN" dirty="0" smtClean="0"/>
              <a:t>12         // </a:t>
            </a:r>
            <a:r>
              <a:rPr lang="zh-CN" altLang="zh-CN" dirty="0" smtClean="0"/>
              <a:t>引擎持续运转</a:t>
            </a:r>
          </a:p>
          <a:p>
            <a:pPr>
              <a:buFont typeface="Times" pitchFamily="18" charset="0"/>
              <a:buNone/>
              <a:defRPr/>
            </a:pPr>
            <a:r>
              <a:rPr lang="en-US" altLang="zh-CN" dirty="0" smtClean="0"/>
              <a:t>13     }</a:t>
            </a:r>
            <a:endParaRPr lang="zh-CN" altLang="zh-CN" dirty="0" smtClean="0"/>
          </a:p>
          <a:p>
            <a:pPr>
              <a:buFont typeface="Times" pitchFamily="18" charset="0"/>
              <a:buNone/>
              <a:defRPr/>
            </a:pPr>
            <a:r>
              <a:rPr lang="en-US" altLang="zh-CN" dirty="0" smtClean="0"/>
              <a:t>14 }</a:t>
            </a:r>
            <a:endParaRPr lang="zh-CN" altLang="zh-CN" dirty="0"/>
          </a:p>
        </p:txBody>
      </p:sp>
      <p:sp>
        <p:nvSpPr>
          <p:cNvPr id="10" name="右箭头 9"/>
          <p:cNvSpPr/>
          <p:nvPr/>
        </p:nvSpPr>
        <p:spPr>
          <a:xfrm>
            <a:off x="3413699" y="2140512"/>
            <a:ext cx="936807" cy="859028"/>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solidFill>
                  <a:schemeClr val="tx1"/>
                </a:solidFill>
                <a:latin typeface="微软雅黑" pitchFamily="34" charset="-122"/>
                <a:ea typeface="微软雅黑" pitchFamily="34" charset="-122"/>
              </a:rPr>
              <a:t>实现</a:t>
            </a:r>
            <a:endParaRPr lang="zh-CN" altLang="en-US" sz="16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接口示例</a:t>
            </a:r>
          </a:p>
        </p:txBody>
      </p:sp>
      <p:pic>
        <p:nvPicPr>
          <p:cNvPr id="11" name="Picture 2"/>
          <p:cNvPicPr>
            <a:picLocks noChangeAspect="1" noChangeArrowheads="1"/>
          </p:cNvPicPr>
          <p:nvPr/>
        </p:nvPicPr>
        <p:blipFill>
          <a:blip r:embed="rId5" cstate="print"/>
          <a:srcRect/>
          <a:stretch>
            <a:fillRect/>
          </a:stretch>
        </p:blipFill>
        <p:spPr bwMode="auto">
          <a:xfrm>
            <a:off x="1679375" y="670209"/>
            <a:ext cx="5785251" cy="3873911"/>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类，抽象类和接口</a:t>
            </a:r>
          </a:p>
        </p:txBody>
      </p:sp>
      <p:sp>
        <p:nvSpPr>
          <p:cNvPr id="8" name="Rectangle 6"/>
          <p:cNvSpPr>
            <a:spLocks noChangeArrowheads="1"/>
          </p:cNvSpPr>
          <p:nvPr/>
        </p:nvSpPr>
        <p:spPr bwMode="auto">
          <a:xfrm>
            <a:off x="966625" y="2078912"/>
            <a:ext cx="1475770" cy="1087912"/>
          </a:xfrm>
          <a:prstGeom prst="rect">
            <a:avLst/>
          </a:prstGeom>
          <a:gradFill rotWithShape="0">
            <a:gsLst>
              <a:gs pos="0">
                <a:srgbClr val="FFFFFF"/>
              </a:gs>
              <a:gs pos="100000">
                <a:srgbClr val="C0C0C0">
                  <a:alpha val="29999"/>
                </a:srgbClr>
              </a:gs>
            </a:gsLst>
            <a:lin ang="2700000" scaled="1"/>
          </a:gradFill>
          <a:ln w="9525">
            <a:solidFill>
              <a:srgbClr val="000000"/>
            </a:solidFill>
            <a:round/>
            <a:headEnd/>
            <a:tailEnd/>
          </a:ln>
        </p:spPr>
        <p:txBody>
          <a:bodyPr wrap="none" anchor="ctr"/>
          <a:lstStyle/>
          <a:p>
            <a:pPr algn="ctr" latinLnBrk="1">
              <a:lnSpc>
                <a:spcPct val="120000"/>
              </a:lnSpc>
              <a:defRPr/>
            </a:pPr>
            <a:r>
              <a:rPr lang="zh-CN" altLang="en-US" sz="1600" dirty="0" smtClean="0">
                <a:latin typeface="微软雅黑" pitchFamily="34" charset="-122"/>
                <a:ea typeface="微软雅黑" pitchFamily="34" charset="-122"/>
              </a:rPr>
              <a:t>类</a:t>
            </a:r>
          </a:p>
        </p:txBody>
      </p:sp>
      <p:sp>
        <p:nvSpPr>
          <p:cNvPr id="10" name="Rectangle 6"/>
          <p:cNvSpPr>
            <a:spLocks noChangeArrowheads="1"/>
          </p:cNvSpPr>
          <p:nvPr/>
        </p:nvSpPr>
        <p:spPr bwMode="auto">
          <a:xfrm>
            <a:off x="3913277" y="2099280"/>
            <a:ext cx="1479689" cy="1087912"/>
          </a:xfrm>
          <a:prstGeom prst="rect">
            <a:avLst/>
          </a:prstGeom>
          <a:gradFill rotWithShape="0">
            <a:gsLst>
              <a:gs pos="0">
                <a:srgbClr val="BEBFA1"/>
              </a:gs>
              <a:gs pos="100000">
                <a:srgbClr val="BEBFA1">
                  <a:gamma/>
                  <a:shade val="36078"/>
                  <a:invGamma/>
                </a:srgbClr>
              </a:gs>
            </a:gsLst>
            <a:lin ang="2700000" scaled="1"/>
          </a:gradFill>
          <a:ln w="19050">
            <a:solidFill>
              <a:srgbClr val="C0C0C0"/>
            </a:solidFill>
            <a:round/>
            <a:headEnd/>
            <a:tailEnd/>
          </a:ln>
          <a:effectLst/>
        </p:spPr>
        <p:txBody>
          <a:bodyPr wrap="none" anchor="ctr"/>
          <a:lstStyle/>
          <a:p>
            <a:pPr algn="ctr" latinLnBrk="1">
              <a:defRPr/>
            </a:pPr>
            <a:r>
              <a:rPr kumimoji="1" lang="zh-CN" altLang="en-US" sz="1400" dirty="0" smtClean="0">
                <a:solidFill>
                  <a:schemeClr val="bg1"/>
                </a:solidFill>
                <a:latin typeface="微软雅黑" pitchFamily="34" charset="-122"/>
                <a:ea typeface="微软雅黑" pitchFamily="34" charset="-122"/>
              </a:rPr>
              <a:t>抽象类</a:t>
            </a:r>
            <a:endParaRPr kumimoji="1" lang="zh-CN" altLang="en-US" sz="1400" dirty="0">
              <a:solidFill>
                <a:schemeClr val="bg1"/>
              </a:solidFill>
              <a:latin typeface="微软雅黑" pitchFamily="34" charset="-122"/>
              <a:ea typeface="微软雅黑" pitchFamily="34" charset="-122"/>
            </a:endParaRPr>
          </a:p>
        </p:txBody>
      </p:sp>
      <p:sp>
        <p:nvSpPr>
          <p:cNvPr id="11" name="Rectangle 7"/>
          <p:cNvSpPr>
            <a:spLocks noChangeArrowheads="1"/>
          </p:cNvSpPr>
          <p:nvPr/>
        </p:nvSpPr>
        <p:spPr bwMode="auto">
          <a:xfrm>
            <a:off x="6736303" y="2099280"/>
            <a:ext cx="1479689" cy="1087912"/>
          </a:xfrm>
          <a:prstGeom prst="rect">
            <a:avLst/>
          </a:prstGeom>
          <a:gradFill rotWithShape="0">
            <a:gsLst>
              <a:gs pos="0">
                <a:srgbClr val="FF6600"/>
              </a:gs>
              <a:gs pos="100000">
                <a:srgbClr val="FF6600">
                  <a:gamma/>
                  <a:shade val="66275"/>
                  <a:invGamma/>
                </a:srgbClr>
              </a:gs>
            </a:gsLst>
            <a:lin ang="2700000" scaled="1"/>
          </a:gradFill>
          <a:ln w="12700">
            <a:noFill/>
            <a:miter lim="800000"/>
            <a:headEnd/>
            <a:tailEnd/>
          </a:ln>
          <a:effectLst/>
        </p:spPr>
        <p:txBody>
          <a:bodyPr wrap="none" lIns="99745" tIns="49873" rIns="99745" bIns="49873" anchor="ctr"/>
          <a:lstStyle/>
          <a:p>
            <a:pPr algn="ctr" latinLnBrk="1">
              <a:defRPr/>
            </a:pPr>
            <a:r>
              <a:rPr kumimoji="1" lang="zh-CN" altLang="en-US" sz="1400" dirty="0" smtClean="0">
                <a:solidFill>
                  <a:schemeClr val="bg1"/>
                </a:solidFill>
                <a:latin typeface="微软雅黑" pitchFamily="34" charset="-122"/>
                <a:ea typeface="微软雅黑" pitchFamily="34" charset="-122"/>
              </a:rPr>
              <a:t>接口</a:t>
            </a:r>
          </a:p>
        </p:txBody>
      </p:sp>
      <p:sp>
        <p:nvSpPr>
          <p:cNvPr id="13" name="右箭头 12"/>
          <p:cNvSpPr/>
          <p:nvPr/>
        </p:nvSpPr>
        <p:spPr>
          <a:xfrm>
            <a:off x="2761906" y="2196269"/>
            <a:ext cx="936807" cy="859028"/>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抽象</a:t>
            </a:r>
            <a:endParaRPr lang="zh-CN" altLang="en-US" sz="1400" dirty="0">
              <a:solidFill>
                <a:schemeClr val="tx1"/>
              </a:solidFill>
              <a:latin typeface="微软雅黑" pitchFamily="34" charset="-122"/>
              <a:ea typeface="微软雅黑" pitchFamily="34" charset="-122"/>
            </a:endParaRPr>
          </a:p>
        </p:txBody>
      </p:sp>
      <p:sp>
        <p:nvSpPr>
          <p:cNvPr id="14" name="右箭头 13"/>
          <p:cNvSpPr/>
          <p:nvPr/>
        </p:nvSpPr>
        <p:spPr>
          <a:xfrm>
            <a:off x="5649466" y="2196269"/>
            <a:ext cx="936807" cy="859028"/>
          </a:xfrm>
          <a:prstGeom prst="rightArrow">
            <a:avLst/>
          </a:pr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latin typeface="微软雅黑" pitchFamily="34" charset="-122"/>
                <a:ea typeface="微软雅黑" pitchFamily="34" charset="-122"/>
              </a:rPr>
              <a:t>抽象</a:t>
            </a:r>
            <a:endParaRPr lang="zh-CN" altLang="en-US" sz="1400" dirty="0">
              <a:solidFill>
                <a:schemeClr val="tx1"/>
              </a:solidFill>
              <a:latin typeface="微软雅黑" pitchFamily="34" charset="-122"/>
              <a:ea typeface="微软雅黑" pitchFamily="34" charset="-122"/>
            </a:endParaRPr>
          </a:p>
        </p:txBody>
      </p:sp>
      <p:sp>
        <p:nvSpPr>
          <p:cNvPr id="15" name="Text Box 49"/>
          <p:cNvSpPr txBox="1">
            <a:spLocks noChangeArrowheads="1"/>
          </p:cNvSpPr>
          <p:nvPr/>
        </p:nvSpPr>
        <p:spPr bwMode="auto">
          <a:xfrm>
            <a:off x="193101" y="595516"/>
            <a:ext cx="1815162" cy="340735"/>
          </a:xfrm>
          <a:prstGeom prst="rect">
            <a:avLst/>
          </a:prstGeom>
          <a:noFill/>
          <a:ln w="9525" algn="ctr">
            <a:noFill/>
            <a:miter lim="800000"/>
            <a:headEnd/>
            <a:tailEnd/>
          </a:ln>
          <a:effectLst/>
        </p:spPr>
        <p:txBody>
          <a:bodyPr wrap="square" lIns="90000" tIns="46800" rIns="90000" bIns="46800">
            <a:sp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1600" dirty="0" smtClean="0">
                <a:latin typeface="微软雅黑" pitchFamily="34" charset="-122"/>
                <a:ea typeface="微软雅黑" pitchFamily="34" charset="-122"/>
              </a:rPr>
              <a:t>演化过程</a:t>
            </a:r>
            <a:endParaRPr 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抽象类</a:t>
            </a:r>
            <a:r>
              <a:rPr kumimoji="1" lang="en-US" altLang="zh-CN" sz="1400" b="1" dirty="0" smtClean="0">
                <a:solidFill>
                  <a:schemeClr val="tx1">
                    <a:lumMod val="75000"/>
                    <a:lumOff val="25000"/>
                  </a:schemeClr>
                </a:solidFill>
                <a:latin typeface="Microsoft YaHei"/>
                <a:ea typeface="微软雅黑"/>
                <a:cs typeface="Microsoft YaHei"/>
              </a:rPr>
              <a:t>VS</a:t>
            </a:r>
            <a:r>
              <a:rPr kumimoji="1" lang="zh-CN" altLang="en-US" sz="1400" b="1" dirty="0" smtClean="0">
                <a:solidFill>
                  <a:schemeClr val="tx1">
                    <a:lumMod val="75000"/>
                    <a:lumOff val="25000"/>
                  </a:schemeClr>
                </a:solidFill>
                <a:latin typeface="Microsoft YaHei"/>
                <a:ea typeface="微软雅黑"/>
                <a:cs typeface="Microsoft YaHei"/>
              </a:rPr>
              <a:t>接口</a:t>
            </a:r>
          </a:p>
        </p:txBody>
      </p:sp>
      <p:sp>
        <p:nvSpPr>
          <p:cNvPr id="7" name="Rectangle 2"/>
          <p:cNvSpPr txBox="1">
            <a:spLocks noChangeArrowheads="1"/>
          </p:cNvSpPr>
          <p:nvPr/>
        </p:nvSpPr>
        <p:spPr>
          <a:xfrm>
            <a:off x="348703" y="767697"/>
            <a:ext cx="8229600" cy="3453925"/>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抽象类里可以有构造方法，而接口内不能有构造方法</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抽象类中可以有普通成员变量，而接口中不能有普通成员变量</a:t>
            </a:r>
            <a:endParaRPr kumimoji="0" lang="en-US" i="0" u="none" strike="noStrike" kern="1200" cap="none" spc="0" normalizeH="0" baseline="0" noProof="0" dirty="0" smtClean="0">
              <a:ln>
                <a:noFill/>
              </a:ln>
              <a:effectLst/>
              <a:uLnTx/>
              <a:uFillTx/>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抽象类中可以包含非抽象的普通方法，而接口中所有的方法必须是抽象的，不能有非抽象的普通方法</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抽象类中的抽象方法的访问类型可以是</a:t>
            </a:r>
            <a:r>
              <a:rPr lang="en-US" altLang="zh-CN" dirty="0" smtClean="0">
                <a:latin typeface="微软雅黑" pitchFamily="34" charset="-122"/>
                <a:ea typeface="微软雅黑" pitchFamily="34" charset="-122"/>
              </a:rPr>
              <a:t>public </a:t>
            </a:r>
            <a:r>
              <a:rPr lang="zh-CN" altLang="en-US" dirty="0" smtClean="0">
                <a:latin typeface="微软雅黑" pitchFamily="34" charset="-122"/>
                <a:ea typeface="微软雅黑" pitchFamily="34" charset="-122"/>
              </a:rPr>
              <a:t>，</a:t>
            </a:r>
            <a:r>
              <a:rPr lang="en-US" altLang="zh-CN" dirty="0" smtClean="0">
                <a:latin typeface="微软雅黑" pitchFamily="34" charset="-122"/>
                <a:ea typeface="微软雅黑" pitchFamily="34" charset="-122"/>
              </a:rPr>
              <a:t>protected</a:t>
            </a:r>
            <a:r>
              <a:rPr lang="zh-CN" altLang="en-US" dirty="0" smtClean="0">
                <a:latin typeface="微软雅黑" pitchFamily="34" charset="-122"/>
                <a:ea typeface="微软雅黑" pitchFamily="34" charset="-122"/>
              </a:rPr>
              <a:t>和默认类型，但接口中的抽象方法只能是</a:t>
            </a:r>
            <a:r>
              <a:rPr lang="en-US" altLang="zh-CN" dirty="0" smtClean="0">
                <a:latin typeface="微软雅黑" pitchFamily="34" charset="-122"/>
                <a:ea typeface="微软雅黑" pitchFamily="34" charset="-122"/>
              </a:rPr>
              <a:t>public</a:t>
            </a:r>
            <a:r>
              <a:rPr lang="zh-CN" altLang="en-US" dirty="0" smtClean="0">
                <a:latin typeface="微软雅黑" pitchFamily="34" charset="-122"/>
                <a:ea typeface="微软雅黑" pitchFamily="34" charset="-122"/>
              </a:rPr>
              <a:t>类型的，并且默认即为</a:t>
            </a:r>
            <a:r>
              <a:rPr lang="en-US" altLang="zh-CN" dirty="0" smtClean="0">
                <a:latin typeface="微软雅黑" pitchFamily="34" charset="-122"/>
                <a:ea typeface="微软雅黑" pitchFamily="34" charset="-122"/>
              </a:rPr>
              <a:t>public abstract</a:t>
            </a:r>
            <a:r>
              <a:rPr lang="zh-CN" altLang="en-US" dirty="0" smtClean="0">
                <a:latin typeface="微软雅黑" pitchFamily="34" charset="-122"/>
                <a:ea typeface="微软雅黑" pitchFamily="34" charset="-122"/>
              </a:rPr>
              <a:t>类型</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抽象类和接口中都可以包含静态成员变量，抽象类中的静态成员变量的访问类型可以任意，但接口中定义的变量只能是</a:t>
            </a:r>
            <a:r>
              <a:rPr lang="en-US" altLang="zh-CN" dirty="0" smtClean="0">
                <a:latin typeface="微软雅黑" pitchFamily="34" charset="-122"/>
                <a:ea typeface="微软雅黑" pitchFamily="34" charset="-122"/>
              </a:rPr>
              <a:t>public  static</a:t>
            </a:r>
            <a:r>
              <a:rPr lang="zh-CN" altLang="en-US" dirty="0" smtClean="0">
                <a:latin typeface="微软雅黑" pitchFamily="34" charset="-122"/>
                <a:ea typeface="微软雅黑" pitchFamily="34" charset="-122"/>
              </a:rPr>
              <a:t>类型，并且默认为</a:t>
            </a:r>
            <a:r>
              <a:rPr lang="en-US" altLang="zh-CN" dirty="0" smtClean="0">
                <a:latin typeface="微软雅黑" pitchFamily="34" charset="-122"/>
                <a:ea typeface="微软雅黑" pitchFamily="34" charset="-122"/>
              </a:rPr>
              <a:t>public static</a:t>
            </a:r>
            <a:r>
              <a:rPr lang="zh-CN" altLang="en-US" dirty="0" smtClean="0">
                <a:latin typeface="微软雅黑" pitchFamily="34" charset="-122"/>
                <a:ea typeface="微软雅黑" pitchFamily="34" charset="-122"/>
              </a:rPr>
              <a:t>类型</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一个类可以实现多个接口，但只能继承一个抽象类</a:t>
            </a:r>
          </a:p>
          <a:p>
            <a:pPr marL="341313" lvl="0"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25" name="Rectangle 2"/>
          <p:cNvSpPr txBox="1">
            <a:spLocks noChangeArrowheads="1"/>
          </p:cNvSpPr>
          <p:nvPr/>
        </p:nvSpPr>
        <p:spPr>
          <a:xfrm>
            <a:off x="2257064" y="2182917"/>
            <a:ext cx="4629872" cy="777667"/>
          </a:xfrm>
          <a:prstGeom prst="rect">
            <a:avLst/>
          </a:prstGeom>
          <a:ln/>
        </p:spPr>
        <p:txBody>
          <a:bodyPr vert="horz" lIns="91440" tIns="45720" rIns="91440" bIns="45720" rtlCol="0">
            <a:normAutofit/>
          </a:bodyPr>
          <a:lstStyle/>
          <a:p>
            <a:pPr marL="341313" indent="-341313">
              <a:lnSpc>
                <a:spcPct val="90000"/>
              </a:lnSpc>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4400" b="1" dirty="0" smtClean="0">
                <a:latin typeface="微软雅黑" pitchFamily="34" charset="-122"/>
                <a:ea typeface="微软雅黑" pitchFamily="34" charset="-122"/>
              </a:rPr>
              <a:t>JAVA</a:t>
            </a:r>
            <a:r>
              <a:rPr lang="zh-CN" altLang="en-US" sz="4400" b="1" dirty="0" smtClean="0">
                <a:latin typeface="微软雅黑" pitchFamily="34" charset="-122"/>
                <a:ea typeface="微软雅黑" pitchFamily="34" charset="-122"/>
              </a:rPr>
              <a:t>的数据类型</a:t>
            </a:r>
            <a:endParaRPr kumimoji="0" lang="en-US" sz="44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7" name="Rectangle 2"/>
          <p:cNvSpPr txBox="1">
            <a:spLocks noChangeArrowheads="1"/>
          </p:cNvSpPr>
          <p:nvPr/>
        </p:nvSpPr>
        <p:spPr>
          <a:xfrm>
            <a:off x="348703" y="767697"/>
            <a:ext cx="8229600" cy="2231877"/>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每个变量都必须有一个数据类型</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一个变量的数据类型决定了它能容纳的值和在它上面可以进行什么操作</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编程语言有两大类数据类型：</a:t>
            </a:r>
            <a:endParaRPr kumimoji="0" lang="en-US" i="0" u="none" strike="noStrike" kern="1200" cap="none" spc="0" normalizeH="0" baseline="0" noProof="0" dirty="0" smtClean="0">
              <a:ln>
                <a:noFill/>
              </a:ln>
              <a:effectLst/>
              <a:uLnTx/>
              <a:uFillTx/>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solidFill>
                  <a:srgbClr val="FF0000"/>
                </a:solidFill>
                <a:latin typeface="微软雅黑" pitchFamily="34" charset="-122"/>
                <a:ea typeface="微软雅黑" pitchFamily="34" charset="-122"/>
              </a:rPr>
              <a:t>原始类型</a:t>
            </a:r>
            <a:r>
              <a:rPr lang="en-US" altLang="zh-CN" dirty="0" smtClean="0">
                <a:solidFill>
                  <a:srgbClr val="FF0000"/>
                </a:solidFill>
                <a:latin typeface="微软雅黑" pitchFamily="34" charset="-122"/>
                <a:ea typeface="微软雅黑" pitchFamily="34" charset="-122"/>
              </a:rPr>
              <a:t>(primitive)</a:t>
            </a:r>
            <a:endParaRPr lang="en-US" dirty="0" smtClean="0">
              <a:solidFill>
                <a:srgbClr val="FF0000"/>
              </a:solidFill>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solidFill>
                  <a:srgbClr val="FF0000"/>
                </a:solidFill>
                <a:latin typeface="微软雅黑" pitchFamily="34" charset="-122"/>
                <a:ea typeface="微软雅黑" pitchFamily="34" charset="-122"/>
              </a:rPr>
              <a:t>引用类型</a:t>
            </a:r>
            <a:r>
              <a:rPr lang="en-US" altLang="zh-CN" dirty="0" smtClean="0">
                <a:solidFill>
                  <a:srgbClr val="FF0000"/>
                </a:solidFill>
                <a:latin typeface="微软雅黑" pitchFamily="34" charset="-122"/>
                <a:ea typeface="微软雅黑" pitchFamily="34" charset="-122"/>
              </a:rPr>
              <a:t>(reference)</a:t>
            </a:r>
            <a:endParaRPr lang="en-US" dirty="0" smtClean="0">
              <a:solidFill>
                <a:srgbClr val="FF0000"/>
              </a:solidFill>
              <a:latin typeface="微软雅黑" pitchFamily="34" charset="-122"/>
              <a:ea typeface="微软雅黑" pitchFamily="34" charset="-122"/>
            </a:endParaRPr>
          </a:p>
          <a:p>
            <a:pPr marL="741363" lvl="1" indent="-284163">
              <a:lnSpc>
                <a:spcPct val="90000"/>
              </a:lnSpc>
              <a:spcBef>
                <a:spcPts val="600"/>
              </a:spcBef>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zh-CN" altLang="en-US" dirty="0" smtClean="0">
              <a:latin typeface="微软雅黑" pitchFamily="34" charset="-122"/>
              <a:ea typeface="微软雅黑" pitchFamily="34" charset="-122"/>
            </a:endParaRPr>
          </a:p>
          <a:p>
            <a:pPr marL="341313" lvl="0"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kumimoji="0" lang="en-US"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
        <p:nvSpPr>
          <p:cNvPr id="8" name="Rectangle 2"/>
          <p:cNvSpPr txBox="1">
            <a:spLocks noChangeArrowheads="1"/>
          </p:cNvSpPr>
          <p:nvPr/>
        </p:nvSpPr>
        <p:spPr>
          <a:xfrm>
            <a:off x="348703" y="3075117"/>
            <a:ext cx="8229600" cy="1402883"/>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原始类型：该类型存储的值其大小和格式与它的类型匹配：数字、字符或布尔值，即就是变量本身的值</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引用类型：该类型存储的值是对应变量代表的一个值或一组值的引用（也就是其地址）， 在其他语言里引用被称为指针或者内存地址</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kumimoji="0" lang="en-US" i="0" u="none" strike="noStrike" kern="1200" cap="none" spc="0" normalizeH="0" baseline="0" noProof="0" dirty="0" smtClean="0">
              <a:ln>
                <a:noFill/>
              </a:ln>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grpSp>
        <p:nvGrpSpPr>
          <p:cNvPr id="8" name="Group 2"/>
          <p:cNvGrpSpPr>
            <a:grpSpLocks/>
          </p:cNvGrpSpPr>
          <p:nvPr/>
        </p:nvGrpSpPr>
        <p:grpSpPr bwMode="auto">
          <a:xfrm>
            <a:off x="907061" y="598194"/>
            <a:ext cx="7094350" cy="3965917"/>
            <a:chOff x="144" y="912"/>
            <a:chExt cx="5232" cy="2935"/>
          </a:xfrm>
        </p:grpSpPr>
        <p:sp>
          <p:nvSpPr>
            <p:cNvPr id="10" name="AutoShape 3"/>
            <p:cNvSpPr>
              <a:spLocks noChangeArrowheads="1"/>
            </p:cNvSpPr>
            <p:nvPr/>
          </p:nvSpPr>
          <p:spPr bwMode="auto">
            <a:xfrm>
              <a:off x="144" y="912"/>
              <a:ext cx="5232" cy="2935"/>
            </a:xfrm>
            <a:prstGeom prst="roundRect">
              <a:avLst>
                <a:gd name="adj" fmla="val 32"/>
              </a:avLst>
            </a:prstGeom>
            <a:noFill/>
            <a:ln w="9525">
              <a:noFill/>
              <a:round/>
              <a:headEnd/>
              <a:tailEnd/>
            </a:ln>
            <a:effectLst/>
          </p:spPr>
          <p:txBody>
            <a:bodyPr wrap="none" anchor="ctr"/>
            <a:lstStyle/>
            <a:p>
              <a:endParaRPr lang="zh-CN" altLang="en-US" sz="1600">
                <a:latin typeface="微软雅黑" pitchFamily="34" charset="-122"/>
                <a:ea typeface="微软雅黑" pitchFamily="34" charset="-122"/>
              </a:endParaRPr>
            </a:p>
          </p:txBody>
        </p:sp>
        <p:sp>
          <p:nvSpPr>
            <p:cNvPr id="11" name="Rectangle 4"/>
            <p:cNvSpPr>
              <a:spLocks noChangeArrowheads="1"/>
            </p:cNvSpPr>
            <p:nvPr/>
          </p:nvSpPr>
          <p:spPr bwMode="auto">
            <a:xfrm>
              <a:off x="2201" y="914"/>
              <a:ext cx="1503"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14" name="Rectangle 6"/>
            <p:cNvSpPr>
              <a:spLocks noChangeArrowheads="1"/>
            </p:cNvSpPr>
            <p:nvPr/>
          </p:nvSpPr>
          <p:spPr bwMode="auto">
            <a:xfrm>
              <a:off x="1245" y="1630"/>
              <a:ext cx="875" cy="294"/>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17" name="Rectangle 8"/>
            <p:cNvSpPr>
              <a:spLocks noChangeArrowheads="1"/>
            </p:cNvSpPr>
            <p:nvPr/>
          </p:nvSpPr>
          <p:spPr bwMode="auto">
            <a:xfrm>
              <a:off x="3921" y="1631"/>
              <a:ext cx="885"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19" name="Rectangle 10"/>
            <p:cNvSpPr>
              <a:spLocks noChangeArrowheads="1"/>
            </p:cNvSpPr>
            <p:nvPr/>
          </p:nvSpPr>
          <p:spPr bwMode="auto">
            <a:xfrm>
              <a:off x="514" y="2299"/>
              <a:ext cx="492" cy="294"/>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21" name="Rectangle 12"/>
            <p:cNvSpPr>
              <a:spLocks noChangeArrowheads="1"/>
            </p:cNvSpPr>
            <p:nvPr/>
          </p:nvSpPr>
          <p:spPr bwMode="auto">
            <a:xfrm>
              <a:off x="1293" y="2299"/>
              <a:ext cx="801" cy="294"/>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23" name="Rectangle 14"/>
            <p:cNvSpPr>
              <a:spLocks noChangeArrowheads="1"/>
            </p:cNvSpPr>
            <p:nvPr/>
          </p:nvSpPr>
          <p:spPr bwMode="auto">
            <a:xfrm>
              <a:off x="2297" y="2299"/>
              <a:ext cx="758" cy="294"/>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25" name="Rectangle 16"/>
            <p:cNvSpPr>
              <a:spLocks noChangeArrowheads="1"/>
            </p:cNvSpPr>
            <p:nvPr/>
          </p:nvSpPr>
          <p:spPr bwMode="auto">
            <a:xfrm>
              <a:off x="3300" y="2300"/>
              <a:ext cx="505"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27" name="Rectangle 18"/>
            <p:cNvSpPr>
              <a:spLocks noChangeArrowheads="1"/>
            </p:cNvSpPr>
            <p:nvPr/>
          </p:nvSpPr>
          <p:spPr bwMode="auto">
            <a:xfrm>
              <a:off x="3874" y="2300"/>
              <a:ext cx="843"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29" name="Rectangle 20"/>
            <p:cNvSpPr>
              <a:spLocks noChangeArrowheads="1"/>
            </p:cNvSpPr>
            <p:nvPr/>
          </p:nvSpPr>
          <p:spPr bwMode="auto">
            <a:xfrm>
              <a:off x="4782" y="2300"/>
              <a:ext cx="578"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31" name="Rectangle 22"/>
            <p:cNvSpPr>
              <a:spLocks noChangeArrowheads="1"/>
            </p:cNvSpPr>
            <p:nvPr/>
          </p:nvSpPr>
          <p:spPr bwMode="auto">
            <a:xfrm>
              <a:off x="679" y="2825"/>
              <a:ext cx="694"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33" name="Rectangle 24"/>
            <p:cNvSpPr>
              <a:spLocks noChangeArrowheads="1"/>
            </p:cNvSpPr>
            <p:nvPr/>
          </p:nvSpPr>
          <p:spPr bwMode="auto">
            <a:xfrm>
              <a:off x="2058" y="2810"/>
              <a:ext cx="1236"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37" name="Rectangle 28"/>
            <p:cNvSpPr>
              <a:spLocks noChangeArrowheads="1"/>
            </p:cNvSpPr>
            <p:nvPr/>
          </p:nvSpPr>
          <p:spPr bwMode="auto">
            <a:xfrm>
              <a:off x="146" y="3542"/>
              <a:ext cx="472"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39" name="Rectangle 30"/>
            <p:cNvSpPr>
              <a:spLocks noChangeArrowheads="1"/>
            </p:cNvSpPr>
            <p:nvPr/>
          </p:nvSpPr>
          <p:spPr bwMode="auto">
            <a:xfrm>
              <a:off x="719" y="3542"/>
              <a:ext cx="547"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41" name="Rectangle 32"/>
            <p:cNvSpPr>
              <a:spLocks noChangeArrowheads="1"/>
            </p:cNvSpPr>
            <p:nvPr/>
          </p:nvSpPr>
          <p:spPr bwMode="auto">
            <a:xfrm>
              <a:off x="1388" y="3542"/>
              <a:ext cx="346"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43" name="Rectangle 34"/>
            <p:cNvSpPr>
              <a:spLocks noChangeArrowheads="1"/>
            </p:cNvSpPr>
            <p:nvPr/>
          </p:nvSpPr>
          <p:spPr bwMode="auto">
            <a:xfrm>
              <a:off x="1866" y="3542"/>
              <a:ext cx="473"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45" name="Rectangle 36"/>
            <p:cNvSpPr>
              <a:spLocks noChangeArrowheads="1"/>
            </p:cNvSpPr>
            <p:nvPr/>
          </p:nvSpPr>
          <p:spPr bwMode="auto">
            <a:xfrm>
              <a:off x="2535" y="3542"/>
              <a:ext cx="494"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47" name="Rectangle 38"/>
            <p:cNvSpPr>
              <a:spLocks noChangeArrowheads="1"/>
            </p:cNvSpPr>
            <p:nvPr/>
          </p:nvSpPr>
          <p:spPr bwMode="auto">
            <a:xfrm>
              <a:off x="3205" y="3542"/>
              <a:ext cx="674"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49" name="Line 40"/>
            <p:cNvSpPr>
              <a:spLocks noChangeShapeType="1"/>
            </p:cNvSpPr>
            <p:nvPr/>
          </p:nvSpPr>
          <p:spPr bwMode="auto">
            <a:xfrm flipH="1">
              <a:off x="1770" y="1201"/>
              <a:ext cx="1197" cy="429"/>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50" name="Line 41"/>
            <p:cNvSpPr>
              <a:spLocks noChangeShapeType="1"/>
            </p:cNvSpPr>
            <p:nvPr/>
          </p:nvSpPr>
          <p:spPr bwMode="auto">
            <a:xfrm>
              <a:off x="2918" y="1202"/>
              <a:ext cx="1386" cy="429"/>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51" name="Line 42"/>
            <p:cNvSpPr>
              <a:spLocks noChangeShapeType="1"/>
            </p:cNvSpPr>
            <p:nvPr/>
          </p:nvSpPr>
          <p:spPr bwMode="auto">
            <a:xfrm flipH="1">
              <a:off x="766" y="1917"/>
              <a:ext cx="910" cy="389"/>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52" name="Line 43"/>
            <p:cNvSpPr>
              <a:spLocks noChangeShapeType="1"/>
            </p:cNvSpPr>
            <p:nvPr/>
          </p:nvSpPr>
          <p:spPr bwMode="auto">
            <a:xfrm>
              <a:off x="1675" y="1917"/>
              <a:ext cx="1" cy="382"/>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53" name="Line 44"/>
            <p:cNvSpPr>
              <a:spLocks noChangeShapeType="1"/>
            </p:cNvSpPr>
            <p:nvPr/>
          </p:nvSpPr>
          <p:spPr bwMode="auto">
            <a:xfrm>
              <a:off x="1675" y="1917"/>
              <a:ext cx="1004" cy="389"/>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54" name="Line 45"/>
            <p:cNvSpPr>
              <a:spLocks noChangeShapeType="1"/>
            </p:cNvSpPr>
            <p:nvPr/>
          </p:nvSpPr>
          <p:spPr bwMode="auto">
            <a:xfrm flipH="1">
              <a:off x="3634" y="1918"/>
              <a:ext cx="719" cy="388"/>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55" name="Line 46"/>
            <p:cNvSpPr>
              <a:spLocks noChangeShapeType="1"/>
            </p:cNvSpPr>
            <p:nvPr/>
          </p:nvSpPr>
          <p:spPr bwMode="auto">
            <a:xfrm>
              <a:off x="4352" y="1918"/>
              <a:ext cx="1" cy="382"/>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56" name="Line 47"/>
            <p:cNvSpPr>
              <a:spLocks noChangeShapeType="1"/>
            </p:cNvSpPr>
            <p:nvPr/>
          </p:nvSpPr>
          <p:spPr bwMode="auto">
            <a:xfrm>
              <a:off x="4352" y="1918"/>
              <a:ext cx="764" cy="388"/>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57" name="Line 48"/>
            <p:cNvSpPr>
              <a:spLocks noChangeShapeType="1"/>
            </p:cNvSpPr>
            <p:nvPr/>
          </p:nvSpPr>
          <p:spPr bwMode="auto">
            <a:xfrm flipH="1">
              <a:off x="1053" y="2586"/>
              <a:ext cx="671" cy="245"/>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59" name="Line 50"/>
            <p:cNvSpPr>
              <a:spLocks noChangeShapeType="1"/>
            </p:cNvSpPr>
            <p:nvPr/>
          </p:nvSpPr>
          <p:spPr bwMode="auto">
            <a:xfrm flipH="1">
              <a:off x="336" y="3118"/>
              <a:ext cx="767" cy="423"/>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60" name="Line 51"/>
            <p:cNvSpPr>
              <a:spLocks noChangeShapeType="1"/>
            </p:cNvSpPr>
            <p:nvPr/>
          </p:nvSpPr>
          <p:spPr bwMode="auto">
            <a:xfrm flipH="1">
              <a:off x="1005" y="3118"/>
              <a:ext cx="98" cy="423"/>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61" name="Line 52"/>
            <p:cNvSpPr>
              <a:spLocks noChangeShapeType="1"/>
            </p:cNvSpPr>
            <p:nvPr/>
          </p:nvSpPr>
          <p:spPr bwMode="auto">
            <a:xfrm>
              <a:off x="1102" y="3118"/>
              <a:ext cx="430" cy="423"/>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62" name="Line 53"/>
            <p:cNvSpPr>
              <a:spLocks noChangeShapeType="1"/>
            </p:cNvSpPr>
            <p:nvPr/>
          </p:nvSpPr>
          <p:spPr bwMode="auto">
            <a:xfrm>
              <a:off x="1102" y="3118"/>
              <a:ext cx="1003" cy="423"/>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65" name="Rectangle 56"/>
            <p:cNvSpPr>
              <a:spLocks noChangeArrowheads="1"/>
            </p:cNvSpPr>
            <p:nvPr/>
          </p:nvSpPr>
          <p:spPr bwMode="auto">
            <a:xfrm>
              <a:off x="2201" y="914"/>
              <a:ext cx="1503"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66" name="Rectangle 57"/>
            <p:cNvSpPr>
              <a:spLocks noChangeArrowheads="1"/>
            </p:cNvSpPr>
            <p:nvPr/>
          </p:nvSpPr>
          <p:spPr bwMode="auto">
            <a:xfrm>
              <a:off x="2254" y="957"/>
              <a:ext cx="1426"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163794"/>
                  </a:solidFill>
                  <a:latin typeface="微软雅黑" pitchFamily="34" charset="-122"/>
                  <a:ea typeface="微软雅黑" pitchFamily="34" charset="-122"/>
                </a:rPr>
                <a:t>Java type system</a:t>
              </a:r>
            </a:p>
          </p:txBody>
        </p:sp>
        <p:sp>
          <p:nvSpPr>
            <p:cNvPr id="67" name="Rectangle 58"/>
            <p:cNvSpPr>
              <a:spLocks noChangeArrowheads="1"/>
            </p:cNvSpPr>
            <p:nvPr/>
          </p:nvSpPr>
          <p:spPr bwMode="auto">
            <a:xfrm>
              <a:off x="1245" y="1630"/>
              <a:ext cx="875" cy="294"/>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68" name="Rectangle 59"/>
            <p:cNvSpPr>
              <a:spLocks noChangeArrowheads="1"/>
            </p:cNvSpPr>
            <p:nvPr/>
          </p:nvSpPr>
          <p:spPr bwMode="auto">
            <a:xfrm>
              <a:off x="1298" y="1673"/>
              <a:ext cx="756"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163794"/>
                  </a:solidFill>
                  <a:latin typeface="微软雅黑" pitchFamily="34" charset="-122"/>
                  <a:ea typeface="微软雅黑" pitchFamily="34" charset="-122"/>
                </a:rPr>
                <a:t>primitive</a:t>
              </a:r>
            </a:p>
          </p:txBody>
        </p:sp>
        <p:sp>
          <p:nvSpPr>
            <p:cNvPr id="69" name="Rectangle 60"/>
            <p:cNvSpPr>
              <a:spLocks noChangeArrowheads="1"/>
            </p:cNvSpPr>
            <p:nvPr/>
          </p:nvSpPr>
          <p:spPr bwMode="auto">
            <a:xfrm>
              <a:off x="3921" y="1631"/>
              <a:ext cx="885"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70" name="Rectangle 61"/>
            <p:cNvSpPr>
              <a:spLocks noChangeArrowheads="1"/>
            </p:cNvSpPr>
            <p:nvPr/>
          </p:nvSpPr>
          <p:spPr bwMode="auto">
            <a:xfrm>
              <a:off x="3957" y="1673"/>
              <a:ext cx="792"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163794"/>
                  </a:solidFill>
                  <a:latin typeface="微软雅黑" pitchFamily="34" charset="-122"/>
                  <a:ea typeface="微软雅黑" pitchFamily="34" charset="-122"/>
                </a:rPr>
                <a:t>reference</a:t>
              </a:r>
            </a:p>
          </p:txBody>
        </p:sp>
        <p:sp>
          <p:nvSpPr>
            <p:cNvPr id="71" name="Rectangle 62"/>
            <p:cNvSpPr>
              <a:spLocks noChangeArrowheads="1"/>
            </p:cNvSpPr>
            <p:nvPr/>
          </p:nvSpPr>
          <p:spPr bwMode="auto">
            <a:xfrm>
              <a:off x="514" y="2299"/>
              <a:ext cx="492" cy="294"/>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72" name="Rectangle 63"/>
            <p:cNvSpPr>
              <a:spLocks noChangeArrowheads="1"/>
            </p:cNvSpPr>
            <p:nvPr/>
          </p:nvSpPr>
          <p:spPr bwMode="auto">
            <a:xfrm>
              <a:off x="597" y="2342"/>
              <a:ext cx="361"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990000"/>
                  </a:solidFill>
                  <a:latin typeface="微软雅黑" pitchFamily="34" charset="-122"/>
                  <a:ea typeface="微软雅黑" pitchFamily="34" charset="-122"/>
                </a:rPr>
                <a:t>char</a:t>
              </a:r>
            </a:p>
          </p:txBody>
        </p:sp>
        <p:sp>
          <p:nvSpPr>
            <p:cNvPr id="73" name="Rectangle 64"/>
            <p:cNvSpPr>
              <a:spLocks noChangeArrowheads="1"/>
            </p:cNvSpPr>
            <p:nvPr/>
          </p:nvSpPr>
          <p:spPr bwMode="auto">
            <a:xfrm>
              <a:off x="1293" y="2299"/>
              <a:ext cx="801" cy="294"/>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74" name="Rectangle 65"/>
            <p:cNvSpPr>
              <a:spLocks noChangeArrowheads="1"/>
            </p:cNvSpPr>
            <p:nvPr/>
          </p:nvSpPr>
          <p:spPr bwMode="auto">
            <a:xfrm>
              <a:off x="1369" y="2342"/>
              <a:ext cx="685"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163794"/>
                  </a:solidFill>
                  <a:latin typeface="微软雅黑" pitchFamily="34" charset="-122"/>
                  <a:ea typeface="微软雅黑" pitchFamily="34" charset="-122"/>
                </a:rPr>
                <a:t>numeric</a:t>
              </a:r>
            </a:p>
          </p:txBody>
        </p:sp>
        <p:sp>
          <p:nvSpPr>
            <p:cNvPr id="75" name="Rectangle 66"/>
            <p:cNvSpPr>
              <a:spLocks noChangeArrowheads="1"/>
            </p:cNvSpPr>
            <p:nvPr/>
          </p:nvSpPr>
          <p:spPr bwMode="auto">
            <a:xfrm>
              <a:off x="2297" y="2299"/>
              <a:ext cx="758" cy="294"/>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76" name="Rectangle 67"/>
            <p:cNvSpPr>
              <a:spLocks noChangeArrowheads="1"/>
            </p:cNvSpPr>
            <p:nvPr/>
          </p:nvSpPr>
          <p:spPr bwMode="auto">
            <a:xfrm>
              <a:off x="2348" y="2342"/>
              <a:ext cx="681"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err="1">
                  <a:solidFill>
                    <a:srgbClr val="990000"/>
                  </a:solidFill>
                  <a:latin typeface="微软雅黑" pitchFamily="34" charset="-122"/>
                  <a:ea typeface="微软雅黑" pitchFamily="34" charset="-122"/>
                </a:rPr>
                <a:t>boolean</a:t>
              </a:r>
              <a:endParaRPr lang="en-US" sz="1600" b="1" dirty="0">
                <a:solidFill>
                  <a:srgbClr val="990000"/>
                </a:solidFill>
                <a:latin typeface="微软雅黑" pitchFamily="34" charset="-122"/>
                <a:ea typeface="微软雅黑" pitchFamily="34" charset="-122"/>
              </a:endParaRPr>
            </a:p>
          </p:txBody>
        </p:sp>
        <p:sp>
          <p:nvSpPr>
            <p:cNvPr id="77" name="Rectangle 68"/>
            <p:cNvSpPr>
              <a:spLocks noChangeArrowheads="1"/>
            </p:cNvSpPr>
            <p:nvPr/>
          </p:nvSpPr>
          <p:spPr bwMode="auto">
            <a:xfrm>
              <a:off x="3300" y="2300"/>
              <a:ext cx="505"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78" name="Rectangle 69"/>
            <p:cNvSpPr>
              <a:spLocks noChangeArrowheads="1"/>
            </p:cNvSpPr>
            <p:nvPr/>
          </p:nvSpPr>
          <p:spPr bwMode="auto">
            <a:xfrm>
              <a:off x="3363" y="2342"/>
              <a:ext cx="396"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smtClean="0">
                  <a:solidFill>
                    <a:srgbClr val="163794"/>
                  </a:solidFill>
                  <a:latin typeface="微软雅黑" pitchFamily="34" charset="-122"/>
                  <a:ea typeface="微软雅黑" pitchFamily="34" charset="-122"/>
                </a:rPr>
                <a:t>class</a:t>
              </a:r>
              <a:endParaRPr lang="en-US" sz="1600" b="1" dirty="0">
                <a:solidFill>
                  <a:srgbClr val="163794"/>
                </a:solidFill>
                <a:latin typeface="微软雅黑" pitchFamily="34" charset="-122"/>
                <a:ea typeface="微软雅黑" pitchFamily="34" charset="-122"/>
              </a:endParaRPr>
            </a:p>
          </p:txBody>
        </p:sp>
        <p:sp>
          <p:nvSpPr>
            <p:cNvPr id="79" name="Rectangle 70"/>
            <p:cNvSpPr>
              <a:spLocks noChangeArrowheads="1"/>
            </p:cNvSpPr>
            <p:nvPr/>
          </p:nvSpPr>
          <p:spPr bwMode="auto">
            <a:xfrm>
              <a:off x="3874" y="2300"/>
              <a:ext cx="843"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80" name="Rectangle 71"/>
            <p:cNvSpPr>
              <a:spLocks noChangeArrowheads="1"/>
            </p:cNvSpPr>
            <p:nvPr/>
          </p:nvSpPr>
          <p:spPr bwMode="auto">
            <a:xfrm>
              <a:off x="3971" y="2342"/>
              <a:ext cx="746"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163794"/>
                  </a:solidFill>
                  <a:latin typeface="微软雅黑" pitchFamily="34" charset="-122"/>
                  <a:ea typeface="微软雅黑" pitchFamily="34" charset="-122"/>
                </a:rPr>
                <a:t>interface</a:t>
              </a:r>
            </a:p>
          </p:txBody>
        </p:sp>
        <p:sp>
          <p:nvSpPr>
            <p:cNvPr id="81" name="Rectangle 72"/>
            <p:cNvSpPr>
              <a:spLocks noChangeArrowheads="1"/>
            </p:cNvSpPr>
            <p:nvPr/>
          </p:nvSpPr>
          <p:spPr bwMode="auto">
            <a:xfrm>
              <a:off x="4782" y="2300"/>
              <a:ext cx="578"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82" name="Rectangle 73"/>
            <p:cNvSpPr>
              <a:spLocks noChangeArrowheads="1"/>
            </p:cNvSpPr>
            <p:nvPr/>
          </p:nvSpPr>
          <p:spPr bwMode="auto">
            <a:xfrm>
              <a:off x="4872" y="2342"/>
              <a:ext cx="430"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163794"/>
                  </a:solidFill>
                  <a:latin typeface="微软雅黑" pitchFamily="34" charset="-122"/>
                  <a:ea typeface="微软雅黑" pitchFamily="34" charset="-122"/>
                </a:rPr>
                <a:t>array</a:t>
              </a:r>
            </a:p>
          </p:txBody>
        </p:sp>
        <p:sp>
          <p:nvSpPr>
            <p:cNvPr id="83" name="Rectangle 74"/>
            <p:cNvSpPr>
              <a:spLocks noChangeArrowheads="1"/>
            </p:cNvSpPr>
            <p:nvPr/>
          </p:nvSpPr>
          <p:spPr bwMode="auto">
            <a:xfrm>
              <a:off x="679" y="2825"/>
              <a:ext cx="694"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84" name="Rectangle 75"/>
            <p:cNvSpPr>
              <a:spLocks noChangeArrowheads="1"/>
            </p:cNvSpPr>
            <p:nvPr/>
          </p:nvSpPr>
          <p:spPr bwMode="auto">
            <a:xfrm>
              <a:off x="750" y="2874"/>
              <a:ext cx="602"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163794"/>
                  </a:solidFill>
                  <a:latin typeface="微软雅黑" pitchFamily="34" charset="-122"/>
                  <a:ea typeface="微软雅黑" pitchFamily="34" charset="-122"/>
                </a:rPr>
                <a:t>integer</a:t>
              </a:r>
            </a:p>
          </p:txBody>
        </p:sp>
        <p:sp>
          <p:nvSpPr>
            <p:cNvPr id="86" name="Rectangle 77"/>
            <p:cNvSpPr>
              <a:spLocks noChangeArrowheads="1"/>
            </p:cNvSpPr>
            <p:nvPr/>
          </p:nvSpPr>
          <p:spPr bwMode="auto">
            <a:xfrm>
              <a:off x="2115" y="2873"/>
              <a:ext cx="1137" cy="182"/>
            </a:xfrm>
            <a:prstGeom prst="rect">
              <a:avLst/>
            </a:prstGeom>
            <a:noFill/>
            <a:ln w="9525">
              <a:noFill/>
              <a:round/>
              <a:headEnd/>
              <a:tailEnd/>
            </a:ln>
            <a:effectLst/>
          </p:spPr>
          <p:txBody>
            <a:bodyPr wrap="squar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smtClean="0">
                  <a:solidFill>
                    <a:srgbClr val="163794"/>
                  </a:solidFill>
                  <a:latin typeface="微软雅黑" pitchFamily="34" charset="-122"/>
                  <a:ea typeface="微软雅黑" pitchFamily="34" charset="-122"/>
                </a:rPr>
                <a:t>floating -point</a:t>
              </a:r>
            </a:p>
          </p:txBody>
        </p:sp>
        <p:sp>
          <p:nvSpPr>
            <p:cNvPr id="89" name="Rectangle 80"/>
            <p:cNvSpPr>
              <a:spLocks noChangeArrowheads="1"/>
            </p:cNvSpPr>
            <p:nvPr/>
          </p:nvSpPr>
          <p:spPr bwMode="auto">
            <a:xfrm>
              <a:off x="146" y="3542"/>
              <a:ext cx="472"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90" name="Rectangle 81"/>
            <p:cNvSpPr>
              <a:spLocks noChangeArrowheads="1"/>
            </p:cNvSpPr>
            <p:nvPr/>
          </p:nvSpPr>
          <p:spPr bwMode="auto">
            <a:xfrm>
              <a:off x="218" y="3584"/>
              <a:ext cx="373"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990000"/>
                  </a:solidFill>
                  <a:latin typeface="微软雅黑" pitchFamily="34" charset="-122"/>
                  <a:ea typeface="微软雅黑" pitchFamily="34" charset="-122"/>
                </a:rPr>
                <a:t>byte</a:t>
              </a:r>
            </a:p>
          </p:txBody>
        </p:sp>
        <p:sp>
          <p:nvSpPr>
            <p:cNvPr id="91" name="Rectangle 82"/>
            <p:cNvSpPr>
              <a:spLocks noChangeArrowheads="1"/>
            </p:cNvSpPr>
            <p:nvPr/>
          </p:nvSpPr>
          <p:spPr bwMode="auto">
            <a:xfrm>
              <a:off x="719" y="3542"/>
              <a:ext cx="547"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92" name="Rectangle 83"/>
            <p:cNvSpPr>
              <a:spLocks noChangeArrowheads="1"/>
            </p:cNvSpPr>
            <p:nvPr/>
          </p:nvSpPr>
          <p:spPr bwMode="auto">
            <a:xfrm>
              <a:off x="773" y="3584"/>
              <a:ext cx="444"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990000"/>
                  </a:solidFill>
                  <a:latin typeface="微软雅黑" pitchFamily="34" charset="-122"/>
                  <a:ea typeface="微软雅黑" pitchFamily="34" charset="-122"/>
                </a:rPr>
                <a:t>short</a:t>
              </a:r>
            </a:p>
          </p:txBody>
        </p:sp>
        <p:sp>
          <p:nvSpPr>
            <p:cNvPr id="93" name="Rectangle 84"/>
            <p:cNvSpPr>
              <a:spLocks noChangeArrowheads="1"/>
            </p:cNvSpPr>
            <p:nvPr/>
          </p:nvSpPr>
          <p:spPr bwMode="auto">
            <a:xfrm>
              <a:off x="1388" y="3542"/>
              <a:ext cx="346"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94" name="Rectangle 85"/>
            <p:cNvSpPr>
              <a:spLocks noChangeArrowheads="1"/>
            </p:cNvSpPr>
            <p:nvPr/>
          </p:nvSpPr>
          <p:spPr bwMode="auto">
            <a:xfrm>
              <a:off x="1455" y="3584"/>
              <a:ext cx="227"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err="1">
                  <a:solidFill>
                    <a:srgbClr val="990000"/>
                  </a:solidFill>
                  <a:latin typeface="微软雅黑" pitchFamily="34" charset="-122"/>
                  <a:ea typeface="微软雅黑" pitchFamily="34" charset="-122"/>
                </a:rPr>
                <a:t>int</a:t>
              </a:r>
              <a:endParaRPr lang="en-US" sz="1600" b="1" dirty="0">
                <a:solidFill>
                  <a:srgbClr val="990000"/>
                </a:solidFill>
                <a:latin typeface="微软雅黑" pitchFamily="34" charset="-122"/>
                <a:ea typeface="微软雅黑" pitchFamily="34" charset="-122"/>
              </a:endParaRPr>
            </a:p>
          </p:txBody>
        </p:sp>
        <p:sp>
          <p:nvSpPr>
            <p:cNvPr id="95" name="Rectangle 86"/>
            <p:cNvSpPr>
              <a:spLocks noChangeArrowheads="1"/>
            </p:cNvSpPr>
            <p:nvPr/>
          </p:nvSpPr>
          <p:spPr bwMode="auto">
            <a:xfrm>
              <a:off x="1866" y="3542"/>
              <a:ext cx="473"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96" name="Rectangle 87"/>
            <p:cNvSpPr>
              <a:spLocks noChangeArrowheads="1"/>
            </p:cNvSpPr>
            <p:nvPr/>
          </p:nvSpPr>
          <p:spPr bwMode="auto">
            <a:xfrm>
              <a:off x="1920" y="3584"/>
              <a:ext cx="378"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990000"/>
                  </a:solidFill>
                  <a:latin typeface="微软雅黑" pitchFamily="34" charset="-122"/>
                  <a:ea typeface="微软雅黑" pitchFamily="34" charset="-122"/>
                </a:rPr>
                <a:t>long</a:t>
              </a:r>
            </a:p>
          </p:txBody>
        </p:sp>
        <p:sp>
          <p:nvSpPr>
            <p:cNvPr id="97" name="Rectangle 88"/>
            <p:cNvSpPr>
              <a:spLocks noChangeArrowheads="1"/>
            </p:cNvSpPr>
            <p:nvPr/>
          </p:nvSpPr>
          <p:spPr bwMode="auto">
            <a:xfrm>
              <a:off x="2535" y="3542"/>
              <a:ext cx="494"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98" name="Rectangle 89"/>
            <p:cNvSpPr>
              <a:spLocks noChangeArrowheads="1"/>
            </p:cNvSpPr>
            <p:nvPr/>
          </p:nvSpPr>
          <p:spPr bwMode="auto">
            <a:xfrm>
              <a:off x="2601" y="3584"/>
              <a:ext cx="391"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990000"/>
                  </a:solidFill>
                  <a:latin typeface="微软雅黑" pitchFamily="34" charset="-122"/>
                  <a:ea typeface="微软雅黑" pitchFamily="34" charset="-122"/>
                </a:rPr>
                <a:t>float</a:t>
              </a:r>
            </a:p>
          </p:txBody>
        </p:sp>
        <p:sp>
          <p:nvSpPr>
            <p:cNvPr id="99" name="Rectangle 90"/>
            <p:cNvSpPr>
              <a:spLocks noChangeArrowheads="1"/>
            </p:cNvSpPr>
            <p:nvPr/>
          </p:nvSpPr>
          <p:spPr bwMode="auto">
            <a:xfrm>
              <a:off x="3205" y="3542"/>
              <a:ext cx="674" cy="293"/>
            </a:xfrm>
            <a:prstGeom prst="rect">
              <a:avLst/>
            </a:prstGeom>
            <a:noFill/>
            <a:ln w="7920">
              <a:solidFill>
                <a:srgbClr val="000000"/>
              </a:solidFill>
              <a:miter lim="800000"/>
              <a:headEnd/>
              <a:tailEnd/>
            </a:ln>
            <a:effectLst/>
          </p:spPr>
          <p:txBody>
            <a:bodyPr wrap="none" anchor="ctr"/>
            <a:lstStyle/>
            <a:p>
              <a:endParaRPr lang="zh-CN" altLang="en-US" sz="1600">
                <a:latin typeface="微软雅黑" pitchFamily="34" charset="-122"/>
                <a:ea typeface="微软雅黑" pitchFamily="34" charset="-122"/>
              </a:endParaRPr>
            </a:p>
          </p:txBody>
        </p:sp>
        <p:sp>
          <p:nvSpPr>
            <p:cNvPr id="100" name="Rectangle 91"/>
            <p:cNvSpPr>
              <a:spLocks noChangeArrowheads="1"/>
            </p:cNvSpPr>
            <p:nvPr/>
          </p:nvSpPr>
          <p:spPr bwMode="auto">
            <a:xfrm>
              <a:off x="3277" y="3584"/>
              <a:ext cx="586" cy="205"/>
            </a:xfrm>
            <a:prstGeom prst="rect">
              <a:avLst/>
            </a:prstGeom>
            <a:noFill/>
            <a:ln w="9525">
              <a:noFill/>
              <a:round/>
              <a:headEnd/>
              <a:tailEnd/>
            </a:ln>
            <a:effectLst/>
          </p:spPr>
          <p:txBody>
            <a:bodyPr wrap="none" lIns="0" tIns="0" rIns="0" bIns="0">
              <a:spAutoFit/>
            </a:bodyPr>
            <a:lstStyle/>
            <a:p>
              <a:pPr>
                <a:spcBef>
                  <a:spcPts val="6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sz="1600" b="1" dirty="0">
                  <a:solidFill>
                    <a:srgbClr val="990000"/>
                  </a:solidFill>
                  <a:latin typeface="微软雅黑" pitchFamily="34" charset="-122"/>
                  <a:ea typeface="微软雅黑" pitchFamily="34" charset="-122"/>
                </a:rPr>
                <a:t>double</a:t>
              </a:r>
            </a:p>
          </p:txBody>
        </p:sp>
        <p:sp>
          <p:nvSpPr>
            <p:cNvPr id="101" name="Line 92"/>
            <p:cNvSpPr>
              <a:spLocks noChangeShapeType="1"/>
            </p:cNvSpPr>
            <p:nvPr/>
          </p:nvSpPr>
          <p:spPr bwMode="auto">
            <a:xfrm flipH="1">
              <a:off x="1770" y="1201"/>
              <a:ext cx="1197" cy="429"/>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02" name="Line 93"/>
            <p:cNvSpPr>
              <a:spLocks noChangeShapeType="1"/>
            </p:cNvSpPr>
            <p:nvPr/>
          </p:nvSpPr>
          <p:spPr bwMode="auto">
            <a:xfrm>
              <a:off x="2918" y="1202"/>
              <a:ext cx="1386" cy="429"/>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03" name="Line 94"/>
            <p:cNvSpPr>
              <a:spLocks noChangeShapeType="1"/>
            </p:cNvSpPr>
            <p:nvPr/>
          </p:nvSpPr>
          <p:spPr bwMode="auto">
            <a:xfrm flipH="1">
              <a:off x="766" y="1917"/>
              <a:ext cx="910" cy="389"/>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04" name="Line 95"/>
            <p:cNvSpPr>
              <a:spLocks noChangeShapeType="1"/>
            </p:cNvSpPr>
            <p:nvPr/>
          </p:nvSpPr>
          <p:spPr bwMode="auto">
            <a:xfrm>
              <a:off x="1675" y="1917"/>
              <a:ext cx="1" cy="382"/>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05" name="Line 96"/>
            <p:cNvSpPr>
              <a:spLocks noChangeShapeType="1"/>
            </p:cNvSpPr>
            <p:nvPr/>
          </p:nvSpPr>
          <p:spPr bwMode="auto">
            <a:xfrm>
              <a:off x="1675" y="1917"/>
              <a:ext cx="1004" cy="389"/>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06" name="Line 97"/>
            <p:cNvSpPr>
              <a:spLocks noChangeShapeType="1"/>
            </p:cNvSpPr>
            <p:nvPr/>
          </p:nvSpPr>
          <p:spPr bwMode="auto">
            <a:xfrm flipH="1">
              <a:off x="3634" y="1918"/>
              <a:ext cx="719" cy="388"/>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07" name="Line 98"/>
            <p:cNvSpPr>
              <a:spLocks noChangeShapeType="1"/>
            </p:cNvSpPr>
            <p:nvPr/>
          </p:nvSpPr>
          <p:spPr bwMode="auto">
            <a:xfrm>
              <a:off x="4352" y="1918"/>
              <a:ext cx="1" cy="382"/>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08" name="Line 99"/>
            <p:cNvSpPr>
              <a:spLocks noChangeShapeType="1"/>
            </p:cNvSpPr>
            <p:nvPr/>
          </p:nvSpPr>
          <p:spPr bwMode="auto">
            <a:xfrm>
              <a:off x="4352" y="1918"/>
              <a:ext cx="764" cy="388"/>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09" name="Line 100"/>
            <p:cNvSpPr>
              <a:spLocks noChangeShapeType="1"/>
            </p:cNvSpPr>
            <p:nvPr/>
          </p:nvSpPr>
          <p:spPr bwMode="auto">
            <a:xfrm flipH="1">
              <a:off x="1053" y="2586"/>
              <a:ext cx="671" cy="245"/>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10" name="Line 101"/>
            <p:cNvSpPr>
              <a:spLocks noChangeShapeType="1"/>
            </p:cNvSpPr>
            <p:nvPr/>
          </p:nvSpPr>
          <p:spPr bwMode="auto">
            <a:xfrm>
              <a:off x="1675" y="2586"/>
              <a:ext cx="1004" cy="224"/>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11" name="Line 102"/>
            <p:cNvSpPr>
              <a:spLocks noChangeShapeType="1"/>
            </p:cNvSpPr>
            <p:nvPr/>
          </p:nvSpPr>
          <p:spPr bwMode="auto">
            <a:xfrm flipH="1">
              <a:off x="336" y="3118"/>
              <a:ext cx="767" cy="423"/>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12" name="Line 103"/>
            <p:cNvSpPr>
              <a:spLocks noChangeShapeType="1"/>
            </p:cNvSpPr>
            <p:nvPr/>
          </p:nvSpPr>
          <p:spPr bwMode="auto">
            <a:xfrm flipH="1">
              <a:off x="1005" y="3118"/>
              <a:ext cx="98" cy="423"/>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13" name="Line 104"/>
            <p:cNvSpPr>
              <a:spLocks noChangeShapeType="1"/>
            </p:cNvSpPr>
            <p:nvPr/>
          </p:nvSpPr>
          <p:spPr bwMode="auto">
            <a:xfrm>
              <a:off x="1102" y="3118"/>
              <a:ext cx="430" cy="423"/>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14" name="Line 105"/>
            <p:cNvSpPr>
              <a:spLocks noChangeShapeType="1"/>
            </p:cNvSpPr>
            <p:nvPr/>
          </p:nvSpPr>
          <p:spPr bwMode="auto">
            <a:xfrm>
              <a:off x="1102" y="3118"/>
              <a:ext cx="1003" cy="423"/>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15" name="Line 106"/>
            <p:cNvSpPr>
              <a:spLocks noChangeShapeType="1"/>
            </p:cNvSpPr>
            <p:nvPr/>
          </p:nvSpPr>
          <p:spPr bwMode="auto">
            <a:xfrm>
              <a:off x="2679" y="3103"/>
              <a:ext cx="95" cy="438"/>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sp>
          <p:nvSpPr>
            <p:cNvPr id="116" name="Line 107"/>
            <p:cNvSpPr>
              <a:spLocks noChangeShapeType="1"/>
            </p:cNvSpPr>
            <p:nvPr/>
          </p:nvSpPr>
          <p:spPr bwMode="auto">
            <a:xfrm>
              <a:off x="2679" y="3103"/>
              <a:ext cx="860" cy="438"/>
            </a:xfrm>
            <a:prstGeom prst="line">
              <a:avLst/>
            </a:prstGeom>
            <a:noFill/>
            <a:ln w="7920">
              <a:solidFill>
                <a:srgbClr val="000000"/>
              </a:solidFill>
              <a:miter lim="800000"/>
              <a:headEnd/>
              <a:tailEnd/>
            </a:ln>
            <a:effectLst/>
          </p:spPr>
          <p:txBody>
            <a:bodyPr/>
            <a:lstStyle/>
            <a:p>
              <a:endParaRPr lang="zh-CN" altLang="en-US" sz="1600">
                <a:latin typeface="微软雅黑" pitchFamily="34" charset="-122"/>
                <a:ea typeface="微软雅黑" pitchFamily="34" charset="-122"/>
              </a:endParaRPr>
            </a:p>
          </p:txBody>
        </p:sp>
      </p:gr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语言技术简介</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版本划分</a:t>
            </a:r>
          </a:p>
        </p:txBody>
      </p:sp>
      <p:sp>
        <p:nvSpPr>
          <p:cNvPr id="45" name="Oval 2"/>
          <p:cNvSpPr>
            <a:spLocks noChangeArrowheads="1"/>
          </p:cNvSpPr>
          <p:nvPr/>
        </p:nvSpPr>
        <p:spPr bwMode="auto">
          <a:xfrm>
            <a:off x="4126127" y="1438612"/>
            <a:ext cx="742950" cy="206375"/>
          </a:xfrm>
          <a:prstGeom prst="ellipse">
            <a:avLst/>
          </a:prstGeom>
          <a:gradFill rotWithShape="0">
            <a:gsLst>
              <a:gs pos="0">
                <a:srgbClr val="FEFEFE"/>
              </a:gs>
              <a:gs pos="100000">
                <a:srgbClr val="B2B2B2"/>
              </a:gs>
            </a:gsLst>
            <a:path path="shape">
              <a:fillToRect l="50000" t="50000" r="50000" b="50000"/>
            </a:path>
          </a:gradFill>
          <a:ln w="9525">
            <a:noFill/>
            <a:round/>
            <a:headEnd/>
            <a:tailEnd/>
          </a:ln>
          <a:effectLst/>
        </p:spPr>
        <p:txBody>
          <a:bodyPr wrap="none" anchor="ctr"/>
          <a:lstStyle/>
          <a:p>
            <a:endParaRPr lang="zh-CN" altLang="en-US"/>
          </a:p>
        </p:txBody>
      </p:sp>
      <p:sp>
        <p:nvSpPr>
          <p:cNvPr id="46" name="Oval 3"/>
          <p:cNvSpPr>
            <a:spLocks noChangeArrowheads="1"/>
          </p:cNvSpPr>
          <p:nvPr/>
        </p:nvSpPr>
        <p:spPr bwMode="auto">
          <a:xfrm>
            <a:off x="2553256" y="2810247"/>
            <a:ext cx="1257300" cy="349250"/>
          </a:xfrm>
          <a:prstGeom prst="ellipse">
            <a:avLst/>
          </a:prstGeom>
          <a:gradFill rotWithShape="0">
            <a:gsLst>
              <a:gs pos="0">
                <a:srgbClr val="FEFEFE"/>
              </a:gs>
              <a:gs pos="100000">
                <a:srgbClr val="B2B2B2"/>
              </a:gs>
            </a:gsLst>
            <a:path path="shape">
              <a:fillToRect l="50000" t="50000" r="50000" b="50000"/>
            </a:path>
          </a:gradFill>
          <a:ln w="9525">
            <a:noFill/>
            <a:round/>
            <a:headEnd/>
            <a:tailEnd/>
          </a:ln>
          <a:effectLst/>
        </p:spPr>
        <p:txBody>
          <a:bodyPr wrap="none" anchor="ctr"/>
          <a:lstStyle/>
          <a:p>
            <a:endParaRPr lang="zh-CN" altLang="en-US"/>
          </a:p>
        </p:txBody>
      </p:sp>
      <p:sp>
        <p:nvSpPr>
          <p:cNvPr id="47" name="Oval 4"/>
          <p:cNvSpPr>
            <a:spLocks noChangeArrowheads="1"/>
          </p:cNvSpPr>
          <p:nvPr/>
        </p:nvSpPr>
        <p:spPr bwMode="auto">
          <a:xfrm>
            <a:off x="4232646" y="4154579"/>
            <a:ext cx="1824037" cy="506412"/>
          </a:xfrm>
          <a:prstGeom prst="ellipse">
            <a:avLst/>
          </a:prstGeom>
          <a:gradFill rotWithShape="0">
            <a:gsLst>
              <a:gs pos="0">
                <a:srgbClr val="FEFEFE"/>
              </a:gs>
              <a:gs pos="100000">
                <a:srgbClr val="B2B2B2"/>
              </a:gs>
            </a:gsLst>
            <a:path path="shape">
              <a:fillToRect l="50000" t="50000" r="50000" b="50000"/>
            </a:path>
          </a:gradFill>
          <a:ln w="9525">
            <a:noFill/>
            <a:round/>
            <a:headEnd/>
            <a:tailEnd/>
          </a:ln>
          <a:effectLst/>
        </p:spPr>
        <p:txBody>
          <a:bodyPr wrap="none" anchor="ctr"/>
          <a:lstStyle/>
          <a:p>
            <a:endParaRPr lang="zh-CN" altLang="en-US"/>
          </a:p>
        </p:txBody>
      </p:sp>
      <p:sp>
        <p:nvSpPr>
          <p:cNvPr id="48" name="Oval 5"/>
          <p:cNvSpPr>
            <a:spLocks noChangeArrowheads="1"/>
          </p:cNvSpPr>
          <p:nvPr/>
        </p:nvSpPr>
        <p:spPr bwMode="auto">
          <a:xfrm>
            <a:off x="351527" y="3394076"/>
            <a:ext cx="1481137" cy="411163"/>
          </a:xfrm>
          <a:prstGeom prst="ellipse">
            <a:avLst/>
          </a:prstGeom>
          <a:gradFill rotWithShape="0">
            <a:gsLst>
              <a:gs pos="0">
                <a:srgbClr val="FEFEFE"/>
              </a:gs>
              <a:gs pos="100000">
                <a:srgbClr val="B2B2B2"/>
              </a:gs>
            </a:gsLst>
            <a:path path="shape">
              <a:fillToRect l="50000" t="50000" r="50000" b="50000"/>
            </a:path>
          </a:gradFill>
          <a:ln w="9525">
            <a:noFill/>
            <a:round/>
            <a:headEnd/>
            <a:tailEnd/>
          </a:ln>
          <a:effectLst/>
        </p:spPr>
        <p:txBody>
          <a:bodyPr wrap="none" anchor="ctr"/>
          <a:lstStyle/>
          <a:p>
            <a:endParaRPr lang="zh-CN" altLang="en-US"/>
          </a:p>
        </p:txBody>
      </p:sp>
      <p:sp>
        <p:nvSpPr>
          <p:cNvPr id="49" name="Rectangle 6"/>
          <p:cNvSpPr>
            <a:spLocks noChangeArrowheads="1"/>
          </p:cNvSpPr>
          <p:nvPr/>
        </p:nvSpPr>
        <p:spPr bwMode="auto">
          <a:xfrm rot="13740000">
            <a:off x="3640343" y="2428097"/>
            <a:ext cx="960437" cy="192087"/>
          </a:xfrm>
          <a:prstGeom prst="rect">
            <a:avLst/>
          </a:prstGeom>
          <a:gradFill rotWithShape="0">
            <a:gsLst>
              <a:gs pos="0">
                <a:srgbClr val="454545"/>
              </a:gs>
              <a:gs pos="50000">
                <a:srgbClr val="969696"/>
              </a:gs>
              <a:gs pos="100000">
                <a:srgbClr val="454545"/>
              </a:gs>
            </a:gsLst>
            <a:lin ang="5400000" scaled="1"/>
          </a:gradFill>
          <a:ln w="9525">
            <a:noFill/>
            <a:round/>
            <a:headEnd/>
            <a:tailEnd/>
          </a:ln>
          <a:effectLst/>
        </p:spPr>
        <p:txBody>
          <a:bodyPr wrap="none" anchor="ctr"/>
          <a:lstStyle/>
          <a:p>
            <a:endParaRPr lang="zh-CN" altLang="en-US"/>
          </a:p>
        </p:txBody>
      </p:sp>
      <p:sp>
        <p:nvSpPr>
          <p:cNvPr id="50" name="Rectangle 7"/>
          <p:cNvSpPr>
            <a:spLocks noChangeArrowheads="1"/>
          </p:cNvSpPr>
          <p:nvPr/>
        </p:nvSpPr>
        <p:spPr bwMode="auto">
          <a:xfrm rot="20820000">
            <a:off x="1599302" y="2176464"/>
            <a:ext cx="1009650" cy="173037"/>
          </a:xfrm>
          <a:prstGeom prst="rect">
            <a:avLst/>
          </a:prstGeom>
          <a:gradFill rotWithShape="0">
            <a:gsLst>
              <a:gs pos="0">
                <a:srgbClr val="454545"/>
              </a:gs>
              <a:gs pos="50000">
                <a:srgbClr val="969696"/>
              </a:gs>
              <a:gs pos="100000">
                <a:srgbClr val="454545"/>
              </a:gs>
            </a:gsLst>
            <a:lin ang="5400000" scaled="1"/>
          </a:gradFill>
          <a:ln w="9525">
            <a:noFill/>
            <a:round/>
            <a:headEnd/>
            <a:tailEnd/>
          </a:ln>
          <a:effectLst/>
        </p:spPr>
        <p:txBody>
          <a:bodyPr wrap="none" anchor="ctr"/>
          <a:lstStyle/>
          <a:p>
            <a:endParaRPr lang="zh-CN" altLang="en-US"/>
          </a:p>
        </p:txBody>
      </p:sp>
      <p:grpSp>
        <p:nvGrpSpPr>
          <p:cNvPr id="51" name="Group 8"/>
          <p:cNvGrpSpPr>
            <a:grpSpLocks/>
          </p:cNvGrpSpPr>
          <p:nvPr/>
        </p:nvGrpSpPr>
        <p:grpSpPr bwMode="auto">
          <a:xfrm>
            <a:off x="2386825" y="1041401"/>
            <a:ext cx="1674813" cy="1690688"/>
            <a:chOff x="2436" y="1307"/>
            <a:chExt cx="1055" cy="1065"/>
          </a:xfrm>
        </p:grpSpPr>
        <p:sp>
          <p:nvSpPr>
            <p:cNvPr id="68" name="Rectangle 9"/>
            <p:cNvSpPr>
              <a:spLocks noChangeArrowheads="1"/>
            </p:cNvSpPr>
            <p:nvPr/>
          </p:nvSpPr>
          <p:spPr bwMode="auto">
            <a:xfrm rot="18360000">
              <a:off x="3262" y="1453"/>
              <a:ext cx="376" cy="83"/>
            </a:xfrm>
            <a:prstGeom prst="rect">
              <a:avLst/>
            </a:prstGeom>
            <a:gradFill rotWithShape="0">
              <a:gsLst>
                <a:gs pos="0">
                  <a:srgbClr val="454545"/>
                </a:gs>
                <a:gs pos="50000">
                  <a:srgbClr val="969696"/>
                </a:gs>
                <a:gs pos="100000">
                  <a:srgbClr val="454545"/>
                </a:gs>
              </a:gsLst>
              <a:lin ang="5400000" scaled="1"/>
            </a:gradFill>
            <a:ln w="9525">
              <a:noFill/>
              <a:round/>
              <a:headEnd/>
              <a:tailEnd/>
            </a:ln>
            <a:effectLst/>
          </p:spPr>
          <p:txBody>
            <a:bodyPr wrap="none" anchor="ctr"/>
            <a:lstStyle/>
            <a:p>
              <a:endParaRPr lang="zh-CN" altLang="en-US"/>
            </a:p>
          </p:txBody>
        </p:sp>
        <p:grpSp>
          <p:nvGrpSpPr>
            <p:cNvPr id="78" name="Group 10"/>
            <p:cNvGrpSpPr>
              <a:grpSpLocks/>
            </p:cNvGrpSpPr>
            <p:nvPr/>
          </p:nvGrpSpPr>
          <p:grpSpPr bwMode="auto">
            <a:xfrm>
              <a:off x="2436" y="1370"/>
              <a:ext cx="1014" cy="1002"/>
              <a:chOff x="2436" y="1370"/>
              <a:chExt cx="1014" cy="1002"/>
            </a:xfrm>
          </p:grpSpPr>
          <p:sp>
            <p:nvSpPr>
              <p:cNvPr id="91" name="Oval 11"/>
              <p:cNvSpPr>
                <a:spLocks noChangeArrowheads="1"/>
              </p:cNvSpPr>
              <p:nvPr/>
            </p:nvSpPr>
            <p:spPr bwMode="auto">
              <a:xfrm>
                <a:off x="2436" y="1370"/>
                <a:ext cx="1014" cy="1002"/>
              </a:xfrm>
              <a:prstGeom prst="ellipse">
                <a:avLst/>
              </a:prstGeom>
              <a:gradFill rotWithShape="0">
                <a:gsLst>
                  <a:gs pos="0">
                    <a:srgbClr val="969696"/>
                  </a:gs>
                  <a:gs pos="100000">
                    <a:srgbClr val="242424"/>
                  </a:gs>
                </a:gsLst>
                <a:lin ang="5400000" scaled="1"/>
              </a:gradFill>
              <a:ln w="9525">
                <a:noFill/>
                <a:round/>
                <a:headEnd/>
                <a:tailEnd/>
              </a:ln>
              <a:effectLst/>
            </p:spPr>
            <p:txBody>
              <a:bodyPr wrap="none" anchor="ctr"/>
              <a:lstStyle/>
              <a:p>
                <a:endParaRPr lang="zh-CN" altLang="en-US"/>
              </a:p>
            </p:txBody>
          </p:sp>
          <p:sp>
            <p:nvSpPr>
              <p:cNvPr id="92" name="Freeform 12"/>
              <p:cNvSpPr>
                <a:spLocks noChangeArrowheads="1"/>
              </p:cNvSpPr>
              <p:nvPr/>
            </p:nvSpPr>
            <p:spPr bwMode="auto">
              <a:xfrm>
                <a:off x="2552" y="1386"/>
                <a:ext cx="782" cy="378"/>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0">
                <a:gsLst>
                  <a:gs pos="0">
                    <a:srgbClr val="FFFFFF"/>
                  </a:gs>
                  <a:gs pos="100000">
                    <a:srgbClr val="969696"/>
                  </a:gs>
                </a:gsLst>
                <a:lin ang="5400000" scaled="1"/>
              </a:gradFill>
              <a:ln w="9525">
                <a:noFill/>
                <a:round/>
                <a:headEnd/>
                <a:tailEnd/>
              </a:ln>
              <a:effectLst/>
            </p:spPr>
            <p:txBody>
              <a:bodyPr wrap="none" anchor="ctr"/>
              <a:lstStyle/>
              <a:p>
                <a:endParaRPr lang="zh-CN" altLang="en-US"/>
              </a:p>
            </p:txBody>
          </p:sp>
        </p:grpSp>
        <p:sp>
          <p:nvSpPr>
            <p:cNvPr id="83" name="Text Box 13"/>
            <p:cNvSpPr txBox="1">
              <a:spLocks noChangeArrowheads="1"/>
            </p:cNvSpPr>
            <p:nvPr/>
          </p:nvSpPr>
          <p:spPr bwMode="auto">
            <a:xfrm>
              <a:off x="2584" y="1806"/>
              <a:ext cx="700" cy="290"/>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solidFill>
                    <a:srgbClr val="FFFFFF"/>
                  </a:solidFill>
                  <a:effectLst>
                    <a:outerShdw blurRad="38100" dist="38100" dir="2700000" algn="tl">
                      <a:srgbClr val="C0C0C0"/>
                    </a:outerShdw>
                  </a:effectLst>
                </a:rPr>
                <a:t>Java 2</a:t>
              </a:r>
            </a:p>
          </p:txBody>
        </p:sp>
      </p:grpSp>
      <p:grpSp>
        <p:nvGrpSpPr>
          <p:cNvPr id="93" name="Group 14"/>
          <p:cNvGrpSpPr>
            <a:grpSpLocks/>
          </p:cNvGrpSpPr>
          <p:nvPr/>
        </p:nvGrpSpPr>
        <p:grpSpPr bwMode="auto">
          <a:xfrm>
            <a:off x="4046692" y="494472"/>
            <a:ext cx="871538" cy="862013"/>
            <a:chOff x="3324" y="785"/>
            <a:chExt cx="549" cy="543"/>
          </a:xfrm>
        </p:grpSpPr>
        <p:grpSp>
          <p:nvGrpSpPr>
            <p:cNvPr id="94" name="Group 15"/>
            <p:cNvGrpSpPr>
              <a:grpSpLocks/>
            </p:cNvGrpSpPr>
            <p:nvPr/>
          </p:nvGrpSpPr>
          <p:grpSpPr bwMode="auto">
            <a:xfrm>
              <a:off x="3324" y="785"/>
              <a:ext cx="549" cy="543"/>
              <a:chOff x="3324" y="785"/>
              <a:chExt cx="549" cy="543"/>
            </a:xfrm>
          </p:grpSpPr>
          <p:sp>
            <p:nvSpPr>
              <p:cNvPr id="96" name="Oval 16"/>
              <p:cNvSpPr>
                <a:spLocks noChangeArrowheads="1"/>
              </p:cNvSpPr>
              <p:nvPr/>
            </p:nvSpPr>
            <p:spPr bwMode="auto">
              <a:xfrm>
                <a:off x="3324" y="785"/>
                <a:ext cx="549" cy="543"/>
              </a:xfrm>
              <a:prstGeom prst="ellipse">
                <a:avLst/>
              </a:prstGeom>
              <a:gradFill rotWithShape="0">
                <a:gsLst>
                  <a:gs pos="0">
                    <a:srgbClr val="009999"/>
                  </a:gs>
                  <a:gs pos="100000">
                    <a:srgbClr val="004545"/>
                  </a:gs>
                </a:gsLst>
                <a:lin ang="5400000" scaled="1"/>
              </a:gradFill>
              <a:ln w="9525">
                <a:noFill/>
                <a:round/>
                <a:headEnd/>
                <a:tailEnd/>
              </a:ln>
              <a:effectLst/>
            </p:spPr>
            <p:txBody>
              <a:bodyPr wrap="none" anchor="ctr"/>
              <a:lstStyle/>
              <a:p>
                <a:endParaRPr lang="zh-CN" altLang="en-US"/>
              </a:p>
            </p:txBody>
          </p:sp>
          <p:sp>
            <p:nvSpPr>
              <p:cNvPr id="97" name="Freeform 17"/>
              <p:cNvSpPr>
                <a:spLocks noChangeArrowheads="1"/>
              </p:cNvSpPr>
              <p:nvPr/>
            </p:nvSpPr>
            <p:spPr bwMode="auto">
              <a:xfrm>
                <a:off x="3387" y="794"/>
                <a:ext cx="424" cy="205"/>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0">
                <a:gsLst>
                  <a:gs pos="0">
                    <a:srgbClr val="FFFFFF"/>
                  </a:gs>
                  <a:gs pos="100000">
                    <a:srgbClr val="009999"/>
                  </a:gs>
                </a:gsLst>
                <a:lin ang="5400000" scaled="1"/>
              </a:gradFill>
              <a:ln w="9525">
                <a:noFill/>
                <a:round/>
                <a:headEnd/>
                <a:tailEnd/>
              </a:ln>
              <a:effectLst/>
            </p:spPr>
            <p:txBody>
              <a:bodyPr wrap="none" anchor="ctr"/>
              <a:lstStyle/>
              <a:p>
                <a:endParaRPr lang="zh-CN" altLang="en-US"/>
              </a:p>
            </p:txBody>
          </p:sp>
        </p:grpSp>
        <p:sp>
          <p:nvSpPr>
            <p:cNvPr id="95" name="Text Box 18"/>
            <p:cNvSpPr txBox="1">
              <a:spLocks noChangeArrowheads="1"/>
            </p:cNvSpPr>
            <p:nvPr/>
          </p:nvSpPr>
          <p:spPr bwMode="auto">
            <a:xfrm>
              <a:off x="3410" y="994"/>
              <a:ext cx="402" cy="193"/>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dirty="0">
                  <a:solidFill>
                    <a:srgbClr val="FFFFFF"/>
                  </a:solidFill>
                  <a:effectLst>
                    <a:outerShdw blurRad="38100" dist="38100" dir="2700000" algn="tl">
                      <a:srgbClr val="C0C0C0"/>
                    </a:outerShdw>
                  </a:effectLst>
                  <a:latin typeface="Verdana" pitchFamily="32" charset="0"/>
                </a:rPr>
                <a:t>J2ME</a:t>
              </a:r>
            </a:p>
          </p:txBody>
        </p:sp>
      </p:grpSp>
      <p:grpSp>
        <p:nvGrpSpPr>
          <p:cNvPr id="98" name="Group 19"/>
          <p:cNvGrpSpPr>
            <a:grpSpLocks/>
          </p:cNvGrpSpPr>
          <p:nvPr/>
        </p:nvGrpSpPr>
        <p:grpSpPr bwMode="auto">
          <a:xfrm>
            <a:off x="157111" y="1511301"/>
            <a:ext cx="1743075" cy="1789113"/>
            <a:chOff x="915" y="1620"/>
            <a:chExt cx="1098" cy="1127"/>
          </a:xfrm>
        </p:grpSpPr>
        <p:grpSp>
          <p:nvGrpSpPr>
            <p:cNvPr id="99" name="Group 20"/>
            <p:cNvGrpSpPr>
              <a:grpSpLocks/>
            </p:cNvGrpSpPr>
            <p:nvPr/>
          </p:nvGrpSpPr>
          <p:grpSpPr bwMode="auto">
            <a:xfrm>
              <a:off x="915" y="1620"/>
              <a:ext cx="1099" cy="1128"/>
              <a:chOff x="915" y="1620"/>
              <a:chExt cx="1099" cy="1128"/>
            </a:xfrm>
          </p:grpSpPr>
          <p:sp>
            <p:nvSpPr>
              <p:cNvPr id="101" name="Oval 21"/>
              <p:cNvSpPr>
                <a:spLocks noChangeArrowheads="1"/>
              </p:cNvSpPr>
              <p:nvPr/>
            </p:nvSpPr>
            <p:spPr bwMode="auto">
              <a:xfrm>
                <a:off x="915" y="1620"/>
                <a:ext cx="1099" cy="1128"/>
              </a:xfrm>
              <a:prstGeom prst="ellipse">
                <a:avLst/>
              </a:prstGeom>
              <a:gradFill rotWithShape="0">
                <a:gsLst>
                  <a:gs pos="0">
                    <a:srgbClr val="990000"/>
                  </a:gs>
                  <a:gs pos="100000">
                    <a:srgbClr val="6E0000"/>
                  </a:gs>
                </a:gsLst>
                <a:lin ang="5400000" scaled="1"/>
              </a:gradFill>
              <a:ln w="9525">
                <a:noFill/>
                <a:round/>
                <a:headEnd/>
                <a:tailEnd/>
              </a:ln>
              <a:effectLst/>
            </p:spPr>
            <p:txBody>
              <a:bodyPr wrap="none" anchor="ctr"/>
              <a:lstStyle/>
              <a:p>
                <a:endParaRPr lang="zh-CN" altLang="en-US"/>
              </a:p>
            </p:txBody>
          </p:sp>
          <p:sp>
            <p:nvSpPr>
              <p:cNvPr id="102" name="Freeform 22"/>
              <p:cNvSpPr>
                <a:spLocks noChangeArrowheads="1"/>
              </p:cNvSpPr>
              <p:nvPr/>
            </p:nvSpPr>
            <p:spPr bwMode="auto">
              <a:xfrm>
                <a:off x="1041" y="1639"/>
                <a:ext cx="848" cy="426"/>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0">
                <a:gsLst>
                  <a:gs pos="0">
                    <a:srgbClr val="FFFFFF"/>
                  </a:gs>
                  <a:gs pos="100000">
                    <a:srgbClr val="990000"/>
                  </a:gs>
                </a:gsLst>
                <a:lin ang="5400000" scaled="1"/>
              </a:gradFill>
              <a:ln w="9525">
                <a:noFill/>
                <a:round/>
                <a:headEnd/>
                <a:tailEnd/>
              </a:ln>
              <a:effectLst/>
            </p:spPr>
            <p:txBody>
              <a:bodyPr wrap="none" anchor="ctr"/>
              <a:lstStyle/>
              <a:p>
                <a:endParaRPr lang="zh-CN" altLang="en-US"/>
              </a:p>
            </p:txBody>
          </p:sp>
        </p:grpSp>
        <p:sp>
          <p:nvSpPr>
            <p:cNvPr id="100" name="Text Box 23"/>
            <p:cNvSpPr txBox="1">
              <a:spLocks noChangeArrowheads="1"/>
            </p:cNvSpPr>
            <p:nvPr/>
          </p:nvSpPr>
          <p:spPr bwMode="auto">
            <a:xfrm>
              <a:off x="1128" y="2121"/>
              <a:ext cx="661" cy="328"/>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a:solidFill>
                    <a:srgbClr val="FFFFFF"/>
                  </a:solidFill>
                  <a:effectLst>
                    <a:outerShdw blurRad="38100" dist="38100" dir="2700000" algn="tl">
                      <a:srgbClr val="C0C0C0"/>
                    </a:outerShdw>
                  </a:effectLst>
                </a:rPr>
                <a:t>J2SE</a:t>
              </a:r>
            </a:p>
          </p:txBody>
        </p:sp>
      </p:grpSp>
      <p:grpSp>
        <p:nvGrpSpPr>
          <p:cNvPr id="103" name="Group 24"/>
          <p:cNvGrpSpPr>
            <a:grpSpLocks/>
          </p:cNvGrpSpPr>
          <p:nvPr/>
        </p:nvGrpSpPr>
        <p:grpSpPr bwMode="auto">
          <a:xfrm>
            <a:off x="4147240" y="2087564"/>
            <a:ext cx="2011362" cy="1987550"/>
            <a:chOff x="3281" y="2414"/>
            <a:chExt cx="1267" cy="1252"/>
          </a:xfrm>
        </p:grpSpPr>
        <p:grpSp>
          <p:nvGrpSpPr>
            <p:cNvPr id="104" name="Group 25"/>
            <p:cNvGrpSpPr>
              <a:grpSpLocks/>
            </p:cNvGrpSpPr>
            <p:nvPr/>
          </p:nvGrpSpPr>
          <p:grpSpPr bwMode="auto">
            <a:xfrm>
              <a:off x="3281" y="2414"/>
              <a:ext cx="1268" cy="1253"/>
              <a:chOff x="3281" y="2414"/>
              <a:chExt cx="1268" cy="1253"/>
            </a:xfrm>
          </p:grpSpPr>
          <p:sp>
            <p:nvSpPr>
              <p:cNvPr id="106" name="Oval 26"/>
              <p:cNvSpPr>
                <a:spLocks noChangeArrowheads="1"/>
              </p:cNvSpPr>
              <p:nvPr/>
            </p:nvSpPr>
            <p:spPr bwMode="auto">
              <a:xfrm>
                <a:off x="3281" y="2414"/>
                <a:ext cx="1268" cy="1253"/>
              </a:xfrm>
              <a:prstGeom prst="ellipse">
                <a:avLst/>
              </a:prstGeom>
              <a:gradFill rotWithShape="0">
                <a:gsLst>
                  <a:gs pos="0">
                    <a:srgbClr val="6699FF"/>
                  </a:gs>
                  <a:gs pos="100000">
                    <a:srgbClr val="37538A"/>
                  </a:gs>
                </a:gsLst>
                <a:lin ang="5400000" scaled="1"/>
              </a:gradFill>
              <a:ln w="9525">
                <a:noFill/>
                <a:round/>
                <a:headEnd/>
                <a:tailEnd/>
              </a:ln>
              <a:effectLst/>
            </p:spPr>
            <p:txBody>
              <a:bodyPr wrap="none" anchor="ctr"/>
              <a:lstStyle/>
              <a:p>
                <a:endParaRPr lang="zh-CN" altLang="en-US"/>
              </a:p>
            </p:txBody>
          </p:sp>
          <p:sp>
            <p:nvSpPr>
              <p:cNvPr id="107" name="Freeform 27"/>
              <p:cNvSpPr>
                <a:spLocks noChangeArrowheads="1"/>
              </p:cNvSpPr>
              <p:nvPr/>
            </p:nvSpPr>
            <p:spPr bwMode="auto">
              <a:xfrm>
                <a:off x="3426" y="2435"/>
                <a:ext cx="978" cy="473"/>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0">
                <a:gsLst>
                  <a:gs pos="0">
                    <a:srgbClr val="FEFEFE"/>
                  </a:gs>
                  <a:gs pos="100000">
                    <a:srgbClr val="6699FF"/>
                  </a:gs>
                </a:gsLst>
                <a:lin ang="5400000" scaled="1"/>
              </a:gradFill>
              <a:ln w="9525">
                <a:noFill/>
                <a:round/>
                <a:headEnd/>
                <a:tailEnd/>
              </a:ln>
              <a:effectLst/>
            </p:spPr>
            <p:txBody>
              <a:bodyPr wrap="none" anchor="ctr"/>
              <a:lstStyle/>
              <a:p>
                <a:endParaRPr lang="zh-CN" altLang="en-US"/>
              </a:p>
            </p:txBody>
          </p:sp>
        </p:grpSp>
        <p:sp>
          <p:nvSpPr>
            <p:cNvPr id="105" name="Text Box 28"/>
            <p:cNvSpPr txBox="1">
              <a:spLocks noChangeArrowheads="1"/>
            </p:cNvSpPr>
            <p:nvPr/>
          </p:nvSpPr>
          <p:spPr bwMode="auto">
            <a:xfrm>
              <a:off x="3635" y="2957"/>
              <a:ext cx="661" cy="328"/>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solidFill>
                    <a:srgbClr val="FFFFFF"/>
                  </a:solidFill>
                  <a:effectLst>
                    <a:outerShdw blurRad="38100" dist="38100" dir="2700000" algn="tl">
                      <a:srgbClr val="C0C0C0"/>
                    </a:outerShdw>
                  </a:effectLst>
                </a:rPr>
                <a:t>J2EE</a:t>
              </a:r>
            </a:p>
          </p:txBody>
        </p:sp>
      </p:grpSp>
      <p:sp>
        <p:nvSpPr>
          <p:cNvPr id="108" name="AutoShape 4"/>
          <p:cNvSpPr>
            <a:spLocks noChangeArrowheads="1"/>
          </p:cNvSpPr>
          <p:nvPr/>
        </p:nvSpPr>
        <p:spPr bwMode="auto">
          <a:xfrm>
            <a:off x="6284039" y="633619"/>
            <a:ext cx="2637770" cy="3443083"/>
          </a:xfrm>
          <a:prstGeom prst="roundRect">
            <a:avLst>
              <a:gd name="adj" fmla="val 13745"/>
            </a:avLst>
          </a:prstGeom>
          <a:noFill/>
          <a:ln w="38160">
            <a:solidFill>
              <a:srgbClr val="C0C0C0"/>
            </a:solidFill>
            <a:miter lim="800000"/>
            <a:headEnd/>
            <a:tailEnd/>
          </a:ln>
          <a:effectLst/>
        </p:spPr>
        <p:txBody>
          <a:bodyPr lIns="90000" tIns="46800" rIns="90000" bIns="46800" anchor="ctr"/>
          <a:lstStyle/>
          <a:p>
            <a:pPr eaLnBrk="0" hangingPunct="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smtClean="0">
                <a:latin typeface="微软雅黑" pitchFamily="34" charset="-122"/>
                <a:ea typeface="微软雅黑" pitchFamily="34" charset="-122"/>
              </a:rPr>
              <a:t>Standard Edition</a:t>
            </a:r>
            <a:r>
              <a:rPr lang="zh-CN" altLang="en-US" sz="1600" dirty="0" smtClean="0">
                <a:latin typeface="微软雅黑" pitchFamily="34" charset="-122"/>
                <a:ea typeface="微软雅黑" pitchFamily="34" charset="-122"/>
              </a:rPr>
              <a:t>，主要用于桌面应用软件的编程</a:t>
            </a:r>
            <a:endParaRPr lang="en-US" altLang="zh-CN" sz="1600" dirty="0" smtClean="0">
              <a:latin typeface="微软雅黑" pitchFamily="34" charset="-122"/>
              <a:ea typeface="微软雅黑" pitchFamily="34" charset="-122"/>
            </a:endParaRPr>
          </a:p>
          <a:p>
            <a:pPr eaLnBrk="0" hangingPunct="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smtClean="0">
                <a:latin typeface="微软雅黑" pitchFamily="34" charset="-122"/>
                <a:ea typeface="微软雅黑" pitchFamily="34" charset="-122"/>
              </a:rPr>
              <a:t>Micro Edition</a:t>
            </a:r>
            <a:r>
              <a:rPr lang="zh-CN" altLang="en-US" sz="1600" dirty="0" smtClean="0">
                <a:latin typeface="微软雅黑" pitchFamily="34" charset="-122"/>
                <a:ea typeface="微软雅黑" pitchFamily="34" charset="-122"/>
              </a:rPr>
              <a:t>，包含</a:t>
            </a:r>
            <a:r>
              <a:rPr lang="en-US" altLang="zh-CN" sz="1600" dirty="0" smtClean="0">
                <a:latin typeface="微软雅黑" pitchFamily="34" charset="-122"/>
                <a:ea typeface="微软雅黑" pitchFamily="34" charset="-122"/>
              </a:rPr>
              <a:t>J2SE</a:t>
            </a:r>
            <a:r>
              <a:rPr lang="zh-CN" altLang="en-US" sz="1600" dirty="0" smtClean="0">
                <a:latin typeface="微软雅黑" pitchFamily="34" charset="-122"/>
                <a:ea typeface="微软雅黑" pitchFamily="34" charset="-122"/>
              </a:rPr>
              <a:t>中一部分类，用于消费类电子产品的软件开发</a:t>
            </a:r>
            <a:r>
              <a:rPr lang="en-US" altLang="zh-CN" sz="1600" dirty="0" smtClean="0">
                <a:latin typeface="微软雅黑" pitchFamily="34" charset="-122"/>
                <a:ea typeface="微软雅黑" pitchFamily="34" charset="-122"/>
              </a:rPr>
              <a:t>,</a:t>
            </a:r>
            <a:r>
              <a:rPr lang="zh-CN" altLang="en-US" sz="1600" dirty="0" smtClean="0">
                <a:latin typeface="微软雅黑" pitchFamily="34" charset="-122"/>
                <a:ea typeface="微软雅黑" pitchFamily="34" charset="-122"/>
              </a:rPr>
              <a:t>如手机和</a:t>
            </a:r>
            <a:r>
              <a:rPr lang="en-US" altLang="zh-CN" sz="1600" dirty="0" smtClean="0">
                <a:latin typeface="微软雅黑" pitchFamily="34" charset="-122"/>
                <a:ea typeface="微软雅黑" pitchFamily="34" charset="-122"/>
              </a:rPr>
              <a:t>PDA</a:t>
            </a:r>
            <a:r>
              <a:rPr lang="zh-CN" altLang="en-US" sz="1600" dirty="0" smtClean="0">
                <a:latin typeface="微软雅黑" pitchFamily="34" charset="-122"/>
                <a:ea typeface="微软雅黑" pitchFamily="34" charset="-122"/>
              </a:rPr>
              <a:t>的编程</a:t>
            </a:r>
            <a:endParaRPr lang="en-US" altLang="zh-CN" sz="1600" dirty="0" smtClean="0">
              <a:latin typeface="微软雅黑" pitchFamily="34" charset="-122"/>
              <a:ea typeface="微软雅黑" pitchFamily="34" charset="-122"/>
            </a:endParaRPr>
          </a:p>
          <a:p>
            <a:pPr eaLnBrk="0" hangingPunct="0">
              <a:buFont typeface="Wingdings" pitchFamily="2" charset="2"/>
              <a:buChar char="Ø"/>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dirty="0" smtClean="0">
                <a:latin typeface="微软雅黑" pitchFamily="34" charset="-122"/>
                <a:ea typeface="微软雅黑" pitchFamily="34" charset="-122"/>
              </a:rPr>
              <a:t>Enterprise Edition</a:t>
            </a:r>
            <a:r>
              <a:rPr lang="zh-CN" altLang="en-US" sz="1600" dirty="0" smtClean="0">
                <a:latin typeface="微软雅黑" pitchFamily="34" charset="-122"/>
                <a:ea typeface="微软雅黑" pitchFamily="34" charset="-122"/>
              </a:rPr>
              <a:t>，主要用于分布式的网络程序的企业级开发，如电子商务网站和</a:t>
            </a:r>
            <a:r>
              <a:rPr lang="en-US" altLang="zh-CN" sz="1600" dirty="0" smtClean="0">
                <a:latin typeface="微软雅黑" pitchFamily="34" charset="-122"/>
                <a:ea typeface="微软雅黑" pitchFamily="34" charset="-122"/>
              </a:rPr>
              <a:t>ERP</a:t>
            </a:r>
            <a:r>
              <a:rPr lang="zh-CN" altLang="en-US" sz="1600" dirty="0" smtClean="0">
                <a:latin typeface="微软雅黑" pitchFamily="34" charset="-122"/>
                <a:ea typeface="微软雅黑" pitchFamily="34" charset="-122"/>
              </a:rPr>
              <a:t>系统</a:t>
            </a:r>
            <a:endParaRPr lang="en-US" altLang="zh-CN" sz="1600" dirty="0" smtClean="0">
              <a:latin typeface="微软雅黑" pitchFamily="34" charset="-122"/>
              <a:ea typeface="微软雅黑" pitchFamily="34" charset="-122"/>
            </a:endParaRPr>
          </a:p>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7" name="Rectangle 2"/>
          <p:cNvSpPr txBox="1">
            <a:spLocks noChangeArrowheads="1"/>
          </p:cNvSpPr>
          <p:nvPr/>
        </p:nvSpPr>
        <p:spPr>
          <a:xfrm>
            <a:off x="348703" y="1136590"/>
            <a:ext cx="8229600" cy="957129"/>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err="1" smtClean="0">
                <a:latin typeface="微软雅黑" pitchFamily="34" charset="-122"/>
                <a:ea typeface="微软雅黑" pitchFamily="34" charset="-122"/>
              </a:rPr>
              <a:t>boolean</a:t>
            </a:r>
            <a:r>
              <a:rPr lang="zh-CN" altLang="en-US" dirty="0" smtClean="0">
                <a:latin typeface="微软雅黑" pitchFamily="34" charset="-122"/>
                <a:ea typeface="微软雅黑" pitchFamily="34" charset="-122"/>
              </a:rPr>
              <a:t>类型只有两个字面值：</a:t>
            </a:r>
            <a:r>
              <a:rPr lang="en-US" altLang="zh-CN" dirty="0" smtClean="0">
                <a:latin typeface="微软雅黑" pitchFamily="34" charset="-122"/>
                <a:ea typeface="微软雅黑" pitchFamily="34" charset="-122"/>
              </a:rPr>
              <a:t>true</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false</a:t>
            </a: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例如：</a:t>
            </a:r>
            <a:r>
              <a:rPr lang="en-US" altLang="zh-CN" dirty="0" err="1" smtClean="0">
                <a:latin typeface="微软雅黑" pitchFamily="34" charset="-122"/>
                <a:ea typeface="微软雅黑" pitchFamily="34" charset="-122"/>
              </a:rPr>
              <a:t>boolean</a:t>
            </a:r>
            <a:r>
              <a:rPr lang="en-US" altLang="zh-CN" dirty="0" smtClean="0">
                <a:latin typeface="微软雅黑" pitchFamily="34" charset="-122"/>
                <a:ea typeface="微软雅黑" pitchFamily="34" charset="-122"/>
              </a:rPr>
              <a:t> flag = true;</a:t>
            </a:r>
          </a:p>
        </p:txBody>
      </p:sp>
      <p:sp>
        <p:nvSpPr>
          <p:cNvPr id="10" name="Text Box 49"/>
          <p:cNvSpPr txBox="1">
            <a:spLocks noChangeArrowheads="1"/>
          </p:cNvSpPr>
          <p:nvPr/>
        </p:nvSpPr>
        <p:spPr bwMode="auto">
          <a:xfrm>
            <a:off x="382888" y="640884"/>
            <a:ext cx="254832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逻辑类型 </a:t>
            </a: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boolean</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
        <p:nvSpPr>
          <p:cNvPr id="11" name="Rectangle 2"/>
          <p:cNvSpPr txBox="1">
            <a:spLocks noChangeArrowheads="1"/>
          </p:cNvSpPr>
          <p:nvPr/>
        </p:nvSpPr>
        <p:spPr>
          <a:xfrm>
            <a:off x="348702" y="2741810"/>
            <a:ext cx="8229600" cy="1291805"/>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表示</a:t>
            </a:r>
            <a:r>
              <a:rPr lang="en-US" altLang="zh-CN" dirty="0" smtClean="0">
                <a:latin typeface="微软雅黑" pitchFamily="34" charset="-122"/>
                <a:ea typeface="微软雅黑" pitchFamily="34" charset="-122"/>
              </a:rPr>
              <a:t>16</a:t>
            </a:r>
            <a:r>
              <a:rPr lang="zh-CN" altLang="en-US" dirty="0" smtClean="0">
                <a:latin typeface="微软雅黑" pitchFamily="34" charset="-122"/>
                <a:ea typeface="微软雅黑" pitchFamily="34" charset="-122"/>
              </a:rPr>
              <a:t>位</a:t>
            </a:r>
            <a:r>
              <a:rPr lang="en-US" altLang="zh-CN" dirty="0" smtClean="0">
                <a:latin typeface="微软雅黑" pitchFamily="34" charset="-122"/>
                <a:ea typeface="微软雅黑" pitchFamily="34" charset="-122"/>
              </a:rPr>
              <a:t>Unicode</a:t>
            </a:r>
            <a:r>
              <a:rPr lang="zh-CN" altLang="en-US" dirty="0" smtClean="0">
                <a:latin typeface="微软雅黑" pitchFamily="34" charset="-122"/>
                <a:ea typeface="微软雅黑" pitchFamily="34" charset="-122"/>
              </a:rPr>
              <a:t>字符</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字符的字面值使用单引号</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引起</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pt-BR" dirty="0" smtClean="0">
                <a:latin typeface="微软雅黑" pitchFamily="34" charset="-122"/>
                <a:ea typeface="微软雅黑" pitchFamily="34" charset="-122"/>
              </a:rPr>
              <a:t>例如：‘</a:t>
            </a:r>
            <a:r>
              <a:rPr lang="pt-BR" altLang="zh-CN" dirty="0" smtClean="0">
                <a:latin typeface="微软雅黑" pitchFamily="34" charset="-122"/>
                <a:ea typeface="微软雅黑" pitchFamily="34" charset="-122"/>
              </a:rPr>
              <a:t>a’  — </a:t>
            </a:r>
            <a:r>
              <a:rPr lang="zh-CN" altLang="pt-BR" dirty="0" smtClean="0">
                <a:latin typeface="微软雅黑" pitchFamily="34" charset="-122"/>
                <a:ea typeface="微软雅黑" pitchFamily="34" charset="-122"/>
              </a:rPr>
              <a:t>字母</a:t>
            </a:r>
            <a:r>
              <a:rPr lang="pt-BR" altLang="zh-CN" dirty="0" smtClean="0">
                <a:latin typeface="微软雅黑" pitchFamily="34" charset="-122"/>
                <a:ea typeface="微软雅黑" pitchFamily="34" charset="-122"/>
              </a:rPr>
              <a:t>a</a:t>
            </a:r>
            <a:endParaRPr lang="en-US" altLang="zh-CN" dirty="0" smtClean="0">
              <a:latin typeface="微软雅黑" pitchFamily="34" charset="-122"/>
              <a:ea typeface="微软雅黑" pitchFamily="34" charset="-122"/>
            </a:endParaRPr>
          </a:p>
        </p:txBody>
      </p:sp>
      <p:sp>
        <p:nvSpPr>
          <p:cNvPr id="13" name="Text Box 49"/>
          <p:cNvSpPr txBox="1">
            <a:spLocks noChangeArrowheads="1"/>
          </p:cNvSpPr>
          <p:nvPr/>
        </p:nvSpPr>
        <p:spPr bwMode="auto">
          <a:xfrm>
            <a:off x="382887" y="2246104"/>
            <a:ext cx="254832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字符类型 </a:t>
            </a:r>
            <a:r>
              <a:rPr lang="en-US" altLang="zh-CN" sz="1600" dirty="0" smtClean="0">
                <a:latin typeface="微软雅黑" pitchFamily="34" charset="-122"/>
                <a:ea typeface="微软雅黑" pitchFamily="34" charset="-122"/>
              </a:rPr>
              <a:t>— char </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7" name="Rectangle 2"/>
          <p:cNvSpPr txBox="1">
            <a:spLocks noChangeArrowheads="1"/>
          </p:cNvSpPr>
          <p:nvPr/>
        </p:nvSpPr>
        <p:spPr>
          <a:xfrm>
            <a:off x="348703" y="1136590"/>
            <a:ext cx="8229600" cy="3307223"/>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数据类型的大小：</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数值的字面值缺省为</a:t>
            </a:r>
            <a:r>
              <a:rPr lang="en-US" altLang="zh-CN" dirty="0" err="1" smtClean="0">
                <a:latin typeface="微软雅黑" pitchFamily="34" charset="-122"/>
                <a:ea typeface="微软雅黑" pitchFamily="34" charset="-122"/>
              </a:rPr>
              <a:t>int</a:t>
            </a:r>
            <a:r>
              <a:rPr lang="zh-CN" altLang="en-US" dirty="0" smtClean="0">
                <a:latin typeface="微软雅黑" pitchFamily="34" charset="-122"/>
                <a:ea typeface="微软雅黑" pitchFamily="34" charset="-122"/>
              </a:rPr>
              <a:t>类型，可使用后缀字母</a:t>
            </a:r>
            <a:r>
              <a:rPr lang="en-US" altLang="zh-CN" dirty="0" smtClean="0">
                <a:latin typeface="微软雅黑" pitchFamily="34" charset="-122"/>
                <a:ea typeface="微软雅黑" pitchFamily="34" charset="-122"/>
              </a:rPr>
              <a:t>L</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l</a:t>
            </a:r>
            <a:r>
              <a:rPr lang="zh-CN" altLang="en-US" dirty="0" smtClean="0">
                <a:latin typeface="微软雅黑" pitchFamily="34" charset="-122"/>
                <a:ea typeface="微软雅黑" pitchFamily="34" charset="-122"/>
              </a:rPr>
              <a:t>来表示</a:t>
            </a:r>
            <a:r>
              <a:rPr lang="en-US" altLang="zh-CN" dirty="0" smtClean="0">
                <a:latin typeface="微软雅黑" pitchFamily="34" charset="-122"/>
                <a:ea typeface="微软雅黑" pitchFamily="34" charset="-122"/>
              </a:rPr>
              <a:t>long</a:t>
            </a:r>
            <a:r>
              <a:rPr lang="zh-CN" altLang="en-US" dirty="0" smtClean="0">
                <a:latin typeface="微软雅黑" pitchFamily="34" charset="-122"/>
                <a:ea typeface="微软雅黑" pitchFamily="34" charset="-122"/>
              </a:rPr>
              <a:t>类型。例如： </a:t>
            </a:r>
            <a:r>
              <a:rPr lang="en-US" altLang="zh-CN" dirty="0" smtClean="0">
                <a:latin typeface="微软雅黑" pitchFamily="34" charset="-122"/>
                <a:ea typeface="微软雅黑" pitchFamily="34" charset="-122"/>
              </a:rPr>
              <a:t>100, 205L</a:t>
            </a:r>
          </a:p>
        </p:txBody>
      </p:sp>
      <p:sp>
        <p:nvSpPr>
          <p:cNvPr id="10" name="Text Box 49"/>
          <p:cNvSpPr txBox="1">
            <a:spLocks noChangeArrowheads="1"/>
          </p:cNvSpPr>
          <p:nvPr/>
        </p:nvSpPr>
        <p:spPr bwMode="auto">
          <a:xfrm>
            <a:off x="382888" y="640884"/>
            <a:ext cx="362509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整型 </a:t>
            </a:r>
            <a:r>
              <a:rPr lang="en-US" altLang="zh-CN" sz="1600" dirty="0" smtClean="0">
                <a:latin typeface="微软雅黑" pitchFamily="34" charset="-122"/>
                <a:ea typeface="微软雅黑" pitchFamily="34" charset="-122"/>
              </a:rPr>
              <a:t>— byte</a:t>
            </a:r>
            <a:r>
              <a:rPr lang="zh-CN" altLang="en-US" sz="1600" dirty="0" smtClean="0">
                <a:latin typeface="微软雅黑" pitchFamily="34" charset="-122"/>
                <a:ea typeface="微软雅黑" pitchFamily="34" charset="-122"/>
              </a:rPr>
              <a:t>、</a:t>
            </a:r>
            <a:r>
              <a:rPr lang="en-US" altLang="zh-CN" sz="1600" dirty="0" smtClean="0">
                <a:latin typeface="微软雅黑" pitchFamily="34" charset="-122"/>
                <a:ea typeface="微软雅黑" pitchFamily="34" charset="-122"/>
              </a:rPr>
              <a:t>short</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int</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和 </a:t>
            </a:r>
            <a:r>
              <a:rPr lang="en-US" altLang="zh-CN" sz="1600" dirty="0" smtClean="0">
                <a:latin typeface="微软雅黑" pitchFamily="34" charset="-122"/>
                <a:ea typeface="微软雅黑" pitchFamily="34" charset="-122"/>
              </a:rPr>
              <a:t>long </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pic>
        <p:nvPicPr>
          <p:cNvPr id="1026" name="Picture 2"/>
          <p:cNvPicPr>
            <a:picLocks noChangeAspect="1" noChangeArrowheads="1"/>
          </p:cNvPicPr>
          <p:nvPr/>
        </p:nvPicPr>
        <p:blipFill>
          <a:blip r:embed="rId5"/>
          <a:srcRect/>
          <a:stretch>
            <a:fillRect/>
          </a:stretch>
        </p:blipFill>
        <p:spPr bwMode="auto">
          <a:xfrm>
            <a:off x="1995488" y="1581818"/>
            <a:ext cx="5153025" cy="155257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7" name="Rectangle 2"/>
          <p:cNvSpPr txBox="1">
            <a:spLocks noChangeArrowheads="1"/>
          </p:cNvSpPr>
          <p:nvPr/>
        </p:nvSpPr>
        <p:spPr>
          <a:xfrm>
            <a:off x="348703" y="1136590"/>
            <a:ext cx="8229600" cy="3643970"/>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数据类型的大小：</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数值的字面值可用两种形式来表示： </a:t>
            </a:r>
            <a:r>
              <a:rPr lang="en-US" altLang="zh-CN" dirty="0" smtClean="0">
                <a:latin typeface="微软雅黑" pitchFamily="34" charset="-122"/>
                <a:ea typeface="微软雅黑" pitchFamily="34" charset="-122"/>
              </a:rPr>
              <a:t>3.14 </a:t>
            </a:r>
            <a:r>
              <a:rPr lang="zh-CN" altLang="en-US" dirty="0" smtClean="0">
                <a:latin typeface="微软雅黑" pitchFamily="34" charset="-122"/>
                <a:ea typeface="微软雅黑" pitchFamily="34" charset="-122"/>
              </a:rPr>
              <a:t>和</a:t>
            </a:r>
            <a:r>
              <a:rPr lang="en-US" altLang="zh-CN" dirty="0" smtClean="0">
                <a:latin typeface="微软雅黑" pitchFamily="34" charset="-122"/>
                <a:ea typeface="微软雅黑" pitchFamily="34" charset="-122"/>
              </a:rPr>
              <a:t>3.14E23(</a:t>
            </a:r>
            <a:r>
              <a:rPr lang="zh-CN" altLang="en-US" dirty="0" smtClean="0">
                <a:latin typeface="微软雅黑" pitchFamily="34" charset="-122"/>
                <a:ea typeface="微软雅黑" pitchFamily="34" charset="-122"/>
              </a:rPr>
              <a:t>大浮点数值</a:t>
            </a:r>
            <a:r>
              <a:rPr lang="en-US" altLang="zh-CN"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数值的字面值缺省为</a:t>
            </a:r>
            <a:r>
              <a:rPr lang="en-US" altLang="zh-CN" dirty="0" smtClean="0">
                <a:latin typeface="微软雅黑" pitchFamily="34" charset="-122"/>
                <a:ea typeface="微软雅黑" pitchFamily="34" charset="-122"/>
              </a:rPr>
              <a:t>double </a:t>
            </a:r>
            <a:r>
              <a:rPr lang="zh-CN" altLang="en-US" dirty="0" smtClean="0">
                <a:latin typeface="微软雅黑" pitchFamily="34" charset="-122"/>
                <a:ea typeface="微软雅黑" pitchFamily="34" charset="-122"/>
              </a:rPr>
              <a:t>类型</a:t>
            </a:r>
            <a:endParaRPr lang="en-US" altLang="zh-CN"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latin typeface="微软雅黑" pitchFamily="34" charset="-122"/>
                <a:ea typeface="微软雅黑" pitchFamily="34" charset="-122"/>
              </a:rPr>
              <a:t>可使用后缀字母</a:t>
            </a:r>
            <a:r>
              <a:rPr lang="en-US" altLang="zh-CN" dirty="0" smtClean="0">
                <a:latin typeface="微软雅黑" pitchFamily="34" charset="-122"/>
                <a:ea typeface="微软雅黑" pitchFamily="34" charset="-122"/>
              </a:rPr>
              <a:t>D</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d</a:t>
            </a:r>
            <a:r>
              <a:rPr lang="zh-CN" altLang="en-US" dirty="0" smtClean="0">
                <a:latin typeface="微软雅黑" pitchFamily="34" charset="-122"/>
                <a:ea typeface="微软雅黑" pitchFamily="34" charset="-122"/>
              </a:rPr>
              <a:t>来表示</a:t>
            </a:r>
            <a:r>
              <a:rPr lang="en-US" altLang="zh-CN" dirty="0" smtClean="0">
                <a:latin typeface="微软雅黑" pitchFamily="34" charset="-122"/>
                <a:ea typeface="微软雅黑" pitchFamily="34" charset="-122"/>
              </a:rPr>
              <a:t>double</a:t>
            </a:r>
            <a:r>
              <a:rPr lang="zh-CN" altLang="en-US" dirty="0" smtClean="0">
                <a:latin typeface="微软雅黑" pitchFamily="34" charset="-122"/>
                <a:ea typeface="微软雅黑" pitchFamily="34" charset="-122"/>
              </a:rPr>
              <a:t>数值</a:t>
            </a:r>
            <a:endParaRPr lang="en-US"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zh-CN" altLang="en-US" dirty="0" smtClean="0">
                <a:latin typeface="微软雅黑" pitchFamily="34" charset="-122"/>
                <a:ea typeface="微软雅黑" pitchFamily="34" charset="-122"/>
              </a:rPr>
              <a:t>可使用后缀字母</a:t>
            </a:r>
            <a:r>
              <a:rPr lang="en-US" altLang="zh-CN" dirty="0" smtClean="0">
                <a:latin typeface="微软雅黑" pitchFamily="34" charset="-122"/>
                <a:ea typeface="微软雅黑" pitchFamily="34" charset="-122"/>
              </a:rPr>
              <a:t>F</a:t>
            </a:r>
            <a:r>
              <a:rPr lang="zh-CN" altLang="en-US" dirty="0" smtClean="0">
                <a:latin typeface="微软雅黑" pitchFamily="34" charset="-122"/>
                <a:ea typeface="微软雅黑" pitchFamily="34" charset="-122"/>
              </a:rPr>
              <a:t>或</a:t>
            </a:r>
            <a:r>
              <a:rPr lang="en-US" altLang="zh-CN" dirty="0" smtClean="0">
                <a:latin typeface="微软雅黑" pitchFamily="34" charset="-122"/>
                <a:ea typeface="微软雅黑" pitchFamily="34" charset="-122"/>
              </a:rPr>
              <a:t>f</a:t>
            </a:r>
            <a:r>
              <a:rPr lang="zh-CN" altLang="en-US" dirty="0" smtClean="0">
                <a:latin typeface="微软雅黑" pitchFamily="34" charset="-122"/>
                <a:ea typeface="微软雅黑" pitchFamily="34" charset="-122"/>
              </a:rPr>
              <a:t>来表示</a:t>
            </a:r>
            <a:r>
              <a:rPr lang="en-US" altLang="zh-CN" dirty="0" smtClean="0">
                <a:latin typeface="微软雅黑" pitchFamily="34" charset="-122"/>
                <a:ea typeface="微软雅黑" pitchFamily="34" charset="-122"/>
              </a:rPr>
              <a:t>float</a:t>
            </a:r>
            <a:r>
              <a:rPr lang="zh-CN" altLang="en-US" dirty="0" smtClean="0">
                <a:latin typeface="微软雅黑" pitchFamily="34" charset="-122"/>
                <a:ea typeface="微软雅黑" pitchFamily="34" charset="-122"/>
              </a:rPr>
              <a:t>数值 </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例如： </a:t>
            </a:r>
            <a:r>
              <a:rPr lang="en-US" altLang="zh-CN" dirty="0" smtClean="0">
                <a:latin typeface="微软雅黑" pitchFamily="34" charset="-122"/>
                <a:ea typeface="微软雅黑" pitchFamily="34" charset="-122"/>
              </a:rPr>
              <a:t>3.14,  2.718F,  6.02D</a:t>
            </a: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zh-CN"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zh-CN" dirty="0" smtClean="0">
              <a:latin typeface="微软雅黑" pitchFamily="34" charset="-122"/>
              <a:ea typeface="微软雅黑" pitchFamily="34" charset="-122"/>
            </a:endParaRPr>
          </a:p>
        </p:txBody>
      </p:sp>
      <p:sp>
        <p:nvSpPr>
          <p:cNvPr id="10" name="Text Box 49"/>
          <p:cNvSpPr txBox="1">
            <a:spLocks noChangeArrowheads="1"/>
          </p:cNvSpPr>
          <p:nvPr/>
        </p:nvSpPr>
        <p:spPr bwMode="auto">
          <a:xfrm>
            <a:off x="382888" y="640884"/>
            <a:ext cx="362509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浮点类型 </a:t>
            </a:r>
            <a:r>
              <a:rPr lang="en-US" altLang="zh-CN" sz="1600" dirty="0" smtClean="0">
                <a:latin typeface="微软雅黑" pitchFamily="34" charset="-122"/>
                <a:ea typeface="微软雅黑" pitchFamily="34" charset="-122"/>
              </a:rPr>
              <a:t>— float </a:t>
            </a:r>
            <a:r>
              <a:rPr lang="zh-CN" altLang="en-US" sz="1600" dirty="0" smtClean="0">
                <a:latin typeface="微软雅黑" pitchFamily="34" charset="-122"/>
                <a:ea typeface="微软雅黑" pitchFamily="34" charset="-122"/>
              </a:rPr>
              <a:t>和 </a:t>
            </a:r>
            <a:r>
              <a:rPr lang="en-US" altLang="zh-CN" sz="1600" dirty="0" smtClean="0">
                <a:latin typeface="微软雅黑" pitchFamily="34" charset="-122"/>
                <a:ea typeface="微软雅黑" pitchFamily="34" charset="-122"/>
              </a:rPr>
              <a:t>double </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pic>
        <p:nvPicPr>
          <p:cNvPr id="2050" name="Picture 2"/>
          <p:cNvPicPr>
            <a:picLocks noChangeAspect="1" noChangeArrowheads="1"/>
          </p:cNvPicPr>
          <p:nvPr/>
        </p:nvPicPr>
        <p:blipFill>
          <a:blip r:embed="rId5"/>
          <a:srcRect/>
          <a:stretch>
            <a:fillRect/>
          </a:stretch>
        </p:blipFill>
        <p:spPr bwMode="auto">
          <a:xfrm>
            <a:off x="1995488" y="1519638"/>
            <a:ext cx="5153025" cy="923925"/>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7" name="Rectangle 2"/>
          <p:cNvSpPr txBox="1">
            <a:spLocks noChangeArrowheads="1"/>
          </p:cNvSpPr>
          <p:nvPr/>
        </p:nvSpPr>
        <p:spPr>
          <a:xfrm>
            <a:off x="348703" y="1136590"/>
            <a:ext cx="8229600" cy="1384419"/>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Java SE </a:t>
            </a:r>
            <a:r>
              <a:rPr lang="zh-CN" altLang="en-US" dirty="0" smtClean="0">
                <a:latin typeface="微软雅黑" pitchFamily="34" charset="-122"/>
                <a:ea typeface="微软雅黑" pitchFamily="34" charset="-122"/>
              </a:rPr>
              <a:t>类库中的类，如</a:t>
            </a:r>
            <a:r>
              <a:rPr lang="en-US" altLang="zh-CN" dirty="0" smtClean="0">
                <a:latin typeface="微软雅黑" pitchFamily="34" charset="-122"/>
                <a:ea typeface="微软雅黑" pitchFamily="34" charset="-122"/>
              </a:rPr>
              <a:t>String, Date, …… </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用户自行定义的类， 如</a:t>
            </a:r>
            <a:r>
              <a:rPr lang="en-US" altLang="zh-CN" dirty="0" smtClean="0">
                <a:latin typeface="微软雅黑" pitchFamily="34" charset="-122"/>
                <a:ea typeface="微软雅黑" pitchFamily="34" charset="-122"/>
              </a:rPr>
              <a:t>Dog</a:t>
            </a: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zh-CN" dirty="0" smtClean="0">
              <a:latin typeface="微软雅黑" pitchFamily="34" charset="-122"/>
              <a:ea typeface="微软雅黑" pitchFamily="34" charset="-122"/>
            </a:endParaRPr>
          </a:p>
        </p:txBody>
      </p:sp>
      <p:sp>
        <p:nvSpPr>
          <p:cNvPr id="10" name="Text Box 49"/>
          <p:cNvSpPr txBox="1">
            <a:spLocks noChangeArrowheads="1"/>
          </p:cNvSpPr>
          <p:nvPr/>
        </p:nvSpPr>
        <p:spPr bwMode="auto">
          <a:xfrm>
            <a:off x="382888" y="640884"/>
            <a:ext cx="362509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引用类型</a:t>
            </a: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7" name="Rectangle 2"/>
          <p:cNvSpPr txBox="1">
            <a:spLocks noChangeArrowheads="1"/>
          </p:cNvSpPr>
          <p:nvPr/>
        </p:nvSpPr>
        <p:spPr>
          <a:xfrm>
            <a:off x="348703" y="1136590"/>
            <a:ext cx="8229600" cy="2341548"/>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String </a:t>
            </a:r>
            <a:r>
              <a:rPr lang="zh-CN" altLang="en-US" dirty="0" smtClean="0">
                <a:latin typeface="微软雅黑" pitchFamily="34" charset="-122"/>
                <a:ea typeface="微软雅黑" pitchFamily="34" charset="-122"/>
              </a:rPr>
              <a:t>的字面值须包含在双引号中，例如：“</a:t>
            </a:r>
            <a:r>
              <a:rPr lang="en-US" altLang="zh-CN" dirty="0" smtClean="0">
                <a:latin typeface="微软雅黑" pitchFamily="34" charset="-122"/>
                <a:ea typeface="微软雅黑" pitchFamily="34" charset="-122"/>
              </a:rPr>
              <a:t>test</a:t>
            </a:r>
            <a:r>
              <a:rPr lang="zh-CN" altLang="en-US" dirty="0" smtClean="0">
                <a:latin typeface="微软雅黑" pitchFamily="34" charset="-122"/>
                <a:ea typeface="微软雅黑" pitchFamily="34" charset="-122"/>
              </a:rPr>
              <a:t>”</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微软雅黑" pitchFamily="34" charset="-122"/>
                <a:ea typeface="微软雅黑" pitchFamily="34" charset="-122"/>
              </a:rPr>
              <a:t>使用字符串常量时，需要创建String对象，和其它对象不同，String对象可以通过简单赋值语句创建</a:t>
            </a:r>
            <a:r>
              <a:rPr lang="en-US" dirty="0" smtClean="0">
                <a:latin typeface="微软雅黑" pitchFamily="34" charset="-122"/>
                <a:ea typeface="微软雅黑" pitchFamily="34" charset="-122"/>
              </a:rPr>
              <a:t>：</a:t>
            </a:r>
          </a:p>
          <a:p>
            <a:pPr marL="741363" lvl="1" indent="-284163">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latin typeface="微软雅黑" pitchFamily="34" charset="-122"/>
                <a:ea typeface="微软雅黑" pitchFamily="34" charset="-122"/>
              </a:rPr>
              <a:t>String name = “</a:t>
            </a:r>
            <a:r>
              <a:rPr lang="en-US" dirty="0" err="1" smtClean="0">
                <a:latin typeface="微软雅黑" pitchFamily="34" charset="-122"/>
                <a:ea typeface="微软雅黑" pitchFamily="34" charset="-122"/>
              </a:rPr>
              <a:t>Petter</a:t>
            </a:r>
            <a:r>
              <a:rPr lang="en-US" dirty="0" smtClean="0">
                <a:latin typeface="微软雅黑" pitchFamily="34" charset="-122"/>
                <a:ea typeface="微软雅黑" pitchFamily="34" charset="-122"/>
              </a:rPr>
              <a:t>”;</a:t>
            </a: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微软雅黑" pitchFamily="34" charset="-122"/>
                <a:ea typeface="微软雅黑" pitchFamily="34" charset="-122"/>
              </a:rPr>
              <a:t>此外，也可根据String类的构造函数创建String对象</a:t>
            </a:r>
            <a:r>
              <a:rPr lang="en-US" dirty="0" smtClean="0">
                <a:latin typeface="微软雅黑" pitchFamily="34" charset="-122"/>
                <a:ea typeface="微软雅黑" pitchFamily="34" charset="-122"/>
              </a:rPr>
              <a:t>：</a:t>
            </a:r>
          </a:p>
          <a:p>
            <a:pPr marL="741363" lvl="1" indent="-284163">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latin typeface="微软雅黑" pitchFamily="34" charset="-122"/>
                <a:ea typeface="微软雅黑" pitchFamily="34" charset="-122"/>
              </a:rPr>
              <a:t>String name = new String(“</a:t>
            </a:r>
            <a:r>
              <a:rPr lang="en-US" dirty="0" err="1" smtClean="0">
                <a:latin typeface="微软雅黑" pitchFamily="34" charset="-122"/>
                <a:ea typeface="微软雅黑" pitchFamily="34" charset="-122"/>
              </a:rPr>
              <a:t>Petter</a:t>
            </a:r>
            <a:r>
              <a:rPr lang="en-US" dirty="0" smtClean="0">
                <a:latin typeface="微软雅黑" pitchFamily="34" charset="-122"/>
                <a:ea typeface="微软雅黑" pitchFamily="34" charset="-122"/>
              </a:rPr>
              <a:t>”);</a:t>
            </a:r>
          </a:p>
          <a:p>
            <a:pPr marL="741363" lvl="1" indent="-284163">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
        <p:nvSpPr>
          <p:cNvPr id="10" name="Text Box 49"/>
          <p:cNvSpPr txBox="1">
            <a:spLocks noChangeArrowheads="1"/>
          </p:cNvSpPr>
          <p:nvPr/>
        </p:nvSpPr>
        <p:spPr bwMode="auto">
          <a:xfrm>
            <a:off x="382888" y="640884"/>
            <a:ext cx="362509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引用类型</a:t>
            </a:r>
            <a:r>
              <a:rPr lang="en-US" altLang="zh-CN" sz="1600" dirty="0" smtClean="0">
                <a:latin typeface="微软雅黑" pitchFamily="34" charset="-122"/>
                <a:ea typeface="微软雅黑" pitchFamily="34" charset="-122"/>
              </a:rPr>
              <a:t> — String</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7" name="Rectangle 2"/>
          <p:cNvSpPr txBox="1">
            <a:spLocks noChangeArrowheads="1"/>
          </p:cNvSpPr>
          <p:nvPr/>
        </p:nvSpPr>
        <p:spPr>
          <a:xfrm>
            <a:off x="348702" y="700755"/>
            <a:ext cx="8229600" cy="888763"/>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类用于其值不能改变的字符串</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观察下列程序：</a:t>
            </a:r>
            <a:endParaRPr lang="en-US" altLang="zh-CN" dirty="0" smtClean="0">
              <a:latin typeface="微软雅黑" pitchFamily="34" charset="-122"/>
              <a:ea typeface="微软雅黑" pitchFamily="34" charset="-122"/>
            </a:endParaRPr>
          </a:p>
          <a:p>
            <a:pPr marL="741363" lvl="1" indent="-284163">
              <a:lnSpc>
                <a:spcPct val="90000"/>
              </a:lnSpc>
              <a:spcBef>
                <a:spcPts val="6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altLang="zh-CN" dirty="0" smtClean="0">
              <a:latin typeface="微软雅黑" pitchFamily="34" charset="-122"/>
              <a:ea typeface="微软雅黑" pitchFamily="34" charset="-122"/>
            </a:endParaRPr>
          </a:p>
        </p:txBody>
      </p:sp>
      <p:sp>
        <p:nvSpPr>
          <p:cNvPr id="11" name="Text Box 3"/>
          <p:cNvSpPr txBox="1">
            <a:spLocks noChangeArrowheads="1"/>
          </p:cNvSpPr>
          <p:nvPr/>
        </p:nvSpPr>
        <p:spPr bwMode="auto">
          <a:xfrm>
            <a:off x="1584533" y="1589518"/>
            <a:ext cx="5943600" cy="2033506"/>
          </a:xfrm>
          <a:prstGeom prst="rect">
            <a:avLst/>
          </a:prstGeom>
          <a:solidFill>
            <a:srgbClr val="6699FF">
              <a:alpha val="29999"/>
            </a:srgbClr>
          </a:solidFill>
          <a:ln w="9360">
            <a:solidFill>
              <a:srgbClr val="163794"/>
            </a:solidFill>
            <a:miter lim="800000"/>
            <a:headEnd/>
            <a:tailEnd/>
          </a:ln>
          <a:effectLst/>
        </p:spPr>
        <p:txBody>
          <a:bodyPr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微软雅黑" pitchFamily="34" charset="-122"/>
                <a:ea typeface="微软雅黑" pitchFamily="34" charset="-122"/>
              </a:rPr>
              <a:t>public class </a:t>
            </a:r>
            <a:r>
              <a:rPr lang="en-US" dirty="0" err="1">
                <a:solidFill>
                  <a:srgbClr val="163794"/>
                </a:solidFill>
                <a:latin typeface="微软雅黑" pitchFamily="34" charset="-122"/>
                <a:ea typeface="微软雅黑" pitchFamily="34" charset="-122"/>
              </a:rPr>
              <a:t>StringTest</a:t>
            </a:r>
            <a:r>
              <a:rPr lang="en-US" dirty="0">
                <a:solidFill>
                  <a:srgbClr val="163794"/>
                </a:solidFill>
                <a:latin typeface="微软雅黑" pitchFamily="34" charset="-122"/>
                <a:ea typeface="微软雅黑" pitchFamily="34" charset="-122"/>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微软雅黑" pitchFamily="34" charset="-122"/>
                <a:ea typeface="微软雅黑" pitchFamily="34" charset="-122"/>
              </a:rPr>
              <a:t>    public static void main(String[] </a:t>
            </a:r>
            <a:r>
              <a:rPr lang="en-US" dirty="0" err="1">
                <a:solidFill>
                  <a:srgbClr val="163794"/>
                </a:solidFill>
                <a:latin typeface="微软雅黑" pitchFamily="34" charset="-122"/>
                <a:ea typeface="微软雅黑" pitchFamily="34" charset="-122"/>
              </a:rPr>
              <a:t>args</a:t>
            </a:r>
            <a:r>
              <a:rPr lang="en-US" dirty="0">
                <a:solidFill>
                  <a:srgbClr val="163794"/>
                </a:solidFill>
                <a:latin typeface="微软雅黑" pitchFamily="34" charset="-122"/>
                <a:ea typeface="微软雅黑" pitchFamily="34" charset="-122"/>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微软雅黑" pitchFamily="34" charset="-122"/>
                <a:ea typeface="微软雅黑" pitchFamily="34" charset="-122"/>
              </a:rPr>
              <a:t>        String s="</a:t>
            </a:r>
            <a:r>
              <a:rPr lang="en-US" dirty="0" err="1">
                <a:solidFill>
                  <a:srgbClr val="163794"/>
                </a:solidFill>
                <a:latin typeface="微软雅黑" pitchFamily="34" charset="-122"/>
                <a:ea typeface="微软雅黑" pitchFamily="34" charset="-122"/>
              </a:rPr>
              <a:t>abc</a:t>
            </a:r>
            <a:r>
              <a:rPr lang="en-US" dirty="0">
                <a:solidFill>
                  <a:srgbClr val="163794"/>
                </a:solidFill>
                <a:latin typeface="微软雅黑" pitchFamily="34" charset="-122"/>
                <a:ea typeface="微软雅黑" pitchFamily="34" charset="-122"/>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微软雅黑" pitchFamily="34" charset="-122"/>
                <a:ea typeface="微软雅黑" pitchFamily="34" charset="-122"/>
              </a:rPr>
              <a:t>        s=s+“</a:t>
            </a:r>
            <a:r>
              <a:rPr lang="en-US" dirty="0" err="1">
                <a:solidFill>
                  <a:srgbClr val="163794"/>
                </a:solidFill>
                <a:latin typeface="微软雅黑" pitchFamily="34" charset="-122"/>
                <a:ea typeface="微软雅黑" pitchFamily="34" charset="-122"/>
              </a:rPr>
              <a:t>defg</a:t>
            </a:r>
            <a:r>
              <a:rPr lang="en-US" dirty="0">
                <a:solidFill>
                  <a:srgbClr val="163794"/>
                </a:solidFill>
                <a:latin typeface="微软雅黑" pitchFamily="34" charset="-122"/>
                <a:ea typeface="微软雅黑" pitchFamily="34" charset="-122"/>
              </a:rPr>
              <a:t>";</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微软雅黑" pitchFamily="34" charset="-122"/>
                <a:ea typeface="微软雅黑" pitchFamily="34" charset="-122"/>
              </a:rPr>
              <a:t>        </a:t>
            </a:r>
            <a:r>
              <a:rPr lang="en-US" dirty="0" err="1">
                <a:solidFill>
                  <a:srgbClr val="163794"/>
                </a:solidFill>
                <a:latin typeface="微软雅黑" pitchFamily="34" charset="-122"/>
                <a:ea typeface="微软雅黑" pitchFamily="34" charset="-122"/>
              </a:rPr>
              <a:t>System.out.println</a:t>
            </a:r>
            <a:r>
              <a:rPr lang="en-US" dirty="0">
                <a:solidFill>
                  <a:srgbClr val="163794"/>
                </a:solidFill>
                <a:latin typeface="微软雅黑" pitchFamily="34" charset="-122"/>
                <a:ea typeface="微软雅黑" pitchFamily="34" charset="-122"/>
              </a:rPr>
              <a:t>(s);</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微软雅黑" pitchFamily="34" charset="-122"/>
                <a:ea typeface="微软雅黑" pitchFamily="34" charset="-122"/>
              </a:rPr>
              <a:t>    }</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微软雅黑" pitchFamily="34" charset="-122"/>
                <a:ea typeface="微软雅黑" pitchFamily="34" charset="-122"/>
              </a:rPr>
              <a:t>}</a:t>
            </a:r>
          </a:p>
        </p:txBody>
      </p:sp>
      <p:sp>
        <p:nvSpPr>
          <p:cNvPr id="13" name="WordArt 9"/>
          <p:cNvSpPr>
            <a:spLocks noChangeArrowheads="1" noChangeShapeType="1" noTextEdit="1"/>
          </p:cNvSpPr>
          <p:nvPr/>
        </p:nvSpPr>
        <p:spPr bwMode="auto">
          <a:xfrm>
            <a:off x="4889588" y="3782941"/>
            <a:ext cx="381000" cy="685800"/>
          </a:xfrm>
          <a:prstGeom prst="rect">
            <a:avLst/>
          </a:prstGeom>
        </p:spPr>
        <p:txBody>
          <a:bodyPr wrap="none" fromWordArt="1">
            <a:prstTxWarp prst="textPlain">
              <a:avLst>
                <a:gd name="adj" fmla="val 50000"/>
              </a:avLst>
            </a:prstTxWarp>
          </a:bodyPr>
          <a:lstStyle/>
          <a:p>
            <a:pPr algn="ctr"/>
            <a:r>
              <a:rPr lang="en-US" altLang="zh-CN" sz="1600" kern="10" dirty="0">
                <a:ln w="9525">
                  <a:noFill/>
                  <a:round/>
                  <a:headEnd/>
                  <a:tailEnd/>
                </a:ln>
                <a:solidFill>
                  <a:srgbClr val="FF0000">
                    <a:alpha val="39999"/>
                  </a:srgbClr>
                </a:solidFill>
                <a:effectLst>
                  <a:outerShdw dist="40186" dir="1096358" algn="ctr" rotWithShape="0">
                    <a:srgbClr val="9999FF"/>
                  </a:outerShdw>
                </a:effectLst>
                <a:latin typeface="微软雅黑" pitchFamily="34" charset="-122"/>
                <a:ea typeface="微软雅黑" pitchFamily="34" charset="-122"/>
              </a:rPr>
              <a:t>?</a:t>
            </a:r>
            <a:endParaRPr lang="zh-CN" altLang="en-US" sz="1600" kern="10" dirty="0">
              <a:ln w="9525">
                <a:noFill/>
                <a:round/>
                <a:headEnd/>
                <a:tailEnd/>
              </a:ln>
              <a:solidFill>
                <a:srgbClr val="FF0000">
                  <a:alpha val="39999"/>
                </a:srgbClr>
              </a:solidFill>
              <a:effectLst>
                <a:outerShdw dist="40186" dir="1096358" algn="ctr" rotWithShape="0">
                  <a:srgbClr val="9999FF"/>
                </a:outerShdw>
              </a:effectLst>
              <a:latin typeface="微软雅黑" pitchFamily="34" charset="-122"/>
              <a:ea typeface="微软雅黑" pitchFamily="34" charset="-122"/>
            </a:endParaRPr>
          </a:p>
        </p:txBody>
      </p:sp>
      <p:sp>
        <p:nvSpPr>
          <p:cNvPr id="14" name="Text Box 49"/>
          <p:cNvSpPr txBox="1">
            <a:spLocks noChangeArrowheads="1"/>
          </p:cNvSpPr>
          <p:nvPr/>
        </p:nvSpPr>
        <p:spPr bwMode="auto">
          <a:xfrm>
            <a:off x="3577112" y="3896882"/>
            <a:ext cx="1546788" cy="525401"/>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2800" dirty="0" smtClean="0">
                <a:latin typeface="微软雅黑" pitchFamily="34" charset="-122"/>
                <a:ea typeface="微软雅黑" pitchFamily="34" charset="-122"/>
              </a:rPr>
              <a:t>变量</a:t>
            </a:r>
            <a:r>
              <a:rPr lang="en-US" altLang="zh-CN" sz="2800" dirty="0" smtClean="0">
                <a:latin typeface="微软雅黑" pitchFamily="34" charset="-122"/>
                <a:ea typeface="微软雅黑" pitchFamily="34" charset="-122"/>
              </a:rPr>
              <a:t>s</a:t>
            </a:r>
            <a:r>
              <a:rPr lang="zh-CN" altLang="en-US" sz="2800" dirty="0" smtClean="0">
                <a:latin typeface="微软雅黑" pitchFamily="34" charset="-122"/>
                <a:ea typeface="微软雅黑" pitchFamily="34" charset="-122"/>
              </a:rPr>
              <a:t> </a:t>
            </a:r>
            <a:r>
              <a:rPr lang="en-US" altLang="zh-CN" sz="2800" dirty="0" smtClean="0">
                <a:latin typeface="微软雅黑" pitchFamily="34" charset="-122"/>
                <a:ea typeface="微软雅黑" pitchFamily="34" charset="-122"/>
              </a:rPr>
              <a:t>=</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7" name="Rectangle 2"/>
          <p:cNvSpPr txBox="1">
            <a:spLocks noChangeArrowheads="1"/>
          </p:cNvSpPr>
          <p:nvPr/>
        </p:nvSpPr>
        <p:spPr>
          <a:xfrm>
            <a:off x="348702" y="700756"/>
            <a:ext cx="8229600" cy="589660"/>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字符串的不可变性</a:t>
            </a:r>
            <a:endParaRPr lang="en-US" altLang="zh-CN" dirty="0" smtClean="0">
              <a:latin typeface="微软雅黑" pitchFamily="34" charset="-122"/>
              <a:ea typeface="微软雅黑" pitchFamily="34" charset="-122"/>
            </a:endParaRPr>
          </a:p>
        </p:txBody>
      </p:sp>
      <p:grpSp>
        <p:nvGrpSpPr>
          <p:cNvPr id="10" name="Group 2"/>
          <p:cNvGrpSpPr>
            <a:grpSpLocks/>
          </p:cNvGrpSpPr>
          <p:nvPr/>
        </p:nvGrpSpPr>
        <p:grpSpPr bwMode="auto">
          <a:xfrm>
            <a:off x="5258514" y="940730"/>
            <a:ext cx="1141413" cy="1065213"/>
            <a:chOff x="3264" y="1104"/>
            <a:chExt cx="719" cy="671"/>
          </a:xfrm>
        </p:grpSpPr>
        <p:sp>
          <p:nvSpPr>
            <p:cNvPr id="15" name="Oval 3"/>
            <p:cNvSpPr>
              <a:spLocks noChangeArrowheads="1"/>
            </p:cNvSpPr>
            <p:nvPr/>
          </p:nvSpPr>
          <p:spPr bwMode="auto">
            <a:xfrm>
              <a:off x="3264" y="1104"/>
              <a:ext cx="720" cy="672"/>
            </a:xfrm>
            <a:prstGeom prst="ellipse">
              <a:avLst/>
            </a:prstGeom>
            <a:solidFill>
              <a:srgbClr val="009999"/>
            </a:solidFill>
            <a:ln w="9360">
              <a:solidFill>
                <a:srgbClr val="163794"/>
              </a:solidFill>
              <a:miter lim="800000"/>
              <a:headEnd/>
              <a:tailEnd/>
            </a:ln>
            <a:effectLst/>
          </p:spPr>
          <p:txBody>
            <a:bodyPr wrap="none" anchor="ctr"/>
            <a:lstStyle/>
            <a:p>
              <a:endParaRPr lang="zh-CN" altLang="en-US"/>
            </a:p>
          </p:txBody>
        </p:sp>
        <p:sp>
          <p:nvSpPr>
            <p:cNvPr id="17" name="Text Box 4"/>
            <p:cNvSpPr txBox="1">
              <a:spLocks noChangeArrowheads="1"/>
            </p:cNvSpPr>
            <p:nvPr/>
          </p:nvSpPr>
          <p:spPr bwMode="auto">
            <a:xfrm>
              <a:off x="3456" y="1296"/>
              <a:ext cx="432" cy="232"/>
            </a:xfrm>
            <a:prstGeom prst="rect">
              <a:avLst/>
            </a:prstGeom>
            <a:noFill/>
            <a:ln w="9525">
              <a:noFill/>
              <a:round/>
              <a:headEnd/>
              <a:tailEnd/>
            </a:ln>
            <a:effectLst/>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FFFFFF"/>
                  </a:solidFill>
                </a:rPr>
                <a:t>abc</a:t>
              </a:r>
            </a:p>
          </p:txBody>
        </p:sp>
      </p:grpSp>
      <p:grpSp>
        <p:nvGrpSpPr>
          <p:cNvPr id="18" name="Group 5"/>
          <p:cNvGrpSpPr>
            <a:grpSpLocks/>
          </p:cNvGrpSpPr>
          <p:nvPr/>
        </p:nvGrpSpPr>
        <p:grpSpPr bwMode="auto">
          <a:xfrm>
            <a:off x="1905714" y="1245530"/>
            <a:ext cx="912813" cy="531813"/>
            <a:chOff x="1152" y="1296"/>
            <a:chExt cx="575" cy="335"/>
          </a:xfrm>
        </p:grpSpPr>
        <p:sp>
          <p:nvSpPr>
            <p:cNvPr id="19" name="Rectangle 6"/>
            <p:cNvSpPr>
              <a:spLocks noChangeArrowheads="1"/>
            </p:cNvSpPr>
            <p:nvPr/>
          </p:nvSpPr>
          <p:spPr bwMode="auto">
            <a:xfrm>
              <a:off x="1152" y="1296"/>
              <a:ext cx="576" cy="336"/>
            </a:xfrm>
            <a:prstGeom prst="rect">
              <a:avLst/>
            </a:prstGeom>
            <a:solidFill>
              <a:srgbClr val="009999"/>
            </a:solidFill>
            <a:ln w="9360">
              <a:solidFill>
                <a:srgbClr val="163794"/>
              </a:solidFill>
              <a:miter lim="800000"/>
              <a:headEnd/>
              <a:tailEnd/>
            </a:ln>
            <a:effectLst/>
          </p:spPr>
          <p:txBody>
            <a:bodyPr wrap="none" anchor="ctr"/>
            <a:lstStyle/>
            <a:p>
              <a:endParaRPr lang="zh-CN" altLang="en-US"/>
            </a:p>
          </p:txBody>
        </p:sp>
        <p:sp>
          <p:nvSpPr>
            <p:cNvPr id="20" name="Text Box 7"/>
            <p:cNvSpPr txBox="1">
              <a:spLocks noChangeArrowheads="1"/>
            </p:cNvSpPr>
            <p:nvPr/>
          </p:nvSpPr>
          <p:spPr bwMode="auto">
            <a:xfrm>
              <a:off x="1344" y="1344"/>
              <a:ext cx="240" cy="232"/>
            </a:xfrm>
            <a:prstGeom prst="rect">
              <a:avLst/>
            </a:prstGeom>
            <a:noFill/>
            <a:ln w="9525">
              <a:noFill/>
              <a:round/>
              <a:headEnd/>
              <a:tailEnd/>
            </a:ln>
            <a:effectLst/>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FFFFFF"/>
                  </a:solidFill>
                </a:rPr>
                <a:t>s</a:t>
              </a:r>
            </a:p>
          </p:txBody>
        </p:sp>
      </p:grpSp>
      <p:sp>
        <p:nvSpPr>
          <p:cNvPr id="21" name="Line 8"/>
          <p:cNvSpPr>
            <a:spLocks noChangeShapeType="1"/>
          </p:cNvSpPr>
          <p:nvPr/>
        </p:nvSpPr>
        <p:spPr bwMode="auto">
          <a:xfrm>
            <a:off x="2820114" y="1550330"/>
            <a:ext cx="2438400" cy="1588"/>
          </a:xfrm>
          <a:prstGeom prst="line">
            <a:avLst/>
          </a:prstGeom>
          <a:noFill/>
          <a:ln w="25560">
            <a:solidFill>
              <a:srgbClr val="163794"/>
            </a:solidFill>
            <a:miter lim="800000"/>
            <a:headEnd/>
            <a:tailEnd type="triangle" w="med" len="med"/>
          </a:ln>
          <a:effectLst/>
        </p:spPr>
        <p:txBody>
          <a:bodyPr/>
          <a:lstStyle/>
          <a:p>
            <a:endParaRPr lang="zh-CN" altLang="en-US"/>
          </a:p>
        </p:txBody>
      </p:sp>
      <p:sp>
        <p:nvSpPr>
          <p:cNvPr id="22" name="Text Box 9"/>
          <p:cNvSpPr txBox="1">
            <a:spLocks noChangeArrowheads="1"/>
          </p:cNvSpPr>
          <p:nvPr/>
        </p:nvSpPr>
        <p:spPr bwMode="auto">
          <a:xfrm>
            <a:off x="1524714" y="2921930"/>
            <a:ext cx="2209800" cy="366713"/>
          </a:xfrm>
          <a:prstGeom prst="rect">
            <a:avLst/>
          </a:prstGeom>
          <a:noFill/>
          <a:ln w="9525">
            <a:noFill/>
            <a:round/>
            <a:headEnd/>
            <a:tailEnd/>
          </a:ln>
          <a:effectLst/>
        </p:spPr>
        <p:txBody>
          <a:bodyPr wrap="none" anchor="ctr"/>
          <a:lstStyle/>
          <a:p>
            <a:endParaRPr lang="zh-CN" altLang="en-US"/>
          </a:p>
        </p:txBody>
      </p:sp>
      <p:grpSp>
        <p:nvGrpSpPr>
          <p:cNvPr id="23" name="Group 10"/>
          <p:cNvGrpSpPr>
            <a:grpSpLocks/>
          </p:cNvGrpSpPr>
          <p:nvPr/>
        </p:nvGrpSpPr>
        <p:grpSpPr bwMode="auto">
          <a:xfrm>
            <a:off x="4953714" y="2007531"/>
            <a:ext cx="1751013" cy="1387475"/>
            <a:chOff x="3072" y="1920"/>
            <a:chExt cx="1103" cy="874"/>
          </a:xfrm>
        </p:grpSpPr>
        <p:grpSp>
          <p:nvGrpSpPr>
            <p:cNvPr id="24" name="Group 11"/>
            <p:cNvGrpSpPr>
              <a:grpSpLocks/>
            </p:cNvGrpSpPr>
            <p:nvPr/>
          </p:nvGrpSpPr>
          <p:grpSpPr bwMode="auto">
            <a:xfrm>
              <a:off x="3264" y="1920"/>
              <a:ext cx="720" cy="672"/>
              <a:chOff x="3264" y="1920"/>
              <a:chExt cx="720" cy="672"/>
            </a:xfrm>
          </p:grpSpPr>
          <p:sp>
            <p:nvSpPr>
              <p:cNvPr id="26" name="Oval 12"/>
              <p:cNvSpPr>
                <a:spLocks noChangeArrowheads="1"/>
              </p:cNvSpPr>
              <p:nvPr/>
            </p:nvSpPr>
            <p:spPr bwMode="auto">
              <a:xfrm>
                <a:off x="3264" y="1920"/>
                <a:ext cx="720" cy="672"/>
              </a:xfrm>
              <a:prstGeom prst="ellipse">
                <a:avLst/>
              </a:prstGeom>
              <a:solidFill>
                <a:srgbClr val="009999"/>
              </a:solidFill>
              <a:ln w="9360">
                <a:solidFill>
                  <a:srgbClr val="163794"/>
                </a:solidFill>
                <a:miter lim="800000"/>
                <a:headEnd/>
                <a:tailEnd/>
              </a:ln>
              <a:effectLst/>
            </p:spPr>
            <p:txBody>
              <a:bodyPr wrap="none" anchor="ctr"/>
              <a:lstStyle/>
              <a:p>
                <a:endParaRPr lang="zh-CN" altLang="en-US"/>
              </a:p>
            </p:txBody>
          </p:sp>
          <p:sp>
            <p:nvSpPr>
              <p:cNvPr id="27" name="Text Box 13"/>
              <p:cNvSpPr txBox="1">
                <a:spLocks noChangeArrowheads="1"/>
              </p:cNvSpPr>
              <p:nvPr/>
            </p:nvSpPr>
            <p:spPr bwMode="auto">
              <a:xfrm>
                <a:off x="3456" y="2112"/>
                <a:ext cx="432" cy="232"/>
              </a:xfrm>
              <a:prstGeom prst="rect">
                <a:avLst/>
              </a:prstGeom>
              <a:noFill/>
              <a:ln w="9525">
                <a:noFill/>
                <a:round/>
                <a:headEnd/>
                <a:tailEnd/>
              </a:ln>
              <a:effectLst/>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FFFFFF"/>
                    </a:solidFill>
                  </a:rPr>
                  <a:t>defg</a:t>
                </a:r>
              </a:p>
            </p:txBody>
          </p:sp>
        </p:grpSp>
        <p:sp>
          <p:nvSpPr>
            <p:cNvPr id="25" name="Text Box 14"/>
            <p:cNvSpPr txBox="1">
              <a:spLocks noChangeArrowheads="1"/>
            </p:cNvSpPr>
            <p:nvPr/>
          </p:nvSpPr>
          <p:spPr bwMode="auto">
            <a:xfrm>
              <a:off x="3072" y="2544"/>
              <a:ext cx="1104" cy="251"/>
            </a:xfrm>
            <a:prstGeom prst="rect">
              <a:avLst/>
            </a:prstGeom>
            <a:noFill/>
            <a:ln w="9525">
              <a:noFill/>
              <a:round/>
              <a:headEnd/>
              <a:tailEnd/>
            </a:ln>
            <a:effectLst/>
          </p:spPr>
          <p:txBody>
            <a:bodyPr lIns="90000" tIns="46800" rIns="90000" bIns="46800">
              <a:spAutoFit/>
            </a:bodyPr>
            <a:lstStyle/>
            <a:p>
              <a:pPr algn="ct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a:solidFill>
                    <a:srgbClr val="163794"/>
                  </a:solidFill>
                </a:rPr>
                <a:t>“defg”</a:t>
              </a:r>
            </a:p>
          </p:txBody>
        </p:sp>
      </p:grpSp>
      <p:grpSp>
        <p:nvGrpSpPr>
          <p:cNvPr id="28" name="Group 15"/>
          <p:cNvGrpSpPr>
            <a:grpSpLocks/>
          </p:cNvGrpSpPr>
          <p:nvPr/>
        </p:nvGrpSpPr>
        <p:grpSpPr bwMode="auto">
          <a:xfrm>
            <a:off x="4648914" y="3419307"/>
            <a:ext cx="2589213" cy="1509713"/>
            <a:chOff x="2880" y="2928"/>
            <a:chExt cx="1631" cy="951"/>
          </a:xfrm>
        </p:grpSpPr>
        <p:sp>
          <p:nvSpPr>
            <p:cNvPr id="29" name="Text Box 16"/>
            <p:cNvSpPr txBox="1">
              <a:spLocks noChangeArrowheads="1"/>
            </p:cNvSpPr>
            <p:nvPr/>
          </p:nvSpPr>
          <p:spPr bwMode="auto">
            <a:xfrm>
              <a:off x="2880" y="3648"/>
              <a:ext cx="1632" cy="232"/>
            </a:xfrm>
            <a:prstGeom prst="rect">
              <a:avLst/>
            </a:prstGeom>
            <a:noFill/>
            <a:ln w="9525">
              <a:noFill/>
              <a:round/>
              <a:headEnd/>
              <a:tailEnd/>
            </a:ln>
            <a:effectLst/>
          </p:spPr>
          <p:txBody>
            <a:bodyPr lIns="90000" tIns="46800" rIns="90000" bIns="46800">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a:solidFill>
                    <a:srgbClr val="163794"/>
                  </a:solidFill>
                </a:rPr>
                <a:t>s+”defg”</a:t>
              </a:r>
            </a:p>
          </p:txBody>
        </p:sp>
        <p:grpSp>
          <p:nvGrpSpPr>
            <p:cNvPr id="30" name="Group 17"/>
            <p:cNvGrpSpPr>
              <a:grpSpLocks/>
            </p:cNvGrpSpPr>
            <p:nvPr/>
          </p:nvGrpSpPr>
          <p:grpSpPr bwMode="auto">
            <a:xfrm>
              <a:off x="3312" y="2928"/>
              <a:ext cx="720" cy="672"/>
              <a:chOff x="3312" y="2928"/>
              <a:chExt cx="720" cy="672"/>
            </a:xfrm>
          </p:grpSpPr>
          <p:sp>
            <p:nvSpPr>
              <p:cNvPr id="31" name="Oval 18"/>
              <p:cNvSpPr>
                <a:spLocks noChangeArrowheads="1"/>
              </p:cNvSpPr>
              <p:nvPr/>
            </p:nvSpPr>
            <p:spPr bwMode="auto">
              <a:xfrm>
                <a:off x="3312" y="2928"/>
                <a:ext cx="720" cy="672"/>
              </a:xfrm>
              <a:prstGeom prst="ellipse">
                <a:avLst/>
              </a:prstGeom>
              <a:solidFill>
                <a:srgbClr val="009999"/>
              </a:solidFill>
              <a:ln w="9360">
                <a:solidFill>
                  <a:srgbClr val="163794"/>
                </a:solidFill>
                <a:miter lim="800000"/>
                <a:headEnd/>
                <a:tailEnd/>
              </a:ln>
              <a:effectLst/>
            </p:spPr>
            <p:txBody>
              <a:bodyPr wrap="none" anchor="ctr"/>
              <a:lstStyle/>
              <a:p>
                <a:endParaRPr lang="zh-CN" altLang="en-US"/>
              </a:p>
            </p:txBody>
          </p:sp>
          <p:sp>
            <p:nvSpPr>
              <p:cNvPr id="32" name="Text Box 19"/>
              <p:cNvSpPr txBox="1">
                <a:spLocks noChangeArrowheads="1"/>
              </p:cNvSpPr>
              <p:nvPr/>
            </p:nvSpPr>
            <p:spPr bwMode="auto">
              <a:xfrm>
                <a:off x="3360" y="3120"/>
                <a:ext cx="672" cy="232"/>
              </a:xfrm>
              <a:prstGeom prst="rect">
                <a:avLst/>
              </a:prstGeom>
              <a:noFill/>
              <a:ln w="9525">
                <a:noFill/>
                <a:round/>
                <a:headEnd/>
                <a:tailEnd/>
              </a:ln>
              <a:effectLst/>
            </p:spPr>
            <p:txBody>
              <a:bodyPr lIns="90000" tIns="46800" rIns="90000" bIns="46800">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FFFFFF"/>
                    </a:solidFill>
                  </a:rPr>
                  <a:t>abcdefg</a:t>
                </a:r>
                <a:endParaRPr lang="en-US" b="1" dirty="0">
                  <a:solidFill>
                    <a:srgbClr val="FFFFFF"/>
                  </a:solidFill>
                </a:endParaRPr>
              </a:p>
            </p:txBody>
          </p:sp>
        </p:grpSp>
      </p:grpSp>
      <p:sp>
        <p:nvSpPr>
          <p:cNvPr id="33" name="Line 20"/>
          <p:cNvSpPr>
            <a:spLocks noChangeShapeType="1"/>
          </p:cNvSpPr>
          <p:nvPr/>
        </p:nvSpPr>
        <p:spPr bwMode="auto">
          <a:xfrm>
            <a:off x="2439114" y="1778930"/>
            <a:ext cx="2895600" cy="2438400"/>
          </a:xfrm>
          <a:prstGeom prst="line">
            <a:avLst/>
          </a:prstGeom>
          <a:noFill/>
          <a:ln w="25560">
            <a:solidFill>
              <a:srgbClr val="FF0000"/>
            </a:solidFill>
            <a:miter lim="800000"/>
            <a:headEnd/>
            <a:tailEnd type="triangle" w="med" len="med"/>
          </a:ln>
          <a:effectLst/>
        </p:spPr>
        <p:txBody>
          <a:bodyPr/>
          <a:lstStyle/>
          <a:p>
            <a:endParaRPr lang="zh-CN" altLang="en-US"/>
          </a:p>
        </p:txBody>
      </p:sp>
      <p:sp>
        <p:nvSpPr>
          <p:cNvPr id="34" name="Text Box 21"/>
          <p:cNvSpPr txBox="1">
            <a:spLocks noChangeArrowheads="1"/>
          </p:cNvSpPr>
          <p:nvPr/>
        </p:nvSpPr>
        <p:spPr bwMode="auto">
          <a:xfrm>
            <a:off x="2210514" y="2828267"/>
            <a:ext cx="1828800" cy="398463"/>
          </a:xfrm>
          <a:prstGeom prst="rect">
            <a:avLst/>
          </a:prstGeom>
          <a:noFill/>
          <a:ln w="9525">
            <a:noFill/>
            <a:round/>
            <a:headEnd/>
            <a:tailEnd/>
          </a:ln>
          <a:effectLst/>
        </p:spPr>
        <p:txBody>
          <a:bodyPr lIns="90000" tIns="46800" rIns="90000" bIns="46800">
            <a:spAutoFit/>
          </a:bodyPr>
          <a:lstStyle/>
          <a:p>
            <a:pPr algn="ct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dirty="0">
                <a:solidFill>
                  <a:srgbClr val="163794"/>
                </a:solidFill>
              </a:rPr>
              <a:t>s=s+”</a:t>
            </a:r>
            <a:r>
              <a:rPr lang="en-US" sz="2000" b="1" dirty="0" err="1">
                <a:solidFill>
                  <a:srgbClr val="163794"/>
                </a:solidFill>
              </a:rPr>
              <a:t>defg</a:t>
            </a:r>
            <a:r>
              <a:rPr lang="en-US" sz="2000" b="1" dirty="0">
                <a:solidFill>
                  <a:srgbClr val="163794"/>
                </a:solidFill>
              </a:rPr>
              <a:t>”</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3"/>
                                        </p:tgtEl>
                                        <p:attrNameLst>
                                          <p:attrName>style.visibility</p:attrName>
                                        </p:attrNameLst>
                                      </p:cBhvr>
                                      <p:to>
                                        <p:strVal val="visible"/>
                                      </p:to>
                                    </p:set>
                                    <p:animEffect transition="in" filter="blinds(horizontal)">
                                      <p:cBhvr additive="repl">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28"/>
                                        </p:tgtEl>
                                        <p:attrNameLst>
                                          <p:attrName>style.visibility</p:attrName>
                                        </p:attrNameLst>
                                      </p:cBhvr>
                                      <p:to>
                                        <p:strVal val="visible"/>
                                      </p:to>
                                    </p:set>
                                    <p:animEffect transition="in" filter="blinds(horizontal)">
                                      <p:cBhvr additive="repl">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fill="hold" grpId="0" nodeType="clickEffect">
                                  <p:stCondLst>
                                    <p:cond delay="0"/>
                                  </p:stCondLst>
                                  <p:childTnLst>
                                    <p:animEffect transition="out" filter="fade">
                                      <p:cBhvr additive="repl">
                                        <p:cTn id="16" dur="1000"/>
                                        <p:tgtEl>
                                          <p:spTgt spid="21"/>
                                        </p:tgtEl>
                                      </p:cBhvr>
                                    </p:animEffect>
                                    <p:set>
                                      <p:cBhvr additive="repl">
                                        <p:cTn id="17" dur="1" fill="hold">
                                          <p:stCondLst>
                                            <p:cond delay="0"/>
                                          </p:stCondLst>
                                        </p:cTn>
                                        <p:tgtEl>
                                          <p:spTgt spid="2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additive="repl">
                                        <p:cTn id="21" dur="1" fill="hold">
                                          <p:stCondLst>
                                            <p:cond delay="0"/>
                                          </p:stCondLst>
                                        </p:cTn>
                                        <p:tgtEl>
                                          <p:spTgt spid="34"/>
                                        </p:tgtEl>
                                        <p:attrNameLst>
                                          <p:attrName>style.visibility</p:attrName>
                                        </p:attrNameLst>
                                      </p:cBhvr>
                                      <p:to>
                                        <p:strVal val="visible"/>
                                      </p:to>
                                    </p:set>
                                    <p:animEffect transition="in" filter="fade">
                                      <p:cBhvr additive="repl">
                                        <p:cTn id="22" dur="2000"/>
                                        <p:tgtEl>
                                          <p:spTgt spid="34"/>
                                        </p:tgtEl>
                                      </p:cBhvr>
                                    </p:animEffect>
                                  </p:childTnLst>
                                </p:cTn>
                              </p:par>
                              <p:par>
                                <p:cTn id="23" presetID="10" presetClass="entr" fill="hold" grpId="0" nodeType="withEffect">
                                  <p:stCondLst>
                                    <p:cond delay="0"/>
                                  </p:stCondLst>
                                  <p:childTnLst>
                                    <p:set>
                                      <p:cBhvr additive="repl">
                                        <p:cTn id="24" dur="1" fill="hold">
                                          <p:stCondLst>
                                            <p:cond delay="0"/>
                                          </p:stCondLst>
                                        </p:cTn>
                                        <p:tgtEl>
                                          <p:spTgt spid="33"/>
                                        </p:tgtEl>
                                        <p:attrNameLst>
                                          <p:attrName>style.visibility</p:attrName>
                                        </p:attrNameLst>
                                      </p:cBhvr>
                                      <p:to>
                                        <p:strVal val="visible"/>
                                      </p:to>
                                    </p:set>
                                    <p:animEffect transition="in" filter="fade">
                                      <p:cBhvr additive="repl">
                                        <p:cTn id="2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数据类型</a:t>
            </a:r>
          </a:p>
        </p:txBody>
      </p:sp>
      <p:sp>
        <p:nvSpPr>
          <p:cNvPr id="7" name="Rectangle 2"/>
          <p:cNvSpPr txBox="1">
            <a:spLocks noChangeArrowheads="1"/>
          </p:cNvSpPr>
          <p:nvPr/>
        </p:nvSpPr>
        <p:spPr>
          <a:xfrm>
            <a:off x="348702" y="1222049"/>
            <a:ext cx="8229600" cy="1811709"/>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对象表示的是不可更改的字符串对象，如果需要修改</a:t>
            </a:r>
            <a:r>
              <a:rPr lang="en-US" altLang="zh-CN" dirty="0" smtClean="0">
                <a:latin typeface="微软雅黑" pitchFamily="34" charset="-122"/>
                <a:ea typeface="微软雅黑" pitchFamily="34" charset="-122"/>
              </a:rPr>
              <a:t>String</a:t>
            </a:r>
            <a:r>
              <a:rPr lang="zh-CN" altLang="en-US" dirty="0" smtClean="0">
                <a:latin typeface="微软雅黑" pitchFamily="34" charset="-122"/>
                <a:ea typeface="微软雅黑" pitchFamily="34" charset="-122"/>
              </a:rPr>
              <a:t>对象所表示的内容，必须重新创建一个对象</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当修改操作频繁，或字符串的值很大时，会额外分配大量内存</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因此，</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语言引入了一个</a:t>
            </a:r>
            <a:r>
              <a:rPr lang="en-US" altLang="zh-CN" dirty="0" err="1" smtClean="0">
                <a:latin typeface="微软雅黑" pitchFamily="34" charset="-122"/>
                <a:ea typeface="微软雅黑" pitchFamily="34" charset="-122"/>
              </a:rPr>
              <a:t>StringBuffer</a:t>
            </a:r>
            <a:r>
              <a:rPr lang="zh-CN" altLang="en-US" dirty="0" smtClean="0">
                <a:latin typeface="微软雅黑" pitchFamily="34" charset="-122"/>
                <a:ea typeface="微软雅黑" pitchFamily="34" charset="-122"/>
              </a:rPr>
              <a:t>类，用来表示内容可以扩充和修改字符串对象</a:t>
            </a:r>
            <a:endParaRPr lang="en-US" altLang="zh-CN" dirty="0" smtClean="0">
              <a:latin typeface="微软雅黑" pitchFamily="34" charset="-122"/>
              <a:ea typeface="微软雅黑" pitchFamily="34" charset="-122"/>
            </a:endParaRPr>
          </a:p>
        </p:txBody>
      </p:sp>
      <p:sp>
        <p:nvSpPr>
          <p:cNvPr id="28" name="Text Box 49"/>
          <p:cNvSpPr txBox="1">
            <a:spLocks noChangeArrowheads="1"/>
          </p:cNvSpPr>
          <p:nvPr/>
        </p:nvSpPr>
        <p:spPr bwMode="auto">
          <a:xfrm>
            <a:off x="382888" y="640884"/>
            <a:ext cx="362509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en-US" altLang="zh-CN" sz="1600" dirty="0" smtClean="0">
                <a:latin typeface="微软雅黑" pitchFamily="34" charset="-122"/>
                <a:ea typeface="微软雅黑" pitchFamily="34" charset="-122"/>
              </a:rPr>
              <a:t>String</a:t>
            </a:r>
            <a:r>
              <a:rPr lang="zh-CN" altLang="en-US" sz="1600" dirty="0" smtClean="0">
                <a:latin typeface="微软雅黑" pitchFamily="34" charset="-122"/>
                <a:ea typeface="微软雅黑" pitchFamily="34" charset="-122"/>
              </a:rPr>
              <a:t>使用注意点：</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语言包</a:t>
            </a:r>
          </a:p>
        </p:txBody>
      </p:sp>
      <p:sp>
        <p:nvSpPr>
          <p:cNvPr id="25" name="Rectangle 2"/>
          <p:cNvSpPr txBox="1">
            <a:spLocks noChangeArrowheads="1"/>
          </p:cNvSpPr>
          <p:nvPr/>
        </p:nvSpPr>
        <p:spPr>
          <a:xfrm>
            <a:off x="2587483" y="2182917"/>
            <a:ext cx="3969034" cy="777667"/>
          </a:xfrm>
          <a:prstGeom prst="rect">
            <a:avLst/>
          </a:prstGeom>
          <a:ln/>
        </p:spPr>
        <p:txBody>
          <a:bodyPr vert="horz" lIns="91440" tIns="45720" rIns="91440" bIns="45720" rtlCol="0">
            <a:normAutofit/>
          </a:bodyPr>
          <a:lstStyle/>
          <a:p>
            <a:pPr marL="341313" indent="-341313">
              <a:lnSpc>
                <a:spcPct val="90000"/>
              </a:lnSpc>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4400" b="1" dirty="0" smtClean="0">
                <a:latin typeface="微软雅黑" pitchFamily="34" charset="-122"/>
                <a:ea typeface="微软雅黑" pitchFamily="34" charset="-122"/>
              </a:rPr>
              <a:t>JAVA</a:t>
            </a:r>
            <a:r>
              <a:rPr lang="zh-CN" altLang="en-US" sz="4400" b="1" dirty="0" smtClean="0">
                <a:latin typeface="微软雅黑" pitchFamily="34" charset="-122"/>
                <a:ea typeface="微软雅黑" pitchFamily="34" charset="-122"/>
              </a:rPr>
              <a:t>的语言包</a:t>
            </a:r>
            <a:endParaRPr kumimoji="0" lang="en-US" sz="44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语言包</a:t>
            </a:r>
          </a:p>
        </p:txBody>
      </p:sp>
      <p:sp>
        <p:nvSpPr>
          <p:cNvPr id="7" name="Rectangle 2"/>
          <p:cNvSpPr txBox="1">
            <a:spLocks noChangeArrowheads="1"/>
          </p:cNvSpPr>
          <p:nvPr/>
        </p:nvSpPr>
        <p:spPr>
          <a:xfrm>
            <a:off x="348702" y="476249"/>
            <a:ext cx="8229600" cy="4124920"/>
          </a:xfrm>
          <a:prstGeom prst="rect">
            <a:avLst/>
          </a:prstGeom>
          <a:ln/>
        </p:spPr>
        <p:txBody>
          <a:bodyPr vert="horz" lIns="91440" tIns="45720" rIns="91440" bIns="45720" rtlCol="0">
            <a:normAutofit lnSpcReduction="10000"/>
          </a:bodyPr>
          <a:lstStyle/>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微软雅黑" pitchFamily="34" charset="-122"/>
                <a:ea typeface="微软雅黑" pitchFamily="34" charset="-122"/>
              </a:rPr>
              <a:t>定义：包是一个相关的类和接口的集合,它可以提供访问保护和名称空间管理</a:t>
            </a:r>
            <a:endParaRPr lang="en-US"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平台中的类和接口是各种包的成员，这些类和接口是按照功能绑定的</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例如：基本的类在</a:t>
            </a:r>
            <a:r>
              <a:rPr lang="en-US" dirty="0" err="1" smtClean="0">
                <a:latin typeface="微软雅黑" pitchFamily="34" charset="-122"/>
                <a:ea typeface="微软雅黑" pitchFamily="34" charset="-122"/>
              </a:rPr>
              <a:t>java.lang</a:t>
            </a:r>
            <a:r>
              <a:rPr lang="zh-CN" altLang="en-US" dirty="0" smtClean="0">
                <a:latin typeface="微软雅黑" pitchFamily="34" charset="-122"/>
                <a:ea typeface="微软雅黑" pitchFamily="34" charset="-122"/>
              </a:rPr>
              <a:t>中， 用于输入和输出的类在</a:t>
            </a:r>
            <a:r>
              <a:rPr lang="en-US" altLang="zh-CN" dirty="0" smtClean="0">
                <a:latin typeface="微软雅黑" pitchFamily="34" charset="-122"/>
                <a:ea typeface="微软雅黑" pitchFamily="34" charset="-122"/>
              </a:rPr>
              <a:t>java.io</a:t>
            </a:r>
            <a:r>
              <a:rPr lang="zh-CN" altLang="en-US" dirty="0" smtClean="0">
                <a:latin typeface="微软雅黑" pitchFamily="34" charset="-122"/>
                <a:ea typeface="微软雅黑" pitchFamily="34" charset="-122"/>
              </a:rPr>
              <a:t>中</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语言程序设计中，通常需要定义许多类；就像利用 “文件夹”把许多文件组织在一起，使硬盘管理的文件更清晰、更有条理一样；</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利用“包”把一些需要在一起操作的类组织在一起，以便程序员更好地管理操作这些类</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与包管理相关的语句有：</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latin typeface="微软雅黑" pitchFamily="34" charset="-122"/>
                <a:ea typeface="微软雅黑" pitchFamily="34" charset="-122"/>
              </a:rPr>
              <a:t>package:</a:t>
            </a:r>
            <a:r>
              <a:rPr lang="zh-CN" altLang="en-US" dirty="0" smtClean="0">
                <a:latin typeface="微软雅黑" pitchFamily="34" charset="-122"/>
                <a:ea typeface="微软雅黑" pitchFamily="34" charset="-122"/>
              </a:rPr>
              <a:t>告诉编译器我（指所在类）属于哪个包</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i</a:t>
            </a:r>
            <a:r>
              <a:rPr lang="en-US" dirty="0" smtClean="0">
                <a:latin typeface="微软雅黑" pitchFamily="34" charset="-122"/>
                <a:ea typeface="微软雅黑" pitchFamily="34" charset="-122"/>
              </a:rPr>
              <a:t>mport:</a:t>
            </a:r>
            <a:r>
              <a:rPr lang="zh-CN" altLang="en-US" dirty="0" smtClean="0">
                <a:latin typeface="微软雅黑" pitchFamily="34" charset="-122"/>
                <a:ea typeface="微软雅黑" pitchFamily="34" charset="-122"/>
              </a:rPr>
              <a:t>告诉编译器我 （指所在类） 所用的类位于哪个包</a:t>
            </a:r>
            <a:endParaRPr lang="en-US"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语言主要特性</a:t>
            </a:r>
          </a:p>
        </p:txBody>
      </p:sp>
      <p:grpSp>
        <p:nvGrpSpPr>
          <p:cNvPr id="34" name="Group 2"/>
          <p:cNvGrpSpPr>
            <a:grpSpLocks/>
          </p:cNvGrpSpPr>
          <p:nvPr/>
        </p:nvGrpSpPr>
        <p:grpSpPr bwMode="auto">
          <a:xfrm>
            <a:off x="1337077" y="581826"/>
            <a:ext cx="6427843" cy="3902133"/>
            <a:chOff x="713" y="939"/>
            <a:chExt cx="4204" cy="2652"/>
          </a:xfrm>
        </p:grpSpPr>
        <p:sp>
          <p:nvSpPr>
            <p:cNvPr id="35" name="Oval 3"/>
            <p:cNvSpPr>
              <a:spLocks noChangeArrowheads="1"/>
            </p:cNvSpPr>
            <p:nvPr/>
          </p:nvSpPr>
          <p:spPr bwMode="auto">
            <a:xfrm>
              <a:off x="1413" y="2756"/>
              <a:ext cx="3504" cy="835"/>
            </a:xfrm>
            <a:prstGeom prst="ellipse">
              <a:avLst/>
            </a:prstGeom>
            <a:gradFill rotWithShape="0">
              <a:gsLst>
                <a:gs pos="0">
                  <a:srgbClr val="F7F9F2"/>
                </a:gs>
                <a:gs pos="100000">
                  <a:srgbClr val="C0C0C0"/>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36" name="Oval 4"/>
            <p:cNvSpPr>
              <a:spLocks noChangeArrowheads="1"/>
            </p:cNvSpPr>
            <p:nvPr/>
          </p:nvSpPr>
          <p:spPr bwMode="auto">
            <a:xfrm rot="20580000">
              <a:off x="956" y="1425"/>
              <a:ext cx="3630" cy="1900"/>
            </a:xfrm>
            <a:prstGeom prst="ellipse">
              <a:avLst/>
            </a:prstGeom>
            <a:gradFill rotWithShape="0">
              <a:gsLst>
                <a:gs pos="0">
                  <a:srgbClr val="808080"/>
                </a:gs>
                <a:gs pos="50000">
                  <a:srgbClr val="ADADAD"/>
                </a:gs>
                <a:gs pos="100000">
                  <a:srgbClr val="808080"/>
                </a:gs>
              </a:gsLst>
              <a:lin ang="108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37" name="Oval 5"/>
            <p:cNvSpPr>
              <a:spLocks noChangeArrowheads="1"/>
            </p:cNvSpPr>
            <p:nvPr/>
          </p:nvSpPr>
          <p:spPr bwMode="auto">
            <a:xfrm rot="20580000">
              <a:off x="992" y="1323"/>
              <a:ext cx="3504" cy="1841"/>
            </a:xfrm>
            <a:prstGeom prst="ellipse">
              <a:avLst/>
            </a:prstGeom>
            <a:gradFill rotWithShape="0">
              <a:gsLst>
                <a:gs pos="0">
                  <a:srgbClr val="000000"/>
                </a:gs>
                <a:gs pos="100000">
                  <a:srgbClr val="2791BB"/>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38" name="AutoShape 6"/>
            <p:cNvSpPr>
              <a:spLocks noChangeArrowheads="1"/>
            </p:cNvSpPr>
            <p:nvPr/>
          </p:nvSpPr>
          <p:spPr bwMode="auto">
            <a:xfrm rot="20580000">
              <a:off x="939" y="1308"/>
              <a:ext cx="3590" cy="1856"/>
            </a:xfrm>
            <a:custGeom>
              <a:avLst/>
              <a:gdLst>
                <a:gd name="G0" fmla="sin 10800 -3431658"/>
                <a:gd name="G1" fmla="+- G0 10800 0"/>
                <a:gd name="G2" fmla="cos 10800 -3431658"/>
                <a:gd name="G3" fmla="+- G2 10800 0"/>
                <a:gd name="G4" fmla="sin 10800 2199548"/>
                <a:gd name="G5" fmla="+- G4 10800 0"/>
                <a:gd name="G6" fmla="cos 10800 2199548"/>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2306 h 21600"/>
                <a:gd name="T14" fmla="*/ 21599 w 21600"/>
                <a:gd name="T15" fmla="*/ 16722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7394" y="2247"/>
                  </a:moveTo>
                  <a:cubicBezTo>
                    <a:pt x="20046" y="4292"/>
                    <a:pt x="21600" y="7451"/>
                    <a:pt x="21600" y="10800"/>
                  </a:cubicBezTo>
                  <a:cubicBezTo>
                    <a:pt x="21600" y="12923"/>
                    <a:pt x="20973" y="15000"/>
                    <a:pt x="19799" y="16770"/>
                  </a:cubicBezTo>
                  <a:lnTo>
                    <a:pt x="10800" y="10800"/>
                  </a:lnTo>
                  <a:close/>
                </a:path>
                <a:path w="21600" h="21600" fill="none">
                  <a:moveTo>
                    <a:pt x="17394" y="2247"/>
                  </a:moveTo>
                  <a:cubicBezTo>
                    <a:pt x="20046" y="4292"/>
                    <a:pt x="21600" y="7451"/>
                    <a:pt x="21600" y="10800"/>
                  </a:cubicBezTo>
                  <a:cubicBezTo>
                    <a:pt x="21600" y="12923"/>
                    <a:pt x="20973" y="15000"/>
                    <a:pt x="19799" y="16770"/>
                  </a:cubicBezTo>
                </a:path>
              </a:pathLst>
            </a:custGeom>
            <a:gradFill rotWithShape="0">
              <a:gsLst>
                <a:gs pos="0">
                  <a:srgbClr val="6699FF"/>
                </a:gs>
                <a:gs pos="100000">
                  <a:srgbClr val="9DBDFE"/>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39" name="AutoShape 7"/>
            <p:cNvSpPr>
              <a:spLocks noChangeArrowheads="1"/>
            </p:cNvSpPr>
            <p:nvPr/>
          </p:nvSpPr>
          <p:spPr bwMode="auto">
            <a:xfrm rot="20580000" flipH="1">
              <a:off x="972" y="1310"/>
              <a:ext cx="3575" cy="1860"/>
            </a:xfrm>
            <a:custGeom>
              <a:avLst/>
              <a:gdLst>
                <a:gd name="G0" fmla="sin 10800 435006"/>
                <a:gd name="G1" fmla="+- G0 10800 0"/>
                <a:gd name="G2" fmla="cos 10800 435006"/>
                <a:gd name="G3" fmla="+- G2 10800 0"/>
                <a:gd name="G4" fmla="sin 10800 6537381"/>
                <a:gd name="G5" fmla="+- G4 10800 0"/>
                <a:gd name="G6" fmla="cos 10800 6537381"/>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9047 w 21600"/>
                <a:gd name="T13" fmla="*/ 10799 h 21600"/>
                <a:gd name="T14" fmla="*/ 21536 w 21600"/>
                <a:gd name="T15" fmla="*/ 215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21527" y="12048"/>
                  </a:moveTo>
                  <a:cubicBezTo>
                    <a:pt x="20894" y="17493"/>
                    <a:pt x="16281" y="21599"/>
                    <a:pt x="10800" y="21600"/>
                  </a:cubicBezTo>
                  <a:cubicBezTo>
                    <a:pt x="10186" y="21600"/>
                    <a:pt x="9574" y="21547"/>
                    <a:pt x="8969" y="21443"/>
                  </a:cubicBezTo>
                  <a:lnTo>
                    <a:pt x="10800" y="10800"/>
                  </a:lnTo>
                  <a:close/>
                </a:path>
                <a:path w="21600" h="21600" fill="none">
                  <a:moveTo>
                    <a:pt x="21527" y="12048"/>
                  </a:moveTo>
                  <a:cubicBezTo>
                    <a:pt x="20894" y="17493"/>
                    <a:pt x="16281" y="21599"/>
                    <a:pt x="10800" y="21600"/>
                  </a:cubicBezTo>
                  <a:cubicBezTo>
                    <a:pt x="10186" y="21600"/>
                    <a:pt x="9574" y="21547"/>
                    <a:pt x="8969" y="21443"/>
                  </a:cubicBezTo>
                </a:path>
              </a:pathLst>
            </a:custGeom>
            <a:gradFill rotWithShape="0">
              <a:gsLst>
                <a:gs pos="0">
                  <a:srgbClr val="009999"/>
                </a:gs>
                <a:gs pos="100000">
                  <a:srgbClr val="006A6A"/>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0" name="AutoShape 8"/>
            <p:cNvSpPr>
              <a:spLocks noChangeArrowheads="1"/>
            </p:cNvSpPr>
            <p:nvPr/>
          </p:nvSpPr>
          <p:spPr bwMode="auto">
            <a:xfrm rot="20580000">
              <a:off x="955" y="1320"/>
              <a:ext cx="3562" cy="1786"/>
            </a:xfrm>
            <a:custGeom>
              <a:avLst/>
              <a:gdLst>
                <a:gd name="G0" fmla="sin 10800 -7674811"/>
                <a:gd name="G1" fmla="+- G0 10800 0"/>
                <a:gd name="G2" fmla="cos 10800 -7674811"/>
                <a:gd name="G3" fmla="+- G2 10800 0"/>
                <a:gd name="G4" fmla="sin 10800 -3086079"/>
                <a:gd name="G5" fmla="+- G4 10800 0"/>
                <a:gd name="G6" fmla="cos 10800 -3086079"/>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5836 w 21600"/>
                <a:gd name="T13" fmla="*/ 0 h 21600"/>
                <a:gd name="T14" fmla="*/ 18171 w 21600"/>
                <a:gd name="T15" fmla="*/ 1079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5878" y="1186"/>
                  </a:moveTo>
                  <a:cubicBezTo>
                    <a:pt x="7401" y="406"/>
                    <a:pt x="9088" y="-1"/>
                    <a:pt x="10800" y="0"/>
                  </a:cubicBezTo>
                  <a:cubicBezTo>
                    <a:pt x="13527" y="0"/>
                    <a:pt x="16154" y="1032"/>
                    <a:pt x="18152" y="2889"/>
                  </a:cubicBezTo>
                  <a:lnTo>
                    <a:pt x="10800" y="10800"/>
                  </a:lnTo>
                  <a:close/>
                </a:path>
                <a:path w="21600" h="21600" fill="none">
                  <a:moveTo>
                    <a:pt x="5878" y="1186"/>
                  </a:moveTo>
                  <a:cubicBezTo>
                    <a:pt x="7401" y="406"/>
                    <a:pt x="9088" y="-1"/>
                    <a:pt x="10800" y="0"/>
                  </a:cubicBezTo>
                  <a:cubicBezTo>
                    <a:pt x="13527" y="0"/>
                    <a:pt x="16154" y="1032"/>
                    <a:pt x="18152" y="2889"/>
                  </a:cubicBezTo>
                </a:path>
              </a:pathLst>
            </a:custGeom>
            <a:gradFill rotWithShape="0">
              <a:gsLst>
                <a:gs pos="0">
                  <a:srgbClr val="496EB8"/>
                </a:gs>
                <a:gs pos="100000">
                  <a:srgbClr val="6699FF"/>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1" name="AutoShape 9"/>
            <p:cNvSpPr>
              <a:spLocks noChangeArrowheads="1"/>
            </p:cNvSpPr>
            <p:nvPr/>
          </p:nvSpPr>
          <p:spPr bwMode="auto">
            <a:xfrm rot="20580000" flipH="1">
              <a:off x="950" y="1314"/>
              <a:ext cx="3592" cy="1850"/>
            </a:xfrm>
            <a:custGeom>
              <a:avLst/>
              <a:gdLst>
                <a:gd name="G0" fmla="sin 10800 -4418729"/>
                <a:gd name="G1" fmla="+- G0 10800 0"/>
                <a:gd name="G2" fmla="cos 10800 -4418729"/>
                <a:gd name="G3" fmla="+- G2 10800 0"/>
                <a:gd name="G4" fmla="sin 10800 1910808"/>
                <a:gd name="G5" fmla="+- G4 10800 0"/>
                <a:gd name="G6" fmla="cos 10800 1910808"/>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885 h 21600"/>
                <a:gd name="T14" fmla="*/ 21599 w 21600"/>
                <a:gd name="T15" fmla="*/ 16089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4945" y="827"/>
                  </a:moveTo>
                  <a:cubicBezTo>
                    <a:pt x="18974" y="2502"/>
                    <a:pt x="21600" y="6436"/>
                    <a:pt x="21600" y="10800"/>
                  </a:cubicBezTo>
                  <a:cubicBezTo>
                    <a:pt x="21600" y="12641"/>
                    <a:pt x="21128" y="14452"/>
                    <a:pt x="20231" y="16061"/>
                  </a:cubicBezTo>
                  <a:lnTo>
                    <a:pt x="10800" y="10800"/>
                  </a:lnTo>
                  <a:close/>
                </a:path>
                <a:path w="21600" h="21600" fill="none">
                  <a:moveTo>
                    <a:pt x="14945" y="827"/>
                  </a:moveTo>
                  <a:cubicBezTo>
                    <a:pt x="18974" y="2502"/>
                    <a:pt x="21600" y="6436"/>
                    <a:pt x="21600" y="10800"/>
                  </a:cubicBezTo>
                  <a:cubicBezTo>
                    <a:pt x="21600" y="12641"/>
                    <a:pt x="21128" y="14452"/>
                    <a:pt x="20231" y="16061"/>
                  </a:cubicBezTo>
                </a:path>
              </a:pathLst>
            </a:custGeom>
            <a:gradFill rotWithShape="0">
              <a:gsLst>
                <a:gs pos="0">
                  <a:srgbClr val="754617"/>
                </a:gs>
                <a:gs pos="100000">
                  <a:srgbClr val="FF9933"/>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2" name="Freeform 10"/>
            <p:cNvSpPr>
              <a:spLocks noChangeArrowheads="1"/>
            </p:cNvSpPr>
            <p:nvPr/>
          </p:nvSpPr>
          <p:spPr bwMode="auto">
            <a:xfrm>
              <a:off x="3508" y="2225"/>
              <a:ext cx="1105" cy="1120"/>
            </a:xfrm>
            <a:custGeom>
              <a:avLst/>
              <a:gdLst/>
              <a:ahLst/>
              <a:cxnLst>
                <a:cxn ang="0">
                  <a:pos x="9" y="888"/>
                </a:cxn>
                <a:cxn ang="0">
                  <a:pos x="1105" y="0"/>
                </a:cxn>
                <a:cxn ang="0">
                  <a:pos x="1081" y="256"/>
                </a:cxn>
                <a:cxn ang="0">
                  <a:pos x="705" y="704"/>
                </a:cxn>
                <a:cxn ang="0">
                  <a:pos x="17" y="1120"/>
                </a:cxn>
                <a:cxn ang="0">
                  <a:pos x="9" y="888"/>
                </a:cxn>
              </a:cxnLst>
              <a:rect l="0" t="0" r="r" b="b"/>
              <a:pathLst>
                <a:path w="1105" h="1120">
                  <a:moveTo>
                    <a:pt x="9" y="888"/>
                  </a:moveTo>
                  <a:lnTo>
                    <a:pt x="1105" y="0"/>
                  </a:lnTo>
                  <a:lnTo>
                    <a:pt x="1081" y="256"/>
                  </a:lnTo>
                  <a:cubicBezTo>
                    <a:pt x="1014" y="373"/>
                    <a:pt x="882" y="560"/>
                    <a:pt x="705" y="704"/>
                  </a:cubicBezTo>
                  <a:cubicBezTo>
                    <a:pt x="528" y="848"/>
                    <a:pt x="133" y="1089"/>
                    <a:pt x="17" y="1120"/>
                  </a:cubicBezTo>
                  <a:cubicBezTo>
                    <a:pt x="0" y="1038"/>
                    <a:pt x="9" y="888"/>
                    <a:pt x="9" y="888"/>
                  </a:cubicBezTo>
                  <a:close/>
                </a:path>
              </a:pathLst>
            </a:custGeom>
            <a:gradFill rotWithShape="0">
              <a:gsLst>
                <a:gs pos="0">
                  <a:srgbClr val="969696"/>
                </a:gs>
                <a:gs pos="100000">
                  <a:srgbClr val="565656"/>
                </a:gs>
              </a:gsLst>
              <a:lin ang="108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3" name="AutoShape 11"/>
            <p:cNvSpPr>
              <a:spLocks noChangeArrowheads="1"/>
            </p:cNvSpPr>
            <p:nvPr/>
          </p:nvSpPr>
          <p:spPr bwMode="auto">
            <a:xfrm rot="20520000">
              <a:off x="713" y="939"/>
              <a:ext cx="4111" cy="2381"/>
            </a:xfrm>
            <a:custGeom>
              <a:avLst/>
              <a:gdLst>
                <a:gd name="G0" fmla="sin 10800 2194128"/>
                <a:gd name="G1" fmla="+- G0 10800 0"/>
                <a:gd name="G2" fmla="cos 10800 2194128"/>
                <a:gd name="G3" fmla="+- G2 10800 0"/>
                <a:gd name="G4" fmla="sin 10800 5252739"/>
                <a:gd name="G5" fmla="+- G4 10800 0"/>
                <a:gd name="G6" fmla="cos 10800 5252739"/>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10799 h 21600"/>
                <a:gd name="T14" fmla="*/ 19831 w 21600"/>
                <a:gd name="T15" fmla="*/ 21425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9808" y="16757"/>
                  </a:moveTo>
                  <a:cubicBezTo>
                    <a:pt x="18167" y="19237"/>
                    <a:pt x="15577" y="20932"/>
                    <a:pt x="12647" y="21440"/>
                  </a:cubicBezTo>
                  <a:lnTo>
                    <a:pt x="10800" y="10800"/>
                  </a:lnTo>
                  <a:close/>
                </a:path>
                <a:path w="21600" h="21600" fill="none">
                  <a:moveTo>
                    <a:pt x="19808" y="16757"/>
                  </a:moveTo>
                  <a:cubicBezTo>
                    <a:pt x="18167" y="19237"/>
                    <a:pt x="15577" y="20932"/>
                    <a:pt x="12647" y="21440"/>
                  </a:cubicBezTo>
                </a:path>
              </a:pathLst>
            </a:custGeom>
            <a:gradFill rotWithShape="0">
              <a:gsLst>
                <a:gs pos="0">
                  <a:srgbClr val="969696"/>
                </a:gs>
                <a:gs pos="100000">
                  <a:srgbClr val="454545"/>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44" name="Freeform 12"/>
            <p:cNvSpPr>
              <a:spLocks noChangeArrowheads="1"/>
            </p:cNvSpPr>
            <p:nvPr/>
          </p:nvSpPr>
          <p:spPr bwMode="auto">
            <a:xfrm>
              <a:off x="2885" y="2439"/>
              <a:ext cx="648" cy="928"/>
            </a:xfrm>
            <a:custGeom>
              <a:avLst/>
              <a:gdLst/>
              <a:ahLst/>
              <a:cxnLst>
                <a:cxn ang="0">
                  <a:pos x="648" y="632"/>
                </a:cxn>
                <a:cxn ang="0">
                  <a:pos x="648" y="928"/>
                </a:cxn>
                <a:cxn ang="0">
                  <a:pos x="0" y="64"/>
                </a:cxn>
                <a:cxn ang="0">
                  <a:pos x="96" y="0"/>
                </a:cxn>
                <a:cxn ang="0">
                  <a:pos x="648" y="632"/>
                </a:cxn>
              </a:cxnLst>
              <a:rect l="0" t="0" r="r" b="b"/>
              <a:pathLst>
                <a:path w="648" h="928">
                  <a:moveTo>
                    <a:pt x="648" y="632"/>
                  </a:moveTo>
                  <a:lnTo>
                    <a:pt x="648" y="928"/>
                  </a:lnTo>
                  <a:lnTo>
                    <a:pt x="0" y="64"/>
                  </a:lnTo>
                  <a:lnTo>
                    <a:pt x="96" y="0"/>
                  </a:lnTo>
                  <a:lnTo>
                    <a:pt x="648" y="632"/>
                  </a:lnTo>
                  <a:close/>
                </a:path>
              </a:pathLst>
            </a:custGeom>
            <a:gradFill rotWithShape="0">
              <a:gsLst>
                <a:gs pos="0">
                  <a:srgbClr val="969696"/>
                </a:gs>
                <a:gs pos="100000">
                  <a:srgbClr val="636363"/>
                </a:gs>
              </a:gsLst>
              <a:lin ang="135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51" name="Oval 13"/>
            <p:cNvSpPr>
              <a:spLocks noChangeArrowheads="1"/>
            </p:cNvSpPr>
            <p:nvPr/>
          </p:nvSpPr>
          <p:spPr bwMode="auto">
            <a:xfrm rot="20580000">
              <a:off x="1912" y="1774"/>
              <a:ext cx="1698" cy="844"/>
            </a:xfrm>
            <a:prstGeom prst="ellipse">
              <a:avLst/>
            </a:prstGeom>
            <a:gradFill rotWithShape="0">
              <a:gsLst>
                <a:gs pos="0">
                  <a:srgbClr val="000000"/>
                </a:gs>
                <a:gs pos="50000">
                  <a:srgbClr val="C0C0C0"/>
                </a:gs>
                <a:gs pos="100000">
                  <a:srgbClr val="000000"/>
                </a:gs>
              </a:gsLst>
              <a:lin ang="108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52" name="Text Box 14"/>
            <p:cNvSpPr txBox="1">
              <a:spLocks noChangeArrowheads="1"/>
            </p:cNvSpPr>
            <p:nvPr/>
          </p:nvSpPr>
          <p:spPr bwMode="auto">
            <a:xfrm>
              <a:off x="1117" y="2195"/>
              <a:ext cx="874" cy="291"/>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FFFFFF"/>
                  </a:solidFill>
                  <a:latin typeface="微软雅黑" pitchFamily="34" charset="-122"/>
                  <a:ea typeface="微软雅黑" pitchFamily="34" charset="-122"/>
                </a:rPr>
                <a:t>平台无关性</a:t>
              </a:r>
              <a:endParaRPr lang="en-US" b="1" dirty="0">
                <a:solidFill>
                  <a:srgbClr val="FFFFFF"/>
                </a:solidFill>
                <a:latin typeface="微软雅黑" pitchFamily="34" charset="-122"/>
                <a:ea typeface="微软雅黑" pitchFamily="34" charset="-122"/>
              </a:endParaRPr>
            </a:p>
          </p:txBody>
        </p:sp>
        <p:sp>
          <p:nvSpPr>
            <p:cNvPr id="53" name="Text Box 15"/>
            <p:cNvSpPr txBox="1">
              <a:spLocks noChangeArrowheads="1"/>
            </p:cNvSpPr>
            <p:nvPr/>
          </p:nvSpPr>
          <p:spPr bwMode="auto">
            <a:xfrm>
              <a:off x="2459" y="1427"/>
              <a:ext cx="572" cy="291"/>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FFFFFF"/>
                  </a:solidFill>
                  <a:latin typeface="微软雅黑" pitchFamily="34" charset="-122"/>
                  <a:ea typeface="微软雅黑" pitchFamily="34" charset="-122"/>
                </a:rPr>
                <a:t>简单性</a:t>
              </a:r>
              <a:endParaRPr lang="en-US" b="1" dirty="0">
                <a:solidFill>
                  <a:srgbClr val="FFFFFF"/>
                </a:solidFill>
                <a:latin typeface="微软雅黑" pitchFamily="34" charset="-122"/>
                <a:ea typeface="微软雅黑" pitchFamily="34" charset="-122"/>
              </a:endParaRPr>
            </a:p>
          </p:txBody>
        </p:sp>
        <p:sp>
          <p:nvSpPr>
            <p:cNvPr id="54" name="Text Box 16"/>
            <p:cNvSpPr txBox="1">
              <a:spLocks noChangeArrowheads="1"/>
            </p:cNvSpPr>
            <p:nvPr/>
          </p:nvSpPr>
          <p:spPr bwMode="auto">
            <a:xfrm>
              <a:off x="3541" y="1619"/>
              <a:ext cx="723" cy="291"/>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FFFFFF"/>
                  </a:solidFill>
                  <a:latin typeface="微软雅黑" pitchFamily="34" charset="-122"/>
                  <a:ea typeface="微软雅黑" pitchFamily="34" charset="-122"/>
                </a:rPr>
                <a:t>面向对象</a:t>
              </a:r>
              <a:endParaRPr lang="en-US" b="1" dirty="0">
                <a:solidFill>
                  <a:srgbClr val="FFFFFF"/>
                </a:solidFill>
                <a:latin typeface="微软雅黑" pitchFamily="34" charset="-122"/>
                <a:ea typeface="微软雅黑" pitchFamily="34" charset="-122"/>
              </a:endParaRPr>
            </a:p>
          </p:txBody>
        </p:sp>
        <p:sp>
          <p:nvSpPr>
            <p:cNvPr id="55" name="Text Box 17"/>
            <p:cNvSpPr txBox="1">
              <a:spLocks noChangeArrowheads="1"/>
            </p:cNvSpPr>
            <p:nvPr/>
          </p:nvSpPr>
          <p:spPr bwMode="auto">
            <a:xfrm>
              <a:off x="2831" y="2393"/>
              <a:ext cx="1597" cy="726"/>
            </a:xfrm>
            <a:prstGeom prst="rect">
              <a:avLst/>
            </a:prstGeom>
            <a:noFill/>
            <a:ln w="9525">
              <a:noFill/>
              <a:round/>
              <a:headEnd/>
              <a:tailEnd/>
            </a:ln>
            <a:effectLst/>
          </p:spPr>
          <p:txBody>
            <a:bodyPr wrap="none"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FFFF"/>
                  </a:solidFill>
                  <a:latin typeface="微软雅黑" pitchFamily="34" charset="-122"/>
                  <a:ea typeface="微软雅黑" pitchFamily="34" charset="-122"/>
                </a:rPr>
                <a:t>      </a:t>
              </a:r>
              <a:r>
                <a:rPr lang="en-US" b="1" dirty="0" err="1">
                  <a:solidFill>
                    <a:srgbClr val="FFFFFF"/>
                  </a:solidFill>
                  <a:latin typeface="微软雅黑" pitchFamily="34" charset="-122"/>
                  <a:ea typeface="微软雅黑" pitchFamily="34" charset="-122"/>
                </a:rPr>
                <a:t>分布式、动态性</a:t>
              </a:r>
              <a:r>
                <a:rPr lang="en-US" b="1" dirty="0">
                  <a:solidFill>
                    <a:srgbClr val="FFFFFF"/>
                  </a:solidFill>
                  <a:latin typeface="微软雅黑" pitchFamily="34" charset="-122"/>
                  <a:ea typeface="微软雅黑" pitchFamily="34" charset="-122"/>
                </a:rPr>
                <a:t>、</a:t>
              </a:r>
            </a:p>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FFFF"/>
                  </a:solidFill>
                  <a:latin typeface="微软雅黑" pitchFamily="34" charset="-122"/>
                  <a:ea typeface="微软雅黑" pitchFamily="34" charset="-122"/>
                </a:rPr>
                <a:t>      </a:t>
              </a:r>
              <a:r>
                <a:rPr lang="en-US" b="1" dirty="0" err="1" smtClean="0">
                  <a:solidFill>
                    <a:srgbClr val="FFFFFF"/>
                  </a:solidFill>
                  <a:latin typeface="微软雅黑" pitchFamily="34" charset="-122"/>
                  <a:ea typeface="微软雅黑" pitchFamily="34" charset="-122"/>
                </a:rPr>
                <a:t>可靠性、安全性</a:t>
              </a:r>
              <a:endParaRPr lang="en-US" b="1" dirty="0">
                <a:solidFill>
                  <a:srgbClr val="FFFFFF"/>
                </a:solidFill>
                <a:latin typeface="微软雅黑" pitchFamily="34" charset="-122"/>
                <a:ea typeface="微软雅黑" pitchFamily="34" charset="-122"/>
              </a:endParaRPr>
            </a:p>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FFFF"/>
                  </a:solidFill>
                  <a:latin typeface="微软雅黑" pitchFamily="34" charset="-122"/>
                  <a:ea typeface="微软雅黑" pitchFamily="34" charset="-122"/>
                </a:rPr>
                <a:t>         </a:t>
              </a:r>
              <a:r>
                <a:rPr lang="en-US" b="1" dirty="0" smtClean="0">
                  <a:solidFill>
                    <a:srgbClr val="FFFFFF"/>
                  </a:solidFill>
                  <a:latin typeface="微软雅黑" pitchFamily="34" charset="-122"/>
                  <a:ea typeface="微软雅黑" pitchFamily="34" charset="-122"/>
                </a:rPr>
                <a:t>……</a:t>
              </a:r>
              <a:endParaRPr lang="en-US" b="1" dirty="0">
                <a:solidFill>
                  <a:srgbClr val="FFFFFF"/>
                </a:solidFill>
                <a:latin typeface="微软雅黑" pitchFamily="34" charset="-122"/>
                <a:ea typeface="微软雅黑" pitchFamily="34" charset="-122"/>
              </a:endParaRPr>
            </a:p>
          </p:txBody>
        </p:sp>
        <p:sp>
          <p:nvSpPr>
            <p:cNvPr id="56" name="Text Box 18"/>
            <p:cNvSpPr txBox="1">
              <a:spLocks noChangeArrowheads="1"/>
            </p:cNvSpPr>
            <p:nvPr/>
          </p:nvSpPr>
          <p:spPr bwMode="auto">
            <a:xfrm>
              <a:off x="2027" y="2819"/>
              <a:ext cx="572" cy="291"/>
            </a:xfrm>
            <a:prstGeom prst="rect">
              <a:avLst/>
            </a:prstGeom>
            <a:noFill/>
            <a:ln w="9525">
              <a:noFill/>
              <a:round/>
              <a:headEnd/>
              <a:tailEnd/>
            </a:ln>
            <a:effectLst/>
          </p:spPr>
          <p:txBody>
            <a:bodyPr wrap="none"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FFFFFF"/>
                  </a:solidFill>
                  <a:latin typeface="微软雅黑" pitchFamily="34" charset="-122"/>
                  <a:ea typeface="微软雅黑" pitchFamily="34" charset="-122"/>
                </a:rPr>
                <a:t>多线程</a:t>
              </a:r>
              <a:endParaRPr lang="en-US" b="1" dirty="0">
                <a:solidFill>
                  <a:srgbClr val="FFFFFF"/>
                </a:solidFill>
                <a:latin typeface="微软雅黑" pitchFamily="34" charset="-122"/>
                <a:ea typeface="微软雅黑" pitchFamily="34" charset="-122"/>
              </a:endParaRPr>
            </a:p>
          </p:txBody>
        </p:sp>
        <p:sp>
          <p:nvSpPr>
            <p:cNvPr id="57" name="Freeform 19"/>
            <p:cNvSpPr>
              <a:spLocks noChangeArrowheads="1"/>
            </p:cNvSpPr>
            <p:nvPr/>
          </p:nvSpPr>
          <p:spPr bwMode="auto">
            <a:xfrm>
              <a:off x="2834" y="2575"/>
              <a:ext cx="544" cy="680"/>
            </a:xfrm>
            <a:custGeom>
              <a:avLst/>
              <a:gdLst/>
              <a:ahLst/>
              <a:cxnLst>
                <a:cxn ang="0">
                  <a:pos x="0" y="16"/>
                </a:cxn>
                <a:cxn ang="0">
                  <a:pos x="256" y="528"/>
                </a:cxn>
                <a:cxn ang="0">
                  <a:pos x="264" y="680"/>
                </a:cxn>
                <a:cxn ang="0">
                  <a:pos x="448" y="624"/>
                </a:cxn>
                <a:cxn ang="0">
                  <a:pos x="544" y="576"/>
                </a:cxn>
                <a:cxn ang="0">
                  <a:pos x="112" y="0"/>
                </a:cxn>
                <a:cxn ang="0">
                  <a:pos x="0" y="16"/>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0">
              <a:gsLst>
                <a:gs pos="0">
                  <a:srgbClr val="6699FF"/>
                </a:gs>
                <a:gs pos="100000">
                  <a:srgbClr val="98BAFE">
                    <a:alpha val="18999"/>
                  </a:srgbClr>
                </a:gs>
              </a:gsLst>
              <a:lin ang="5400000" scaled="1"/>
            </a:gra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sp>
          <p:nvSpPr>
            <p:cNvPr id="58" name="Oval 20"/>
            <p:cNvSpPr>
              <a:spLocks noChangeArrowheads="1"/>
            </p:cNvSpPr>
            <p:nvPr/>
          </p:nvSpPr>
          <p:spPr bwMode="auto">
            <a:xfrm rot="20580000">
              <a:off x="1976" y="1933"/>
              <a:ext cx="1629" cy="687"/>
            </a:xfrm>
            <a:prstGeom prst="ellipse">
              <a:avLst/>
            </a:prstGeom>
            <a:solidFill>
              <a:srgbClr val="FFFFFF"/>
            </a:solidFill>
            <a:ln w="9525">
              <a:noFill/>
              <a:round/>
              <a:headEnd/>
              <a:tailEnd/>
            </a:ln>
            <a:effectLst/>
          </p:spPr>
          <p:txBody>
            <a:bodyPr wrap="none" anchor="ctr"/>
            <a:lstStyle/>
            <a:p>
              <a:endParaRPr lang="zh-CN" altLang="en-US">
                <a:latin typeface="微软雅黑" pitchFamily="34" charset="-122"/>
                <a:ea typeface="微软雅黑" pitchFamily="34" charset="-122"/>
              </a:endParaRPr>
            </a:p>
          </p:txBody>
        </p:sp>
      </p:grpSp>
      <p:sp>
        <p:nvSpPr>
          <p:cNvPr id="60" name="Text Box 49"/>
          <p:cNvSpPr txBox="1">
            <a:spLocks noChangeArrowheads="1"/>
          </p:cNvSpPr>
          <p:nvPr/>
        </p:nvSpPr>
        <p:spPr bwMode="auto">
          <a:xfrm>
            <a:off x="348703" y="615246"/>
            <a:ext cx="2471462"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主要特性：</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语言包</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访问控制符</a:t>
            </a:r>
          </a:p>
        </p:txBody>
      </p:sp>
      <p:sp>
        <p:nvSpPr>
          <p:cNvPr id="8" name="Rectangle 2"/>
          <p:cNvSpPr txBox="1">
            <a:spLocks noChangeArrowheads="1"/>
          </p:cNvSpPr>
          <p:nvPr/>
        </p:nvSpPr>
        <p:spPr>
          <a:xfrm>
            <a:off x="348703" y="598206"/>
            <a:ext cx="8229600" cy="1939895"/>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访问控制修饰符可用来修饰类的成员，以达到控制其被他人访问的目的</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语言提供了四种访问控制修饰符</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latin typeface="微软雅黑" pitchFamily="34" charset="-122"/>
                <a:ea typeface="微软雅黑" pitchFamily="34" charset="-122"/>
              </a:rPr>
              <a:t>private  = </a:t>
            </a:r>
            <a:r>
              <a:rPr lang="zh-CN" altLang="en-US" dirty="0" smtClean="0">
                <a:latin typeface="微软雅黑" pitchFamily="34" charset="-122"/>
                <a:ea typeface="微软雅黑" pitchFamily="34" charset="-122"/>
              </a:rPr>
              <a:t>仅能被同类中的成员访问</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default  = private + </a:t>
            </a:r>
            <a:r>
              <a:rPr lang="zh-CN" altLang="en-US" dirty="0" smtClean="0">
                <a:latin typeface="微软雅黑" pitchFamily="34" charset="-122"/>
                <a:ea typeface="微软雅黑" pitchFamily="34" charset="-122"/>
              </a:rPr>
              <a:t>能被同包的其他类访问</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protected  = default + </a:t>
            </a:r>
            <a:r>
              <a:rPr lang="zh-CN" altLang="en-US" dirty="0" smtClean="0">
                <a:latin typeface="微软雅黑" pitchFamily="34" charset="-122"/>
                <a:ea typeface="微软雅黑" pitchFamily="34" charset="-122"/>
              </a:rPr>
              <a:t>能被不同包的子类访问</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public = </a:t>
            </a:r>
            <a:r>
              <a:rPr lang="zh-CN" altLang="en-US" dirty="0" smtClean="0">
                <a:latin typeface="微软雅黑" pitchFamily="34" charset="-122"/>
                <a:ea typeface="微软雅黑" pitchFamily="34" charset="-122"/>
              </a:rPr>
              <a:t>被任意访问</a:t>
            </a:r>
            <a:endParaRPr lang="en-US" altLang="zh-CN" dirty="0" smtClean="0">
              <a:latin typeface="微软雅黑" pitchFamily="34" charset="-122"/>
              <a:ea typeface="微软雅黑" pitchFamily="34" charset="-122"/>
            </a:endParaRPr>
          </a:p>
        </p:txBody>
      </p:sp>
      <p:pic>
        <p:nvPicPr>
          <p:cNvPr id="3074" name="Picture 2"/>
          <p:cNvPicPr>
            <a:picLocks noChangeAspect="1" noChangeArrowheads="1"/>
          </p:cNvPicPr>
          <p:nvPr/>
        </p:nvPicPr>
        <p:blipFill>
          <a:blip r:embed="rId5"/>
          <a:srcRect/>
          <a:stretch>
            <a:fillRect/>
          </a:stretch>
        </p:blipFill>
        <p:spPr bwMode="auto">
          <a:xfrm>
            <a:off x="1815813" y="2436399"/>
            <a:ext cx="5512374" cy="2147678"/>
          </a:xfrm>
          <a:prstGeom prst="rect">
            <a:avLst/>
          </a:prstGeom>
          <a:noFill/>
          <a:ln w="9525">
            <a:noFill/>
            <a:miter lim="800000"/>
            <a:headEnd/>
            <a:tailEnd/>
          </a:ln>
          <a:effectLst/>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语言包</a:t>
            </a:r>
          </a:p>
        </p:txBody>
      </p:sp>
      <p:sp>
        <p:nvSpPr>
          <p:cNvPr id="8" name="Rectangle 2"/>
          <p:cNvSpPr txBox="1">
            <a:spLocks noChangeArrowheads="1"/>
          </p:cNvSpPr>
          <p:nvPr/>
        </p:nvSpPr>
        <p:spPr>
          <a:xfrm>
            <a:off x="348702" y="982773"/>
            <a:ext cx="8229600" cy="1777525"/>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系统自动建立“无名包”</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也就是默认包或缺省包</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在缺省情况下</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系统会为每一个</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源文件创建一个无名</a:t>
            </a:r>
            <a:r>
              <a:rPr lang="en-US" altLang="zh-CN" dirty="0" smtClean="0">
                <a:latin typeface="微软雅黑" pitchFamily="34" charset="-122"/>
                <a:ea typeface="微软雅黑" pitchFamily="34" charset="-122"/>
              </a:rPr>
              <a:t>(no name)</a:t>
            </a:r>
            <a:r>
              <a:rPr lang="zh-CN" altLang="en-US" dirty="0" smtClean="0">
                <a:latin typeface="微软雅黑" pitchFamily="34" charset="-122"/>
                <a:ea typeface="微软雅黑" pitchFamily="34" charset="-122"/>
              </a:rPr>
              <a:t>包</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这个源文件中定义的所有类都隶属于这个无名包</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它们之间可以相互引用非</a:t>
            </a:r>
            <a:r>
              <a:rPr lang="en-US" altLang="zh-CN" dirty="0" smtClean="0">
                <a:latin typeface="微软雅黑" pitchFamily="34" charset="-122"/>
                <a:ea typeface="微软雅黑" pitchFamily="34" charset="-122"/>
              </a:rPr>
              <a:t>private(</a:t>
            </a:r>
            <a:r>
              <a:rPr lang="zh-CN" altLang="en-US" dirty="0" smtClean="0">
                <a:latin typeface="微软雅黑" pitchFamily="34" charset="-122"/>
                <a:ea typeface="微软雅黑" pitchFamily="34" charset="-122"/>
              </a:rPr>
              <a:t>私有</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的域或方法</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无名包中的类不能被其它包中的类所引用或复用</a:t>
            </a:r>
            <a:endParaRPr lang="en-US" altLang="zh-CN" dirty="0" smtClean="0">
              <a:latin typeface="微软雅黑" pitchFamily="34" charset="-122"/>
              <a:ea typeface="微软雅黑" pitchFamily="34" charset="-122"/>
            </a:endParaRPr>
          </a:p>
        </p:txBody>
      </p:sp>
      <p:sp>
        <p:nvSpPr>
          <p:cNvPr id="13" name="Rectangle 2"/>
          <p:cNvSpPr txBox="1">
            <a:spLocks noChangeArrowheads="1"/>
          </p:cNvSpPr>
          <p:nvPr/>
        </p:nvSpPr>
        <p:spPr>
          <a:xfrm>
            <a:off x="348702" y="3350016"/>
            <a:ext cx="8229600" cy="999858"/>
          </a:xfrm>
          <a:prstGeom prst="rect">
            <a:avLst/>
          </a:prstGeom>
          <a:ln/>
        </p:spPr>
        <p:txBody>
          <a:bodyPr vert="horz" lIns="91440" tIns="45720" rIns="91440" bIns="45720" rtlCol="0">
            <a:norm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创建有名包的语句格式为 </a:t>
            </a:r>
            <a:r>
              <a:rPr lang="en-US" altLang="zh-CN" dirty="0" smtClean="0">
                <a:latin typeface="微软雅黑" pitchFamily="34" charset="-122"/>
                <a:ea typeface="微软雅黑" pitchFamily="34" charset="-122"/>
              </a:rPr>
              <a:t>package  &lt;</a:t>
            </a:r>
            <a:r>
              <a:rPr lang="zh-CN" altLang="en-US" dirty="0" smtClean="0">
                <a:latin typeface="微软雅黑" pitchFamily="34" charset="-122"/>
                <a:ea typeface="微软雅黑" pitchFamily="34" charset="-122"/>
              </a:rPr>
              <a:t>包名</a:t>
            </a:r>
            <a:r>
              <a:rPr lang="en-US" altLang="zh-CN" dirty="0" smtClean="0">
                <a:latin typeface="微软雅黑" pitchFamily="34" charset="-122"/>
                <a:ea typeface="微软雅黑" pitchFamily="34" charset="-122"/>
              </a:rPr>
              <a:t>&gt;</a:t>
            </a: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创建有名包，应该先创建一个子文件夹</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同包名</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以便存放当前</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文件</a:t>
            </a:r>
            <a:endParaRPr lang="en-US" altLang="zh-CN" dirty="0" smtClean="0">
              <a:latin typeface="微软雅黑" pitchFamily="34" charset="-122"/>
              <a:ea typeface="微软雅黑" pitchFamily="34" charset="-122"/>
            </a:endParaRPr>
          </a:p>
        </p:txBody>
      </p:sp>
      <p:sp>
        <p:nvSpPr>
          <p:cNvPr id="14" name="Text Box 49"/>
          <p:cNvSpPr txBox="1">
            <a:spLocks noChangeArrowheads="1"/>
          </p:cNvSpPr>
          <p:nvPr/>
        </p:nvSpPr>
        <p:spPr bwMode="auto">
          <a:xfrm>
            <a:off x="382888" y="640884"/>
            <a:ext cx="1078443"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无名包：</a:t>
            </a:r>
            <a:endParaRPr lang="en-US" altLang="zh-CN" sz="1600" dirty="0" smtClean="0">
              <a:latin typeface="微软雅黑" pitchFamily="34" charset="-122"/>
              <a:ea typeface="微软雅黑" pitchFamily="34" charset="-122"/>
            </a:endParaRPr>
          </a:p>
        </p:txBody>
      </p:sp>
      <p:sp>
        <p:nvSpPr>
          <p:cNvPr id="15" name="Text Box 49"/>
          <p:cNvSpPr txBox="1">
            <a:spLocks noChangeArrowheads="1"/>
          </p:cNvSpPr>
          <p:nvPr/>
        </p:nvSpPr>
        <p:spPr bwMode="auto">
          <a:xfrm>
            <a:off x="382888" y="2992188"/>
            <a:ext cx="1078443"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有名包：</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语言包</a:t>
            </a:r>
          </a:p>
        </p:txBody>
      </p:sp>
      <p:sp>
        <p:nvSpPr>
          <p:cNvPr id="8" name="Rectangle 2"/>
          <p:cNvSpPr txBox="1">
            <a:spLocks noChangeArrowheads="1"/>
          </p:cNvSpPr>
          <p:nvPr/>
        </p:nvSpPr>
        <p:spPr>
          <a:xfrm>
            <a:off x="348702" y="709301"/>
            <a:ext cx="8229600" cy="3891867"/>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只有公共的包成员可以从定义它们的包外访问，要从包外访问公共的包成员，必须采用以下的方法：</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用成员的限定名引用</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导入包成员</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导入成员所属的整个包</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微软雅黑" pitchFamily="34" charset="-122"/>
                <a:ea typeface="微软雅黑" pitchFamily="34" charset="-122"/>
              </a:rPr>
              <a:t>使用包名作为类名前缀</a:t>
            </a:r>
            <a:r>
              <a:rPr lang="en-US" dirty="0" smtClean="0">
                <a:latin typeface="微软雅黑" pitchFamily="34" charset="-122"/>
                <a:ea typeface="微软雅黑" pitchFamily="34" charset="-122"/>
              </a:rPr>
              <a:t> :</a:t>
            </a: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微软雅黑" pitchFamily="34" charset="-122"/>
                <a:ea typeface="微软雅黑" pitchFamily="34" charset="-122"/>
              </a:rPr>
              <a:t>java.util.Vector</a:t>
            </a:r>
            <a:r>
              <a:rPr lang="en-US" dirty="0" smtClean="0">
                <a:latin typeface="微软雅黑" pitchFamily="34" charset="-122"/>
                <a:ea typeface="微软雅黑" pitchFamily="34" charset="-122"/>
              </a:rPr>
              <a:t> </a:t>
            </a:r>
            <a:r>
              <a:rPr lang="en-US" dirty="0" err="1" smtClean="0">
                <a:latin typeface="微软雅黑" pitchFamily="34" charset="-122"/>
                <a:ea typeface="微软雅黑" pitchFamily="34" charset="-122"/>
              </a:rPr>
              <a:t>vc</a:t>
            </a:r>
            <a:r>
              <a:rPr lang="en-US" dirty="0" smtClean="0">
                <a:latin typeface="微软雅黑" pitchFamily="34" charset="-122"/>
                <a:ea typeface="微软雅黑" pitchFamily="34" charset="-122"/>
              </a:rPr>
              <a:t> = new  </a:t>
            </a:r>
            <a:r>
              <a:rPr lang="en-US" dirty="0" err="1" smtClean="0">
                <a:latin typeface="微软雅黑" pitchFamily="34" charset="-122"/>
                <a:ea typeface="微软雅黑" pitchFamily="34" charset="-122"/>
              </a:rPr>
              <a:t>java.util.Vector</a:t>
            </a:r>
            <a:r>
              <a:rPr lang="en-US" dirty="0" smtClean="0">
                <a:latin typeface="微软雅黑" pitchFamily="34" charset="-122"/>
                <a:ea typeface="微软雅黑" pitchFamily="34" charset="-122"/>
              </a:rPr>
              <a:t>()</a:t>
            </a: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latin typeface="微软雅黑" pitchFamily="34" charset="-122"/>
                <a:ea typeface="微软雅黑" pitchFamily="34" charset="-122"/>
              </a:rPr>
              <a:t> </a:t>
            </a:r>
          </a:p>
          <a:p>
            <a:pPr marL="341313" indent="-341313">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微软雅黑" pitchFamily="34" charset="-122"/>
                <a:ea typeface="微软雅黑" pitchFamily="34" charset="-122"/>
              </a:rPr>
              <a:t>加载需要使用的类</a:t>
            </a: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a:t>
            </a:r>
            <a:r>
              <a:rPr lang="en-US" dirty="0" smtClean="0">
                <a:latin typeface="微软雅黑" pitchFamily="34" charset="-122"/>
                <a:ea typeface="微软雅黑" pitchFamily="34" charset="-122"/>
              </a:rPr>
              <a:t> </a:t>
            </a: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latin typeface="微软雅黑" pitchFamily="34" charset="-122"/>
                <a:ea typeface="微软雅黑" pitchFamily="34" charset="-122"/>
              </a:rPr>
              <a:t>import </a:t>
            </a:r>
            <a:r>
              <a:rPr lang="en-US" dirty="0" err="1" smtClean="0">
                <a:latin typeface="微软雅黑" pitchFamily="34" charset="-122"/>
                <a:ea typeface="微软雅黑" pitchFamily="34" charset="-122"/>
              </a:rPr>
              <a:t>java.util.Vector</a:t>
            </a:r>
            <a:r>
              <a:rPr lang="en-US" dirty="0" smtClean="0">
                <a:latin typeface="微软雅黑" pitchFamily="34" charset="-122"/>
                <a:ea typeface="微软雅黑" pitchFamily="34" charset="-122"/>
              </a:rPr>
              <a:t>;</a:t>
            </a: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latin typeface="微软雅黑" pitchFamily="34" charset="-122"/>
                <a:ea typeface="微软雅黑" pitchFamily="34" charset="-122"/>
              </a:rPr>
              <a:t>…..</a:t>
            </a: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Vector </a:t>
            </a:r>
            <a:r>
              <a:rPr lang="en-US" altLang="zh-CN" dirty="0" err="1" smtClean="0">
                <a:latin typeface="微软雅黑" pitchFamily="34" charset="-122"/>
                <a:ea typeface="微软雅黑" pitchFamily="34" charset="-122"/>
              </a:rPr>
              <a:t>vc</a:t>
            </a:r>
            <a:r>
              <a:rPr lang="en-US" altLang="zh-CN" dirty="0" smtClean="0">
                <a:latin typeface="微软雅黑" pitchFamily="34" charset="-122"/>
                <a:ea typeface="微软雅黑" pitchFamily="34" charset="-122"/>
              </a:rPr>
              <a:t> = new Vector();</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25" name="Rectangle 2"/>
          <p:cNvSpPr txBox="1">
            <a:spLocks noChangeArrowheads="1"/>
          </p:cNvSpPr>
          <p:nvPr/>
        </p:nvSpPr>
        <p:spPr>
          <a:xfrm>
            <a:off x="2257064" y="2182917"/>
            <a:ext cx="4629872" cy="777667"/>
          </a:xfrm>
          <a:prstGeom prst="rect">
            <a:avLst/>
          </a:prstGeom>
          <a:ln/>
        </p:spPr>
        <p:txBody>
          <a:bodyPr vert="horz" lIns="91440" tIns="45720" rIns="91440" bIns="45720" rtlCol="0">
            <a:normAutofit/>
          </a:bodyPr>
          <a:lstStyle/>
          <a:p>
            <a:pPr marL="341313" indent="-341313">
              <a:lnSpc>
                <a:spcPct val="90000"/>
              </a:lnSpc>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4400" b="1" dirty="0" smtClean="0">
                <a:latin typeface="微软雅黑" pitchFamily="34" charset="-122"/>
                <a:ea typeface="微软雅黑" pitchFamily="34" charset="-122"/>
              </a:rPr>
              <a:t>JAVA</a:t>
            </a:r>
            <a:r>
              <a:rPr lang="zh-CN" altLang="en-US" sz="4400" b="1" dirty="0" smtClean="0">
                <a:latin typeface="微软雅黑" pitchFamily="34" charset="-122"/>
                <a:ea typeface="微软雅黑" pitchFamily="34" charset="-122"/>
              </a:rPr>
              <a:t>的异常机制</a:t>
            </a:r>
            <a:endParaRPr kumimoji="0" lang="en-US" sz="44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8" name="Rectangle 2"/>
          <p:cNvSpPr txBox="1">
            <a:spLocks noChangeArrowheads="1"/>
          </p:cNvSpPr>
          <p:nvPr/>
        </p:nvSpPr>
        <p:spPr>
          <a:xfrm>
            <a:off x="348703" y="1469877"/>
            <a:ext cx="8229600" cy="1816306"/>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对于任何语言的程序设计而言，错误的发生总是不可避免的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为了加强程序的健壮性，程序设计时，必须充分考虑错误发生的可能性，并建立相应的处理机制</a:t>
            </a: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为什么要异常处理 ：</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8" name="Rectangle 2"/>
          <p:cNvSpPr txBox="1">
            <a:spLocks noChangeArrowheads="1"/>
          </p:cNvSpPr>
          <p:nvPr/>
        </p:nvSpPr>
        <p:spPr>
          <a:xfrm>
            <a:off x="348702" y="1213503"/>
            <a:ext cx="8446597" cy="2290273"/>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异常（</a:t>
            </a:r>
            <a:r>
              <a:rPr lang="en-US" altLang="zh-CN" dirty="0" smtClean="0">
                <a:latin typeface="微软雅黑" pitchFamily="34" charset="-122"/>
                <a:ea typeface="微软雅黑" pitchFamily="34" charset="-122"/>
              </a:rPr>
              <a:t>Exception</a:t>
            </a:r>
            <a:r>
              <a:rPr lang="zh-CN" altLang="en-US" dirty="0" smtClean="0">
                <a:latin typeface="微软雅黑" pitchFamily="34" charset="-122"/>
                <a:ea typeface="微软雅黑" pitchFamily="34" charset="-122"/>
              </a:rPr>
              <a:t>）又称为例外，是指在程序运行过程中发生的非正常事件，这些事件的发生会影响程序的正常执行</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进行数学中“无意义”的运算，例如除数为零、对负数求对数平方根等</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对数组进行操作时，超出了数组的最大下标</a:t>
            </a: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程序所需进行的</a:t>
            </a:r>
            <a:r>
              <a:rPr lang="en-US" altLang="zh-CN" dirty="0" smtClean="0">
                <a:latin typeface="微软雅黑" pitchFamily="34" charset="-122"/>
                <a:ea typeface="微软雅黑" pitchFamily="34" charset="-122"/>
              </a:rPr>
              <a:t>I/O</a:t>
            </a:r>
            <a:r>
              <a:rPr lang="zh-CN" altLang="en-US" dirty="0" smtClean="0">
                <a:latin typeface="微软雅黑" pitchFamily="34" charset="-122"/>
                <a:ea typeface="微软雅黑" pitchFamily="34" charset="-122"/>
              </a:rPr>
              <a:t>操作不能正常执行，如所需访问的文件不存在</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内存耗尽无法进行类的实例化</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JVM</a:t>
            </a:r>
            <a:r>
              <a:rPr lang="zh-CN" altLang="en-US" dirty="0" smtClean="0">
                <a:latin typeface="微软雅黑" pitchFamily="34" charset="-122"/>
                <a:ea typeface="微软雅黑" pitchFamily="34" charset="-122"/>
              </a:rPr>
              <a:t>崩溃</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什么是异常 ：</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8" name="Rectangle 2"/>
          <p:cNvSpPr txBox="1">
            <a:spLocks noChangeArrowheads="1"/>
          </p:cNvSpPr>
          <p:nvPr/>
        </p:nvSpPr>
        <p:spPr>
          <a:xfrm>
            <a:off x="348702" y="1213503"/>
            <a:ext cx="8446597" cy="2811566"/>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语言提供了两大类异常</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受检异常</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非受检异常</a:t>
            </a:r>
            <a:endParaRPr lang="en-US" altLang="zh-CN" dirty="0" smtClean="0">
              <a:latin typeface="微软雅黑" pitchFamily="34" charset="-122"/>
              <a:ea typeface="微软雅黑" pitchFamily="34" charset="-122"/>
            </a:endParaRP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在正确的程序中容易发生的状况是受检异常，由</a:t>
            </a:r>
            <a:r>
              <a:rPr lang="en-US" altLang="zh-CN" dirty="0" smtClean="0">
                <a:latin typeface="微软雅黑" pitchFamily="34" charset="-122"/>
                <a:ea typeface="微软雅黑" pitchFamily="34" charset="-122"/>
              </a:rPr>
              <a:t>Exception </a:t>
            </a:r>
            <a:r>
              <a:rPr lang="zh-CN" altLang="en-US" dirty="0" smtClean="0">
                <a:latin typeface="微软雅黑" pitchFamily="34" charset="-122"/>
                <a:ea typeface="微软雅黑" pitchFamily="34" charset="-122"/>
              </a:rPr>
              <a:t>类表示</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被认为是致命错误，或可能反映了程序缺陷的状况的严重问题，都是非受检异常，由</a:t>
            </a:r>
            <a:r>
              <a:rPr lang="en-US" altLang="zh-CN" dirty="0" smtClean="0">
                <a:latin typeface="微软雅黑" pitchFamily="34" charset="-122"/>
                <a:ea typeface="微软雅黑" pitchFamily="34" charset="-122"/>
              </a:rPr>
              <a:t>Error </a:t>
            </a:r>
            <a:r>
              <a:rPr lang="zh-CN" altLang="en-US" dirty="0" smtClean="0">
                <a:latin typeface="微软雅黑" pitchFamily="34" charset="-122"/>
                <a:ea typeface="微软雅黑" pitchFamily="34" charset="-122"/>
              </a:rPr>
              <a:t>类表示。可能的程序缺陷，由</a:t>
            </a:r>
            <a:r>
              <a:rPr lang="en-US" altLang="zh-CN" dirty="0" err="1" smtClean="0">
                <a:latin typeface="微软雅黑" pitchFamily="34" charset="-122"/>
                <a:ea typeface="微软雅黑" pitchFamily="34" charset="-122"/>
              </a:rPr>
              <a:t>RuntimeException</a:t>
            </a: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类表示</a:t>
            </a: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异常分类 ：</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异常分类 ：</a:t>
            </a:r>
            <a:endParaRPr lang="en-US" altLang="zh-CN" sz="1600" dirty="0" smtClean="0">
              <a:latin typeface="微软雅黑" pitchFamily="34" charset="-122"/>
              <a:ea typeface="微软雅黑" pitchFamily="34" charset="-122"/>
            </a:endParaRPr>
          </a:p>
        </p:txBody>
      </p:sp>
      <p:pic>
        <p:nvPicPr>
          <p:cNvPr id="10" name="Picture 2" descr="19-01"/>
          <p:cNvPicPr>
            <a:picLocks noChangeAspect="1" noChangeArrowheads="1"/>
          </p:cNvPicPr>
          <p:nvPr/>
        </p:nvPicPr>
        <p:blipFill>
          <a:blip r:embed="rId5" cstate="print"/>
          <a:srcRect/>
          <a:stretch>
            <a:fillRect/>
          </a:stretch>
        </p:blipFill>
        <p:spPr bwMode="auto">
          <a:xfrm>
            <a:off x="1582274" y="981619"/>
            <a:ext cx="5979453" cy="3582931"/>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8" name="Rectangle 2"/>
          <p:cNvSpPr txBox="1">
            <a:spLocks noChangeArrowheads="1"/>
          </p:cNvSpPr>
          <p:nvPr/>
        </p:nvSpPr>
        <p:spPr>
          <a:xfrm>
            <a:off x="348702" y="1213503"/>
            <a:ext cx="8446597" cy="2384276"/>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通常有三种处理异常的方式</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捕获（使用</a:t>
            </a:r>
            <a:r>
              <a:rPr lang="en-US" altLang="zh-CN" dirty="0" smtClean="0">
                <a:latin typeface="微软雅黑" pitchFamily="34" charset="-122"/>
                <a:ea typeface="微软雅黑" pitchFamily="34" charset="-122"/>
              </a:rPr>
              <a:t>try-catch-finally</a:t>
            </a:r>
            <a:r>
              <a:rPr lang="zh-CN" altLang="en-US" dirty="0" smtClean="0">
                <a:latin typeface="微软雅黑" pitchFamily="34" charset="-122"/>
                <a:ea typeface="微软雅黑" pitchFamily="34" charset="-122"/>
              </a:rPr>
              <a:t>语句）</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抛出（方法声明）</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捕获再抛出</a:t>
            </a:r>
            <a:endParaRPr lang="en-US" altLang="zh-CN" dirty="0" smtClean="0">
              <a:latin typeface="微软雅黑" pitchFamily="34" charset="-122"/>
              <a:ea typeface="微软雅黑" pitchFamily="34" charset="-122"/>
            </a:endParaRP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以上处理方式适用于</a:t>
            </a:r>
            <a:r>
              <a:rPr lang="en-US" altLang="zh-CN" dirty="0" smtClean="0">
                <a:latin typeface="微软雅黑" pitchFamily="34" charset="-122"/>
                <a:ea typeface="微软雅黑" pitchFamily="34" charset="-122"/>
              </a:rPr>
              <a:t>Exception</a:t>
            </a:r>
            <a:r>
              <a:rPr lang="zh-CN" altLang="en-US" dirty="0" smtClean="0">
                <a:latin typeface="微软雅黑" pitchFamily="34" charset="-122"/>
                <a:ea typeface="微软雅黑" pitchFamily="34" charset="-122"/>
              </a:rPr>
              <a:t>类型的受检异常和</a:t>
            </a:r>
            <a:r>
              <a:rPr lang="en-US" altLang="zh-CN" dirty="0" err="1" smtClean="0">
                <a:latin typeface="微软雅黑" pitchFamily="34" charset="-122"/>
                <a:ea typeface="微软雅黑" pitchFamily="34" charset="-122"/>
              </a:rPr>
              <a:t>RuntimeException</a:t>
            </a:r>
            <a:r>
              <a:rPr lang="zh-CN" altLang="en-US" dirty="0" smtClean="0">
                <a:latin typeface="微软雅黑" pitchFamily="34" charset="-122"/>
                <a:ea typeface="微软雅黑" pitchFamily="34" charset="-122"/>
              </a:rPr>
              <a:t>类型的非受检异常</a:t>
            </a: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对异常的处理 ：</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8" name="Rectangle 2"/>
          <p:cNvSpPr txBox="1">
            <a:spLocks noChangeArrowheads="1"/>
          </p:cNvSpPr>
          <p:nvPr/>
        </p:nvSpPr>
        <p:spPr>
          <a:xfrm>
            <a:off x="348702" y="1213502"/>
            <a:ext cx="8446597" cy="3033757"/>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要捕获一个异常，程序员只需要在程序中设置一个</a:t>
            </a:r>
            <a:r>
              <a:rPr lang="en-US" altLang="zh-CN" dirty="0" smtClean="0">
                <a:latin typeface="微软雅黑" pitchFamily="34" charset="-122"/>
                <a:ea typeface="微软雅黑" pitchFamily="34" charset="-122"/>
              </a:rPr>
              <a:t>try/catch</a:t>
            </a:r>
            <a:r>
              <a:rPr lang="zh-CN" altLang="en-US" dirty="0" smtClean="0">
                <a:latin typeface="微软雅黑" pitchFamily="34" charset="-122"/>
                <a:ea typeface="微软雅黑" pitchFamily="34" charset="-122"/>
              </a:rPr>
              <a:t>块，其格式如下：</a:t>
            </a:r>
            <a:endParaRPr lang="en-US" altLang="zh-CN" dirty="0" smtClean="0">
              <a:latin typeface="微软雅黑" pitchFamily="34" charset="-122"/>
              <a:ea typeface="微软雅黑" pitchFamily="34" charset="-122"/>
            </a:endParaRP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    try{</a:t>
            </a: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抛出异常的代码</a:t>
            </a: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}catch (</a:t>
            </a:r>
            <a:r>
              <a:rPr lang="zh-CN" altLang="en-US" dirty="0" smtClean="0">
                <a:latin typeface="微软雅黑" pitchFamily="34" charset="-122"/>
                <a:ea typeface="微软雅黑" pitchFamily="34" charset="-122"/>
              </a:rPr>
              <a:t>某</a:t>
            </a:r>
            <a:r>
              <a:rPr lang="en-US" altLang="zh-CN" dirty="0" smtClean="0">
                <a:latin typeface="微软雅黑" pitchFamily="34" charset="-122"/>
                <a:ea typeface="微软雅黑" pitchFamily="34" charset="-122"/>
              </a:rPr>
              <a:t>Exception</a:t>
            </a:r>
            <a:r>
              <a:rPr lang="zh-CN" altLang="en-US" dirty="0" smtClean="0">
                <a:latin typeface="微软雅黑" pitchFamily="34" charset="-122"/>
                <a:ea typeface="微软雅黑" pitchFamily="34" charset="-122"/>
              </a:rPr>
              <a:t>类型 </a:t>
            </a:r>
            <a:r>
              <a:rPr lang="en-US" altLang="zh-CN" dirty="0" smtClean="0">
                <a:latin typeface="微软雅黑" pitchFamily="34" charset="-122"/>
                <a:ea typeface="微软雅黑" pitchFamily="34" charset="-122"/>
              </a:rPr>
              <a:t>e){</a:t>
            </a: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处理该异常类型的代码</a:t>
            </a: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}catch (</a:t>
            </a:r>
            <a:r>
              <a:rPr lang="zh-CN" altLang="en-US" dirty="0" smtClean="0">
                <a:latin typeface="微软雅黑" pitchFamily="34" charset="-122"/>
                <a:ea typeface="微软雅黑" pitchFamily="34" charset="-122"/>
              </a:rPr>
              <a:t>某</a:t>
            </a:r>
            <a:r>
              <a:rPr lang="en-US" altLang="zh-CN" dirty="0" smtClean="0">
                <a:latin typeface="微软雅黑" pitchFamily="34" charset="-122"/>
                <a:ea typeface="微软雅黑" pitchFamily="34" charset="-122"/>
              </a:rPr>
              <a:t>Exception</a:t>
            </a:r>
            <a:r>
              <a:rPr lang="zh-CN" altLang="en-US" dirty="0" smtClean="0">
                <a:latin typeface="微软雅黑" pitchFamily="34" charset="-122"/>
                <a:ea typeface="微软雅黑" pitchFamily="34" charset="-122"/>
              </a:rPr>
              <a:t>类型 </a:t>
            </a:r>
            <a:r>
              <a:rPr lang="en-US" altLang="zh-CN" dirty="0" smtClean="0">
                <a:latin typeface="微软雅黑" pitchFamily="34" charset="-122"/>
                <a:ea typeface="微软雅黑" pitchFamily="34" charset="-122"/>
              </a:rPr>
              <a:t>e){</a:t>
            </a: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再抛出异常的代码</a:t>
            </a: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    </a:t>
            </a:r>
            <a:r>
              <a:rPr lang="en-US" altLang="zh-CN" dirty="0" smtClean="0">
                <a:latin typeface="微软雅黑" pitchFamily="34" charset="-122"/>
                <a:ea typeface="微软雅黑" pitchFamily="34" charset="-122"/>
              </a:rPr>
              <a:t>}finally{</a:t>
            </a: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       总是被执行的代码块</a:t>
            </a:r>
            <a:endParaRPr lang="en-US" altLang="zh-CN" dirty="0" smtClean="0">
              <a:latin typeface="微软雅黑" pitchFamily="34" charset="-122"/>
              <a:ea typeface="微软雅黑" pitchFamily="34" charset="-122"/>
            </a:endParaRP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    }</a:t>
            </a: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对异常的捕获：</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语言主要特性</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面向对象</a:t>
            </a:r>
          </a:p>
        </p:txBody>
      </p:sp>
      <p:pic>
        <p:nvPicPr>
          <p:cNvPr id="26" name="Picture 2" descr="D:\My Documents\My Projects\oracle\1-Java\images\01-02.png"/>
          <p:cNvPicPr>
            <a:picLocks noChangeAspect="1" noChangeArrowheads="1"/>
          </p:cNvPicPr>
          <p:nvPr/>
        </p:nvPicPr>
        <p:blipFill>
          <a:blip r:embed="rId5" cstate="print"/>
          <a:srcRect/>
          <a:stretch>
            <a:fillRect/>
          </a:stretch>
        </p:blipFill>
        <p:spPr bwMode="auto">
          <a:xfrm>
            <a:off x="3673094" y="990165"/>
            <a:ext cx="4635096" cy="3593036"/>
          </a:xfrm>
          <a:prstGeom prst="rect">
            <a:avLst/>
          </a:prstGeom>
          <a:noFill/>
          <a:ln w="9525">
            <a:noFill/>
            <a:miter lim="800000"/>
            <a:headEnd/>
            <a:tailEnd/>
          </a:ln>
        </p:spPr>
      </p:pic>
      <p:pic>
        <p:nvPicPr>
          <p:cNvPr id="27" name="Picture 2" descr="01-1"/>
          <p:cNvPicPr>
            <a:picLocks noChangeAspect="1" noChangeArrowheads="1"/>
          </p:cNvPicPr>
          <p:nvPr/>
        </p:nvPicPr>
        <p:blipFill>
          <a:blip r:embed="rId6" cstate="print"/>
          <a:srcRect/>
          <a:stretch>
            <a:fillRect/>
          </a:stretch>
        </p:blipFill>
        <p:spPr bwMode="auto">
          <a:xfrm>
            <a:off x="1452785" y="1101570"/>
            <a:ext cx="1182712" cy="3481631"/>
          </a:xfrm>
          <a:prstGeom prst="rect">
            <a:avLst/>
          </a:prstGeom>
          <a:noFill/>
          <a:ln w="9525">
            <a:noFill/>
            <a:miter lim="800000"/>
            <a:headEnd/>
            <a:tailEnd/>
          </a:ln>
        </p:spPr>
      </p:pic>
      <p:sp>
        <p:nvSpPr>
          <p:cNvPr id="31" name="Text Box 49"/>
          <p:cNvSpPr txBox="1">
            <a:spLocks noChangeArrowheads="1"/>
          </p:cNvSpPr>
          <p:nvPr/>
        </p:nvSpPr>
        <p:spPr bwMode="auto">
          <a:xfrm>
            <a:off x="818722" y="615246"/>
            <a:ext cx="2471462"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过程化编程着重于顺序：</a:t>
            </a:r>
          </a:p>
        </p:txBody>
      </p:sp>
      <p:sp>
        <p:nvSpPr>
          <p:cNvPr id="32" name="Text Box 49"/>
          <p:cNvSpPr txBox="1">
            <a:spLocks noChangeArrowheads="1"/>
          </p:cNvSpPr>
          <p:nvPr/>
        </p:nvSpPr>
        <p:spPr bwMode="auto">
          <a:xfrm>
            <a:off x="4731218" y="649430"/>
            <a:ext cx="2669439"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面向对象着重于依赖关系：</a:t>
            </a: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异常的</a:t>
            </a:r>
            <a:r>
              <a:rPr lang="en-US" altLang="zh-CN" sz="1600" dirty="0" smtClean="0">
                <a:latin typeface="微软雅黑" pitchFamily="34" charset="-122"/>
                <a:ea typeface="微软雅黑" pitchFamily="34" charset="-122"/>
              </a:rPr>
              <a:t>finally</a:t>
            </a:r>
            <a:r>
              <a:rPr lang="zh-CN" altLang="en-US" sz="1600" dirty="0" smtClean="0">
                <a:latin typeface="微软雅黑" pitchFamily="34" charset="-122"/>
                <a:ea typeface="微软雅黑" pitchFamily="34" charset="-122"/>
              </a:rPr>
              <a:t>：</a:t>
            </a:r>
            <a:endParaRPr lang="en-US" altLang="zh-CN" sz="1600" dirty="0" smtClean="0">
              <a:latin typeface="微软雅黑" pitchFamily="34" charset="-122"/>
              <a:ea typeface="微软雅黑" pitchFamily="34" charset="-122"/>
            </a:endParaRPr>
          </a:p>
        </p:txBody>
      </p:sp>
      <p:sp>
        <p:nvSpPr>
          <p:cNvPr id="10" name="Rectangle 2"/>
          <p:cNvSpPr txBox="1">
            <a:spLocks noChangeArrowheads="1"/>
          </p:cNvSpPr>
          <p:nvPr/>
        </p:nvSpPr>
        <p:spPr>
          <a:xfrm>
            <a:off x="348702" y="1213503"/>
            <a:ext cx="8446597" cy="3093577"/>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不论</a:t>
            </a:r>
            <a:r>
              <a:rPr lang="en-US" altLang="zh-CN" dirty="0" smtClean="0">
                <a:latin typeface="微软雅黑" pitchFamily="34" charset="-122"/>
                <a:ea typeface="微软雅黑" pitchFamily="34" charset="-122"/>
              </a:rPr>
              <a:t>try</a:t>
            </a:r>
            <a:r>
              <a:rPr lang="zh-CN" altLang="en-US" dirty="0" smtClean="0">
                <a:latin typeface="微软雅黑" pitchFamily="34" charset="-122"/>
                <a:ea typeface="微软雅黑" pitchFamily="34" charset="-122"/>
              </a:rPr>
              <a:t>块中的代码是否抛出异常及异常是否被捕获，</a:t>
            </a:r>
            <a:r>
              <a:rPr lang="en-US" altLang="zh-CN" dirty="0" smtClean="0">
                <a:latin typeface="微软雅黑" pitchFamily="34" charset="-122"/>
                <a:ea typeface="微软雅黑" pitchFamily="34" charset="-122"/>
              </a:rPr>
              <a:t>finally</a:t>
            </a:r>
            <a:r>
              <a:rPr lang="zh-CN" altLang="en-US" dirty="0" smtClean="0">
                <a:latin typeface="微软雅黑" pitchFamily="34" charset="-122"/>
                <a:ea typeface="微软雅黑" pitchFamily="34" charset="-122"/>
              </a:rPr>
              <a:t>子句中的代码一定会被执行</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如果</a:t>
            </a:r>
            <a:r>
              <a:rPr lang="en-US" altLang="zh-CN" dirty="0" smtClean="0">
                <a:latin typeface="微软雅黑" pitchFamily="34" charset="-122"/>
                <a:ea typeface="微软雅黑" pitchFamily="34" charset="-122"/>
              </a:rPr>
              <a:t>try</a:t>
            </a:r>
            <a:r>
              <a:rPr lang="zh-CN" altLang="en-US" dirty="0" smtClean="0">
                <a:latin typeface="微软雅黑" pitchFamily="34" charset="-122"/>
                <a:ea typeface="微软雅黑" pitchFamily="34" charset="-122"/>
              </a:rPr>
              <a:t>块中没有抛出任何异常，当</a:t>
            </a:r>
            <a:r>
              <a:rPr lang="en-US" altLang="zh-CN" dirty="0" smtClean="0">
                <a:latin typeface="微软雅黑" pitchFamily="34" charset="-122"/>
                <a:ea typeface="微软雅黑" pitchFamily="34" charset="-122"/>
              </a:rPr>
              <a:t>try</a:t>
            </a:r>
            <a:r>
              <a:rPr lang="zh-CN" altLang="en-US" dirty="0" smtClean="0">
                <a:latin typeface="微软雅黑" pitchFamily="34" charset="-122"/>
                <a:ea typeface="微软雅黑" pitchFamily="34" charset="-122"/>
              </a:rPr>
              <a:t>块中的代码执行结束后，</a:t>
            </a:r>
            <a:r>
              <a:rPr lang="en-US" altLang="zh-CN" dirty="0" smtClean="0">
                <a:latin typeface="微软雅黑" pitchFamily="34" charset="-122"/>
                <a:ea typeface="微软雅黑" pitchFamily="34" charset="-122"/>
              </a:rPr>
              <a:t>finally</a:t>
            </a:r>
            <a:r>
              <a:rPr lang="zh-CN" altLang="en-US" dirty="0" smtClean="0">
                <a:latin typeface="微软雅黑" pitchFamily="34" charset="-122"/>
                <a:ea typeface="微软雅黑" pitchFamily="34" charset="-122"/>
              </a:rPr>
              <a:t>中的代码将会被执行</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如果</a:t>
            </a:r>
            <a:r>
              <a:rPr lang="en-US" altLang="zh-CN" dirty="0" smtClean="0">
                <a:latin typeface="微软雅黑" pitchFamily="34" charset="-122"/>
                <a:ea typeface="微软雅黑" pitchFamily="34" charset="-122"/>
              </a:rPr>
              <a:t>try</a:t>
            </a:r>
            <a:r>
              <a:rPr lang="zh-CN" altLang="en-US" dirty="0" smtClean="0">
                <a:latin typeface="微软雅黑" pitchFamily="34" charset="-122"/>
                <a:ea typeface="微软雅黑" pitchFamily="34" charset="-122"/>
              </a:rPr>
              <a:t>块中抛出了一个异常且该异常被</a:t>
            </a:r>
            <a:r>
              <a:rPr lang="en-US" altLang="zh-CN" dirty="0" smtClean="0">
                <a:latin typeface="微软雅黑" pitchFamily="34" charset="-122"/>
                <a:ea typeface="微软雅黑" pitchFamily="34" charset="-122"/>
              </a:rPr>
              <a:t>catch</a:t>
            </a:r>
            <a:r>
              <a:rPr lang="zh-CN" altLang="en-US" dirty="0" smtClean="0">
                <a:latin typeface="微软雅黑" pitchFamily="34" charset="-122"/>
                <a:ea typeface="微软雅黑" pitchFamily="34" charset="-122"/>
              </a:rPr>
              <a:t>正常捕获，那么</a:t>
            </a:r>
            <a:r>
              <a:rPr lang="en-US" altLang="zh-CN" dirty="0" smtClean="0">
                <a:latin typeface="微软雅黑" pitchFamily="34" charset="-122"/>
                <a:ea typeface="微软雅黑" pitchFamily="34" charset="-122"/>
              </a:rPr>
              <a:t>try</a:t>
            </a:r>
            <a:r>
              <a:rPr lang="zh-CN" altLang="en-US" dirty="0" smtClean="0">
                <a:latin typeface="微软雅黑" pitchFamily="34" charset="-122"/>
                <a:ea typeface="微软雅黑" pitchFamily="34" charset="-122"/>
              </a:rPr>
              <a:t>块中自抛出异常的代码之后的所有代码将会被跳过，程序接着执行与抛出异常类型匹配的</a:t>
            </a:r>
            <a:r>
              <a:rPr lang="en-US" altLang="zh-CN" dirty="0" smtClean="0">
                <a:latin typeface="微软雅黑" pitchFamily="34" charset="-122"/>
                <a:ea typeface="微软雅黑" pitchFamily="34" charset="-122"/>
              </a:rPr>
              <a:t>catch</a:t>
            </a:r>
            <a:r>
              <a:rPr lang="zh-CN" altLang="en-US" dirty="0" smtClean="0">
                <a:latin typeface="微软雅黑" pitchFamily="34" charset="-122"/>
                <a:ea typeface="微软雅黑" pitchFamily="34" charset="-122"/>
              </a:rPr>
              <a:t>子句中的代码，最后执行</a:t>
            </a:r>
            <a:r>
              <a:rPr lang="en-US" altLang="zh-CN" dirty="0" smtClean="0">
                <a:latin typeface="微软雅黑" pitchFamily="34" charset="-122"/>
                <a:ea typeface="微软雅黑" pitchFamily="34" charset="-122"/>
              </a:rPr>
              <a:t>finally</a:t>
            </a:r>
            <a:r>
              <a:rPr lang="zh-CN" altLang="en-US" dirty="0" smtClean="0">
                <a:latin typeface="微软雅黑" pitchFamily="34" charset="-122"/>
                <a:ea typeface="微软雅黑" pitchFamily="34" charset="-122"/>
              </a:rPr>
              <a:t>子句中的代码</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如果</a:t>
            </a:r>
            <a:r>
              <a:rPr lang="en-US" altLang="zh-CN" dirty="0" smtClean="0">
                <a:latin typeface="微软雅黑" pitchFamily="34" charset="-122"/>
                <a:ea typeface="微软雅黑" pitchFamily="34" charset="-122"/>
              </a:rPr>
              <a:t>try</a:t>
            </a:r>
            <a:r>
              <a:rPr lang="zh-CN" altLang="en-US" dirty="0" smtClean="0">
                <a:latin typeface="微软雅黑" pitchFamily="34" charset="-122"/>
                <a:ea typeface="微软雅黑" pitchFamily="34" charset="-122"/>
              </a:rPr>
              <a:t>块中抛出了一个不能被任何</a:t>
            </a:r>
            <a:r>
              <a:rPr lang="en-US" altLang="zh-CN" dirty="0" smtClean="0">
                <a:latin typeface="微软雅黑" pitchFamily="34" charset="-122"/>
                <a:ea typeface="微软雅黑" pitchFamily="34" charset="-122"/>
              </a:rPr>
              <a:t>catch</a:t>
            </a:r>
            <a:r>
              <a:rPr lang="zh-CN" altLang="en-US" dirty="0" smtClean="0">
                <a:latin typeface="微软雅黑" pitchFamily="34" charset="-122"/>
                <a:ea typeface="微软雅黑" pitchFamily="34" charset="-122"/>
              </a:rPr>
              <a:t>子句捕获（匹配）的异常，</a:t>
            </a:r>
            <a:r>
              <a:rPr lang="en-US" altLang="zh-CN" dirty="0" smtClean="0">
                <a:latin typeface="微软雅黑" pitchFamily="34" charset="-122"/>
                <a:ea typeface="微软雅黑" pitchFamily="34" charset="-122"/>
              </a:rPr>
              <a:t>try</a:t>
            </a:r>
            <a:r>
              <a:rPr lang="zh-CN" altLang="en-US" dirty="0" smtClean="0">
                <a:latin typeface="微软雅黑" pitchFamily="34" charset="-122"/>
                <a:ea typeface="微软雅黑" pitchFamily="34" charset="-122"/>
              </a:rPr>
              <a:t>块中剩下的代码将会被跳过，程序接着执行</a:t>
            </a:r>
            <a:r>
              <a:rPr lang="en-US" altLang="zh-CN" dirty="0" smtClean="0">
                <a:latin typeface="微软雅黑" pitchFamily="34" charset="-122"/>
                <a:ea typeface="微软雅黑" pitchFamily="34" charset="-122"/>
              </a:rPr>
              <a:t>finally</a:t>
            </a:r>
            <a:r>
              <a:rPr lang="zh-CN" altLang="en-US" dirty="0" smtClean="0">
                <a:latin typeface="微软雅黑" pitchFamily="34" charset="-122"/>
                <a:ea typeface="微软雅黑" pitchFamily="34" charset="-122"/>
              </a:rPr>
              <a:t>子句中的代码，未被捕获的异常对象继续抛出，沿调用堆栈顺序传递</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8" name="Rectangle 2"/>
          <p:cNvSpPr txBox="1">
            <a:spLocks noChangeArrowheads="1"/>
          </p:cNvSpPr>
          <p:nvPr/>
        </p:nvSpPr>
        <p:spPr>
          <a:xfrm>
            <a:off x="348702" y="1213502"/>
            <a:ext cx="8446597" cy="3033757"/>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覆盖方法可以抛出：</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无异常</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一个或多个由被覆盖方法抛出的异常</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一个或多个由被覆盖方法抛出的异常的子类</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覆盖方法不可以抛出：</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没有由被覆盖方法抛出的额外异常</a:t>
            </a:r>
            <a:endParaRPr lang="en-US"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由被覆盖方法抛出的异常的父类</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
        <p:nvSpPr>
          <p:cNvPr id="7" name="Text Box 49"/>
          <p:cNvSpPr txBox="1">
            <a:spLocks noChangeArrowheads="1"/>
          </p:cNvSpPr>
          <p:nvPr/>
        </p:nvSpPr>
        <p:spPr bwMode="auto">
          <a:xfrm>
            <a:off x="382888" y="640884"/>
            <a:ext cx="1881748"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方法覆盖和异常：</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异常机制</a:t>
            </a:r>
          </a:p>
        </p:txBody>
      </p:sp>
      <p:sp>
        <p:nvSpPr>
          <p:cNvPr id="8" name="Rectangle 2"/>
          <p:cNvSpPr txBox="1">
            <a:spLocks noChangeArrowheads="1"/>
          </p:cNvSpPr>
          <p:nvPr/>
        </p:nvSpPr>
        <p:spPr>
          <a:xfrm>
            <a:off x="1669865" y="581114"/>
            <a:ext cx="5804270" cy="4199446"/>
          </a:xfrm>
          <a:prstGeom prst="rect">
            <a:avLst/>
          </a:prstGeom>
          <a:ln/>
        </p:spPr>
        <p:txBody>
          <a:bodyPr vert="horz" lIns="91440" tIns="45720" rIns="91440" bIns="45720" rtlCol="0">
            <a:noAutofit/>
          </a:bodyPr>
          <a:lstStyle/>
          <a:p>
            <a:pPr>
              <a:buFont typeface="Times" pitchFamily="18" charset="0"/>
              <a:buNone/>
              <a:defRPr/>
            </a:pPr>
            <a:r>
              <a:rPr lang="en-US" altLang="zh-CN" sz="1600" dirty="0" smtClean="0">
                <a:latin typeface="微软雅黑" pitchFamily="34" charset="-122"/>
                <a:ea typeface="微软雅黑" pitchFamily="34" charset="-122"/>
              </a:rPr>
              <a:t>1 public class </a:t>
            </a:r>
            <a:r>
              <a:rPr lang="en-US" altLang="zh-CN" sz="1600" dirty="0" err="1" smtClean="0">
                <a:latin typeface="微软雅黑" pitchFamily="34" charset="-122"/>
                <a:ea typeface="微软雅黑" pitchFamily="34" charset="-122"/>
              </a:rPr>
              <a:t>TestA</a:t>
            </a:r>
            <a:r>
              <a:rPr lang="en-US" altLang="zh-CN" sz="1600" dirty="0" smtClean="0">
                <a:latin typeface="微软雅黑" pitchFamily="34" charset="-122"/>
                <a:ea typeface="微软雅黑" pitchFamily="34" charset="-122"/>
              </a:rPr>
              <a:t>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2     public void </a:t>
            </a:r>
            <a:r>
              <a:rPr lang="en-US" altLang="zh-CN" sz="1600" dirty="0" err="1" smtClean="0">
                <a:latin typeface="微软雅黑" pitchFamily="34" charset="-122"/>
                <a:ea typeface="微软雅黑" pitchFamily="34" charset="-122"/>
              </a:rPr>
              <a:t>methodA</a:t>
            </a:r>
            <a:r>
              <a:rPr lang="en-US" altLang="zh-CN" sz="1600" dirty="0" smtClean="0">
                <a:latin typeface="微软雅黑" pitchFamily="34" charset="-122"/>
                <a:ea typeface="微软雅黑" pitchFamily="34" charset="-122"/>
              </a:rPr>
              <a:t>() throws </a:t>
            </a:r>
            <a:r>
              <a:rPr lang="en-US" altLang="zh-CN" sz="1600" dirty="0" err="1" smtClean="0">
                <a:latin typeface="微软雅黑" pitchFamily="34" charset="-122"/>
                <a:ea typeface="微软雅黑" pitchFamily="34" charset="-122"/>
              </a:rPr>
              <a:t>IOException</a:t>
            </a:r>
            <a:r>
              <a:rPr lang="en-US" altLang="zh-CN" sz="1600" dirty="0" smtClean="0">
                <a:latin typeface="微软雅黑" pitchFamily="34" charset="-122"/>
                <a:ea typeface="微软雅黑" pitchFamily="34" charset="-122"/>
              </a:rPr>
              <a:t>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3         // </a:t>
            </a:r>
            <a:r>
              <a:rPr lang="zh-CN" altLang="zh-CN" sz="1600" dirty="0" smtClean="0">
                <a:latin typeface="微软雅黑" pitchFamily="34" charset="-122"/>
                <a:ea typeface="微软雅黑" pitchFamily="34" charset="-122"/>
              </a:rPr>
              <a:t>做一些运算</a:t>
            </a:r>
          </a:p>
          <a:p>
            <a:pPr>
              <a:buFont typeface="Times" pitchFamily="18" charset="0"/>
              <a:buNone/>
              <a:defRPr/>
            </a:pPr>
            <a:r>
              <a:rPr lang="en-US" altLang="zh-CN" sz="1600" dirty="0" smtClean="0">
                <a:latin typeface="微软雅黑" pitchFamily="34" charset="-122"/>
                <a:ea typeface="微软雅黑" pitchFamily="34" charset="-122"/>
              </a:rPr>
              <a:t>4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5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1 public class TestB1 extends </a:t>
            </a:r>
            <a:r>
              <a:rPr lang="en-US" altLang="zh-CN" sz="1600" dirty="0" err="1" smtClean="0">
                <a:latin typeface="微软雅黑" pitchFamily="34" charset="-122"/>
                <a:ea typeface="微软雅黑" pitchFamily="34" charset="-122"/>
              </a:rPr>
              <a:t>TestA</a:t>
            </a:r>
            <a:r>
              <a:rPr lang="en-US" altLang="zh-CN" sz="1600" dirty="0" smtClean="0">
                <a:latin typeface="微软雅黑" pitchFamily="34" charset="-122"/>
                <a:ea typeface="微软雅黑" pitchFamily="34" charset="-122"/>
              </a:rPr>
              <a:t>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2     public void </a:t>
            </a:r>
            <a:r>
              <a:rPr lang="en-US" altLang="zh-CN" sz="1600" dirty="0" err="1" smtClean="0">
                <a:latin typeface="微软雅黑" pitchFamily="34" charset="-122"/>
                <a:ea typeface="微软雅黑" pitchFamily="34" charset="-122"/>
              </a:rPr>
              <a:t>methodA</a:t>
            </a:r>
            <a:r>
              <a:rPr lang="en-US" altLang="zh-CN" sz="1600" dirty="0" smtClean="0">
                <a:latin typeface="微软雅黑" pitchFamily="34" charset="-122"/>
                <a:ea typeface="微软雅黑" pitchFamily="34" charset="-122"/>
              </a:rPr>
              <a:t>() throws </a:t>
            </a:r>
            <a:r>
              <a:rPr lang="en-US" altLang="zh-CN" sz="1600" dirty="0" err="1" smtClean="0">
                <a:latin typeface="微软雅黑" pitchFamily="34" charset="-122"/>
                <a:ea typeface="微软雅黑" pitchFamily="34" charset="-122"/>
              </a:rPr>
              <a:t>EOFException</a:t>
            </a:r>
            <a:r>
              <a:rPr lang="en-US" altLang="zh-CN" sz="1600" dirty="0" smtClean="0">
                <a:latin typeface="微软雅黑" pitchFamily="34" charset="-122"/>
                <a:ea typeface="微软雅黑" pitchFamily="34" charset="-122"/>
              </a:rPr>
              <a:t>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3	   // </a:t>
            </a:r>
            <a:r>
              <a:rPr lang="zh-CN" altLang="zh-CN" sz="1600" dirty="0" smtClean="0">
                <a:latin typeface="微软雅黑" pitchFamily="34" charset="-122"/>
                <a:ea typeface="微软雅黑" pitchFamily="34" charset="-122"/>
              </a:rPr>
              <a:t>做一些运算</a:t>
            </a:r>
          </a:p>
          <a:p>
            <a:pPr>
              <a:buFont typeface="Times" pitchFamily="18" charset="0"/>
              <a:buNone/>
              <a:defRPr/>
            </a:pPr>
            <a:r>
              <a:rPr lang="en-US" altLang="zh-CN" sz="1600" dirty="0" smtClean="0">
                <a:latin typeface="微软雅黑" pitchFamily="34" charset="-122"/>
                <a:ea typeface="微软雅黑" pitchFamily="34" charset="-122"/>
              </a:rPr>
              <a:t>4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5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1 public class TestB2 extends </a:t>
            </a:r>
            <a:r>
              <a:rPr lang="en-US" altLang="zh-CN" sz="1600" dirty="0" err="1" smtClean="0">
                <a:latin typeface="微软雅黑" pitchFamily="34" charset="-122"/>
                <a:ea typeface="微软雅黑" pitchFamily="34" charset="-122"/>
              </a:rPr>
              <a:t>TestA</a:t>
            </a:r>
            <a:r>
              <a:rPr lang="en-US" altLang="zh-CN" sz="1600" dirty="0" smtClean="0">
                <a:latin typeface="微软雅黑" pitchFamily="34" charset="-122"/>
                <a:ea typeface="微软雅黑" pitchFamily="34" charset="-122"/>
              </a:rPr>
              <a:t>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2     public void </a:t>
            </a:r>
            <a:r>
              <a:rPr lang="en-US" altLang="zh-CN" sz="1600" dirty="0" err="1" smtClean="0">
                <a:latin typeface="微软雅黑" pitchFamily="34" charset="-122"/>
                <a:ea typeface="微软雅黑" pitchFamily="34" charset="-122"/>
              </a:rPr>
              <a:t>methodA</a:t>
            </a:r>
            <a:r>
              <a:rPr lang="en-US" altLang="zh-CN" sz="1600" dirty="0" smtClean="0">
                <a:latin typeface="微软雅黑" pitchFamily="34" charset="-122"/>
                <a:ea typeface="微软雅黑" pitchFamily="34" charset="-122"/>
              </a:rPr>
              <a:t>() throws Exception {     </a:t>
            </a:r>
            <a:r>
              <a:rPr lang="en-US" altLang="zh-CN" sz="1600" b="1" dirty="0" smtClean="0">
                <a:solidFill>
                  <a:srgbClr val="FF0000"/>
                </a:solidFill>
                <a:latin typeface="微软雅黑" pitchFamily="34" charset="-122"/>
                <a:ea typeface="微软雅黑" pitchFamily="34" charset="-122"/>
              </a:rPr>
              <a:t>//</a:t>
            </a:r>
            <a:r>
              <a:rPr lang="en-US" altLang="zh-CN" sz="1600" b="1" dirty="0" err="1" smtClean="0">
                <a:solidFill>
                  <a:srgbClr val="FF0000"/>
                </a:solidFill>
                <a:latin typeface="微软雅黑" pitchFamily="34" charset="-122"/>
                <a:ea typeface="微软雅黑" pitchFamily="34" charset="-122"/>
              </a:rPr>
              <a:t>错误</a:t>
            </a:r>
            <a:endParaRPr lang="zh-CN" altLang="zh-CN" sz="1600" b="1" dirty="0" smtClean="0">
              <a:solidFill>
                <a:srgbClr val="FF0000"/>
              </a:solidFill>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3         // </a:t>
            </a:r>
            <a:r>
              <a:rPr lang="zh-CN" altLang="zh-CN" sz="1600" dirty="0" smtClean="0">
                <a:latin typeface="微软雅黑" pitchFamily="34" charset="-122"/>
                <a:ea typeface="微软雅黑" pitchFamily="34" charset="-122"/>
              </a:rPr>
              <a:t>做一些运算</a:t>
            </a:r>
          </a:p>
          <a:p>
            <a:pPr>
              <a:buFont typeface="Times" pitchFamily="18" charset="0"/>
              <a:buNone/>
              <a:defRPr/>
            </a:pPr>
            <a:r>
              <a:rPr lang="en-US" altLang="zh-CN" sz="1600" dirty="0" smtClean="0">
                <a:latin typeface="微软雅黑" pitchFamily="34" charset="-122"/>
                <a:ea typeface="微软雅黑" pitchFamily="34" charset="-122"/>
              </a:rPr>
              <a:t>4     }</a:t>
            </a:r>
            <a:endParaRPr lang="zh-CN" altLang="zh-CN" sz="1600" dirty="0" smtClean="0">
              <a:latin typeface="微软雅黑" pitchFamily="34" charset="-122"/>
              <a:ea typeface="微软雅黑" pitchFamily="34" charset="-122"/>
            </a:endParaRPr>
          </a:p>
          <a:p>
            <a:pPr>
              <a:buFont typeface="Times" pitchFamily="18" charset="0"/>
              <a:buNone/>
              <a:defRPr/>
            </a:pPr>
            <a:r>
              <a:rPr lang="en-US" altLang="zh-CN" sz="1600" dirty="0" smtClean="0">
                <a:latin typeface="微软雅黑" pitchFamily="34" charset="-122"/>
                <a:ea typeface="微软雅黑" pitchFamily="34" charset="-122"/>
              </a:rPr>
              <a:t>5 }</a:t>
            </a:r>
            <a:endParaRPr lang="en-US"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25" name="Rectangle 2"/>
          <p:cNvSpPr txBox="1">
            <a:spLocks noChangeArrowheads="1"/>
          </p:cNvSpPr>
          <p:nvPr/>
        </p:nvSpPr>
        <p:spPr>
          <a:xfrm>
            <a:off x="2585590" y="2182917"/>
            <a:ext cx="3972820" cy="777667"/>
          </a:xfrm>
          <a:prstGeom prst="rect">
            <a:avLst/>
          </a:prstGeom>
          <a:ln/>
        </p:spPr>
        <p:txBody>
          <a:bodyPr vert="horz" lIns="91440" tIns="45720" rIns="91440" bIns="45720" rtlCol="0">
            <a:normAutofit/>
          </a:bodyPr>
          <a:lstStyle/>
          <a:p>
            <a:pPr marL="341313" indent="-341313">
              <a:lnSpc>
                <a:spcPct val="90000"/>
              </a:lnSpc>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4400" b="1" dirty="0" smtClean="0">
                <a:latin typeface="微软雅黑" pitchFamily="34" charset="-122"/>
                <a:ea typeface="微软雅黑" pitchFamily="34" charset="-122"/>
              </a:rPr>
              <a:t>JAVA</a:t>
            </a:r>
            <a:r>
              <a:rPr lang="zh-CN" altLang="en-US" sz="4400" b="1" dirty="0" smtClean="0">
                <a:latin typeface="微软雅黑" pitchFamily="34" charset="-122"/>
                <a:ea typeface="微软雅黑" pitchFamily="34" charset="-122"/>
              </a:rPr>
              <a:t>的多线程</a:t>
            </a:r>
            <a:endParaRPr kumimoji="0" lang="en-US" sz="4400" i="0" u="none" strike="noStrike" kern="1200" cap="none" spc="0" normalizeH="0" baseline="0" noProof="0" dirty="0" smtClean="0">
              <a:ln>
                <a:noFill/>
              </a:ln>
              <a:solidFill>
                <a:schemeClr val="tx1"/>
              </a:solidFill>
              <a:effectLst/>
              <a:uLnTx/>
              <a:uFillTx/>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8" name="Rectangle 2"/>
          <p:cNvSpPr txBox="1">
            <a:spLocks noChangeArrowheads="1"/>
          </p:cNvSpPr>
          <p:nvPr/>
        </p:nvSpPr>
        <p:spPr>
          <a:xfrm>
            <a:off x="348702" y="1213503"/>
            <a:ext cx="8446597" cy="2768837"/>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线程是程序内的一个单一的顺序控制流程，也被称为“轻型进程</a:t>
            </a:r>
            <a:r>
              <a:rPr lang="en-US" altLang="zh-CN" dirty="0" smtClean="0">
                <a:latin typeface="微软雅黑" pitchFamily="34" charset="-122"/>
                <a:ea typeface="微软雅黑" pitchFamily="34" charset="-122"/>
              </a:rPr>
              <a:t>(lightweight process)” </a:t>
            </a:r>
            <a:r>
              <a:rPr lang="zh-CN" altLang="en-US" dirty="0" smtClean="0">
                <a:latin typeface="微软雅黑" pitchFamily="34" charset="-122"/>
                <a:ea typeface="微软雅黑" pitchFamily="34" charset="-122"/>
              </a:rPr>
              <a:t>或“执行上下文</a:t>
            </a:r>
            <a:r>
              <a:rPr lang="en-US" altLang="zh-CN" dirty="0" smtClean="0">
                <a:latin typeface="微软雅黑" pitchFamily="34" charset="-122"/>
                <a:ea typeface="微软雅黑" pitchFamily="34" charset="-122"/>
              </a:rPr>
              <a:t>(execution context )”</a:t>
            </a: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线程类似于传统的顺序程序，都有一个执行的起点，经过一系列指令后到达终点。线程在执行过程中的任何时刻只能有一个执行点</a:t>
            </a: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多个线程可以同时运行，并且在一个程序内执行不同的任务</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什么是线程 ：</a:t>
            </a:r>
            <a:endParaRPr lang="en-US" altLang="zh-CN"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几个相关概念 ：</a:t>
            </a:r>
            <a:endParaRPr lang="en-US" altLang="zh-CN" sz="1600" dirty="0" smtClean="0">
              <a:latin typeface="微软雅黑" pitchFamily="34" charset="-122"/>
              <a:ea typeface="微软雅黑" pitchFamily="34" charset="-122"/>
            </a:endParaRPr>
          </a:p>
        </p:txBody>
      </p:sp>
      <p:sp>
        <p:nvSpPr>
          <p:cNvPr id="10" name="AutoShape 3"/>
          <p:cNvSpPr>
            <a:spLocks noChangeArrowheads="1"/>
          </p:cNvSpPr>
          <p:nvPr/>
        </p:nvSpPr>
        <p:spPr bwMode="auto">
          <a:xfrm>
            <a:off x="3699973" y="1521148"/>
            <a:ext cx="2001837" cy="2286000"/>
          </a:xfrm>
          <a:prstGeom prst="roundRect">
            <a:avLst>
              <a:gd name="adj" fmla="val 13745"/>
            </a:avLst>
          </a:prstGeom>
          <a:noFill/>
          <a:ln w="38160">
            <a:solidFill>
              <a:srgbClr val="C0C0C0"/>
            </a:solidFill>
            <a:miter lim="800000"/>
            <a:headEnd/>
            <a:tailEnd/>
          </a:ln>
          <a:effectLst/>
        </p:spPr>
        <p:txBody>
          <a:bodyPr lIns="90000" tIns="46800" rIns="90000" bIns="46800" anchor="ct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smtClean="0">
                <a:solidFill>
                  <a:srgbClr val="FF0000"/>
                </a:solidFill>
                <a:latin typeface="微软雅黑" pitchFamily="34" charset="-122"/>
                <a:ea typeface="微软雅黑" pitchFamily="34" charset="-122"/>
              </a:rPr>
              <a:t>“进程”</a:t>
            </a:r>
            <a:r>
              <a:rPr lang="zh-CN" altLang="en-US" sz="1600" dirty="0" smtClean="0">
                <a:latin typeface="微软雅黑" pitchFamily="34" charset="-122"/>
                <a:ea typeface="微软雅黑" pitchFamily="34" charset="-122"/>
              </a:rPr>
              <a:t>代表一个动态的对象，是程序的一个执行过程，存在于系统的内存中，一个进程对应于一个程序</a:t>
            </a:r>
            <a:endParaRPr lang="en-US" sz="1600" dirty="0">
              <a:latin typeface="微软雅黑" pitchFamily="34" charset="-122"/>
              <a:ea typeface="微软雅黑" pitchFamily="34" charset="-122"/>
            </a:endParaRPr>
          </a:p>
        </p:txBody>
      </p:sp>
      <p:sp>
        <p:nvSpPr>
          <p:cNvPr id="11" name="AutoShape 4"/>
          <p:cNvSpPr>
            <a:spLocks noChangeArrowheads="1"/>
          </p:cNvSpPr>
          <p:nvPr/>
        </p:nvSpPr>
        <p:spPr bwMode="auto">
          <a:xfrm>
            <a:off x="1001453" y="1521148"/>
            <a:ext cx="2001837" cy="2286000"/>
          </a:xfrm>
          <a:prstGeom prst="roundRect">
            <a:avLst>
              <a:gd name="adj" fmla="val 13745"/>
            </a:avLst>
          </a:prstGeom>
          <a:noFill/>
          <a:ln w="38160">
            <a:solidFill>
              <a:srgbClr val="C0C0C0"/>
            </a:solidFill>
            <a:miter lim="800000"/>
            <a:headEnd/>
            <a:tailEnd/>
          </a:ln>
          <a:effectLst/>
        </p:spPr>
        <p:txBody>
          <a:bodyPr lIns="90000" tIns="46800" rIns="90000" bIns="46800" anchor="ct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smtClean="0">
                <a:solidFill>
                  <a:srgbClr val="FF0000"/>
                </a:solidFill>
                <a:latin typeface="微软雅黑" pitchFamily="34" charset="-122"/>
                <a:ea typeface="微软雅黑" pitchFamily="34" charset="-122"/>
              </a:rPr>
              <a:t>“程序”</a:t>
            </a:r>
            <a:r>
              <a:rPr lang="zh-CN" altLang="en-US" sz="1600" dirty="0" smtClean="0">
                <a:latin typeface="微软雅黑" pitchFamily="34" charset="-122"/>
                <a:ea typeface="微软雅黑" pitchFamily="34" charset="-122"/>
              </a:rPr>
              <a:t>代表一个静态的对象，是内含指令和数据的文件，存储在磁盘或其他存储设备中</a:t>
            </a:r>
            <a:endParaRPr lang="en-US" sz="1600" dirty="0">
              <a:latin typeface="微软雅黑" pitchFamily="34" charset="-122"/>
              <a:ea typeface="微软雅黑" pitchFamily="34" charset="-122"/>
            </a:endParaRPr>
          </a:p>
        </p:txBody>
      </p:sp>
      <p:sp>
        <p:nvSpPr>
          <p:cNvPr id="13" name="AutoShape 5"/>
          <p:cNvSpPr>
            <a:spLocks noChangeArrowheads="1"/>
          </p:cNvSpPr>
          <p:nvPr/>
        </p:nvSpPr>
        <p:spPr bwMode="auto">
          <a:xfrm>
            <a:off x="6317141" y="1521148"/>
            <a:ext cx="2001837" cy="2286000"/>
          </a:xfrm>
          <a:prstGeom prst="roundRect">
            <a:avLst>
              <a:gd name="adj" fmla="val 13745"/>
            </a:avLst>
          </a:prstGeom>
          <a:noFill/>
          <a:ln w="38160">
            <a:solidFill>
              <a:srgbClr val="C0C0C0"/>
            </a:solidFill>
            <a:miter lim="800000"/>
            <a:headEnd/>
            <a:tailEnd/>
          </a:ln>
          <a:effectLst/>
        </p:spPr>
        <p:txBody>
          <a:bodyPr lIns="90000" tIns="46800" rIns="90000" bIns="46800" anchor="ct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dirty="0" smtClean="0">
                <a:solidFill>
                  <a:srgbClr val="FF0000"/>
                </a:solidFill>
                <a:latin typeface="微软雅黑" pitchFamily="34" charset="-122"/>
                <a:ea typeface="微软雅黑" pitchFamily="34" charset="-122"/>
              </a:rPr>
              <a:t>“线程”</a:t>
            </a:r>
            <a:r>
              <a:rPr lang="zh-CN" altLang="en-US" sz="1600" dirty="0" smtClean="0">
                <a:latin typeface="微软雅黑" pitchFamily="34" charset="-122"/>
                <a:ea typeface="微软雅黑" pitchFamily="34" charset="-122"/>
              </a:rPr>
              <a:t>是运行于某个进程中，用于完成某个具体任务的顺序控制流程，有时被称为轻型进程</a:t>
            </a:r>
            <a:endParaRPr 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创建线程：</a:t>
            </a:r>
            <a:endParaRPr lang="en-US" altLang="zh-CN" sz="1600" dirty="0" smtClean="0">
              <a:latin typeface="微软雅黑" pitchFamily="34" charset="-122"/>
              <a:ea typeface="微软雅黑" pitchFamily="34" charset="-122"/>
            </a:endParaRPr>
          </a:p>
        </p:txBody>
      </p:sp>
      <p:sp>
        <p:nvSpPr>
          <p:cNvPr id="14" name="AutoShape 2"/>
          <p:cNvSpPr>
            <a:spLocks noChangeArrowheads="1"/>
          </p:cNvSpPr>
          <p:nvPr/>
        </p:nvSpPr>
        <p:spPr bwMode="auto">
          <a:xfrm>
            <a:off x="5805781" y="1558145"/>
            <a:ext cx="2286000" cy="2667000"/>
          </a:xfrm>
          <a:prstGeom prst="roundRect">
            <a:avLst>
              <a:gd name="adj" fmla="val 16667"/>
            </a:avLst>
          </a:prstGeom>
          <a:noFill/>
          <a:ln w="38160">
            <a:solidFill>
              <a:srgbClr val="C0C0C0"/>
            </a:solidFill>
            <a:miter lim="800000"/>
            <a:headEnd/>
            <a:tailEnd/>
          </a:ln>
          <a:effectLst/>
        </p:spPr>
        <p:txBody>
          <a:bodyPr lIns="90000" tIns="46800" rIns="90000" bIns="46800" anchor="ct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1600" dirty="0" smtClean="0">
              <a:solidFill>
                <a:srgbClr val="FF0000"/>
              </a:solidFill>
              <a:latin typeface="微软雅黑" pitchFamily="34" charset="-122"/>
              <a:ea typeface="微软雅黑" pitchFamily="34" charset="-122"/>
            </a:endParaRPr>
          </a:p>
        </p:txBody>
      </p:sp>
      <p:sp>
        <p:nvSpPr>
          <p:cNvPr id="15" name="AutoShape 3"/>
          <p:cNvSpPr>
            <a:spLocks noChangeArrowheads="1"/>
          </p:cNvSpPr>
          <p:nvPr/>
        </p:nvSpPr>
        <p:spPr bwMode="auto">
          <a:xfrm>
            <a:off x="868655" y="1578188"/>
            <a:ext cx="2286000" cy="2667000"/>
          </a:xfrm>
          <a:prstGeom prst="roundRect">
            <a:avLst>
              <a:gd name="adj" fmla="val 16667"/>
            </a:avLst>
          </a:prstGeom>
          <a:noFill/>
          <a:ln w="38160">
            <a:solidFill>
              <a:srgbClr val="C0C0C0"/>
            </a:solidFill>
            <a:miter lim="800000"/>
            <a:headEnd/>
            <a:tailEnd/>
          </a:ln>
          <a:effectLst/>
        </p:spPr>
        <p:txBody>
          <a:bodyPr lIns="90000" tIns="46800" rIns="90000" bIns="46800" anchor="ct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1600" dirty="0" smtClean="0">
              <a:solidFill>
                <a:srgbClr val="FF0000"/>
              </a:solidFill>
              <a:latin typeface="微软雅黑" pitchFamily="34" charset="-122"/>
              <a:ea typeface="微软雅黑" pitchFamily="34" charset="-122"/>
            </a:endParaRPr>
          </a:p>
        </p:txBody>
      </p:sp>
      <p:sp>
        <p:nvSpPr>
          <p:cNvPr id="17" name="Text Box 4"/>
          <p:cNvSpPr txBox="1">
            <a:spLocks noChangeArrowheads="1"/>
          </p:cNvSpPr>
          <p:nvPr/>
        </p:nvSpPr>
        <p:spPr bwMode="auto">
          <a:xfrm>
            <a:off x="1191761" y="2563558"/>
            <a:ext cx="1876182" cy="371513"/>
          </a:xfrm>
          <a:prstGeom prst="rect">
            <a:avLst/>
          </a:prstGeom>
          <a:noFill/>
          <a:ln w="9525">
            <a:noFill/>
            <a:round/>
            <a:headEnd/>
            <a:tailEnd/>
          </a:ln>
          <a:effectLst/>
        </p:spPr>
        <p:txBody>
          <a:bodyPr wrap="square" lIns="90000" tIns="46800" rIns="90000" bIns="46800">
            <a:spAutoFit/>
          </a:bodyPr>
          <a:lstStyle/>
          <a:p>
            <a: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latin typeface="微软雅黑" pitchFamily="34" charset="-122"/>
                <a:ea typeface="微软雅黑" pitchFamily="34" charset="-122"/>
              </a:rPr>
              <a:t>继承Thread类</a:t>
            </a:r>
            <a:endParaRPr lang="en-US" b="1" dirty="0">
              <a:solidFill>
                <a:srgbClr val="000000"/>
              </a:solidFill>
              <a:latin typeface="微软雅黑" pitchFamily="34" charset="-122"/>
              <a:ea typeface="微软雅黑" pitchFamily="34" charset="-122"/>
            </a:endParaRPr>
          </a:p>
        </p:txBody>
      </p:sp>
      <p:sp>
        <p:nvSpPr>
          <p:cNvPr id="18" name="Freeform 5"/>
          <p:cNvSpPr>
            <a:spLocks noChangeArrowheads="1"/>
          </p:cNvSpPr>
          <p:nvPr/>
        </p:nvSpPr>
        <p:spPr bwMode="auto">
          <a:xfrm>
            <a:off x="3154655" y="1667088"/>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accent3">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smtClean="0">
              <a:latin typeface="微软雅黑" pitchFamily="34" charset="-122"/>
              <a:ea typeface="微软雅黑" pitchFamily="34" charset="-122"/>
            </a:endParaRPr>
          </a:p>
        </p:txBody>
      </p:sp>
      <p:sp>
        <p:nvSpPr>
          <p:cNvPr id="19" name="AutoShape 6"/>
          <p:cNvSpPr>
            <a:spLocks noChangeArrowheads="1"/>
          </p:cNvSpPr>
          <p:nvPr/>
        </p:nvSpPr>
        <p:spPr bwMode="auto">
          <a:xfrm>
            <a:off x="4805655" y="1667088"/>
            <a:ext cx="909637" cy="1244600"/>
          </a:xfrm>
          <a:prstGeom prst="roundRect">
            <a:avLst>
              <a:gd name="adj" fmla="val 171"/>
            </a:avLst>
          </a:prstGeom>
          <a:noFill/>
          <a:ln w="9525">
            <a:noFill/>
            <a:round/>
            <a:headEnd/>
            <a:tailEnd/>
          </a:ln>
          <a:effectLst/>
        </p:spPr>
        <p:txBody>
          <a:bodyPr wrap="none" anchor="ctr"/>
          <a:lstStyle/>
          <a:p>
            <a:endParaRPr lang="zh-CN" altLang="en-US"/>
          </a:p>
        </p:txBody>
      </p:sp>
      <p:sp>
        <p:nvSpPr>
          <p:cNvPr id="20" name="Freeform 7"/>
          <p:cNvSpPr>
            <a:spLocks noChangeArrowheads="1"/>
          </p:cNvSpPr>
          <p:nvPr/>
        </p:nvSpPr>
        <p:spPr bwMode="auto">
          <a:xfrm flipH="1">
            <a:off x="4812004" y="16702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solidFill>
            <a:schemeClr val="tx2">
              <a:lumMod val="20000"/>
              <a:lumOff val="8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dirty="0" smtClean="0">
              <a:latin typeface="微软雅黑" pitchFamily="34" charset="-122"/>
              <a:ea typeface="微软雅黑" pitchFamily="34" charset="-122"/>
            </a:endParaRPr>
          </a:p>
        </p:txBody>
      </p:sp>
      <p:sp>
        <p:nvSpPr>
          <p:cNvPr id="29" name="Text Box 16"/>
          <p:cNvSpPr txBox="1">
            <a:spLocks noChangeArrowheads="1"/>
          </p:cNvSpPr>
          <p:nvPr/>
        </p:nvSpPr>
        <p:spPr bwMode="auto">
          <a:xfrm>
            <a:off x="3223023" y="1117813"/>
            <a:ext cx="2438400" cy="371513"/>
          </a:xfrm>
          <a:prstGeom prst="rect">
            <a:avLst/>
          </a:prstGeom>
          <a:noFill/>
          <a:ln w="9525">
            <a:noFill/>
            <a:round/>
            <a:headEnd/>
            <a:tailEnd/>
          </a:ln>
          <a:effectLst/>
        </p:spPr>
        <p:txBody>
          <a:bodyPr lIns="90000" tIns="46800" rIns="90000" bIns="46800">
            <a:spAutoFit/>
          </a:bodyPr>
          <a:lstStyle/>
          <a:p>
            <a:pPr algn="ct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latin typeface="微软雅黑" pitchFamily="34" charset="-122"/>
                <a:ea typeface="微软雅黑" pitchFamily="34" charset="-122"/>
              </a:rPr>
              <a:t>定义线程的方法</a:t>
            </a:r>
            <a:endParaRPr lang="en-US" b="1" dirty="0">
              <a:solidFill>
                <a:srgbClr val="000000"/>
              </a:solidFill>
              <a:latin typeface="微软雅黑" pitchFamily="34" charset="-122"/>
              <a:ea typeface="微软雅黑" pitchFamily="34" charset="-122"/>
            </a:endParaRPr>
          </a:p>
        </p:txBody>
      </p:sp>
      <p:sp>
        <p:nvSpPr>
          <p:cNvPr id="30" name="Text Box 17"/>
          <p:cNvSpPr txBox="1">
            <a:spLocks noChangeArrowheads="1"/>
          </p:cNvSpPr>
          <p:nvPr/>
        </p:nvSpPr>
        <p:spPr bwMode="auto">
          <a:xfrm>
            <a:off x="5857053" y="2563558"/>
            <a:ext cx="2381263" cy="371513"/>
          </a:xfrm>
          <a:prstGeom prst="rect">
            <a:avLst/>
          </a:prstGeom>
          <a:noFill/>
          <a:ln w="9525">
            <a:noFill/>
            <a:round/>
            <a:headEnd/>
            <a:tailEnd/>
          </a:ln>
          <a:effectLst/>
        </p:spPr>
        <p:txBody>
          <a:bodyPr wrap="square" lIns="90000" tIns="46800" rIns="90000" bIns="4680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err="1">
                <a:solidFill>
                  <a:srgbClr val="000000"/>
                </a:solidFill>
                <a:latin typeface="微软雅黑" pitchFamily="34" charset="-122"/>
                <a:ea typeface="微软雅黑" pitchFamily="34" charset="-122"/>
              </a:rPr>
              <a:t>实现</a:t>
            </a:r>
            <a:r>
              <a:rPr lang="en-US" b="1" dirty="0" err="1" smtClean="0">
                <a:solidFill>
                  <a:srgbClr val="000000"/>
                </a:solidFill>
                <a:latin typeface="微软雅黑" pitchFamily="34" charset="-122"/>
                <a:ea typeface="微软雅黑" pitchFamily="34" charset="-122"/>
              </a:rPr>
              <a:t>Runnable接口</a:t>
            </a:r>
            <a:endParaRPr lang="en-US" b="1" dirty="0">
              <a:solidFill>
                <a:srgbClr val="000000"/>
              </a:solidFill>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继承</a:t>
            </a:r>
            <a:r>
              <a:rPr lang="en-US" altLang="zh-CN" sz="1600" dirty="0" smtClean="0">
                <a:latin typeface="微软雅黑" pitchFamily="34" charset="-122"/>
                <a:ea typeface="微软雅黑" pitchFamily="34" charset="-122"/>
              </a:rPr>
              <a:t>Thread</a:t>
            </a:r>
            <a:r>
              <a:rPr lang="zh-CN" altLang="en-US" sz="1600" dirty="0" smtClean="0">
                <a:latin typeface="微软雅黑" pitchFamily="34" charset="-122"/>
                <a:ea typeface="微软雅黑" pitchFamily="34" charset="-122"/>
              </a:rPr>
              <a:t>类 ：</a:t>
            </a:r>
            <a:endParaRPr lang="en-US" altLang="zh-CN" sz="1600" dirty="0" smtClean="0">
              <a:latin typeface="微软雅黑" pitchFamily="34" charset="-122"/>
              <a:ea typeface="微软雅黑" pitchFamily="34" charset="-122"/>
            </a:endParaRPr>
          </a:p>
        </p:txBody>
      </p:sp>
      <p:sp>
        <p:nvSpPr>
          <p:cNvPr id="21" name="Rectangle 2"/>
          <p:cNvSpPr txBox="1">
            <a:spLocks noChangeArrowheads="1"/>
          </p:cNvSpPr>
          <p:nvPr/>
        </p:nvSpPr>
        <p:spPr>
          <a:xfrm>
            <a:off x="348702" y="1015803"/>
            <a:ext cx="8446597" cy="2086320"/>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继承</a:t>
            </a:r>
            <a:r>
              <a:rPr lang="en-US" altLang="zh-CN" dirty="0" smtClean="0">
                <a:latin typeface="微软雅黑" pitchFamily="34" charset="-122"/>
                <a:ea typeface="微软雅黑" pitchFamily="34" charset="-122"/>
              </a:rPr>
              <a:t>Thread</a:t>
            </a:r>
            <a:r>
              <a:rPr lang="zh-CN" altLang="en-US" dirty="0" smtClean="0">
                <a:latin typeface="微软雅黑" pitchFamily="34" charset="-122"/>
                <a:ea typeface="微软雅黑" pitchFamily="34" charset="-122"/>
              </a:rPr>
              <a:t>类，在构造函数中调用父类的构造函数 </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参考</a:t>
            </a:r>
            <a:r>
              <a:rPr lang="en-US" altLang="zh-CN" dirty="0" smtClean="0">
                <a:latin typeface="微软雅黑" pitchFamily="34" charset="-122"/>
                <a:ea typeface="微软雅黑" pitchFamily="34" charset="-122"/>
              </a:rPr>
              <a:t>Thread</a:t>
            </a:r>
            <a:r>
              <a:rPr lang="zh-CN" altLang="en-US" dirty="0" smtClean="0">
                <a:latin typeface="微软雅黑" pitchFamily="34" charset="-122"/>
                <a:ea typeface="微软雅黑" pitchFamily="34" charset="-122"/>
              </a:rPr>
              <a:t>类的构造函数</a:t>
            </a:r>
            <a:endParaRPr lang="en-US" altLang="zh-CN" dirty="0" smtClean="0">
              <a:latin typeface="微软雅黑" pitchFamily="34" charset="-122"/>
              <a:ea typeface="微软雅黑" pitchFamily="34" charset="-122"/>
            </a:endParaRP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在</a:t>
            </a:r>
            <a:r>
              <a:rPr lang="en-US" altLang="zh-CN" dirty="0" smtClean="0">
                <a:latin typeface="微软雅黑" pitchFamily="34" charset="-122"/>
                <a:ea typeface="微软雅黑" pitchFamily="34" charset="-122"/>
              </a:rPr>
              <a:t>run</a:t>
            </a:r>
            <a:r>
              <a:rPr lang="zh-CN" altLang="en-US" dirty="0" smtClean="0">
                <a:latin typeface="微软雅黑" pitchFamily="34" charset="-122"/>
                <a:ea typeface="微软雅黑" pitchFamily="34" charset="-122"/>
              </a:rPr>
              <a:t>方法中实现任务处理功能 </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创建线程对象后，通过调用</a:t>
            </a:r>
            <a:r>
              <a:rPr lang="en-US" altLang="zh-CN" dirty="0" smtClean="0">
                <a:latin typeface="微软雅黑" pitchFamily="34" charset="-122"/>
                <a:ea typeface="微软雅黑" pitchFamily="34" charset="-122"/>
              </a:rPr>
              <a:t>start()</a:t>
            </a:r>
            <a:r>
              <a:rPr lang="zh-CN" altLang="en-US" dirty="0" smtClean="0">
                <a:latin typeface="微软雅黑" pitchFamily="34" charset="-122"/>
                <a:ea typeface="微软雅黑" pitchFamily="34" charset="-122"/>
              </a:rPr>
              <a:t>方法启动线程</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继承</a:t>
            </a:r>
            <a:r>
              <a:rPr lang="en-US" altLang="zh-CN" sz="1600" dirty="0" smtClean="0">
                <a:latin typeface="微软雅黑" pitchFamily="34" charset="-122"/>
                <a:ea typeface="微软雅黑" pitchFamily="34" charset="-122"/>
              </a:rPr>
              <a:t>Thread</a:t>
            </a:r>
            <a:r>
              <a:rPr lang="zh-CN" altLang="en-US" sz="1600" dirty="0" smtClean="0">
                <a:latin typeface="微软雅黑" pitchFamily="34" charset="-122"/>
                <a:ea typeface="微软雅黑" pitchFamily="34" charset="-122"/>
              </a:rPr>
              <a:t>类 ：</a:t>
            </a:r>
            <a:endParaRPr lang="en-US" altLang="zh-CN" sz="1600" dirty="0" smtClean="0">
              <a:latin typeface="微软雅黑" pitchFamily="34" charset="-122"/>
              <a:ea typeface="微软雅黑" pitchFamily="34" charset="-122"/>
            </a:endParaRPr>
          </a:p>
        </p:txBody>
      </p:sp>
      <p:sp>
        <p:nvSpPr>
          <p:cNvPr id="22" name="Rectangle 2"/>
          <p:cNvSpPr txBox="1">
            <a:spLocks noChangeArrowheads="1"/>
          </p:cNvSpPr>
          <p:nvPr/>
        </p:nvSpPr>
        <p:spPr>
          <a:xfrm>
            <a:off x="246852" y="1196553"/>
            <a:ext cx="4103654" cy="2320517"/>
          </a:xfrm>
          <a:prstGeom prst="rect">
            <a:avLst/>
          </a:prstGeom>
          <a:ln/>
        </p:spPr>
        <p:txBody>
          <a:bodyPr vert="horz" lIns="91440" tIns="45720" rIns="91440" bIns="45720" rtlCol="0">
            <a:noAutofit/>
          </a:bodyPr>
          <a:lstStyle/>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class </a:t>
            </a:r>
            <a:r>
              <a:rPr lang="en-US" altLang="zh-CN" sz="1600" dirty="0" err="1" smtClean="0">
                <a:latin typeface="微软雅黑" pitchFamily="34" charset="-122"/>
                <a:ea typeface="微软雅黑" pitchFamily="34" charset="-122"/>
              </a:rPr>
              <a:t>TestThread</a:t>
            </a:r>
            <a:r>
              <a:rPr lang="en-US" altLang="zh-CN" sz="1600" dirty="0" smtClean="0">
                <a:latin typeface="微软雅黑" pitchFamily="34" charset="-122"/>
                <a:ea typeface="微软雅黑" pitchFamily="34" charset="-122"/>
              </a:rPr>
              <a:t> extends Thread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public </a:t>
            </a:r>
            <a:r>
              <a:rPr lang="en-US" altLang="zh-CN" sz="1600" dirty="0" err="1" smtClean="0">
                <a:latin typeface="微软雅黑" pitchFamily="34" charset="-122"/>
                <a:ea typeface="微软雅黑" pitchFamily="34" charset="-122"/>
              </a:rPr>
              <a:t>TestThread</a:t>
            </a:r>
            <a:r>
              <a:rPr lang="en-US" altLang="zh-CN" sz="1600" dirty="0" smtClean="0">
                <a:latin typeface="微软雅黑" pitchFamily="34" charset="-122"/>
                <a:ea typeface="微软雅黑" pitchFamily="34" charset="-122"/>
              </a:rPr>
              <a:t>(String name){</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super(name);</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public void </a:t>
            </a:r>
            <a:r>
              <a:rPr lang="en-US" altLang="zh-CN" sz="1600" dirty="0" smtClean="0">
                <a:solidFill>
                  <a:srgbClr val="00B0F0"/>
                </a:solidFill>
                <a:latin typeface="微软雅黑" pitchFamily="34" charset="-122"/>
                <a:ea typeface="微软雅黑" pitchFamily="34" charset="-122"/>
              </a:rPr>
              <a:t>run</a:t>
            </a: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运行任务处理逻辑</a:t>
            </a:r>
            <a:endParaRPr lang="en-US" altLang="zh-CN"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p:txBody>
      </p:sp>
      <p:sp>
        <p:nvSpPr>
          <p:cNvPr id="23" name="Rectangle 2"/>
          <p:cNvSpPr txBox="1">
            <a:spLocks noChangeArrowheads="1"/>
          </p:cNvSpPr>
          <p:nvPr/>
        </p:nvSpPr>
        <p:spPr>
          <a:xfrm>
            <a:off x="3865077" y="1196553"/>
            <a:ext cx="5115856" cy="2141126"/>
          </a:xfrm>
          <a:prstGeom prst="rect">
            <a:avLst/>
          </a:prstGeom>
          <a:ln/>
        </p:spPr>
        <p:txBody>
          <a:bodyPr vert="horz" lIns="91440" tIns="45720" rIns="91440" bIns="45720" rtlCol="0">
            <a:noAutofit/>
          </a:bodyPr>
          <a:lstStyle/>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public class </a:t>
            </a:r>
            <a:r>
              <a:rPr lang="en-US" altLang="zh-CN" sz="1600" dirty="0" err="1" smtClean="0">
                <a:latin typeface="微软雅黑" pitchFamily="34" charset="-122"/>
                <a:ea typeface="微软雅黑" pitchFamily="34" charset="-122"/>
              </a:rPr>
              <a:t>TestRun</a:t>
            </a:r>
            <a:r>
              <a:rPr lang="en-US" altLang="zh-CN" sz="1600" dirty="0" smtClean="0">
                <a:latin typeface="微软雅黑" pitchFamily="34" charset="-122"/>
                <a:ea typeface="微软雅黑" pitchFamily="34" charset="-122"/>
              </a:rPr>
              <a:t> extends Thread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public void main (String[] </a:t>
            </a:r>
            <a:r>
              <a:rPr lang="en-US" altLang="zh-CN" sz="1600" dirty="0" err="1" smtClean="0">
                <a:latin typeface="微软雅黑" pitchFamily="34" charset="-122"/>
                <a:ea typeface="微软雅黑" pitchFamily="34" charset="-122"/>
              </a:rPr>
              <a:t>args</a:t>
            </a:r>
            <a:r>
              <a:rPr lang="en-US" altLang="zh-CN" sz="1600"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TestThread</a:t>
            </a:r>
            <a:r>
              <a:rPr lang="en-US" altLang="zh-CN" sz="1600" dirty="0" smtClean="0">
                <a:latin typeface="微软雅黑" pitchFamily="34" charset="-122"/>
                <a:ea typeface="微软雅黑" pitchFamily="34" charset="-122"/>
              </a:rPr>
              <a:t>  thread = new </a:t>
            </a:r>
            <a:r>
              <a:rPr lang="en-US" altLang="zh-CN" sz="1600" dirty="0" err="1" smtClean="0">
                <a:latin typeface="微软雅黑" pitchFamily="34" charset="-122"/>
                <a:ea typeface="微软雅黑" pitchFamily="34" charset="-122"/>
              </a:rPr>
              <a:t>TestThread</a:t>
            </a:r>
            <a:r>
              <a:rPr lang="en-US" altLang="zh-CN"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ts</a:t>
            </a:r>
            <a:r>
              <a:rPr lang="en-US" altLang="zh-CN" sz="1600"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thread.</a:t>
            </a:r>
            <a:r>
              <a:rPr lang="en-US" altLang="zh-CN" sz="1600" dirty="0" err="1" smtClean="0">
                <a:solidFill>
                  <a:srgbClr val="00B0F0"/>
                </a:solidFill>
                <a:latin typeface="微软雅黑" pitchFamily="34" charset="-122"/>
                <a:ea typeface="微软雅黑" pitchFamily="34" charset="-122"/>
              </a:rPr>
              <a:t>start</a:t>
            </a:r>
            <a:r>
              <a:rPr lang="en-US" altLang="zh-CN" sz="1600"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实现</a:t>
            </a:r>
            <a:r>
              <a:rPr lang="en-US" altLang="zh-CN" sz="1600" dirty="0" err="1" smtClean="0">
                <a:latin typeface="微软雅黑" pitchFamily="34" charset="-122"/>
                <a:ea typeface="微软雅黑" pitchFamily="34" charset="-122"/>
              </a:rPr>
              <a:t>Runnable</a:t>
            </a:r>
            <a:r>
              <a:rPr lang="zh-CN" altLang="en-US" sz="1600" dirty="0" smtClean="0">
                <a:latin typeface="微软雅黑" pitchFamily="34" charset="-122"/>
                <a:ea typeface="微软雅黑" pitchFamily="34" charset="-122"/>
              </a:rPr>
              <a:t>接口 ：</a:t>
            </a:r>
            <a:endParaRPr lang="en-US" altLang="zh-CN" sz="1600" dirty="0" smtClean="0">
              <a:latin typeface="微软雅黑" pitchFamily="34" charset="-122"/>
              <a:ea typeface="微软雅黑" pitchFamily="34" charset="-122"/>
            </a:endParaRPr>
          </a:p>
        </p:txBody>
      </p:sp>
      <p:sp>
        <p:nvSpPr>
          <p:cNvPr id="8" name="Rectangle 2"/>
          <p:cNvSpPr txBox="1">
            <a:spLocks noChangeArrowheads="1"/>
          </p:cNvSpPr>
          <p:nvPr/>
        </p:nvSpPr>
        <p:spPr>
          <a:xfrm>
            <a:off x="348702" y="1015802"/>
            <a:ext cx="8446597" cy="2829805"/>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实现</a:t>
            </a:r>
            <a:r>
              <a:rPr lang="en-US" altLang="zh-CN" dirty="0" smtClean="0">
                <a:latin typeface="微软雅黑" pitchFamily="34" charset="-122"/>
                <a:ea typeface="微软雅黑" pitchFamily="34" charset="-122"/>
              </a:rPr>
              <a:t>run</a:t>
            </a:r>
            <a:r>
              <a:rPr lang="zh-CN" altLang="en-US" dirty="0" smtClean="0">
                <a:latin typeface="微软雅黑" pitchFamily="34" charset="-122"/>
                <a:ea typeface="微软雅黑" pitchFamily="34" charset="-122"/>
              </a:rPr>
              <a:t>方法，在该方法中实现任务处理功能 </a:t>
            </a:r>
            <a:endParaRPr lang="en-US" altLang="zh-CN" dirty="0" smtClean="0">
              <a:latin typeface="微软雅黑" pitchFamily="34" charset="-122"/>
              <a:ea typeface="微软雅黑" pitchFamily="34" charset="-122"/>
            </a:endParaRPr>
          </a:p>
          <a:p>
            <a:pPr marL="741363" lvl="1" indent="-284163">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参考</a:t>
            </a:r>
            <a:r>
              <a:rPr lang="en-US" altLang="zh-CN" dirty="0" err="1" smtClean="0">
                <a:latin typeface="微软雅黑" pitchFamily="34" charset="-122"/>
                <a:ea typeface="微软雅黑" pitchFamily="34" charset="-122"/>
              </a:rPr>
              <a:t>Runnable</a:t>
            </a:r>
            <a:r>
              <a:rPr lang="zh-CN" altLang="en-US" dirty="0" smtClean="0">
                <a:latin typeface="微软雅黑" pitchFamily="34" charset="-122"/>
                <a:ea typeface="微软雅黑" pitchFamily="34" charset="-122"/>
              </a:rPr>
              <a:t>接口定义</a:t>
            </a:r>
            <a:endParaRPr lang="en-US" altLang="zh-CN" dirty="0" smtClean="0">
              <a:latin typeface="微软雅黑" pitchFamily="34" charset="-122"/>
              <a:ea typeface="微软雅黑" pitchFamily="34" charset="-122"/>
            </a:endParaRP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创建实现</a:t>
            </a:r>
            <a:r>
              <a:rPr lang="en-US" altLang="zh-CN" dirty="0" err="1" smtClean="0">
                <a:latin typeface="微软雅黑" pitchFamily="34" charset="-122"/>
                <a:ea typeface="微软雅黑" pitchFamily="34" charset="-122"/>
              </a:rPr>
              <a:t>Runnable</a:t>
            </a:r>
            <a:r>
              <a:rPr lang="zh-CN" altLang="en-US" dirty="0" smtClean="0">
                <a:latin typeface="微软雅黑" pitchFamily="34" charset="-122"/>
                <a:ea typeface="微软雅黑" pitchFamily="34" charset="-122"/>
              </a:rPr>
              <a:t>接口的类对象</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利用</a:t>
            </a:r>
            <a:r>
              <a:rPr lang="en-US" altLang="zh-CN" dirty="0" smtClean="0">
                <a:latin typeface="微软雅黑" pitchFamily="34" charset="-122"/>
                <a:ea typeface="微软雅黑" pitchFamily="34" charset="-122"/>
              </a:rPr>
              <a:t>Thread</a:t>
            </a:r>
            <a:r>
              <a:rPr lang="zh-CN" altLang="en-US" dirty="0" smtClean="0">
                <a:latin typeface="微软雅黑" pitchFamily="34" charset="-122"/>
                <a:ea typeface="微软雅黑" pitchFamily="34" charset="-122"/>
              </a:rPr>
              <a:t>类的构造函数创建线程对象</a:t>
            </a:r>
            <a:r>
              <a:rPr lang="en-US" altLang="zh-CN" dirty="0" smtClean="0">
                <a:latin typeface="微软雅黑" pitchFamily="34" charset="-122"/>
                <a:ea typeface="微软雅黑" pitchFamily="34" charset="-122"/>
              </a:rPr>
              <a:t>:</a:t>
            </a:r>
            <a:r>
              <a:rPr lang="en-US" b="1" dirty="0" smtClean="0">
                <a:latin typeface="微软雅黑" pitchFamily="34" charset="-122"/>
                <a:ea typeface="微软雅黑" pitchFamily="34" charset="-122"/>
              </a:rPr>
              <a:t> public Thread(</a:t>
            </a:r>
            <a:r>
              <a:rPr lang="en-US" b="1" dirty="0" err="1" smtClean="0">
                <a:latin typeface="微软雅黑" pitchFamily="34" charset="-122"/>
                <a:ea typeface="微软雅黑" pitchFamily="34" charset="-122"/>
              </a:rPr>
              <a:t>Runnable</a:t>
            </a:r>
            <a:r>
              <a:rPr lang="en-US" b="1" dirty="0" smtClean="0">
                <a:latin typeface="微软雅黑" pitchFamily="34" charset="-122"/>
                <a:ea typeface="微软雅黑" pitchFamily="34" charset="-122"/>
              </a:rPr>
              <a:t> target)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b="1"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微软雅黑" pitchFamily="34" charset="-122"/>
                <a:ea typeface="微软雅黑" pitchFamily="34" charset="-122"/>
              </a:rPr>
              <a:t>通过调用线程对象的start</a:t>
            </a:r>
            <a:r>
              <a:rPr lang="en-US" dirty="0" smtClean="0">
                <a:latin typeface="微软雅黑" pitchFamily="34" charset="-122"/>
                <a:ea typeface="微软雅黑" pitchFamily="34" charset="-122"/>
              </a:rPr>
              <a:t>()</a:t>
            </a:r>
            <a:r>
              <a:rPr lang="en-US" dirty="0" err="1" smtClean="0">
                <a:latin typeface="微软雅黑" pitchFamily="34" charset="-122"/>
                <a:ea typeface="微软雅黑" pitchFamily="34" charset="-122"/>
              </a:rPr>
              <a:t>方法启动线程</a:t>
            </a:r>
            <a:r>
              <a:rPr lang="en-US" dirty="0" smtClean="0">
                <a:latin typeface="微软雅黑" pitchFamily="34" charset="-122"/>
                <a:ea typeface="微软雅黑" pitchFamily="34" charset="-122"/>
              </a:rPr>
              <a:t> </a:t>
            </a:r>
            <a:endParaRPr lang="zh-CN" altLang="en-US"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语言主要特性</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平台无关性</a:t>
            </a:r>
          </a:p>
        </p:txBody>
      </p:sp>
      <p:sp>
        <p:nvSpPr>
          <p:cNvPr id="31" name="Text Box 49"/>
          <p:cNvSpPr txBox="1">
            <a:spLocks noChangeArrowheads="1"/>
          </p:cNvSpPr>
          <p:nvPr/>
        </p:nvSpPr>
        <p:spPr bwMode="auto">
          <a:xfrm>
            <a:off x="382886" y="640884"/>
            <a:ext cx="7761256"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平台无关性：源码代码编译后的文件，可运行在</a:t>
            </a:r>
            <a:r>
              <a:rPr lang="en-US" altLang="zh-CN" sz="1600" dirty="0" smtClean="0">
                <a:latin typeface="微软雅黑" pitchFamily="34" charset="-122"/>
                <a:ea typeface="微软雅黑" pitchFamily="34" charset="-122"/>
              </a:rPr>
              <a:t>windows</a:t>
            </a:r>
            <a:r>
              <a:rPr lang="zh-CN" altLang="en-US"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linux</a:t>
            </a:r>
            <a:r>
              <a:rPr lang="zh-CN" altLang="en-US" sz="1600" dirty="0" smtClean="0">
                <a:latin typeface="微软雅黑" pitchFamily="34" charset="-122"/>
                <a:ea typeface="微软雅黑" pitchFamily="34" charset="-122"/>
              </a:rPr>
              <a:t>等操作系统平台下</a:t>
            </a:r>
          </a:p>
        </p:txBody>
      </p:sp>
      <p:pic>
        <p:nvPicPr>
          <p:cNvPr id="8" name="Picture 2" descr="01-9"/>
          <p:cNvPicPr>
            <a:picLocks noChangeAspect="1" noChangeArrowheads="1"/>
          </p:cNvPicPr>
          <p:nvPr/>
        </p:nvPicPr>
        <p:blipFill>
          <a:blip r:embed="rId5" cstate="print"/>
          <a:srcRect/>
          <a:stretch>
            <a:fillRect/>
          </a:stretch>
        </p:blipFill>
        <p:spPr bwMode="auto">
          <a:xfrm>
            <a:off x="1700614" y="998711"/>
            <a:ext cx="5022842" cy="1298691"/>
          </a:xfrm>
          <a:prstGeom prst="rect">
            <a:avLst/>
          </a:prstGeom>
          <a:noFill/>
          <a:ln w="9525">
            <a:noFill/>
            <a:miter lim="800000"/>
            <a:headEnd/>
            <a:tailEnd/>
          </a:ln>
        </p:spPr>
      </p:pic>
      <p:pic>
        <p:nvPicPr>
          <p:cNvPr id="11" name="Picture 2" descr="01-10"/>
          <p:cNvPicPr>
            <a:picLocks noChangeAspect="1" noChangeArrowheads="1"/>
          </p:cNvPicPr>
          <p:nvPr/>
        </p:nvPicPr>
        <p:blipFill>
          <a:blip r:embed="rId6" cstate="print"/>
          <a:srcRect/>
          <a:stretch>
            <a:fillRect/>
          </a:stretch>
        </p:blipFill>
        <p:spPr bwMode="auto">
          <a:xfrm>
            <a:off x="2388176" y="2321908"/>
            <a:ext cx="3827788" cy="2458652"/>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实现</a:t>
            </a:r>
            <a:r>
              <a:rPr lang="en-US" altLang="zh-CN" sz="1600" dirty="0" err="1" smtClean="0">
                <a:latin typeface="微软雅黑" pitchFamily="34" charset="-122"/>
                <a:ea typeface="微软雅黑" pitchFamily="34" charset="-122"/>
              </a:rPr>
              <a:t>Runnable</a:t>
            </a:r>
            <a:r>
              <a:rPr lang="zh-CN" altLang="en-US" sz="1600" dirty="0" smtClean="0">
                <a:latin typeface="微软雅黑" pitchFamily="34" charset="-122"/>
                <a:ea typeface="微软雅黑" pitchFamily="34" charset="-122"/>
              </a:rPr>
              <a:t>接口：</a:t>
            </a:r>
            <a:endParaRPr lang="en-US" altLang="zh-CN" sz="1600" dirty="0" smtClean="0">
              <a:latin typeface="微软雅黑" pitchFamily="34" charset="-122"/>
              <a:ea typeface="微软雅黑" pitchFamily="34" charset="-122"/>
            </a:endParaRPr>
          </a:p>
        </p:txBody>
      </p:sp>
      <p:sp>
        <p:nvSpPr>
          <p:cNvPr id="22" name="Rectangle 2"/>
          <p:cNvSpPr txBox="1">
            <a:spLocks noChangeArrowheads="1"/>
          </p:cNvSpPr>
          <p:nvPr/>
        </p:nvSpPr>
        <p:spPr>
          <a:xfrm>
            <a:off x="246852" y="1196553"/>
            <a:ext cx="4350785" cy="2802879"/>
          </a:xfrm>
          <a:prstGeom prst="rect">
            <a:avLst/>
          </a:prstGeom>
          <a:ln/>
        </p:spPr>
        <p:txBody>
          <a:bodyPr vert="horz" lIns="91440" tIns="45720" rIns="91440" bIns="45720" rtlCol="0">
            <a:noAutofit/>
          </a:bodyPr>
          <a:lstStyle/>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class </a:t>
            </a:r>
            <a:r>
              <a:rPr lang="en-US" altLang="zh-CN" sz="1600" dirty="0" err="1" smtClean="0">
                <a:latin typeface="微软雅黑" pitchFamily="34" charset="-122"/>
                <a:ea typeface="微软雅黑" pitchFamily="34" charset="-122"/>
              </a:rPr>
              <a:t>TestRunnable</a:t>
            </a:r>
            <a:r>
              <a:rPr lang="en-US" altLang="zh-CN" sz="1600" dirty="0" smtClean="0">
                <a:latin typeface="微软雅黑" pitchFamily="34" charset="-122"/>
                <a:ea typeface="微软雅黑" pitchFamily="34" charset="-122"/>
              </a:rPr>
              <a:t> implements </a:t>
            </a:r>
            <a:r>
              <a:rPr lang="en-US" altLang="zh-CN" sz="1600" dirty="0" err="1" smtClean="0">
                <a:latin typeface="微软雅黑" pitchFamily="34" charset="-122"/>
                <a:ea typeface="微软雅黑" pitchFamily="34" charset="-122"/>
              </a:rPr>
              <a:t>Runnable</a:t>
            </a: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private String name;</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public </a:t>
            </a:r>
            <a:r>
              <a:rPr lang="en-US" altLang="zh-CN" sz="1600" dirty="0" err="1" smtClean="0">
                <a:latin typeface="微软雅黑" pitchFamily="34" charset="-122"/>
                <a:ea typeface="微软雅黑" pitchFamily="34" charset="-122"/>
              </a:rPr>
              <a:t>TestRunnable</a:t>
            </a:r>
            <a:r>
              <a:rPr lang="en-US" altLang="zh-CN" sz="1600" dirty="0" smtClean="0">
                <a:latin typeface="微软雅黑" pitchFamily="34" charset="-122"/>
                <a:ea typeface="微软雅黑" pitchFamily="34" charset="-122"/>
              </a:rPr>
              <a:t>(String name){</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this.name = name;</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public void </a:t>
            </a:r>
            <a:r>
              <a:rPr lang="en-US" altLang="zh-CN" sz="1600" dirty="0" smtClean="0">
                <a:solidFill>
                  <a:srgbClr val="00B0F0"/>
                </a:solidFill>
                <a:latin typeface="微软雅黑" pitchFamily="34" charset="-122"/>
                <a:ea typeface="微软雅黑" pitchFamily="34" charset="-122"/>
              </a:rPr>
              <a:t>run</a:t>
            </a: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r>
              <a:rPr lang="zh-CN" altLang="en-US" sz="1600" dirty="0" smtClean="0">
                <a:latin typeface="微软雅黑" pitchFamily="34" charset="-122"/>
                <a:ea typeface="微软雅黑" pitchFamily="34" charset="-122"/>
              </a:rPr>
              <a:t>运行任务处理逻辑</a:t>
            </a:r>
            <a:endParaRPr lang="en-US" altLang="zh-CN"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p:txBody>
      </p:sp>
      <p:sp>
        <p:nvSpPr>
          <p:cNvPr id="23" name="Rectangle 2"/>
          <p:cNvSpPr txBox="1">
            <a:spLocks noChangeArrowheads="1"/>
          </p:cNvSpPr>
          <p:nvPr/>
        </p:nvSpPr>
        <p:spPr>
          <a:xfrm>
            <a:off x="4584317" y="1196553"/>
            <a:ext cx="4559683" cy="2141126"/>
          </a:xfrm>
          <a:prstGeom prst="rect">
            <a:avLst/>
          </a:prstGeom>
          <a:ln/>
        </p:spPr>
        <p:txBody>
          <a:bodyPr vert="horz" lIns="91440" tIns="45720" rIns="91440" bIns="45720" rtlCol="0">
            <a:noAutofit/>
          </a:bodyPr>
          <a:lstStyle/>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public class </a:t>
            </a:r>
            <a:r>
              <a:rPr lang="en-US" altLang="zh-CN" sz="1600" dirty="0" err="1" smtClean="0">
                <a:latin typeface="微软雅黑" pitchFamily="34" charset="-122"/>
                <a:ea typeface="微软雅黑" pitchFamily="34" charset="-122"/>
              </a:rPr>
              <a:t>TestRun</a:t>
            </a:r>
            <a:r>
              <a:rPr lang="en-US" altLang="zh-CN" sz="1600" dirty="0" smtClean="0">
                <a:latin typeface="微软雅黑" pitchFamily="34" charset="-122"/>
                <a:ea typeface="微软雅黑" pitchFamily="34" charset="-122"/>
              </a:rPr>
              <a:t> extends Thread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public void main (String[] </a:t>
            </a:r>
            <a:r>
              <a:rPr lang="en-US" altLang="zh-CN" sz="1600" dirty="0" err="1" smtClean="0">
                <a:latin typeface="微软雅黑" pitchFamily="34" charset="-122"/>
                <a:ea typeface="微软雅黑" pitchFamily="34" charset="-122"/>
              </a:rPr>
              <a:t>args</a:t>
            </a:r>
            <a:r>
              <a:rPr lang="en-US" altLang="zh-CN" sz="1600"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TestRunnable</a:t>
            </a:r>
            <a:r>
              <a:rPr lang="en-US" altLang="zh-CN" sz="1600" dirty="0" smtClean="0">
                <a:latin typeface="微软雅黑" pitchFamily="34" charset="-122"/>
                <a:ea typeface="微软雅黑" pitchFamily="34" charset="-122"/>
              </a:rPr>
              <a:t>  </a:t>
            </a:r>
            <a:r>
              <a:rPr lang="en-US" altLang="zh-CN" sz="1600" dirty="0" err="1" smtClean="0">
                <a:latin typeface="微软雅黑" pitchFamily="34" charset="-122"/>
                <a:ea typeface="微软雅黑" pitchFamily="34" charset="-122"/>
              </a:rPr>
              <a:t>testRunnable</a:t>
            </a: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 new  </a:t>
            </a:r>
            <a:r>
              <a:rPr lang="en-US" altLang="zh-CN" sz="1600" dirty="0" err="1" smtClean="0">
                <a:latin typeface="微软雅黑" pitchFamily="34" charset="-122"/>
                <a:ea typeface="微软雅黑" pitchFamily="34" charset="-122"/>
              </a:rPr>
              <a:t>TestRunnable</a:t>
            </a:r>
            <a:r>
              <a:rPr lang="en-US" altLang="zh-CN" sz="1600" dirty="0" smtClean="0">
                <a:latin typeface="微软雅黑" pitchFamily="34" charset="-122"/>
                <a:ea typeface="微软雅黑" pitchFamily="34" charset="-122"/>
              </a:rPr>
              <a:t>(“</a:t>
            </a:r>
            <a:r>
              <a:rPr lang="en-US" altLang="zh-CN" sz="1600" dirty="0" err="1" smtClean="0">
                <a:latin typeface="微软雅黑" pitchFamily="34" charset="-122"/>
                <a:ea typeface="微软雅黑" pitchFamily="34" charset="-122"/>
              </a:rPr>
              <a:t>ts</a:t>
            </a:r>
            <a:r>
              <a:rPr lang="en-US" altLang="zh-CN" sz="1600"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new Thread(</a:t>
            </a:r>
            <a:r>
              <a:rPr lang="en-US" altLang="zh-CN" sz="1600" dirty="0" err="1" smtClean="0">
                <a:latin typeface="微软雅黑" pitchFamily="34" charset="-122"/>
                <a:ea typeface="微软雅黑" pitchFamily="34" charset="-122"/>
              </a:rPr>
              <a:t>testRunnable</a:t>
            </a:r>
            <a:r>
              <a:rPr lang="en-US" altLang="zh-CN" sz="1600" dirty="0" smtClean="0">
                <a:latin typeface="微软雅黑" pitchFamily="34" charset="-122"/>
                <a:ea typeface="微软雅黑" pitchFamily="34" charset="-122"/>
              </a:rPr>
              <a:t>).</a:t>
            </a:r>
            <a:r>
              <a:rPr lang="en-US" altLang="zh-CN" sz="1600" dirty="0" smtClean="0">
                <a:solidFill>
                  <a:srgbClr val="00B0F0"/>
                </a:solidFill>
                <a:latin typeface="微软雅黑" pitchFamily="34" charset="-122"/>
                <a:ea typeface="微软雅黑" pitchFamily="34" charset="-122"/>
              </a:rPr>
              <a:t>start</a:t>
            </a:r>
            <a:r>
              <a:rPr lang="en-US" altLang="zh-CN" sz="1600"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线程的生存周期：</a:t>
            </a:r>
            <a:endParaRPr lang="en-US" altLang="zh-CN" sz="1600" dirty="0" smtClean="0">
              <a:latin typeface="微软雅黑" pitchFamily="34" charset="-122"/>
              <a:ea typeface="微软雅黑" pitchFamily="34" charset="-122"/>
            </a:endParaRPr>
          </a:p>
        </p:txBody>
      </p:sp>
      <p:grpSp>
        <p:nvGrpSpPr>
          <p:cNvPr id="10" name="Group 2"/>
          <p:cNvGrpSpPr>
            <a:grpSpLocks/>
          </p:cNvGrpSpPr>
          <p:nvPr/>
        </p:nvGrpSpPr>
        <p:grpSpPr bwMode="auto">
          <a:xfrm>
            <a:off x="818169" y="1007257"/>
            <a:ext cx="7465234" cy="3570130"/>
            <a:chOff x="480" y="1104"/>
            <a:chExt cx="4703" cy="2495"/>
          </a:xfrm>
        </p:grpSpPr>
        <p:grpSp>
          <p:nvGrpSpPr>
            <p:cNvPr id="11" name="Group 3"/>
            <p:cNvGrpSpPr>
              <a:grpSpLocks/>
            </p:cNvGrpSpPr>
            <p:nvPr/>
          </p:nvGrpSpPr>
          <p:grpSpPr bwMode="auto">
            <a:xfrm>
              <a:off x="480" y="1392"/>
              <a:ext cx="4704" cy="2208"/>
              <a:chOff x="480" y="1392"/>
              <a:chExt cx="4704" cy="2208"/>
            </a:xfrm>
          </p:grpSpPr>
          <p:sp>
            <p:nvSpPr>
              <p:cNvPr id="14" name="Oval 4"/>
              <p:cNvSpPr>
                <a:spLocks noChangeArrowheads="1"/>
              </p:cNvSpPr>
              <p:nvPr/>
            </p:nvSpPr>
            <p:spPr bwMode="auto">
              <a:xfrm>
                <a:off x="480" y="1488"/>
                <a:ext cx="720" cy="288"/>
              </a:xfrm>
              <a:prstGeom prst="ellipse">
                <a:avLst/>
              </a:prstGeom>
              <a:solidFill>
                <a:srgbClr val="FFFFFF"/>
              </a:solidFill>
              <a:ln w="9360">
                <a:solidFill>
                  <a:srgbClr val="163794"/>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163794"/>
                    </a:solidFill>
                    <a:latin typeface="Times New Roman" pitchFamily="16" charset="0"/>
                  </a:rPr>
                  <a:t>创建</a:t>
                </a:r>
              </a:p>
            </p:txBody>
          </p:sp>
          <p:sp>
            <p:nvSpPr>
              <p:cNvPr id="15" name="Oval 5"/>
              <p:cNvSpPr>
                <a:spLocks noChangeArrowheads="1"/>
              </p:cNvSpPr>
              <p:nvPr/>
            </p:nvSpPr>
            <p:spPr bwMode="auto">
              <a:xfrm>
                <a:off x="4464" y="1488"/>
                <a:ext cx="720" cy="288"/>
              </a:xfrm>
              <a:prstGeom prst="ellipse">
                <a:avLst/>
              </a:prstGeom>
              <a:solidFill>
                <a:srgbClr val="969696"/>
              </a:solidFill>
              <a:ln w="9360">
                <a:solidFill>
                  <a:srgbClr val="163794"/>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000000"/>
                    </a:solidFill>
                    <a:latin typeface="Times New Roman" pitchFamily="16" charset="0"/>
                  </a:rPr>
                  <a:t>消亡</a:t>
                </a:r>
              </a:p>
            </p:txBody>
          </p:sp>
          <p:sp>
            <p:nvSpPr>
              <p:cNvPr id="17" name="Oval 6"/>
              <p:cNvSpPr>
                <a:spLocks noChangeArrowheads="1"/>
              </p:cNvSpPr>
              <p:nvPr/>
            </p:nvSpPr>
            <p:spPr bwMode="auto">
              <a:xfrm>
                <a:off x="3120" y="1488"/>
                <a:ext cx="720" cy="288"/>
              </a:xfrm>
              <a:prstGeom prst="ellipse">
                <a:avLst/>
              </a:prstGeom>
              <a:solidFill>
                <a:srgbClr val="009999"/>
              </a:solidFill>
              <a:ln w="9360">
                <a:solidFill>
                  <a:srgbClr val="163794"/>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163794"/>
                    </a:solidFill>
                    <a:latin typeface="Times New Roman" pitchFamily="16" charset="0"/>
                  </a:rPr>
                  <a:t>运行</a:t>
                </a:r>
              </a:p>
            </p:txBody>
          </p:sp>
          <p:sp>
            <p:nvSpPr>
              <p:cNvPr id="18" name="Oval 7"/>
              <p:cNvSpPr>
                <a:spLocks noChangeArrowheads="1"/>
              </p:cNvSpPr>
              <p:nvPr/>
            </p:nvSpPr>
            <p:spPr bwMode="auto">
              <a:xfrm>
                <a:off x="2592" y="3312"/>
                <a:ext cx="720" cy="288"/>
              </a:xfrm>
              <a:prstGeom prst="ellipse">
                <a:avLst/>
              </a:prstGeom>
              <a:solidFill>
                <a:srgbClr val="FF3399"/>
              </a:solidFill>
              <a:ln w="9360">
                <a:solidFill>
                  <a:srgbClr val="163794"/>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163794"/>
                    </a:solidFill>
                    <a:latin typeface="Times New Roman" pitchFamily="16" charset="0"/>
                  </a:rPr>
                  <a:t>阻塞</a:t>
                </a:r>
              </a:p>
            </p:txBody>
          </p:sp>
          <p:sp>
            <p:nvSpPr>
              <p:cNvPr id="19" name="Oval 8"/>
              <p:cNvSpPr>
                <a:spLocks noChangeArrowheads="1"/>
              </p:cNvSpPr>
              <p:nvPr/>
            </p:nvSpPr>
            <p:spPr bwMode="auto">
              <a:xfrm>
                <a:off x="1728" y="1488"/>
                <a:ext cx="720" cy="288"/>
              </a:xfrm>
              <a:prstGeom prst="ellipse">
                <a:avLst/>
              </a:prstGeom>
              <a:solidFill>
                <a:srgbClr val="66CCFF"/>
              </a:solidFill>
              <a:ln w="9360">
                <a:solidFill>
                  <a:srgbClr val="163794"/>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err="1">
                    <a:solidFill>
                      <a:srgbClr val="163794"/>
                    </a:solidFill>
                    <a:latin typeface="Times New Roman" pitchFamily="16" charset="0"/>
                  </a:rPr>
                  <a:t>就绪</a:t>
                </a:r>
                <a:endParaRPr lang="en-US" sz="2400" dirty="0">
                  <a:solidFill>
                    <a:srgbClr val="163794"/>
                  </a:solidFill>
                  <a:latin typeface="Times New Roman" pitchFamily="16" charset="0"/>
                </a:endParaRPr>
              </a:p>
            </p:txBody>
          </p:sp>
          <p:sp>
            <p:nvSpPr>
              <p:cNvPr id="20" name="Oval 9"/>
              <p:cNvSpPr>
                <a:spLocks noChangeArrowheads="1"/>
              </p:cNvSpPr>
              <p:nvPr/>
            </p:nvSpPr>
            <p:spPr bwMode="auto">
              <a:xfrm>
                <a:off x="2496" y="2016"/>
                <a:ext cx="720" cy="288"/>
              </a:xfrm>
              <a:prstGeom prst="ellipse">
                <a:avLst/>
              </a:prstGeom>
              <a:solidFill>
                <a:srgbClr val="FFCCFF"/>
              </a:solidFill>
              <a:ln w="9360">
                <a:solidFill>
                  <a:srgbClr val="163794"/>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163794"/>
                    </a:solidFill>
                    <a:latin typeface="Times New Roman" pitchFamily="16" charset="0"/>
                  </a:rPr>
                  <a:t>休眠</a:t>
                </a:r>
              </a:p>
            </p:txBody>
          </p:sp>
          <p:sp>
            <p:nvSpPr>
              <p:cNvPr id="21" name="Oval 10"/>
              <p:cNvSpPr>
                <a:spLocks noChangeArrowheads="1"/>
              </p:cNvSpPr>
              <p:nvPr/>
            </p:nvSpPr>
            <p:spPr bwMode="auto">
              <a:xfrm>
                <a:off x="2544" y="2688"/>
                <a:ext cx="720" cy="288"/>
              </a:xfrm>
              <a:prstGeom prst="ellipse">
                <a:avLst/>
              </a:prstGeom>
              <a:solidFill>
                <a:srgbClr val="FF99CC"/>
              </a:solidFill>
              <a:ln w="9360">
                <a:solidFill>
                  <a:srgbClr val="163794"/>
                </a:solidFill>
                <a:miter lim="800000"/>
                <a:headEnd/>
                <a:tailEnd/>
              </a:ln>
              <a:effec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a:solidFill>
                      <a:srgbClr val="163794"/>
                    </a:solidFill>
                    <a:latin typeface="Times New Roman" pitchFamily="16" charset="0"/>
                  </a:rPr>
                  <a:t>等待</a:t>
                </a:r>
              </a:p>
            </p:txBody>
          </p:sp>
          <p:sp>
            <p:nvSpPr>
              <p:cNvPr id="24" name="Line 11"/>
              <p:cNvSpPr>
                <a:spLocks noChangeShapeType="1"/>
              </p:cNvSpPr>
              <p:nvPr/>
            </p:nvSpPr>
            <p:spPr bwMode="auto">
              <a:xfrm>
                <a:off x="1200" y="1632"/>
                <a:ext cx="528" cy="1"/>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25" name="Line 12"/>
              <p:cNvSpPr>
                <a:spLocks noChangeShapeType="1"/>
              </p:cNvSpPr>
              <p:nvPr/>
            </p:nvSpPr>
            <p:spPr bwMode="auto">
              <a:xfrm>
                <a:off x="2448" y="1632"/>
                <a:ext cx="672" cy="1"/>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26" name="Line 13"/>
              <p:cNvSpPr>
                <a:spLocks noChangeShapeType="1"/>
              </p:cNvSpPr>
              <p:nvPr/>
            </p:nvSpPr>
            <p:spPr bwMode="auto">
              <a:xfrm>
                <a:off x="3840" y="1632"/>
                <a:ext cx="624" cy="1"/>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27" name="Line 14"/>
              <p:cNvSpPr>
                <a:spLocks noChangeShapeType="1"/>
              </p:cNvSpPr>
              <p:nvPr/>
            </p:nvSpPr>
            <p:spPr bwMode="auto">
              <a:xfrm flipH="1">
                <a:off x="3215" y="1776"/>
                <a:ext cx="194" cy="384"/>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28" name="Line 15"/>
              <p:cNvSpPr>
                <a:spLocks noChangeShapeType="1"/>
              </p:cNvSpPr>
              <p:nvPr/>
            </p:nvSpPr>
            <p:spPr bwMode="auto">
              <a:xfrm flipH="1">
                <a:off x="3263" y="1776"/>
                <a:ext cx="194" cy="105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29" name="Line 16"/>
              <p:cNvSpPr>
                <a:spLocks noChangeShapeType="1"/>
              </p:cNvSpPr>
              <p:nvPr/>
            </p:nvSpPr>
            <p:spPr bwMode="auto">
              <a:xfrm flipH="1">
                <a:off x="3311" y="1776"/>
                <a:ext cx="194" cy="1680"/>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30" name="Line 17"/>
              <p:cNvSpPr>
                <a:spLocks noChangeShapeType="1"/>
              </p:cNvSpPr>
              <p:nvPr/>
            </p:nvSpPr>
            <p:spPr bwMode="auto">
              <a:xfrm flipH="1" flipV="1">
                <a:off x="2159" y="1775"/>
                <a:ext cx="338" cy="386"/>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31" name="Line 18"/>
              <p:cNvSpPr>
                <a:spLocks noChangeShapeType="1"/>
              </p:cNvSpPr>
              <p:nvPr/>
            </p:nvSpPr>
            <p:spPr bwMode="auto">
              <a:xfrm flipH="1" flipV="1">
                <a:off x="2111" y="1775"/>
                <a:ext cx="434" cy="1058"/>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32" name="Line 19"/>
              <p:cNvSpPr>
                <a:spLocks noChangeShapeType="1"/>
              </p:cNvSpPr>
              <p:nvPr/>
            </p:nvSpPr>
            <p:spPr bwMode="auto">
              <a:xfrm flipH="1" flipV="1">
                <a:off x="2063" y="1775"/>
                <a:ext cx="530" cy="1682"/>
              </a:xfrm>
              <a:prstGeom prst="line">
                <a:avLst/>
              </a:prstGeom>
              <a:noFill/>
              <a:ln w="9360">
                <a:solidFill>
                  <a:srgbClr val="163794"/>
                </a:solidFill>
                <a:miter lim="800000"/>
                <a:headEnd/>
                <a:tailEnd type="triangle" w="med" len="med"/>
              </a:ln>
              <a:effectLst/>
            </p:spPr>
            <p:txBody>
              <a:bodyPr/>
              <a:lstStyle/>
              <a:p>
                <a:endParaRPr lang="zh-CN" altLang="en-US"/>
              </a:p>
            </p:txBody>
          </p:sp>
          <p:sp>
            <p:nvSpPr>
              <p:cNvPr id="33" name="Text Box 20"/>
              <p:cNvSpPr txBox="1">
                <a:spLocks noChangeArrowheads="1"/>
              </p:cNvSpPr>
              <p:nvPr/>
            </p:nvSpPr>
            <p:spPr bwMode="auto">
              <a:xfrm>
                <a:off x="1200" y="1440"/>
                <a:ext cx="528" cy="232"/>
              </a:xfrm>
              <a:prstGeom prst="rect">
                <a:avLst/>
              </a:prstGeom>
              <a:noFill/>
              <a:ln w="9525">
                <a:noFill/>
                <a:round/>
                <a:headEnd/>
                <a:tailEnd/>
              </a:ln>
              <a:effectLst/>
            </p:spPr>
            <p:txBody>
              <a:bodyPr lIns="90000" tIns="46800" rIns="90000" bIns="46800">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163794"/>
                    </a:solidFill>
                    <a:latin typeface="Times New Roman" pitchFamily="16" charset="0"/>
                  </a:rPr>
                  <a:t>start()</a:t>
                </a:r>
              </a:p>
            </p:txBody>
          </p:sp>
          <p:sp>
            <p:nvSpPr>
              <p:cNvPr id="34" name="Text Box 21"/>
              <p:cNvSpPr txBox="1">
                <a:spLocks noChangeArrowheads="1"/>
              </p:cNvSpPr>
              <p:nvPr/>
            </p:nvSpPr>
            <p:spPr bwMode="auto">
              <a:xfrm>
                <a:off x="2832" y="1775"/>
                <a:ext cx="528" cy="232"/>
              </a:xfrm>
              <a:prstGeom prst="rect">
                <a:avLst/>
              </a:prstGeom>
              <a:noFill/>
              <a:ln w="9525">
                <a:noFill/>
                <a:round/>
                <a:headEnd/>
                <a:tailEnd/>
              </a:ln>
              <a:effectLst/>
            </p:spPr>
            <p:txBody>
              <a:bodyPr lIns="90000" tIns="46800" rIns="90000" bIns="46800">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Times New Roman" pitchFamily="16" charset="0"/>
                  </a:rPr>
                  <a:t>sleep()</a:t>
                </a:r>
              </a:p>
            </p:txBody>
          </p:sp>
          <p:sp>
            <p:nvSpPr>
              <p:cNvPr id="35" name="Text Box 22"/>
              <p:cNvSpPr txBox="1">
                <a:spLocks noChangeArrowheads="1"/>
              </p:cNvSpPr>
              <p:nvPr/>
            </p:nvSpPr>
            <p:spPr bwMode="auto">
              <a:xfrm>
                <a:off x="2881" y="2304"/>
                <a:ext cx="528" cy="232"/>
              </a:xfrm>
              <a:prstGeom prst="rect">
                <a:avLst/>
              </a:prstGeom>
              <a:noFill/>
              <a:ln w="9525">
                <a:noFill/>
                <a:round/>
                <a:headEnd/>
                <a:tailEnd/>
              </a:ln>
              <a:effectLst/>
            </p:spPr>
            <p:txBody>
              <a:bodyPr lIns="90000" tIns="46800" rIns="90000" bIns="46800">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Times New Roman" pitchFamily="16" charset="0"/>
                  </a:rPr>
                  <a:t>wait()</a:t>
                </a:r>
              </a:p>
            </p:txBody>
          </p:sp>
          <p:sp>
            <p:nvSpPr>
              <p:cNvPr id="36" name="Text Box 23"/>
              <p:cNvSpPr txBox="1">
                <a:spLocks noChangeArrowheads="1"/>
              </p:cNvSpPr>
              <p:nvPr/>
            </p:nvSpPr>
            <p:spPr bwMode="auto">
              <a:xfrm>
                <a:off x="2977" y="2976"/>
                <a:ext cx="528" cy="232"/>
              </a:xfrm>
              <a:prstGeom prst="rect">
                <a:avLst/>
              </a:prstGeom>
              <a:noFill/>
              <a:ln w="9525">
                <a:noFill/>
                <a:round/>
                <a:headEnd/>
                <a:tailEnd/>
              </a:ln>
              <a:effectLst/>
            </p:spPr>
            <p:txBody>
              <a:bodyPr lIns="90000" tIns="46800" rIns="90000" bIns="46800">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dirty="0">
                    <a:solidFill>
                      <a:srgbClr val="163794"/>
                    </a:solidFill>
                    <a:latin typeface="Times New Roman" pitchFamily="16" charset="0"/>
                  </a:rPr>
                  <a:t>I/O</a:t>
                </a:r>
              </a:p>
            </p:txBody>
          </p:sp>
          <p:sp>
            <p:nvSpPr>
              <p:cNvPr id="37" name="Text Box 24"/>
              <p:cNvSpPr txBox="1">
                <a:spLocks noChangeArrowheads="1"/>
              </p:cNvSpPr>
              <p:nvPr/>
            </p:nvSpPr>
            <p:spPr bwMode="auto">
              <a:xfrm>
                <a:off x="2352" y="1392"/>
                <a:ext cx="864" cy="251"/>
              </a:xfrm>
              <a:prstGeom prst="rect">
                <a:avLst/>
              </a:prstGeom>
              <a:noFill/>
              <a:ln w="9525">
                <a:noFill/>
                <a:round/>
                <a:headEnd/>
                <a:tailEnd/>
              </a:ln>
              <a:effectLst/>
            </p:spPr>
            <p:txBody>
              <a:bodyPr lIns="90000" tIns="46800" rIns="90000" bIns="46800">
                <a:spAutoFit/>
              </a:bodyPr>
              <a:lstStyle/>
              <a:p>
                <a:pPr algn="ct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163794"/>
                    </a:solidFill>
                    <a:latin typeface="Basemic Times" charset="0"/>
                  </a:rPr>
                  <a:t>CPU</a:t>
                </a:r>
                <a:r>
                  <a:rPr lang="en-US" sz="2000">
                    <a:solidFill>
                      <a:srgbClr val="163794"/>
                    </a:solidFill>
                    <a:latin typeface="楷体_GB2312" pitchFamily="49" charset="0"/>
                  </a:rPr>
                  <a:t>可用</a:t>
                </a:r>
              </a:p>
            </p:txBody>
          </p:sp>
          <p:sp>
            <p:nvSpPr>
              <p:cNvPr id="38" name="Text Box 25"/>
              <p:cNvSpPr txBox="1">
                <a:spLocks noChangeArrowheads="1"/>
              </p:cNvSpPr>
              <p:nvPr/>
            </p:nvSpPr>
            <p:spPr bwMode="auto">
              <a:xfrm>
                <a:off x="3744" y="1392"/>
                <a:ext cx="768" cy="251"/>
              </a:xfrm>
              <a:prstGeom prst="rect">
                <a:avLst/>
              </a:prstGeom>
              <a:noFill/>
              <a:ln w="9525">
                <a:noFill/>
                <a:round/>
                <a:headEnd/>
                <a:tailEnd/>
              </a:ln>
              <a:effectLst/>
            </p:spPr>
            <p:txBody>
              <a:bodyPr lIns="90000" tIns="46800" rIns="90000" bIns="46800">
                <a:spAutoFit/>
              </a:bodyPr>
              <a:lstStyle/>
              <a:p>
                <a:pPr algn="ctr">
                  <a:spcBef>
                    <a:spcPts val="12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a:solidFill>
                      <a:srgbClr val="163794"/>
                    </a:solidFill>
                    <a:latin typeface="楷体_GB2312" pitchFamily="49" charset="0"/>
                  </a:rPr>
                  <a:t>任务完成</a:t>
                </a:r>
              </a:p>
            </p:txBody>
          </p:sp>
        </p:grpSp>
        <p:sp>
          <p:nvSpPr>
            <p:cNvPr id="13" name="Text Box 26"/>
            <p:cNvSpPr txBox="1">
              <a:spLocks noChangeArrowheads="1"/>
            </p:cNvSpPr>
            <p:nvPr/>
          </p:nvSpPr>
          <p:spPr bwMode="auto">
            <a:xfrm>
              <a:off x="2496" y="1104"/>
              <a:ext cx="528" cy="232"/>
            </a:xfrm>
            <a:prstGeom prst="rect">
              <a:avLst/>
            </a:prstGeom>
            <a:noFill/>
            <a:ln w="9525">
              <a:noFill/>
              <a:round/>
              <a:headEnd/>
              <a:tailEnd/>
            </a:ln>
            <a:effectLst/>
          </p:spPr>
          <p:txBody>
            <a:bodyPr lIns="90000" tIns="46800" rIns="90000" bIns="46800">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solidFill>
                    <a:srgbClr val="163794"/>
                  </a:solidFill>
                  <a:latin typeface="Times New Roman" pitchFamily="16" charset="0"/>
                </a:rPr>
                <a:t>yield()</a:t>
              </a:r>
            </a:p>
          </p:txBody>
        </p:sp>
      </p:grpSp>
      <p:cxnSp>
        <p:nvCxnSpPr>
          <p:cNvPr id="39" name="AutoShape 27"/>
          <p:cNvCxnSpPr>
            <a:cxnSpLocks noChangeShapeType="1"/>
            <a:stCxn id="17" idx="0"/>
            <a:endCxn id="19" idx="0"/>
          </p:cNvCxnSpPr>
          <p:nvPr/>
        </p:nvCxnSpPr>
        <p:spPr bwMode="auto">
          <a:xfrm rot="16200000" flipV="1">
            <a:off x="4475388" y="451943"/>
            <a:ext cx="1588" cy="2209570"/>
          </a:xfrm>
          <a:prstGeom prst="curvedConnector3">
            <a:avLst>
              <a:gd name="adj1" fmla="val 14395466"/>
            </a:avLst>
          </a:prstGeom>
          <a:noFill/>
          <a:ln w="9360">
            <a:solidFill>
              <a:srgbClr val="163794"/>
            </a:solidFill>
            <a:miter lim="800000"/>
            <a:headEnd/>
            <a:tailEnd type="triangle" w="med" len="med"/>
          </a:ln>
          <a:effectLst/>
        </p:spPr>
      </p:cxn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线程的调度 ：</a:t>
            </a:r>
            <a:endParaRPr lang="en-US" altLang="zh-CN" sz="1600" dirty="0" smtClean="0">
              <a:latin typeface="微软雅黑" pitchFamily="34" charset="-122"/>
              <a:ea typeface="微软雅黑" pitchFamily="34" charset="-122"/>
            </a:endParaRPr>
          </a:p>
        </p:txBody>
      </p:sp>
      <p:sp>
        <p:nvSpPr>
          <p:cNvPr id="8" name="Rectangle 2"/>
          <p:cNvSpPr txBox="1">
            <a:spLocks noChangeArrowheads="1"/>
          </p:cNvSpPr>
          <p:nvPr/>
        </p:nvSpPr>
        <p:spPr>
          <a:xfrm>
            <a:off x="348702" y="1015802"/>
            <a:ext cx="8446597" cy="3291278"/>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大多数计算机只有一个</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，因此一个时刻只有一个线程在运行，多个线程只能是“宏观上并行，微观上串行”</a:t>
            </a:r>
            <a:endParaRPr lang="en-US" altLang="zh-CN" dirty="0" smtClean="0">
              <a:latin typeface="微软雅黑" pitchFamily="34" charset="-122"/>
              <a:ea typeface="微软雅黑" pitchFamily="34" charset="-122"/>
            </a:endParaRP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在有限个</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的系统中确定多个线程的执行顺序称为线程的调度</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语言采用了简单的“固定优先级调度算法”，高优先级的线程总是更容易得到</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使用权</a:t>
            </a:r>
            <a:endParaRPr lang="en-US" b="1"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b="1"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只有当所有高优先级的线程停止或处于不可运行状态，低优先级的线程才能运行</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时间片策略 ：</a:t>
            </a:r>
            <a:endParaRPr lang="en-US" altLang="zh-CN" sz="1600" dirty="0" smtClean="0">
              <a:latin typeface="微软雅黑" pitchFamily="34" charset="-122"/>
              <a:ea typeface="微软雅黑" pitchFamily="34" charset="-122"/>
            </a:endParaRPr>
          </a:p>
        </p:txBody>
      </p:sp>
      <p:sp>
        <p:nvSpPr>
          <p:cNvPr id="8" name="Rectangle 2"/>
          <p:cNvSpPr txBox="1">
            <a:spLocks noChangeArrowheads="1"/>
          </p:cNvSpPr>
          <p:nvPr/>
        </p:nvSpPr>
        <p:spPr>
          <a:xfrm>
            <a:off x="348702" y="1015802"/>
            <a:ext cx="8446597" cy="3291278"/>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线程调度策略和</a:t>
            </a:r>
            <a:r>
              <a:rPr lang="en-US" altLang="zh-CN" dirty="0" smtClean="0">
                <a:latin typeface="微软雅黑" pitchFamily="34" charset="-122"/>
                <a:ea typeface="微软雅黑" pitchFamily="34" charset="-122"/>
              </a:rPr>
              <a:t>JRE</a:t>
            </a:r>
            <a:r>
              <a:rPr lang="zh-CN" altLang="en-US" dirty="0" smtClean="0">
                <a:latin typeface="微软雅黑" pitchFamily="34" charset="-122"/>
                <a:ea typeface="微软雅黑" pitchFamily="34" charset="-122"/>
              </a:rPr>
              <a:t>运行平台直接相关，</a:t>
            </a:r>
            <a:r>
              <a:rPr lang="en-US" altLang="zh-CN" dirty="0" smtClean="0">
                <a:latin typeface="微软雅黑" pitchFamily="34" charset="-122"/>
                <a:ea typeface="微软雅黑" pitchFamily="34" charset="-122"/>
              </a:rPr>
              <a:t>Java</a:t>
            </a:r>
            <a:r>
              <a:rPr lang="zh-CN" altLang="en-US" dirty="0" smtClean="0">
                <a:latin typeface="微软雅黑" pitchFamily="34" charset="-122"/>
                <a:ea typeface="微软雅黑" pitchFamily="34" charset="-122"/>
              </a:rPr>
              <a:t>本身并不直接支持时间片</a:t>
            </a:r>
            <a:endParaRPr lang="en-US" altLang="zh-CN" dirty="0" smtClean="0">
              <a:latin typeface="微软雅黑" pitchFamily="34" charset="-122"/>
              <a:ea typeface="微软雅黑" pitchFamily="34" charset="-122"/>
            </a:endParaRPr>
          </a:p>
          <a:p>
            <a:pPr marL="741363" lvl="1" indent="-284163">
              <a:buClr>
                <a:srgbClr val="009999"/>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部分平台（如</a:t>
            </a:r>
            <a:r>
              <a:rPr lang="en-US" altLang="zh-CN" dirty="0" smtClean="0">
                <a:latin typeface="微软雅黑" pitchFamily="34" charset="-122"/>
                <a:ea typeface="微软雅黑" pitchFamily="34" charset="-122"/>
              </a:rPr>
              <a:t>Windows</a:t>
            </a:r>
            <a:r>
              <a:rPr lang="zh-CN" altLang="en-US" dirty="0" smtClean="0">
                <a:latin typeface="微软雅黑" pitchFamily="34" charset="-122"/>
                <a:ea typeface="微软雅黑" pitchFamily="34" charset="-122"/>
              </a:rPr>
              <a:t>）针对“自私线程”采用了时间片轮换策略</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将</a:t>
            </a:r>
            <a:r>
              <a:rPr lang="en-US" altLang="zh-CN" dirty="0" smtClean="0">
                <a:latin typeface="微软雅黑" pitchFamily="34" charset="-122"/>
                <a:ea typeface="微软雅黑" pitchFamily="34" charset="-122"/>
              </a:rPr>
              <a:t>CPU</a:t>
            </a:r>
            <a:r>
              <a:rPr lang="zh-CN" altLang="en-US" dirty="0" smtClean="0">
                <a:latin typeface="微软雅黑" pitchFamily="34" charset="-122"/>
                <a:ea typeface="微软雅黑" pitchFamily="34" charset="-122"/>
              </a:rPr>
              <a:t>的运行时间划分成段，相同优先级的线程分别占用一段轮流执行</a:t>
            </a:r>
            <a:endParaRPr lang="en-US" b="1"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b="1"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执行的顺序和轮换的时间不可预测</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线程同步：</a:t>
            </a:r>
            <a:endParaRPr lang="en-US" altLang="zh-CN" sz="1600" dirty="0" smtClean="0">
              <a:latin typeface="微软雅黑" pitchFamily="34" charset="-122"/>
              <a:ea typeface="微软雅黑" pitchFamily="34" charset="-122"/>
            </a:endParaRPr>
          </a:p>
        </p:txBody>
      </p:sp>
      <p:sp>
        <p:nvSpPr>
          <p:cNvPr id="8" name="Rectangle 2"/>
          <p:cNvSpPr txBox="1">
            <a:spLocks noChangeArrowheads="1"/>
          </p:cNvSpPr>
          <p:nvPr/>
        </p:nvSpPr>
        <p:spPr>
          <a:xfrm>
            <a:off x="348702" y="981619"/>
            <a:ext cx="8446597" cy="3291278"/>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当多个线程对同一个对象进行读写操作的时候，如果完全不加控制，可能会出现难以预料的结果，解决上述问题的关键是引入线程之间的同步控制逻辑</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通过</a:t>
            </a:r>
            <a:r>
              <a:rPr lang="en-US" altLang="zh-CN" dirty="0" smtClean="0">
                <a:latin typeface="微软雅黑" pitchFamily="34" charset="-122"/>
                <a:ea typeface="微软雅黑" pitchFamily="34" charset="-122"/>
              </a:rPr>
              <a:t>synchronized</a:t>
            </a:r>
            <a:r>
              <a:rPr lang="zh-CN" altLang="en-US" dirty="0" smtClean="0">
                <a:latin typeface="微软雅黑" pitchFamily="34" charset="-122"/>
                <a:ea typeface="微软雅黑" pitchFamily="34" charset="-122"/>
              </a:rPr>
              <a:t>关键字锁定共享对象</a:t>
            </a:r>
            <a:endParaRPr lang="en-US" altLang="zh-CN" dirty="0" smtClean="0">
              <a:latin typeface="微软雅黑" pitchFamily="34" charset="-122"/>
              <a:ea typeface="微软雅黑" pitchFamily="34" charset="-122"/>
            </a:endParaRPr>
          </a:p>
          <a:p>
            <a:pPr marL="741363" lvl="1" indent="-284163">
              <a:lnSpc>
                <a:spcPct val="90000"/>
              </a:lnSpc>
              <a:spcBef>
                <a:spcPts val="7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微软雅黑" pitchFamily="34" charset="-122"/>
                <a:ea typeface="微软雅黑" pitchFamily="34" charset="-122"/>
              </a:rPr>
              <a:t>方法名前加synchronized关键字标记</a:t>
            </a:r>
            <a:endParaRPr lang="en-US" dirty="0" smtClean="0">
              <a:latin typeface="微软雅黑" pitchFamily="34" charset="-122"/>
              <a:ea typeface="微软雅黑" pitchFamily="34" charset="-122"/>
            </a:endParaRPr>
          </a:p>
          <a:p>
            <a:pPr marL="741363" lvl="1" indent="-284163">
              <a:lnSpc>
                <a:spcPct val="90000"/>
              </a:lnSpc>
              <a:spcBef>
                <a:spcPts val="7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err="1" smtClean="0">
                <a:latin typeface="微软雅黑" pitchFamily="34" charset="-122"/>
                <a:ea typeface="微软雅黑" pitchFamily="34" charset="-122"/>
              </a:rPr>
              <a:t>用synchronized</a:t>
            </a:r>
            <a:r>
              <a:rPr lang="en-US" dirty="0" smtClean="0">
                <a:latin typeface="微软雅黑" pitchFamily="34" charset="-122"/>
                <a:ea typeface="微软雅黑" pitchFamily="34" charset="-122"/>
              </a:rPr>
              <a:t>(Object) {…}</a:t>
            </a:r>
            <a:r>
              <a:rPr lang="en-US" dirty="0" err="1" smtClean="0">
                <a:latin typeface="微软雅黑" pitchFamily="34" charset="-122"/>
                <a:ea typeface="微软雅黑" pitchFamily="34" charset="-122"/>
              </a:rPr>
              <a:t>标记锁定的代码</a:t>
            </a:r>
            <a:endParaRPr lang="en-US" dirty="0" smtClean="0">
              <a:latin typeface="微软雅黑" pitchFamily="34" charset="-122"/>
              <a:ea typeface="微软雅黑" pitchFamily="34" charset="-122"/>
            </a:endParaRPr>
          </a:p>
          <a:p>
            <a:pPr marL="741363" lvl="1" indent="-284163">
              <a:lnSpc>
                <a:spcPct val="90000"/>
              </a:lnSpc>
              <a:spcBef>
                <a:spcPts val="7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b="1"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当线程执行由</a:t>
            </a:r>
            <a:r>
              <a:rPr lang="en-US" altLang="zh-CN" dirty="0" smtClean="0">
                <a:latin typeface="微软雅黑" pitchFamily="34" charset="-122"/>
                <a:ea typeface="微软雅黑" pitchFamily="34" charset="-122"/>
              </a:rPr>
              <a:t>synchronized</a:t>
            </a:r>
            <a:r>
              <a:rPr lang="zh-CN" altLang="en-US" dirty="0" smtClean="0">
                <a:latin typeface="微软雅黑" pitchFamily="34" charset="-122"/>
                <a:ea typeface="微软雅黑" pitchFamily="34" charset="-122"/>
              </a:rPr>
              <a:t>关键字控制的代码时，就锁定了共享对象。其他线程如果需要操作该对象，就必须等待该线程执行完受保护的代码</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线程死锁：</a:t>
            </a:r>
            <a:endParaRPr lang="en-US" altLang="zh-CN" sz="1600" dirty="0" smtClean="0">
              <a:latin typeface="微软雅黑" pitchFamily="34" charset="-122"/>
              <a:ea typeface="微软雅黑" pitchFamily="34" charset="-122"/>
            </a:endParaRPr>
          </a:p>
        </p:txBody>
      </p:sp>
      <p:sp>
        <p:nvSpPr>
          <p:cNvPr id="8" name="Rectangle 2"/>
          <p:cNvSpPr txBox="1">
            <a:spLocks noChangeArrowheads="1"/>
          </p:cNvSpPr>
          <p:nvPr/>
        </p:nvSpPr>
        <p:spPr>
          <a:xfrm>
            <a:off x="348702" y="981619"/>
            <a:ext cx="8446597" cy="1428295"/>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dirty="0" smtClean="0">
                <a:latin typeface="微软雅黑" pitchFamily="34" charset="-122"/>
                <a:ea typeface="微软雅黑" pitchFamily="34" charset="-122"/>
              </a:rPr>
              <a:t>synchronized</a:t>
            </a:r>
            <a:r>
              <a:rPr lang="zh-CN" altLang="en-US" dirty="0" smtClean="0">
                <a:latin typeface="微软雅黑" pitchFamily="34" charset="-122"/>
                <a:ea typeface="微软雅黑" pitchFamily="34" charset="-122"/>
              </a:rPr>
              <a:t>关键字可以解决多线程同步问题，但如果处理不当，可能产生新的问题</a:t>
            </a: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死锁</a:t>
            </a:r>
            <a:endParaRPr lang="en-US" altLang="zh-CN"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dirty="0" smtClean="0">
              <a:latin typeface="微软雅黑" pitchFamily="34" charset="-122"/>
              <a:ea typeface="微软雅黑" pitchFamily="34" charset="-122"/>
            </a:endParaRPr>
          </a:p>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当多个线程分别占用某个资源，并等待其他线程释放该资源时，可能产生死锁</a:t>
            </a: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
        <p:nvSpPr>
          <p:cNvPr id="10" name="Rectangle 2"/>
          <p:cNvSpPr txBox="1">
            <a:spLocks noChangeArrowheads="1"/>
          </p:cNvSpPr>
          <p:nvPr/>
        </p:nvSpPr>
        <p:spPr>
          <a:xfrm>
            <a:off x="3418527" y="2357713"/>
            <a:ext cx="2274156" cy="2588399"/>
          </a:xfrm>
          <a:prstGeom prst="rect">
            <a:avLst/>
          </a:prstGeom>
          <a:ln/>
        </p:spPr>
        <p:txBody>
          <a:bodyPr vert="horz" lIns="91440" tIns="45720" rIns="91440" bIns="45720" rtlCol="0">
            <a:noAutofit/>
          </a:bodyPr>
          <a:lstStyle/>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synchronized a()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b();</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synchronized b()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    a();</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600" dirty="0" smtClean="0">
                <a:latin typeface="微软雅黑" pitchFamily="34" charset="-122"/>
                <a:ea typeface="微软雅黑" pitchFamily="34" charset="-122"/>
              </a:rPr>
              <a:t>}</a:t>
            </a: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US" sz="1600" dirty="0" smtClean="0">
              <a:latin typeface="微软雅黑" pitchFamily="34" charset="-122"/>
              <a:ea typeface="微软雅黑" pitchFamily="34" charset="-122"/>
            </a:endParaRPr>
          </a:p>
          <a:p>
            <a:pPr marL="341313" indent="-341313">
              <a:spcBef>
                <a:spcPts val="700"/>
              </a:spcBef>
              <a:buClr>
                <a:srgbClr val="6699FF"/>
              </a:buCl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7" name="Text Box 49"/>
          <p:cNvSpPr txBox="1">
            <a:spLocks noChangeArrowheads="1"/>
          </p:cNvSpPr>
          <p:nvPr/>
        </p:nvSpPr>
        <p:spPr bwMode="auto">
          <a:xfrm>
            <a:off x="382888" y="640884"/>
            <a:ext cx="2770510"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线程死锁避免：</a:t>
            </a:r>
            <a:endParaRPr lang="en-US" altLang="zh-CN" sz="1600" dirty="0" smtClean="0">
              <a:latin typeface="微软雅黑" pitchFamily="34" charset="-122"/>
              <a:ea typeface="微软雅黑" pitchFamily="34" charset="-122"/>
            </a:endParaRPr>
          </a:p>
        </p:txBody>
      </p:sp>
      <p:sp>
        <p:nvSpPr>
          <p:cNvPr id="8" name="Rectangle 2"/>
          <p:cNvSpPr txBox="1">
            <a:spLocks noChangeArrowheads="1"/>
          </p:cNvSpPr>
          <p:nvPr/>
        </p:nvSpPr>
        <p:spPr>
          <a:xfrm>
            <a:off x="348702" y="1085316"/>
            <a:ext cx="8446597" cy="1428295"/>
          </a:xfrm>
          <a:prstGeom prst="rect">
            <a:avLst/>
          </a:prstGeom>
          <a:ln/>
        </p:spPr>
        <p:txBody>
          <a:bodyPr vert="horz" lIns="91440" tIns="45720" rIns="91440" bIns="45720" rtlCol="0">
            <a:noAutofit/>
          </a:bodyPr>
          <a:lstStyle/>
          <a:p>
            <a:pPr marL="341313" indent="-341313">
              <a:spcBef>
                <a:spcPts val="700"/>
              </a:spcBef>
              <a:buClr>
                <a:srgbClr val="6699FF"/>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在处理并发线程竞争资源的时候，都必须仔细考虑如何避免死锁</a:t>
            </a:r>
          </a:p>
          <a:p>
            <a:pPr marL="741363" lvl="1" indent="-284163">
              <a:lnSpc>
                <a:spcPct val="90000"/>
              </a:lnSpc>
              <a:spcBef>
                <a:spcPts val="7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不要设计功能过于复杂，执行时间过长的线程</a:t>
            </a:r>
            <a:endParaRPr lang="en-US" dirty="0" smtClean="0">
              <a:latin typeface="微软雅黑" pitchFamily="34" charset="-122"/>
              <a:ea typeface="微软雅黑" pitchFamily="34" charset="-122"/>
            </a:endParaRPr>
          </a:p>
          <a:p>
            <a:pPr marL="741363" lvl="1" indent="-284163">
              <a:lnSpc>
                <a:spcPct val="90000"/>
              </a:lnSpc>
              <a:spcBef>
                <a:spcPts val="7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不要设计过多线程</a:t>
            </a:r>
            <a:endParaRPr lang="en-US" altLang="zh-CN" dirty="0" smtClean="0">
              <a:latin typeface="微软雅黑" pitchFamily="34" charset="-122"/>
              <a:ea typeface="微软雅黑" pitchFamily="34" charset="-122"/>
            </a:endParaRPr>
          </a:p>
          <a:p>
            <a:pPr marL="741363" lvl="1" indent="-284163">
              <a:lnSpc>
                <a:spcPct val="90000"/>
              </a:lnSpc>
              <a:spcBef>
                <a:spcPts val="700"/>
              </a:spcBef>
              <a:buClr>
                <a:srgbClr val="009999"/>
              </a:buClr>
              <a:buFont typeface="Wingding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latin typeface="微软雅黑" pitchFamily="34" charset="-122"/>
                <a:ea typeface="微软雅黑" pitchFamily="34" charset="-122"/>
              </a:rPr>
              <a:t>编写可以检测死锁的代码</a:t>
            </a:r>
            <a:endParaRPr lang="en-US" dirty="0" smtClean="0">
              <a:latin typeface="微软雅黑" pitchFamily="34" charset="-122"/>
              <a:ea typeface="微软雅黑" pitchFamily="34" charset="-122"/>
            </a:endParaRPr>
          </a:p>
          <a:p>
            <a:pPr marL="341313" indent="-341313">
              <a:buClrTx/>
              <a:buSz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dirty="0" smtClean="0">
              <a:latin typeface="微软雅黑" pitchFamily="34" charset="-122"/>
              <a:ea typeface="微软雅黑" pitchFamily="34" charset="-122"/>
            </a:endParaRPr>
          </a:p>
        </p:txBody>
      </p:sp>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descr="封底宽-11.jp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709" y="0"/>
            <a:ext cx="9141291" cy="5143500"/>
          </a:xfrm>
          <a:prstGeom prst="rect">
            <a:avLst/>
          </a:prstGeom>
        </p:spPr>
      </p:pic>
      <p:pic>
        <p:nvPicPr>
          <p:cNvPr id="4" name="图片 3" descr="地址栏-14.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8691" y="4758676"/>
            <a:ext cx="8966619" cy="316971"/>
          </a:xfrm>
          <a:prstGeom prst="rect">
            <a:avLst/>
          </a:prstGeom>
        </p:spPr>
      </p:pic>
    </p:spTree>
    <p:extLst>
      <p:ext uri="{BB962C8B-B14F-4D97-AF65-F5344CB8AC3E}">
        <p14:creationId xmlns:p14="http://schemas.microsoft.com/office/powerpoint/2010/main" xmlns="" val="26214296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线连接符 11"/>
          <p:cNvCxnSpPr/>
          <p:nvPr/>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16" name="图片 15" descr="nubia 品牌PPT模版元素-03.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3" name="图片 2" descr="nubia 品牌PPT模版元素-01.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
        <p:nvSpPr>
          <p:cNvPr id="9" name="标题 1"/>
          <p:cNvSpPr txBox="1">
            <a:spLocks/>
          </p:cNvSpPr>
          <p:nvPr/>
        </p:nvSpPr>
        <p:spPr>
          <a:xfrm>
            <a:off x="348702" y="148709"/>
            <a:ext cx="4001804" cy="271782"/>
          </a:xfrm>
          <a:prstGeom prst="rect">
            <a:avLst/>
          </a:prstGeom>
        </p:spPr>
        <p:txBody>
          <a:bodyPr vert="horz" lIns="91440" tIns="45720" rIns="91440" bIns="45720" rtlCol="0" anchor="ctr">
            <a:noAutofit/>
          </a:bodyPr>
          <a:lstStyle/>
          <a:p>
            <a:pPr>
              <a:spcBef>
                <a:spcPct val="0"/>
              </a:spcBef>
            </a:pPr>
            <a:r>
              <a:rPr kumimoji="1" lang="en-US" altLang="zh-CN" sz="1400" b="1" dirty="0" smtClean="0">
                <a:solidFill>
                  <a:schemeClr val="tx1">
                    <a:lumMod val="75000"/>
                    <a:lumOff val="25000"/>
                  </a:schemeClr>
                </a:solidFill>
                <a:latin typeface="Microsoft YaHei"/>
                <a:ea typeface="微软雅黑"/>
                <a:cs typeface="Microsoft YaHei"/>
              </a:rPr>
              <a:t>JAVA</a:t>
            </a:r>
            <a:r>
              <a:rPr kumimoji="1" lang="zh-CN" altLang="en-US" sz="1400" b="1" dirty="0" smtClean="0">
                <a:solidFill>
                  <a:schemeClr val="tx1">
                    <a:lumMod val="75000"/>
                    <a:lumOff val="25000"/>
                  </a:schemeClr>
                </a:solidFill>
                <a:latin typeface="Microsoft YaHei"/>
                <a:ea typeface="微软雅黑"/>
                <a:cs typeface="Microsoft YaHei"/>
              </a:rPr>
              <a:t>语言主要特性</a:t>
            </a:r>
            <a:r>
              <a:rPr kumimoji="1" lang="en-US" altLang="zh-CN" sz="1400" b="1" dirty="0" smtClean="0">
                <a:solidFill>
                  <a:schemeClr val="tx1">
                    <a:lumMod val="75000"/>
                    <a:lumOff val="25000"/>
                  </a:schemeClr>
                </a:solidFill>
                <a:latin typeface="Microsoft YaHei"/>
                <a:ea typeface="微软雅黑"/>
                <a:cs typeface="Microsoft YaHei"/>
              </a:rPr>
              <a:t>-</a:t>
            </a:r>
            <a:r>
              <a:rPr kumimoji="1" lang="zh-CN" altLang="en-US" sz="1400" b="1" dirty="0" smtClean="0">
                <a:solidFill>
                  <a:schemeClr val="tx1">
                    <a:lumMod val="75000"/>
                    <a:lumOff val="25000"/>
                  </a:schemeClr>
                </a:solidFill>
                <a:latin typeface="Microsoft YaHei"/>
                <a:ea typeface="微软雅黑"/>
                <a:cs typeface="Microsoft YaHei"/>
              </a:rPr>
              <a:t>多线程</a:t>
            </a:r>
          </a:p>
        </p:txBody>
      </p:sp>
      <p:sp>
        <p:nvSpPr>
          <p:cNvPr id="31" name="Text Box 49"/>
          <p:cNvSpPr txBox="1">
            <a:spLocks noChangeArrowheads="1"/>
          </p:cNvSpPr>
          <p:nvPr/>
        </p:nvSpPr>
        <p:spPr bwMode="auto">
          <a:xfrm>
            <a:off x="382886" y="640884"/>
            <a:ext cx="6445203" cy="340735"/>
          </a:xfrm>
          <a:prstGeom prst="rect">
            <a:avLst/>
          </a:prstGeom>
          <a:noFill/>
          <a:ln w="9525" algn="ctr">
            <a:noFill/>
            <a:miter lim="800000"/>
            <a:headEnd/>
            <a:tailEnd/>
          </a:ln>
          <a:effectLst/>
        </p:spPr>
        <p:txBody>
          <a:bodyPr wrap="square" lIns="90000" tIns="46800" rIns="90000" bIns="46800">
            <a:spAutoFit/>
          </a:bodyPr>
          <a:lstStyle/>
          <a:p>
            <a:pPr>
              <a:spcBef>
                <a:spcPct val="50000"/>
              </a:spcBef>
            </a:pPr>
            <a:r>
              <a:rPr lang="zh-CN" altLang="en-US" sz="1600" dirty="0" smtClean="0">
                <a:latin typeface="微软雅黑" pitchFamily="34" charset="-122"/>
                <a:ea typeface="微软雅黑" pitchFamily="34" charset="-122"/>
              </a:rPr>
              <a:t>多线程：可并发的处理多项任务，可有效的利用现代的多内核处理器</a:t>
            </a:r>
          </a:p>
        </p:txBody>
      </p:sp>
      <p:pic>
        <p:nvPicPr>
          <p:cNvPr id="11" name="Picture 2" descr="01-4"/>
          <p:cNvPicPr>
            <a:picLocks noChangeAspect="1" noChangeArrowheads="1"/>
          </p:cNvPicPr>
          <p:nvPr/>
        </p:nvPicPr>
        <p:blipFill>
          <a:blip r:embed="rId5" cstate="print"/>
          <a:srcRect/>
          <a:stretch>
            <a:fillRect/>
          </a:stretch>
        </p:blipFill>
        <p:spPr bwMode="auto">
          <a:xfrm>
            <a:off x="1957187" y="1032896"/>
            <a:ext cx="5229627" cy="3568274"/>
          </a:xfrm>
          <a:prstGeom prst="rect">
            <a:avLst/>
          </a:prstGeom>
          <a:noFill/>
          <a:ln w="9525">
            <a:noFill/>
            <a:miter lim="800000"/>
            <a:headEnd/>
            <a:tailEnd/>
          </a:ln>
        </p:spPr>
      </p:pic>
    </p:spTree>
    <p:extLst>
      <p:ext uri="{BB962C8B-B14F-4D97-AF65-F5344CB8AC3E}">
        <p14:creationId xmlns:p14="http://schemas.microsoft.com/office/powerpoint/2010/main" xmlns="" val="17791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办公室">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办公室">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10959</TotalTime>
  <Words>4511</Words>
  <Application>Microsoft Office PowerPoint</Application>
  <PresentationFormat>全屏显示(16:9)</PresentationFormat>
  <Paragraphs>847</Paragraphs>
  <Slides>87</Slides>
  <Notes>84</Notes>
  <HiddenSlides>0</HiddenSlides>
  <MMClips>0</MMClips>
  <ScaleCrop>false</ScaleCrop>
  <HeadingPairs>
    <vt:vector size="4" baseType="variant">
      <vt:variant>
        <vt:lpstr>主题</vt:lpstr>
      </vt:variant>
      <vt:variant>
        <vt:i4>1</vt:i4>
      </vt:variant>
      <vt:variant>
        <vt:lpstr>幻灯片标题</vt:lpstr>
      </vt:variant>
      <vt:variant>
        <vt:i4>87</vt:i4>
      </vt:variant>
    </vt:vector>
  </HeadingPairs>
  <TitlesOfParts>
    <vt:vector size="88" baseType="lpstr">
      <vt:lpstr>Office 主题</vt:lpstr>
      <vt:lpstr>幻灯片 1</vt:lpstr>
      <vt:lpstr>目录</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Adam</dc:creator>
  <cp:lastModifiedBy>fulei</cp:lastModifiedBy>
  <cp:revision>1636</cp:revision>
  <dcterms:created xsi:type="dcterms:W3CDTF">2013-09-17T10:15:37Z</dcterms:created>
  <dcterms:modified xsi:type="dcterms:W3CDTF">2017-08-17T00:46:14Z</dcterms:modified>
</cp:coreProperties>
</file>