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9" r:id="rId3"/>
    <p:sldId id="348" r:id="rId4"/>
    <p:sldId id="350" r:id="rId5"/>
    <p:sldId id="349" r:id="rId6"/>
    <p:sldId id="351" r:id="rId7"/>
    <p:sldId id="352" r:id="rId8"/>
    <p:sldId id="353" r:id="rId9"/>
    <p:sldId id="354" r:id="rId10"/>
    <p:sldId id="355" r:id="rId11"/>
    <p:sldId id="357" r:id="rId12"/>
    <p:sldId id="389" r:id="rId13"/>
    <p:sldId id="390" r:id="rId14"/>
    <p:sldId id="358" r:id="rId15"/>
    <p:sldId id="359" r:id="rId16"/>
    <p:sldId id="356" r:id="rId17"/>
    <p:sldId id="361" r:id="rId18"/>
    <p:sldId id="360" r:id="rId19"/>
    <p:sldId id="363" r:id="rId20"/>
    <p:sldId id="391" r:id="rId21"/>
    <p:sldId id="392" r:id="rId22"/>
    <p:sldId id="393" r:id="rId23"/>
    <p:sldId id="394" r:id="rId24"/>
    <p:sldId id="395" r:id="rId25"/>
    <p:sldId id="405" r:id="rId26"/>
    <p:sldId id="404" r:id="rId27"/>
    <p:sldId id="406" r:id="rId28"/>
    <p:sldId id="364" r:id="rId29"/>
    <p:sldId id="396" r:id="rId30"/>
    <p:sldId id="398" r:id="rId31"/>
    <p:sldId id="399" r:id="rId32"/>
    <p:sldId id="400" r:id="rId33"/>
    <p:sldId id="401" r:id="rId34"/>
    <p:sldId id="402" r:id="rId35"/>
    <p:sldId id="403" r:id="rId36"/>
    <p:sldId id="397" r:id="rId37"/>
    <p:sldId id="258" r:id="rId38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98D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46" autoAdjust="0"/>
  </p:normalViewPr>
  <p:slideViewPr>
    <p:cSldViewPr snapToGrid="0" snapToObjects="1">
      <p:cViewPr varScale="1">
        <p:scale>
          <a:sx n="111" d="100"/>
          <a:sy n="111" d="100"/>
        </p:scale>
        <p:origin x="-372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7EF01-B9B7-374F-BDF2-41FAC5B61027}" type="datetimeFigureOut">
              <a:rPr kumimoji="1" lang="zh-CN" altLang="en-US" smtClean="0"/>
              <a:pPr/>
              <a:t>2017/8/14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26E4E-086C-6C4B-9FAB-29DB6A9AB75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68700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9C193-7D3A-4F8C-B22B-A97DACB94F72}" type="datetimeFigureOut">
              <a:rPr lang="zh-CN" altLang="en-US" smtClean="0"/>
              <a:pPr/>
              <a:t>2017/8/14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2D627-4A8F-4D2D-A412-010C6A57DF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2D627-4A8F-4D2D-A412-010C6A57DF9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2017/8/14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56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2017/8/14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5920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2017/8/14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7607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2017/8/14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4038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2017/8/14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489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2017/8/14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2160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2017/8/14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016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2017/8/14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1301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2017/8/14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1236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2017/8/14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358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2017/8/14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4477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86337-390F-2149-906C-C18E33E15304}" type="datetimeFigureOut">
              <a:rPr kumimoji="1" lang="zh-CN" altLang="en-US" smtClean="0"/>
              <a:pPr/>
              <a:t>2017/8/14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6752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lloyteam.github.io/CodeGuide/" TargetMode="External"/><Relationship Id="rId5" Type="http://schemas.openxmlformats.org/officeDocument/2006/relationships/hyperlink" Target="http://www.imooc.com/course/list?c=fe" TargetMode="External"/><Relationship Id="rId4" Type="http://schemas.openxmlformats.org/officeDocument/2006/relationships/hyperlink" Target="https://segmentfault.com/a/1190000004070468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ubia 品牌PPT模版20130228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9141292" cy="5143500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869998" y="3245825"/>
            <a:ext cx="5682269" cy="291903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（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2017-08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）</a:t>
            </a:r>
            <a:endParaRPr kumimoji="1"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18799" y="189634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560" y="4669184"/>
            <a:ext cx="902880" cy="148460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1282700" y="1917129"/>
            <a:ext cx="6578600" cy="4789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1" lang="zh-CN" altLang="en-US" sz="3200" dirty="0" smtClean="0">
                <a:latin typeface="微软雅黑" pitchFamily="34" charset="-122"/>
                <a:ea typeface="微软雅黑" pitchFamily="34" charset="-122"/>
                <a:cs typeface="Microsoft YaHei"/>
              </a:rPr>
              <a:t>前端的一些规范</a:t>
            </a:r>
            <a:r>
              <a:rPr kumimoji="1" lang="en-US" altLang="zh-CN" sz="3200" dirty="0" smtClean="0">
                <a:latin typeface="微软雅黑" pitchFamily="34" charset="-122"/>
                <a:ea typeface="微软雅黑" pitchFamily="34" charset="-122"/>
                <a:cs typeface="Microsoft YaHei"/>
              </a:rPr>
              <a:t>—</a:t>
            </a:r>
            <a:r>
              <a:rPr kumimoji="1" lang="zh-CN" altLang="en-US" sz="3200" dirty="0" smtClean="0">
                <a:latin typeface="微软雅黑" pitchFamily="34" charset="-122"/>
                <a:ea typeface="微软雅黑" pitchFamily="34" charset="-122"/>
                <a:cs typeface="Microsoft YaHei"/>
              </a:rPr>
              <a:t>基础知识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Microsoft YaHei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1709132" y="2573383"/>
            <a:ext cx="6004001" cy="596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互联网部      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江志文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127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 flipV="1">
            <a:off x="4512733" y="1546885"/>
            <a:ext cx="1413934" cy="5782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87363"/>
            <a:ext cx="8445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代码书写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en-US" altLang="zh-CN" sz="1400" b="1" dirty="0" smtClean="0"/>
              <a:t>XHTML</a:t>
            </a:r>
            <a:r>
              <a:rPr lang="zh-CN" altLang="en-US" sz="1400" b="1" dirty="0" smtClean="0"/>
              <a:t>部分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8702" y="931332"/>
            <a:ext cx="861749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、标签语义化书写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2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2.2.1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dirty="0" smtClean="0"/>
              <a:t>使用恰当的标签，减少冗余标签嵌套</a:t>
            </a:r>
            <a:r>
              <a:rPr lang="en-US" altLang="zh-CN" dirty="0" smtClean="0"/>
              <a:t>:</a:t>
            </a:r>
            <a:endParaRPr lang="zh-CN" altLang="zh-CN" dirty="0" smtClean="0"/>
          </a:p>
        </p:txBody>
      </p:sp>
      <p:sp>
        <p:nvSpPr>
          <p:cNvPr id="18" name="矩形 17"/>
          <p:cNvSpPr/>
          <p:nvPr/>
        </p:nvSpPr>
        <p:spPr>
          <a:xfrm>
            <a:off x="348702" y="1772357"/>
            <a:ext cx="83121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div</a:t>
            </a:r>
            <a:r>
              <a:rPr lang="zh-CN" altLang="zh-CN" sz="1600" dirty="0" smtClean="0"/>
              <a:t>：主要用于布局，分割页面的结构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err="1" smtClean="0"/>
              <a:t>ul/ol</a:t>
            </a:r>
            <a:r>
              <a:rPr lang="zh-CN" altLang="zh-CN" sz="1600" dirty="0" smtClean="0"/>
              <a:t>：用于无序</a:t>
            </a:r>
            <a:r>
              <a:rPr lang="en-US" altLang="zh-CN" sz="1600" dirty="0" smtClean="0"/>
              <a:t>/</a:t>
            </a:r>
            <a:r>
              <a:rPr lang="zh-CN" altLang="zh-CN" sz="1600" dirty="0" smtClean="0"/>
              <a:t>有序列表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err="1" smtClean="0"/>
              <a:t>dl,dt,dd</a:t>
            </a:r>
            <a:r>
              <a:rPr lang="zh-CN" altLang="zh-CN" sz="1600" dirty="0" smtClean="0"/>
              <a:t>：当页面中出现第一行为类似标题</a:t>
            </a:r>
            <a:r>
              <a:rPr lang="en-US" altLang="zh-CN" sz="1600" dirty="0" smtClean="0"/>
              <a:t>/</a:t>
            </a:r>
            <a:r>
              <a:rPr lang="zh-CN" altLang="zh-CN" sz="1600" dirty="0" smtClean="0"/>
              <a:t>简述，然后下面为详细描述的内容时应该使用该标签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span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em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i</a:t>
            </a:r>
            <a:r>
              <a:rPr lang="zh-CN" altLang="zh-CN" sz="1600" dirty="0" smtClean="0"/>
              <a:t>：没有特殊的意义，可以用作排版的辅助，然后在</a:t>
            </a:r>
            <a:r>
              <a:rPr lang="en-US" altLang="zh-CN" sz="1600" dirty="0" err="1" smtClean="0"/>
              <a:t>css</a:t>
            </a:r>
            <a:r>
              <a:rPr lang="zh-CN" altLang="zh-CN" sz="1600" dirty="0" smtClean="0"/>
              <a:t>中定义</a:t>
            </a:r>
            <a:r>
              <a:rPr lang="en-US" altLang="zh-CN" sz="1600" dirty="0" smtClean="0"/>
              <a:t>span</a:t>
            </a:r>
            <a:br>
              <a:rPr lang="en-US" altLang="zh-CN" sz="1600" dirty="0" smtClean="0"/>
            </a:br>
            <a:r>
              <a:rPr lang="en-US" altLang="zh-CN" sz="1600" dirty="0" smtClean="0"/>
              <a:t>h1-h6</a:t>
            </a:r>
            <a:r>
              <a:rPr lang="zh-CN" altLang="zh-CN" sz="1600" dirty="0" smtClean="0"/>
              <a:t>：标题</a:t>
            </a:r>
            <a:r>
              <a:rPr lang="en-US" altLang="zh-CN" sz="1600" dirty="0" smtClean="0"/>
              <a:t>, </a:t>
            </a:r>
            <a:r>
              <a:rPr lang="zh-CN" altLang="zh-CN" sz="1600" dirty="0" smtClean="0"/>
              <a:t>根据重要性依次递减</a:t>
            </a:r>
            <a:r>
              <a:rPr lang="en-US" altLang="zh-CN" sz="1600" dirty="0" smtClean="0"/>
              <a:t>  </a:t>
            </a:r>
            <a:br>
              <a:rPr lang="en-US" altLang="zh-CN" sz="1600" dirty="0" smtClean="0"/>
            </a:br>
            <a:r>
              <a:rPr lang="en-US" altLang="zh-CN" sz="1600" dirty="0" smtClean="0"/>
              <a:t>h1</a:t>
            </a:r>
            <a:r>
              <a:rPr lang="zh-CN" altLang="zh-CN" sz="1600" dirty="0" smtClean="0"/>
              <a:t>：最重要的标题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label</a:t>
            </a:r>
            <a:r>
              <a:rPr lang="zh-CN" altLang="zh-CN" sz="1600" dirty="0" smtClean="0"/>
              <a:t>：使表单更有亲和力而且能辅助表单排版</a:t>
            </a:r>
            <a:endParaRPr lang="zh-CN" altLang="zh-CN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960535" y="899585"/>
            <a:ext cx="209973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哪些是块级元素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哪些是行内元素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/>
              <a:t>XHTML</a:t>
            </a:r>
            <a:r>
              <a:rPr lang="zh-CN" altLang="en-US" sz="1400" b="1" dirty="0" smtClean="0"/>
              <a:t>部分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2014" y="617539"/>
            <a:ext cx="6995053" cy="392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/>
              <a:t>XHTML</a:t>
            </a:r>
            <a:r>
              <a:rPr lang="zh-CN" altLang="en-US" sz="1400" b="1" dirty="0" smtClean="0"/>
              <a:t>部分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2719" y="635707"/>
            <a:ext cx="6915325" cy="362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/>
              <a:t>XHTML</a:t>
            </a:r>
            <a:r>
              <a:rPr lang="zh-CN" altLang="en-US" sz="1400" b="1" dirty="0" smtClean="0"/>
              <a:t>部分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6658" y="680506"/>
            <a:ext cx="6952638" cy="375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/>
              <a:t>XHTML</a:t>
            </a:r>
            <a:r>
              <a:rPr lang="zh-CN" altLang="en-US" sz="1400" b="1" dirty="0" smtClean="0"/>
              <a:t>部分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8702" y="931332"/>
            <a:ext cx="861749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b="1" dirty="0" smtClean="0">
                <a:solidFill>
                  <a:srgbClr val="FF0000"/>
                </a:solidFill>
              </a:rPr>
              <a:t>举例：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1600" dirty="0" smtClean="0">
                <a:solidFill>
                  <a:srgbClr val="FF0000"/>
                </a:solidFill>
              </a:rPr>
              <a:t>未语义化的标签使用方式</a:t>
            </a:r>
          </a:p>
          <a:p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64631" y="931332"/>
            <a:ext cx="25717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64631" y="2133600"/>
            <a:ext cx="16287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87363"/>
            <a:ext cx="8445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代码书写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/>
              <a:t>XHTML</a:t>
            </a:r>
            <a:r>
              <a:rPr lang="zh-CN" altLang="en-US" sz="1400" b="1" dirty="0" smtClean="0"/>
              <a:t>部分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8702" y="931332"/>
            <a:ext cx="84460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smtClean="0"/>
              <a:t> Id</a:t>
            </a:r>
            <a:r>
              <a:rPr lang="zh-CN" altLang="zh-CN" b="1" dirty="0" smtClean="0"/>
              <a:t>和</a:t>
            </a:r>
            <a:r>
              <a:rPr lang="en-US" altLang="zh-CN" b="1" dirty="0" smtClean="0"/>
              <a:t>class</a:t>
            </a:r>
            <a:r>
              <a:rPr lang="zh-CN" altLang="zh-CN" b="1" dirty="0" smtClean="0"/>
              <a:t>的合理搭配</a:t>
            </a:r>
            <a:endParaRPr lang="en-US" altLang="zh-CN" b="1" dirty="0" smtClean="0"/>
          </a:p>
          <a:p>
            <a:pPr marL="0" lvl="1"/>
            <a:endParaRPr lang="en-US" altLang="zh-CN" b="1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zh-CN" dirty="0" smtClean="0">
                <a:solidFill>
                  <a:srgbClr val="FF0000"/>
                </a:solidFill>
              </a:rPr>
              <a:t>是指一个元素在整个文档中的</a:t>
            </a:r>
            <a:r>
              <a:rPr lang="en-US" altLang="zh-CN" dirty="0" smtClean="0">
                <a:solidFill>
                  <a:srgbClr val="FF0000"/>
                </a:solidFill>
              </a:rPr>
              <a:t>“</a:t>
            </a:r>
            <a:r>
              <a:rPr lang="zh-CN" altLang="zh-CN" dirty="0" smtClean="0">
                <a:solidFill>
                  <a:srgbClr val="FF0000"/>
                </a:solidFill>
              </a:rPr>
              <a:t>唯一标志</a:t>
            </a:r>
            <a:r>
              <a:rPr lang="en-US" altLang="zh-CN" dirty="0" smtClean="0">
                <a:solidFill>
                  <a:srgbClr val="FF0000"/>
                </a:solidFill>
              </a:rPr>
              <a:t>”</a:t>
            </a:r>
            <a:r>
              <a:rPr lang="zh-CN" altLang="zh-CN" dirty="0" smtClean="0">
                <a:solidFill>
                  <a:srgbClr val="FF0000"/>
                </a:solidFill>
              </a:rPr>
              <a:t>，而</a:t>
            </a: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zh-CN" altLang="zh-CN" dirty="0" smtClean="0">
                <a:solidFill>
                  <a:srgbClr val="FF0000"/>
                </a:solidFill>
              </a:rPr>
              <a:t>则是它所属的</a:t>
            </a:r>
            <a:r>
              <a:rPr lang="en-US" altLang="zh-CN" dirty="0" smtClean="0">
                <a:solidFill>
                  <a:srgbClr val="FF0000"/>
                </a:solidFill>
              </a:rPr>
              <a:t>“</a:t>
            </a:r>
            <a:r>
              <a:rPr lang="zh-CN" altLang="zh-CN" dirty="0" smtClean="0">
                <a:solidFill>
                  <a:srgbClr val="FF0000"/>
                </a:solidFill>
              </a:rPr>
              <a:t>类别</a:t>
            </a:r>
            <a:r>
              <a:rPr lang="en-US" altLang="zh-CN" dirty="0" smtClean="0">
                <a:solidFill>
                  <a:srgbClr val="FF0000"/>
                </a:solidFill>
              </a:rPr>
              <a:t>”</a:t>
            </a:r>
            <a:r>
              <a:rPr lang="zh-CN" altLang="zh-CN" dirty="0" smtClean="0"/>
              <a:t>。按照语法，同名的</a:t>
            </a:r>
            <a:r>
              <a:rPr lang="en-US" altLang="zh-CN" dirty="0" smtClean="0"/>
              <a:t>id</a:t>
            </a:r>
            <a:r>
              <a:rPr lang="zh-CN" altLang="zh-CN" dirty="0" smtClean="0"/>
              <a:t>在一个文档里只应该出现一次 ，而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名可重复使用。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建议在书写时候有选择地使用</a:t>
            </a:r>
            <a:r>
              <a:rPr lang="en-US" altLang="zh-CN" dirty="0" smtClean="0"/>
              <a:t>id</a:t>
            </a:r>
            <a:r>
              <a:rPr lang="zh-CN" altLang="zh-CN" dirty="0" smtClean="0"/>
              <a:t>和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，一般在书写框架结构的时候可采用</a:t>
            </a:r>
            <a:r>
              <a:rPr lang="en-US" altLang="zh-CN" dirty="0" smtClean="0"/>
              <a:t>id</a:t>
            </a:r>
            <a:r>
              <a:rPr lang="zh-CN" altLang="zh-CN" dirty="0" smtClean="0"/>
              <a:t>（如</a:t>
            </a:r>
            <a:r>
              <a:rPr lang="en-US" altLang="zh-CN" dirty="0" smtClean="0"/>
              <a:t>#header</a:t>
            </a:r>
            <a:r>
              <a:rPr lang="zh-CN" altLang="zh-CN" dirty="0" smtClean="0"/>
              <a:t>、</a:t>
            </a:r>
            <a:r>
              <a:rPr lang="en-US" altLang="zh-CN" dirty="0" smtClean="0"/>
              <a:t>#footer</a:t>
            </a:r>
            <a:r>
              <a:rPr lang="zh-CN" altLang="zh-CN" dirty="0" smtClean="0"/>
              <a:t>），使得文档更为清晰，其他部分建议采用但是特别注意的是在程序页中，</a:t>
            </a:r>
            <a:r>
              <a:rPr lang="en-US" altLang="zh-CN" dirty="0" smtClean="0"/>
              <a:t>id</a:t>
            </a:r>
            <a:r>
              <a:rPr lang="zh-CN" altLang="zh-CN" dirty="0" smtClean="0"/>
              <a:t>经常被用在程序处理中，请慎用，防止</a:t>
            </a:r>
            <a:r>
              <a:rPr lang="en-US" altLang="zh-CN" dirty="0" smtClean="0"/>
              <a:t>id</a:t>
            </a:r>
            <a:r>
              <a:rPr lang="zh-CN" altLang="zh-CN" dirty="0" smtClean="0"/>
              <a:t>冲突。</a:t>
            </a:r>
          </a:p>
          <a:p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87363"/>
            <a:ext cx="8445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代码书写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/>
              <a:t>XHTML</a:t>
            </a:r>
            <a:r>
              <a:rPr lang="zh-CN" altLang="en-US" sz="1400" b="1" dirty="0" smtClean="0"/>
              <a:t>部分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8702" y="931332"/>
            <a:ext cx="86174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b="1" dirty="0" smtClean="0"/>
              <a:t>表单完善设置</a:t>
            </a:r>
            <a:endParaRPr lang="en-US" altLang="zh-CN" b="1" dirty="0" smtClean="0"/>
          </a:p>
          <a:p>
            <a:pPr marL="0" lvl="1"/>
            <a:endParaRPr lang="en-US" altLang="zh-CN" b="1" dirty="0" smtClean="0"/>
          </a:p>
          <a:p>
            <a:pPr marL="0" lvl="1"/>
            <a:r>
              <a:rPr lang="zh-CN" altLang="zh-CN" dirty="0" smtClean="0"/>
              <a:t>表单中的</a:t>
            </a:r>
            <a:r>
              <a:rPr lang="en-US" altLang="zh-CN" dirty="0" smtClean="0"/>
              <a:t>&lt;form&gt;</a:t>
            </a:r>
            <a:r>
              <a:rPr lang="zh-CN" altLang="zh-CN" dirty="0" smtClean="0"/>
              <a:t>标签要写上。</a:t>
            </a:r>
            <a:endParaRPr lang="en-US" altLang="zh-CN" dirty="0" smtClean="0"/>
          </a:p>
          <a:p>
            <a:pPr marL="0" lvl="1"/>
            <a:endParaRPr lang="zh-CN" altLang="zh-CN" dirty="0" smtClean="0"/>
          </a:p>
          <a:p>
            <a:r>
              <a:rPr lang="zh-CN" altLang="zh-CN" dirty="0" smtClean="0"/>
              <a:t>在页面中碰到有单选框、复选框的时候要给单选框、复选框加上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lable</a:t>
            </a:r>
            <a:r>
              <a:rPr lang="en-US" altLang="zh-CN" dirty="0" smtClean="0"/>
              <a:t>&gt;&lt;/</a:t>
            </a:r>
            <a:r>
              <a:rPr lang="en-US" altLang="zh-CN" dirty="0" err="1" smtClean="0"/>
              <a:t>lable</a:t>
            </a:r>
            <a:r>
              <a:rPr lang="en-US" altLang="zh-CN" dirty="0" smtClean="0"/>
              <a:t>&gt;</a:t>
            </a:r>
            <a:r>
              <a:rPr lang="zh-CN" altLang="zh-CN" dirty="0" smtClean="0"/>
              <a:t>标签。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如下面的代码格式可以让单选框的点击范围扩大：</a:t>
            </a:r>
            <a:endParaRPr lang="en-US" altLang="zh-CN" b="1" dirty="0" smtClean="0"/>
          </a:p>
        </p:txBody>
      </p:sp>
      <p:pic>
        <p:nvPicPr>
          <p:cNvPr id="28673" name="Picture 1" descr="QQ截图未命名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7004" y="2927703"/>
            <a:ext cx="57912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87363"/>
            <a:ext cx="84455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代码书写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/>
              <a:t>XHTML</a:t>
            </a:r>
            <a:r>
              <a:rPr lang="zh-CN" altLang="en-US" sz="1400" b="1" dirty="0" smtClean="0"/>
              <a:t>部分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8702" y="960052"/>
            <a:ext cx="83121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b="1" dirty="0" smtClean="0"/>
              <a:t>正确使用表格</a:t>
            </a:r>
            <a:endParaRPr lang="en-US" altLang="zh-CN" b="1" dirty="0" smtClean="0"/>
          </a:p>
          <a:p>
            <a:pPr marL="0" lvl="1"/>
            <a:endParaRPr lang="en-US" altLang="zh-CN" b="1" dirty="0" smtClean="0"/>
          </a:p>
          <a:p>
            <a:pPr marL="0" lvl="1"/>
            <a:r>
              <a:rPr lang="zh-CN" altLang="zh-CN" dirty="0" smtClean="0"/>
              <a:t>在输出数据列表时使用表格，注意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&gt;,&lt;td&gt;</a:t>
            </a:r>
            <a:r>
              <a:rPr lang="zh-CN" altLang="zh-CN" dirty="0" smtClean="0"/>
              <a:t>的合理使用，体现表格结构</a:t>
            </a:r>
          </a:p>
          <a:p>
            <a:pPr marL="0" lvl="1"/>
            <a:endParaRPr lang="en-US" altLang="zh-CN" b="1" dirty="0" smtClean="0"/>
          </a:p>
        </p:txBody>
      </p:sp>
      <p:pic>
        <p:nvPicPr>
          <p:cNvPr id="27649" name="Picture 1" descr="未标题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21089" y="1971433"/>
            <a:ext cx="3299178" cy="265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87363"/>
            <a:ext cx="84455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发展历史（如右图）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/>
              <a:t>CSS</a:t>
            </a:r>
            <a:r>
              <a:rPr lang="zh-CN" altLang="en-US" sz="1400" b="1" dirty="0" smtClean="0"/>
              <a:t>部分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41821" y="538979"/>
            <a:ext cx="3041232" cy="431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87363"/>
            <a:ext cx="84455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smtClean="0"/>
              <a:t>CSS</a:t>
            </a:r>
            <a:r>
              <a:rPr lang="zh-CN" altLang="zh-CN" b="1" dirty="0" smtClean="0"/>
              <a:t>初始化</a:t>
            </a:r>
            <a:endParaRPr lang="zh-CN" altLang="zh-CN" dirty="0" smtClean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/>
              <a:t>CSS</a:t>
            </a:r>
            <a:r>
              <a:rPr lang="zh-CN" altLang="en-US" sz="1400" b="1" dirty="0" smtClean="0"/>
              <a:t>部分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200" y="856695"/>
            <a:ext cx="84576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  3.1.1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页面初始化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reset</a:t>
            </a:r>
            <a:r>
              <a:rPr lang="en-US" altLang="zh-CN" dirty="0" smtClean="0"/>
              <a:t>)</a:t>
            </a:r>
            <a:r>
              <a:rPr lang="zh-CN" altLang="zh-CN" dirty="0" smtClean="0"/>
              <a:t>代码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250" y="1357225"/>
            <a:ext cx="4203739" cy="241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0506" y="200493"/>
            <a:ext cx="4133774" cy="231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91700" y="1628968"/>
            <a:ext cx="3963251" cy="3150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348702" y="148709"/>
            <a:ext cx="4001804" cy="271782"/>
          </a:xfrm>
        </p:spPr>
        <p:txBody>
          <a:bodyPr>
            <a:noAutofit/>
          </a:bodyPr>
          <a:lstStyle/>
          <a:p>
            <a:pPr algn="l"/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目录</a:t>
            </a:r>
            <a:endParaRPr kumimoji="1"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/>
              <a:ea typeface="微软雅黑"/>
              <a:cs typeface="Microsoft YaHei"/>
            </a:endParaRPr>
          </a:p>
        </p:txBody>
      </p: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1089959" y="991637"/>
            <a:ext cx="4800600" cy="569443"/>
            <a:chOff x="1248" y="1342"/>
            <a:chExt cx="3408" cy="421"/>
          </a:xfrm>
        </p:grpSpPr>
        <p:grpSp>
          <p:nvGrpSpPr>
            <p:cNvPr id="9" name="Group 3"/>
            <p:cNvGrpSpPr>
              <a:grpSpLocks/>
            </p:cNvGrpSpPr>
            <p:nvPr/>
          </p:nvGrpSpPr>
          <p:grpSpPr bwMode="auto">
            <a:xfrm>
              <a:off x="1248" y="1344"/>
              <a:ext cx="480" cy="419"/>
              <a:chOff x="1110" y="2656"/>
              <a:chExt cx="1549" cy="1351"/>
            </a:xfrm>
          </p:grpSpPr>
          <p:sp>
            <p:nvSpPr>
              <p:cNvPr id="17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632" y="1728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875" y="1342"/>
              <a:ext cx="2733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前端简介和技术</a:t>
              </a:r>
              <a:endParaRPr lang="en-US" altLang="zh-CN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gray">
            <a:xfrm>
              <a:off x="1372" y="140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20" name="Group 10"/>
          <p:cNvGrpSpPr>
            <a:grpSpLocks/>
          </p:cNvGrpSpPr>
          <p:nvPr/>
        </p:nvGrpSpPr>
        <p:grpSpPr bwMode="auto">
          <a:xfrm>
            <a:off x="1089959" y="1839998"/>
            <a:ext cx="4950494" cy="588963"/>
            <a:chOff x="1248" y="1920"/>
            <a:chExt cx="3408" cy="419"/>
          </a:xfrm>
        </p:grpSpPr>
        <p:grpSp>
          <p:nvGrpSpPr>
            <p:cNvPr id="21" name="Group 11"/>
            <p:cNvGrpSpPr>
              <a:grpSpLocks/>
            </p:cNvGrpSpPr>
            <p:nvPr/>
          </p:nvGrpSpPr>
          <p:grpSpPr bwMode="auto">
            <a:xfrm>
              <a:off x="1248" y="1920"/>
              <a:ext cx="480" cy="419"/>
              <a:chOff x="3174" y="2656"/>
              <a:chExt cx="1549" cy="1351"/>
            </a:xfrm>
          </p:grpSpPr>
          <p:sp>
            <p:nvSpPr>
              <p:cNvPr id="25" name="AutoShape 1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14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472F76"/>
                  </a:gs>
                  <a:gs pos="100000">
                    <a:srgbClr val="9966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1632" y="230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gray">
            <a:xfrm>
              <a:off x="1372" y="1982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1984336" y="1832095"/>
            <a:ext cx="427535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smtClean="0"/>
              <a:t>XHTML</a:t>
            </a:r>
            <a:r>
              <a:rPr lang="zh-CN" altLang="en-US" sz="2400" b="1" dirty="0" smtClean="0"/>
              <a:t>部分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1956112" y="2661835"/>
            <a:ext cx="427535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smtClean="0"/>
              <a:t>CSS</a:t>
            </a:r>
            <a:r>
              <a:rPr lang="zh-CN" altLang="en-US" sz="2400" b="1" dirty="0" smtClean="0"/>
              <a:t>部分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" name="Group 10"/>
          <p:cNvGrpSpPr>
            <a:grpSpLocks/>
          </p:cNvGrpSpPr>
          <p:nvPr/>
        </p:nvGrpSpPr>
        <p:grpSpPr bwMode="auto">
          <a:xfrm>
            <a:off x="1102205" y="3576457"/>
            <a:ext cx="4950494" cy="588963"/>
            <a:chOff x="1248" y="1920"/>
            <a:chExt cx="3408" cy="419"/>
          </a:xfrm>
        </p:grpSpPr>
        <p:grpSp>
          <p:nvGrpSpPr>
            <p:cNvPr id="35" name="Group 11"/>
            <p:cNvGrpSpPr>
              <a:grpSpLocks/>
            </p:cNvGrpSpPr>
            <p:nvPr/>
          </p:nvGrpSpPr>
          <p:grpSpPr bwMode="auto">
            <a:xfrm>
              <a:off x="1248" y="1920"/>
              <a:ext cx="480" cy="419"/>
              <a:chOff x="3174" y="2656"/>
              <a:chExt cx="1549" cy="1351"/>
            </a:xfrm>
          </p:grpSpPr>
          <p:sp>
            <p:nvSpPr>
              <p:cNvPr id="40" name="AutoShape 1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" name="AutoShape 1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AutoShape 14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472F76"/>
                  </a:gs>
                  <a:gs pos="100000">
                    <a:srgbClr val="9966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1632" y="230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7"/>
            <p:cNvSpPr txBox="1">
              <a:spLocks noChangeArrowheads="1"/>
            </p:cNvSpPr>
            <p:nvPr/>
          </p:nvSpPr>
          <p:spPr bwMode="gray">
            <a:xfrm>
              <a:off x="1372" y="1982"/>
              <a:ext cx="257" cy="3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1975032" y="3555049"/>
            <a:ext cx="427535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smtClean="0"/>
              <a:t>JS</a:t>
            </a:r>
            <a:r>
              <a:rPr lang="zh-CN" altLang="en-US" sz="2400" b="1" dirty="0" smtClean="0"/>
              <a:t>部分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Group 2"/>
          <p:cNvGrpSpPr>
            <a:grpSpLocks/>
          </p:cNvGrpSpPr>
          <p:nvPr/>
        </p:nvGrpSpPr>
        <p:grpSpPr bwMode="auto">
          <a:xfrm>
            <a:off x="1102205" y="2701785"/>
            <a:ext cx="4800600" cy="566738"/>
            <a:chOff x="1248" y="1344"/>
            <a:chExt cx="3408" cy="419"/>
          </a:xfrm>
        </p:grpSpPr>
        <p:grpSp>
          <p:nvGrpSpPr>
            <p:cNvPr id="46" name="Group 3"/>
            <p:cNvGrpSpPr>
              <a:grpSpLocks/>
            </p:cNvGrpSpPr>
            <p:nvPr/>
          </p:nvGrpSpPr>
          <p:grpSpPr bwMode="auto">
            <a:xfrm>
              <a:off x="1248" y="1344"/>
              <a:ext cx="480" cy="419"/>
              <a:chOff x="1110" y="2656"/>
              <a:chExt cx="1549" cy="1351"/>
            </a:xfrm>
          </p:grpSpPr>
          <p:sp>
            <p:nvSpPr>
              <p:cNvPr id="50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7" name="Line 7"/>
            <p:cNvSpPr>
              <a:spLocks noChangeShapeType="1"/>
            </p:cNvSpPr>
            <p:nvPr/>
          </p:nvSpPr>
          <p:spPr bwMode="auto">
            <a:xfrm>
              <a:off x="1632" y="1728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 Box 9"/>
            <p:cNvSpPr txBox="1">
              <a:spLocks noChangeArrowheads="1"/>
            </p:cNvSpPr>
            <p:nvPr/>
          </p:nvSpPr>
          <p:spPr bwMode="gray">
            <a:xfrm>
              <a:off x="1372" y="1406"/>
              <a:ext cx="265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87363"/>
            <a:ext cx="84455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smtClean="0"/>
              <a:t>CSS</a:t>
            </a:r>
            <a:r>
              <a:rPr lang="zh-CN" altLang="zh-CN" b="1" dirty="0" smtClean="0"/>
              <a:t>命名规则</a:t>
            </a:r>
            <a:endParaRPr lang="zh-CN" altLang="zh-CN" dirty="0" smtClean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/>
              <a:t>CSS</a:t>
            </a:r>
            <a:r>
              <a:rPr lang="zh-CN" altLang="en-US" sz="1400" b="1" dirty="0" smtClean="0"/>
              <a:t>部分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200" y="856695"/>
            <a:ext cx="84576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3.2.1</a:t>
            </a:r>
            <a:r>
              <a:rPr lang="zh-CN" altLang="en-US" dirty="0" smtClean="0"/>
              <a:t>、</a:t>
            </a:r>
            <a:r>
              <a:rPr lang="zh-CN" altLang="zh-CN" b="1" dirty="0" smtClean="0"/>
              <a:t>命名可读性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class </a:t>
            </a:r>
            <a:r>
              <a:rPr lang="zh-CN" altLang="zh-CN" dirty="0" smtClean="0"/>
              <a:t>命名采用小写英文字母、数字、</a:t>
            </a:r>
            <a:r>
              <a:rPr lang="zh-CN" altLang="en-US" dirty="0" smtClean="0"/>
              <a:t>‘</a:t>
            </a:r>
            <a:r>
              <a:rPr lang="en-US" altLang="zh-CN" dirty="0" smtClean="0"/>
              <a:t>_</a:t>
            </a:r>
            <a:r>
              <a:rPr lang="zh-CN" altLang="en-US" dirty="0" smtClean="0"/>
              <a:t>’或者‘</a:t>
            </a:r>
            <a:r>
              <a:rPr lang="en-US" altLang="zh-CN" dirty="0" smtClean="0"/>
              <a:t>-</a:t>
            </a:r>
            <a:r>
              <a:rPr lang="zh-CN" altLang="en-US" dirty="0" smtClean="0"/>
              <a:t>’</a:t>
            </a:r>
            <a:r>
              <a:rPr lang="zh-CN" altLang="zh-CN" dirty="0" smtClean="0"/>
              <a:t>的组合，其中不得包含汉字、空格和特殊字符，命名必需有确切的含义，原则上不建议缩写，除非一看就懂的缩写，连字符使用“</a:t>
            </a:r>
            <a:r>
              <a:rPr lang="en-US" altLang="zh-CN" dirty="0" smtClean="0"/>
              <a:t>_</a:t>
            </a:r>
            <a:r>
              <a:rPr lang="zh-CN" altLang="zh-CN" dirty="0" smtClean="0"/>
              <a:t>”</a:t>
            </a:r>
            <a:r>
              <a:rPr lang="zh-CN" altLang="en-US" dirty="0" smtClean="0"/>
              <a:t>或者</a:t>
            </a:r>
            <a:r>
              <a:rPr lang="zh-CN" altLang="zh-CN" dirty="0" smtClean="0"/>
              <a:t>“</a:t>
            </a:r>
            <a:r>
              <a:rPr lang="en-US" altLang="zh-CN" dirty="0" smtClean="0"/>
              <a:t>-</a:t>
            </a:r>
            <a:r>
              <a:rPr lang="zh-CN" altLang="zh-CN" dirty="0" smtClean="0"/>
              <a:t>” 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3.2.2</a:t>
            </a:r>
            <a:r>
              <a:rPr lang="zh-CN" altLang="en-US" dirty="0" smtClean="0"/>
              <a:t>、</a:t>
            </a:r>
            <a:r>
              <a:rPr lang="zh-CN" altLang="zh-CN" b="1" dirty="0" smtClean="0"/>
              <a:t>框架型命名</a:t>
            </a:r>
            <a:r>
              <a:rPr lang="zh-CN" altLang="zh-CN" dirty="0" smtClean="0"/>
              <a:t>（采用</a:t>
            </a:r>
            <a:r>
              <a:rPr lang="zh-CN" altLang="zh-CN" dirty="0" smtClean="0">
                <a:solidFill>
                  <a:srgbClr val="FF0000"/>
                </a:solidFill>
              </a:rPr>
              <a:t>语义化</a:t>
            </a:r>
            <a:r>
              <a:rPr lang="zh-CN" altLang="zh-CN" dirty="0" smtClean="0"/>
              <a:t>命名）</a:t>
            </a:r>
          </a:p>
          <a:p>
            <a:pPr lvl="1"/>
            <a:r>
              <a:rPr lang="zh-CN" altLang="zh-CN" dirty="0" smtClean="0"/>
              <a:t>一般而言，</a:t>
            </a:r>
            <a:r>
              <a:rPr lang="en-US" altLang="zh-CN" dirty="0" smtClean="0"/>
              <a:t>CSS</a:t>
            </a:r>
            <a:r>
              <a:rPr lang="zh-CN" altLang="zh-CN" dirty="0" smtClean="0"/>
              <a:t>类名的语义化声明方式应当考虑你的页面中某个相对元素的”用意”，独立于它的”定位”或确切的特性</a:t>
            </a:r>
            <a:r>
              <a:rPr lang="en-US" altLang="zh-CN" dirty="0" smtClean="0"/>
              <a:t>(</a:t>
            </a:r>
            <a:r>
              <a:rPr lang="zh-CN" altLang="zh-CN" dirty="0" smtClean="0"/>
              <a:t>结构化方式</a:t>
            </a:r>
            <a:r>
              <a:rPr lang="en-US" altLang="zh-CN" dirty="0" smtClean="0"/>
              <a:t>)</a:t>
            </a:r>
            <a:r>
              <a:rPr lang="zh-CN" altLang="zh-CN" dirty="0" smtClean="0"/>
              <a:t>。像</a:t>
            </a:r>
            <a:r>
              <a:rPr lang="en-US" altLang="zh-CN" dirty="0" smtClean="0"/>
              <a:t>left-bar, red-text, small-title</a:t>
            </a:r>
            <a:r>
              <a:rPr lang="zh-CN" altLang="zh-CN" dirty="0" smtClean="0"/>
              <a:t>…这些都属于结构化定义的例子。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zh-CN" dirty="0" smtClean="0"/>
              <a:t>让我们看看下面这个例子</a:t>
            </a:r>
            <a:r>
              <a:rPr lang="en-US" altLang="zh-CN" dirty="0" smtClean="0"/>
              <a:t>:</a:t>
            </a:r>
            <a:endParaRPr lang="zh-CN" altLang="zh-CN" dirty="0" smtClean="0"/>
          </a:p>
          <a:p>
            <a:pPr lvl="1"/>
            <a:endParaRPr lang="zh-CN" altLang="zh-CN" dirty="0" smtClean="0"/>
          </a:p>
          <a:p>
            <a:pPr lvl="1"/>
            <a:endParaRPr lang="zh-CN" altLang="zh-CN" dirty="0" smtClean="0"/>
          </a:p>
          <a:p>
            <a:pPr lvl="1"/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/>
              <a:t>CSS</a:t>
            </a:r>
            <a:r>
              <a:rPr lang="zh-CN" altLang="en-US" sz="1400" b="1" dirty="0" smtClean="0"/>
              <a:t>部分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200" y="1903236"/>
            <a:ext cx="84576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而现在我们想把页面中的元素调换一下位置，如果你使用的是结构化方式</a:t>
            </a:r>
            <a:r>
              <a:rPr lang="en-US" altLang="zh-CN" b="1" dirty="0" smtClean="0"/>
              <a:t>(1)</a:t>
            </a:r>
            <a:r>
              <a:rPr lang="zh-CN" altLang="zh-CN" dirty="0" smtClean="0"/>
              <a:t>，那么你就要把所有</a:t>
            </a:r>
            <a:r>
              <a:rPr lang="en-US" altLang="zh-CN" dirty="0" smtClean="0"/>
              <a:t>CSS</a:t>
            </a:r>
            <a:r>
              <a:rPr lang="zh-CN" altLang="zh-CN" dirty="0" smtClean="0"/>
              <a:t>类名重新进行定义，因为它们的位置变了。在布局</a:t>
            </a:r>
            <a:r>
              <a:rPr lang="en-US" altLang="zh-CN" b="1" dirty="0" smtClean="0"/>
              <a:t>(3)</a:t>
            </a:r>
            <a:r>
              <a:rPr lang="zh-CN" altLang="zh-CN" dirty="0" smtClean="0"/>
              <a:t>中，我们看到元素都倒转了</a:t>
            </a:r>
            <a:r>
              <a:rPr lang="en-US" altLang="zh-CN" dirty="0" smtClean="0"/>
              <a:t>: right-bar </a:t>
            </a:r>
            <a:r>
              <a:rPr lang="zh-CN" altLang="zh-CN" dirty="0" smtClean="0"/>
              <a:t>现在成了 “</a:t>
            </a:r>
            <a:r>
              <a:rPr lang="en-US" altLang="zh-CN" dirty="0" smtClean="0"/>
              <a:t>left-bar</a:t>
            </a:r>
            <a:r>
              <a:rPr lang="zh-CN" altLang="zh-CN" dirty="0" smtClean="0"/>
              <a:t>”，而</a:t>
            </a:r>
            <a:r>
              <a:rPr lang="en-US" altLang="zh-CN" dirty="0" smtClean="0"/>
              <a:t> left-content </a:t>
            </a:r>
            <a:r>
              <a:rPr lang="zh-CN" altLang="zh-CN" dirty="0" smtClean="0"/>
              <a:t>成了 “</a:t>
            </a:r>
            <a:r>
              <a:rPr lang="en-US" altLang="zh-CN" dirty="0" smtClean="0"/>
              <a:t>right-content</a:t>
            </a:r>
            <a:r>
              <a:rPr lang="zh-CN" altLang="zh-CN" dirty="0" smtClean="0"/>
              <a:t>”。如果你使用语义化方式则避免了此类问题。</a:t>
            </a:r>
            <a:endParaRPr lang="zh-CN" altLang="zh-CN" sz="1600" dirty="0" smtClean="0"/>
          </a:p>
          <a:p>
            <a:pPr lvl="1"/>
            <a:endParaRPr lang="en-US" altLang="zh-CN" dirty="0" smtClean="0"/>
          </a:p>
          <a:p>
            <a:pPr lvl="1"/>
            <a:endParaRPr lang="zh-CN" altLang="zh-CN" dirty="0" smtClean="0"/>
          </a:p>
          <a:p>
            <a:pPr lvl="1"/>
            <a:endParaRPr lang="zh-CN" altLang="zh-CN" dirty="0" smtClean="0"/>
          </a:p>
          <a:p>
            <a:pPr lvl="1"/>
            <a:endParaRPr lang="zh-CN" altLang="zh-CN" dirty="0"/>
          </a:p>
        </p:txBody>
      </p:sp>
      <p:pic>
        <p:nvPicPr>
          <p:cNvPr id="57347" name="Picture 3" descr="CSS-语义化-结构化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36800" y="581730"/>
            <a:ext cx="36576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8" name="Picture 4" descr="sem_vs_struct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08225" y="3178527"/>
            <a:ext cx="36861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87363"/>
            <a:ext cx="84455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b="1" dirty="0" smtClean="0"/>
              <a:t> CSS</a:t>
            </a:r>
            <a:r>
              <a:rPr lang="zh-CN" altLang="en-US" b="1" dirty="0" smtClean="0"/>
              <a:t>书写顺序</a:t>
            </a:r>
            <a:endParaRPr lang="zh-CN" altLang="zh-CN" dirty="0" smtClean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/>
              <a:t>CSS</a:t>
            </a:r>
            <a:r>
              <a:rPr lang="zh-CN" altLang="en-US" sz="1400" b="1" dirty="0" smtClean="0"/>
              <a:t>部分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200" y="856695"/>
            <a:ext cx="845765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 3.3.1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显示属性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  3.3.2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自身属性</a:t>
            </a:r>
            <a:r>
              <a:rPr lang="en-US" altLang="zh-CN" b="1" dirty="0" smtClean="0"/>
              <a:t>:</a:t>
            </a:r>
            <a:endParaRPr lang="zh-CN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  3.3.3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自身属性</a:t>
            </a:r>
            <a:r>
              <a:rPr lang="en-US" altLang="zh-CN" b="1" dirty="0" smtClean="0"/>
              <a:t>:</a:t>
            </a:r>
            <a:endParaRPr lang="zh-CN" altLang="zh-CN" dirty="0" smtClean="0"/>
          </a:p>
          <a:p>
            <a:pPr lvl="1"/>
            <a:endParaRPr lang="zh-CN" altLang="zh-CN" dirty="0" smtClean="0"/>
          </a:p>
          <a:p>
            <a:pPr lvl="1"/>
            <a:endParaRPr lang="zh-CN" altLang="zh-CN" dirty="0" smtClean="0"/>
          </a:p>
          <a:p>
            <a:pPr lvl="1"/>
            <a:endParaRPr lang="zh-CN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39829" y="923435"/>
            <a:ext cx="17240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39829" y="2061330"/>
            <a:ext cx="18954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39829" y="3436711"/>
            <a:ext cx="19431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87363"/>
            <a:ext cx="84455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b="1" dirty="0" smtClean="0"/>
              <a:t> CSS</a:t>
            </a:r>
            <a:r>
              <a:rPr lang="zh-CN" altLang="en-US" b="1" dirty="0" smtClean="0"/>
              <a:t>组合使用</a:t>
            </a:r>
            <a:endParaRPr lang="zh-CN" altLang="en-US" dirty="0" smtClean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/>
              <a:t>CSS</a:t>
            </a:r>
            <a:r>
              <a:rPr lang="zh-CN" altLang="en-US" sz="1400" b="1" dirty="0" smtClean="0"/>
              <a:t>部分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200" y="856695"/>
            <a:ext cx="84576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 3.4.1</a:t>
            </a:r>
            <a:r>
              <a:rPr lang="zh-CN" altLang="en-US" dirty="0" smtClean="0"/>
              <a:t>、一个</a:t>
            </a:r>
            <a:r>
              <a:rPr lang="en-US" dirty="0" smtClean="0"/>
              <a:t>div</a:t>
            </a:r>
            <a:r>
              <a:rPr lang="zh-CN" altLang="en-US" dirty="0" smtClean="0"/>
              <a:t>容器同时调用两个（或两个以上）不同样式，那么这个</a:t>
            </a:r>
            <a:r>
              <a:rPr lang="en-US" dirty="0" smtClean="0"/>
              <a:t>div</a:t>
            </a:r>
            <a:r>
              <a:rPr lang="zh-CN" altLang="en-US" dirty="0" smtClean="0"/>
              <a:t>容器的样式属性等于两个（或两个以上）样式的属性加起来，可充分利用此特性来组合使用</a:t>
            </a:r>
            <a:r>
              <a:rPr lang="en-US" dirty="0" err="1" smtClean="0"/>
              <a:t>css</a:t>
            </a:r>
            <a:r>
              <a:rPr lang="zh-CN" altLang="en-US" dirty="0" smtClean="0"/>
              <a:t>，方便管理并减少代码量（如 结构</a:t>
            </a:r>
            <a:r>
              <a:rPr lang="en-US" dirty="0" smtClean="0"/>
              <a:t>+ </a:t>
            </a:r>
            <a:r>
              <a:rPr lang="zh-CN" altLang="en-US" dirty="0" smtClean="0"/>
              <a:t>链接样式）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zh-CN" dirty="0" smtClean="0"/>
          </a:p>
          <a:p>
            <a:pPr lvl="1"/>
            <a:endParaRPr lang="zh-CN" altLang="zh-CN" dirty="0" smtClean="0"/>
          </a:p>
          <a:p>
            <a:pPr lvl="1"/>
            <a:endParaRPr lang="zh-CN" altLang="zh-CN" dirty="0" smtClean="0"/>
          </a:p>
          <a:p>
            <a:pPr lvl="1"/>
            <a:endParaRPr lang="zh-CN" altLang="zh-CN" dirty="0"/>
          </a:p>
        </p:txBody>
      </p:sp>
      <p:pic>
        <p:nvPicPr>
          <p:cNvPr id="2050" name="Picture 2" descr="未标题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4143" y="2013817"/>
            <a:ext cx="27527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87363"/>
            <a:ext cx="8445500" cy="7017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b="1" dirty="0" smtClean="0"/>
              <a:t> CSS</a:t>
            </a:r>
            <a:r>
              <a:rPr lang="zh-CN" altLang="en-US" b="1" dirty="0" smtClean="0"/>
              <a:t>归类</a:t>
            </a:r>
            <a:endParaRPr lang="zh-CN" altLang="en-US" dirty="0" smtClean="0"/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endParaRPr lang="zh-CN" altLang="en-US" dirty="0" smtClean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/>
              <a:t>CSS</a:t>
            </a:r>
            <a:r>
              <a:rPr lang="zh-CN" altLang="en-US" sz="1400" b="1" dirty="0" smtClean="0"/>
              <a:t>部分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200" y="856695"/>
            <a:ext cx="84576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 3.5.1</a:t>
            </a:r>
            <a:r>
              <a:rPr lang="zh-CN" altLang="en-US" dirty="0" smtClean="0"/>
              <a:t>、</a:t>
            </a:r>
            <a:r>
              <a:rPr lang="en-US" dirty="0" smtClean="0"/>
              <a:t>CSS</a:t>
            </a:r>
            <a:r>
              <a:rPr lang="zh-CN" altLang="en-US" dirty="0" smtClean="0"/>
              <a:t>书写时应将同类归类放置，便于查找及阅读，不同类之间使用空格隔开。</a:t>
            </a:r>
          </a:p>
          <a:p>
            <a:pPr lvl="1"/>
            <a:endParaRPr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zh-CN" dirty="0" smtClean="0"/>
          </a:p>
          <a:p>
            <a:pPr lvl="1"/>
            <a:endParaRPr lang="zh-CN" altLang="zh-CN" dirty="0" smtClean="0"/>
          </a:p>
          <a:p>
            <a:pPr lvl="1"/>
            <a:endParaRPr lang="zh-CN" altLang="zh-CN" dirty="0" smtClean="0"/>
          </a:p>
          <a:p>
            <a:pPr lvl="1"/>
            <a:endParaRPr lang="zh-CN" altLang="zh-CN" dirty="0"/>
          </a:p>
        </p:txBody>
      </p:sp>
      <p:pic>
        <p:nvPicPr>
          <p:cNvPr id="3074" name="Picture 2" descr="未标题-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83556" y="1821998"/>
            <a:ext cx="45339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87363"/>
            <a:ext cx="8445500" cy="7017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b="1" dirty="0" smtClean="0"/>
              <a:t> CSS</a:t>
            </a:r>
            <a:r>
              <a:rPr lang="zh-CN" altLang="en-US" b="1" dirty="0" smtClean="0"/>
              <a:t>隐藏属性</a:t>
            </a:r>
            <a:endParaRPr lang="zh-CN" altLang="en-US" dirty="0" smtClean="0"/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endParaRPr lang="zh-CN" altLang="en-US" dirty="0" smtClean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/>
              <a:t>CSS</a:t>
            </a:r>
            <a:r>
              <a:rPr lang="zh-CN" altLang="en-US" sz="1400" b="1" dirty="0" smtClean="0"/>
              <a:t>部分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200" y="856695"/>
            <a:ext cx="84576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3.6.1</a:t>
            </a:r>
            <a:r>
              <a:rPr lang="zh-CN" altLang="en-US" dirty="0" smtClean="0"/>
              <a:t>、</a:t>
            </a:r>
            <a:r>
              <a:rPr lang="en-US" dirty="0" smtClean="0">
                <a:solidFill>
                  <a:srgbClr val="FF0000"/>
                </a:solidFill>
              </a:rPr>
              <a:t>display</a:t>
            </a:r>
            <a:r>
              <a:rPr lang="zh-CN" altLang="en-US" dirty="0" smtClean="0"/>
              <a:t>和</a:t>
            </a:r>
            <a:r>
              <a:rPr lang="en-US" dirty="0" smtClean="0"/>
              <a:t>visibility </a:t>
            </a:r>
            <a:r>
              <a:rPr lang="zh-CN" altLang="en-US" dirty="0" smtClean="0"/>
              <a:t>区别。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display</a:t>
            </a:r>
            <a:r>
              <a:rPr lang="zh-CN" altLang="en-US" dirty="0" smtClean="0"/>
              <a:t>属性 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隐藏（元素消失），可恢复</a:t>
            </a:r>
          </a:p>
          <a:p>
            <a:r>
              <a:rPr lang="en-US" altLang="zh-CN" dirty="0" err="1" smtClean="0"/>
              <a:t>inline,block</a:t>
            </a:r>
            <a:r>
              <a:rPr lang="zh-CN" altLang="en-US" dirty="0" smtClean="0"/>
              <a:t>显示</a:t>
            </a:r>
          </a:p>
          <a:p>
            <a:r>
              <a:rPr lang="zh-CN" altLang="en-US" dirty="0" smtClean="0"/>
              <a:t> 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被设置为</a:t>
            </a:r>
            <a:r>
              <a:rPr lang="en-US" altLang="zh-CN" dirty="0" smtClean="0"/>
              <a:t>block(</a:t>
            </a:r>
            <a:r>
              <a:rPr lang="zh-CN" altLang="en-US" dirty="0" smtClean="0"/>
              <a:t>块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时，容器中所有的元素将会被当作一个单独的块，就像</a:t>
            </a:r>
            <a:r>
              <a:rPr lang="en-US" altLang="zh-CN" dirty="0" smtClean="0"/>
              <a:t>&lt;div&gt;</a:t>
            </a:r>
            <a:r>
              <a:rPr lang="zh-CN" altLang="en-US" dirty="0" smtClean="0"/>
              <a:t>元素一样，它会在那个点被放入到页面中。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实际上你可以设置</a:t>
            </a:r>
            <a:r>
              <a:rPr lang="en-US" altLang="zh-CN" dirty="0" smtClean="0"/>
              <a:t>&lt;span&gt;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display:block</a:t>
            </a:r>
            <a:r>
              <a:rPr lang="zh-CN" altLang="en-US" dirty="0" smtClean="0"/>
              <a:t>，使其可以像</a:t>
            </a:r>
            <a:r>
              <a:rPr lang="en-US" altLang="zh-CN" dirty="0" smtClean="0"/>
              <a:t>&lt;div&gt;</a:t>
            </a:r>
            <a:r>
              <a:rPr lang="zh-CN" altLang="en-US" dirty="0" smtClean="0"/>
              <a:t>一样工作。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inline</a:t>
            </a:r>
            <a:r>
              <a:rPr lang="zh-CN" altLang="en-US" dirty="0" smtClean="0"/>
              <a:t>，将使其行为和元素</a:t>
            </a:r>
            <a:r>
              <a:rPr lang="en-US" altLang="zh-CN" dirty="0" smtClean="0"/>
              <a:t>inline</a:t>
            </a:r>
            <a:r>
              <a:rPr lang="zh-CN" altLang="en-US" dirty="0" smtClean="0"/>
              <a:t>一样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即使它是普通的块元素如</a:t>
            </a:r>
            <a:r>
              <a:rPr lang="en-US" altLang="zh-CN" dirty="0" smtClean="0"/>
              <a:t>&lt;div&gt;</a:t>
            </a:r>
            <a:r>
              <a:rPr lang="zh-CN" altLang="en-US" dirty="0" smtClean="0"/>
              <a:t>，它也将会被组合成像</a:t>
            </a:r>
            <a:r>
              <a:rPr lang="en-US" altLang="zh-CN" dirty="0" smtClean="0"/>
              <a:t>&lt;span&gt;</a:t>
            </a:r>
            <a:r>
              <a:rPr lang="zh-CN" altLang="en-US" dirty="0" smtClean="0"/>
              <a:t>那样的输出流。最后是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被设置：</a:t>
            </a:r>
            <a:r>
              <a:rPr lang="en-US" altLang="zh-CN" dirty="0" smtClean="0"/>
              <a:t>none,</a:t>
            </a:r>
            <a:r>
              <a:rPr lang="zh-CN" altLang="en-US" dirty="0" smtClean="0"/>
              <a:t>这时元素实际上就从页面中被移走，它下面所在的元素就会被自动跟上填充</a:t>
            </a:r>
            <a:r>
              <a:rPr lang="zh-CN" altLang="en-US" dirty="0" smtClean="0"/>
              <a:t>。</a:t>
            </a:r>
            <a:endParaRPr lang="zh-CN" altLang="zh-CN" dirty="0" smtClean="0"/>
          </a:p>
          <a:p>
            <a:pPr lvl="1"/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87363"/>
            <a:ext cx="8445500" cy="7017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b="1" dirty="0" smtClean="0"/>
              <a:t> CSS</a:t>
            </a:r>
            <a:r>
              <a:rPr lang="zh-CN" altLang="en-US" b="1" dirty="0" smtClean="0"/>
              <a:t>隐藏属性</a:t>
            </a:r>
            <a:endParaRPr lang="zh-CN" altLang="en-US" dirty="0" smtClean="0"/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endParaRPr lang="zh-CN" altLang="en-US" dirty="0" smtClean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/>
              <a:t>CSS</a:t>
            </a:r>
            <a:r>
              <a:rPr lang="zh-CN" altLang="en-US" sz="1400" b="1" dirty="0" smtClean="0"/>
              <a:t>部分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200" y="856697"/>
            <a:ext cx="845765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3.6.1</a:t>
            </a:r>
            <a:r>
              <a:rPr lang="zh-CN" altLang="en-US" dirty="0" smtClean="0"/>
              <a:t>、</a:t>
            </a:r>
            <a:r>
              <a:rPr lang="en-US" dirty="0" smtClean="0"/>
              <a:t>display</a:t>
            </a:r>
            <a:r>
              <a:rPr lang="zh-CN" altLang="en-US" dirty="0" smtClean="0"/>
              <a:t>和</a:t>
            </a:r>
            <a:r>
              <a:rPr lang="en-US" dirty="0" smtClean="0">
                <a:solidFill>
                  <a:srgbClr val="FF0000"/>
                </a:solidFill>
              </a:rPr>
              <a:t>visibility </a:t>
            </a:r>
            <a:r>
              <a:rPr lang="zh-CN" altLang="en-US" dirty="0" smtClean="0"/>
              <a:t>区别。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visibility</a:t>
            </a:r>
            <a:r>
              <a:rPr lang="zh-CN" altLang="en-US" dirty="0" smtClean="0"/>
              <a:t>属性用来确定元素是显示还是隐藏，这用</a:t>
            </a:r>
            <a:r>
              <a:rPr lang="en-US" altLang="zh-CN" dirty="0" smtClean="0"/>
              <a:t>visibility="</a:t>
            </a:r>
            <a:r>
              <a:rPr lang="en-US" altLang="zh-CN" dirty="0" err="1" smtClean="0"/>
              <a:t>visible|hidden</a:t>
            </a:r>
            <a:r>
              <a:rPr lang="en-US" altLang="zh-CN" dirty="0" smtClean="0"/>
              <a:t>"</a:t>
            </a:r>
            <a:r>
              <a:rPr lang="zh-CN" altLang="en-US" dirty="0" smtClean="0"/>
              <a:t>来表示，</a:t>
            </a:r>
          </a:p>
          <a:p>
            <a:r>
              <a:rPr lang="en-US" altLang="zh-CN" dirty="0" smtClean="0"/>
              <a:t>visible</a:t>
            </a:r>
            <a:r>
              <a:rPr lang="zh-CN" altLang="en-US" dirty="0" smtClean="0"/>
              <a:t>表示显示，</a:t>
            </a:r>
          </a:p>
          <a:p>
            <a:r>
              <a:rPr lang="en-US" altLang="zh-CN" dirty="0" smtClean="0"/>
              <a:t>hidden</a:t>
            </a:r>
            <a:r>
              <a:rPr lang="zh-CN" altLang="en-US" dirty="0" smtClean="0"/>
              <a:t>表示（仅）隐藏，不可恢复。</a:t>
            </a:r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visibility</a:t>
            </a:r>
            <a:r>
              <a:rPr lang="zh-CN" altLang="en-US" dirty="0" smtClean="0"/>
              <a:t>被设置为</a:t>
            </a:r>
            <a:r>
              <a:rPr lang="en-US" altLang="zh-CN" dirty="0" smtClean="0"/>
              <a:t>"hidden"</a:t>
            </a:r>
            <a:r>
              <a:rPr lang="zh-CN" altLang="en-US" dirty="0" smtClean="0"/>
              <a:t>的时候，元素虽然被隐藏了，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仍然占据它原来所在的位置</a:t>
            </a:r>
            <a:r>
              <a:rPr lang="zh-CN" altLang="en-US" dirty="0" smtClean="0"/>
              <a:t>。</a:t>
            </a:r>
            <a:r>
              <a:rPr lang="en-US" altLang="zh-CN" dirty="0" smtClean="0"/>
              <a:t>visibility</a:t>
            </a:r>
            <a:r>
              <a:rPr lang="zh-CN" altLang="en-US" dirty="0" smtClean="0"/>
              <a:t>会保留元素的位置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、元素被隐藏之后，就不能再接收到其它事件了，当其被设</a:t>
            </a:r>
            <a:r>
              <a:rPr lang="zh-CN" altLang="en-US" dirty="0" smtClean="0"/>
              <a:t>为</a:t>
            </a:r>
            <a:r>
              <a:rPr lang="en-US" altLang="zh-CN" dirty="0" smtClean="0"/>
              <a:t>“hidden”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时候，就不能再接收响应到事件了，因此也就无法通过</a:t>
            </a:r>
            <a:r>
              <a:rPr lang="en-US" altLang="zh-CN" dirty="0" smtClean="0"/>
              <a:t>JS</a:t>
            </a:r>
            <a:r>
              <a:rPr lang="zh-CN" altLang="en-US" dirty="0" smtClean="0"/>
              <a:t>令其显示出来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zh-CN" dirty="0" smtClean="0"/>
          </a:p>
          <a:p>
            <a:pPr lvl="1"/>
            <a:endParaRPr lang="zh-CN" altLang="zh-CN" dirty="0" smtClean="0"/>
          </a:p>
          <a:p>
            <a:pPr lvl="1"/>
            <a:endParaRPr lang="zh-CN" altLang="zh-CN" dirty="0" smtClean="0"/>
          </a:p>
          <a:p>
            <a:pPr lvl="1"/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87363"/>
            <a:ext cx="8445500" cy="7017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b="1" dirty="0" smtClean="0"/>
              <a:t> CSS</a:t>
            </a:r>
            <a:r>
              <a:rPr lang="zh-CN" altLang="en-US" b="1" dirty="0" smtClean="0"/>
              <a:t>隐藏属性</a:t>
            </a:r>
            <a:endParaRPr lang="zh-CN" altLang="en-US" dirty="0" smtClean="0"/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endParaRPr lang="zh-CN" altLang="en-US" dirty="0" smtClean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/>
              <a:t>CSS</a:t>
            </a:r>
            <a:r>
              <a:rPr lang="zh-CN" altLang="en-US" sz="1400" b="1" dirty="0" smtClean="0"/>
              <a:t>部分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200" y="856695"/>
            <a:ext cx="845765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3.6.1</a:t>
            </a:r>
            <a:r>
              <a:rPr lang="zh-CN" altLang="en-US" dirty="0" smtClean="0"/>
              <a:t>、</a:t>
            </a:r>
            <a:r>
              <a:rPr lang="en-US" dirty="0" smtClean="0"/>
              <a:t>display</a:t>
            </a:r>
            <a:r>
              <a:rPr lang="zh-CN" altLang="en-US" dirty="0" smtClean="0"/>
              <a:t>和</a:t>
            </a:r>
            <a:r>
              <a:rPr lang="en-US" dirty="0" smtClean="0">
                <a:solidFill>
                  <a:srgbClr val="FF0000"/>
                </a:solidFill>
              </a:rPr>
              <a:t>visibility </a:t>
            </a:r>
            <a:r>
              <a:rPr lang="zh-CN" altLang="en-US" dirty="0" smtClean="0"/>
              <a:t>区别。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visibility</a:t>
            </a:r>
            <a:r>
              <a:rPr lang="zh-CN" altLang="en-US" dirty="0" smtClean="0"/>
              <a:t>属性是隐藏元素但保持元素的浮动位置，而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实际上是设置元素的浮动特征。</a:t>
            </a:r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zh-CN" dirty="0" smtClean="0"/>
          </a:p>
          <a:p>
            <a:pPr lvl="1"/>
            <a:endParaRPr lang="zh-CN" altLang="zh-CN" dirty="0" smtClean="0"/>
          </a:p>
          <a:p>
            <a:pPr lvl="1"/>
            <a:endParaRPr lang="zh-CN" altLang="zh-CN" dirty="0" smtClean="0"/>
          </a:p>
          <a:p>
            <a:pPr lvl="1"/>
            <a:endParaRPr lang="zh-CN" altLang="zh-CN" dirty="0"/>
          </a:p>
        </p:txBody>
      </p:sp>
      <p:sp>
        <p:nvSpPr>
          <p:cNvPr id="8" name="右箭头 7"/>
          <p:cNvSpPr/>
          <p:nvPr/>
        </p:nvSpPr>
        <p:spPr>
          <a:xfrm rot="16200000">
            <a:off x="3310469" y="2421470"/>
            <a:ext cx="1303867" cy="1600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87363"/>
            <a:ext cx="8445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、书写规范概要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JS</a:t>
            </a:r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部分</a:t>
            </a:r>
          </a:p>
        </p:txBody>
      </p:sp>
      <p:sp>
        <p:nvSpPr>
          <p:cNvPr id="12" name="矩形 11"/>
          <p:cNvSpPr/>
          <p:nvPr/>
        </p:nvSpPr>
        <p:spPr>
          <a:xfrm>
            <a:off x="349250" y="857250"/>
            <a:ext cx="83121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 </a:t>
            </a:r>
            <a:r>
              <a:rPr lang="en-US" altLang="zh-CN" sz="1600" dirty="0" smtClean="0"/>
              <a:t>1. </a:t>
            </a:r>
            <a:r>
              <a:rPr lang="zh-CN" altLang="en-US" sz="1600" dirty="0" smtClean="0">
                <a:solidFill>
                  <a:srgbClr val="FF0000"/>
                </a:solidFill>
              </a:rPr>
              <a:t>文件编码统一为</a:t>
            </a:r>
            <a:r>
              <a:rPr lang="en-US" altLang="zh-CN" sz="1600" dirty="0" smtClean="0">
                <a:solidFill>
                  <a:srgbClr val="FF0000"/>
                </a:solidFill>
              </a:rPr>
              <a:t>utf-8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书写过程中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每行代码结束必须有分号</a:t>
            </a:r>
            <a:r>
              <a:rPr lang="en-US" altLang="zh-CN" sz="1600" dirty="0" smtClean="0"/>
              <a:t>; </a:t>
            </a:r>
            <a:r>
              <a:rPr lang="zh-CN" altLang="en-US" sz="1600" dirty="0" smtClean="0"/>
              <a:t>原则上所有功能均根据</a:t>
            </a:r>
            <a:r>
              <a:rPr lang="en-US" altLang="zh-CN" sz="1600" dirty="0" smtClean="0"/>
              <a:t>XXX</a:t>
            </a:r>
            <a:r>
              <a:rPr lang="zh-CN" altLang="en-US" sz="1600" dirty="0" smtClean="0"/>
              <a:t>项目 需求原生开发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以避免网上</a:t>
            </a:r>
            <a:r>
              <a:rPr lang="en-US" altLang="zh-CN" sz="1600" dirty="0" smtClean="0"/>
              <a:t>down</a:t>
            </a:r>
            <a:r>
              <a:rPr lang="zh-CN" altLang="en-US" sz="1600" dirty="0" smtClean="0"/>
              <a:t>下来的代码造成的代</a:t>
            </a:r>
          </a:p>
          <a:p>
            <a:r>
              <a:rPr lang="zh-CN" altLang="en-US" sz="1600" dirty="0" smtClean="0"/>
              <a:t>码污染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沉冗代码 </a:t>
            </a:r>
            <a:r>
              <a:rPr lang="en-US" altLang="zh-CN" sz="1600" dirty="0" smtClean="0"/>
              <a:t>|| </a:t>
            </a:r>
            <a:r>
              <a:rPr lang="zh-CN" altLang="en-US" sz="1600" dirty="0" smtClean="0"/>
              <a:t>与现有代码冲突 </a:t>
            </a:r>
            <a:r>
              <a:rPr lang="en-US" altLang="zh-CN" sz="1600" dirty="0" smtClean="0"/>
              <a:t>|| ...);</a:t>
            </a:r>
            <a:endParaRPr lang="zh-CN" altLang="en-US" sz="1600" dirty="0" smtClean="0"/>
          </a:p>
          <a:p>
            <a:r>
              <a:rPr lang="en-US" altLang="zh-CN" sz="1600" dirty="0" smtClean="0"/>
              <a:t>2. </a:t>
            </a:r>
            <a:r>
              <a:rPr lang="zh-CN" altLang="en-US" sz="1600" dirty="0" smtClean="0"/>
              <a:t>库引 入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原则上仅引 入</a:t>
            </a:r>
            <a:r>
              <a:rPr lang="en-US" altLang="zh-CN" sz="1600" dirty="0" err="1" smtClean="0"/>
              <a:t>jQuery</a:t>
            </a:r>
            <a:r>
              <a:rPr lang="zh-CN" altLang="en-US" sz="1600" dirty="0" smtClean="0"/>
              <a:t>库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若需引 入第三方库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须与团队其他人员讨论决定</a:t>
            </a:r>
            <a:r>
              <a:rPr lang="en-US" altLang="zh-CN" sz="1600" dirty="0" smtClean="0"/>
              <a:t>;</a:t>
            </a:r>
            <a:endParaRPr lang="zh-CN" altLang="en-US" sz="1600" dirty="0" smtClean="0"/>
          </a:p>
          <a:p>
            <a:r>
              <a:rPr lang="en-US" altLang="zh-CN" sz="1600" dirty="0" smtClean="0"/>
              <a:t>3. </a:t>
            </a:r>
            <a:r>
              <a:rPr lang="zh-CN" altLang="en-US" sz="1600" dirty="0" smtClean="0"/>
              <a:t>变量命名</a:t>
            </a:r>
            <a:r>
              <a:rPr lang="en-US" altLang="zh-CN" sz="1600" dirty="0" smtClean="0"/>
              <a:t>: </a:t>
            </a:r>
            <a:r>
              <a:rPr lang="zh-CN" altLang="en-US" sz="1600" dirty="0" smtClean="0">
                <a:solidFill>
                  <a:srgbClr val="FF0000"/>
                </a:solidFill>
              </a:rPr>
              <a:t>驼峰式命名</a:t>
            </a:r>
            <a:r>
              <a:rPr lang="en-US" altLang="zh-CN" sz="1600" dirty="0" smtClean="0"/>
              <a:t>. </a:t>
            </a:r>
            <a:r>
              <a:rPr lang="zh-CN" altLang="en-US" sz="1600" dirty="0" smtClean="0"/>
              <a:t>原生</a:t>
            </a:r>
            <a:r>
              <a:rPr lang="en-US" altLang="zh-CN" sz="1600" dirty="0" smtClean="0"/>
              <a:t>JavaScript</a:t>
            </a:r>
            <a:r>
              <a:rPr lang="zh-CN" altLang="en-US" sz="1600" dirty="0" smtClean="0"/>
              <a:t>变量要求是纯英文字母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首字母须小写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如</a:t>
            </a:r>
            <a:r>
              <a:rPr lang="en-US" altLang="zh-CN" sz="1600" dirty="0" err="1" smtClean="0"/>
              <a:t>sZte</a:t>
            </a:r>
            <a:r>
              <a:rPr lang="en-US" altLang="zh-CN" sz="1600" dirty="0" smtClean="0"/>
              <a:t>; </a:t>
            </a:r>
            <a:r>
              <a:rPr lang="en-US" altLang="zh-CN" sz="1600" dirty="0" err="1" smtClean="0"/>
              <a:t>jQuery</a:t>
            </a:r>
            <a:r>
              <a:rPr lang="zh-CN" altLang="en-US" sz="1600" dirty="0" smtClean="0"/>
              <a:t>变量要求首字符为</a:t>
            </a:r>
            <a:r>
              <a:rPr lang="en-US" altLang="zh-CN" sz="1600" dirty="0" smtClean="0"/>
              <a:t>'$', </a:t>
            </a:r>
            <a:r>
              <a:rPr lang="zh-CN" altLang="en-US" sz="1600" dirty="0" smtClean="0"/>
              <a:t>其他与原生</a:t>
            </a:r>
            <a:r>
              <a:rPr lang="en-US" altLang="zh-CN" sz="1600" dirty="0" smtClean="0"/>
              <a:t>JavaScript </a:t>
            </a:r>
            <a:r>
              <a:rPr lang="zh-CN" altLang="en-US" sz="1600" dirty="0" smtClean="0"/>
              <a:t>规则相</a:t>
            </a:r>
          </a:p>
          <a:p>
            <a:r>
              <a:rPr lang="zh-CN" altLang="en-US" sz="1600" dirty="0" smtClean="0"/>
              <a:t>同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如</a:t>
            </a:r>
            <a:r>
              <a:rPr lang="en-US" altLang="zh-CN" sz="1600" dirty="0" smtClean="0"/>
              <a:t>: $</a:t>
            </a:r>
            <a:r>
              <a:rPr lang="en-US" altLang="zh-CN" sz="1600" dirty="0" err="1" smtClean="0"/>
              <a:t>iTaoLun</a:t>
            </a:r>
            <a:r>
              <a:rPr lang="en-US" altLang="zh-CN" sz="1600" dirty="0" smtClean="0"/>
              <a:t>; </a:t>
            </a:r>
            <a:r>
              <a:rPr lang="zh-CN" altLang="en-US" sz="1600" dirty="0" smtClean="0"/>
              <a:t>另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要求变量集中声明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避免全局变量</a:t>
            </a:r>
            <a:r>
              <a:rPr lang="en-US" altLang="zh-CN" sz="1600" dirty="0" smtClean="0"/>
              <a:t>.</a:t>
            </a:r>
            <a:endParaRPr lang="zh-CN" altLang="en-US" sz="1600" dirty="0" smtClean="0"/>
          </a:p>
          <a:p>
            <a:r>
              <a:rPr lang="en-US" altLang="zh-CN" sz="1600" dirty="0" smtClean="0"/>
              <a:t>4. </a:t>
            </a:r>
            <a:r>
              <a:rPr lang="zh-CN" altLang="en-US" sz="1600" dirty="0" smtClean="0"/>
              <a:t>类命名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首字母大写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驼峰式命名</a:t>
            </a:r>
            <a:r>
              <a:rPr lang="en-US" altLang="zh-CN" sz="1600" dirty="0" smtClean="0"/>
              <a:t>. </a:t>
            </a:r>
            <a:r>
              <a:rPr lang="zh-CN" altLang="en-US" sz="1600" dirty="0" smtClean="0"/>
              <a:t>如 </a:t>
            </a:r>
            <a:r>
              <a:rPr lang="en-US" altLang="zh-CN" sz="1600" dirty="0" err="1" smtClean="0"/>
              <a:t>ITaoLun</a:t>
            </a:r>
            <a:r>
              <a:rPr lang="en-US" altLang="zh-CN" sz="1600" dirty="0" smtClean="0"/>
              <a:t>;</a:t>
            </a:r>
            <a:endParaRPr lang="zh-CN" altLang="en-US" sz="1600" dirty="0" smtClean="0"/>
          </a:p>
          <a:p>
            <a:r>
              <a:rPr lang="en-US" altLang="zh-CN" sz="1600" dirty="0" smtClean="0"/>
              <a:t>5. </a:t>
            </a:r>
            <a:r>
              <a:rPr lang="zh-CN" altLang="en-US" sz="1600" dirty="0" smtClean="0"/>
              <a:t>函数命名</a:t>
            </a:r>
            <a:r>
              <a:rPr lang="en-US" altLang="zh-CN" sz="1600" dirty="0" smtClean="0"/>
              <a:t>: </a:t>
            </a:r>
            <a:r>
              <a:rPr lang="zh-CN" altLang="en-US" sz="1600" dirty="0" smtClean="0">
                <a:solidFill>
                  <a:srgbClr val="FF0000"/>
                </a:solidFill>
              </a:rPr>
              <a:t>首字母小写驼峰式命名</a:t>
            </a:r>
            <a:r>
              <a:rPr lang="en-US" altLang="zh-CN" sz="1600" dirty="0" smtClean="0"/>
              <a:t>. </a:t>
            </a:r>
            <a:r>
              <a:rPr lang="zh-CN" altLang="en-US" sz="1600" dirty="0" smtClean="0"/>
              <a:t>如</a:t>
            </a:r>
            <a:r>
              <a:rPr lang="en-US" altLang="zh-CN" sz="1600" dirty="0" err="1" smtClean="0"/>
              <a:t>iTaoLun</a:t>
            </a:r>
            <a:r>
              <a:rPr lang="en-US" altLang="zh-CN" sz="1600" dirty="0" smtClean="0"/>
              <a:t>();</a:t>
            </a:r>
            <a:endParaRPr lang="zh-CN" altLang="en-US" sz="1600" dirty="0" smtClean="0"/>
          </a:p>
          <a:p>
            <a:r>
              <a:rPr lang="en-US" altLang="zh-CN" sz="1600" dirty="0" smtClean="0"/>
              <a:t>6. </a:t>
            </a:r>
            <a:r>
              <a:rPr lang="zh-CN" altLang="en-US" sz="1600" dirty="0" smtClean="0"/>
              <a:t>命名语义化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尽可能利用英文单词或其缩写</a:t>
            </a:r>
            <a:r>
              <a:rPr lang="en-US" altLang="zh-CN" sz="1600" dirty="0" smtClean="0"/>
              <a:t>;</a:t>
            </a:r>
            <a:endParaRPr lang="zh-CN" altLang="en-US" sz="1600" dirty="0" smtClean="0"/>
          </a:p>
          <a:p>
            <a:r>
              <a:rPr lang="en-US" altLang="zh-CN" sz="1600" dirty="0" smtClean="0"/>
              <a:t>7. </a:t>
            </a:r>
            <a:r>
              <a:rPr lang="zh-CN" altLang="en-US" sz="1600" dirty="0" smtClean="0"/>
              <a:t>尽量避免使用存在兼容性及消耗资源的方法或属性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比如</a:t>
            </a:r>
            <a:r>
              <a:rPr lang="en-US" altLang="zh-CN" sz="1600" dirty="0" err="1" smtClean="0"/>
              <a:t>eval</a:t>
            </a:r>
            <a:r>
              <a:rPr lang="en-US" altLang="zh-CN" sz="1600" dirty="0" smtClean="0"/>
              <a:t>() &amp; </a:t>
            </a:r>
            <a:r>
              <a:rPr lang="en-US" altLang="zh-CN" sz="1600" dirty="0" err="1" smtClean="0"/>
              <a:t>innerText</a:t>
            </a:r>
            <a:r>
              <a:rPr lang="en-US" altLang="zh-CN" sz="1600" dirty="0" smtClean="0"/>
              <a:t>;</a:t>
            </a:r>
            <a:endParaRPr lang="zh-CN" altLang="en-US" sz="1600" dirty="0" smtClean="0"/>
          </a:p>
          <a:p>
            <a:r>
              <a:rPr lang="en-US" altLang="zh-CN" sz="1600" dirty="0" smtClean="0"/>
              <a:t>8. </a:t>
            </a:r>
            <a:r>
              <a:rPr lang="zh-CN" altLang="en-US" sz="1600" dirty="0" smtClean="0"/>
              <a:t>后期优化中</a:t>
            </a:r>
            <a:r>
              <a:rPr lang="en-US" altLang="zh-CN" sz="1600" dirty="0" smtClean="0"/>
              <a:t>, JavaScript</a:t>
            </a:r>
            <a:r>
              <a:rPr lang="zh-CN" altLang="en-US" sz="1600" dirty="0" smtClean="0"/>
              <a:t>非注释类中文字符须转换成</a:t>
            </a:r>
            <a:r>
              <a:rPr lang="en-US" altLang="zh-CN" sz="1600" dirty="0" err="1" smtClean="0"/>
              <a:t>unicode</a:t>
            </a:r>
            <a:r>
              <a:rPr lang="zh-CN" altLang="en-US" sz="1600" dirty="0" smtClean="0"/>
              <a:t>编码使用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以避免编码错误时乱码显示</a:t>
            </a:r>
            <a:r>
              <a:rPr lang="en-US" altLang="zh-CN" sz="1600" dirty="0" smtClean="0"/>
              <a:t>;</a:t>
            </a:r>
            <a:endParaRPr lang="zh-CN" altLang="en-US" sz="1600" dirty="0" smtClean="0"/>
          </a:p>
          <a:p>
            <a:r>
              <a:rPr lang="en-US" altLang="zh-CN" sz="1600" dirty="0" smtClean="0"/>
              <a:t>9. </a:t>
            </a:r>
            <a:r>
              <a:rPr lang="zh-CN" altLang="en-US" sz="1600" dirty="0" smtClean="0"/>
              <a:t>代码结构明了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加适量注释</a:t>
            </a:r>
            <a:r>
              <a:rPr lang="en-US" altLang="zh-CN" sz="1600" dirty="0" smtClean="0"/>
              <a:t>. </a:t>
            </a:r>
            <a:r>
              <a:rPr lang="zh-CN" altLang="en-US" sz="1600" dirty="0" smtClean="0"/>
              <a:t>提高函数重用率</a:t>
            </a:r>
            <a:r>
              <a:rPr lang="en-US" altLang="zh-CN" sz="1600" dirty="0" smtClean="0"/>
              <a:t>;</a:t>
            </a:r>
            <a:endParaRPr lang="zh-CN" altLang="en-US" sz="1600" dirty="0" smtClean="0"/>
          </a:p>
          <a:p>
            <a:r>
              <a:rPr lang="en-US" altLang="zh-CN" sz="1600" dirty="0" smtClean="0"/>
              <a:t>1 0. </a:t>
            </a:r>
            <a:r>
              <a:rPr lang="zh-CN" altLang="en-US" sz="1600" dirty="0" smtClean="0"/>
              <a:t>注重与</a:t>
            </a:r>
            <a:r>
              <a:rPr lang="en-US" altLang="zh-CN" sz="1600" dirty="0" smtClean="0"/>
              <a:t>html</a:t>
            </a:r>
            <a:r>
              <a:rPr lang="zh-CN" altLang="en-US" sz="1600" dirty="0" smtClean="0"/>
              <a:t>分离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减小</a:t>
            </a:r>
            <a:r>
              <a:rPr lang="en-US" altLang="zh-CN" sz="1600" dirty="0" smtClean="0"/>
              <a:t>reflow, </a:t>
            </a:r>
            <a:r>
              <a:rPr lang="zh-CN" altLang="en-US" sz="1600" dirty="0" smtClean="0"/>
              <a:t>注重性能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87363"/>
            <a:ext cx="8445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、详细规范内容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JS</a:t>
            </a:r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部分</a:t>
            </a:r>
          </a:p>
        </p:txBody>
      </p:sp>
      <p:sp>
        <p:nvSpPr>
          <p:cNvPr id="12" name="矩形 11"/>
          <p:cNvSpPr/>
          <p:nvPr/>
        </p:nvSpPr>
        <p:spPr>
          <a:xfrm>
            <a:off x="349250" y="857250"/>
            <a:ext cx="83121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 文档：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Javascript</a:t>
            </a:r>
            <a:r>
              <a:rPr lang="zh-CN" altLang="en-US" sz="1600" dirty="0" smtClean="0"/>
              <a:t>代码编程规范</a:t>
            </a:r>
            <a:r>
              <a:rPr lang="en-US" altLang="zh-CN" sz="1600" dirty="0" smtClean="0"/>
              <a:t>_v1.0_20150228 </a:t>
            </a:r>
            <a:endParaRPr lang="zh-CN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什么是</a:t>
            </a:r>
            <a:r>
              <a:rPr lang="zh-CN" altLang="en-US" sz="1400" b="1" kern="0" dirty="0" smtClean="0">
                <a:latin typeface="微软雅黑" pitchFamily="34" charset="-122"/>
                <a:ea typeface="微软雅黑" pitchFamily="34" charset="-122"/>
              </a:rPr>
              <a:t>前端</a:t>
            </a:r>
            <a:endParaRPr kumimoji="1"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/>
              <a:ea typeface="微软雅黑"/>
              <a:cs typeface="Microsoft YaHei"/>
            </a:endParaRPr>
          </a:p>
        </p:txBody>
      </p:sp>
      <p:sp>
        <p:nvSpPr>
          <p:cNvPr id="8" name="Text Box 49"/>
          <p:cNvSpPr>
            <a:spLocks noChangeArrowheads="1"/>
          </p:cNvSpPr>
          <p:nvPr/>
        </p:nvSpPr>
        <p:spPr bwMode="auto">
          <a:xfrm>
            <a:off x="349250" y="476249"/>
            <a:ext cx="8447088" cy="3393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</a:rPr>
              <a:t>前端简介</a:t>
            </a:r>
            <a:endParaRPr lang="en-US" altLang="zh-CN" sz="20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endParaRPr lang="en-US" altLang="zh-CN" b="1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前端基础语言：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.HTML/CSS/JavaScript…..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与后端相比：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前端客户端环境不可预知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代码开源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数据暴露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关注页面性能和用户体验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84978" y="580752"/>
            <a:ext cx="4811360" cy="36222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87363"/>
            <a:ext cx="8445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作用域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JS</a:t>
            </a:r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部分</a:t>
            </a:r>
          </a:p>
        </p:txBody>
      </p:sp>
      <p:sp>
        <p:nvSpPr>
          <p:cNvPr id="12" name="矩形 11"/>
          <p:cNvSpPr/>
          <p:nvPr/>
        </p:nvSpPr>
        <p:spPr>
          <a:xfrm>
            <a:off x="349250" y="857250"/>
            <a:ext cx="83121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600" dirty="0" smtClean="0"/>
          </a:p>
        </p:txBody>
      </p:sp>
      <p:sp>
        <p:nvSpPr>
          <p:cNvPr id="8" name="矩形 7"/>
          <p:cNvSpPr/>
          <p:nvPr/>
        </p:nvSpPr>
        <p:spPr>
          <a:xfrm>
            <a:off x="155548" y="965197"/>
            <a:ext cx="84576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 4.3.1</a:t>
            </a:r>
            <a:r>
              <a:rPr lang="zh-CN" altLang="en-US" dirty="0" smtClean="0"/>
              <a:t>、 函数作用域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r>
              <a:rPr lang="en-US" b="1" dirty="0" err="1" smtClean="0"/>
              <a:t>var</a:t>
            </a:r>
            <a:r>
              <a:rPr lang="en-US" dirty="0" smtClean="0"/>
              <a:t> scope="global";  </a:t>
            </a:r>
          </a:p>
          <a:p>
            <a:pPr lvl="2"/>
            <a:r>
              <a:rPr lang="en-US" b="1" dirty="0" smtClean="0"/>
              <a:t>function</a:t>
            </a:r>
            <a:r>
              <a:rPr lang="en-US" dirty="0" smtClean="0"/>
              <a:t> t(){  </a:t>
            </a:r>
          </a:p>
          <a:p>
            <a:pPr lvl="2"/>
            <a:r>
              <a:rPr lang="en-US" dirty="0" smtClean="0"/>
              <a:t>    console.log(scope);  </a:t>
            </a:r>
          </a:p>
          <a:p>
            <a:pPr lvl="2"/>
            <a:r>
              <a:rPr lang="en-US" dirty="0" smtClean="0"/>
              <a:t>    </a:t>
            </a:r>
            <a:r>
              <a:rPr lang="en-US" b="1" dirty="0" err="1" smtClean="0"/>
              <a:t>var</a:t>
            </a:r>
            <a:r>
              <a:rPr lang="en-US" dirty="0" smtClean="0"/>
              <a:t> scope="local"  </a:t>
            </a:r>
          </a:p>
          <a:p>
            <a:pPr lvl="2"/>
            <a:r>
              <a:rPr lang="en-US" dirty="0" smtClean="0"/>
              <a:t>    console.log(scope);  </a:t>
            </a:r>
          </a:p>
          <a:p>
            <a:pPr lvl="2"/>
            <a:r>
              <a:rPr lang="en-US" dirty="0" smtClean="0"/>
              <a:t>}  </a:t>
            </a:r>
          </a:p>
          <a:p>
            <a:pPr lvl="2"/>
            <a:r>
              <a:rPr lang="en-US" dirty="0" smtClean="0"/>
              <a:t>t(); </a:t>
            </a:r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zh-CN" dirty="0" smtClean="0"/>
          </a:p>
          <a:p>
            <a:pPr lvl="1"/>
            <a:endParaRPr lang="zh-CN" altLang="zh-CN" dirty="0" smtClean="0"/>
          </a:p>
          <a:p>
            <a:pPr lvl="1"/>
            <a:endParaRPr lang="zh-CN" altLang="zh-CN" dirty="0" smtClean="0"/>
          </a:p>
          <a:p>
            <a:pPr lvl="1"/>
            <a:endParaRPr lang="zh-CN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04380" y="1450975"/>
            <a:ext cx="942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>
          <a:xfrm flipV="1">
            <a:off x="3454400" y="1812925"/>
            <a:ext cx="1710267" cy="557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32866" y="3293533"/>
            <a:ext cx="263313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原因：</a:t>
            </a:r>
            <a:r>
              <a:rPr lang="zh-CN" altLang="en-US" dirty="0" smtClean="0"/>
              <a:t>（函数提升）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87363"/>
            <a:ext cx="8445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作用域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JS</a:t>
            </a:r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部分</a:t>
            </a:r>
          </a:p>
        </p:txBody>
      </p:sp>
      <p:sp>
        <p:nvSpPr>
          <p:cNvPr id="12" name="矩形 11"/>
          <p:cNvSpPr/>
          <p:nvPr/>
        </p:nvSpPr>
        <p:spPr>
          <a:xfrm>
            <a:off x="349250" y="857250"/>
            <a:ext cx="83121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600" dirty="0" smtClean="0"/>
          </a:p>
        </p:txBody>
      </p:sp>
      <p:sp>
        <p:nvSpPr>
          <p:cNvPr id="8" name="矩形 7"/>
          <p:cNvSpPr/>
          <p:nvPr/>
        </p:nvSpPr>
        <p:spPr>
          <a:xfrm>
            <a:off x="155548" y="965197"/>
            <a:ext cx="845765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 4.3.2</a:t>
            </a:r>
            <a:r>
              <a:rPr lang="zh-CN" altLang="en-US" dirty="0" smtClean="0"/>
              <a:t>、 变量作用域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r>
              <a:rPr lang="en-US" b="1" dirty="0" smtClean="0"/>
              <a:t>function</a:t>
            </a:r>
            <a:r>
              <a:rPr lang="en-US" dirty="0" smtClean="0"/>
              <a:t> t(flag){  </a:t>
            </a:r>
          </a:p>
          <a:p>
            <a:pPr lvl="2"/>
            <a:r>
              <a:rPr lang="en-US" dirty="0" smtClean="0"/>
              <a:t>    </a:t>
            </a:r>
            <a:r>
              <a:rPr lang="en-US" b="1" dirty="0" smtClean="0"/>
              <a:t>if</a:t>
            </a:r>
            <a:r>
              <a:rPr lang="en-US" dirty="0" smtClean="0"/>
              <a:t>(flag){  </a:t>
            </a:r>
          </a:p>
          <a:p>
            <a:pPr lvl="2"/>
            <a:r>
              <a:rPr lang="en-US" dirty="0" smtClean="0"/>
              <a:t>        s="</a:t>
            </a:r>
            <a:r>
              <a:rPr lang="en-US" dirty="0" err="1" smtClean="0"/>
              <a:t>ifscope</a:t>
            </a:r>
            <a:r>
              <a:rPr lang="en-US" dirty="0" smtClean="0"/>
              <a:t>";  </a:t>
            </a:r>
          </a:p>
          <a:p>
            <a:pPr lvl="2"/>
            <a:r>
              <a:rPr lang="en-US" dirty="0" smtClean="0"/>
              <a:t>        </a:t>
            </a:r>
            <a:r>
              <a:rPr lang="en-US" b="1" dirty="0" smtClean="0"/>
              <a:t>for</a:t>
            </a:r>
            <a:r>
              <a:rPr lang="en-US" dirty="0" smtClean="0"/>
              <a:t>(</a:t>
            </a:r>
            <a:r>
              <a:rPr lang="en-US" b="1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i</a:t>
            </a:r>
            <a:r>
              <a:rPr lang="en-US" dirty="0" smtClean="0"/>
              <a:t>=0;i&lt;2;i++)   </a:t>
            </a:r>
          </a:p>
          <a:p>
            <a:pPr lvl="2"/>
            <a:r>
              <a:rPr lang="en-US" dirty="0" smtClean="0"/>
              <a:t>            ;  </a:t>
            </a:r>
          </a:p>
          <a:p>
            <a:pPr lvl="2"/>
            <a:r>
              <a:rPr lang="en-US" dirty="0" smtClean="0"/>
              <a:t>    }  </a:t>
            </a:r>
          </a:p>
          <a:p>
            <a:pPr lvl="2"/>
            <a:r>
              <a:rPr lang="en-US" dirty="0" smtClean="0"/>
              <a:t>    console.log(</a:t>
            </a:r>
            <a:r>
              <a:rPr lang="en-US" dirty="0" err="1" smtClean="0"/>
              <a:t>i</a:t>
            </a:r>
            <a:r>
              <a:rPr lang="en-US" dirty="0" smtClean="0"/>
              <a:t>);  </a:t>
            </a:r>
          </a:p>
          <a:p>
            <a:pPr lvl="2"/>
            <a:r>
              <a:rPr lang="en-US" dirty="0" smtClean="0"/>
              <a:t>}  </a:t>
            </a:r>
          </a:p>
          <a:p>
            <a:pPr lvl="2"/>
            <a:r>
              <a:rPr lang="en-US" dirty="0" smtClean="0"/>
              <a:t>t(</a:t>
            </a:r>
            <a:r>
              <a:rPr lang="en-US" b="1" dirty="0" smtClean="0"/>
              <a:t>true</a:t>
            </a:r>
            <a:r>
              <a:rPr lang="en-US" dirty="0" smtClean="0"/>
              <a:t>);  </a:t>
            </a:r>
          </a:p>
          <a:p>
            <a:pPr lvl="2"/>
            <a:r>
              <a:rPr lang="en-US" dirty="0" smtClean="0"/>
              <a:t>console.log(s); </a:t>
            </a:r>
            <a:endParaRPr lang="zh-CN" altLang="zh-CN" dirty="0" smtClean="0"/>
          </a:p>
          <a:p>
            <a:pPr lvl="1"/>
            <a:endParaRPr lang="zh-CN" altLang="zh-CN" dirty="0" smtClean="0"/>
          </a:p>
          <a:p>
            <a:pPr lvl="1"/>
            <a:endParaRPr lang="zh-CN" altLang="zh-CN" dirty="0" smtClean="0"/>
          </a:p>
          <a:p>
            <a:pPr lvl="1"/>
            <a:endParaRPr lang="zh-CN" altLang="zh-CN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454400" y="1812925"/>
            <a:ext cx="1710267" cy="557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32866" y="3293533"/>
            <a:ext cx="2633133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原因：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Js</a:t>
            </a:r>
            <a:r>
              <a:rPr lang="zh-CN" altLang="en-US" dirty="0" smtClean="0"/>
              <a:t>中没有用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声明的变量都是全局变量，而且是顶层对象的属性）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53592" y="1622425"/>
            <a:ext cx="13525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87363"/>
            <a:ext cx="8445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闭包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JS</a:t>
            </a:r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部分</a:t>
            </a:r>
          </a:p>
        </p:txBody>
      </p:sp>
      <p:sp>
        <p:nvSpPr>
          <p:cNvPr id="12" name="矩形 11"/>
          <p:cNvSpPr/>
          <p:nvPr/>
        </p:nvSpPr>
        <p:spPr>
          <a:xfrm>
            <a:off x="349250" y="857250"/>
            <a:ext cx="83121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600" dirty="0" smtClean="0"/>
          </a:p>
        </p:txBody>
      </p:sp>
      <p:sp>
        <p:nvSpPr>
          <p:cNvPr id="8" name="矩形 7"/>
          <p:cNvSpPr/>
          <p:nvPr/>
        </p:nvSpPr>
        <p:spPr>
          <a:xfrm>
            <a:off x="155548" y="965197"/>
            <a:ext cx="845765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 4.4.1</a:t>
            </a:r>
            <a:r>
              <a:rPr lang="zh-CN" altLang="en-US" dirty="0" smtClean="0"/>
              <a:t>、 含义：具有闭合作用域的匿名函数（在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语言中，只有函数内部的子函数才能读取局部变量，因此可以把闭包简单理解成</a:t>
            </a:r>
            <a:r>
              <a:rPr lang="en-US" altLang="zh-CN" dirty="0" smtClean="0"/>
              <a:t>"</a:t>
            </a:r>
            <a:r>
              <a:rPr lang="zh-CN" altLang="en-US" dirty="0" smtClean="0"/>
              <a:t>定义在一个函数内部的函数</a:t>
            </a:r>
            <a:r>
              <a:rPr lang="en-US" altLang="zh-CN" dirty="0" smtClean="0"/>
              <a:t>"</a:t>
            </a:r>
            <a:r>
              <a:rPr lang="zh-CN" altLang="en-US" dirty="0" smtClean="0"/>
              <a:t>。 ）</a:t>
            </a:r>
            <a:endParaRPr lang="en-US" altLang="zh-CN" dirty="0" smtClean="0"/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n=999;</a:t>
            </a:r>
          </a:p>
          <a:p>
            <a:pPr lvl="1"/>
            <a:r>
              <a:rPr lang="en-US" dirty="0" smtClean="0"/>
              <a:t>　　function f1(){</a:t>
            </a:r>
            <a:br>
              <a:rPr lang="en-US" dirty="0" smtClean="0"/>
            </a:br>
            <a:r>
              <a:rPr lang="en-US" dirty="0" smtClean="0"/>
              <a:t>　　　　alert(n);</a:t>
            </a:r>
            <a:br>
              <a:rPr lang="en-US" dirty="0" smtClean="0"/>
            </a:br>
            <a:r>
              <a:rPr lang="en-US" dirty="0" smtClean="0"/>
              <a:t>　　}</a:t>
            </a:r>
          </a:p>
          <a:p>
            <a:pPr lvl="1"/>
            <a:r>
              <a:rPr lang="en-US" dirty="0" smtClean="0"/>
              <a:t>　　</a:t>
            </a:r>
            <a:r>
              <a:rPr lang="en-US" dirty="0" smtClean="0">
                <a:solidFill>
                  <a:srgbClr val="FF0000"/>
                </a:solidFill>
              </a:rPr>
              <a:t>f1(); // 999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	function f1(){</a:t>
            </a:r>
            <a:br>
              <a:rPr lang="en-US" dirty="0" smtClean="0"/>
            </a:br>
            <a:r>
              <a:rPr lang="en-US" dirty="0" smtClean="0"/>
              <a:t>　　　　</a:t>
            </a:r>
            <a:r>
              <a:rPr lang="en-US" dirty="0" err="1" smtClean="0"/>
              <a:t>var</a:t>
            </a:r>
            <a:r>
              <a:rPr lang="en-US" dirty="0" smtClean="0"/>
              <a:t> n=999;</a:t>
            </a:r>
            <a:br>
              <a:rPr lang="en-US" dirty="0" smtClean="0"/>
            </a:br>
            <a:r>
              <a:rPr lang="en-US" dirty="0" smtClean="0"/>
              <a:t>　　}</a:t>
            </a:r>
          </a:p>
          <a:p>
            <a:pPr lvl="1"/>
            <a:r>
              <a:rPr lang="en-US" dirty="0" smtClean="0"/>
              <a:t>　　</a:t>
            </a:r>
            <a:r>
              <a:rPr lang="en-US" dirty="0" smtClean="0">
                <a:solidFill>
                  <a:srgbClr val="FF0000"/>
                </a:solidFill>
              </a:rPr>
              <a:t>alert(n); // </a:t>
            </a:r>
            <a:r>
              <a:rPr lang="en-US" dirty="0" smtClean="0">
                <a:solidFill>
                  <a:srgbClr val="FF0000"/>
                </a:solidFill>
              </a:rPr>
              <a:t>error</a:t>
            </a:r>
            <a:endParaRPr lang="zh-CN" altLang="zh-CN" dirty="0" smtClean="0"/>
          </a:p>
          <a:p>
            <a:pPr lvl="1"/>
            <a:endParaRPr lang="zh-CN" altLang="zh-CN" dirty="0" smtClean="0"/>
          </a:p>
          <a:p>
            <a:pPr lvl="1"/>
            <a:endParaRPr lang="zh-CN" altLang="zh-CN" dirty="0"/>
          </a:p>
        </p:txBody>
      </p:sp>
      <p:cxnSp>
        <p:nvCxnSpPr>
          <p:cNvPr id="17" name="直接箭头连接符 16"/>
          <p:cNvCxnSpPr/>
          <p:nvPr/>
        </p:nvCxnSpPr>
        <p:spPr>
          <a:xfrm rot="10800000">
            <a:off x="2277534" y="2984501"/>
            <a:ext cx="1447800" cy="262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0800000" flipV="1">
            <a:off x="2692401" y="3488268"/>
            <a:ext cx="1032933" cy="778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50506" y="2984501"/>
            <a:ext cx="1828271" cy="6463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思考：</a:t>
            </a:r>
            <a:r>
              <a:rPr lang="zh-CN" altLang="en-US" dirty="0" smtClean="0"/>
              <a:t>如何获取内部的变量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87363"/>
            <a:ext cx="8445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闭包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JS</a:t>
            </a:r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部分</a:t>
            </a:r>
          </a:p>
        </p:txBody>
      </p:sp>
      <p:sp>
        <p:nvSpPr>
          <p:cNvPr id="12" name="矩形 11"/>
          <p:cNvSpPr/>
          <p:nvPr/>
        </p:nvSpPr>
        <p:spPr>
          <a:xfrm>
            <a:off x="349250" y="857250"/>
            <a:ext cx="83121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600" dirty="0" smtClean="0"/>
          </a:p>
        </p:txBody>
      </p:sp>
      <p:sp>
        <p:nvSpPr>
          <p:cNvPr id="8" name="矩形 7"/>
          <p:cNvSpPr/>
          <p:nvPr/>
        </p:nvSpPr>
        <p:spPr>
          <a:xfrm>
            <a:off x="155548" y="965197"/>
            <a:ext cx="84576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 4.4.2</a:t>
            </a:r>
            <a:r>
              <a:rPr lang="zh-CN" altLang="en-US" dirty="0" smtClean="0"/>
              <a:t>、 如何从外部读取局部变量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r>
              <a:rPr lang="en-US" dirty="0" smtClean="0"/>
              <a:t>function f1(){</a:t>
            </a:r>
          </a:p>
          <a:p>
            <a:pPr lvl="1"/>
            <a:r>
              <a:rPr lang="en-US" dirty="0" smtClean="0"/>
              <a:t>　　　　</a:t>
            </a:r>
            <a:r>
              <a:rPr lang="en-US" dirty="0" err="1" smtClean="0"/>
              <a:t>var</a:t>
            </a:r>
            <a:r>
              <a:rPr lang="en-US" dirty="0" smtClean="0"/>
              <a:t> n=999;</a:t>
            </a:r>
          </a:p>
          <a:p>
            <a:pPr lvl="1"/>
            <a:r>
              <a:rPr lang="en-US" dirty="0" smtClean="0"/>
              <a:t>　　　　function f2(){</a:t>
            </a:r>
            <a:br>
              <a:rPr lang="en-US" dirty="0" smtClean="0"/>
            </a:br>
            <a:r>
              <a:rPr lang="en-US" dirty="0" smtClean="0"/>
              <a:t>　　　　　　alert(n); </a:t>
            </a:r>
            <a:br>
              <a:rPr lang="en-US" dirty="0" smtClean="0"/>
            </a:br>
            <a:r>
              <a:rPr lang="en-US" dirty="0" smtClean="0"/>
              <a:t>　　　　}</a:t>
            </a:r>
          </a:p>
          <a:p>
            <a:pPr lvl="1"/>
            <a:r>
              <a:rPr lang="en-US" dirty="0" smtClean="0"/>
              <a:t>　　　　return f2;</a:t>
            </a:r>
          </a:p>
          <a:p>
            <a:pPr lvl="1"/>
            <a:r>
              <a:rPr lang="en-US" dirty="0" smtClean="0"/>
              <a:t>　　}</a:t>
            </a:r>
          </a:p>
          <a:p>
            <a:pPr lvl="1"/>
            <a:r>
              <a:rPr lang="en-US" dirty="0" smtClean="0"/>
              <a:t>　　</a:t>
            </a:r>
            <a:r>
              <a:rPr lang="en-US" dirty="0" err="1" smtClean="0"/>
              <a:t>var</a:t>
            </a:r>
            <a:r>
              <a:rPr lang="en-US" dirty="0" smtClean="0"/>
              <a:t> result=f1();</a:t>
            </a:r>
          </a:p>
          <a:p>
            <a:pPr lvl="1"/>
            <a:r>
              <a:rPr lang="en-US" dirty="0" smtClean="0"/>
              <a:t>　　result(); </a:t>
            </a:r>
            <a:r>
              <a:rPr lang="en-US" dirty="0" smtClean="0">
                <a:solidFill>
                  <a:srgbClr val="FF0000"/>
                </a:solidFill>
              </a:rPr>
              <a:t>// </a:t>
            </a:r>
            <a:r>
              <a:rPr lang="en-US" dirty="0" smtClean="0">
                <a:solidFill>
                  <a:srgbClr val="FF0000"/>
                </a:solidFill>
              </a:rPr>
              <a:t>999</a:t>
            </a:r>
            <a:endParaRPr lang="zh-CN" altLang="zh-CN" dirty="0" smtClean="0"/>
          </a:p>
          <a:p>
            <a:pPr lvl="1"/>
            <a:endParaRPr lang="zh-CN" altLang="zh-CN" dirty="0"/>
          </a:p>
        </p:txBody>
      </p:sp>
      <p:sp>
        <p:nvSpPr>
          <p:cNvPr id="20" name="TextBox 19"/>
          <p:cNvSpPr txBox="1"/>
          <p:nvPr/>
        </p:nvSpPr>
        <p:spPr>
          <a:xfrm>
            <a:off x="5139267" y="2159000"/>
            <a:ext cx="1185333" cy="3693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读取成功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565400" y="2387600"/>
            <a:ext cx="2455333" cy="142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87363"/>
            <a:ext cx="8445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闭包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JS</a:t>
            </a:r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部分</a:t>
            </a:r>
          </a:p>
        </p:txBody>
      </p:sp>
      <p:sp>
        <p:nvSpPr>
          <p:cNvPr id="12" name="矩形 11"/>
          <p:cNvSpPr/>
          <p:nvPr/>
        </p:nvSpPr>
        <p:spPr>
          <a:xfrm>
            <a:off x="349250" y="857250"/>
            <a:ext cx="83121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600" dirty="0" smtClean="0"/>
          </a:p>
        </p:txBody>
      </p:sp>
      <p:sp>
        <p:nvSpPr>
          <p:cNvPr id="8" name="矩形 7"/>
          <p:cNvSpPr/>
          <p:nvPr/>
        </p:nvSpPr>
        <p:spPr>
          <a:xfrm>
            <a:off x="155548" y="965197"/>
            <a:ext cx="845765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 4.4.3</a:t>
            </a:r>
            <a:r>
              <a:rPr lang="zh-CN" altLang="en-US" dirty="0" smtClean="0"/>
              <a:t>、 闭包的用途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r>
              <a:rPr lang="zh-CN" altLang="en-US" dirty="0" smtClean="0"/>
              <a:t>一个是前面提到的可以</a:t>
            </a:r>
            <a:r>
              <a:rPr lang="zh-CN" altLang="en-US" dirty="0" smtClean="0">
                <a:solidFill>
                  <a:srgbClr val="FF0000"/>
                </a:solidFill>
              </a:rPr>
              <a:t>读取函数内部的变量</a:t>
            </a:r>
            <a:r>
              <a:rPr lang="zh-CN" altLang="en-US" dirty="0" smtClean="0"/>
              <a:t>，另一个就是让这些</a:t>
            </a:r>
            <a:r>
              <a:rPr lang="zh-CN" altLang="en-US" dirty="0" smtClean="0">
                <a:solidFill>
                  <a:srgbClr val="FF0000"/>
                </a:solidFill>
              </a:rPr>
              <a:t>变量的值始终保持在内存中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zh-CN" dirty="0" smtClean="0"/>
          </a:p>
          <a:p>
            <a:pPr lvl="1"/>
            <a:endParaRPr lang="zh-CN" altLang="zh-CN" dirty="0" smtClean="0"/>
          </a:p>
          <a:p>
            <a:pPr lvl="1"/>
            <a:endParaRPr lang="zh-CN" altLang="zh-CN" dirty="0" smtClean="0"/>
          </a:p>
          <a:p>
            <a:pPr lvl="1"/>
            <a:endParaRPr lang="zh-CN" altLang="zh-CN" dirty="0"/>
          </a:p>
        </p:txBody>
      </p:sp>
      <p:sp>
        <p:nvSpPr>
          <p:cNvPr id="20" name="TextBox 19"/>
          <p:cNvSpPr txBox="1"/>
          <p:nvPr/>
        </p:nvSpPr>
        <p:spPr>
          <a:xfrm>
            <a:off x="3234266" y="3124203"/>
            <a:ext cx="2150534" cy="3693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注意：闭包的使用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743200" y="2023533"/>
            <a:ext cx="1083733" cy="101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87363"/>
            <a:ext cx="8445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闭包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JS</a:t>
            </a:r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部分</a:t>
            </a:r>
          </a:p>
        </p:txBody>
      </p:sp>
      <p:sp>
        <p:nvSpPr>
          <p:cNvPr id="12" name="矩形 11"/>
          <p:cNvSpPr/>
          <p:nvPr/>
        </p:nvSpPr>
        <p:spPr>
          <a:xfrm>
            <a:off x="349250" y="857250"/>
            <a:ext cx="83121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600" dirty="0" smtClean="0"/>
          </a:p>
        </p:txBody>
      </p:sp>
      <p:sp>
        <p:nvSpPr>
          <p:cNvPr id="8" name="矩形 7"/>
          <p:cNvSpPr/>
          <p:nvPr/>
        </p:nvSpPr>
        <p:spPr>
          <a:xfrm>
            <a:off x="155548" y="965197"/>
            <a:ext cx="845765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4.4.4</a:t>
            </a:r>
            <a:r>
              <a:rPr lang="zh-CN" altLang="en-US" dirty="0" smtClean="0"/>
              <a:t>、 使用闭包的注意点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         1</a:t>
            </a:r>
            <a:r>
              <a:rPr lang="zh-CN" altLang="en-US" dirty="0" smtClean="0"/>
              <a:t>）由于闭包会使得函数中的</a:t>
            </a:r>
            <a:r>
              <a:rPr lang="zh-CN" altLang="en-US" dirty="0" smtClean="0">
                <a:solidFill>
                  <a:srgbClr val="FF0000"/>
                </a:solidFill>
              </a:rPr>
              <a:t>变量都被保存在内存中，内存消耗很大，所以不能滥用闭包</a:t>
            </a:r>
            <a:r>
              <a:rPr lang="zh-CN" altLang="en-US" dirty="0" smtClean="0"/>
              <a:t>，否则会造成网页的性能问题，在</a:t>
            </a:r>
            <a:r>
              <a:rPr lang="en-US" altLang="zh-CN" dirty="0" smtClean="0"/>
              <a:t>IE</a:t>
            </a:r>
            <a:r>
              <a:rPr lang="zh-CN" altLang="en-US" dirty="0" smtClean="0"/>
              <a:t>中可能导致内存泄露。解决方法是，在退出函数之前，将不使用的局部变量全部删除。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       2</a:t>
            </a:r>
            <a:r>
              <a:rPr lang="zh-CN" altLang="en-US" dirty="0" smtClean="0"/>
              <a:t>）闭包会在父函数外部，改变父函数内部变量的值。所以，如果你把父函数当作对象（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）使用，把闭包当作它的公用方法（</a:t>
            </a:r>
            <a:r>
              <a:rPr lang="en-US" altLang="zh-CN" dirty="0" smtClean="0"/>
              <a:t>Public Method</a:t>
            </a:r>
            <a:r>
              <a:rPr lang="zh-CN" altLang="en-US" dirty="0" smtClean="0"/>
              <a:t>），把内部变量当作它的私有属性（</a:t>
            </a:r>
            <a:r>
              <a:rPr lang="en-US" altLang="zh-CN" dirty="0" smtClean="0"/>
              <a:t>private value</a:t>
            </a:r>
            <a:r>
              <a:rPr lang="zh-CN" altLang="en-US" dirty="0" smtClean="0"/>
              <a:t>），这时一定要小心，不要随便改变父函数内部变量的值</a:t>
            </a:r>
            <a:r>
              <a:rPr lang="zh-CN" altLang="en-US" dirty="0" smtClean="0"/>
              <a:t>。</a:t>
            </a:r>
            <a:endParaRPr lang="zh-CN" altLang="zh-CN" dirty="0" smtClean="0"/>
          </a:p>
          <a:p>
            <a:pPr lvl="1"/>
            <a:endParaRPr lang="zh-CN" altLang="zh-CN" dirty="0" smtClean="0"/>
          </a:p>
          <a:p>
            <a:pPr lvl="1"/>
            <a:endParaRPr lang="zh-CN" altLang="zh-CN" dirty="0" smtClean="0"/>
          </a:p>
          <a:p>
            <a:pPr lvl="1"/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87363"/>
            <a:ext cx="8445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b="1" dirty="0" smtClean="0"/>
              <a:t>资源教程</a:t>
            </a:r>
            <a:r>
              <a:rPr lang="en-US" altLang="zh-CN" dirty="0" smtClean="0"/>
              <a:t>: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前端知识体系内容</a:t>
            </a:r>
          </a:p>
        </p:txBody>
      </p:sp>
      <p:sp>
        <p:nvSpPr>
          <p:cNvPr id="12" name="矩形 11"/>
          <p:cNvSpPr/>
          <p:nvPr/>
        </p:nvSpPr>
        <p:spPr>
          <a:xfrm>
            <a:off x="349250" y="857250"/>
            <a:ext cx="83121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          </a:t>
            </a:r>
            <a:endParaRPr lang="en-US" altLang="zh-CN" sz="1600" dirty="0" smtClean="0"/>
          </a:p>
          <a:p>
            <a:r>
              <a:rPr lang="en-US" altLang="zh-CN" sz="1600" dirty="0" smtClean="0"/>
              <a:t> 1</a:t>
            </a:r>
            <a:r>
              <a:rPr lang="zh-CN" altLang="en-US" sz="1600" dirty="0" smtClean="0"/>
              <a:t>、 </a:t>
            </a:r>
            <a:r>
              <a:rPr lang="en-US" altLang="zh-CN" sz="1600" dirty="0" smtClean="0">
                <a:hlinkClick r:id="rId4"/>
              </a:rPr>
              <a:t>https://segmentfault.com/a/1190000004070468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 </a:t>
            </a:r>
            <a:r>
              <a:rPr lang="en-US" altLang="zh-CN" sz="1600" dirty="0" smtClean="0">
                <a:hlinkClick r:id="rId5"/>
              </a:rPr>
              <a:t>http://</a:t>
            </a:r>
            <a:r>
              <a:rPr lang="en-US" altLang="zh-CN" sz="1600" dirty="0" smtClean="0">
                <a:hlinkClick r:id="rId5"/>
              </a:rPr>
              <a:t>www.imooc.com/course/list?c=fe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 </a:t>
            </a:r>
            <a:r>
              <a:rPr lang="en-US" altLang="zh-CN" sz="1600" dirty="0" smtClean="0">
                <a:hlinkClick r:id="rId6"/>
              </a:rPr>
              <a:t>http://alloyteam.github.io/CodeGuide</a:t>
            </a:r>
            <a:r>
              <a:rPr lang="en-US" altLang="zh-CN" sz="1600" dirty="0" smtClean="0">
                <a:hlinkClick r:id="rId6"/>
              </a:rPr>
              <a:t>/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zh-CN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底宽-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pic>
        <p:nvPicPr>
          <p:cNvPr id="4" name="图片 3" descr="地址栏-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1" y="4758676"/>
            <a:ext cx="8966619" cy="3169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21429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87363"/>
            <a:ext cx="8445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前端的职能：把网站界面更好的呈现给用户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什么是</a:t>
            </a:r>
            <a:r>
              <a:rPr lang="zh-CN" altLang="en-US" sz="1400" b="1" kern="0" dirty="0" smtClean="0">
                <a:latin typeface="微软雅黑" pitchFamily="34" charset="-122"/>
                <a:ea typeface="微软雅黑" pitchFamily="34" charset="-122"/>
              </a:rPr>
              <a:t>前端</a:t>
            </a:r>
            <a:endParaRPr kumimoji="1"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/>
              <a:ea typeface="微软雅黑"/>
              <a:cs typeface="Microsoft YaHei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0950" y="915389"/>
            <a:ext cx="5249967" cy="371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238152" y="487363"/>
            <a:ext cx="84455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前端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什么是</a:t>
            </a:r>
            <a:r>
              <a:rPr lang="zh-CN" altLang="en-US" sz="1400" b="1" kern="0" dirty="0" smtClean="0">
                <a:latin typeface="微软雅黑" pitchFamily="34" charset="-122"/>
                <a:ea typeface="微软雅黑" pitchFamily="34" charset="-122"/>
              </a:rPr>
              <a:t>前端</a:t>
            </a:r>
            <a:endParaRPr kumimoji="1"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/>
              <a:ea typeface="微软雅黑"/>
              <a:cs typeface="Microsoft YaHei"/>
            </a:endParaRPr>
          </a:p>
        </p:txBody>
      </p:sp>
      <p:pic>
        <p:nvPicPr>
          <p:cNvPr id="8" name="Picture 2" descr="https://camo.githubusercontent.com/aab59f179c70343b2e9ad70cf8520d08b4622502/68747470733a2f2f692e696d6775722e636f6d2f326164764d39572e706e6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0239" y="145274"/>
            <a:ext cx="3354878" cy="42805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2" descr="https://segmentfault.com/image?src=http://i.imgur.com/VU2zsCo.jpg&amp;objectId=1190000007677529&amp;token=f1690b2eacd4606d7aabf8d2cdfd5db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26064" y="430482"/>
            <a:ext cx="3585291" cy="448161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87363"/>
            <a:ext cx="8445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常规说明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en-US" altLang="zh-CN" sz="1400" b="1" dirty="0" smtClean="0"/>
              <a:t>XHTML</a:t>
            </a:r>
            <a:r>
              <a:rPr lang="zh-CN" altLang="en-US" sz="1400" b="1" dirty="0" smtClean="0"/>
              <a:t>部分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8702" y="973667"/>
            <a:ext cx="83121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dirty="0" smtClean="0"/>
              <a:t>文档类型声明，目前非特殊情况下我们采用</a:t>
            </a:r>
            <a:endParaRPr lang="en-US" altLang="zh-CN" dirty="0" smtClean="0"/>
          </a:p>
          <a:p>
            <a:pPr marL="0" lvl="1"/>
            <a:endParaRPr lang="zh-CN" altLang="zh-CN" dirty="0" smtClean="0"/>
          </a:p>
          <a:p>
            <a:r>
              <a:rPr lang="zh-CN" altLang="zh-CN" sz="1600" dirty="0" smtClean="0">
                <a:solidFill>
                  <a:schemeClr val="tx2"/>
                </a:solidFill>
              </a:rPr>
              <a:t>&lt;!DOCTYPE html&gt;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dirty="0" smtClean="0"/>
              <a:t>根据项目文档选择页面编码格式，</a:t>
            </a:r>
            <a:r>
              <a:rPr lang="zh-CN" altLang="zh-CN" dirty="0" smtClean="0">
                <a:solidFill>
                  <a:srgbClr val="FF0000"/>
                </a:solidFill>
              </a:rPr>
              <a:t>一般中文项目采用</a:t>
            </a:r>
            <a:r>
              <a:rPr lang="en-US" altLang="zh-CN" dirty="0" smtClean="0">
                <a:solidFill>
                  <a:srgbClr val="FF0000"/>
                </a:solidFill>
              </a:rPr>
              <a:t>GBK</a:t>
            </a:r>
            <a:r>
              <a:rPr lang="zh-CN" altLang="zh-CN" dirty="0" smtClean="0">
                <a:solidFill>
                  <a:srgbClr val="FF0000"/>
                </a:solidFill>
              </a:rPr>
              <a:t>，英文项目采用</a:t>
            </a:r>
            <a:r>
              <a:rPr lang="en-US" altLang="zh-CN" dirty="0" smtClean="0">
                <a:solidFill>
                  <a:srgbClr val="FF0000"/>
                </a:solidFill>
              </a:rPr>
              <a:t>UTF-8</a:t>
            </a:r>
            <a:r>
              <a:rPr lang="zh-CN" altLang="zh-CN" dirty="0" smtClean="0">
                <a:solidFill>
                  <a:srgbClr val="FF0000"/>
                </a:solidFill>
              </a:rPr>
              <a:t>，而程序页一般情况下也采用</a:t>
            </a:r>
            <a:r>
              <a:rPr lang="en-US" altLang="zh-CN" dirty="0" smtClean="0">
                <a:solidFill>
                  <a:srgbClr val="FF0000"/>
                </a:solidFill>
              </a:rPr>
              <a:t>UTF-8</a:t>
            </a:r>
            <a:r>
              <a:rPr lang="zh-CN" altLang="zh-CN" dirty="0" smtClean="0"/>
              <a:t>，特殊项目或有特定需求的按需求确定编码格式；</a:t>
            </a:r>
            <a:r>
              <a:rPr lang="zh-CN" altLang="en-US" dirty="0" smtClean="0"/>
              <a:t>我们公司程序员基本都采用</a:t>
            </a:r>
            <a:r>
              <a:rPr lang="en-US" altLang="zh-CN" dirty="0" smtClean="0">
                <a:solidFill>
                  <a:srgbClr val="FF0000"/>
                </a:solidFill>
              </a:rPr>
              <a:t>UTF-8</a:t>
            </a:r>
            <a:r>
              <a:rPr lang="zh-CN" altLang="en-US" dirty="0" smtClean="0"/>
              <a:t>。</a:t>
            </a:r>
            <a:endParaRPr lang="zh-CN" altLang="zh-CN" dirty="0" smtClean="0"/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dirty="0" smtClean="0"/>
              <a:t>静态页面</a:t>
            </a:r>
            <a:r>
              <a:rPr lang="en-US" altLang="zh-CN" dirty="0" smtClean="0"/>
              <a:t>XHTML</a:t>
            </a:r>
            <a:r>
              <a:rPr lang="zh-CN" altLang="zh-CN" dirty="0" smtClean="0"/>
              <a:t>代码应采用自动缩进的形式编写，这样代码层次结构清晰。建议使用代码缩进，缩进时使用</a:t>
            </a:r>
            <a:r>
              <a:rPr lang="en-US" altLang="zh-CN" dirty="0" smtClean="0"/>
              <a:t>tab(</a:t>
            </a:r>
            <a:r>
              <a:rPr lang="zh-CN" altLang="zh-CN" dirty="0" smtClean="0"/>
              <a:t>键盘中的</a:t>
            </a:r>
            <a:r>
              <a:rPr lang="en-US" altLang="zh-CN" dirty="0" smtClean="0"/>
              <a:t>TAB</a:t>
            </a:r>
            <a:r>
              <a:rPr lang="zh-CN" altLang="zh-CN" dirty="0" smtClean="0"/>
              <a:t>键</a:t>
            </a:r>
            <a:r>
              <a:rPr lang="en-US" altLang="zh-CN" dirty="0" smtClean="0"/>
              <a:t>)</a:t>
            </a:r>
            <a:r>
              <a:rPr lang="zh-CN" altLang="zh-CN" dirty="0" smtClean="0"/>
              <a:t>，以减少不必要的代码产生；</a:t>
            </a:r>
            <a:r>
              <a:rPr lang="zh-CN" altLang="en-US" dirty="0" smtClean="0"/>
              <a:t>如图：</a:t>
            </a:r>
            <a:endParaRPr lang="zh-CN" altLang="zh-CN" dirty="0" smtClean="0"/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en-US" altLang="zh-CN" sz="1400" b="1" dirty="0" smtClean="0"/>
              <a:t>XHTML</a:t>
            </a:r>
            <a:r>
              <a:rPr lang="zh-CN" altLang="en-US" sz="1400" b="1" dirty="0" smtClean="0"/>
              <a:t>部分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5842" name="Picture 2" descr="3副本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1193" y="676275"/>
            <a:ext cx="423862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87363"/>
            <a:ext cx="8445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代码书写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en-US" altLang="zh-CN" sz="1400" b="1" dirty="0" smtClean="0"/>
              <a:t>XHTML</a:t>
            </a:r>
            <a:r>
              <a:rPr lang="zh-CN" altLang="en-US" sz="1400" b="1" dirty="0" smtClean="0"/>
              <a:t>部分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8702" y="931332"/>
            <a:ext cx="86174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、模块化书写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2.1.1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1600" dirty="0" smtClean="0"/>
              <a:t>书写整体框架</a:t>
            </a:r>
            <a:r>
              <a:rPr lang="zh-CN" altLang="en-US" sz="1600" dirty="0" smtClean="0"/>
              <a:t>。</a:t>
            </a:r>
            <a:r>
              <a:rPr lang="zh-CN" altLang="zh-CN" sz="1600" dirty="0" smtClean="0"/>
              <a:t>按照框架结构分为头部（</a:t>
            </a:r>
            <a:r>
              <a:rPr lang="en-US" altLang="zh-CN" sz="1600" dirty="0" smtClean="0"/>
              <a:t>header</a:t>
            </a:r>
            <a:r>
              <a:rPr lang="zh-CN" altLang="zh-CN" sz="1600" dirty="0" smtClean="0"/>
              <a:t>）、导航（</a:t>
            </a:r>
            <a:r>
              <a:rPr lang="en-US" altLang="zh-CN" sz="1600" dirty="0" err="1" smtClean="0"/>
              <a:t>nav</a:t>
            </a:r>
            <a:r>
              <a:rPr lang="zh-CN" altLang="zh-CN" sz="1600" dirty="0" smtClean="0"/>
              <a:t>）、主体（</a:t>
            </a:r>
            <a:r>
              <a:rPr lang="en-US" altLang="zh-CN" sz="1600" dirty="0" smtClean="0"/>
              <a:t>main</a:t>
            </a:r>
            <a:r>
              <a:rPr lang="zh-CN" altLang="zh-CN" sz="1600" dirty="0" smtClean="0"/>
              <a:t>）等，建立清晰的整体框架。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817" name="Picture 1" descr="未标题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6344" y="1586189"/>
            <a:ext cx="4853237" cy="2925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87363"/>
            <a:ext cx="8445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代码书写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en-US" altLang="zh-CN" sz="1400" b="1" dirty="0" smtClean="0"/>
              <a:t>XHTML</a:t>
            </a:r>
            <a:r>
              <a:rPr lang="zh-CN" altLang="en-US" sz="1400" b="1" dirty="0" smtClean="0"/>
              <a:t>部分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8702" y="931332"/>
            <a:ext cx="86174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2.1.2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1600" dirty="0" smtClean="0"/>
              <a:t>拆解栏目模块，按模块放入框架中：应严格按照模块化书写方式进行，模块有完整的外包围结构，模块与模块间有清晰的注释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3793" name="Picture 1" descr="未标题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2126" y="1528518"/>
            <a:ext cx="4937860" cy="3216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办公室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8890</TotalTime>
  <Words>1673</Words>
  <Application>Microsoft Office PowerPoint</Application>
  <PresentationFormat>全屏显示(16:9)</PresentationFormat>
  <Paragraphs>282</Paragraphs>
  <Slides>37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幻灯片 1</vt:lpstr>
      <vt:lpstr>目录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Adam</dc:creator>
  <cp:lastModifiedBy>mosker</cp:lastModifiedBy>
  <cp:revision>1507</cp:revision>
  <dcterms:created xsi:type="dcterms:W3CDTF">2013-09-17T10:15:37Z</dcterms:created>
  <dcterms:modified xsi:type="dcterms:W3CDTF">2017-08-14T07:49:29Z</dcterms:modified>
</cp:coreProperties>
</file>