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9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29" r:id="rId13"/>
    <p:sldId id="374" r:id="rId14"/>
    <p:sldId id="375" r:id="rId15"/>
    <p:sldId id="376" r:id="rId16"/>
    <p:sldId id="377" r:id="rId17"/>
    <p:sldId id="348" r:id="rId18"/>
    <p:sldId id="363" r:id="rId19"/>
    <p:sldId id="364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89" r:id="rId32"/>
    <p:sldId id="392" r:id="rId33"/>
    <p:sldId id="393" r:id="rId34"/>
    <p:sldId id="394" r:id="rId35"/>
    <p:sldId id="395" r:id="rId36"/>
    <p:sldId id="396" r:id="rId37"/>
    <p:sldId id="397" r:id="rId38"/>
    <p:sldId id="398" r:id="rId39"/>
    <p:sldId id="258" r:id="rId40"/>
  </p:sldIdLst>
  <p:sldSz cx="9144000" cy="5143500" type="screen16x9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86" autoAdjust="0"/>
  </p:normalViewPr>
  <p:slideViewPr>
    <p:cSldViewPr snapToGrid="0" snapToObjects="1">
      <p:cViewPr varScale="1">
        <p:scale>
          <a:sx n="98" d="100"/>
          <a:sy n="98" d="100"/>
        </p:scale>
        <p:origin x="762" y="84"/>
      </p:cViewPr>
      <p:guideLst>
        <p:guide orient="horz" pos="17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436E6858-38F4-44B1-9EB0-3D4B98B3BA2C}" type="datetime1">
              <a:rPr lang="zh-CN" altLang="en-US"/>
              <a:pPr>
                <a:defRPr/>
              </a:pPr>
              <a:t>2017/8/15</a:t>
            </a:fld>
            <a:endParaRPr lang="zh-CN" altLang="en-US" sz="1200"/>
          </a:p>
        </p:txBody>
      </p:sp>
      <p:sp>
        <p:nvSpPr>
          <p:cNvPr id="5530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sz="1200">
                <a:latin typeface="Arial" pitchFamily="34" charset="0"/>
              </a:rPr>
              <a:t>单击此处编辑母版文本样式</a:t>
            </a:r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sz="1200">
                <a:latin typeface="Arial" pitchFamily="34" charset="0"/>
              </a:rPr>
              <a:t>第二级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sz="1200">
                <a:latin typeface="Arial" pitchFamily="34" charset="0"/>
              </a:rPr>
              <a:t>第三级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sz="1200">
                <a:latin typeface="Arial" pitchFamily="34" charset="0"/>
              </a:rPr>
              <a:t>第四级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sz="1200">
                <a:latin typeface="Arial" pitchFamily="34" charset="0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9C0171D4-AE61-4EBC-8CF3-9C054137A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6728383.htm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subview/67156/5112091.htm" TargetMode="External"/><Relationship Id="rId5" Type="http://schemas.openxmlformats.org/officeDocument/2006/relationships/hyperlink" Target="http://baike.baidu.com/view/329976.htm" TargetMode="External"/><Relationship Id="rId4" Type="http://schemas.openxmlformats.org/officeDocument/2006/relationships/hyperlink" Target="http://baike.baidu.com/view/1088.htm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键值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(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  <a:hlinkClick r:id="rId3"/>
              </a:rPr>
              <a:t>Key-Value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)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存储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  <a:hlinkClick r:id="rId4"/>
              </a:rPr>
              <a:t>数据库</a:t>
            </a:r>
            <a:endParaRPr lang="zh-CN" altLang="en-US" sz="1200" b="0" i="0" kern="1200" dirty="0" smtClean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这一类数据库主要会使用到一个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  <a:hlinkClick r:id="rId5"/>
              </a:rPr>
              <a:t>哈希表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，这个表中有一个特定的键和一个指针指向特定的数据。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Key/value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模型对于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IT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系统来说的优势在于简单、易部署。但是如果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  <a:hlinkClick r:id="rId6"/>
              </a:rPr>
              <a:t>DBA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只对部分值进行查询或更新的时候，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Key/value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就显得效率低下了。</a:t>
            </a:r>
            <a:r>
              <a:rPr lang="en-US" altLang="zh-CN" sz="1200" b="0" i="0" kern="1200" baseline="300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[3]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 举例如：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Tokyo Cabinet/Tyrant,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Redis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Voldemort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, Oracle BDB.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列存储数据库。</a:t>
            </a:r>
            <a:endParaRPr lang="zh-CN" altLang="en-US" sz="1200" b="0" i="0" kern="1200" dirty="0" smtClean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这部分数据库通常是用来应对分布式存储的海量数据。键仍然存在，但是它们的特点是指向了多个列。这些列是由列家族来安排的。如：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Cassandra,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HBase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Riak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.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文档型数据库</a:t>
            </a:r>
            <a:endParaRPr lang="zh-CN" altLang="en-US" sz="1200" b="0" i="0" kern="1200" dirty="0" smtClean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文档型数据库的灵感是来自于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Lotus Notes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办公软件的，而且它同第一种键值存储相类似。该类型的数据模型是版本化的文档，半结构化的文档以特定的格式存储，比如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JSON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。文档型数据库可 以看作是键值数据库的升级版，允许之间嵌套键值。而且文档型数据库比键值数据库的查询效率更高。如：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CouchDB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MongoDb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国内也有文档型数据库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SequoiaDB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，已经开源。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图形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(Graph)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数据库</a:t>
            </a:r>
            <a:endParaRPr lang="zh-CN" altLang="en-US" sz="1200" b="0" i="0" kern="1200" dirty="0" smtClean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图形结构的数据库同其他行列以及刚性结构的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SQL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数据库不同，它是使用灵活的图形模型，并且能够扩展到多个服务器上。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NoSQL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数据库没有标准的查询语言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(SQL)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，因此进行数据库查询需要制定数据模型。许多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NoSQL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数据库都有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REST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式的数据接口或者查询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。</a:t>
            </a:r>
            <a:r>
              <a:rPr lang="en-US" altLang="zh-CN" sz="1200" b="0" i="0" kern="1200" baseline="300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[2]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 如：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Neo4J,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InfoGrid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, Infinite Graph.</a:t>
            </a:r>
            <a:endParaRPr lang="en-US" altLang="zh-CN" sz="1200" b="0" i="0" kern="1200" dirty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36E6858-38F4-44B1-9EB0-3D4B98B3BA2C}" type="datetime1">
              <a:rPr lang="zh-CN" altLang="en-US" smtClean="0"/>
              <a:pPr>
                <a:defRPr/>
              </a:pPr>
              <a:t>2017/8/15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C0171D4-AE61-4EBC-8CF3-9C054137A9EE}" type="slidenum">
              <a:rPr lang="zh-CN" altLang="en-US" smtClean="0"/>
              <a:pPr>
                <a:defRPr/>
              </a:pPr>
              <a:t>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64516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fld id="{C5B6A1A4-DD52-469A-9DE3-C2979B31872C}" type="datetime1">
              <a:rPr lang="zh-CN" altLang="en-US">
                <a:latin typeface="Arial" charset="0"/>
              </a:rPr>
              <a:pPr>
                <a:buFont typeface="Arial" charset="0"/>
                <a:buNone/>
              </a:pPr>
              <a:t>2017/8/15</a:t>
            </a:fld>
            <a:endParaRPr lang="zh-CN" altLang="en-US" sz="1200">
              <a:latin typeface="Arial" charset="0"/>
            </a:endParaRPr>
          </a:p>
        </p:txBody>
      </p:sp>
      <p:sp>
        <p:nvSpPr>
          <p:cNvPr id="64517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fld id="{7EA3CFF3-6794-4DF1-B270-7B467F9BEF7B}" type="slidenum">
              <a:rPr lang="zh-CN" altLang="en-US">
                <a:latin typeface="Arial" charset="0"/>
              </a:rPr>
              <a:pPr>
                <a:buFont typeface="Arial" charset="0"/>
                <a:buNone/>
              </a:pPr>
              <a:t>25</a:t>
            </a:fld>
            <a:endParaRPr lang="zh-CN" altLang="en-US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7F7601"/>
              </a:buClr>
              <a:buFont typeface="Wingdings" pitchFamily="2" charset="2"/>
              <a:buChar char="Ø"/>
              <a:defRPr/>
            </a:pPr>
            <a:r>
              <a:rPr lang="zh-CN" altLang="en-US" sz="1400" b="1" kern="0" dirty="0" smtClean="0">
                <a:latin typeface="微软雅黑" pitchFamily="34" charset="-122"/>
                <a:ea typeface="微软雅黑" pitchFamily="34" charset="-122"/>
              </a:rPr>
              <a:t>主</a:t>
            </a:r>
            <a:r>
              <a:rPr lang="en-US" altLang="zh-CN" sz="1400" b="1" kern="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b="1" kern="0" dirty="0" smtClean="0">
                <a:latin typeface="微软雅黑" pitchFamily="34" charset="-122"/>
                <a:ea typeface="微软雅黑" pitchFamily="34" charset="-122"/>
              </a:rPr>
              <a:t>从服务器间数据同步介绍</a:t>
            </a:r>
            <a:endParaRPr lang="en-US" altLang="zh-CN" sz="1400" b="1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rgbClr val="7F7601"/>
              </a:buClr>
              <a:buFont typeface="Wingdings" pitchFamily="2" charset="2"/>
              <a:buChar char="Ø"/>
              <a:defRPr/>
            </a:pP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红色箭头表示数据只能写到主机上，然后再同步到多个从机上。</a:t>
            </a:r>
            <a:endParaRPr lang="en-US" altLang="zh-CN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rgbClr val="7F7601"/>
              </a:buClr>
              <a:buFont typeface="Wingdings" pitchFamily="2" charset="2"/>
              <a:buChar char="Ø"/>
              <a:defRPr/>
            </a:pP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蓝色箭头表示数据可以从主机或从机任意一个上读。</a:t>
            </a:r>
            <a:endParaRPr lang="en-US" altLang="zh-CN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rgbClr val="7F7601"/>
              </a:buClr>
              <a:buFont typeface="Wingdings" pitchFamily="2" charset="2"/>
              <a:buChar char="Ø"/>
              <a:defRPr/>
            </a:pP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各个主机与从机之间，通过心跳包检测机制，同步彼此之间的状态。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5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fld id="{ED08A6F6-DE3C-4BFA-A461-DE1675403B6F}" type="datetime1">
              <a:rPr lang="zh-CN" altLang="en-US">
                <a:latin typeface="Arial" charset="0"/>
              </a:rPr>
              <a:pPr>
                <a:buFont typeface="Arial" charset="0"/>
                <a:buNone/>
              </a:pPr>
              <a:t>2017/8/15</a:t>
            </a:fld>
            <a:endParaRPr lang="zh-CN" altLang="en-US" sz="1200">
              <a:latin typeface="Arial" charset="0"/>
            </a:endParaRPr>
          </a:p>
        </p:txBody>
      </p:sp>
      <p:sp>
        <p:nvSpPr>
          <p:cNvPr id="6554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fld id="{63A09729-2668-4899-9114-AA54E915F547}" type="slidenum">
              <a:rPr lang="zh-CN" altLang="en-US">
                <a:latin typeface="Arial" charset="0"/>
              </a:rPr>
              <a:pPr>
                <a:buFont typeface="Arial" charset="0"/>
                <a:buNone/>
              </a:pPr>
              <a:t>26</a:t>
            </a:fld>
            <a:endParaRPr lang="zh-CN" altLang="en-US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7F7601"/>
              </a:buClr>
              <a:buFont typeface="Wingdings" pitchFamily="2" charset="2"/>
              <a:buChar char="Ø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56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fld id="{6447F3EA-507A-4299-A1AC-2BF350B55BE4}" type="datetime1">
              <a:rPr lang="zh-CN" altLang="en-US">
                <a:latin typeface="Arial" charset="0"/>
              </a:rPr>
              <a:pPr>
                <a:buFont typeface="Arial" charset="0"/>
                <a:buNone/>
              </a:pPr>
              <a:t>2017/8/15</a:t>
            </a:fld>
            <a:endParaRPr lang="zh-CN" altLang="en-US" sz="1200">
              <a:latin typeface="Arial" charset="0"/>
            </a:endParaRPr>
          </a:p>
        </p:txBody>
      </p:sp>
      <p:sp>
        <p:nvSpPr>
          <p:cNvPr id="6656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fld id="{16BDBFDA-9A87-460D-87E8-97AE24BBAF39}" type="slidenum">
              <a:rPr lang="zh-CN" altLang="en-US">
                <a:latin typeface="Arial" charset="0"/>
              </a:rPr>
              <a:pPr>
                <a:buFont typeface="Arial" charset="0"/>
                <a:buNone/>
              </a:pPr>
              <a:t>27</a:t>
            </a:fld>
            <a:endParaRPr lang="zh-CN" altLang="en-US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67588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fld id="{04EB2C91-3847-4843-B44B-1D9950125938}" type="datetime1">
              <a:rPr lang="zh-CN" altLang="en-US">
                <a:latin typeface="Arial" charset="0"/>
              </a:rPr>
              <a:pPr>
                <a:buFont typeface="Arial" charset="0"/>
                <a:buNone/>
              </a:pPr>
              <a:t>2017/8/15</a:t>
            </a:fld>
            <a:endParaRPr lang="zh-CN" altLang="en-US" sz="1200">
              <a:latin typeface="Arial" charset="0"/>
            </a:endParaRPr>
          </a:p>
        </p:txBody>
      </p:sp>
      <p:sp>
        <p:nvSpPr>
          <p:cNvPr id="67589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fld id="{7B3DAD0F-3794-4D48-84D9-55780DC97446}" type="slidenum">
              <a:rPr lang="zh-CN" altLang="en-US">
                <a:latin typeface="Arial" charset="0"/>
              </a:rPr>
              <a:pPr>
                <a:buFont typeface="Arial" charset="0"/>
                <a:buNone/>
              </a:pPr>
              <a:t>28</a:t>
            </a:fld>
            <a:endParaRPr lang="zh-CN" altLang="en-US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7F7601"/>
              </a:buClr>
              <a:buFont typeface="Wingdings" pitchFamily="2" charset="2"/>
              <a:buChar char="Ø"/>
              <a:defRPr/>
            </a:pPr>
            <a:r>
              <a:rPr lang="en-US" altLang="zh-CN" sz="1400" b="1" kern="0" dirty="0" err="1" smtClean="0">
                <a:latin typeface="微软雅黑" pitchFamily="34" charset="-122"/>
                <a:ea typeface="微软雅黑" pitchFamily="34" charset="-122"/>
              </a:rPr>
              <a:t>Sharding</a:t>
            </a:r>
            <a:r>
              <a:rPr lang="zh-CN" altLang="en-US" sz="1400" b="1" kern="0" dirty="0" smtClean="0">
                <a:latin typeface="微软雅黑" pitchFamily="34" charset="-122"/>
                <a:ea typeface="微软雅黑" pitchFamily="34" charset="-122"/>
              </a:rPr>
              <a:t>是什么？</a:t>
            </a:r>
            <a:endParaRPr lang="en-US" altLang="zh-CN" sz="1400" b="1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rgbClr val="7F7601"/>
              </a:buClr>
              <a:buFont typeface="Wingdings" pitchFamily="2" charset="2"/>
              <a:buChar char="Ø"/>
              <a:defRPr/>
            </a:pP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分片是指将数据拆分，将其分散到不同服务器上的过程。</a:t>
            </a:r>
            <a:endParaRPr lang="en-US" altLang="zh-CN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rgbClr val="7F7601"/>
              </a:buClr>
              <a:buFont typeface="Wingdings" pitchFamily="2" charset="2"/>
              <a:buChar char="Ø"/>
              <a:defRPr/>
            </a:pP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通过分片能够增加更多的服务器，来应对不断增加的负载和数据。</a:t>
            </a:r>
            <a:endParaRPr lang="en-US" altLang="zh-CN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rgbClr val="7F7601"/>
              </a:buClr>
              <a:buFont typeface="Wingdings" pitchFamily="2" charset="2"/>
              <a:buChar char="Ø"/>
              <a:defRPr/>
            </a:pPr>
            <a:r>
              <a:rPr lang="en-US" altLang="zh-CN" sz="1400" b="1" kern="0" dirty="0" err="1" smtClean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400" b="1" kern="0" dirty="0" smtClean="0">
                <a:latin typeface="微软雅黑" pitchFamily="34" charset="-122"/>
                <a:ea typeface="微软雅黑" pitchFamily="34" charset="-122"/>
              </a:rPr>
              <a:t>何时需要分片？</a:t>
            </a:r>
            <a:endParaRPr lang="en-US" altLang="zh-CN" sz="1400" b="1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rgbClr val="7F7601"/>
              </a:buClr>
              <a:buFont typeface="Wingdings" pitchFamily="2" charset="2"/>
              <a:buChar char="Ø"/>
              <a:defRPr/>
            </a:pP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机器的磁盘不够用。</a:t>
            </a:r>
            <a:endParaRPr lang="en-US" altLang="zh-CN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rgbClr val="7F7601"/>
              </a:buClr>
              <a:buFont typeface="Wingdings" pitchFamily="2" charset="2"/>
              <a:buChar char="Ø"/>
              <a:defRPr/>
            </a:pP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单个</a:t>
            </a:r>
            <a:r>
              <a:rPr lang="en-US" altLang="zh-CN" kern="0" dirty="0" err="1" smtClean="0">
                <a:latin typeface="微软雅黑" pitchFamily="34" charset="-122"/>
                <a:ea typeface="微软雅黑" pitchFamily="34" charset="-122"/>
              </a:rPr>
              <a:t>mongod</a:t>
            </a: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服务已经不能满足写数据的性能需求。</a:t>
            </a:r>
            <a:endParaRPr lang="en-US" altLang="zh-CN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rgbClr val="7F7601"/>
              </a:buClr>
              <a:buFont typeface="Wingdings" pitchFamily="2" charset="2"/>
              <a:buChar char="Ø"/>
              <a:defRPr/>
            </a:pP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想将大量的数据放在内存中提高性能。</a:t>
            </a:r>
            <a:endParaRPr lang="en-US" altLang="zh-CN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rgbClr val="7F7601"/>
              </a:buClr>
              <a:buFont typeface="Wingdings" pitchFamily="2" charset="2"/>
              <a:buChar char="Ø"/>
              <a:defRPr/>
            </a:pPr>
            <a:endParaRPr lang="en-US" altLang="zh-CN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rgbClr val="7F7601"/>
              </a:buClr>
              <a:buFont typeface="Wingdings" pitchFamily="2" charset="2"/>
              <a:buChar char="Ø"/>
              <a:defRPr/>
            </a:pPr>
            <a:r>
              <a:rPr lang="en-US" altLang="zh-CN" sz="1400" b="1" kern="0" dirty="0" err="1" smtClean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400" b="1" kern="0" dirty="0" smtClean="0">
                <a:latin typeface="微软雅黑" pitchFamily="34" charset="-122"/>
                <a:ea typeface="微软雅黑" pitchFamily="34" charset="-122"/>
              </a:rPr>
              <a:t>怎么分片？</a:t>
            </a:r>
            <a:endParaRPr lang="en-US" altLang="zh-CN" sz="1400" b="1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rgbClr val="7F7601"/>
              </a:buClr>
              <a:buFont typeface="Wingdings" pitchFamily="2" charset="2"/>
              <a:buChar char="Ø"/>
              <a:defRPr/>
            </a:pP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指定一个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来进行分片，按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的范围将数据存放到多个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chunk</a:t>
            </a: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上，每个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chunk</a:t>
            </a: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的大小有限制。</a:t>
            </a:r>
            <a:endParaRPr lang="en-US" altLang="zh-CN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rgbClr val="7F7601"/>
              </a:buClr>
              <a:buFont typeface="Wingdings" pitchFamily="2" charset="2"/>
              <a:buChar char="Ø"/>
              <a:defRPr/>
            </a:pP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这些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chunk</a:t>
            </a: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分散保存在多个分片节点上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rgbClr val="7F7601"/>
              </a:buClr>
              <a:buFont typeface="Wingdings" pitchFamily="2" charset="2"/>
              <a:buChar char="Ø"/>
              <a:defRPr/>
            </a:pP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每个分片节点可以是单个</a:t>
            </a:r>
            <a:r>
              <a:rPr lang="en-US" altLang="zh-CN" kern="0" dirty="0" err="1" smtClean="0">
                <a:latin typeface="微软雅黑" pitchFamily="34" charset="-122"/>
                <a:ea typeface="微软雅黑" pitchFamily="34" charset="-122"/>
              </a:rPr>
              <a:t>mongod</a:t>
            </a: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服务，也可以是一个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Replica Sets</a:t>
            </a: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，后者可以实现数据的热备份。</a:t>
            </a:r>
            <a:endParaRPr lang="en-US" altLang="zh-CN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rgbClr val="7F7601"/>
              </a:buClr>
              <a:buFont typeface="Wingdings" pitchFamily="2" charset="2"/>
              <a:buChar char="Ø"/>
              <a:defRPr/>
            </a:pP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当一个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chunk</a:t>
            </a: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超过其限制的最大体积时，会自动分裂成两个小的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chunk </a:t>
            </a: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rgbClr val="7F7601"/>
              </a:buClr>
              <a:buFont typeface="Wingdings" pitchFamily="2" charset="2"/>
              <a:buChar char="Ø"/>
              <a:defRPr/>
            </a:pP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chunk</a:t>
            </a: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在分片节点中分布不均衡时，会自动引发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chunk</a:t>
            </a: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迁移操作。</a:t>
            </a:r>
            <a:endParaRPr lang="en-US" altLang="zh-CN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rgbClr val="7F7601"/>
              </a:buClr>
              <a:buFont typeface="Wingdings" pitchFamily="2" charset="2"/>
              <a:buChar char="Ø"/>
              <a:defRPr/>
            </a:pPr>
            <a:endParaRPr lang="en-US" altLang="zh-CN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rgbClr val="7F7601"/>
              </a:buClr>
              <a:buFont typeface="Wingdings" pitchFamily="2" charset="2"/>
              <a:buChar char="Ø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612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fld id="{743516F3-486A-4522-9CAF-FE8F8EDE042B}" type="datetime1">
              <a:rPr lang="zh-CN" altLang="en-US">
                <a:latin typeface="Arial" charset="0"/>
              </a:rPr>
              <a:pPr>
                <a:buFont typeface="Arial" charset="0"/>
                <a:buNone/>
              </a:pPr>
              <a:t>2017/8/15</a:t>
            </a:fld>
            <a:endParaRPr lang="zh-CN" altLang="en-US" sz="1200">
              <a:latin typeface="Arial" charset="0"/>
            </a:endParaRPr>
          </a:p>
        </p:txBody>
      </p:sp>
      <p:sp>
        <p:nvSpPr>
          <p:cNvPr id="68613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fld id="{A70D57CB-B134-4837-A18B-CB6BFB530BCE}" type="slidenum">
              <a:rPr lang="zh-CN" altLang="en-US">
                <a:latin typeface="Arial" charset="0"/>
              </a:rPr>
              <a:pPr>
                <a:buFont typeface="Arial" charset="0"/>
                <a:buNone/>
              </a:pPr>
              <a:t>29</a:t>
            </a:fld>
            <a:endParaRPr lang="zh-CN" altLang="en-US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7F7601"/>
              </a:buClr>
              <a:buFont typeface="Wingdings" pitchFamily="2" charset="2"/>
              <a:buChar char="Ø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636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fld id="{7E5C7FF0-1D0E-4FDA-9968-26C7DA910582}" type="datetime1">
              <a:rPr lang="zh-CN" altLang="en-US">
                <a:latin typeface="Arial" charset="0"/>
              </a:rPr>
              <a:pPr>
                <a:buFont typeface="Arial" charset="0"/>
                <a:buNone/>
              </a:pPr>
              <a:t>2017/8/15</a:t>
            </a:fld>
            <a:endParaRPr lang="zh-CN" altLang="en-US" sz="1200">
              <a:latin typeface="Arial" charset="0"/>
            </a:endParaRPr>
          </a:p>
        </p:txBody>
      </p:sp>
      <p:sp>
        <p:nvSpPr>
          <p:cNvPr id="69637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fld id="{46E3A186-8043-454F-B86E-8EEEEFD65FE9}" type="slidenum">
              <a:rPr lang="zh-CN" altLang="en-US">
                <a:latin typeface="Arial" charset="0"/>
              </a:rPr>
              <a:pPr>
                <a:buFont typeface="Arial" charset="0"/>
                <a:buNone/>
              </a:pPr>
              <a:t>30</a:t>
            </a:fld>
            <a:endParaRPr lang="zh-CN" altLang="en-US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342900" indent="-342900">
              <a:spcBef>
                <a:spcPct val="20000"/>
              </a:spcBef>
              <a:buClr>
                <a:srgbClr val="7F7601"/>
              </a:buClr>
              <a:buFont typeface="Wingdings" pitchFamily="2" charset="2"/>
              <a:buChar char="Ø"/>
              <a:defRPr/>
            </a:pPr>
            <a:r>
              <a:rPr lang="en-US" altLang="zh-CN" sz="1400" b="1" kern="0" dirty="0" err="1" smtClean="0">
                <a:latin typeface="微软雅黑" pitchFamily="34" charset="-122"/>
                <a:ea typeface="微软雅黑" pitchFamily="34" charset="-122"/>
              </a:rPr>
              <a:t>Sharding</a:t>
            </a:r>
            <a:r>
              <a:rPr lang="zh-CN" altLang="en-US" sz="1400" b="1" kern="0" dirty="0" smtClean="0">
                <a:latin typeface="微软雅黑" pitchFamily="34" charset="-122"/>
                <a:ea typeface="微软雅黑" pitchFamily="34" charset="-122"/>
              </a:rPr>
              <a:t>服务角色介绍</a:t>
            </a:r>
            <a:endParaRPr lang="en-US" altLang="zh-CN" sz="1400" b="1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rgbClr val="7F7601"/>
              </a:buClr>
              <a:buFont typeface="Wingdings" pitchFamily="2" charset="2"/>
              <a:buChar char="Ø"/>
              <a:defRPr/>
            </a:pPr>
            <a:r>
              <a:rPr lang="en-US" altLang="zh-CN" kern="0" dirty="0" err="1" smtClean="0">
                <a:latin typeface="微软雅黑" pitchFamily="34" charset="-122"/>
                <a:ea typeface="微软雅黑" pitchFamily="34" charset="-122"/>
              </a:rPr>
              <a:t>config</a:t>
            </a: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服务器保存了两个映射关系，一个是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区间的数据都存放在那些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chunk</a:t>
            </a: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上的映射关系，另一个是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chunk</a:t>
            </a: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都存放在哪些分片节点上的映射关系。</a:t>
            </a:r>
            <a:endParaRPr lang="en-US" altLang="zh-CN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rgbClr val="7F7601"/>
              </a:buClr>
              <a:buFont typeface="Wingdings" pitchFamily="2" charset="2"/>
              <a:buChar char="Ø"/>
              <a:defRPr/>
            </a:pP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客户端统一访问路由节点</a:t>
            </a:r>
            <a:r>
              <a:rPr lang="en-US" altLang="zh-CN" kern="0" dirty="0" err="1" smtClean="0">
                <a:latin typeface="微软雅黑" pitchFamily="34" charset="-122"/>
                <a:ea typeface="微软雅黑" pitchFamily="34" charset="-122"/>
              </a:rPr>
              <a:t>mongos</a:t>
            </a: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，来进行数据操作。</a:t>
            </a:r>
            <a:endParaRPr lang="en-US" altLang="zh-CN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rgbClr val="7F7601"/>
              </a:buClr>
              <a:buFont typeface="Wingdings" pitchFamily="2" charset="2"/>
              <a:buChar char="Ø"/>
              <a:defRPr/>
            </a:pP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路由节点先访问</a:t>
            </a:r>
            <a:r>
              <a:rPr lang="en-US" altLang="zh-CN" kern="0" dirty="0" err="1" smtClean="0">
                <a:latin typeface="微软雅黑" pitchFamily="34" charset="-122"/>
                <a:ea typeface="微软雅黑" pitchFamily="34" charset="-122"/>
              </a:rPr>
              <a:t>config</a:t>
            </a: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服务器获取信息，找到数据真正存放位置，然后再对其进行操作。</a:t>
            </a:r>
            <a:endParaRPr lang="en-US" altLang="zh-CN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rgbClr val="7F7601"/>
              </a:buClr>
              <a:buFont typeface="Wingdings" pitchFamily="2" charset="2"/>
              <a:buChar char="Ø"/>
              <a:defRPr/>
            </a:pPr>
            <a:endParaRPr lang="en-US" altLang="zh-CN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rgbClr val="7F7601"/>
              </a:buClr>
              <a:buFont typeface="Wingdings" pitchFamily="2" charset="2"/>
              <a:buChar char="Ø"/>
              <a:defRPr/>
            </a:pP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路由节在写数据时，还会判断当前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chunk</a:t>
            </a: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是否超出限定大小，如果是就将其分裂成两个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chunk</a:t>
            </a: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rgbClr val="7F7601"/>
              </a:buClr>
              <a:buFont typeface="Wingdings" pitchFamily="2" charset="2"/>
              <a:buChar char="Ø"/>
              <a:defRPr/>
            </a:pP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对于按分片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进行的数据查询，路由节点会查到具体数据存储位置，然后再进行相关的工作。</a:t>
            </a:r>
            <a:endParaRPr lang="en-US" altLang="zh-CN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rgbClr val="7F7601"/>
              </a:buClr>
              <a:buFont typeface="Wingdings" pitchFamily="2" charset="2"/>
              <a:buChar char="Ø"/>
              <a:defRPr/>
            </a:pP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对于不按分片</a:t>
            </a:r>
            <a:r>
              <a:rPr lang="en-US" altLang="zh-CN" kern="0" dirty="0" smtClean="0"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kern="0" dirty="0" smtClean="0">
                <a:latin typeface="微软雅黑" pitchFamily="34" charset="-122"/>
                <a:ea typeface="微软雅黑" pitchFamily="34" charset="-122"/>
              </a:rPr>
              <a:t>进行的数据查询，路由节点会把操作发给所有分片，然后再对返回结果进行合并、排序等。</a:t>
            </a:r>
            <a:endParaRPr lang="en-US" altLang="zh-CN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rgbClr val="7F7601"/>
              </a:buClr>
              <a:buFont typeface="Wingdings" pitchFamily="2" charset="2"/>
              <a:buChar char="Ø"/>
              <a:defRPr/>
            </a:pPr>
            <a:endParaRPr lang="en-US" altLang="zh-CN" kern="0" dirty="0" smtClean="0">
              <a:latin typeface="微软雅黑" pitchFamily="34" charset="-122"/>
              <a:ea typeface="微软雅黑" pitchFamily="34" charset="-122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不停机水平切分数据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写数据时自动平衡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命令被路由至（转至）正确的节点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	</a:t>
            </a:r>
            <a:r>
              <a:rPr lang="zh-CN" altLang="en-US" dirty="0" smtClean="0"/>
              <a:t>插入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必须有水平切分键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	</a:t>
            </a:r>
            <a:r>
              <a:rPr lang="zh-CN" altLang="en-US" dirty="0" smtClean="0"/>
              <a:t>更新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必须有水平切分键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	</a:t>
            </a:r>
            <a:r>
              <a:rPr lang="zh-CN" altLang="en-US" dirty="0" smtClean="0"/>
              <a:t>查询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		</a:t>
            </a:r>
            <a:r>
              <a:rPr lang="zh-CN" altLang="en-US" dirty="0" smtClean="0"/>
              <a:t>有水平切分键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被路由至节点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		</a:t>
            </a:r>
            <a:r>
              <a:rPr lang="zh-CN" altLang="en-US" dirty="0" smtClean="0"/>
              <a:t>无水平切分键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分散集中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	</a:t>
            </a:r>
            <a:r>
              <a:rPr lang="zh-CN" altLang="en-US" dirty="0" smtClean="0"/>
              <a:t>被索引的查询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		</a:t>
            </a:r>
            <a:r>
              <a:rPr lang="zh-CN" altLang="en-US" dirty="0" smtClean="0"/>
              <a:t>有水平切分键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按顺序被路由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		</a:t>
            </a:r>
            <a:r>
              <a:rPr lang="zh-CN" altLang="en-US" dirty="0" smtClean="0"/>
              <a:t>无水平切分键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分布式分类合并</a:t>
            </a:r>
          </a:p>
          <a:p>
            <a:pPr marL="342900" indent="-342900">
              <a:spcBef>
                <a:spcPct val="20000"/>
              </a:spcBef>
              <a:buClr>
                <a:srgbClr val="7F7601"/>
              </a:buClr>
              <a:buFont typeface="Wingdings" pitchFamily="2" charset="2"/>
              <a:buChar char="Ø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66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fld id="{A324F1B9-4BDD-4CCE-970F-37B17F23E09D}" type="datetime1">
              <a:rPr lang="zh-CN" altLang="en-US">
                <a:latin typeface="Arial" charset="0"/>
              </a:rPr>
              <a:pPr>
                <a:buFont typeface="Arial" charset="0"/>
                <a:buNone/>
              </a:pPr>
              <a:t>2017/8/15</a:t>
            </a:fld>
            <a:endParaRPr lang="zh-CN" altLang="en-US" sz="1200">
              <a:latin typeface="Arial" charset="0"/>
            </a:endParaRPr>
          </a:p>
        </p:txBody>
      </p:sp>
      <p:sp>
        <p:nvSpPr>
          <p:cNvPr id="7066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fld id="{48716F09-F235-4FE3-9343-0466CBF40F34}" type="slidenum">
              <a:rPr lang="zh-CN" altLang="en-US">
                <a:latin typeface="Arial" charset="0"/>
              </a:rPr>
              <a:pPr>
                <a:buFont typeface="Arial" charset="0"/>
                <a:buNone/>
              </a:pPr>
              <a:t>31</a:t>
            </a:fld>
            <a:endParaRPr lang="zh-CN" altLang="en-US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7F7601"/>
              </a:buClr>
              <a:buFont typeface="Wingdings" pitchFamily="2" charset="2"/>
              <a:buChar char="Ø"/>
              <a:defRPr/>
            </a:pPr>
            <a:endParaRPr lang="en-US" altLang="zh-CN" sz="14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732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fld id="{C4B617D4-DB9C-43EA-B151-6E88E1DB5D52}" type="datetime1">
              <a:rPr lang="zh-CN" altLang="en-US">
                <a:latin typeface="Arial" charset="0"/>
              </a:rPr>
              <a:pPr>
                <a:buFont typeface="Arial" charset="0"/>
                <a:buNone/>
              </a:pPr>
              <a:t>2017/8/15</a:t>
            </a:fld>
            <a:endParaRPr lang="zh-CN" altLang="en-US" sz="1200">
              <a:latin typeface="Arial" charset="0"/>
            </a:endParaRPr>
          </a:p>
        </p:txBody>
      </p:sp>
      <p:sp>
        <p:nvSpPr>
          <p:cNvPr id="73733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fld id="{8FF220A0-A454-43D8-A25C-0FDC442ED28F}" type="slidenum">
              <a:rPr lang="zh-CN" altLang="en-US">
                <a:latin typeface="Arial" charset="0"/>
              </a:rPr>
              <a:pPr>
                <a:buFont typeface="Arial" charset="0"/>
                <a:buNone/>
              </a:pPr>
              <a:t>32</a:t>
            </a:fld>
            <a:endParaRPr lang="zh-CN" altLang="en-US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7F7601"/>
              </a:buClr>
              <a:buFont typeface="Wingdings" pitchFamily="2" charset="2"/>
              <a:buChar char="Ø"/>
              <a:defRPr/>
            </a:pPr>
            <a:endParaRPr lang="en-US" altLang="zh-CN" sz="14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756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fld id="{409DD499-5F33-4ACB-ABD4-5701F26B943A}" type="datetime1">
              <a:rPr lang="zh-CN" altLang="en-US">
                <a:latin typeface="Arial" charset="0"/>
              </a:rPr>
              <a:pPr>
                <a:buFont typeface="Arial" charset="0"/>
                <a:buNone/>
              </a:pPr>
              <a:t>2017/8/15</a:t>
            </a:fld>
            <a:endParaRPr lang="zh-CN" altLang="en-US" sz="1200">
              <a:latin typeface="Arial" charset="0"/>
            </a:endParaRPr>
          </a:p>
        </p:txBody>
      </p:sp>
      <p:sp>
        <p:nvSpPr>
          <p:cNvPr id="74757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fld id="{31C233FC-4312-4209-AAD1-6FDFB34F97BD}" type="slidenum">
              <a:rPr lang="zh-CN" altLang="en-US">
                <a:latin typeface="Arial" charset="0"/>
              </a:rPr>
              <a:pPr>
                <a:buFont typeface="Arial" charset="0"/>
                <a:buNone/>
              </a:pPr>
              <a:t>33</a:t>
            </a:fld>
            <a:endParaRPr lang="zh-CN" altLang="en-US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7F7601"/>
              </a:buClr>
              <a:buFont typeface="Wingdings" pitchFamily="2" charset="2"/>
              <a:buChar char="Ø"/>
              <a:defRPr/>
            </a:pPr>
            <a:endParaRPr lang="en-US" altLang="zh-CN" sz="14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78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fld id="{6071C295-9591-4828-B291-FFF4A08F0A83}" type="datetime1">
              <a:rPr lang="zh-CN" altLang="en-US">
                <a:latin typeface="Arial" charset="0"/>
              </a:rPr>
              <a:pPr>
                <a:buFont typeface="Arial" charset="0"/>
                <a:buNone/>
              </a:pPr>
              <a:t>2017/8/15</a:t>
            </a:fld>
            <a:endParaRPr lang="zh-CN" altLang="en-US" sz="1200">
              <a:latin typeface="Arial" charset="0"/>
            </a:endParaRPr>
          </a:p>
        </p:txBody>
      </p:sp>
      <p:sp>
        <p:nvSpPr>
          <p:cNvPr id="7578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fld id="{C574105F-85EF-4947-A43B-6AC6FB7A0607}" type="slidenum">
              <a:rPr lang="zh-CN" altLang="en-US">
                <a:latin typeface="Arial" charset="0"/>
              </a:rPr>
              <a:pPr>
                <a:buFont typeface="Arial" charset="0"/>
                <a:buNone/>
              </a:pPr>
              <a:t>34</a:t>
            </a:fld>
            <a:endParaRPr lang="zh-CN" altLang="en-US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3" indent="-341313">
              <a:spcBef>
                <a:spcPts val="450"/>
              </a:spcBef>
              <a:buClr>
                <a:schemeClr val="accent2"/>
              </a:buClr>
              <a:buSzPct val="80000"/>
              <a:buFont typeface="Wingdings" pitchFamily="2" charset="2"/>
              <a:buChar char="Ø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zh-CN" altLang="en-GB" dirty="0" smtClean="0">
                <a:latin typeface="微软雅黑" pitchFamily="34" charset="-122"/>
                <a:ea typeface="微软雅黑" pitchFamily="34" charset="-122"/>
              </a:rPr>
              <a:t>网站数据：</a:t>
            </a:r>
            <a:r>
              <a:rPr lang="en-GB" altLang="zh-CN" dirty="0" smtClean="0">
                <a:latin typeface="微软雅黑" pitchFamily="34" charset="-122"/>
                <a:ea typeface="微软雅黑" pitchFamily="34" charset="-122"/>
              </a:rPr>
              <a:t>Mongo</a:t>
            </a:r>
            <a:r>
              <a:rPr lang="zh-CN" altLang="en-GB" dirty="0" smtClean="0">
                <a:latin typeface="微软雅黑" pitchFamily="34" charset="-122"/>
                <a:ea typeface="微软雅黑" pitchFamily="34" charset="-122"/>
              </a:rPr>
              <a:t>非常适合实时的插入，更新与查询，并具备网站实时数据存储所需的复制及高度伸缩性。</a:t>
            </a:r>
          </a:p>
          <a:p>
            <a:pPr marL="341313" indent="-341313">
              <a:spcBef>
                <a:spcPts val="450"/>
              </a:spcBef>
              <a:buClr>
                <a:schemeClr val="accent2"/>
              </a:buClr>
              <a:buSzPct val="80000"/>
              <a:buFont typeface="Wingdings" pitchFamily="2" charset="2"/>
              <a:buChar char="Ø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zh-CN" altLang="en-GB" dirty="0" smtClean="0">
                <a:latin typeface="微软雅黑" pitchFamily="34" charset="-122"/>
                <a:ea typeface="微软雅黑" pitchFamily="34" charset="-122"/>
              </a:rPr>
              <a:t>缓存：由于性能很高，</a:t>
            </a:r>
            <a:r>
              <a:rPr lang="en-GB" altLang="zh-CN" dirty="0" smtClean="0">
                <a:latin typeface="微软雅黑" pitchFamily="34" charset="-122"/>
                <a:ea typeface="微软雅黑" pitchFamily="34" charset="-122"/>
              </a:rPr>
              <a:t>Mongo</a:t>
            </a:r>
            <a:r>
              <a:rPr lang="zh-CN" altLang="en-GB" dirty="0" smtClean="0">
                <a:latin typeface="微软雅黑" pitchFamily="34" charset="-122"/>
                <a:ea typeface="微软雅黑" pitchFamily="34" charset="-122"/>
              </a:rPr>
              <a:t>也适合作为信息基础设施的缓存层。在系统重启之后，由</a:t>
            </a:r>
            <a:r>
              <a:rPr lang="en-GB" altLang="zh-CN" dirty="0" smtClean="0">
                <a:latin typeface="微软雅黑" pitchFamily="34" charset="-122"/>
                <a:ea typeface="微软雅黑" pitchFamily="34" charset="-122"/>
              </a:rPr>
              <a:t>Mongo</a:t>
            </a:r>
            <a:r>
              <a:rPr lang="zh-CN" altLang="en-GB" dirty="0" smtClean="0">
                <a:latin typeface="微软雅黑" pitchFamily="34" charset="-122"/>
                <a:ea typeface="微软雅黑" pitchFamily="34" charset="-122"/>
              </a:rPr>
              <a:t>搭建的持久化缓存层可以避免下层的数据源 过载。</a:t>
            </a:r>
          </a:p>
          <a:p>
            <a:pPr marL="341313" indent="-341313">
              <a:spcBef>
                <a:spcPts val="450"/>
              </a:spcBef>
              <a:buClr>
                <a:schemeClr val="accent2"/>
              </a:buClr>
              <a:buSzPct val="80000"/>
              <a:buFont typeface="Wingdings" pitchFamily="2" charset="2"/>
              <a:buChar char="Ø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zh-CN" altLang="en-GB" dirty="0" smtClean="0">
                <a:latin typeface="微软雅黑" pitchFamily="34" charset="-122"/>
                <a:ea typeface="微软雅黑" pitchFamily="34" charset="-122"/>
              </a:rPr>
              <a:t>大尺寸，低价值的数据：使用传统的关系型数据库存储一些数据时可能会比较昂贵，在此之前，很多时候程序员往往会选择传统的文件进行存储。</a:t>
            </a:r>
          </a:p>
          <a:p>
            <a:pPr marL="341313" indent="-341313">
              <a:spcBef>
                <a:spcPts val="450"/>
              </a:spcBef>
              <a:buClr>
                <a:schemeClr val="accent2"/>
              </a:buClr>
              <a:buSzPct val="80000"/>
              <a:buFont typeface="Wingdings" pitchFamily="2" charset="2"/>
              <a:buChar char="Ø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zh-CN" altLang="en-GB" dirty="0" smtClean="0">
                <a:latin typeface="微软雅黑" pitchFamily="34" charset="-122"/>
                <a:ea typeface="微软雅黑" pitchFamily="34" charset="-122"/>
              </a:rPr>
              <a:t>高伸缩性的场景：</a:t>
            </a:r>
            <a:r>
              <a:rPr lang="en-GB" altLang="zh-CN" dirty="0" smtClean="0">
                <a:latin typeface="微软雅黑" pitchFamily="34" charset="-122"/>
                <a:ea typeface="微软雅黑" pitchFamily="34" charset="-122"/>
              </a:rPr>
              <a:t>Mongo</a:t>
            </a:r>
            <a:r>
              <a:rPr lang="zh-CN" altLang="en-GB" dirty="0" smtClean="0">
                <a:latin typeface="微软雅黑" pitchFamily="34" charset="-122"/>
                <a:ea typeface="微软雅黑" pitchFamily="34" charset="-122"/>
              </a:rPr>
              <a:t>非常适合由数十或数百台服务器组成的数据库。</a:t>
            </a:r>
            <a:r>
              <a:rPr lang="en-GB" altLang="zh-CN" dirty="0" smtClean="0">
                <a:latin typeface="微软雅黑" pitchFamily="34" charset="-122"/>
                <a:ea typeface="微软雅黑" pitchFamily="34" charset="-122"/>
              </a:rPr>
              <a:t>Mongo</a:t>
            </a:r>
            <a:r>
              <a:rPr lang="zh-CN" altLang="en-GB" dirty="0" smtClean="0">
                <a:latin typeface="微软雅黑" pitchFamily="34" charset="-122"/>
                <a:ea typeface="微软雅黑" pitchFamily="34" charset="-122"/>
              </a:rPr>
              <a:t>的路线图中已经包含对</a:t>
            </a:r>
            <a:r>
              <a:rPr lang="en-GB" altLang="zh-CN" dirty="0" err="1" smtClean="0">
                <a:latin typeface="微软雅黑" pitchFamily="34" charset="-122"/>
                <a:ea typeface="微软雅黑" pitchFamily="34" charset="-122"/>
              </a:rPr>
              <a:t>MapReduce</a:t>
            </a:r>
            <a:r>
              <a:rPr lang="zh-CN" altLang="en-GB" dirty="0" smtClean="0">
                <a:latin typeface="微软雅黑" pitchFamily="34" charset="-122"/>
                <a:ea typeface="微软雅黑" pitchFamily="34" charset="-122"/>
              </a:rPr>
              <a:t>引擎的内置支持。</a:t>
            </a:r>
          </a:p>
          <a:p>
            <a:pPr marL="341313" indent="-341313">
              <a:spcBef>
                <a:spcPts val="450"/>
              </a:spcBef>
              <a:buClr>
                <a:schemeClr val="accent2"/>
              </a:buClr>
              <a:buSzPct val="80000"/>
              <a:buFont typeface="Wingdings" pitchFamily="2" charset="2"/>
              <a:buChar char="Ø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zh-CN" altLang="en-GB" dirty="0" smtClean="0">
                <a:latin typeface="微软雅黑" pitchFamily="34" charset="-122"/>
                <a:ea typeface="微软雅黑" pitchFamily="34" charset="-122"/>
              </a:rPr>
              <a:t>用于对象及</a:t>
            </a:r>
            <a:r>
              <a:rPr lang="en-GB" altLang="zh-CN" dirty="0" smtClean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GB" dirty="0" smtClean="0">
                <a:latin typeface="微软雅黑" pitchFamily="34" charset="-122"/>
                <a:ea typeface="微软雅黑" pitchFamily="34" charset="-122"/>
              </a:rPr>
              <a:t>数据的存储：</a:t>
            </a:r>
            <a:r>
              <a:rPr lang="en-GB" altLang="zh-CN" dirty="0" smtClean="0">
                <a:latin typeface="微软雅黑" pitchFamily="34" charset="-122"/>
                <a:ea typeface="微软雅黑" pitchFamily="34" charset="-122"/>
              </a:rPr>
              <a:t>Mongo</a:t>
            </a:r>
            <a:r>
              <a:rPr lang="zh-CN" altLang="en-GB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GB" altLang="zh-CN" dirty="0" smtClean="0">
                <a:latin typeface="微软雅黑" pitchFamily="34" charset="-122"/>
                <a:ea typeface="微软雅黑" pitchFamily="34" charset="-122"/>
              </a:rPr>
              <a:t>BSON</a:t>
            </a:r>
            <a:r>
              <a:rPr lang="zh-CN" altLang="en-GB" dirty="0" smtClean="0">
                <a:latin typeface="微软雅黑" pitchFamily="34" charset="-122"/>
                <a:ea typeface="微软雅黑" pitchFamily="34" charset="-122"/>
              </a:rPr>
              <a:t>数据格式非常适合文档化格式的存储及查询。</a:t>
            </a:r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5632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fld id="{0007E946-0F61-47B1-86AD-A86A38ABBDF5}" type="datetime1">
              <a:rPr lang="zh-CN" altLang="en-US">
                <a:latin typeface="Arial" charset="0"/>
              </a:rPr>
              <a:pPr>
                <a:buFont typeface="Arial" charset="0"/>
                <a:buNone/>
              </a:pPr>
              <a:t>2017/8/15</a:t>
            </a:fld>
            <a:endParaRPr lang="zh-CN" altLang="en-US" sz="1200">
              <a:latin typeface="Arial" charset="0"/>
            </a:endParaRPr>
          </a:p>
        </p:txBody>
      </p:sp>
      <p:sp>
        <p:nvSpPr>
          <p:cNvPr id="5632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fld id="{46E879CD-D817-4943-9D91-E322D96208E1}" type="slidenum">
              <a:rPr lang="zh-CN" altLang="en-US">
                <a:latin typeface="Arial" charset="0"/>
              </a:rPr>
              <a:pPr>
                <a:buFont typeface="Arial" charset="0"/>
                <a:buNone/>
              </a:pPr>
              <a:t>17</a:t>
            </a:fld>
            <a:endParaRPr lang="zh-CN" altLang="en-US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7F7601"/>
              </a:buClr>
              <a:buFont typeface="Wingdings" pitchFamily="2" charset="2"/>
              <a:buChar char="Ø"/>
              <a:defRPr/>
            </a:pPr>
            <a:endParaRPr lang="en-US" altLang="zh-CN" sz="14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80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fld id="{38B00BFF-C15F-4CF8-A5F6-8D12A2DB07D1}" type="datetime1">
              <a:rPr lang="zh-CN" altLang="en-US">
                <a:latin typeface="Arial" charset="0"/>
              </a:rPr>
              <a:pPr>
                <a:buFont typeface="Arial" charset="0"/>
                <a:buNone/>
              </a:pPr>
              <a:t>2017/8/15</a:t>
            </a:fld>
            <a:endParaRPr lang="zh-CN" altLang="en-US" sz="1200">
              <a:latin typeface="Arial" charset="0"/>
            </a:endParaRPr>
          </a:p>
        </p:txBody>
      </p:sp>
      <p:sp>
        <p:nvSpPr>
          <p:cNvPr id="7680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fld id="{AFA52304-4346-4CBD-B2A6-4517FE692A63}" type="slidenum">
              <a:rPr lang="zh-CN" altLang="en-US">
                <a:latin typeface="Arial" charset="0"/>
              </a:rPr>
              <a:pPr>
                <a:buFont typeface="Arial" charset="0"/>
                <a:buNone/>
              </a:pPr>
              <a:t>35</a:t>
            </a:fld>
            <a:endParaRPr lang="zh-CN" altLang="en-US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7F7601"/>
              </a:buClr>
              <a:buFont typeface="Wingdings" pitchFamily="2" charset="2"/>
              <a:buChar char="Ø"/>
              <a:defRPr/>
            </a:pPr>
            <a:endParaRPr lang="en-US" altLang="zh-CN" sz="14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828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fld id="{296E3A41-BD7E-44D3-AF97-1B783853EE6A}" type="datetime1">
              <a:rPr lang="zh-CN" altLang="en-US">
                <a:latin typeface="Arial" charset="0"/>
              </a:rPr>
              <a:pPr>
                <a:buFont typeface="Arial" charset="0"/>
                <a:buNone/>
              </a:pPr>
              <a:t>2017/8/15</a:t>
            </a:fld>
            <a:endParaRPr lang="zh-CN" altLang="en-US" sz="1200">
              <a:latin typeface="Arial" charset="0"/>
            </a:endParaRPr>
          </a:p>
        </p:txBody>
      </p:sp>
      <p:sp>
        <p:nvSpPr>
          <p:cNvPr id="77829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fld id="{D3744AC9-99AA-4033-9829-D4F1C60F5820}" type="slidenum">
              <a:rPr lang="zh-CN" altLang="en-US">
                <a:latin typeface="Arial" charset="0"/>
              </a:rPr>
              <a:pPr>
                <a:buFont typeface="Arial" charset="0"/>
                <a:buNone/>
              </a:pPr>
              <a:t>36</a:t>
            </a:fld>
            <a:endParaRPr lang="zh-CN" altLang="en-US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7F7601"/>
              </a:buClr>
              <a:buFont typeface="Wingdings" pitchFamily="2" charset="2"/>
              <a:buChar char="Ø"/>
              <a:defRPr/>
            </a:pPr>
            <a:endParaRPr lang="en-US" altLang="zh-CN" sz="14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852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fld id="{6550EBF8-5C96-4C17-B8C1-F4EF6E1B36CA}" type="datetime1">
              <a:rPr lang="zh-CN" altLang="en-US">
                <a:latin typeface="Arial" charset="0"/>
              </a:rPr>
              <a:pPr>
                <a:buFont typeface="Arial" charset="0"/>
                <a:buNone/>
              </a:pPr>
              <a:t>2017/8/15</a:t>
            </a:fld>
            <a:endParaRPr lang="zh-CN" altLang="en-US" sz="1200">
              <a:latin typeface="Arial" charset="0"/>
            </a:endParaRPr>
          </a:p>
        </p:txBody>
      </p:sp>
      <p:sp>
        <p:nvSpPr>
          <p:cNvPr id="78853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fld id="{524DF05B-E981-4697-9FF4-C5E175264C91}" type="slidenum">
              <a:rPr lang="zh-CN" altLang="en-US">
                <a:latin typeface="Arial" charset="0"/>
              </a:rPr>
              <a:pPr>
                <a:buFont typeface="Arial" charset="0"/>
                <a:buNone/>
              </a:pPr>
              <a:t>37</a:t>
            </a:fld>
            <a:endParaRPr lang="zh-CN" altLang="en-US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7F7601"/>
              </a:buClr>
              <a:buFont typeface="Wingdings" pitchFamily="2" charset="2"/>
              <a:buChar char="Ø"/>
              <a:defRPr/>
            </a:pPr>
            <a:endParaRPr lang="en-US" altLang="zh-CN" sz="14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876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fld id="{614BDCEC-BCE0-47FF-AA1E-E6082D15C426}" type="datetime1">
              <a:rPr lang="zh-CN" altLang="en-US">
                <a:latin typeface="Arial" charset="0"/>
              </a:rPr>
              <a:pPr>
                <a:buFont typeface="Arial" charset="0"/>
                <a:buNone/>
              </a:pPr>
              <a:t>2017/8/15</a:t>
            </a:fld>
            <a:endParaRPr lang="zh-CN" altLang="en-US" sz="1200">
              <a:latin typeface="Arial" charset="0"/>
            </a:endParaRPr>
          </a:p>
        </p:txBody>
      </p:sp>
      <p:sp>
        <p:nvSpPr>
          <p:cNvPr id="79877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fld id="{31032D75-3550-40D9-9A76-0564944407B2}" type="slidenum">
              <a:rPr lang="zh-CN" altLang="en-US">
                <a:latin typeface="Arial" charset="0"/>
              </a:rPr>
              <a:pPr>
                <a:buFont typeface="Arial" charset="0"/>
                <a:buNone/>
              </a:pPr>
              <a:t>38</a:t>
            </a:fld>
            <a:endParaRPr lang="zh-CN" altLang="en-US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dirty="0" smtClean="0">
                <a:latin typeface="Arial" charset="0"/>
              </a:rPr>
              <a:t>● 一致性（</a:t>
            </a:r>
            <a:r>
              <a:rPr lang="en-US" altLang="zh-CN" dirty="0" smtClean="0">
                <a:latin typeface="Arial" charset="0"/>
              </a:rPr>
              <a:t>C</a:t>
            </a:r>
            <a:r>
              <a:rPr lang="zh-CN" altLang="en-US" dirty="0" smtClean="0">
                <a:latin typeface="Arial" charset="0"/>
              </a:rPr>
              <a:t>）：在分布式系统中的所有数据备份，在同一时刻是否同样的值。</a:t>
            </a:r>
            <a:br>
              <a:rPr lang="zh-CN" altLang="en-US" dirty="0" smtClean="0">
                <a:latin typeface="Arial" charset="0"/>
              </a:rPr>
            </a:br>
            <a:r>
              <a:rPr lang="zh-CN" altLang="en-US" dirty="0" smtClean="0">
                <a:latin typeface="Arial" charset="0"/>
              </a:rPr>
              <a:t>● 可用性（</a:t>
            </a:r>
            <a:r>
              <a:rPr lang="en-US" altLang="zh-CN" dirty="0" smtClean="0">
                <a:latin typeface="Arial" charset="0"/>
              </a:rPr>
              <a:t>A</a:t>
            </a:r>
            <a:r>
              <a:rPr lang="zh-CN" altLang="en-US" dirty="0" smtClean="0">
                <a:latin typeface="Arial" charset="0"/>
              </a:rPr>
              <a:t>）：在集群中一部分节点故障后，集群整体是否还能响应客户端的读写请求。（可用性不仅包括读，还有写）</a:t>
            </a:r>
            <a:br>
              <a:rPr lang="zh-CN" altLang="en-US" dirty="0" smtClean="0">
                <a:latin typeface="Arial" charset="0"/>
              </a:rPr>
            </a:br>
            <a:r>
              <a:rPr lang="zh-CN" altLang="en-US" dirty="0" smtClean="0">
                <a:latin typeface="Arial" charset="0"/>
              </a:rPr>
              <a:t>● 分区容忍性（</a:t>
            </a:r>
            <a:r>
              <a:rPr lang="en-US" altLang="zh-CN" dirty="0" smtClean="0">
                <a:latin typeface="Arial" charset="0"/>
              </a:rPr>
              <a:t>P</a:t>
            </a:r>
            <a:r>
              <a:rPr lang="zh-CN" altLang="en-US" dirty="0" smtClean="0">
                <a:latin typeface="Arial" charset="0"/>
              </a:rPr>
              <a:t>）：集群中的某些节点在无法联系后，集群整体是否还能继续进行服务。</a:t>
            </a:r>
            <a:endParaRPr lang="en-US" altLang="zh-CN" dirty="0" smtClean="0">
              <a:latin typeface="Arial" charset="0"/>
            </a:endParaRPr>
          </a:p>
          <a:p>
            <a:endParaRPr lang="en-US" altLang="zh-CN" dirty="0" smtClean="0">
              <a:latin typeface="Arial" charset="0"/>
            </a:endParaRPr>
          </a:p>
        </p:txBody>
      </p:sp>
      <p:sp>
        <p:nvSpPr>
          <p:cNvPr id="57348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fld id="{2FF65B59-7A34-4B1C-BDE0-B564E5CE418D}" type="datetime1">
              <a:rPr lang="zh-CN" altLang="en-US">
                <a:latin typeface="Arial" charset="0"/>
              </a:rPr>
              <a:pPr>
                <a:buFont typeface="Arial" charset="0"/>
                <a:buNone/>
              </a:pPr>
              <a:t>2017/8/15</a:t>
            </a:fld>
            <a:endParaRPr lang="zh-CN" altLang="en-US" sz="1200">
              <a:latin typeface="Arial" charset="0"/>
            </a:endParaRPr>
          </a:p>
        </p:txBody>
      </p:sp>
      <p:sp>
        <p:nvSpPr>
          <p:cNvPr id="57349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fld id="{A06C37EC-AF7D-4F59-AA14-D05E606CDD2A}" type="slidenum">
              <a:rPr lang="zh-CN" altLang="en-US">
                <a:latin typeface="Arial" charset="0"/>
              </a:rPr>
              <a:pPr>
                <a:buFont typeface="Arial" charset="0"/>
                <a:buNone/>
              </a:pPr>
              <a:t>18</a:t>
            </a:fld>
            <a:endParaRPr lang="zh-CN" altLang="en-US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 smtClean="0">
                <a:latin typeface="Arial" charset="0"/>
              </a:rPr>
              <a:t>1.</a:t>
            </a:r>
            <a:r>
              <a:rPr lang="zh-CN" altLang="en-US" dirty="0" smtClean="0">
                <a:latin typeface="Arial" charset="0"/>
              </a:rPr>
              <a:t>数据库事务一致性需求 </a:t>
            </a:r>
            <a:br>
              <a:rPr lang="zh-CN" altLang="en-US" dirty="0" smtClean="0">
                <a:latin typeface="Arial" charset="0"/>
              </a:rPr>
            </a:br>
            <a:r>
              <a:rPr lang="zh-CN" altLang="en-US" dirty="0" smtClean="0">
                <a:latin typeface="Arial" charset="0"/>
              </a:rPr>
              <a:t>　　很多</a:t>
            </a:r>
            <a:r>
              <a:rPr lang="en-US" altLang="zh-CN" dirty="0" smtClean="0">
                <a:latin typeface="Arial" charset="0"/>
              </a:rPr>
              <a:t>web</a:t>
            </a:r>
            <a:r>
              <a:rPr lang="zh-CN" altLang="en-US" dirty="0" smtClean="0">
                <a:latin typeface="Arial" charset="0"/>
              </a:rPr>
              <a:t>实时系统并不要求严格的数据库事务，对读一致性的要求很低，有些场合对写一致性要求并不高。允许实现最终一致性。</a:t>
            </a:r>
          </a:p>
          <a:p>
            <a:r>
              <a:rPr lang="en-US" altLang="zh-CN" dirty="0" smtClean="0">
                <a:latin typeface="Arial" charset="0"/>
              </a:rPr>
              <a:t>2.</a:t>
            </a:r>
            <a:r>
              <a:rPr lang="zh-CN" altLang="en-US" dirty="0" smtClean="0">
                <a:latin typeface="Arial" charset="0"/>
              </a:rPr>
              <a:t>数据库的写实时性和读实时性需求</a:t>
            </a:r>
            <a:br>
              <a:rPr lang="zh-CN" altLang="en-US" dirty="0" smtClean="0">
                <a:latin typeface="Arial" charset="0"/>
              </a:rPr>
            </a:br>
            <a:r>
              <a:rPr lang="zh-CN" altLang="en-US" dirty="0" smtClean="0">
                <a:latin typeface="Arial" charset="0"/>
              </a:rPr>
              <a:t>　　对关系数据库来说，插入一条数据之后立刻查询，是肯定可以读出来这条数据的，但是对于很多</a:t>
            </a:r>
            <a:r>
              <a:rPr lang="en-US" altLang="zh-CN" dirty="0" smtClean="0">
                <a:latin typeface="Arial" charset="0"/>
              </a:rPr>
              <a:t>web</a:t>
            </a:r>
            <a:r>
              <a:rPr lang="zh-CN" altLang="en-US" dirty="0" smtClean="0">
                <a:latin typeface="Arial" charset="0"/>
              </a:rPr>
              <a:t>应用来说，并不要求这么高的实时性，比方说发一条消息之 后，过几秒乃至十几秒之后，我的订阅者才看到这条动态是完全可以接受的。</a:t>
            </a:r>
          </a:p>
          <a:p>
            <a:r>
              <a:rPr lang="en-US" altLang="zh-CN" dirty="0" smtClean="0">
                <a:latin typeface="Arial" charset="0"/>
              </a:rPr>
              <a:t>3.</a:t>
            </a:r>
            <a:r>
              <a:rPr lang="zh-CN" altLang="en-US" dirty="0" smtClean="0">
                <a:latin typeface="Arial" charset="0"/>
              </a:rPr>
              <a:t>对复杂的</a:t>
            </a:r>
            <a:r>
              <a:rPr lang="en-US" altLang="zh-CN" dirty="0" smtClean="0">
                <a:latin typeface="Arial" charset="0"/>
              </a:rPr>
              <a:t>SQL</a:t>
            </a:r>
            <a:r>
              <a:rPr lang="zh-CN" altLang="en-US" dirty="0" smtClean="0">
                <a:latin typeface="Arial" charset="0"/>
              </a:rPr>
              <a:t>查询，特别是多表关联查询的需求 </a:t>
            </a:r>
            <a:br>
              <a:rPr lang="zh-CN" altLang="en-US" dirty="0" smtClean="0">
                <a:latin typeface="Arial" charset="0"/>
              </a:rPr>
            </a:br>
            <a:r>
              <a:rPr lang="zh-CN" altLang="en-US" dirty="0" smtClean="0">
                <a:latin typeface="Arial" charset="0"/>
              </a:rPr>
              <a:t>　　任何大数据量的</a:t>
            </a:r>
            <a:r>
              <a:rPr lang="en-US" altLang="zh-CN" dirty="0" smtClean="0">
                <a:latin typeface="Arial" charset="0"/>
              </a:rPr>
              <a:t>web</a:t>
            </a:r>
            <a:r>
              <a:rPr lang="zh-CN" altLang="en-US" dirty="0" smtClean="0">
                <a:latin typeface="Arial" charset="0"/>
              </a:rPr>
              <a:t>系统，都非常忌讳多个大表的关联查询，以及复杂的数据分析类型的报表查询，特别是</a:t>
            </a:r>
            <a:r>
              <a:rPr lang="en-US" altLang="zh-CN" dirty="0" smtClean="0">
                <a:latin typeface="Arial" charset="0"/>
              </a:rPr>
              <a:t>SNS</a:t>
            </a:r>
            <a:r>
              <a:rPr lang="zh-CN" altLang="en-US" dirty="0" smtClean="0">
                <a:latin typeface="Arial" charset="0"/>
              </a:rPr>
              <a:t>类型的网站，从需求以及产品设计角 度，就避免了这种情况的产生。往往更多的只是单表的主键查询，以及单表的简单条件分页查询，</a:t>
            </a:r>
            <a:r>
              <a:rPr lang="en-US" altLang="zh-CN" dirty="0" smtClean="0">
                <a:latin typeface="Arial" charset="0"/>
              </a:rPr>
              <a:t>SQL</a:t>
            </a:r>
            <a:r>
              <a:rPr lang="zh-CN" altLang="en-US" dirty="0" smtClean="0">
                <a:latin typeface="Arial" charset="0"/>
              </a:rPr>
              <a:t>的功能被极大的弱化了。</a:t>
            </a:r>
          </a:p>
        </p:txBody>
      </p:sp>
      <p:sp>
        <p:nvSpPr>
          <p:cNvPr id="58372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fld id="{D26123E6-1A50-4499-BE24-74B3BE0CAAB8}" type="datetime1">
              <a:rPr lang="zh-CN" altLang="en-US">
                <a:latin typeface="Arial" charset="0"/>
              </a:rPr>
              <a:pPr>
                <a:buFont typeface="Arial" charset="0"/>
                <a:buNone/>
              </a:pPr>
              <a:t>2017/8/15</a:t>
            </a:fld>
            <a:endParaRPr lang="zh-CN" altLang="en-US" sz="1200">
              <a:latin typeface="Arial" charset="0"/>
            </a:endParaRPr>
          </a:p>
        </p:txBody>
      </p:sp>
      <p:sp>
        <p:nvSpPr>
          <p:cNvPr id="58373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fld id="{F0DA25E3-D077-4F3A-9997-D82F93007712}" type="slidenum">
              <a:rPr lang="zh-CN" altLang="en-US">
                <a:latin typeface="Arial" charset="0"/>
              </a:rPr>
              <a:pPr>
                <a:buFont typeface="Arial" charset="0"/>
                <a:buNone/>
              </a:pPr>
              <a:t>19</a:t>
            </a:fld>
            <a:endParaRPr lang="zh-CN" altLang="en-US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59396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fld id="{DED27E47-C915-4887-851C-AB381FEC7E4E}" type="datetime1">
              <a:rPr lang="zh-CN" altLang="en-US">
                <a:latin typeface="Arial" charset="0"/>
              </a:rPr>
              <a:pPr>
                <a:buFont typeface="Arial" charset="0"/>
                <a:buNone/>
              </a:pPr>
              <a:t>2017/8/15</a:t>
            </a:fld>
            <a:endParaRPr lang="zh-CN" altLang="en-US" sz="1200">
              <a:latin typeface="Arial" charset="0"/>
            </a:endParaRPr>
          </a:p>
        </p:txBody>
      </p:sp>
      <p:sp>
        <p:nvSpPr>
          <p:cNvPr id="59397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fld id="{2DBA7198-A38E-47BD-B691-A5B067CB2B17}" type="slidenum">
              <a:rPr lang="zh-CN" altLang="en-US">
                <a:latin typeface="Arial" charset="0"/>
              </a:rPr>
              <a:pPr>
                <a:buFont typeface="Arial" charset="0"/>
                <a:buNone/>
              </a:pPr>
              <a:t>20</a:t>
            </a:fld>
            <a:endParaRPr lang="zh-CN" altLang="en-US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6042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fld id="{E02315F5-BD98-418B-A2B9-D4D3C5E68D6F}" type="datetime1">
              <a:rPr lang="zh-CN" altLang="en-US">
                <a:latin typeface="Arial" charset="0"/>
              </a:rPr>
              <a:pPr>
                <a:buFont typeface="Arial" charset="0"/>
                <a:buNone/>
              </a:pPr>
              <a:t>2017/8/15</a:t>
            </a:fld>
            <a:endParaRPr lang="zh-CN" altLang="en-US" sz="1200">
              <a:latin typeface="Arial" charset="0"/>
            </a:endParaRPr>
          </a:p>
        </p:txBody>
      </p:sp>
      <p:sp>
        <p:nvSpPr>
          <p:cNvPr id="6042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fld id="{8721F5AE-52C8-4EB6-B1F5-3F3D8384D0BA}" type="slidenum">
              <a:rPr lang="zh-CN" altLang="en-US">
                <a:latin typeface="Arial" charset="0"/>
              </a:rPr>
              <a:pPr>
                <a:buFont typeface="Arial" charset="0"/>
                <a:buNone/>
              </a:pPr>
              <a:t>21</a:t>
            </a:fld>
            <a:endParaRPr lang="zh-CN" altLang="en-US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614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fld id="{6E28EA4E-6B64-4613-93DF-0885BA7BDB45}" type="datetime1">
              <a:rPr lang="zh-CN" altLang="en-US">
                <a:latin typeface="Arial" charset="0"/>
              </a:rPr>
              <a:pPr>
                <a:buFont typeface="Arial" charset="0"/>
                <a:buNone/>
              </a:pPr>
              <a:t>2017/8/15</a:t>
            </a:fld>
            <a:endParaRPr lang="zh-CN" altLang="en-US" sz="1200">
              <a:latin typeface="Arial" charset="0"/>
            </a:endParaRPr>
          </a:p>
        </p:txBody>
      </p:sp>
      <p:sp>
        <p:nvSpPr>
          <p:cNvPr id="614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fld id="{2F59C03A-138D-453F-B33A-EA0EF07B9A6D}" type="slidenum">
              <a:rPr lang="zh-CN" altLang="en-US">
                <a:latin typeface="Arial" charset="0"/>
              </a:rPr>
              <a:pPr>
                <a:buFont typeface="Arial" charset="0"/>
                <a:buNone/>
              </a:pPr>
              <a:t>22</a:t>
            </a:fld>
            <a:endParaRPr lang="zh-CN" altLang="en-US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62468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fld id="{2E6B7BAF-D1E0-4EE9-BF95-5133B71DE641}" type="datetime1">
              <a:rPr lang="zh-CN" altLang="en-US">
                <a:latin typeface="Arial" charset="0"/>
              </a:rPr>
              <a:pPr>
                <a:buFont typeface="Arial" charset="0"/>
                <a:buNone/>
              </a:pPr>
              <a:t>2017/8/15</a:t>
            </a:fld>
            <a:endParaRPr lang="zh-CN" altLang="en-US" sz="1200">
              <a:latin typeface="Arial" charset="0"/>
            </a:endParaRPr>
          </a:p>
        </p:txBody>
      </p:sp>
      <p:sp>
        <p:nvSpPr>
          <p:cNvPr id="62469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fld id="{9E8FF113-19E1-42F2-B569-2E95EAE47025}" type="slidenum">
              <a:rPr lang="zh-CN" altLang="en-US">
                <a:latin typeface="Arial" charset="0"/>
              </a:rPr>
              <a:pPr>
                <a:buFont typeface="Arial" charset="0"/>
                <a:buNone/>
              </a:pPr>
              <a:t>23</a:t>
            </a:fld>
            <a:endParaRPr lang="zh-CN" altLang="en-US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63492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fld id="{A7A38561-FB71-41EE-8E53-BB6FF4D626A4}" type="datetime1">
              <a:rPr lang="zh-CN" altLang="en-US">
                <a:latin typeface="Arial" charset="0"/>
              </a:rPr>
              <a:pPr>
                <a:buFont typeface="Arial" charset="0"/>
                <a:buNone/>
              </a:pPr>
              <a:t>2017/8/15</a:t>
            </a:fld>
            <a:endParaRPr lang="zh-CN" altLang="en-US" sz="1200">
              <a:latin typeface="Arial" charset="0"/>
            </a:endParaRPr>
          </a:p>
        </p:txBody>
      </p:sp>
      <p:sp>
        <p:nvSpPr>
          <p:cNvPr id="63493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fld id="{9A3BABD4-0765-4ADE-B0E4-926178DD1BFD}" type="slidenum">
              <a:rPr lang="zh-CN" altLang="en-US">
                <a:latin typeface="Arial" charset="0"/>
              </a:rPr>
              <a:pPr>
                <a:buFont typeface="Arial" charset="0"/>
                <a:buNone/>
              </a:pPr>
              <a:t>24</a:t>
            </a:fld>
            <a:endParaRPr lang="zh-CN" altLang="en-US" sz="120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76B462A-C155-479F-A7E1-135E251FE73D}" type="datetime1">
              <a:rPr lang="zh-CN" altLang="en-US"/>
              <a:pPr>
                <a:defRPr/>
              </a:pPr>
              <a:t>2017/8/15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10C0BA-30FE-409A-AC1E-658E4B5BB3B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362C2CE-D8AF-445F-B038-C4FAE84A8DE6}" type="datetime1">
              <a:rPr lang="zh-CN" altLang="en-US"/>
              <a:pPr>
                <a:defRPr/>
              </a:pPr>
              <a:t>2017/8/15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F1A94E-190D-4164-A386-7CC691A98EA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4507BC-0EF4-4701-8A9E-A17E2F2A3C15}" type="datetime1">
              <a:rPr lang="zh-CN" altLang="en-US"/>
              <a:pPr>
                <a:defRPr/>
              </a:pPr>
              <a:t>2017/8/15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E57BB33-0746-4CE4-8178-EF30E266C33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F8CC3D-26E1-49A1-B347-F92D556B41EA}" type="datetime1">
              <a:rPr lang="zh-CN" altLang="en-US"/>
              <a:pPr>
                <a:defRPr/>
              </a:pPr>
              <a:t>2017/8/15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C26085-BE16-4C8F-95D7-ABC3B573966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F66AE4-1FCC-4516-A3DA-B9505A51DBFE}" type="datetime1">
              <a:rPr lang="zh-CN" altLang="en-US"/>
              <a:pPr>
                <a:defRPr/>
              </a:pPr>
              <a:t>2017/8/15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710452-D109-47D8-A273-1448168F708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35533A-2732-4968-8DF0-D4D64976C38E}" type="datetime1">
              <a:rPr lang="zh-CN" altLang="en-US"/>
              <a:pPr>
                <a:defRPr/>
              </a:pPr>
              <a:t>2017/8/15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0AED772-A244-4BB6-A660-8B2A916A789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DBD9C0-CA08-4284-A55C-6FC26A1A94B1}" type="datetime1">
              <a:rPr lang="zh-CN" altLang="en-US"/>
              <a:pPr>
                <a:defRPr/>
              </a:pPr>
              <a:t>2017/8/15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0E2080-D290-437A-826B-9F92C935385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8A4380-7163-413B-BCCD-B7CE27D8AE13}" type="datetime1">
              <a:rPr lang="zh-CN" altLang="en-US"/>
              <a:pPr>
                <a:defRPr/>
              </a:pPr>
              <a:t>2017/8/15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867E584-27F6-4BCE-A383-BB878D99918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03C36AF-2325-4EFF-9EBA-9BA4AFC022A7}" type="datetime1">
              <a:rPr lang="zh-CN" altLang="en-US"/>
              <a:pPr>
                <a:defRPr/>
              </a:pPr>
              <a:t>2017/8/15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A179C58-C538-4AE9-8231-FC837596B7F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68DAE9-A893-42B9-8580-FED96701EE4A}" type="datetime1">
              <a:rPr lang="zh-CN" altLang="en-US"/>
              <a:pPr>
                <a:defRPr/>
              </a:pPr>
              <a:t>2017/8/15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43F20D-A919-4EB0-B5D2-89EA686E380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59F5A3A-44AE-4624-BECC-D9352954E780}" type="datetime1">
              <a:rPr lang="zh-CN" altLang="en-US"/>
              <a:pPr>
                <a:defRPr/>
              </a:pPr>
              <a:t>2017/8/15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37EB3E0-D9D8-4BDE-AA56-410101656BB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二级</a:t>
            </a:r>
          </a:p>
          <a:p>
            <a:pPr lvl="2"/>
            <a:r>
              <a:rPr lang="zh-CN" smtClean="0">
                <a:sym typeface="Calibri" pitchFamily="34" charset="0"/>
              </a:rPr>
              <a:t>三级</a:t>
            </a:r>
          </a:p>
          <a:p>
            <a:pPr lvl="3"/>
            <a:r>
              <a:rPr lang="zh-CN" smtClean="0">
                <a:sym typeface="Calibri" pitchFamily="34" charset="0"/>
              </a:rPr>
              <a:t>四级</a:t>
            </a:r>
          </a:p>
          <a:p>
            <a:pPr lvl="4"/>
            <a:r>
              <a:rPr lang="zh-CN" smtClean="0">
                <a:sym typeface="Calibri" pitchFamily="34" charset="0"/>
              </a:rPr>
              <a:t>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 smtClean="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87D08A1-C88C-4CC8-8950-DF8C365F948E}" type="datetime1">
              <a:rPr lang="zh-CN" altLang="en-US"/>
              <a:pPr>
                <a:defRPr/>
              </a:pPr>
              <a:t>2017/8/15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 smtClean="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幻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 smtClean="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371758F9-CD1A-409A-A2DD-B18AE4430B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2" descr="nubia 品牌PPT模版20130228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408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1870075" y="3246438"/>
            <a:ext cx="5681663" cy="2921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2017-08-22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  <a:endParaRPr lang="zh-CN" altLang="en-US" sz="15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316" name="文本框 1"/>
          <p:cNvSpPr>
            <a:spLocks noChangeArrowheads="1"/>
          </p:cNvSpPr>
          <p:nvPr/>
        </p:nvSpPr>
        <p:spPr bwMode="auto">
          <a:xfrm>
            <a:off x="4619625" y="1895475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zh-CN" altLang="zh-CN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3317" name="图片 6" descr="nubia 品牌PPT模版元素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1150" y="4668838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8" name="标题 1"/>
          <p:cNvSpPr>
            <a:spLocks noChangeArrowheads="1"/>
          </p:cNvSpPr>
          <p:nvPr/>
        </p:nvSpPr>
        <p:spPr bwMode="auto">
          <a:xfrm>
            <a:off x="1870075" y="1917700"/>
            <a:ext cx="60213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MongoDB</a:t>
            </a:r>
            <a:r>
              <a:rPr lang="zh-CN" altLang="en-US" sz="3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入门及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应用简介</a:t>
            </a:r>
            <a:endParaRPr lang="zh-CN" altLang="en-US" sz="3200" b="1" i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319" name="副标题 2"/>
          <p:cNvSpPr>
            <a:spLocks noChangeArrowheads="1"/>
          </p:cNvSpPr>
          <p:nvPr/>
        </p:nvSpPr>
        <p:spPr bwMode="auto">
          <a:xfrm>
            <a:off x="1709738" y="2573338"/>
            <a:ext cx="600392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基础服务一科      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齐善锋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1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indent="0" algn="l" eaLnBrk="1" hangingPunct="1"/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为什么要用</a:t>
            </a:r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NoSQL</a:t>
            </a: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1400" b="1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532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349250" y="476250"/>
            <a:ext cx="8445500" cy="2855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kern="0" dirty="0">
                <a:latin typeface="微软雅黑" pitchFamily="34" charset="-122"/>
                <a:ea typeface="微软雅黑" pitchFamily="34" charset="-122"/>
              </a:rPr>
              <a:t>关系数据库处理大数据的弱势</a:t>
            </a:r>
            <a:endParaRPr lang="en-US" altLang="zh-CN" sz="20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7F7601"/>
              </a:buClr>
              <a:buFont typeface="Wingdings" pitchFamily="2" charset="2"/>
              <a:buChar char="Ø"/>
              <a:defRPr/>
            </a:pPr>
            <a:endParaRPr lang="en-US" altLang="zh-CN" sz="28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面对高并发读写的需求，数据库读写压力巨大，硬盘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无法承受。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面对海量数据，数据库能存储的记录数量有限，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查询效率极低。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横向扩展艰难，无法通过快速增加服务器节点实现，系统升级和维护造成服务不可用。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55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indent="0" algn="l" eaLnBrk="1" hangingPunct="1"/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为什么要用</a:t>
            </a:r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NoSQL</a:t>
            </a: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1400" b="1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556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349250" y="476250"/>
            <a:ext cx="8445500" cy="41640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en-US" altLang="zh-CN" sz="2000" b="1" kern="0" dirty="0" err="1">
                <a:latin typeface="微软雅黑" pitchFamily="34" charset="-122"/>
                <a:ea typeface="微软雅黑" pitchFamily="34" charset="-122"/>
              </a:rPr>
              <a:t>NoSQL</a:t>
            </a:r>
            <a:r>
              <a:rPr lang="zh-CN" altLang="en-US" sz="2000" b="1" kern="0" dirty="0">
                <a:latin typeface="微软雅黑" pitchFamily="34" charset="-122"/>
                <a:ea typeface="微软雅黑" pitchFamily="34" charset="-122"/>
              </a:rPr>
              <a:t>处理大数据的优势</a:t>
            </a:r>
            <a:endParaRPr lang="en-US" altLang="zh-CN" sz="20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7F7601"/>
              </a:buClr>
              <a:buFont typeface="Wingdings" pitchFamily="2" charset="2"/>
              <a:buChar char="Ø"/>
              <a:defRPr/>
            </a:pPr>
            <a:endParaRPr lang="en-US" altLang="zh-CN" sz="20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数据库结构简单，数据间无关系性，这自然就带来了很高的读写性能，且易扩展。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灵活的数据模型，可以随时存储自定义的数据格式。而在关系数据库里，增删字段是件麻烦的事。尤其大数据量的表，增加字段简直就是一个噩梦。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通过复制模型可实现高可用性，可以分布部署在低廉的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集群上。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支持动态增加、删除服务器节点，随时控制硬件投入成本。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7F7601"/>
              </a:buClr>
              <a:buFont typeface="Wingdings" pitchFamily="2" charset="2"/>
              <a:buChar char="Ø"/>
              <a:defRPr/>
            </a:pP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4579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标题 1"/>
          <p:cNvSpPr>
            <a:spLocks noChangeArrowheads="1"/>
          </p:cNvSpPr>
          <p:nvPr/>
        </p:nvSpPr>
        <p:spPr bwMode="auto">
          <a:xfrm>
            <a:off x="349250" y="149225"/>
            <a:ext cx="40005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MongoDB</a:t>
            </a:r>
            <a:r>
              <a:rPr lang="zh-CN" altLang="en-US" sz="14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是什么</a:t>
            </a:r>
            <a:endParaRPr lang="zh-CN" altLang="en-US"/>
          </a:p>
        </p:txBody>
      </p:sp>
      <p:sp>
        <p:nvSpPr>
          <p:cNvPr id="5126" name="Text Box 49"/>
          <p:cNvSpPr>
            <a:spLocks noChangeArrowheads="1"/>
          </p:cNvSpPr>
          <p:nvPr/>
        </p:nvSpPr>
        <p:spPr bwMode="auto">
          <a:xfrm>
            <a:off x="349250" y="476250"/>
            <a:ext cx="8447088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en-US" altLang="zh-CN" sz="2000" b="1" kern="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2000" b="1" kern="0" dirty="0"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20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7F7601"/>
              </a:buClr>
              <a:buFont typeface="Wingdings" pitchFamily="2" charset="2"/>
              <a:buChar char="Ø"/>
              <a:defRPr/>
            </a:pPr>
            <a:endParaRPr lang="en-US" altLang="zh-CN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一个分布式文件存储数据库，由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语言编写的开源项目。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NoSQL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中，功能最丰富、最像关系数据库的产品。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它支持的数据结构非常松散，是类似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BSON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格式，因此可以存储比较复杂的数据模型。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它支持的查询语言非常强大，其语法有点类似于面向对象的查询语言，而且还支持索引、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MapReduce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等功能。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5603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标题 1"/>
          <p:cNvSpPr>
            <a:spLocks noChangeArrowheads="1"/>
          </p:cNvSpPr>
          <p:nvPr/>
        </p:nvSpPr>
        <p:spPr bwMode="auto">
          <a:xfrm>
            <a:off x="349250" y="149225"/>
            <a:ext cx="40005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MongoDB</a:t>
            </a:r>
            <a:r>
              <a:rPr lang="zh-CN" altLang="en-US" sz="14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是什么</a:t>
            </a:r>
            <a:endParaRPr lang="zh-CN" altLang="en-US"/>
          </a:p>
        </p:txBody>
      </p:sp>
      <p:sp>
        <p:nvSpPr>
          <p:cNvPr id="5126" name="Text Box 49"/>
          <p:cNvSpPr>
            <a:spLocks noChangeArrowheads="1"/>
          </p:cNvSpPr>
          <p:nvPr/>
        </p:nvSpPr>
        <p:spPr bwMode="auto">
          <a:xfrm>
            <a:off x="349250" y="476250"/>
            <a:ext cx="8447088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en-US" altLang="zh-CN" sz="2000" b="1" kern="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2000" b="1" kern="0" dirty="0">
                <a:latin typeface="微软雅黑" pitchFamily="34" charset="-122"/>
                <a:ea typeface="微软雅黑" pitchFamily="34" charset="-122"/>
              </a:rPr>
              <a:t>主要特点</a:t>
            </a:r>
            <a:endParaRPr lang="en-US" altLang="zh-CN" sz="20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7F7601"/>
              </a:buClr>
              <a:buFont typeface="Wingdings" pitchFamily="2" charset="2"/>
              <a:buChar char="Ø"/>
              <a:defRPr/>
            </a:pPr>
            <a:endParaRPr lang="en-US" altLang="zh-CN" sz="20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高性能、易部署、易使用，存储数据方便。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模式自由，支持动态查询、完全索引、文档内嵌查询。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面向文档，以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K/V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形式存储数据，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用于唯一标识，而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则可以是各种复杂的数据类型。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支持主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从服务器间的数据复制和故障恢复。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自动分片，以支持云级别的服务伸缩性，可动态添加、删除额外的服务器。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6627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标题 1"/>
          <p:cNvSpPr>
            <a:spLocks noChangeArrowheads="1"/>
          </p:cNvSpPr>
          <p:nvPr/>
        </p:nvSpPr>
        <p:spPr bwMode="auto">
          <a:xfrm>
            <a:off x="349250" y="149225"/>
            <a:ext cx="40005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MongoDB</a:t>
            </a:r>
            <a:r>
              <a:rPr lang="zh-CN" altLang="en-US" sz="14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是什么</a:t>
            </a:r>
            <a:endParaRPr lang="zh-CN" altLang="en-US"/>
          </a:p>
        </p:txBody>
      </p:sp>
      <p:sp>
        <p:nvSpPr>
          <p:cNvPr id="5126" name="Text Box 49"/>
          <p:cNvSpPr>
            <a:spLocks noChangeArrowheads="1"/>
          </p:cNvSpPr>
          <p:nvPr/>
        </p:nvSpPr>
        <p:spPr bwMode="auto">
          <a:xfrm>
            <a:off x="349250" y="476250"/>
            <a:ext cx="8447088" cy="411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en-US" altLang="zh-CN" sz="2000" b="1" kern="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2000" b="1" kern="0" dirty="0">
                <a:latin typeface="微软雅黑" pitchFamily="34" charset="-122"/>
                <a:ea typeface="微软雅黑" pitchFamily="34" charset="-122"/>
              </a:rPr>
              <a:t>支持的数据类型</a:t>
            </a:r>
            <a:endParaRPr lang="en-US" altLang="zh-CN" sz="20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布尔          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ture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 | false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整数          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123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浮点          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12.3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字符串       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"hello world"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ID       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new 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ObjectId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来声明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日期          用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new Date()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来声明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时间戳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数组          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["apple", "banana", "pear"]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内嵌文档   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{"name" : "Joe", "age" : 13, "phone" : {"home" : "123", "</a:t>
            </a: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moblie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" : "456"}}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en-US" altLang="zh-CN" kern="0" dirty="0" err="1">
                <a:latin typeface="微软雅黑" pitchFamily="34" charset="-122"/>
                <a:ea typeface="微软雅黑" pitchFamily="34" charset="-122"/>
              </a:rPr>
              <a:t>RegExp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正则表达式 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/[a-f]/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7651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标题 1"/>
          <p:cNvSpPr>
            <a:spLocks noChangeArrowheads="1"/>
          </p:cNvSpPr>
          <p:nvPr/>
        </p:nvSpPr>
        <p:spPr bwMode="auto">
          <a:xfrm>
            <a:off x="349250" y="149225"/>
            <a:ext cx="40005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MongoDB</a:t>
            </a:r>
            <a:r>
              <a:rPr lang="zh-CN" altLang="en-US" sz="14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是什么</a:t>
            </a:r>
            <a:endParaRPr lang="zh-CN" altLang="en-US"/>
          </a:p>
        </p:txBody>
      </p:sp>
      <p:sp>
        <p:nvSpPr>
          <p:cNvPr id="5126" name="Text Box 49"/>
          <p:cNvSpPr>
            <a:spLocks noChangeArrowheads="1"/>
          </p:cNvSpPr>
          <p:nvPr/>
        </p:nvSpPr>
        <p:spPr bwMode="auto">
          <a:xfrm>
            <a:off x="349250" y="476250"/>
            <a:ext cx="844708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en-US" altLang="zh-CN" sz="2000" b="1" kern="0" dirty="0" err="1">
                <a:latin typeface="微软雅黑" pitchFamily="34" charset="-122"/>
                <a:ea typeface="微软雅黑" pitchFamily="34" charset="-122"/>
              </a:rPr>
              <a:t>ObjectID</a:t>
            </a:r>
            <a:endParaRPr lang="en-US" altLang="zh-CN" sz="2000" b="1" kern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65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1563" y="877888"/>
            <a:ext cx="7000875" cy="35512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8675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标题 1"/>
          <p:cNvSpPr>
            <a:spLocks noChangeArrowheads="1"/>
          </p:cNvSpPr>
          <p:nvPr/>
        </p:nvSpPr>
        <p:spPr bwMode="auto">
          <a:xfrm>
            <a:off x="349250" y="149225"/>
            <a:ext cx="40005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MongoDB</a:t>
            </a:r>
            <a:r>
              <a:rPr lang="zh-CN" altLang="en-US" sz="14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是什么</a:t>
            </a:r>
            <a:endParaRPr lang="zh-CN" altLang="en-US"/>
          </a:p>
        </p:txBody>
      </p:sp>
      <p:sp>
        <p:nvSpPr>
          <p:cNvPr id="5126" name="Text Box 49"/>
          <p:cNvSpPr>
            <a:spLocks noChangeArrowheads="1"/>
          </p:cNvSpPr>
          <p:nvPr/>
        </p:nvSpPr>
        <p:spPr bwMode="auto">
          <a:xfrm>
            <a:off x="349250" y="476250"/>
            <a:ext cx="844708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en-US" altLang="zh-CN" sz="2000" b="1" kern="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2000" b="1" kern="0" dirty="0">
                <a:latin typeface="微软雅黑" pitchFamily="34" charset="-122"/>
                <a:ea typeface="微软雅黑" pitchFamily="34" charset="-122"/>
              </a:rPr>
              <a:t>支持的数据类型</a:t>
            </a:r>
            <a:endParaRPr lang="en-US" altLang="zh-CN" sz="2000" b="1" kern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67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250" y="838200"/>
            <a:ext cx="8447088" cy="3733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9699" name="图片 15" descr="nubia 品牌PPT模版元素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图片 2" descr="nubia 品牌PPT模版元素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标题 1"/>
          <p:cNvSpPr>
            <a:spLocks noChangeArrowheads="1"/>
          </p:cNvSpPr>
          <p:nvPr/>
        </p:nvSpPr>
        <p:spPr bwMode="auto">
          <a:xfrm>
            <a:off x="349250" y="149225"/>
            <a:ext cx="40005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4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适用场景</a:t>
            </a: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49250" y="476250"/>
            <a:ext cx="7888288" cy="3760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en-US" altLang="zh-CN" sz="2000" b="1" kern="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2000" b="1" kern="0" dirty="0">
                <a:latin typeface="微软雅黑" pitchFamily="34" charset="-122"/>
                <a:ea typeface="微软雅黑" pitchFamily="34" charset="-122"/>
              </a:rPr>
              <a:t>适用场景</a:t>
            </a:r>
            <a:endParaRPr lang="en-US" altLang="zh-CN" sz="20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endParaRPr lang="en-US" altLang="zh-CN" sz="20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网站动态数据，需要实时的插入，更新与查询。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可以做高性能的持久化缓存层。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存储大尺寸，低价值的数据。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高伸缩性的集群场景。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文档化结构的数据存储及查询。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0723" name="图片 15" descr="nubia 品牌PPT模版元素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图片 2" descr="nubia 品牌PPT模版元素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标题 1"/>
          <p:cNvSpPr>
            <a:spLocks noChangeArrowheads="1"/>
          </p:cNvSpPr>
          <p:nvPr/>
        </p:nvSpPr>
        <p:spPr bwMode="auto">
          <a:xfrm>
            <a:off x="349250" y="149225"/>
            <a:ext cx="40005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4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适用场景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 bwMode="auto">
          <a:xfrm>
            <a:off x="349250" y="476250"/>
            <a:ext cx="8337550" cy="4303713"/>
          </a:xfrm>
          <a:prstGeom prst="rect">
            <a:avLst/>
          </a:prstGeom>
          <a:noFill/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en-US" altLang="zh-CN" sz="20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CAP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理论－鱼与熊掌不可得兼</a:t>
            </a:r>
            <a:endParaRPr lang="en-US" altLang="zh-CN" sz="2000" b="1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endParaRPr lang="en-US" altLang="zh-CN" sz="20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endParaRPr kumimoji="0" lang="en-US" altLang="zh-CN" b="1" kern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endParaRPr kumimoji="0" lang="en-US" altLang="zh-CN" b="1" kern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endParaRPr kumimoji="0" lang="en-US" altLang="zh-CN" b="1" kern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endParaRPr kumimoji="0" lang="en-US" altLang="zh-CN" b="1" kern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endParaRPr kumimoji="0" lang="en-US" altLang="zh-CN" b="1" kern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r>
              <a:rPr lang="zh-CN" altLang="en-US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pic>
        <p:nvPicPr>
          <p:cNvPr id="30727" name="图片 5"/>
          <p:cNvPicPr>
            <a:picLocks noChangeAspect="1" noChangeArrowheads="1"/>
          </p:cNvPicPr>
          <p:nvPr/>
        </p:nvPicPr>
        <p:blipFill>
          <a:blip r:embed="rId5" cstate="print"/>
          <a:srcRect l="30159" t="45663" r="52216" b="32211"/>
          <a:stretch>
            <a:fillRect/>
          </a:stretch>
        </p:blipFill>
        <p:spPr bwMode="auto">
          <a:xfrm>
            <a:off x="617538" y="1611313"/>
            <a:ext cx="2825750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8" name="TextBox 5"/>
          <p:cNvSpPr txBox="1">
            <a:spLocks noChangeArrowheads="1"/>
          </p:cNvSpPr>
          <p:nvPr/>
        </p:nvSpPr>
        <p:spPr bwMode="auto">
          <a:xfrm>
            <a:off x="793750" y="2484438"/>
            <a:ext cx="13477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一致性（</a:t>
            </a:r>
            <a:r>
              <a:rPr lang="en-US" altLang="zh-CN" sz="16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6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0729" name="TextBox 6"/>
          <p:cNvSpPr txBox="1">
            <a:spLocks noChangeArrowheads="1"/>
          </p:cNvSpPr>
          <p:nvPr/>
        </p:nvSpPr>
        <p:spPr bwMode="auto">
          <a:xfrm>
            <a:off x="1541463" y="3536950"/>
            <a:ext cx="11985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可用性</a:t>
            </a:r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(A)</a:t>
            </a:r>
            <a:endParaRPr lang="zh-CN" altLang="en-US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30" name="TextBox 7"/>
          <p:cNvSpPr txBox="1">
            <a:spLocks noChangeArrowheads="1"/>
          </p:cNvSpPr>
          <p:nvPr/>
        </p:nvSpPr>
        <p:spPr bwMode="auto">
          <a:xfrm>
            <a:off x="2089150" y="2514600"/>
            <a:ext cx="13017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分区容忍性</a:t>
            </a:r>
            <a:r>
              <a:rPr lang="en-US" altLang="zh-CN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(P)</a:t>
            </a:r>
            <a:endParaRPr lang="zh-CN" altLang="en-US" sz="140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31" name="Rectangle 8"/>
          <p:cNvSpPr>
            <a:spLocks noChangeArrowheads="1"/>
          </p:cNvSpPr>
          <p:nvPr/>
        </p:nvSpPr>
        <p:spPr bwMode="auto">
          <a:xfrm>
            <a:off x="4233863" y="2349500"/>
            <a:ext cx="456088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一个分布式系统最多只能同时满足两个。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CA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：传统关系数据库 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AP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key-value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数据库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33863" y="1123950"/>
            <a:ext cx="3622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一致性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onsistency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可用性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vailability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分区容忍性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artition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tolerance)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1747" name="图片 15" descr="nubia 品牌PPT模版元素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图片 2" descr="nubia 品牌PPT模版元素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标题 1"/>
          <p:cNvSpPr>
            <a:spLocks noChangeArrowheads="1"/>
          </p:cNvSpPr>
          <p:nvPr/>
        </p:nvSpPr>
        <p:spPr bwMode="auto">
          <a:xfrm>
            <a:off x="349250" y="149225"/>
            <a:ext cx="40005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4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适用场景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 bwMode="auto">
          <a:xfrm>
            <a:off x="349250" y="476250"/>
            <a:ext cx="8445500" cy="4303713"/>
          </a:xfrm>
          <a:prstGeom prst="rect">
            <a:avLst/>
          </a:prstGeom>
          <a:noFill/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en-US" altLang="zh-CN" sz="2000" kern="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不能解决：</a:t>
            </a:r>
            <a:endParaRPr lang="en-US" altLang="zh-CN" sz="20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/>
              </a:buClr>
              <a:buFont typeface="Wingdings" pitchFamily="2" charset="2"/>
              <a:buChar char="l"/>
              <a:defRPr/>
            </a:pPr>
            <a:endParaRPr lang="en-US" altLang="zh-CN" sz="20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zh-CN" altLang="en-US" sz="18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数据库事务一致性需求</a:t>
            </a:r>
            <a:endParaRPr lang="en-US" altLang="zh-CN" sz="18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US" altLang="zh-CN" sz="18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zh-CN" altLang="en-US" sz="18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数据库的写实时性和读实时性需求</a:t>
            </a:r>
            <a:endParaRPr lang="en-US" altLang="zh-CN" sz="18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US" altLang="zh-CN" sz="18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zh-CN" altLang="en-US" sz="18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对复杂的</a:t>
            </a:r>
            <a:r>
              <a:rPr lang="en-US" altLang="zh-CN" sz="18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8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查询，特别是多表关联查询的需求</a:t>
            </a:r>
            <a:endParaRPr lang="en-US" altLang="zh-CN" sz="18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endParaRPr lang="zh-CN" altLang="en-US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indent="0" algn="l" eaLnBrk="1" hangingPunct="1"/>
            <a:r>
              <a:rPr lang="zh-CN" sz="1400" b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目录</a:t>
            </a: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" name="TextBox 103"/>
          <p:cNvSpPr txBox="1"/>
          <p:nvPr/>
        </p:nvSpPr>
        <p:spPr>
          <a:xfrm>
            <a:off x="771525" y="571500"/>
            <a:ext cx="3183885" cy="432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ts val="3000"/>
              </a:lnSpc>
              <a:buClr>
                <a:schemeClr val="accent6"/>
              </a:buClr>
              <a:buFont typeface="Wingdings" pitchFamily="2" charset="2"/>
              <a:buChar char="l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NoSQL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000"/>
              </a:lnSpc>
              <a:buClr>
                <a:schemeClr val="accent6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什么是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NoSQL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000"/>
              </a:lnSpc>
              <a:buClr>
                <a:schemeClr val="accent6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为什么要用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NoSQL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000"/>
              </a:lnSpc>
              <a:buClr>
                <a:schemeClr val="accent6"/>
              </a:buClr>
              <a:buFont typeface="Wingdings" pitchFamily="2" charset="2"/>
              <a:buChar char="Ø"/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ts val="3000"/>
              </a:lnSpc>
              <a:buClr>
                <a:schemeClr val="accent6"/>
              </a:buClr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MongoDB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000"/>
              </a:lnSpc>
              <a:buClr>
                <a:schemeClr val="accent6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是什么</a:t>
            </a:r>
          </a:p>
          <a:p>
            <a:pPr lvl="1">
              <a:lnSpc>
                <a:spcPts val="3000"/>
              </a:lnSpc>
              <a:buClr>
                <a:schemeClr val="accent6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的适用场景</a:t>
            </a:r>
          </a:p>
          <a:p>
            <a:pPr lvl="1">
              <a:lnSpc>
                <a:spcPts val="3000"/>
              </a:lnSpc>
              <a:buClr>
                <a:schemeClr val="accent6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工作方式</a:t>
            </a:r>
          </a:p>
          <a:p>
            <a:pPr lvl="1">
              <a:lnSpc>
                <a:spcPts val="3000"/>
              </a:lnSpc>
              <a:buClr>
                <a:schemeClr val="accent6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部署架构</a:t>
            </a:r>
          </a:p>
          <a:p>
            <a:pPr lvl="1">
              <a:lnSpc>
                <a:spcPts val="3000"/>
              </a:lnSpc>
              <a:buClr>
                <a:schemeClr val="accent6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存储形式</a:t>
            </a:r>
          </a:p>
          <a:p>
            <a:pPr lvl="1">
              <a:lnSpc>
                <a:spcPts val="3000"/>
              </a:lnSpc>
              <a:buClr>
                <a:schemeClr val="accent6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简单应用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2771" name="图片 15" descr="nubia 品牌PPT模版元素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图片 2" descr="nubia 品牌PPT模版元素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标题 1"/>
          <p:cNvSpPr>
            <a:spLocks noChangeArrowheads="1"/>
          </p:cNvSpPr>
          <p:nvPr/>
        </p:nvSpPr>
        <p:spPr bwMode="auto">
          <a:xfrm>
            <a:off x="349250" y="149225"/>
            <a:ext cx="40005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4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工作方式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 bwMode="auto">
          <a:xfrm>
            <a:off x="349250" y="476250"/>
            <a:ext cx="8445500" cy="4303713"/>
          </a:xfrm>
          <a:prstGeom prst="rect">
            <a:avLst/>
          </a:prstGeom>
          <a:noFill/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zh-CN" altLang="en-US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是一个介于关系数据库和非关系数据库之间的产品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是非关系数据库当中功能最丰富并且最像关系型数据库。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zh-CN" altLang="en-US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 传统的关系数据库一般由数据库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(database)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、表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(table)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、记录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(record)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三个层次概念组成，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同样也是由数据库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(database)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、集合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(collection)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、文档对象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(document)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三个层次组成。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里的集合对应于关系型数据库里的表，但是集合中没有列、行和关系的概念，这体现了模式自由的特点。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 在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中数据以单文档为单位存储，这样就能在单个数据对象中表示复杂的关系。文档可以由独立的基本类型属性、内嵌文档或文档数组组成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zh-CN" altLang="en-US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3795" name="图片 15" descr="nubia 品牌PPT模版元素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图片 2" descr="nubia 品牌PPT模版元素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标题 1"/>
          <p:cNvSpPr>
            <a:spLocks noChangeArrowheads="1"/>
          </p:cNvSpPr>
          <p:nvPr/>
        </p:nvSpPr>
        <p:spPr bwMode="auto">
          <a:xfrm>
            <a:off x="349250" y="149225"/>
            <a:ext cx="40005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4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工作方式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 bwMode="auto">
          <a:xfrm>
            <a:off x="349250" y="476250"/>
            <a:ext cx="8445500" cy="4303713"/>
          </a:xfrm>
          <a:prstGeom prst="rect">
            <a:avLst/>
          </a:prstGeom>
          <a:noFill/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zh-CN" altLang="en-US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存储的数据格式是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key-value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对的集合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键是字符串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值可以是数据类型集合里的任意类型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包括数组和文档对象。这种数据格式称作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BSON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，即 “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Binary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SerializedDocument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Notation”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，是一种类似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的二进制序列化文档 。 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是一个免安装的数据库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将它解压后生成一个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bin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其中包含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个工具命令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除此之外不再需要任何其它的二进制依赖文件。 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zh-CN" altLang="en-US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通常情况下启动数据库只需要关注其中的两个命令：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mongod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mongo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。前者是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数据库进程本身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是核心数据库服务器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后者是命令行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Shell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其使用方法通常类似于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命令行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Shell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用于确保所有内容都已正常安装且能正常运行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并且可以对数据进行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CRUD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操作、执行管理任务等等。 </a:t>
            </a:r>
          </a:p>
          <a:p>
            <a:pPr marL="0" indent="0"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zh-CN" altLang="en-US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zh-CN" altLang="en-US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4819" name="图片 15" descr="nubia 品牌PPT模版元素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0" name="图片 2" descr="nubia 品牌PPT模版元素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标题 1"/>
          <p:cNvSpPr>
            <a:spLocks noChangeArrowheads="1"/>
          </p:cNvSpPr>
          <p:nvPr/>
        </p:nvSpPr>
        <p:spPr bwMode="auto">
          <a:xfrm>
            <a:off x="349250" y="149225"/>
            <a:ext cx="40005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4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工作方式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 bwMode="auto">
          <a:xfrm>
            <a:off x="349250" y="476250"/>
            <a:ext cx="8445500" cy="4303713"/>
          </a:xfrm>
          <a:prstGeom prst="rect">
            <a:avLst/>
          </a:prstGeom>
          <a:noFill/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数据空间采用预分配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目的是为了避免形成过多的硬盘碎片。它为每个数据库分配一系列文件，每个数据文件都会被预分配一个大小，第一个文件名字为“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.0 ”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，大小为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64MB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，第二个文件“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.1”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128MB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，依此类推，在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位模式运行时支持的最大文件为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2GB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。随着数据量的增加，可以在其数据目录里看到这些不断递增的文件。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没有自动递增或序列特性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BSON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对象插入到数据库中时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如果没有提供“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_id”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字段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数据库会自动生成一个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ObjectId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对象作为“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_id”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的值插入到集合中作为该文档的主键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这就避免了其它数据库意外地选择相同的惟一标识符的情况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，“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_id”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的值由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字节的时间戳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,3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字节的机器号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,2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字节的进程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字节的自增计数组成。当然字段“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_id”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的值可以手动生成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任意类型都可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，只要能够保证惟一性。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使用了内存映射文件进行数据管理，把所有空闲内存当缓存使用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且不能指定内存大小。这既是优点也是缺点：优点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可以最大限度提升性能；缺点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容易受其它程序干扰。 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5843" name="图片 15" descr="nubia 品牌PPT模版元素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图片 2" descr="nubia 品牌PPT模版元素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标题 1"/>
          <p:cNvSpPr>
            <a:spLocks noChangeArrowheads="1"/>
          </p:cNvSpPr>
          <p:nvPr/>
        </p:nvSpPr>
        <p:spPr bwMode="auto">
          <a:xfrm>
            <a:off x="349250" y="149225"/>
            <a:ext cx="40005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4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工作方式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 bwMode="auto">
          <a:xfrm>
            <a:off x="349250" y="476250"/>
            <a:ext cx="8445500" cy="4303713"/>
          </a:xfrm>
          <a:prstGeom prst="rect">
            <a:avLst/>
          </a:prstGeom>
          <a:noFill/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zh-CN" altLang="en-US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每个插入的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BSON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对象大小不能超过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4MB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，如果超过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4M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时需使用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GridFS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来储存数据。 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zh-CN" altLang="en-US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为避免记录删除后的数据的大规模挪动，原记录空间不删除，只标记“已删除”即可，以后还可以重复利用，所以删除记录不释放空间。 </a:t>
            </a:r>
          </a:p>
          <a:p>
            <a:pPr marL="0" indent="0"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6867" name="图片 15" descr="nubia 品牌PPT模版元素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图片 2" descr="nubia 品牌PPT模版元素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标题 1"/>
          <p:cNvSpPr>
            <a:spLocks noChangeArrowheads="1"/>
          </p:cNvSpPr>
          <p:nvPr/>
        </p:nvSpPr>
        <p:spPr bwMode="auto">
          <a:xfrm>
            <a:off x="349250" y="149225"/>
            <a:ext cx="40005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MongoDB</a:t>
            </a:r>
            <a:r>
              <a:rPr lang="zh-CN" altLang="en-US" sz="14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部署架构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 bwMode="auto">
          <a:xfrm>
            <a:off x="349250" y="476250"/>
            <a:ext cx="8445500" cy="4303713"/>
          </a:xfrm>
          <a:prstGeom prst="rect">
            <a:avLst/>
          </a:prstGeom>
          <a:noFill/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en-US" altLang="zh-CN" sz="1800" b="1" kern="0" dirty="0" smtClean="0">
                <a:latin typeface="微软雅黑" pitchFamily="34" charset="-122"/>
                <a:ea typeface="微软雅黑" pitchFamily="34" charset="-122"/>
              </a:rPr>
              <a:t>Replica Sets</a:t>
            </a:r>
            <a:r>
              <a:rPr lang="zh-CN" altLang="en-US" sz="1800" b="1" kern="0" dirty="0" smtClean="0">
                <a:latin typeface="微软雅黑" pitchFamily="34" charset="-122"/>
                <a:ea typeface="微软雅黑" pitchFamily="34" charset="-122"/>
              </a:rPr>
              <a:t>架构图</a:t>
            </a:r>
            <a:endParaRPr lang="en-US" altLang="zh-CN" sz="18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流程图: 磁盘 7"/>
          <p:cNvSpPr/>
          <p:nvPr/>
        </p:nvSpPr>
        <p:spPr>
          <a:xfrm>
            <a:off x="3297238" y="771525"/>
            <a:ext cx="1779587" cy="15128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Primary</a:t>
            </a:r>
            <a:endParaRPr lang="zh-CN" altLang="en-US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" name="流程图: 磁盘 8"/>
          <p:cNvSpPr/>
          <p:nvPr/>
        </p:nvSpPr>
        <p:spPr>
          <a:xfrm>
            <a:off x="1531938" y="3189288"/>
            <a:ext cx="1778000" cy="151288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Secondary-1</a:t>
            </a:r>
            <a:endParaRPr lang="zh-CN" altLang="en-US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" name="流程图: 磁盘 9"/>
          <p:cNvSpPr/>
          <p:nvPr/>
        </p:nvSpPr>
        <p:spPr>
          <a:xfrm>
            <a:off x="5080000" y="3209925"/>
            <a:ext cx="1778000" cy="15113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Secondary-2</a:t>
            </a:r>
            <a:endParaRPr lang="zh-CN" altLang="en-US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左右箭头 10"/>
          <p:cNvSpPr/>
          <p:nvPr/>
        </p:nvSpPr>
        <p:spPr>
          <a:xfrm>
            <a:off x="3505200" y="3768725"/>
            <a:ext cx="1385888" cy="35401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" name="左右箭头 11"/>
          <p:cNvSpPr/>
          <p:nvPr/>
        </p:nvSpPr>
        <p:spPr>
          <a:xfrm rot="18301332">
            <a:off x="2720181" y="2556670"/>
            <a:ext cx="1006475" cy="3540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" name="左右箭头 12"/>
          <p:cNvSpPr/>
          <p:nvPr/>
        </p:nvSpPr>
        <p:spPr>
          <a:xfrm rot="14159451">
            <a:off x="4622006" y="2588420"/>
            <a:ext cx="1019175" cy="3540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13588" y="3765550"/>
            <a:ext cx="1801812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  .   .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7891" name="图片 15" descr="nubia 品牌PPT模版元素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图片 2" descr="nubia 品牌PPT模版元素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标题 1"/>
          <p:cNvSpPr>
            <a:spLocks noChangeArrowheads="1"/>
          </p:cNvSpPr>
          <p:nvPr/>
        </p:nvSpPr>
        <p:spPr bwMode="auto">
          <a:xfrm>
            <a:off x="349250" y="149225"/>
            <a:ext cx="40005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MongoDB</a:t>
            </a:r>
            <a:r>
              <a:rPr lang="zh-CN" altLang="en-US" sz="14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部署架构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 bwMode="auto">
          <a:xfrm>
            <a:off x="349250" y="476250"/>
            <a:ext cx="8445500" cy="4303713"/>
          </a:xfrm>
          <a:prstGeom prst="rect">
            <a:avLst/>
          </a:prstGeom>
          <a:noFill/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en-US" altLang="zh-CN" sz="2000" b="1" kern="0" dirty="0" smtClean="0">
                <a:latin typeface="微软雅黑" pitchFamily="34" charset="-122"/>
                <a:ea typeface="微软雅黑" pitchFamily="34" charset="-122"/>
              </a:rPr>
              <a:t>Replica Sets</a:t>
            </a:r>
            <a:r>
              <a:rPr lang="zh-CN" altLang="en-US" sz="2000" b="1" kern="0" dirty="0" smtClean="0">
                <a:latin typeface="微软雅黑" pitchFamily="34" charset="-122"/>
                <a:ea typeface="微软雅黑" pitchFamily="34" charset="-122"/>
              </a:rPr>
              <a:t>角色介绍</a:t>
            </a:r>
            <a:endParaRPr lang="en-US" altLang="zh-CN" sz="2000" b="1" kern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/>
              </a:buClr>
              <a:buFont typeface="Wingdings" pitchFamily="2" charset="2"/>
              <a:buChar char="l"/>
              <a:defRPr/>
            </a:pPr>
            <a:endParaRPr lang="en-US" altLang="zh-CN" sz="2000" b="1" kern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en-US" altLang="zh-CN" sz="1800" kern="0" dirty="0" smtClean="0">
                <a:latin typeface="微软雅黑" pitchFamily="34" charset="-122"/>
                <a:ea typeface="微软雅黑" pitchFamily="34" charset="-122"/>
              </a:rPr>
              <a:t>Primary</a:t>
            </a:r>
            <a:r>
              <a:rPr lang="zh-CN" altLang="en-US" sz="1800" kern="0" dirty="0" smtClean="0">
                <a:latin typeface="微软雅黑" pitchFamily="34" charset="-122"/>
                <a:ea typeface="微软雅黑" pitchFamily="34" charset="-122"/>
              </a:rPr>
              <a:t>主服务器，写操作只能在其身上发生，通过保存操作日志（</a:t>
            </a:r>
            <a:r>
              <a:rPr lang="en-US" altLang="zh-CN" sz="1800" kern="0" dirty="0" err="1" smtClean="0">
                <a:latin typeface="微软雅黑" pitchFamily="34" charset="-122"/>
                <a:ea typeface="微软雅黑" pitchFamily="34" charset="-122"/>
              </a:rPr>
              <a:t>oplog</a:t>
            </a:r>
            <a:r>
              <a:rPr lang="zh-CN" altLang="en-US" sz="1800" kern="0" dirty="0" smtClean="0">
                <a:latin typeface="微软雅黑" pitchFamily="34" charset="-122"/>
                <a:ea typeface="微软雅黑" pitchFamily="34" charset="-122"/>
              </a:rPr>
              <a:t>），然后将数据同步到多个 </a:t>
            </a:r>
            <a:r>
              <a:rPr lang="en-US" altLang="zh-CN" sz="1800" kern="0" dirty="0" smtClean="0">
                <a:latin typeface="微软雅黑" pitchFamily="34" charset="-122"/>
                <a:ea typeface="微软雅黑" pitchFamily="34" charset="-122"/>
              </a:rPr>
              <a:t>Secondary </a:t>
            </a:r>
            <a:r>
              <a:rPr lang="zh-CN" altLang="en-US" sz="1800" kern="0" dirty="0" smtClean="0">
                <a:latin typeface="微软雅黑" pitchFamily="34" charset="-122"/>
                <a:ea typeface="微软雅黑" pitchFamily="34" charset="-122"/>
              </a:rPr>
              <a:t>上。</a:t>
            </a:r>
            <a:endParaRPr lang="en-US" altLang="zh-CN" sz="1800" kern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US" altLang="zh-CN" sz="1800" kern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en-US" altLang="zh-CN" sz="1800" kern="0" dirty="0" smtClean="0">
                <a:latin typeface="微软雅黑" pitchFamily="34" charset="-122"/>
                <a:ea typeface="微软雅黑" pitchFamily="34" charset="-122"/>
              </a:rPr>
              <a:t>Secondary</a:t>
            </a:r>
            <a:r>
              <a:rPr lang="zh-CN" altLang="en-US" sz="1800" kern="0" dirty="0" smtClean="0">
                <a:latin typeface="微软雅黑" pitchFamily="34" charset="-122"/>
                <a:ea typeface="微软雅黑" pitchFamily="34" charset="-122"/>
              </a:rPr>
              <a:t>从服务器，热机备份主服务器上的数据，分担主机读压力，当主机发生故障不能工作，随时待命接管主机工作。</a:t>
            </a:r>
            <a:endParaRPr lang="en-US" altLang="zh-CN" sz="18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8915" name="图片 15" descr="nubia 品牌PPT模版元素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6" name="图片 2" descr="nubia 品牌PPT模版元素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标题 1"/>
          <p:cNvSpPr>
            <a:spLocks noChangeArrowheads="1"/>
          </p:cNvSpPr>
          <p:nvPr/>
        </p:nvSpPr>
        <p:spPr bwMode="auto">
          <a:xfrm>
            <a:off x="349250" y="149225"/>
            <a:ext cx="40005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MongoDB</a:t>
            </a:r>
            <a:r>
              <a:rPr lang="zh-CN" altLang="en-US" sz="14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部署架构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 bwMode="auto">
          <a:xfrm>
            <a:off x="349250" y="476250"/>
            <a:ext cx="8445500" cy="4303713"/>
          </a:xfrm>
          <a:prstGeom prst="rect">
            <a:avLst/>
          </a:prstGeom>
          <a:noFill/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kern="0" dirty="0" smtClean="0">
                <a:latin typeface="微软雅黑" pitchFamily="34" charset="-122"/>
                <a:ea typeface="微软雅黑" pitchFamily="34" charset="-122"/>
              </a:rPr>
              <a:t>主</a:t>
            </a:r>
            <a:r>
              <a:rPr lang="en-US" altLang="zh-CN" sz="2000" b="1" kern="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kern="0" dirty="0" smtClean="0">
                <a:latin typeface="微软雅黑" pitchFamily="34" charset="-122"/>
                <a:ea typeface="微软雅黑" pitchFamily="34" charset="-122"/>
              </a:rPr>
              <a:t>从服务器间数据同步图</a:t>
            </a:r>
            <a:endParaRPr lang="en-US" altLang="zh-CN" sz="2000" b="1" kern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891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250" y="809625"/>
            <a:ext cx="8210550" cy="37909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9939" name="图片 15" descr="nubia 品牌PPT模版元素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0" name="图片 2" descr="nubia 品牌PPT模版元素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标题 1"/>
          <p:cNvSpPr>
            <a:spLocks noChangeArrowheads="1"/>
          </p:cNvSpPr>
          <p:nvPr/>
        </p:nvSpPr>
        <p:spPr bwMode="auto">
          <a:xfrm>
            <a:off x="349250" y="149225"/>
            <a:ext cx="40005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MongoDB</a:t>
            </a:r>
            <a:r>
              <a:rPr lang="zh-CN" altLang="en-US" sz="14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部署架构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 bwMode="auto">
          <a:xfrm>
            <a:off x="349250" y="476250"/>
            <a:ext cx="8445500" cy="4303713"/>
          </a:xfrm>
          <a:prstGeom prst="rect">
            <a:avLst/>
          </a:prstGeom>
          <a:noFill/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en-US" altLang="zh-CN" sz="2000" b="1" kern="0" dirty="0" err="1" smtClean="0">
                <a:latin typeface="微软雅黑" pitchFamily="34" charset="-122"/>
                <a:ea typeface="微软雅黑" pitchFamily="34" charset="-122"/>
              </a:rPr>
              <a:t>Sharding</a:t>
            </a:r>
            <a:r>
              <a:rPr lang="zh-CN" altLang="en-US" sz="2000" b="1" kern="0" dirty="0" smtClean="0">
                <a:latin typeface="微软雅黑" pitchFamily="34" charset="-122"/>
                <a:ea typeface="微软雅黑" pitchFamily="34" charset="-122"/>
              </a:rPr>
              <a:t>集群架构图</a:t>
            </a:r>
            <a:endParaRPr lang="en-US" altLang="zh-CN" sz="2000" b="1" kern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9943" name="Picture 3" descr="http://www.mongodb.org/download/attachments/2097393/shardin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250" y="828675"/>
            <a:ext cx="81026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0963" name="图片 15" descr="nubia 品牌PPT模版元素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4" name="图片 2" descr="nubia 品牌PPT模版元素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标题 1"/>
          <p:cNvSpPr>
            <a:spLocks noChangeArrowheads="1"/>
          </p:cNvSpPr>
          <p:nvPr/>
        </p:nvSpPr>
        <p:spPr bwMode="auto">
          <a:xfrm>
            <a:off x="349250" y="149225"/>
            <a:ext cx="40005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MongoDB</a:t>
            </a:r>
            <a:r>
              <a:rPr lang="zh-CN" altLang="en-US" sz="14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部署架构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 bwMode="auto">
          <a:xfrm>
            <a:off x="349250" y="476250"/>
            <a:ext cx="8445500" cy="4303713"/>
          </a:xfrm>
          <a:prstGeom prst="rect">
            <a:avLst/>
          </a:prstGeom>
          <a:noFill/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en-US" altLang="zh-CN" sz="2400" b="1" kern="0" dirty="0" err="1" smtClean="0">
                <a:latin typeface="微软雅黑" pitchFamily="34" charset="-122"/>
                <a:ea typeface="微软雅黑" pitchFamily="34" charset="-122"/>
              </a:rPr>
              <a:t>Sharding</a:t>
            </a:r>
            <a:r>
              <a:rPr lang="zh-CN" altLang="en-US" sz="2400" b="1" kern="0" dirty="0" smtClean="0">
                <a:latin typeface="微软雅黑" pitchFamily="34" charset="-122"/>
                <a:ea typeface="微软雅黑" pitchFamily="34" charset="-122"/>
              </a:rPr>
              <a:t>集群架构角色介绍</a:t>
            </a:r>
            <a:endParaRPr lang="en-US" altLang="zh-CN" sz="2400" b="1" kern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/>
              </a:buClr>
              <a:buFont typeface="Wingdings" pitchFamily="2" charset="2"/>
              <a:buChar char="l"/>
              <a:defRPr/>
            </a:pPr>
            <a:endParaRPr lang="en-US" altLang="zh-CN" sz="2400" b="1" kern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Shard Server - </a:t>
            </a:r>
            <a:r>
              <a:rPr lang="en-US" altLang="zh-CN" sz="2000" kern="0" dirty="0" err="1" smtClean="0">
                <a:latin typeface="微软雅黑" pitchFamily="34" charset="-122"/>
                <a:ea typeface="微软雅黑" pitchFamily="34" charset="-122"/>
              </a:rPr>
              <a:t>mongod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实例，存储实际数据的模块。</a:t>
            </a:r>
            <a:endParaRPr lang="en-US" altLang="zh-CN" sz="2000" kern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US" altLang="zh-CN" sz="2000" kern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en-US" altLang="zh-CN" sz="2000" kern="0" dirty="0" err="1" smtClean="0">
                <a:latin typeface="微软雅黑" pitchFamily="34" charset="-122"/>
                <a:ea typeface="微软雅黑" pitchFamily="34" charset="-122"/>
              </a:rPr>
              <a:t>Config</a:t>
            </a: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 Server - </a:t>
            </a:r>
            <a:r>
              <a:rPr lang="en-US" altLang="zh-CN" sz="2000" kern="0" dirty="0" err="1" smtClean="0">
                <a:latin typeface="微软雅黑" pitchFamily="34" charset="-122"/>
                <a:ea typeface="微软雅黑" pitchFamily="34" charset="-122"/>
              </a:rPr>
              <a:t>mongod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实例，存储集群的元数据，如分片信息、数据块映射等。</a:t>
            </a:r>
            <a:endParaRPr lang="en-US" altLang="zh-CN" sz="2000" kern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US" altLang="zh-CN" sz="2000" kern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Route Server - </a:t>
            </a:r>
            <a:r>
              <a:rPr lang="en-US" altLang="zh-CN" sz="2000" kern="0" dirty="0" err="1" smtClean="0">
                <a:latin typeface="微软雅黑" pitchFamily="34" charset="-122"/>
                <a:ea typeface="微软雅黑" pitchFamily="34" charset="-122"/>
              </a:rPr>
              <a:t>mongos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实例，客户端访问路由（统一接入点），查询优化，数据合并、排序、裁剪，请求推送等。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1987" name="图片 15" descr="nubia 品牌PPT模版元素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8" name="图片 2" descr="nubia 品牌PPT模版元素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9" name="标题 1"/>
          <p:cNvSpPr>
            <a:spLocks noChangeArrowheads="1"/>
          </p:cNvSpPr>
          <p:nvPr/>
        </p:nvSpPr>
        <p:spPr bwMode="auto">
          <a:xfrm>
            <a:off x="349250" y="149225"/>
            <a:ext cx="40005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MongoDB</a:t>
            </a:r>
            <a:r>
              <a:rPr lang="zh-CN" altLang="en-US" sz="14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部署架构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 bwMode="auto">
          <a:xfrm>
            <a:off x="349250" y="476250"/>
            <a:ext cx="8445500" cy="4303713"/>
          </a:xfrm>
          <a:prstGeom prst="rect">
            <a:avLst/>
          </a:prstGeom>
          <a:noFill/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en-US" altLang="zh-CN" sz="2000" b="1" kern="0" dirty="0" err="1" smtClean="0">
                <a:latin typeface="微软雅黑" pitchFamily="34" charset="-122"/>
                <a:ea typeface="微软雅黑" pitchFamily="34" charset="-122"/>
              </a:rPr>
              <a:t>Sharding</a:t>
            </a:r>
            <a:r>
              <a:rPr lang="zh-CN" altLang="en-US" sz="2000" b="1" kern="0" dirty="0" smtClean="0">
                <a:latin typeface="微软雅黑" pitchFamily="34" charset="-122"/>
                <a:ea typeface="微软雅黑" pitchFamily="34" charset="-122"/>
              </a:rPr>
              <a:t>机制图</a:t>
            </a:r>
            <a:endParaRPr lang="en-US" altLang="zh-CN" sz="2000" b="1" kern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99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250" y="852488"/>
            <a:ext cx="8042275" cy="37480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3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indent="0" algn="l" eaLnBrk="1" hangingPunct="1"/>
            <a:r>
              <a:rPr lang="zh-CN" altLang="en-US" sz="1400" b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什么是</a:t>
            </a:r>
            <a:r>
              <a:rPr lang="en-US" altLang="zh-CN" sz="1400" b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NoSQL</a:t>
            </a:r>
            <a:endParaRPr lang="zh-CN" altLang="zh-CN" sz="1400" b="1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5364" name="图片 15" descr="nubia 品牌PPT模版元素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图片 2" descr="nubia 品牌PPT模版元素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349250" y="476250"/>
            <a:ext cx="8445500" cy="417960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en-US" altLang="zh-CN" sz="2000" kern="0" dirty="0" err="1">
                <a:latin typeface="微软雅黑" pitchFamily="34" charset="-122"/>
                <a:ea typeface="微软雅黑" pitchFamily="34" charset="-122"/>
              </a:rPr>
              <a:t>NoSQL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Not Only SQL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的缩写，而不是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Not SQL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，它不一定遵循传统数据库的一些基本要求，如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标准、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ACID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属性、表结构等。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相比传统数据库，叫它分布式数据管理系统更贴切，数据存储被简化更灵活，重点被放在了分布式数据管理上</a:t>
            </a: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zh-CN" altLang="en-US" sz="2000" kern="0" dirty="0" smtClean="0">
                <a:latin typeface="微软雅黑" pitchFamily="34" charset="-122"/>
                <a:ea typeface="微软雅黑" pitchFamily="34" charset="-122"/>
              </a:rPr>
              <a:t>分类：键值存储数据库、列存储数据库、文档型数据库、图形数据库。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US" altLang="zh-CN" sz="2400" kern="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None/>
              <a:defRPr/>
            </a:pPr>
            <a:endParaRPr lang="zh-CN" altLang="en-US" sz="2400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3011" name="图片 15" descr="nubia 品牌PPT模版元素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2" name="图片 2" descr="nubia 品牌PPT模版元素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标题 1"/>
          <p:cNvSpPr>
            <a:spLocks noChangeArrowheads="1"/>
          </p:cNvSpPr>
          <p:nvPr/>
        </p:nvSpPr>
        <p:spPr bwMode="auto">
          <a:xfrm>
            <a:off x="349250" y="149225"/>
            <a:ext cx="40005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MongoDB</a:t>
            </a:r>
            <a:r>
              <a:rPr lang="zh-CN" altLang="en-US" sz="14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部署架构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 bwMode="auto">
          <a:xfrm>
            <a:off x="349250" y="476250"/>
            <a:ext cx="8445500" cy="4303713"/>
          </a:xfrm>
          <a:prstGeom prst="rect">
            <a:avLst/>
          </a:prstGeom>
          <a:noFill/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kern="0" dirty="0" smtClean="0">
                <a:latin typeface="微软雅黑" pitchFamily="34" charset="-122"/>
                <a:ea typeface="微软雅黑" pitchFamily="34" charset="-122"/>
              </a:rPr>
              <a:t>一个分片例子</a:t>
            </a:r>
            <a:endParaRPr lang="en-US" altLang="zh-CN" sz="2000" b="1" kern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/>
              </a:buClr>
              <a:buFont typeface="Wingdings" pitchFamily="2" charset="2"/>
              <a:buChar char="l"/>
              <a:defRPr/>
            </a:pPr>
            <a:endParaRPr lang="en-US" altLang="zh-CN" sz="2000" b="1" kern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students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集合，如果选择“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_id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”作为片键，则第一片存放学号从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1~100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的文档，第二片存放学号从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101~200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的文档，第三片存放学号从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201~300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的文档。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流程图: 磁盘 8"/>
          <p:cNvSpPr/>
          <p:nvPr/>
        </p:nvSpPr>
        <p:spPr>
          <a:xfrm>
            <a:off x="1765300" y="2522538"/>
            <a:ext cx="1584325" cy="17367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[“1”, “100”]</a:t>
            </a:r>
          </a:p>
          <a:p>
            <a:pPr algn="ctr">
              <a:buFont typeface="Arial" pitchFamily="34" charset="0"/>
              <a:buNone/>
              <a:defRPr/>
            </a:pPr>
            <a:endParaRPr lang="en-US" altLang="zh-CN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buFont typeface="Arial" pitchFamily="34" charset="0"/>
              <a:buNone/>
              <a:defRPr/>
            </a:pPr>
            <a:r>
              <a:rPr lang="en-US" altLang="zh-CN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Shard1</a:t>
            </a:r>
            <a:endParaRPr lang="zh-CN" altLang="en-US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" name="流程图: 磁盘 9"/>
          <p:cNvSpPr/>
          <p:nvPr/>
        </p:nvSpPr>
        <p:spPr>
          <a:xfrm>
            <a:off x="3792538" y="2525713"/>
            <a:ext cx="1582737" cy="17367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[“101”, “200”]</a:t>
            </a:r>
          </a:p>
          <a:p>
            <a:pPr algn="ctr">
              <a:buFont typeface="Arial" pitchFamily="34" charset="0"/>
              <a:buNone/>
              <a:defRPr/>
            </a:pPr>
            <a:endParaRPr lang="en-US" altLang="zh-CN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buFont typeface="Arial" pitchFamily="34" charset="0"/>
              <a:buNone/>
              <a:defRPr/>
            </a:pPr>
            <a:r>
              <a:rPr lang="en-US" altLang="zh-CN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Shard2</a:t>
            </a:r>
            <a:endParaRPr lang="zh-CN" altLang="en-US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流程图: 磁盘 10"/>
          <p:cNvSpPr/>
          <p:nvPr/>
        </p:nvSpPr>
        <p:spPr>
          <a:xfrm>
            <a:off x="5803900" y="2532063"/>
            <a:ext cx="1584325" cy="17351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[“201”, “300”]</a:t>
            </a:r>
          </a:p>
          <a:p>
            <a:pPr algn="ctr">
              <a:buFont typeface="Arial" pitchFamily="34" charset="0"/>
              <a:buNone/>
              <a:defRPr/>
            </a:pPr>
            <a:endParaRPr lang="en-US" altLang="zh-CN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buFont typeface="Arial" pitchFamily="34" charset="0"/>
              <a:buNone/>
              <a:defRPr/>
            </a:pPr>
            <a:r>
              <a:rPr lang="en-US" altLang="zh-CN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Shard3</a:t>
            </a:r>
            <a:endParaRPr lang="zh-CN" altLang="en-US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4035" name="图片 15" descr="nubia 品牌PPT模版元素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6" name="图片 2" descr="nubia 品牌PPT模版元素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标题 1"/>
          <p:cNvSpPr>
            <a:spLocks noChangeArrowheads="1"/>
          </p:cNvSpPr>
          <p:nvPr/>
        </p:nvSpPr>
        <p:spPr bwMode="auto">
          <a:xfrm>
            <a:off x="349250" y="149225"/>
            <a:ext cx="40005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MongoDB</a:t>
            </a:r>
            <a:r>
              <a:rPr lang="zh-CN" altLang="en-US" sz="14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部署架构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 bwMode="auto">
          <a:xfrm>
            <a:off x="349250" y="476250"/>
            <a:ext cx="8445500" cy="4303713"/>
          </a:xfrm>
          <a:prstGeom prst="rect">
            <a:avLst/>
          </a:prstGeom>
          <a:noFill/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en-US" altLang="zh-CN" sz="2000" b="1" kern="0" dirty="0" err="1" smtClean="0">
                <a:latin typeface="微软雅黑" pitchFamily="34" charset="-122"/>
                <a:ea typeface="微软雅黑" pitchFamily="34" charset="-122"/>
              </a:rPr>
              <a:t>Sharding</a:t>
            </a:r>
            <a:r>
              <a:rPr lang="zh-CN" altLang="en-US" sz="2000" b="1" kern="0" dirty="0" smtClean="0">
                <a:latin typeface="微软雅黑" pitchFamily="34" charset="-122"/>
                <a:ea typeface="微软雅黑" pitchFamily="34" charset="-122"/>
              </a:rPr>
              <a:t>服务角色图</a:t>
            </a:r>
            <a:endParaRPr lang="en-US" altLang="zh-CN" sz="2000" b="1" kern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/>
              </a:buClr>
              <a:buFont typeface="Wingdings" pitchFamily="2" charset="2"/>
              <a:buChar char="l"/>
              <a:defRPr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403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3550" y="819150"/>
            <a:ext cx="8331200" cy="37814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7107" name="图片 15" descr="nubia 品牌PPT模版元素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8" name="图片 2" descr="nubia 品牌PPT模版元素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标题 1"/>
          <p:cNvSpPr>
            <a:spLocks noChangeArrowheads="1"/>
          </p:cNvSpPr>
          <p:nvPr/>
        </p:nvSpPr>
        <p:spPr bwMode="auto">
          <a:xfrm>
            <a:off x="349250" y="149225"/>
            <a:ext cx="40005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rgbClr val="7F7601"/>
              </a:buClr>
              <a:buFont typeface="Arial" pitchFamily="34" charset="0"/>
              <a:buNone/>
              <a:defRPr/>
            </a:pPr>
            <a:r>
              <a:rPr lang="en-US" altLang="zh-CN" sz="1400" b="1" kern="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400" b="1" kern="0" dirty="0">
                <a:latin typeface="微软雅黑" pitchFamily="34" charset="-122"/>
                <a:ea typeface="微软雅黑" pitchFamily="34" charset="-122"/>
              </a:rPr>
              <a:t>简单应用</a:t>
            </a:r>
            <a:endParaRPr lang="en-US" altLang="zh-CN" sz="14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 bwMode="auto">
          <a:xfrm>
            <a:off x="349250" y="476250"/>
            <a:ext cx="8445500" cy="4303713"/>
          </a:xfrm>
          <a:prstGeom prst="rect">
            <a:avLst/>
          </a:prstGeom>
          <a:noFill/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en-US" altLang="zh-CN" sz="2000" b="1" kern="0" dirty="0" err="1" smtClean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2000" b="1" kern="0" dirty="0" smtClean="0">
                <a:latin typeface="微软雅黑" pitchFamily="34" charset="-122"/>
                <a:ea typeface="微软雅黑" pitchFamily="34" charset="-122"/>
              </a:rPr>
              <a:t>读操作</a:t>
            </a:r>
            <a:endParaRPr lang="en-US" altLang="zh-CN" sz="2000" b="1" kern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WHERE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US" altLang="zh-CN" sz="1800" kern="0" dirty="0" smtClean="0">
                <a:latin typeface="微软雅黑" pitchFamily="34" charset="-122"/>
                <a:ea typeface="微软雅黑" pitchFamily="34" charset="-122"/>
              </a:rPr>
              <a:t># </a:t>
            </a:r>
            <a:r>
              <a:rPr lang="en-US" altLang="zh-CN" sz="180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select * from students where name = 'Joe'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US" altLang="zh-CN" sz="1800" kern="0" dirty="0" smtClean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en-US" altLang="zh-CN" sz="1800" kern="0" dirty="0" err="1" smtClean="0">
                <a:latin typeface="微软雅黑" pitchFamily="34" charset="-122"/>
                <a:ea typeface="微软雅黑" pitchFamily="34" charset="-122"/>
              </a:rPr>
              <a:t>db.students.find</a:t>
            </a:r>
            <a:r>
              <a:rPr lang="en-US" altLang="zh-CN" sz="1800" kern="0" dirty="0" smtClean="0">
                <a:latin typeface="微软雅黑" pitchFamily="34" charset="-122"/>
                <a:ea typeface="微软雅黑" pitchFamily="34" charset="-122"/>
              </a:rPr>
              <a:t>({name : "Joe"})</a:t>
            </a:r>
          </a:p>
          <a:p>
            <a:pPr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FIELDS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US" altLang="zh-CN" sz="1800" kern="0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180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select name, age from students where age = 33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US" altLang="zh-CN" sz="1800" kern="0" dirty="0" smtClean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en-US" altLang="zh-CN" sz="1800" kern="0" dirty="0" err="1" smtClean="0">
                <a:latin typeface="微软雅黑" pitchFamily="34" charset="-122"/>
                <a:ea typeface="微软雅黑" pitchFamily="34" charset="-122"/>
              </a:rPr>
              <a:t>db.students.find</a:t>
            </a:r>
            <a:r>
              <a:rPr lang="en-US" altLang="zh-CN" sz="1800" kern="0" dirty="0" smtClean="0">
                <a:latin typeface="微软雅黑" pitchFamily="34" charset="-122"/>
                <a:ea typeface="微软雅黑" pitchFamily="34" charset="-122"/>
              </a:rPr>
              <a:t>({age : 33}, {name : 1, age : 1})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US" altLang="zh-CN" sz="1800" kern="0" dirty="0" smtClean="0">
                <a:latin typeface="微软雅黑" pitchFamily="34" charset="-122"/>
                <a:ea typeface="微软雅黑" pitchFamily="34" charset="-122"/>
              </a:rPr>
              <a:t># 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select name, age from students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US" altLang="zh-CN" sz="1800" kern="0" dirty="0" smtClean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en-US" altLang="zh-CN" sz="1800" kern="0" dirty="0" err="1" smtClean="0">
                <a:latin typeface="微软雅黑" pitchFamily="34" charset="-122"/>
                <a:ea typeface="微软雅黑" pitchFamily="34" charset="-122"/>
              </a:rPr>
              <a:t>db.students.find</a:t>
            </a:r>
            <a:r>
              <a:rPr lang="en-US" altLang="zh-CN" sz="1800" kern="0" dirty="0" smtClean="0">
                <a:latin typeface="微软雅黑" pitchFamily="34" charset="-122"/>
                <a:ea typeface="微软雅黑" pitchFamily="34" charset="-122"/>
              </a:rPr>
              <a:t>({}, {name : 1, age : 1})</a:t>
            </a:r>
            <a:endParaRPr lang="en-US" altLang="zh-CN" sz="18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8131" name="图片 15" descr="nubia 品牌PPT模版元素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2" name="图片 2" descr="nubia 品牌PPT模版元素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标题 1"/>
          <p:cNvSpPr>
            <a:spLocks noChangeArrowheads="1"/>
          </p:cNvSpPr>
          <p:nvPr/>
        </p:nvSpPr>
        <p:spPr bwMode="auto">
          <a:xfrm>
            <a:off x="349250" y="149225"/>
            <a:ext cx="40005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rgbClr val="7F7601"/>
              </a:buClr>
              <a:buFont typeface="Arial" pitchFamily="34" charset="0"/>
              <a:buNone/>
              <a:defRPr/>
            </a:pPr>
            <a:r>
              <a:rPr lang="en-US" altLang="zh-CN" sz="1400" b="1" kern="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400" b="1" kern="0" dirty="0">
                <a:latin typeface="微软雅黑" pitchFamily="34" charset="-122"/>
                <a:ea typeface="微软雅黑" pitchFamily="34" charset="-122"/>
              </a:rPr>
              <a:t>简单应用</a:t>
            </a:r>
            <a:endParaRPr lang="en-US" altLang="zh-CN" sz="14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 bwMode="auto">
          <a:xfrm>
            <a:off x="349250" y="476250"/>
            <a:ext cx="8445500" cy="4303713"/>
          </a:xfrm>
          <a:prstGeom prst="rect">
            <a:avLst/>
          </a:prstGeom>
          <a:noFill/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en-US" altLang="zh-CN" sz="2000" b="1" kern="0" dirty="0" err="1" smtClean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2000" b="1" kern="0" dirty="0" smtClean="0">
                <a:latin typeface="微软雅黑" pitchFamily="34" charset="-122"/>
                <a:ea typeface="微软雅黑" pitchFamily="34" charset="-122"/>
              </a:rPr>
              <a:t>读操作</a:t>
            </a:r>
            <a:endParaRPr lang="en-US" altLang="zh-CN" sz="2000" b="1" kern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SORT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US" altLang="zh-CN" sz="1800" kern="0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180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select * from students order by age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db.students.find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().sort({age : 1})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US" altLang="zh-CN" sz="1800" kern="0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180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select * from students order by sex </a:t>
            </a:r>
            <a:r>
              <a:rPr lang="en-US" altLang="zh-CN" sz="1800" kern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asce</a:t>
            </a:r>
            <a:r>
              <a:rPr lang="en-US" altLang="zh-CN" sz="180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, age </a:t>
            </a:r>
            <a:r>
              <a:rPr lang="en-US" altLang="zh-CN" sz="1800" kern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desc</a:t>
            </a:r>
            <a:endParaRPr lang="en-US" altLang="zh-CN" sz="1800" kern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db.students.find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().sort({sex : 1, age : -1})</a:t>
            </a:r>
          </a:p>
          <a:p>
            <a:pPr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SLICE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US" altLang="zh-CN" sz="1800" kern="0" dirty="0" smtClean="0">
                <a:latin typeface="微软雅黑" pitchFamily="34" charset="-122"/>
                <a:ea typeface="微软雅黑" pitchFamily="34" charset="-122"/>
              </a:rPr>
              <a:t># 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select * from students skip 2 limit 3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US" altLang="zh-CN" sz="1800" kern="0" dirty="0" smtClean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db.students.find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().skip(2).limit(3)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US" altLang="zh-CN" sz="18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# 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select * from students where sex = </a:t>
            </a:r>
            <a:r>
              <a:rPr lang="en-US" altLang="zh-CN" sz="180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'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male</a:t>
            </a:r>
            <a:r>
              <a:rPr lang="en-US" altLang="zh-CN" sz="180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' 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and age &gt; 18 and age &lt; 30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db.students.find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({sex : “male”, age : {$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gt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: 18, $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lt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: 30}}) </a:t>
            </a:r>
            <a:b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比较操作对比：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$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gt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(&gt;)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$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lt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(&lt;)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$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gte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(&gt;=)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$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lte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(&lt;=)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$ne (!=)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9155" name="图片 15" descr="nubia 品牌PPT模版元素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6" name="图片 2" descr="nubia 品牌PPT模版元素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标题 1"/>
          <p:cNvSpPr>
            <a:spLocks noChangeArrowheads="1"/>
          </p:cNvSpPr>
          <p:nvPr/>
        </p:nvSpPr>
        <p:spPr bwMode="auto">
          <a:xfrm>
            <a:off x="349250" y="149225"/>
            <a:ext cx="40005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rgbClr val="7F7601"/>
              </a:buClr>
              <a:buFont typeface="Arial" pitchFamily="34" charset="0"/>
              <a:buNone/>
              <a:defRPr/>
            </a:pPr>
            <a:r>
              <a:rPr lang="en-US" altLang="zh-CN" sz="1400" b="1" kern="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400" b="1" kern="0" dirty="0">
                <a:latin typeface="微软雅黑" pitchFamily="34" charset="-122"/>
                <a:ea typeface="微软雅黑" pitchFamily="34" charset="-122"/>
              </a:rPr>
              <a:t>简单应用</a:t>
            </a:r>
            <a:endParaRPr lang="en-US" altLang="zh-CN" sz="14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 bwMode="auto">
          <a:xfrm>
            <a:off x="349250" y="476250"/>
            <a:ext cx="8445500" cy="4303713"/>
          </a:xfrm>
          <a:prstGeom prst="rect">
            <a:avLst/>
          </a:prstGeom>
          <a:noFill/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en-US" altLang="zh-CN" sz="2000" b="1" kern="0" dirty="0" err="1" smtClean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2000" b="1" kern="0" dirty="0" smtClean="0">
                <a:latin typeface="微软雅黑" pitchFamily="34" charset="-122"/>
                <a:ea typeface="微软雅黑" pitchFamily="34" charset="-122"/>
              </a:rPr>
              <a:t>读操作</a:t>
            </a:r>
            <a:endParaRPr lang="en-US" altLang="zh-CN" sz="2000" b="1" kern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en-US" altLang="zh-CN" sz="2000" kern="0" dirty="0" smtClean="0">
                <a:latin typeface="微软雅黑" pitchFamily="34" charset="-122"/>
                <a:ea typeface="微软雅黑" pitchFamily="34" charset="-122"/>
              </a:rPr>
              <a:t>IN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US" altLang="zh-CN" sz="1800" kern="0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180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select * from </a:t>
            </a:r>
            <a:r>
              <a:rPr lang="en-US" altLang="zh-CN" sz="180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 where age in (18, 28)</a:t>
            </a:r>
            <a:endParaRPr lang="en-US" altLang="zh-CN" sz="1800" kern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db.students.find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({age : {$in : [18, 28]}})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US" altLang="zh-CN" sz="1800" kern="0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180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select * from </a:t>
            </a:r>
            <a:r>
              <a:rPr lang="en-US" altLang="zh-CN" sz="180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 where age not in (18, 28)</a:t>
            </a:r>
            <a:endParaRPr lang="en-US" altLang="zh-CN" sz="1800" kern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db.students.find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({age : {$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nin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: [18, 28]}})</a:t>
            </a:r>
          </a:p>
          <a:p>
            <a:pPr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COUNT</a:t>
            </a:r>
            <a:endParaRPr lang="en-US" altLang="zh-CN" sz="2000" kern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US" altLang="zh-CN" sz="1800" kern="0" dirty="0" smtClean="0">
                <a:latin typeface="微软雅黑" pitchFamily="34" charset="-122"/>
                <a:ea typeface="微软雅黑" pitchFamily="34" charset="-122"/>
              </a:rPr>
              <a:t># 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select count(*) from </a:t>
            </a:r>
            <a:r>
              <a:rPr lang="en-US" altLang="zh-CN" sz="180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 where age &gt; 18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US" altLang="zh-CN" sz="1800" kern="0" dirty="0" smtClean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db.students.find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({age : {$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gt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: 18}}).count()</a:t>
            </a:r>
          </a:p>
          <a:p>
            <a:pPr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OR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select * from </a:t>
            </a:r>
            <a:r>
              <a:rPr lang="en-US" altLang="zh-CN" sz="180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 where age = 18 or age = 28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db.students.find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({$or : [{age : 18}, {age : 28}]})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0179" name="图片 15" descr="nubia 品牌PPT模版元素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0" name="图片 2" descr="nubia 品牌PPT模版元素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标题 1"/>
          <p:cNvSpPr>
            <a:spLocks noChangeArrowheads="1"/>
          </p:cNvSpPr>
          <p:nvPr/>
        </p:nvSpPr>
        <p:spPr bwMode="auto">
          <a:xfrm>
            <a:off x="349250" y="149225"/>
            <a:ext cx="40005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rgbClr val="7F7601"/>
              </a:buClr>
              <a:buFont typeface="Arial" pitchFamily="34" charset="0"/>
              <a:buNone/>
              <a:defRPr/>
            </a:pPr>
            <a:r>
              <a:rPr lang="en-US" altLang="zh-CN" sz="1400" b="1" kern="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400" b="1" kern="0" dirty="0">
                <a:latin typeface="微软雅黑" pitchFamily="34" charset="-122"/>
                <a:ea typeface="微软雅黑" pitchFamily="34" charset="-122"/>
              </a:rPr>
              <a:t>简单应用</a:t>
            </a:r>
            <a:endParaRPr lang="en-US" altLang="zh-CN" sz="14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 bwMode="auto">
          <a:xfrm>
            <a:off x="349250" y="476250"/>
            <a:ext cx="8445500" cy="4303713"/>
          </a:xfrm>
          <a:prstGeom prst="rect">
            <a:avLst/>
          </a:prstGeom>
          <a:noFill/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en-US" altLang="zh-CN" sz="2000" b="1" kern="0" dirty="0" err="1" smtClean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2000" b="1" kern="0" dirty="0" smtClean="0">
                <a:latin typeface="微软雅黑" pitchFamily="34" charset="-122"/>
                <a:ea typeface="微软雅黑" pitchFamily="34" charset="-122"/>
              </a:rPr>
              <a:t>写操作</a:t>
            </a:r>
            <a:endParaRPr lang="en-US" altLang="zh-CN" sz="2000" b="1" kern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INSERT</a:t>
            </a:r>
            <a:endParaRPr lang="en-US" altLang="zh-CN" sz="1800" kern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US" altLang="zh-CN" sz="1800" kern="0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180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insert into students value(…)</a:t>
            </a:r>
            <a:endParaRPr lang="en-US" altLang="zh-CN" sz="1800" kern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db.students.insert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({name : "Jeremy", sex : "male", age : 88}) </a:t>
            </a:r>
          </a:p>
          <a:p>
            <a:pPr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UPDATE</a:t>
            </a:r>
            <a:endParaRPr lang="en-US" altLang="zh-CN" sz="1800" kern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US" altLang="zh-CN" sz="1800" kern="0" dirty="0" smtClean="0">
                <a:latin typeface="微软雅黑" pitchFamily="34" charset="-122"/>
                <a:ea typeface="微软雅黑" pitchFamily="34" charset="-122"/>
              </a:rPr>
              <a:t># 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update students set age = 100, sex = 0 where name = </a:t>
            </a:r>
            <a:r>
              <a:rPr lang="en-US" altLang="zh-CN" sz="180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'Jeremy'</a:t>
            </a:r>
            <a:endParaRPr lang="en-US" altLang="zh-CN" sz="1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US" altLang="zh-CN" sz="1800" kern="0" dirty="0" smtClean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db.students.update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({name : "Jeremy"}, {$set : {age : 100, sex : "female"}})</a:t>
            </a:r>
          </a:p>
          <a:p>
            <a:pPr>
              <a:buClr>
                <a:schemeClr val="accent6"/>
              </a:buClr>
              <a:buFont typeface="Wingdings" pitchFamily="2" charset="2"/>
              <a:buNone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    update(criteria,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objNew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upsert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mul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有几个参数需要注意：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/>
              </a:buClr>
              <a:buFont typeface="Wingdings" pitchFamily="2" charset="2"/>
              <a:buNone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    criteria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：需要被更新的条件表达式；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/>
              </a:buClr>
              <a:buFont typeface="Wingdings" pitchFamily="2" charset="2"/>
              <a:buNone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objNew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：更新表达式；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/>
              </a:buClr>
              <a:buFont typeface="Wingdings" pitchFamily="2" charset="2"/>
              <a:buNone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upsert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：如目标记录不存在，是否插入新文档；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/>
              </a:buClr>
              <a:buFont typeface="Wingdings" pitchFamily="2" charset="2"/>
              <a:buNone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    multi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：是否更新多个文档；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/>
              </a:buClr>
              <a:buFont typeface="Arial" pitchFamily="34" charset="0"/>
              <a:buChar char="•"/>
              <a:defRPr/>
            </a:pPr>
            <a:endParaRPr lang="en-US" altLang="zh-CN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1203" name="图片 15" descr="nubia 品牌PPT模版元素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4" name="图片 2" descr="nubia 品牌PPT模版元素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标题 1"/>
          <p:cNvSpPr>
            <a:spLocks noChangeArrowheads="1"/>
          </p:cNvSpPr>
          <p:nvPr/>
        </p:nvSpPr>
        <p:spPr bwMode="auto">
          <a:xfrm>
            <a:off x="349250" y="149225"/>
            <a:ext cx="40005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rgbClr val="7F7601"/>
              </a:buClr>
              <a:buFont typeface="Arial" pitchFamily="34" charset="0"/>
              <a:buNone/>
              <a:defRPr/>
            </a:pPr>
            <a:r>
              <a:rPr lang="en-US" altLang="zh-CN" sz="1400" b="1" kern="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400" b="1" kern="0" dirty="0">
                <a:latin typeface="微软雅黑" pitchFamily="34" charset="-122"/>
                <a:ea typeface="微软雅黑" pitchFamily="34" charset="-122"/>
              </a:rPr>
              <a:t>简单应用</a:t>
            </a:r>
            <a:endParaRPr lang="en-US" altLang="zh-CN" sz="14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 bwMode="auto">
          <a:xfrm>
            <a:off x="349250" y="476250"/>
            <a:ext cx="8445500" cy="4303713"/>
          </a:xfrm>
          <a:prstGeom prst="rect">
            <a:avLst/>
          </a:prstGeom>
          <a:noFill/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en-US" altLang="zh-CN" sz="2000" b="1" kern="0" dirty="0" err="1" smtClean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2000" b="1" kern="0" dirty="0" smtClean="0">
                <a:latin typeface="微软雅黑" pitchFamily="34" charset="-122"/>
                <a:ea typeface="微软雅黑" pitchFamily="34" charset="-122"/>
              </a:rPr>
              <a:t>写操作</a:t>
            </a:r>
            <a:endParaRPr lang="en-US" altLang="zh-CN" sz="2000" b="1" kern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US" altLang="zh-CN" sz="2000" b="1" kern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UPDATE</a:t>
            </a:r>
            <a:endParaRPr lang="en-US" altLang="zh-CN" sz="1800" kern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US" altLang="zh-CN" sz="1800" kern="0" dirty="0" smtClean="0">
                <a:latin typeface="微软雅黑" pitchFamily="34" charset="-122"/>
                <a:ea typeface="微软雅黑" pitchFamily="34" charset="-122"/>
              </a:rPr>
              <a:t># </a:t>
            </a:r>
            <a:r>
              <a:rPr lang="en-US" altLang="zh-CN" sz="1800" dirty="0" smtClean="0">
                <a:solidFill>
                  <a:srgbClr val="FF0000"/>
                </a:solidFill>
                <a:latin typeface="Arial" charset="0"/>
              </a:rPr>
              <a:t>update 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en-US" altLang="zh-CN" sz="1800" dirty="0" smtClean="0">
                <a:solidFill>
                  <a:srgbClr val="FF0000"/>
                </a:solidFill>
                <a:latin typeface="Arial" charset="0"/>
              </a:rPr>
              <a:t>s set age = age + 10</a:t>
            </a:r>
            <a:endParaRPr lang="en-US" altLang="zh-CN" sz="1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US" altLang="zh-CN" sz="1800" kern="0" dirty="0" smtClean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db.students.update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({}, {$inc:{age:10}}, false, true)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18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Arial" charset="0"/>
              </a:rPr>
              <a:t>update 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en-US" altLang="zh-CN" sz="1800" dirty="0" smtClean="0">
                <a:solidFill>
                  <a:srgbClr val="FF0000"/>
                </a:solidFill>
                <a:latin typeface="Arial" charset="0"/>
              </a:rPr>
              <a:t>s set age = age + 10 where name = </a:t>
            </a:r>
            <a:r>
              <a:rPr lang="en-US" altLang="zh-CN" sz="180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'Joe'</a:t>
            </a:r>
            <a:endParaRPr lang="en-US" altLang="zh-CN" sz="1800" dirty="0" smtClean="0">
              <a:solidFill>
                <a:srgbClr val="FF0000"/>
              </a:solidFill>
              <a:latin typeface="Arial" charset="0"/>
            </a:endParaRPr>
          </a:p>
          <a:p>
            <a:pPr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db.students.update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({name : "Joe"}, {$inc : {age: 10}})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  <a:defRPr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REMOVE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用于删除单个或全部文档，删除后的文档将无法恢复。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&gt; id =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db.students.findOne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({name : "Joe"})._id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db.students.remove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(id)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db.students.remove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() //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移除所有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2227" name="图片 15" descr="nubia 品牌PPT模版元素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8" name="图片 2" descr="nubia 品牌PPT模版元素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标题 1"/>
          <p:cNvSpPr>
            <a:spLocks noChangeArrowheads="1"/>
          </p:cNvSpPr>
          <p:nvPr/>
        </p:nvSpPr>
        <p:spPr bwMode="auto">
          <a:xfrm>
            <a:off x="349250" y="149225"/>
            <a:ext cx="40005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rgbClr val="7F7601"/>
              </a:buClr>
              <a:buFont typeface="Arial" pitchFamily="34" charset="0"/>
              <a:buNone/>
              <a:defRPr/>
            </a:pPr>
            <a:r>
              <a:rPr lang="en-US" altLang="zh-CN" sz="1400" b="1" kern="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400" b="1" kern="0" dirty="0">
                <a:latin typeface="微软雅黑" pitchFamily="34" charset="-122"/>
                <a:ea typeface="微软雅黑" pitchFamily="34" charset="-122"/>
              </a:rPr>
              <a:t>简单应用</a:t>
            </a:r>
            <a:endParaRPr lang="en-US" altLang="zh-CN" sz="14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 bwMode="auto">
          <a:xfrm>
            <a:off x="349250" y="476250"/>
            <a:ext cx="8445500" cy="4303713"/>
          </a:xfrm>
          <a:prstGeom prst="rect">
            <a:avLst/>
          </a:prstGeom>
          <a:noFill/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en-US" altLang="zh-CN" sz="2000" b="1" kern="0" dirty="0" err="1" smtClean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2000" b="1" kern="0" dirty="0" smtClean="0">
                <a:latin typeface="微软雅黑" pitchFamily="34" charset="-122"/>
                <a:ea typeface="微软雅黑" pitchFamily="34" charset="-122"/>
              </a:rPr>
              <a:t>高级操作</a:t>
            </a:r>
            <a:endParaRPr lang="en-US" altLang="zh-CN" sz="2000" b="1" kern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US" altLang="zh-CN" sz="2000" b="1" kern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Distinct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db.students.distinct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("name")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  <a:defRPr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Group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US" altLang="zh-CN" sz="1800" dirty="0" smtClean="0">
                <a:latin typeface="Arial" charset="0"/>
              </a:rPr>
              <a:t>#</a:t>
            </a:r>
            <a:r>
              <a:rPr lang="en-US" altLang="zh-CN" sz="1800" dirty="0" smtClean="0">
                <a:solidFill>
                  <a:srgbClr val="FF0000"/>
                </a:solidFill>
                <a:latin typeface="Arial" charset="0"/>
              </a:rPr>
              <a:t> select name, sum(age) from students where name = </a:t>
            </a:r>
            <a:r>
              <a:rPr lang="en-US" altLang="zh-CN" sz="1800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'Joe' </a:t>
            </a:r>
            <a:r>
              <a:rPr lang="en-US" altLang="zh-CN" sz="1800" dirty="0" smtClean="0">
                <a:solidFill>
                  <a:srgbClr val="FF0000"/>
                </a:solidFill>
                <a:latin typeface="Arial" charset="0"/>
              </a:rPr>
              <a:t>group by name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db.students.group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({</a:t>
            </a:r>
            <a:b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key : {</a:t>
            </a:r>
            <a:r>
              <a:rPr lang="en-US" altLang="zh-CN" sz="1800" kern="0" dirty="0" smtClean="0">
                <a:latin typeface="微软雅黑" pitchFamily="34" charset="-122"/>
                <a:ea typeface="微软雅黑" pitchFamily="34" charset="-122"/>
              </a:rPr>
              <a:t>'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en-US" altLang="zh-CN" sz="1800" kern="0" dirty="0" smtClean="0">
                <a:latin typeface="微软雅黑" pitchFamily="34" charset="-122"/>
                <a:ea typeface="微软雅黑" pitchFamily="34" charset="-122"/>
              </a:rPr>
              <a:t>'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: true},</a:t>
            </a:r>
            <a:b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cond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: {</a:t>
            </a:r>
            <a:r>
              <a:rPr lang="en-US" altLang="zh-CN" sz="1800" kern="0" dirty="0" smtClean="0">
                <a:latin typeface="微软雅黑" pitchFamily="34" charset="-122"/>
                <a:ea typeface="微软雅黑" pitchFamily="34" charset="-122"/>
              </a:rPr>
              <a:t>'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en-US" altLang="zh-CN" sz="1800" kern="0" dirty="0" smtClean="0">
                <a:latin typeface="微软雅黑" pitchFamily="34" charset="-122"/>
                <a:ea typeface="微软雅黑" pitchFamily="34" charset="-122"/>
              </a:rPr>
              <a:t>'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1800" kern="0" dirty="0" smtClean="0">
                <a:latin typeface="微软雅黑" pitchFamily="34" charset="-122"/>
                <a:ea typeface="微软雅黑" pitchFamily="34" charset="-122"/>
              </a:rPr>
              <a:t>'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Joe</a:t>
            </a:r>
            <a:r>
              <a:rPr lang="en-US" altLang="zh-CN" sz="1800" kern="0" dirty="0" smtClean="0">
                <a:latin typeface="微软雅黑" pitchFamily="34" charset="-122"/>
                <a:ea typeface="微软雅黑" pitchFamily="34" charset="-122"/>
              </a:rPr>
              <a:t>'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},</a:t>
            </a:r>
            <a:b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reduce: function(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obj,prev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) {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prev.msum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+=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obj.age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; },</a:t>
            </a:r>
            <a:b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initial: {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msum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: 0}</a:t>
            </a:r>
            <a:b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});</a:t>
            </a:r>
            <a:endParaRPr lang="en-US" altLang="zh-CN" sz="18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3251" name="图片 15" descr="nubia 品牌PPT模版元素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2" name="图片 2" descr="nubia 品牌PPT模版元素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标题 1"/>
          <p:cNvSpPr>
            <a:spLocks noChangeArrowheads="1"/>
          </p:cNvSpPr>
          <p:nvPr/>
        </p:nvSpPr>
        <p:spPr bwMode="auto">
          <a:xfrm>
            <a:off x="349250" y="149225"/>
            <a:ext cx="40005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rgbClr val="7F7601"/>
              </a:buClr>
              <a:buFont typeface="Arial" pitchFamily="34" charset="0"/>
              <a:buNone/>
              <a:defRPr/>
            </a:pPr>
            <a:r>
              <a:rPr lang="en-US" altLang="zh-CN" sz="1400" b="1" kern="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400" b="1" kern="0" dirty="0">
                <a:latin typeface="微软雅黑" pitchFamily="34" charset="-122"/>
                <a:ea typeface="微软雅黑" pitchFamily="34" charset="-122"/>
              </a:rPr>
              <a:t>简单应用</a:t>
            </a:r>
            <a:endParaRPr lang="en-US" altLang="zh-CN" sz="14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 bwMode="auto">
          <a:xfrm>
            <a:off x="349250" y="476250"/>
            <a:ext cx="8445500" cy="4303713"/>
          </a:xfrm>
          <a:prstGeom prst="rect">
            <a:avLst/>
          </a:prstGeom>
          <a:noFill/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en-US" altLang="zh-CN" sz="2000" b="1" kern="0" dirty="0" err="1" smtClean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2000" b="1" kern="0" dirty="0" smtClean="0">
                <a:latin typeface="微软雅黑" pitchFamily="34" charset="-122"/>
                <a:ea typeface="微软雅黑" pitchFamily="34" charset="-122"/>
              </a:rPr>
              <a:t>高级操作</a:t>
            </a:r>
            <a:endParaRPr lang="en-US" altLang="zh-CN" sz="2000" b="1" kern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US" altLang="zh-CN" sz="2000" b="1" kern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Index</a:t>
            </a:r>
          </a:p>
          <a:p>
            <a:pPr>
              <a:buClr>
                <a:schemeClr val="accent6"/>
              </a:buClr>
              <a:buFont typeface="Arial" pitchFamily="34" charset="0"/>
              <a:buNone/>
              <a:defRPr/>
            </a:pPr>
            <a:r>
              <a:rPr lang="en-US" altLang="zh-CN" sz="1800" kern="0" dirty="0" smtClean="0">
                <a:latin typeface="微软雅黑" pitchFamily="34" charset="-122"/>
                <a:ea typeface="微软雅黑" pitchFamily="34" charset="-122"/>
              </a:rPr>
              <a:t>	    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// single ascending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   &gt;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db.students.ensureIndex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({name: 1})</a:t>
            </a:r>
          </a:p>
          <a:p>
            <a:pPr>
              <a:buClr>
                <a:schemeClr val="accent6"/>
              </a:buClr>
              <a:buFont typeface="Arial" pitchFamily="34" charset="0"/>
              <a:buNone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     // unique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   &gt;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db.students.ensureIndex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({name: 1}, {unique: true})</a:t>
            </a:r>
          </a:p>
          <a:p>
            <a:pPr>
              <a:buClr>
                <a:schemeClr val="accent6"/>
              </a:buClr>
              <a:buFont typeface="Arial" pitchFamily="34" charset="0"/>
              <a:buNone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     // single descending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   &gt;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db.students.ensureIndex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({age: -1})</a:t>
            </a:r>
          </a:p>
          <a:p>
            <a:pPr>
              <a:buClr>
                <a:schemeClr val="accent6"/>
              </a:buClr>
              <a:buFont typeface="Arial" pitchFamily="34" charset="0"/>
              <a:buNone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     // compound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   &gt;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db.students.ensureIndex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({name: 1, age: -1})</a:t>
            </a:r>
            <a:endParaRPr lang="zh-CN" altLang="en-US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accent6"/>
              </a:buClr>
              <a:buFont typeface="Wingdings" pitchFamily="2" charset="2"/>
              <a:buNone/>
              <a:defRPr/>
            </a:pPr>
            <a:endParaRPr lang="en-US" altLang="zh-CN" sz="2000" dirty="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图片 1" descr="封底宽-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408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5" name="图片 3" descr="地址栏-1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900" y="4759325"/>
            <a:ext cx="8966200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indent="0" algn="l" eaLnBrk="1" hangingPunct="1"/>
            <a:r>
              <a:rPr lang="zh-CN" altLang="en-US" sz="1400" b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什么是</a:t>
            </a:r>
            <a:r>
              <a:rPr lang="en-US" altLang="zh-CN" sz="1400" b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NoSQL</a:t>
            </a:r>
            <a:endParaRPr lang="zh-CN" altLang="zh-CN" sz="1400" b="1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6388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349250" y="487363"/>
            <a:ext cx="8445500" cy="1311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关系数据库的表结构（学生、地址、成绩、科目）：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7F7601"/>
              </a:buClr>
              <a:buFont typeface="Wingdings" pitchFamily="2" charset="2"/>
              <a:buChar char="Ø"/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7F7601"/>
              </a:buClr>
              <a:buFont typeface="Wingdings" pitchFamily="2" charset="2"/>
              <a:buChar char="Ø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None/>
              <a:defRPr/>
            </a:pPr>
            <a:endParaRPr lang="zh-CN" altLang="en-US" dirty="0">
              <a:latin typeface="Arial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09600" y="2351088"/>
          <a:ext cx="1981200" cy="118872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addressid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name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studentid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657600" y="919163"/>
          <a:ext cx="1981200" cy="1704978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Address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addressid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address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city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state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postalcode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657600" y="3586163"/>
          <a:ext cx="1981200" cy="147828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Scores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scoreid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studentid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courseid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grade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553200" y="3616325"/>
          <a:ext cx="1981200" cy="9144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Courses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courseid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name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任意多边形 10"/>
          <p:cNvSpPr/>
          <p:nvPr/>
        </p:nvSpPr>
        <p:spPr>
          <a:xfrm>
            <a:off x="2597150" y="1366838"/>
            <a:ext cx="1060450" cy="1411287"/>
          </a:xfrm>
          <a:custGeom>
            <a:avLst/>
            <a:gdLst>
              <a:gd name="connsiteX0" fmla="*/ 0 w 1061156"/>
              <a:gd name="connsiteY0" fmla="*/ 1411111 h 1411111"/>
              <a:gd name="connsiteX1" fmla="*/ 45156 w 1061156"/>
              <a:gd name="connsiteY1" fmla="*/ 1377244 h 1411111"/>
              <a:gd name="connsiteX2" fmla="*/ 79023 w 1061156"/>
              <a:gd name="connsiteY2" fmla="*/ 1354666 h 1411111"/>
              <a:gd name="connsiteX3" fmla="*/ 112889 w 1061156"/>
              <a:gd name="connsiteY3" fmla="*/ 1320800 h 1411111"/>
              <a:gd name="connsiteX4" fmla="*/ 180623 w 1061156"/>
              <a:gd name="connsiteY4" fmla="*/ 1275644 h 1411111"/>
              <a:gd name="connsiteX5" fmla="*/ 237067 w 1061156"/>
              <a:gd name="connsiteY5" fmla="*/ 1207911 h 1411111"/>
              <a:gd name="connsiteX6" fmla="*/ 282223 w 1061156"/>
              <a:gd name="connsiteY6" fmla="*/ 1140177 h 1411111"/>
              <a:gd name="connsiteX7" fmla="*/ 316089 w 1061156"/>
              <a:gd name="connsiteY7" fmla="*/ 1095022 h 1411111"/>
              <a:gd name="connsiteX8" fmla="*/ 361245 w 1061156"/>
              <a:gd name="connsiteY8" fmla="*/ 1027288 h 1411111"/>
              <a:gd name="connsiteX9" fmla="*/ 372534 w 1061156"/>
              <a:gd name="connsiteY9" fmla="*/ 982133 h 1411111"/>
              <a:gd name="connsiteX10" fmla="*/ 395112 w 1061156"/>
              <a:gd name="connsiteY10" fmla="*/ 936977 h 1411111"/>
              <a:gd name="connsiteX11" fmla="*/ 406400 w 1061156"/>
              <a:gd name="connsiteY11" fmla="*/ 880533 h 1411111"/>
              <a:gd name="connsiteX12" fmla="*/ 417689 w 1061156"/>
              <a:gd name="connsiteY12" fmla="*/ 835377 h 1411111"/>
              <a:gd name="connsiteX13" fmla="*/ 428978 w 1061156"/>
              <a:gd name="connsiteY13" fmla="*/ 722488 h 1411111"/>
              <a:gd name="connsiteX14" fmla="*/ 462845 w 1061156"/>
              <a:gd name="connsiteY14" fmla="*/ 575733 h 1411111"/>
              <a:gd name="connsiteX15" fmla="*/ 474134 w 1061156"/>
              <a:gd name="connsiteY15" fmla="*/ 496711 h 1411111"/>
              <a:gd name="connsiteX16" fmla="*/ 519289 w 1061156"/>
              <a:gd name="connsiteY16" fmla="*/ 338666 h 1411111"/>
              <a:gd name="connsiteX17" fmla="*/ 575734 w 1061156"/>
              <a:gd name="connsiteY17" fmla="*/ 259644 h 1411111"/>
              <a:gd name="connsiteX18" fmla="*/ 598312 w 1061156"/>
              <a:gd name="connsiteY18" fmla="*/ 225777 h 1411111"/>
              <a:gd name="connsiteX19" fmla="*/ 632178 w 1061156"/>
              <a:gd name="connsiteY19" fmla="*/ 191911 h 1411111"/>
              <a:gd name="connsiteX20" fmla="*/ 654756 w 1061156"/>
              <a:gd name="connsiteY20" fmla="*/ 158044 h 1411111"/>
              <a:gd name="connsiteX21" fmla="*/ 699912 w 1061156"/>
              <a:gd name="connsiteY21" fmla="*/ 135466 h 1411111"/>
              <a:gd name="connsiteX22" fmla="*/ 801512 w 1061156"/>
              <a:gd name="connsiteY22" fmla="*/ 79022 h 1411111"/>
              <a:gd name="connsiteX23" fmla="*/ 835378 w 1061156"/>
              <a:gd name="connsiteY23" fmla="*/ 56444 h 1411111"/>
              <a:gd name="connsiteX24" fmla="*/ 1004712 w 1061156"/>
              <a:gd name="connsiteY24" fmla="*/ 22577 h 1411111"/>
              <a:gd name="connsiteX25" fmla="*/ 1061156 w 1061156"/>
              <a:gd name="connsiteY25" fmla="*/ 0 h 141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61156" h="1411111">
                <a:moveTo>
                  <a:pt x="0" y="1411111"/>
                </a:moveTo>
                <a:cubicBezTo>
                  <a:pt x="15052" y="1399822"/>
                  <a:pt x="29846" y="1388180"/>
                  <a:pt x="45156" y="1377244"/>
                </a:cubicBezTo>
                <a:cubicBezTo>
                  <a:pt x="56196" y="1369358"/>
                  <a:pt x="68600" y="1363352"/>
                  <a:pt x="79023" y="1354666"/>
                </a:cubicBezTo>
                <a:cubicBezTo>
                  <a:pt x="91287" y="1344446"/>
                  <a:pt x="100287" y="1330601"/>
                  <a:pt x="112889" y="1320800"/>
                </a:cubicBezTo>
                <a:cubicBezTo>
                  <a:pt x="134308" y="1304141"/>
                  <a:pt x="180623" y="1275644"/>
                  <a:pt x="180623" y="1275644"/>
                </a:cubicBezTo>
                <a:cubicBezTo>
                  <a:pt x="261286" y="1154644"/>
                  <a:pt x="135676" y="1338269"/>
                  <a:pt x="237067" y="1207911"/>
                </a:cubicBezTo>
                <a:cubicBezTo>
                  <a:pt x="253727" y="1186492"/>
                  <a:pt x="267171" y="1162755"/>
                  <a:pt x="282223" y="1140177"/>
                </a:cubicBezTo>
                <a:cubicBezTo>
                  <a:pt x="292659" y="1124522"/>
                  <a:pt x="305300" y="1110435"/>
                  <a:pt x="316089" y="1095022"/>
                </a:cubicBezTo>
                <a:cubicBezTo>
                  <a:pt x="331650" y="1072792"/>
                  <a:pt x="361245" y="1027288"/>
                  <a:pt x="361245" y="1027288"/>
                </a:cubicBezTo>
                <a:cubicBezTo>
                  <a:pt x="365008" y="1012236"/>
                  <a:pt x="367086" y="996660"/>
                  <a:pt x="372534" y="982133"/>
                </a:cubicBezTo>
                <a:cubicBezTo>
                  <a:pt x="378443" y="966376"/>
                  <a:pt x="389790" y="952942"/>
                  <a:pt x="395112" y="936977"/>
                </a:cubicBezTo>
                <a:cubicBezTo>
                  <a:pt x="401179" y="918774"/>
                  <a:pt x="402238" y="899263"/>
                  <a:pt x="406400" y="880533"/>
                </a:cubicBezTo>
                <a:cubicBezTo>
                  <a:pt x="409766" y="865387"/>
                  <a:pt x="413926" y="850429"/>
                  <a:pt x="417689" y="835377"/>
                </a:cubicBezTo>
                <a:cubicBezTo>
                  <a:pt x="421452" y="797747"/>
                  <a:pt x="423368" y="759887"/>
                  <a:pt x="428978" y="722488"/>
                </a:cubicBezTo>
                <a:cubicBezTo>
                  <a:pt x="442566" y="631903"/>
                  <a:pt x="442932" y="635471"/>
                  <a:pt x="462845" y="575733"/>
                </a:cubicBezTo>
                <a:cubicBezTo>
                  <a:pt x="466608" y="549392"/>
                  <a:pt x="468916" y="522802"/>
                  <a:pt x="474134" y="496711"/>
                </a:cubicBezTo>
                <a:cubicBezTo>
                  <a:pt x="488308" y="425842"/>
                  <a:pt x="497773" y="403218"/>
                  <a:pt x="519289" y="338666"/>
                </a:cubicBezTo>
                <a:cubicBezTo>
                  <a:pt x="537855" y="282966"/>
                  <a:pt x="540547" y="301868"/>
                  <a:pt x="575734" y="259644"/>
                </a:cubicBezTo>
                <a:cubicBezTo>
                  <a:pt x="584420" y="249221"/>
                  <a:pt x="589626" y="236200"/>
                  <a:pt x="598312" y="225777"/>
                </a:cubicBezTo>
                <a:cubicBezTo>
                  <a:pt x="608532" y="213513"/>
                  <a:pt x="621958" y="204175"/>
                  <a:pt x="632178" y="191911"/>
                </a:cubicBezTo>
                <a:cubicBezTo>
                  <a:pt x="640864" y="181488"/>
                  <a:pt x="644333" y="166730"/>
                  <a:pt x="654756" y="158044"/>
                </a:cubicBezTo>
                <a:cubicBezTo>
                  <a:pt x="667684" y="147271"/>
                  <a:pt x="685482" y="144124"/>
                  <a:pt x="699912" y="135466"/>
                </a:cubicBezTo>
                <a:cubicBezTo>
                  <a:pt x="796955" y="77241"/>
                  <a:pt x="733391" y="101729"/>
                  <a:pt x="801512" y="79022"/>
                </a:cubicBezTo>
                <a:cubicBezTo>
                  <a:pt x="812801" y="71496"/>
                  <a:pt x="822980" y="61954"/>
                  <a:pt x="835378" y="56444"/>
                </a:cubicBezTo>
                <a:cubicBezTo>
                  <a:pt x="902084" y="26797"/>
                  <a:pt x="927214" y="31188"/>
                  <a:pt x="1004712" y="22577"/>
                </a:cubicBezTo>
                <a:cubicBezTo>
                  <a:pt x="1046560" y="8627"/>
                  <a:pt x="1027935" y="16609"/>
                  <a:pt x="1061156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2608263" y="3368675"/>
            <a:ext cx="1027112" cy="933450"/>
          </a:xfrm>
          <a:custGeom>
            <a:avLst/>
            <a:gdLst>
              <a:gd name="connsiteX0" fmla="*/ 0 w 1027289"/>
              <a:gd name="connsiteY0" fmla="*/ 0 h 1063777"/>
              <a:gd name="connsiteX1" fmla="*/ 45156 w 1027289"/>
              <a:gd name="connsiteY1" fmla="*/ 11289 h 1063777"/>
              <a:gd name="connsiteX2" fmla="*/ 112889 w 1027289"/>
              <a:gd name="connsiteY2" fmla="*/ 67734 h 1063777"/>
              <a:gd name="connsiteX3" fmla="*/ 146756 w 1027289"/>
              <a:gd name="connsiteY3" fmla="*/ 90312 h 1063777"/>
              <a:gd name="connsiteX4" fmla="*/ 225778 w 1027289"/>
              <a:gd name="connsiteY4" fmla="*/ 180623 h 1063777"/>
              <a:gd name="connsiteX5" fmla="*/ 293511 w 1027289"/>
              <a:gd name="connsiteY5" fmla="*/ 282223 h 1063777"/>
              <a:gd name="connsiteX6" fmla="*/ 304800 w 1027289"/>
              <a:gd name="connsiteY6" fmla="*/ 316089 h 1063777"/>
              <a:gd name="connsiteX7" fmla="*/ 327378 w 1027289"/>
              <a:gd name="connsiteY7" fmla="*/ 349956 h 1063777"/>
              <a:gd name="connsiteX8" fmla="*/ 361245 w 1027289"/>
              <a:gd name="connsiteY8" fmla="*/ 417689 h 1063777"/>
              <a:gd name="connsiteX9" fmla="*/ 406400 w 1027289"/>
              <a:gd name="connsiteY9" fmla="*/ 553156 h 1063777"/>
              <a:gd name="connsiteX10" fmla="*/ 417689 w 1027289"/>
              <a:gd name="connsiteY10" fmla="*/ 587023 h 1063777"/>
              <a:gd name="connsiteX11" fmla="*/ 474134 w 1027289"/>
              <a:gd name="connsiteY11" fmla="*/ 654756 h 1063777"/>
              <a:gd name="connsiteX12" fmla="*/ 553156 w 1027289"/>
              <a:gd name="connsiteY12" fmla="*/ 745067 h 1063777"/>
              <a:gd name="connsiteX13" fmla="*/ 598311 w 1027289"/>
              <a:gd name="connsiteY13" fmla="*/ 812800 h 1063777"/>
              <a:gd name="connsiteX14" fmla="*/ 620889 w 1027289"/>
              <a:gd name="connsiteY14" fmla="*/ 846667 h 1063777"/>
              <a:gd name="connsiteX15" fmla="*/ 654756 w 1027289"/>
              <a:gd name="connsiteY15" fmla="*/ 880534 h 1063777"/>
              <a:gd name="connsiteX16" fmla="*/ 677334 w 1027289"/>
              <a:gd name="connsiteY16" fmla="*/ 914400 h 1063777"/>
              <a:gd name="connsiteX17" fmla="*/ 745067 w 1027289"/>
              <a:gd name="connsiteY17" fmla="*/ 959556 h 1063777"/>
              <a:gd name="connsiteX18" fmla="*/ 835378 w 1027289"/>
              <a:gd name="connsiteY18" fmla="*/ 1016000 h 1063777"/>
              <a:gd name="connsiteX19" fmla="*/ 869245 w 1027289"/>
              <a:gd name="connsiteY19" fmla="*/ 1038578 h 1063777"/>
              <a:gd name="connsiteX20" fmla="*/ 914400 w 1027289"/>
              <a:gd name="connsiteY20" fmla="*/ 1049867 h 1063777"/>
              <a:gd name="connsiteX21" fmla="*/ 948267 w 1027289"/>
              <a:gd name="connsiteY21" fmla="*/ 1061156 h 1063777"/>
              <a:gd name="connsiteX22" fmla="*/ 1027289 w 1027289"/>
              <a:gd name="connsiteY22" fmla="*/ 1061156 h 106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27289" h="1063777">
                <a:moveTo>
                  <a:pt x="0" y="0"/>
                </a:moveTo>
                <a:cubicBezTo>
                  <a:pt x="15052" y="3763"/>
                  <a:pt x="30895" y="5177"/>
                  <a:pt x="45156" y="11289"/>
                </a:cubicBezTo>
                <a:cubicBezTo>
                  <a:pt x="79781" y="26128"/>
                  <a:pt x="84168" y="43799"/>
                  <a:pt x="112889" y="67734"/>
                </a:cubicBezTo>
                <a:cubicBezTo>
                  <a:pt x="123312" y="76420"/>
                  <a:pt x="135467" y="82786"/>
                  <a:pt x="146756" y="90312"/>
                </a:cubicBezTo>
                <a:cubicBezTo>
                  <a:pt x="199437" y="169334"/>
                  <a:pt x="169333" y="142993"/>
                  <a:pt x="225778" y="180623"/>
                </a:cubicBezTo>
                <a:lnTo>
                  <a:pt x="293511" y="282223"/>
                </a:lnTo>
                <a:cubicBezTo>
                  <a:pt x="300111" y="292124"/>
                  <a:pt x="299478" y="305446"/>
                  <a:pt x="304800" y="316089"/>
                </a:cubicBezTo>
                <a:cubicBezTo>
                  <a:pt x="310868" y="328224"/>
                  <a:pt x="321310" y="337821"/>
                  <a:pt x="327378" y="349956"/>
                </a:cubicBezTo>
                <a:cubicBezTo>
                  <a:pt x="374113" y="443427"/>
                  <a:pt x="296544" y="320640"/>
                  <a:pt x="361245" y="417689"/>
                </a:cubicBezTo>
                <a:lnTo>
                  <a:pt x="406400" y="553156"/>
                </a:lnTo>
                <a:cubicBezTo>
                  <a:pt x="410163" y="564445"/>
                  <a:pt x="411088" y="577122"/>
                  <a:pt x="417689" y="587023"/>
                </a:cubicBezTo>
                <a:cubicBezTo>
                  <a:pt x="498380" y="708055"/>
                  <a:pt x="372712" y="524356"/>
                  <a:pt x="474134" y="654756"/>
                </a:cubicBezTo>
                <a:cubicBezTo>
                  <a:pt x="545051" y="745936"/>
                  <a:pt x="487593" y="701358"/>
                  <a:pt x="553156" y="745067"/>
                </a:cubicBezTo>
                <a:lnTo>
                  <a:pt x="598311" y="812800"/>
                </a:lnTo>
                <a:cubicBezTo>
                  <a:pt x="605837" y="824089"/>
                  <a:pt x="611295" y="837073"/>
                  <a:pt x="620889" y="846667"/>
                </a:cubicBezTo>
                <a:cubicBezTo>
                  <a:pt x="632178" y="857956"/>
                  <a:pt x="644535" y="868269"/>
                  <a:pt x="654756" y="880534"/>
                </a:cubicBezTo>
                <a:cubicBezTo>
                  <a:pt x="663442" y="890957"/>
                  <a:pt x="667123" y="905466"/>
                  <a:pt x="677334" y="914400"/>
                </a:cubicBezTo>
                <a:cubicBezTo>
                  <a:pt x="697755" y="932269"/>
                  <a:pt x="723359" y="943275"/>
                  <a:pt x="745067" y="959556"/>
                </a:cubicBezTo>
                <a:cubicBezTo>
                  <a:pt x="831408" y="1024311"/>
                  <a:pt x="748600" y="966413"/>
                  <a:pt x="835378" y="1016000"/>
                </a:cubicBezTo>
                <a:cubicBezTo>
                  <a:pt x="847158" y="1022731"/>
                  <a:pt x="856774" y="1033233"/>
                  <a:pt x="869245" y="1038578"/>
                </a:cubicBezTo>
                <a:cubicBezTo>
                  <a:pt x="883505" y="1044690"/>
                  <a:pt x="899482" y="1045605"/>
                  <a:pt x="914400" y="1049867"/>
                </a:cubicBezTo>
                <a:cubicBezTo>
                  <a:pt x="925842" y="1053136"/>
                  <a:pt x="936426" y="1059972"/>
                  <a:pt x="948267" y="1061156"/>
                </a:cubicBezTo>
                <a:cubicBezTo>
                  <a:pt x="974477" y="1063777"/>
                  <a:pt x="1000948" y="1061156"/>
                  <a:pt x="1027289" y="1061156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5645150" y="4043363"/>
            <a:ext cx="879475" cy="622300"/>
          </a:xfrm>
          <a:custGeom>
            <a:avLst/>
            <a:gdLst>
              <a:gd name="connsiteX0" fmla="*/ 0 w 880534"/>
              <a:gd name="connsiteY0" fmla="*/ 623364 h 623364"/>
              <a:gd name="connsiteX1" fmla="*/ 146756 w 880534"/>
              <a:gd name="connsiteY1" fmla="*/ 600786 h 623364"/>
              <a:gd name="connsiteX2" fmla="*/ 282223 w 880534"/>
              <a:gd name="connsiteY2" fmla="*/ 487897 h 623364"/>
              <a:gd name="connsiteX3" fmla="*/ 316089 w 880534"/>
              <a:gd name="connsiteY3" fmla="*/ 465319 h 623364"/>
              <a:gd name="connsiteX4" fmla="*/ 338667 w 880534"/>
              <a:gd name="connsiteY4" fmla="*/ 431453 h 623364"/>
              <a:gd name="connsiteX5" fmla="*/ 372534 w 880534"/>
              <a:gd name="connsiteY5" fmla="*/ 408875 h 623364"/>
              <a:gd name="connsiteX6" fmla="*/ 406400 w 880534"/>
              <a:gd name="connsiteY6" fmla="*/ 375008 h 623364"/>
              <a:gd name="connsiteX7" fmla="*/ 451556 w 880534"/>
              <a:gd name="connsiteY7" fmla="*/ 307275 h 623364"/>
              <a:gd name="connsiteX8" fmla="*/ 496712 w 880534"/>
              <a:gd name="connsiteY8" fmla="*/ 239541 h 623364"/>
              <a:gd name="connsiteX9" fmla="*/ 508000 w 880534"/>
              <a:gd name="connsiteY9" fmla="*/ 205675 h 623364"/>
              <a:gd name="connsiteX10" fmla="*/ 587023 w 880534"/>
              <a:gd name="connsiteY10" fmla="*/ 104075 h 623364"/>
              <a:gd name="connsiteX11" fmla="*/ 654756 w 880534"/>
              <a:gd name="connsiteY11" fmla="*/ 58919 h 623364"/>
              <a:gd name="connsiteX12" fmla="*/ 688623 w 880534"/>
              <a:gd name="connsiteY12" fmla="*/ 47630 h 623364"/>
              <a:gd name="connsiteX13" fmla="*/ 722489 w 880534"/>
              <a:gd name="connsiteY13" fmla="*/ 25053 h 623364"/>
              <a:gd name="connsiteX14" fmla="*/ 767645 w 880534"/>
              <a:gd name="connsiteY14" fmla="*/ 13764 h 623364"/>
              <a:gd name="connsiteX15" fmla="*/ 880534 w 880534"/>
              <a:gd name="connsiteY15" fmla="*/ 2475 h 623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80534" h="623364">
                <a:moveTo>
                  <a:pt x="0" y="623364"/>
                </a:moveTo>
                <a:cubicBezTo>
                  <a:pt x="4083" y="622854"/>
                  <a:pt x="127139" y="609703"/>
                  <a:pt x="146756" y="600786"/>
                </a:cubicBezTo>
                <a:cubicBezTo>
                  <a:pt x="262821" y="548028"/>
                  <a:pt x="169690" y="562921"/>
                  <a:pt x="282223" y="487897"/>
                </a:cubicBezTo>
                <a:lnTo>
                  <a:pt x="316089" y="465319"/>
                </a:lnTo>
                <a:cubicBezTo>
                  <a:pt x="323615" y="454030"/>
                  <a:pt x="329073" y="441047"/>
                  <a:pt x="338667" y="431453"/>
                </a:cubicBezTo>
                <a:cubicBezTo>
                  <a:pt x="348261" y="421859"/>
                  <a:pt x="362111" y="417561"/>
                  <a:pt x="372534" y="408875"/>
                </a:cubicBezTo>
                <a:cubicBezTo>
                  <a:pt x="384798" y="398654"/>
                  <a:pt x="395111" y="386297"/>
                  <a:pt x="406400" y="375008"/>
                </a:cubicBezTo>
                <a:cubicBezTo>
                  <a:pt x="427990" y="310237"/>
                  <a:pt x="402227" y="370697"/>
                  <a:pt x="451556" y="307275"/>
                </a:cubicBezTo>
                <a:cubicBezTo>
                  <a:pt x="468216" y="285856"/>
                  <a:pt x="496712" y="239541"/>
                  <a:pt x="496712" y="239541"/>
                </a:cubicBezTo>
                <a:cubicBezTo>
                  <a:pt x="500475" y="228252"/>
                  <a:pt x="502221" y="216077"/>
                  <a:pt x="508000" y="205675"/>
                </a:cubicBezTo>
                <a:cubicBezTo>
                  <a:pt x="526559" y="172269"/>
                  <a:pt x="554826" y="129117"/>
                  <a:pt x="587023" y="104075"/>
                </a:cubicBezTo>
                <a:cubicBezTo>
                  <a:pt x="608442" y="87416"/>
                  <a:pt x="632178" y="73971"/>
                  <a:pt x="654756" y="58919"/>
                </a:cubicBezTo>
                <a:cubicBezTo>
                  <a:pt x="664657" y="52318"/>
                  <a:pt x="677980" y="52952"/>
                  <a:pt x="688623" y="47630"/>
                </a:cubicBezTo>
                <a:cubicBezTo>
                  <a:pt x="700758" y="41563"/>
                  <a:pt x="710019" y="30397"/>
                  <a:pt x="722489" y="25053"/>
                </a:cubicBezTo>
                <a:cubicBezTo>
                  <a:pt x="736750" y="18941"/>
                  <a:pt x="752431" y="16807"/>
                  <a:pt x="767645" y="13764"/>
                </a:cubicBezTo>
                <a:cubicBezTo>
                  <a:pt x="836462" y="0"/>
                  <a:pt x="821539" y="2475"/>
                  <a:pt x="880534" y="2475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1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indent="0" algn="l" eaLnBrk="1" hangingPunct="1"/>
            <a:r>
              <a:rPr lang="zh-CN" altLang="en-US" sz="1400" b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什么是</a:t>
            </a:r>
            <a:r>
              <a:rPr lang="en-US" altLang="zh-CN" sz="1400" b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NoSQL</a:t>
            </a:r>
            <a:endParaRPr lang="zh-CN" altLang="zh-CN" sz="1400" b="1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7412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349250" y="487363"/>
            <a:ext cx="84455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NoSQL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的表结构（学生、地址、成绩、科目）：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559050" y="1127125"/>
          <a:ext cx="3581400" cy="3200395"/>
        </p:xfrm>
        <a:graphic>
          <a:graphicData uri="http://schemas.openxmlformats.org/drawingml/2006/table">
            <a:tbl>
              <a:tblPr/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9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Students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_id : 007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name : "Jane"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address 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   address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: "123 Main St."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   city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: "New York"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   state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: "NY"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   postalcode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: "10014"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scores 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   Biolgy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: 4.0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   English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: 3.0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5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indent="0" algn="l" eaLnBrk="1" hangingPunct="1"/>
            <a:r>
              <a:rPr lang="zh-CN" altLang="en-US" sz="1400" b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什么是</a:t>
            </a:r>
            <a:r>
              <a:rPr lang="en-US" altLang="zh-CN" sz="1400" b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NoSQL</a:t>
            </a:r>
            <a:endParaRPr lang="zh-CN" altLang="zh-CN" sz="1400" b="1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8436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349250" y="487363"/>
            <a:ext cx="84455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相对应表中一条文档视图：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43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8363" y="857250"/>
            <a:ext cx="6970712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5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indent="0" algn="l" eaLnBrk="1" hangingPunct="1"/>
            <a:r>
              <a:rPr lang="zh-CN" altLang="en-US" sz="1400" b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什么是</a:t>
            </a:r>
            <a:r>
              <a:rPr lang="en-US" altLang="zh-CN" sz="1400" b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NoSQL</a:t>
            </a:r>
            <a:endParaRPr lang="zh-CN" altLang="zh-CN" sz="1400" b="1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946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349250" y="487363"/>
            <a:ext cx="84455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相对应表中一条文本视图：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1850" y="857250"/>
            <a:ext cx="7275513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3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indent="0" algn="l" eaLnBrk="1" hangingPunct="1"/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为什么要用</a:t>
            </a:r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NoSQL</a:t>
            </a: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1400" b="1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484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349250" y="476250"/>
            <a:ext cx="8445500" cy="3354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kern="0" dirty="0">
                <a:latin typeface="微软雅黑" pitchFamily="34" charset="-122"/>
                <a:ea typeface="微软雅黑" pitchFamily="34" charset="-122"/>
              </a:rPr>
              <a:t>大数据的特征</a:t>
            </a:r>
            <a:endParaRPr lang="en-US" altLang="zh-CN" sz="20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7F7601"/>
              </a:buClr>
              <a:buFont typeface="Wingdings" pitchFamily="2" charset="2"/>
              <a:buChar char="Ø"/>
              <a:defRPr/>
            </a:pPr>
            <a:endParaRPr lang="en-US" altLang="zh-CN" sz="20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Volume - 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数据量巨大，对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TB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PB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数据级的处理，已经成为基本要求。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Variety - 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数据多样性，能处理结构化、非结构化数据，能处理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数据，甚至语音、图像、视频数据。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Velocity - 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数据实时性，在客户每次浏览页面，下订单的过程中，都会对用户进行实时的产品推荐，购买决策已经变得非常实时。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7F7601"/>
              </a:buClr>
              <a:buFont typeface="Wingdings" pitchFamily="2" charset="2"/>
              <a:buChar char="Ø"/>
              <a:defRPr/>
            </a:pP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0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indent="0" algn="l" eaLnBrk="1" hangingPunct="1"/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为什么要用</a:t>
            </a:r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NoSQL</a:t>
            </a: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1400" b="1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508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349250" y="476250"/>
            <a:ext cx="8445500" cy="3059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kern="0" dirty="0">
                <a:latin typeface="微软雅黑" pitchFamily="34" charset="-122"/>
                <a:ea typeface="微软雅黑" pitchFamily="34" charset="-122"/>
              </a:rPr>
              <a:t>大数据的性能要求</a:t>
            </a:r>
            <a:endParaRPr lang="en-US" altLang="zh-CN" sz="20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7F7601"/>
              </a:buClr>
              <a:buFont typeface="Wingdings" pitchFamily="2" charset="2"/>
              <a:buChar char="Ø"/>
              <a:defRPr/>
            </a:pP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High performance - 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高并发读写，高并发、实时动态数据查询和修改。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Huge Storage - 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海量数据的高效存储和访问，类似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SNS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网站，海量用户信息的高效、实时存储和查询。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Ø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High Scalability &amp;&amp; High Availability - 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高可扩展性和高可用性，需要拥有快速横向扩展能力、提供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7*24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小时不间断服务。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964</TotalTime>
  <Pages>0</Pages>
  <Words>3150</Words>
  <Characters>0</Characters>
  <Application>Microsoft Office PowerPoint</Application>
  <DocSecurity>0</DocSecurity>
  <PresentationFormat>全屏显示(16:9)</PresentationFormat>
  <Lines>0</Lines>
  <Paragraphs>421</Paragraphs>
  <Slides>39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5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目录</vt:lpstr>
      <vt:lpstr>什么是NoSQL</vt:lpstr>
      <vt:lpstr>什么是NoSQL</vt:lpstr>
      <vt:lpstr>什么是NoSQL</vt:lpstr>
      <vt:lpstr>什么是NoSQL</vt:lpstr>
      <vt:lpstr>什么是NoSQL</vt:lpstr>
      <vt:lpstr>为什么要用NoSQL？</vt:lpstr>
      <vt:lpstr>为什么要用NoSQL？</vt:lpstr>
      <vt:lpstr>为什么要用NoSQL？</vt:lpstr>
      <vt:lpstr>为什么要用NoSQL？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qisf</dc:creator>
  <cp:lastModifiedBy>QISF</cp:lastModifiedBy>
  <cp:revision>1194</cp:revision>
  <dcterms:created xsi:type="dcterms:W3CDTF">2013-09-17T10:15:00Z</dcterms:created>
  <dcterms:modified xsi:type="dcterms:W3CDTF">2017-08-15T02:14:14Z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2052-9.1.0.5100</vt:lpwstr>
  </property>
</Properties>
</file>