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58" r:id="rId2"/>
  </p:sldMasterIdLst>
  <p:notesMasterIdLst>
    <p:notesMasterId r:id="rId36"/>
  </p:notesMasterIdLst>
  <p:handoutMasterIdLst>
    <p:handoutMasterId r:id="rId37"/>
  </p:handoutMasterIdLst>
  <p:sldIdLst>
    <p:sldId id="256" r:id="rId3"/>
    <p:sldId id="345" r:id="rId4"/>
    <p:sldId id="451" r:id="rId5"/>
    <p:sldId id="452" r:id="rId6"/>
    <p:sldId id="453" r:id="rId7"/>
    <p:sldId id="454" r:id="rId8"/>
    <p:sldId id="455" r:id="rId9"/>
    <p:sldId id="472" r:id="rId10"/>
    <p:sldId id="473" r:id="rId11"/>
    <p:sldId id="480" r:id="rId12"/>
    <p:sldId id="474" r:id="rId13"/>
    <p:sldId id="475" r:id="rId14"/>
    <p:sldId id="476" r:id="rId15"/>
    <p:sldId id="477" r:id="rId16"/>
    <p:sldId id="478" r:id="rId17"/>
    <p:sldId id="479" r:id="rId18"/>
    <p:sldId id="471" r:id="rId19"/>
    <p:sldId id="456" r:id="rId20"/>
    <p:sldId id="457" r:id="rId21"/>
    <p:sldId id="458" r:id="rId22"/>
    <p:sldId id="459" r:id="rId23"/>
    <p:sldId id="460" r:id="rId24"/>
    <p:sldId id="461" r:id="rId25"/>
    <p:sldId id="462" r:id="rId26"/>
    <p:sldId id="463" r:id="rId27"/>
    <p:sldId id="464" r:id="rId28"/>
    <p:sldId id="465" r:id="rId29"/>
    <p:sldId id="466" r:id="rId30"/>
    <p:sldId id="467" r:id="rId31"/>
    <p:sldId id="468" r:id="rId32"/>
    <p:sldId id="470" r:id="rId33"/>
    <p:sldId id="469" r:id="rId34"/>
    <p:sldId id="262" r:id="rId35"/>
  </p:sldIdLst>
  <p:sldSz cx="9144000" cy="6858000" type="screen4x3"/>
  <p:notesSz cx="6858000" cy="9144000"/>
  <p:defaultTextStyle>
    <a:defPPr>
      <a:defRPr lang="zh-CN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2" autoAdjust="0"/>
    <p:restoredTop sz="90563" autoAdjust="0"/>
  </p:normalViewPr>
  <p:slideViewPr>
    <p:cSldViewPr snapToGrid="0" snapToObjects="1">
      <p:cViewPr varScale="1">
        <p:scale>
          <a:sx n="81" d="100"/>
          <a:sy n="81" d="100"/>
        </p:scale>
        <p:origin x="-101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-2124" y="-12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1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1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D9766BD-35B5-4A7C-89C6-2B3728A9573A}" type="datetime1">
              <a:rPr lang="zh-CN" altLang="en-US"/>
              <a:pPr>
                <a:defRPr/>
              </a:pPr>
              <a:t>2017-8-18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1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1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6BE605D-039F-470F-934D-54174A24054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1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1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566D816-3CAF-4592-9A20-C51F9A07B6E6}" type="datetime1">
              <a:rPr lang="zh-CN" altLang="en-US"/>
              <a:pPr>
                <a:defRPr/>
              </a:pPr>
              <a:t>2017-8-18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二级</a:t>
            </a:r>
          </a:p>
          <a:p>
            <a:pPr lvl="2"/>
            <a:r>
              <a:rPr lang="zh-CN" altLang="en-US" noProof="0" smtClean="0"/>
              <a:t>三级</a:t>
            </a:r>
          </a:p>
          <a:p>
            <a:pPr lvl="3"/>
            <a:r>
              <a:rPr lang="zh-CN" altLang="en-US" noProof="0" smtClean="0"/>
              <a:t>四级</a:t>
            </a:r>
          </a:p>
          <a:p>
            <a:pPr lvl="4"/>
            <a:r>
              <a:rPr lang="zh-CN" altLang="en-US" noProof="0" smtClean="0"/>
              <a:t>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1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1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3DB678A-2E23-4445-BF09-1D91A8F68C7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3DB678A-2E23-4445-BF09-1D91A8F68C7A}" type="slidenum">
              <a:rPr lang="zh-CN" altLang="en-US"/>
              <a:pPr>
                <a:defRPr/>
              </a:pPr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7C58E3-3B86-490E-AF1F-147967601FA6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6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505700" y="358775"/>
            <a:ext cx="1243013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758220"/>
            <a:ext cx="6400800" cy="6521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0"/>
          </p:nvPr>
        </p:nvSpPr>
        <p:spPr>
          <a:xfrm>
            <a:off x="5963920" y="6211465"/>
            <a:ext cx="2621279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6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目录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/>
          <p:cNvSpPr/>
          <p:nvPr userDrawn="1"/>
        </p:nvSpPr>
        <p:spPr>
          <a:xfrm>
            <a:off x="8385175" y="84138"/>
            <a:ext cx="682625" cy="2159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" dirty="0">
                <a:solidFill>
                  <a:srgbClr val="656565"/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rPr>
              <a:t>&gt; </a:t>
            </a:r>
            <a:r>
              <a:rPr lang="zh-CN" altLang="en-US" sz="800" dirty="0">
                <a:solidFill>
                  <a:srgbClr val="656565"/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rPr>
              <a:t>内部公开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5912" y="516570"/>
            <a:ext cx="6970888" cy="901068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15912" y="1600200"/>
            <a:ext cx="6970888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封底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0" y="6365875"/>
            <a:ext cx="9144000" cy="261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www.zte.com.cn</a:t>
            </a:r>
            <a:endParaRPr lang="zh-CN" altLang="en-US" sz="1100" b="1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52FDAE-8A96-41C2-9AB7-2FB02817B490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258935"/>
            <a:ext cx="4040188" cy="386722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258935"/>
            <a:ext cx="4041775" cy="386722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B79756-633A-4C57-ACB6-E166B52FDB2F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5B507A-F6CD-4F43-ADA6-904517940F21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77F8A4-EF47-40A7-B540-F61FAF380C9C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5652D6-2B5B-4736-B24F-D0FBC48157F7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DA7ECB-97D1-4AA1-8A24-62B79D724C0B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8495CD-10E2-4E99-BAED-DF6EA778438D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408786-111E-44CA-B0CD-59DC4FA1798F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</a:p>
        </p:txBody>
      </p:sp>
      <p:sp>
        <p:nvSpPr>
          <p:cNvPr id="5" name="矩形 4"/>
          <p:cNvSpPr/>
          <p:nvPr/>
        </p:nvSpPr>
        <p:spPr>
          <a:xfrm>
            <a:off x="8385175" y="84138"/>
            <a:ext cx="682625" cy="2159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" dirty="0">
                <a:solidFill>
                  <a:srgbClr val="656565"/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rPr>
              <a:t>&gt; </a:t>
            </a:r>
            <a:r>
              <a:rPr lang="zh-CN" altLang="en-US" sz="800" dirty="0">
                <a:solidFill>
                  <a:srgbClr val="656565"/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rPr>
              <a:t>内部公开</a:t>
            </a:r>
          </a:p>
        </p:txBody>
      </p:sp>
      <p:pic>
        <p:nvPicPr>
          <p:cNvPr id="1029" name="图片 6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215900" y="6610350"/>
            <a:ext cx="504825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文本框 7"/>
          <p:cNvSpPr txBox="1"/>
          <p:nvPr/>
        </p:nvSpPr>
        <p:spPr>
          <a:xfrm>
            <a:off x="846138" y="6596063"/>
            <a:ext cx="1490662" cy="184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" dirty="0">
                <a:latin typeface="Arial" panose="020B0604020202020204"/>
                <a:ea typeface="+mn-ea"/>
                <a:cs typeface="Arial" panose="020B0604020202020204"/>
              </a:rPr>
              <a:t>© ZTE Corporation. All rights reserved.</a:t>
            </a:r>
            <a:endParaRPr kumimoji="1" lang="zh-CN" altLang="en-US" sz="600" dirty="0"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4"/>
          </p:nvPr>
        </p:nvSpPr>
        <p:spPr>
          <a:xfrm>
            <a:off x="8304213" y="6507163"/>
            <a:ext cx="7635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6CEDD4D-9811-4701-A542-AC35A02C4433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微软雅黑" panose="020B0503020204020204" charset="-122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anose="020F0502020204030204" pitchFamily="34" charset="0"/>
          <a:ea typeface="微软雅黑" panose="020B0503020204020204" charset="-122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anose="020F0502020204030204" pitchFamily="34" charset="0"/>
          <a:ea typeface="微软雅黑" panose="020B0503020204020204" charset="-122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anose="020F0502020204030204" pitchFamily="34" charset="0"/>
          <a:ea typeface="微软雅黑" panose="020B0503020204020204" charset="-122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anose="020F0502020204030204" pitchFamily="34" charset="0"/>
          <a:ea typeface="微软雅黑" panose="020B0503020204020204" charset="-12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anose="020F0502020204030204" pitchFamily="34" charset="0"/>
          <a:ea typeface="微软雅黑" panose="020B0503020204020204" charset="-12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anose="020F0502020204030204" pitchFamily="34" charset="0"/>
          <a:ea typeface="微软雅黑" panose="020B0503020204020204" charset="-12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anose="020F0502020204030204" pitchFamily="34" charset="0"/>
          <a:ea typeface="微软雅黑" panose="020B0503020204020204" charset="-12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anose="020F0502020204030204" pitchFamily="34" charset="0"/>
          <a:ea typeface="微软雅黑" panose="020B0503020204020204" charset="-122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微软雅黑" panose="020B0503020204020204" charset="-122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anose="020F0502020204030204" pitchFamily="34" charset="0"/>
          <a:ea typeface="微软雅黑" panose="020B0503020204020204" charset="-122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anose="020F0502020204030204" pitchFamily="34" charset="0"/>
          <a:ea typeface="微软雅黑" panose="020B0503020204020204" charset="-122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anose="020F0502020204030204" pitchFamily="34" charset="0"/>
          <a:ea typeface="微软雅黑" panose="020B0503020204020204" charset="-122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anose="020F0502020204030204" pitchFamily="34" charset="0"/>
          <a:ea typeface="微软雅黑" panose="020B0503020204020204" charset="-12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anose="020F0502020204030204" pitchFamily="34" charset="0"/>
          <a:ea typeface="微软雅黑" panose="020B0503020204020204" charset="-12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anose="020F0502020204030204" pitchFamily="34" charset="0"/>
          <a:ea typeface="微软雅黑" panose="020B0503020204020204" charset="-12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anose="020F0502020204030204" pitchFamily="34" charset="0"/>
          <a:ea typeface="微软雅黑" panose="020B0503020204020204" charset="-12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anose="020F0502020204030204" pitchFamily="34" charset="0"/>
          <a:ea typeface="微软雅黑" panose="020B0503020204020204" charset="-122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3"/>
          <p:cNvSpPr>
            <a:spLocks noGrp="1"/>
          </p:cNvSpPr>
          <p:nvPr>
            <p:ph type="ctrTitle"/>
          </p:nvPr>
        </p:nvSpPr>
        <p:spPr bwMode="auto">
          <a:xfrm>
            <a:off x="685800" y="1866900"/>
            <a:ext cx="7772400" cy="1470025"/>
          </a:xfr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eaLnBrk="1" hangingPunct="1"/>
            <a:r>
              <a:rPr lang="en-US" altLang="zh-CN" sz="2800" dirty="0" err="1" smtClean="0">
                <a:latin typeface="微软雅黑" panose="020B0503020204020204" charset="-122"/>
                <a:ea typeface="微软雅黑" panose="020B0503020204020204" charset="-122"/>
              </a:rPr>
              <a:t>MySQL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基础及性能优化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/>
            </a:r>
            <a:b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/>
            </a:r>
            <a:b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sz="2800" dirty="0" smtClean="0">
                <a:latin typeface="微软雅黑" panose="020B0503020204020204" charset="-122"/>
              </a:rPr>
              <a:t>程文星</a:t>
            </a: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48600" y="6488668"/>
            <a:ext cx="139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accent5">
                    <a:lumMod val="75000"/>
                  </a:schemeClr>
                </a:solidFill>
              </a:rPr>
              <a:t>2014-09-15</a:t>
            </a:r>
            <a:endParaRPr lang="zh-CN" alt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77F8A4-EF47-40A7-B540-F61FAF380C9C}" type="slidenum">
              <a:rPr lang="zh-CN" altLang="en-US" smtClean="0"/>
              <a:pPr>
                <a:defRPr/>
              </a:pPr>
              <a:t>10</a:t>
            </a:fld>
            <a:endParaRPr lang="zh-CN" altLang="en-US" dirty="0"/>
          </a:p>
        </p:txBody>
      </p:sp>
      <p:sp>
        <p:nvSpPr>
          <p:cNvPr id="3" name="标题 5"/>
          <p:cNvSpPr txBox="1"/>
          <p:nvPr/>
        </p:nvSpPr>
        <p:spPr bwMode="auto">
          <a:xfrm>
            <a:off x="457200" y="1"/>
            <a:ext cx="8229600" cy="4463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en-US" altLang="zh-CN" sz="2400" dirty="0" err="1" smtClean="0">
                <a:solidFill>
                  <a:schemeClr val="accent1">
                    <a:lumMod val="75000"/>
                  </a:schemeClr>
                </a:solidFill>
                <a:ea typeface="微软雅黑" panose="020B0503020204020204" charset="-122"/>
              </a:rPr>
              <a:t>MySQL</a:t>
            </a:r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  <a:ea typeface="微软雅黑" panose="020B0503020204020204" charset="-122"/>
              </a:rPr>
              <a:t>基础语法</a:t>
            </a:r>
            <a:endParaRPr lang="en-US" altLang="zh-CN" sz="2400" dirty="0" smtClean="0">
              <a:solidFill>
                <a:schemeClr val="accent1">
                  <a:lumMod val="75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3100" y="992505"/>
            <a:ext cx="80137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创建表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en-US" altLang="zh-CN" dirty="0" smtClean="0"/>
              <a:t>	 create table </a:t>
            </a:r>
            <a:r>
              <a:rPr lang="zh-CN" altLang="en-US" dirty="0" smtClean="0"/>
              <a:t>表名称</a:t>
            </a:r>
            <a:r>
              <a:rPr lang="en-US" altLang="zh-CN" dirty="0" smtClean="0"/>
              <a:t>(</a:t>
            </a:r>
            <a:r>
              <a:rPr lang="zh-CN" altLang="en-US" dirty="0" smtClean="0"/>
              <a:t>列声明</a:t>
            </a:r>
            <a:r>
              <a:rPr lang="en-US" altLang="zh-CN" dirty="0" smtClean="0"/>
              <a:t>);</a:t>
            </a:r>
          </a:p>
          <a:p>
            <a:endParaRPr lang="en-US" altLang="zh-CN" b="1" dirty="0" smtClean="0"/>
          </a:p>
          <a:p>
            <a:pPr lvl="1"/>
            <a:r>
              <a:rPr lang="en-US" altLang="zh-CN" b="1" dirty="0" smtClean="0"/>
              <a:t>	</a:t>
            </a:r>
            <a:r>
              <a:rPr lang="zh-CN" altLang="en-US" dirty="0" smtClean="0"/>
              <a:t>以创建 </a:t>
            </a:r>
            <a:r>
              <a:rPr lang="en-US" altLang="zh-CN" dirty="0" smtClean="0"/>
              <a:t>students </a:t>
            </a:r>
            <a:r>
              <a:rPr lang="zh-CN" altLang="en-US" dirty="0" smtClean="0"/>
              <a:t>表为例</a:t>
            </a:r>
            <a:r>
              <a:rPr lang="en-US" altLang="zh-CN" dirty="0" smtClean="0"/>
              <a:t>, </a:t>
            </a:r>
            <a:r>
              <a:rPr lang="zh-CN" altLang="en-US" dirty="0" smtClean="0"/>
              <a:t>表中将存放 学号</a:t>
            </a:r>
            <a:r>
              <a:rPr lang="en-US" altLang="zh-CN" dirty="0" smtClean="0"/>
              <a:t>(id)</a:t>
            </a:r>
            <a:r>
              <a:rPr lang="zh-CN" altLang="en-US" dirty="0" smtClean="0"/>
              <a:t>、姓名</a:t>
            </a:r>
            <a:r>
              <a:rPr lang="en-US" altLang="zh-CN" dirty="0" smtClean="0"/>
              <a:t>(name)</a:t>
            </a:r>
            <a:r>
              <a:rPr lang="zh-CN" altLang="en-US" dirty="0" smtClean="0"/>
              <a:t>、性别</a:t>
            </a:r>
            <a:r>
              <a:rPr lang="en-US" altLang="zh-CN" dirty="0" smtClean="0"/>
              <a:t>(sex)</a:t>
            </a:r>
            <a:r>
              <a:rPr lang="zh-CN" altLang="en-US" dirty="0" smtClean="0"/>
              <a:t>、年龄</a:t>
            </a:r>
            <a:r>
              <a:rPr lang="en-US" altLang="zh-CN" dirty="0" smtClean="0"/>
              <a:t>(age)</a:t>
            </a:r>
            <a:r>
              <a:rPr lang="zh-CN" altLang="en-US" dirty="0" smtClean="0"/>
              <a:t>、联系电话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tel</a:t>
            </a:r>
            <a:r>
              <a:rPr lang="en-US" altLang="zh-CN" dirty="0" smtClean="0"/>
              <a:t>) </a:t>
            </a:r>
            <a:r>
              <a:rPr lang="zh-CN" altLang="en-US" dirty="0" smtClean="0"/>
              <a:t>这些内容</a:t>
            </a:r>
            <a:r>
              <a:rPr lang="en-US" altLang="zh-CN" dirty="0" smtClean="0"/>
              <a:t>: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CREATE TABLE students </a:t>
            </a:r>
          </a:p>
          <a:p>
            <a:pPr lvl="1"/>
            <a:r>
              <a:rPr lang="en-US" altLang="zh-CN" dirty="0" smtClean="0"/>
              <a:t>(</a:t>
            </a:r>
          </a:p>
          <a:p>
            <a:pPr lvl="1"/>
            <a:r>
              <a:rPr lang="en-US" altLang="zh-CN" dirty="0" smtClean="0"/>
              <a:t> id INT UNSIGNED NOT NULL AUTO_INCREMENT PRIMARY KEY,</a:t>
            </a:r>
          </a:p>
          <a:p>
            <a:pPr lvl="1"/>
            <a:r>
              <a:rPr lang="en-US" altLang="zh-CN" dirty="0" smtClean="0"/>
              <a:t> name CHAR(8) NOT NULL,</a:t>
            </a:r>
          </a:p>
          <a:p>
            <a:pPr lvl="1"/>
            <a:r>
              <a:rPr lang="en-US" altLang="zh-CN" dirty="0" smtClean="0"/>
              <a:t> sex CHAR(4) NOT NULL,</a:t>
            </a:r>
          </a:p>
          <a:p>
            <a:pPr lvl="1"/>
            <a:r>
              <a:rPr lang="en-US" altLang="zh-CN" dirty="0" smtClean="0"/>
              <a:t> age TINYINT UNSIGNED NOT NULL, </a:t>
            </a:r>
          </a:p>
          <a:p>
            <a:pPr lvl="1"/>
            <a:r>
              <a:rPr lang="en-US" altLang="zh-CN" dirty="0" smtClean="0"/>
              <a:t> </a:t>
            </a:r>
            <a:r>
              <a:rPr lang="en-US" altLang="zh-CN" dirty="0" err="1" smtClean="0"/>
              <a:t>tel</a:t>
            </a:r>
            <a:r>
              <a:rPr lang="en-US" altLang="zh-CN" dirty="0" smtClean="0"/>
              <a:t> CHAR(13) NULL DEFAULT "-“ </a:t>
            </a:r>
          </a:p>
          <a:p>
            <a:pPr lvl="1"/>
            <a:r>
              <a:rPr lang="en-US" altLang="zh-CN" dirty="0" smtClean="0"/>
              <a:t>); </a:t>
            </a:r>
            <a:endParaRPr lang="en-US" altLang="zh-C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77F8A4-EF47-40A7-B540-F61FAF380C9C}" type="slidenum">
              <a:rPr lang="zh-CN" altLang="en-US" smtClean="0"/>
              <a:pPr>
                <a:defRPr/>
              </a:pPr>
              <a:t>11</a:t>
            </a:fld>
            <a:endParaRPr lang="zh-CN" altLang="en-US" dirty="0"/>
          </a:p>
        </p:txBody>
      </p:sp>
      <p:sp>
        <p:nvSpPr>
          <p:cNvPr id="3" name="标题 5"/>
          <p:cNvSpPr txBox="1"/>
          <p:nvPr/>
        </p:nvSpPr>
        <p:spPr bwMode="auto">
          <a:xfrm>
            <a:off x="457200" y="1"/>
            <a:ext cx="8229600" cy="4463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en-US" altLang="zh-CN" sz="2400" dirty="0" err="1" smtClean="0">
                <a:solidFill>
                  <a:schemeClr val="accent1">
                    <a:lumMod val="75000"/>
                  </a:schemeClr>
                </a:solidFill>
                <a:ea typeface="微软雅黑" panose="020B0503020204020204" charset="-122"/>
              </a:rPr>
              <a:t>MySQL</a:t>
            </a:r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  <a:ea typeface="微软雅黑" panose="020B0503020204020204" charset="-122"/>
              </a:rPr>
              <a:t>基础语法</a:t>
            </a:r>
            <a:endParaRPr lang="en-US" altLang="zh-CN" sz="2400" dirty="0" smtClean="0">
              <a:solidFill>
                <a:schemeClr val="accent1">
                  <a:lumMod val="75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3100" y="992505"/>
            <a:ext cx="80137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向表中插入数据</a:t>
            </a:r>
          </a:p>
          <a:p>
            <a:r>
              <a:rPr lang="en-US" altLang="zh-CN" b="1" dirty="0" smtClean="0"/>
              <a:t>	</a:t>
            </a:r>
            <a:r>
              <a:rPr lang="en-US" altLang="zh-CN" dirty="0" smtClean="0"/>
              <a:t> insert </a:t>
            </a:r>
            <a:r>
              <a:rPr lang="zh-CN" altLang="en-US" dirty="0" smtClean="0"/>
              <a:t>语句可以用来将一行或多行数据插到数据库表中</a:t>
            </a:r>
            <a:r>
              <a:rPr lang="en-US" altLang="zh-CN" dirty="0" smtClean="0"/>
              <a:t>, </a:t>
            </a:r>
            <a:r>
              <a:rPr lang="zh-CN" altLang="en-US" dirty="0" smtClean="0"/>
              <a:t>使用的一般形式如下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	insert [into] </a:t>
            </a:r>
            <a:r>
              <a:rPr lang="zh-CN" altLang="en-US" dirty="0" smtClean="0"/>
              <a:t>表名 </a:t>
            </a:r>
            <a:r>
              <a:rPr lang="en-US" altLang="zh-CN" dirty="0" smtClean="0"/>
              <a:t>[(</a:t>
            </a:r>
            <a:r>
              <a:rPr lang="zh-CN" altLang="en-US" dirty="0" smtClean="0"/>
              <a:t>列名</a:t>
            </a:r>
            <a:r>
              <a:rPr lang="en-US" altLang="zh-CN" dirty="0" smtClean="0"/>
              <a:t>1, </a:t>
            </a:r>
            <a:r>
              <a:rPr lang="zh-CN" altLang="en-US" dirty="0" smtClean="0"/>
              <a:t>列名</a:t>
            </a:r>
            <a:r>
              <a:rPr lang="en-US" altLang="zh-CN" dirty="0" smtClean="0"/>
              <a:t>2, </a:t>
            </a:r>
            <a:r>
              <a:rPr lang="zh-CN" altLang="en-US" dirty="0" smtClean="0"/>
              <a:t>列名</a:t>
            </a:r>
            <a:r>
              <a:rPr lang="en-US" altLang="zh-CN" dirty="0" smtClean="0"/>
              <a:t>3, ...)] values (</a:t>
            </a:r>
            <a:r>
              <a:rPr lang="zh-CN" altLang="en-US" dirty="0" smtClean="0"/>
              <a:t>值</a:t>
            </a:r>
            <a:r>
              <a:rPr lang="en-US" altLang="zh-CN" dirty="0" smtClean="0"/>
              <a:t>1, </a:t>
            </a:r>
            <a:r>
              <a:rPr lang="zh-CN" altLang="en-US" dirty="0" smtClean="0"/>
              <a:t>值</a:t>
            </a:r>
            <a:r>
              <a:rPr lang="en-US" altLang="zh-CN" dirty="0" smtClean="0"/>
              <a:t>2, </a:t>
            </a:r>
            <a:r>
              <a:rPr lang="zh-CN" altLang="en-US" dirty="0" smtClean="0"/>
              <a:t>值</a:t>
            </a:r>
            <a:r>
              <a:rPr lang="en-US" altLang="zh-CN" dirty="0" smtClean="0"/>
              <a:t>3, ...);</a:t>
            </a:r>
            <a:endParaRPr lang="zh-CN" altLang="en-US" dirty="0" smtClean="0"/>
          </a:p>
          <a:p>
            <a:endParaRPr lang="en-US" altLang="zh-CN" b="1" dirty="0" smtClean="0"/>
          </a:p>
          <a:p>
            <a:r>
              <a:rPr lang="zh-CN" altLang="en-US" b="1" dirty="0" smtClean="0"/>
              <a:t>查询表中的数据</a:t>
            </a:r>
            <a:endParaRPr lang="en-US" altLang="zh-CN" b="1" dirty="0" smtClean="0"/>
          </a:p>
          <a:p>
            <a:r>
              <a:rPr lang="en-US" altLang="zh-CN" dirty="0" smtClean="0"/>
              <a:t>	select </a:t>
            </a:r>
            <a:r>
              <a:rPr lang="zh-CN" altLang="en-US" dirty="0" smtClean="0"/>
              <a:t>语句常用来根据一定的查询规则到数据库中获取数据</a:t>
            </a:r>
            <a:r>
              <a:rPr lang="en-US" altLang="zh-CN" dirty="0" smtClean="0"/>
              <a:t>, </a:t>
            </a:r>
            <a:r>
              <a:rPr lang="zh-CN" altLang="en-US" dirty="0" smtClean="0"/>
              <a:t>其基本的用法为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	select </a:t>
            </a:r>
            <a:r>
              <a:rPr lang="zh-CN" altLang="en-US" dirty="0" smtClean="0"/>
              <a:t>列名称 </a:t>
            </a:r>
            <a:r>
              <a:rPr lang="en-US" altLang="zh-CN" dirty="0" smtClean="0"/>
              <a:t>from </a:t>
            </a:r>
            <a:r>
              <a:rPr lang="zh-CN" altLang="en-US" dirty="0" smtClean="0"/>
              <a:t>表名称 </a:t>
            </a:r>
            <a:r>
              <a:rPr lang="en-US" altLang="zh-CN" dirty="0" smtClean="0"/>
              <a:t>[</a:t>
            </a:r>
            <a:r>
              <a:rPr lang="zh-CN" altLang="en-US" dirty="0" smtClean="0"/>
              <a:t>查询条件</a:t>
            </a:r>
            <a:r>
              <a:rPr lang="en-US" altLang="zh-CN" dirty="0" smtClean="0"/>
              <a:t>];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例如要查询 </a:t>
            </a:r>
            <a:r>
              <a:rPr lang="en-US" altLang="zh-CN" dirty="0" smtClean="0"/>
              <a:t>students </a:t>
            </a:r>
            <a:r>
              <a:rPr lang="zh-CN" altLang="en-US" dirty="0" smtClean="0"/>
              <a:t>表中所有学生的名字和年龄</a:t>
            </a:r>
            <a:r>
              <a:rPr lang="en-US" altLang="zh-CN" dirty="0" smtClean="0"/>
              <a:t>, </a:t>
            </a:r>
            <a:r>
              <a:rPr lang="zh-CN" altLang="en-US" dirty="0" smtClean="0"/>
              <a:t>输入语句 </a:t>
            </a:r>
            <a:r>
              <a:rPr lang="en-US" altLang="zh-CN" dirty="0" smtClean="0"/>
              <a:t>select name, age from students; </a:t>
            </a:r>
            <a:r>
              <a:rPr lang="zh-CN" altLang="en-US" dirty="0" smtClean="0"/>
              <a:t>执行结果如下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&gt; select name, age from students where  age&gt;12;</a:t>
            </a:r>
            <a:endParaRPr lang="zh-CN" altLang="en-US" dirty="0" smtClean="0"/>
          </a:p>
          <a:p>
            <a:endParaRPr lang="en-US" altLang="zh-CN" b="1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77F8A4-EF47-40A7-B540-F61FAF380C9C}" type="slidenum">
              <a:rPr lang="zh-CN" altLang="en-US" smtClean="0"/>
              <a:pPr>
                <a:defRPr/>
              </a:pPr>
              <a:t>12</a:t>
            </a:fld>
            <a:endParaRPr lang="zh-CN" altLang="en-US" dirty="0"/>
          </a:p>
        </p:txBody>
      </p:sp>
      <p:sp>
        <p:nvSpPr>
          <p:cNvPr id="3" name="标题 5"/>
          <p:cNvSpPr txBox="1"/>
          <p:nvPr/>
        </p:nvSpPr>
        <p:spPr bwMode="auto">
          <a:xfrm>
            <a:off x="457200" y="1"/>
            <a:ext cx="8229600" cy="4463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en-US" altLang="zh-CN" sz="2400" dirty="0" err="1" smtClean="0">
                <a:solidFill>
                  <a:schemeClr val="accent1">
                    <a:lumMod val="75000"/>
                  </a:schemeClr>
                </a:solidFill>
                <a:ea typeface="微软雅黑" panose="020B0503020204020204" charset="-122"/>
              </a:rPr>
              <a:t>MySQL</a:t>
            </a:r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  <a:ea typeface="微软雅黑" panose="020B0503020204020204" charset="-122"/>
              </a:rPr>
              <a:t>基础语法</a:t>
            </a:r>
            <a:endParaRPr lang="en-US" altLang="zh-CN" sz="2400" dirty="0" smtClean="0">
              <a:solidFill>
                <a:schemeClr val="accent1">
                  <a:lumMod val="75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3100" y="992505"/>
            <a:ext cx="8013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更新表中的数据</a:t>
            </a:r>
            <a:endParaRPr lang="en-US" altLang="zh-CN" b="1" dirty="0" smtClean="0"/>
          </a:p>
          <a:p>
            <a:endParaRPr lang="zh-CN" altLang="en-US" b="1" dirty="0" smtClean="0"/>
          </a:p>
          <a:p>
            <a:r>
              <a:rPr lang="en-US" altLang="zh-CN" dirty="0" smtClean="0"/>
              <a:t>	update </a:t>
            </a:r>
            <a:r>
              <a:rPr lang="zh-CN" altLang="en-US" dirty="0" smtClean="0"/>
              <a:t>语句可用来修改表中的数据</a:t>
            </a:r>
            <a:r>
              <a:rPr lang="en-US" altLang="zh-CN" dirty="0" smtClean="0"/>
              <a:t>, </a:t>
            </a:r>
            <a:r>
              <a:rPr lang="zh-CN" altLang="en-US" dirty="0" smtClean="0"/>
              <a:t>基本的使用形式为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	update </a:t>
            </a:r>
            <a:r>
              <a:rPr lang="zh-CN" altLang="en-US" dirty="0" smtClean="0"/>
              <a:t>表名称 </a:t>
            </a:r>
            <a:r>
              <a:rPr lang="en-US" altLang="zh-CN" dirty="0" smtClean="0"/>
              <a:t>set </a:t>
            </a:r>
            <a:r>
              <a:rPr lang="zh-CN" altLang="en-US" dirty="0" smtClean="0"/>
              <a:t>列名称</a:t>
            </a:r>
            <a:r>
              <a:rPr lang="en-US" altLang="zh-CN" dirty="0" smtClean="0"/>
              <a:t>=</a:t>
            </a:r>
            <a:r>
              <a:rPr lang="zh-CN" altLang="en-US" dirty="0" smtClean="0"/>
              <a:t>新值 </a:t>
            </a:r>
            <a:r>
              <a:rPr lang="en-US" altLang="zh-CN" dirty="0" smtClean="0"/>
              <a:t>where </a:t>
            </a:r>
            <a:r>
              <a:rPr lang="zh-CN" altLang="en-US" dirty="0" smtClean="0"/>
              <a:t>更新条件</a:t>
            </a:r>
            <a:r>
              <a:rPr lang="en-US" altLang="zh-CN" dirty="0" smtClean="0"/>
              <a:t>;</a:t>
            </a:r>
          </a:p>
          <a:p>
            <a:r>
              <a:rPr lang="zh-CN" altLang="en-US" b="1" dirty="0" smtClean="0"/>
              <a:t>使用示例</a:t>
            </a:r>
            <a:r>
              <a:rPr lang="en-US" altLang="zh-CN" b="1" dirty="0" smtClean="0"/>
              <a:t>:</a:t>
            </a:r>
            <a:endParaRPr lang="zh-CN" altLang="en-US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将</a:t>
            </a:r>
            <a:r>
              <a:rPr lang="en-US" altLang="zh-CN" dirty="0" smtClean="0"/>
              <a:t>id</a:t>
            </a:r>
            <a:r>
              <a:rPr lang="zh-CN" altLang="en-US" dirty="0" smtClean="0"/>
              <a:t>为</a:t>
            </a:r>
            <a:r>
              <a:rPr lang="en-US" altLang="zh-CN" dirty="0" smtClean="0"/>
              <a:t>5</a:t>
            </a:r>
            <a:r>
              <a:rPr lang="zh-CN" altLang="en-US" dirty="0" smtClean="0"/>
              <a:t>的手机号改为默认的</a:t>
            </a:r>
            <a:r>
              <a:rPr lang="en-US" altLang="zh-CN" dirty="0" smtClean="0"/>
              <a:t>"-": </a:t>
            </a:r>
          </a:p>
          <a:p>
            <a:r>
              <a:rPr lang="en-US" altLang="zh-CN" dirty="0" smtClean="0"/>
              <a:t>	update students set </a:t>
            </a:r>
            <a:r>
              <a:rPr lang="en-US" altLang="zh-CN" dirty="0" err="1" smtClean="0"/>
              <a:t>tel</a:t>
            </a:r>
            <a:r>
              <a:rPr lang="en-US" altLang="zh-CN" dirty="0" smtClean="0"/>
              <a:t>=default where id=5;</a:t>
            </a:r>
          </a:p>
          <a:p>
            <a:endParaRPr lang="en-US" altLang="zh-CN" dirty="0" smtClean="0"/>
          </a:p>
          <a:p>
            <a:r>
              <a:rPr lang="zh-CN" altLang="en-US" b="1" dirty="0" smtClean="0"/>
              <a:t>删除表中的数据</a:t>
            </a:r>
            <a:endParaRPr lang="en-US" altLang="zh-CN" b="1" dirty="0" smtClean="0"/>
          </a:p>
          <a:p>
            <a:endParaRPr lang="zh-CN" altLang="en-US" b="1" dirty="0" smtClean="0"/>
          </a:p>
          <a:p>
            <a:r>
              <a:rPr lang="en-US" altLang="zh-CN" dirty="0" smtClean="0"/>
              <a:t>	delete </a:t>
            </a:r>
            <a:r>
              <a:rPr lang="zh-CN" altLang="en-US" dirty="0" smtClean="0"/>
              <a:t>语句用于删除表中的数据</a:t>
            </a:r>
            <a:r>
              <a:rPr lang="en-US" altLang="zh-CN" dirty="0" smtClean="0"/>
              <a:t>, </a:t>
            </a:r>
            <a:r>
              <a:rPr lang="zh-CN" altLang="en-US" dirty="0" smtClean="0"/>
              <a:t>基本用法为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	delete from </a:t>
            </a:r>
            <a:r>
              <a:rPr lang="zh-CN" altLang="en-US" dirty="0" smtClean="0"/>
              <a:t>表名称 </a:t>
            </a:r>
            <a:r>
              <a:rPr lang="en-US" altLang="zh-CN" dirty="0" smtClean="0"/>
              <a:t>where </a:t>
            </a:r>
            <a:r>
              <a:rPr lang="zh-CN" altLang="en-US" dirty="0" smtClean="0"/>
              <a:t>删除条件</a:t>
            </a:r>
            <a:r>
              <a:rPr lang="en-US" altLang="zh-CN" dirty="0" smtClean="0"/>
              <a:t>;</a:t>
            </a:r>
            <a:endParaRPr lang="zh-CN" altLang="en-US" dirty="0" smtClean="0"/>
          </a:p>
          <a:p>
            <a:r>
              <a:rPr lang="zh-CN" altLang="en-US" b="1" dirty="0" smtClean="0"/>
              <a:t>使用示例</a:t>
            </a:r>
            <a:r>
              <a:rPr lang="en-US" altLang="zh-CN" b="1" dirty="0" smtClean="0"/>
              <a:t>:</a:t>
            </a:r>
            <a:endParaRPr lang="zh-CN" altLang="en-US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删除</a:t>
            </a:r>
            <a:r>
              <a:rPr lang="en-US" altLang="zh-CN" dirty="0" smtClean="0"/>
              <a:t>id</a:t>
            </a:r>
            <a:r>
              <a:rPr lang="zh-CN" altLang="en-US" dirty="0" smtClean="0"/>
              <a:t>为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的行</a:t>
            </a:r>
            <a:r>
              <a:rPr lang="en-US" altLang="zh-CN" dirty="0" smtClean="0"/>
              <a:t>: delete from students where id=2;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77F8A4-EF47-40A7-B540-F61FAF380C9C}" type="slidenum">
              <a:rPr lang="zh-CN" altLang="en-US" smtClean="0"/>
              <a:pPr>
                <a:defRPr/>
              </a:pPr>
              <a:t>13</a:t>
            </a:fld>
            <a:endParaRPr lang="zh-CN" altLang="en-US" dirty="0"/>
          </a:p>
        </p:txBody>
      </p:sp>
      <p:sp>
        <p:nvSpPr>
          <p:cNvPr id="3" name="标题 5"/>
          <p:cNvSpPr txBox="1"/>
          <p:nvPr/>
        </p:nvSpPr>
        <p:spPr bwMode="auto">
          <a:xfrm>
            <a:off x="457200" y="1"/>
            <a:ext cx="8229600" cy="4463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en-US" altLang="zh-CN" sz="2400" dirty="0" err="1" smtClean="0">
                <a:solidFill>
                  <a:schemeClr val="accent1">
                    <a:lumMod val="75000"/>
                  </a:schemeClr>
                </a:solidFill>
                <a:ea typeface="微软雅黑" panose="020B0503020204020204" charset="-122"/>
              </a:rPr>
              <a:t>MySQL</a:t>
            </a:r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  <a:ea typeface="微软雅黑" panose="020B0503020204020204" charset="-122"/>
              </a:rPr>
              <a:t>基础语法</a:t>
            </a:r>
            <a:endParaRPr lang="en-US" altLang="zh-CN" sz="2400" dirty="0" smtClean="0">
              <a:solidFill>
                <a:schemeClr val="accent1">
                  <a:lumMod val="75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3100" y="992505"/>
            <a:ext cx="80137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修改创建后的表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zh-CN" altLang="en-US" b="1" dirty="0" smtClean="0"/>
              <a:t>添加列</a:t>
            </a:r>
          </a:p>
          <a:p>
            <a:r>
              <a:rPr lang="zh-CN" altLang="en-US" dirty="0" smtClean="0"/>
              <a:t>基本形式</a:t>
            </a:r>
            <a:r>
              <a:rPr lang="en-US" altLang="zh-CN" dirty="0" smtClean="0"/>
              <a:t>: alter table </a:t>
            </a:r>
            <a:r>
              <a:rPr lang="zh-CN" altLang="en-US" dirty="0" smtClean="0"/>
              <a:t>表名 </a:t>
            </a:r>
            <a:r>
              <a:rPr lang="en-US" altLang="zh-CN" dirty="0" smtClean="0"/>
              <a:t>add </a:t>
            </a:r>
            <a:r>
              <a:rPr lang="zh-CN" altLang="en-US" dirty="0" smtClean="0"/>
              <a:t>列名 列数据类型 </a:t>
            </a:r>
            <a:r>
              <a:rPr lang="en-US" altLang="zh-CN" dirty="0" smtClean="0"/>
              <a:t>[after </a:t>
            </a:r>
            <a:r>
              <a:rPr lang="zh-CN" altLang="en-US" dirty="0" smtClean="0"/>
              <a:t>插入位置</a:t>
            </a:r>
            <a:r>
              <a:rPr lang="en-US" altLang="zh-CN" dirty="0" smtClean="0"/>
              <a:t>];</a:t>
            </a:r>
          </a:p>
          <a:p>
            <a:r>
              <a:rPr lang="zh-CN" altLang="en-US" b="1" dirty="0" smtClean="0"/>
              <a:t>修改列</a:t>
            </a:r>
          </a:p>
          <a:p>
            <a:r>
              <a:rPr lang="zh-CN" altLang="en-US" dirty="0" smtClean="0"/>
              <a:t>基本形式</a:t>
            </a:r>
            <a:r>
              <a:rPr lang="en-US" altLang="zh-CN" dirty="0" smtClean="0"/>
              <a:t>: alter table </a:t>
            </a:r>
            <a:r>
              <a:rPr lang="zh-CN" altLang="en-US" dirty="0" smtClean="0"/>
              <a:t>表名 </a:t>
            </a:r>
            <a:r>
              <a:rPr lang="en-US" altLang="zh-CN" dirty="0" smtClean="0"/>
              <a:t>change </a:t>
            </a:r>
            <a:r>
              <a:rPr lang="zh-CN" altLang="en-US" dirty="0" smtClean="0"/>
              <a:t>列名称 列新名称 新数据类型</a:t>
            </a:r>
            <a:r>
              <a:rPr lang="en-US" altLang="zh-CN" dirty="0" smtClean="0"/>
              <a:t>;</a:t>
            </a:r>
            <a:endParaRPr lang="zh-CN" altLang="en-US" dirty="0" smtClean="0"/>
          </a:p>
          <a:p>
            <a:r>
              <a:rPr lang="zh-CN" altLang="en-US" b="1" dirty="0" smtClean="0"/>
              <a:t>删除列</a:t>
            </a:r>
          </a:p>
          <a:p>
            <a:r>
              <a:rPr lang="zh-CN" altLang="en-US" dirty="0" smtClean="0"/>
              <a:t>基本形式</a:t>
            </a:r>
            <a:r>
              <a:rPr lang="en-US" altLang="zh-CN" dirty="0" smtClean="0"/>
              <a:t>: alter table </a:t>
            </a:r>
            <a:r>
              <a:rPr lang="zh-CN" altLang="en-US" dirty="0" smtClean="0"/>
              <a:t>表名 </a:t>
            </a:r>
            <a:r>
              <a:rPr lang="en-US" altLang="zh-CN" dirty="0" smtClean="0"/>
              <a:t>drop </a:t>
            </a:r>
            <a:r>
              <a:rPr lang="zh-CN" altLang="en-US" dirty="0" smtClean="0"/>
              <a:t>列名称</a:t>
            </a:r>
            <a:r>
              <a:rPr lang="en-US" altLang="zh-CN" dirty="0" smtClean="0"/>
              <a:t>;</a:t>
            </a:r>
            <a:endParaRPr lang="zh-CN" altLang="en-US" dirty="0" smtClean="0"/>
          </a:p>
          <a:p>
            <a:r>
              <a:rPr lang="zh-CN" altLang="en-US" b="1" dirty="0" smtClean="0"/>
              <a:t>重命名表</a:t>
            </a:r>
          </a:p>
          <a:p>
            <a:r>
              <a:rPr lang="zh-CN" altLang="en-US" dirty="0" smtClean="0"/>
              <a:t>基本形式</a:t>
            </a:r>
            <a:r>
              <a:rPr lang="en-US" altLang="zh-CN" dirty="0" smtClean="0"/>
              <a:t>: alter table </a:t>
            </a:r>
            <a:r>
              <a:rPr lang="zh-CN" altLang="en-US" dirty="0" smtClean="0"/>
              <a:t>表名 </a:t>
            </a:r>
            <a:r>
              <a:rPr lang="en-US" altLang="zh-CN" dirty="0" smtClean="0"/>
              <a:t>rename </a:t>
            </a:r>
            <a:r>
              <a:rPr lang="zh-CN" altLang="en-US" dirty="0" smtClean="0"/>
              <a:t>新表名</a:t>
            </a:r>
            <a:r>
              <a:rPr lang="en-US" altLang="zh-CN" dirty="0" smtClean="0"/>
              <a:t>;</a:t>
            </a:r>
            <a:endParaRPr lang="zh-CN" altLang="en-US" dirty="0" smtClean="0"/>
          </a:p>
          <a:p>
            <a:r>
              <a:rPr lang="zh-CN" altLang="en-US" b="1" dirty="0" smtClean="0"/>
              <a:t>删除整张表</a:t>
            </a:r>
          </a:p>
          <a:p>
            <a:r>
              <a:rPr lang="zh-CN" altLang="en-US" dirty="0" smtClean="0"/>
              <a:t>基本形式</a:t>
            </a:r>
            <a:r>
              <a:rPr lang="en-US" altLang="zh-CN" dirty="0" smtClean="0"/>
              <a:t>: drop table </a:t>
            </a:r>
            <a:r>
              <a:rPr lang="zh-CN" altLang="en-US" dirty="0" smtClean="0"/>
              <a:t>表名</a:t>
            </a:r>
            <a:r>
              <a:rPr lang="en-US" altLang="zh-CN" dirty="0" smtClean="0"/>
              <a:t>;</a:t>
            </a:r>
            <a:endParaRPr lang="zh-CN" altLang="en-US" dirty="0" smtClean="0"/>
          </a:p>
          <a:p>
            <a:r>
              <a:rPr lang="zh-CN" altLang="en-US" b="1" dirty="0" smtClean="0"/>
              <a:t>删除整个数据库</a:t>
            </a:r>
          </a:p>
          <a:p>
            <a:r>
              <a:rPr lang="zh-CN" altLang="en-US" dirty="0" smtClean="0"/>
              <a:t>基本形式</a:t>
            </a:r>
            <a:r>
              <a:rPr lang="en-US" altLang="zh-CN" dirty="0" smtClean="0"/>
              <a:t>: drop database </a:t>
            </a:r>
            <a:r>
              <a:rPr lang="zh-CN" altLang="en-US" dirty="0" smtClean="0"/>
              <a:t>数据库名</a:t>
            </a:r>
            <a:r>
              <a:rPr lang="en-US" altLang="zh-CN" dirty="0" smtClean="0"/>
              <a:t>;</a:t>
            </a:r>
            <a:endParaRPr lang="zh-CN" altLang="en-US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77F8A4-EF47-40A7-B540-F61FAF380C9C}" type="slidenum">
              <a:rPr lang="zh-CN" altLang="en-US" smtClean="0"/>
              <a:pPr>
                <a:defRPr/>
              </a:pPr>
              <a:t>14</a:t>
            </a:fld>
            <a:endParaRPr lang="zh-CN" altLang="en-US" dirty="0"/>
          </a:p>
        </p:txBody>
      </p:sp>
      <p:sp>
        <p:nvSpPr>
          <p:cNvPr id="3" name="标题 5"/>
          <p:cNvSpPr txBox="1"/>
          <p:nvPr/>
        </p:nvSpPr>
        <p:spPr bwMode="auto">
          <a:xfrm>
            <a:off x="457200" y="1"/>
            <a:ext cx="8229600" cy="4463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en-US" altLang="zh-CN" sz="2400" dirty="0" err="1" smtClean="0">
                <a:solidFill>
                  <a:schemeClr val="accent1">
                    <a:lumMod val="75000"/>
                  </a:schemeClr>
                </a:solidFill>
                <a:ea typeface="微软雅黑" panose="020B0503020204020204" charset="-122"/>
              </a:rPr>
              <a:t>MySQL</a:t>
            </a:r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  <a:ea typeface="微软雅黑" panose="020B0503020204020204" charset="-122"/>
              </a:rPr>
              <a:t>基础语法</a:t>
            </a:r>
            <a:endParaRPr lang="en-US" altLang="zh-CN" sz="2400" dirty="0" smtClean="0">
              <a:solidFill>
                <a:schemeClr val="accent1">
                  <a:lumMod val="75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4462" y="992505"/>
            <a:ext cx="883333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查询数据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zh-CN" altLang="en-US" b="1" dirty="0" smtClean="0"/>
              <a:t>普通</a:t>
            </a:r>
            <a:r>
              <a:rPr lang="zh-CN" altLang="en-US" b="1" dirty="0" smtClean="0"/>
              <a:t>查询</a:t>
            </a:r>
            <a:endParaRPr lang="en-US" altLang="zh-CN" b="1" dirty="0" smtClean="0"/>
          </a:p>
          <a:p>
            <a:r>
              <a:rPr lang="en-US" altLang="zh-CN" dirty="0" smtClean="0"/>
              <a:t>select * from </a:t>
            </a:r>
            <a:r>
              <a:rPr lang="zh-CN" altLang="en-US" dirty="0" smtClean="0"/>
              <a:t>表 </a:t>
            </a:r>
            <a:endParaRPr lang="en-US" altLang="zh-CN" dirty="0" smtClean="0"/>
          </a:p>
          <a:p>
            <a:r>
              <a:rPr lang="en-US" altLang="zh-CN" dirty="0" smtClean="0"/>
              <a:t>select </a:t>
            </a:r>
            <a:r>
              <a:rPr lang="en-US" altLang="zh-CN" dirty="0" smtClean="0"/>
              <a:t>* from </a:t>
            </a:r>
            <a:r>
              <a:rPr lang="zh-CN" altLang="en-US" dirty="0" smtClean="0"/>
              <a:t>表 </a:t>
            </a:r>
            <a:r>
              <a:rPr lang="en-US" altLang="zh-CN" dirty="0" smtClean="0"/>
              <a:t>where id &gt; </a:t>
            </a:r>
            <a:r>
              <a:rPr lang="en-US" altLang="zh-CN" b="1" dirty="0" smtClean="0"/>
              <a:t>1</a:t>
            </a:r>
          </a:p>
          <a:p>
            <a:r>
              <a:rPr lang="en-US" altLang="zh-CN" dirty="0" smtClean="0"/>
              <a:t>select </a:t>
            </a:r>
            <a:r>
              <a:rPr lang="en-US" altLang="zh-CN" dirty="0" err="1" smtClean="0"/>
              <a:t>nid,name,gender</a:t>
            </a:r>
            <a:r>
              <a:rPr lang="en-US" altLang="zh-CN" dirty="0" smtClean="0"/>
              <a:t> as </a:t>
            </a:r>
            <a:r>
              <a:rPr lang="en-US" altLang="zh-CN" dirty="0" err="1" smtClean="0"/>
              <a:t>gg</a:t>
            </a:r>
            <a:r>
              <a:rPr lang="en-US" altLang="zh-CN" dirty="0" smtClean="0"/>
              <a:t> from </a:t>
            </a:r>
            <a:r>
              <a:rPr lang="zh-CN" altLang="en-US" dirty="0" smtClean="0"/>
              <a:t>表 </a:t>
            </a:r>
            <a:r>
              <a:rPr lang="en-US" altLang="zh-CN" dirty="0" smtClean="0"/>
              <a:t>where id &gt; </a:t>
            </a:r>
            <a:r>
              <a:rPr lang="en-US" altLang="zh-CN" b="1" dirty="0" smtClean="0"/>
              <a:t>1</a:t>
            </a:r>
            <a:endParaRPr lang="en-US" altLang="zh-CN" dirty="0" smtClean="0"/>
          </a:p>
          <a:p>
            <a:r>
              <a:rPr lang="zh-CN" altLang="en-US" b="1" dirty="0" smtClean="0"/>
              <a:t>数据排序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查询</a:t>
            </a:r>
            <a:r>
              <a:rPr lang="en-US" altLang="zh-CN" b="1" dirty="0" smtClean="0"/>
              <a:t>)</a:t>
            </a:r>
          </a:p>
          <a:p>
            <a:r>
              <a:rPr lang="en-US" altLang="zh-CN" dirty="0" smtClean="0"/>
              <a:t>select * from </a:t>
            </a:r>
            <a:r>
              <a:rPr lang="zh-CN" altLang="en-US" dirty="0" smtClean="0"/>
              <a:t>表 </a:t>
            </a:r>
            <a:r>
              <a:rPr lang="en-US" altLang="zh-CN" dirty="0" smtClean="0"/>
              <a:t>order by </a:t>
            </a:r>
            <a:r>
              <a:rPr lang="zh-CN" altLang="en-US" dirty="0" smtClean="0"/>
              <a:t>列 </a:t>
            </a:r>
            <a:r>
              <a:rPr lang="en-US" altLang="zh-CN" dirty="0" err="1" smtClean="0"/>
              <a:t>asc</a:t>
            </a:r>
            <a:r>
              <a:rPr lang="en-US" altLang="zh-CN" dirty="0" smtClean="0"/>
              <a:t> - </a:t>
            </a:r>
            <a:r>
              <a:rPr lang="zh-CN" altLang="en-US" dirty="0" smtClean="0"/>
              <a:t>根据 “列” 从小到大排列 </a:t>
            </a:r>
            <a:endParaRPr lang="en-US" altLang="zh-CN" dirty="0" smtClean="0"/>
          </a:p>
          <a:p>
            <a:r>
              <a:rPr lang="en-US" altLang="zh-CN" dirty="0" smtClean="0"/>
              <a:t>select </a:t>
            </a:r>
            <a:r>
              <a:rPr lang="en-US" altLang="zh-CN" dirty="0" smtClean="0"/>
              <a:t>* from </a:t>
            </a:r>
            <a:r>
              <a:rPr lang="zh-CN" altLang="en-US" dirty="0" smtClean="0"/>
              <a:t>表 </a:t>
            </a:r>
            <a:r>
              <a:rPr lang="en-US" altLang="zh-CN" dirty="0" smtClean="0"/>
              <a:t>order by </a:t>
            </a:r>
            <a:r>
              <a:rPr lang="zh-CN" altLang="en-US" dirty="0" smtClean="0"/>
              <a:t>列 </a:t>
            </a:r>
            <a:r>
              <a:rPr lang="en-US" altLang="zh-CN" dirty="0" err="1" smtClean="0"/>
              <a:t>desc</a:t>
            </a:r>
            <a:r>
              <a:rPr lang="en-US" altLang="zh-CN" dirty="0" smtClean="0"/>
              <a:t> - </a:t>
            </a:r>
            <a:r>
              <a:rPr lang="zh-CN" altLang="en-US" dirty="0" smtClean="0"/>
              <a:t>根据 “列” 从大到小排列 </a:t>
            </a:r>
            <a:endParaRPr lang="en-US" altLang="zh-CN" dirty="0" smtClean="0"/>
          </a:p>
          <a:p>
            <a:r>
              <a:rPr lang="en-US" altLang="zh-CN" dirty="0" smtClean="0"/>
              <a:t>select </a:t>
            </a:r>
            <a:r>
              <a:rPr lang="en-US" altLang="zh-CN" dirty="0" smtClean="0"/>
              <a:t>* from </a:t>
            </a:r>
            <a:r>
              <a:rPr lang="zh-CN" altLang="en-US" dirty="0" smtClean="0"/>
              <a:t>表 </a:t>
            </a:r>
            <a:r>
              <a:rPr lang="en-US" altLang="zh-CN" dirty="0" smtClean="0"/>
              <a:t>order by </a:t>
            </a:r>
            <a:r>
              <a:rPr lang="zh-CN" altLang="en-US" dirty="0" smtClean="0"/>
              <a:t>列</a:t>
            </a:r>
            <a:r>
              <a:rPr lang="en-US" altLang="zh-CN" dirty="0" smtClean="0"/>
              <a:t>1 </a:t>
            </a:r>
            <a:r>
              <a:rPr lang="en-US" altLang="zh-CN" dirty="0" err="1" smtClean="0"/>
              <a:t>desc</a:t>
            </a:r>
            <a:r>
              <a:rPr lang="en-US" altLang="zh-CN" dirty="0" smtClean="0"/>
              <a:t>,</a:t>
            </a:r>
            <a:r>
              <a:rPr lang="zh-CN" altLang="en-US" dirty="0" smtClean="0"/>
              <a:t>列</a:t>
            </a:r>
            <a:r>
              <a:rPr lang="en-US" altLang="zh-CN" dirty="0" smtClean="0"/>
              <a:t>2 </a:t>
            </a:r>
            <a:r>
              <a:rPr lang="en-US" altLang="zh-CN" dirty="0" err="1" smtClean="0"/>
              <a:t>asc</a:t>
            </a:r>
            <a:r>
              <a:rPr lang="en-US" altLang="zh-CN" dirty="0" smtClean="0"/>
              <a:t> - </a:t>
            </a:r>
            <a:r>
              <a:rPr lang="zh-CN" altLang="en-US" dirty="0" smtClean="0"/>
              <a:t>根据 “列</a:t>
            </a:r>
            <a:r>
              <a:rPr lang="en-US" altLang="zh-CN" dirty="0" smtClean="0"/>
              <a:t>1” </a:t>
            </a:r>
            <a:r>
              <a:rPr lang="zh-CN" altLang="en-US" dirty="0" smtClean="0"/>
              <a:t>从大到小排列，如果相同则按列</a:t>
            </a:r>
            <a:r>
              <a:rPr lang="en-US" altLang="zh-CN" dirty="0" smtClean="0"/>
              <a:t>2</a:t>
            </a:r>
            <a:r>
              <a:rPr lang="zh-CN" altLang="en-US" dirty="0" smtClean="0"/>
              <a:t>从小到大排序</a:t>
            </a:r>
            <a:endParaRPr lang="en-US" altLang="zh-CN" dirty="0" smtClean="0"/>
          </a:p>
          <a:p>
            <a:r>
              <a:rPr lang="zh-CN" altLang="en-US" b="1" dirty="0" smtClean="0"/>
              <a:t>模糊查询</a:t>
            </a:r>
            <a:endParaRPr lang="en-US" altLang="zh-CN" b="1" dirty="0" smtClean="0"/>
          </a:p>
          <a:p>
            <a:r>
              <a:rPr lang="en-US" altLang="zh-CN" dirty="0" smtClean="0"/>
              <a:t>select * from </a:t>
            </a:r>
            <a:r>
              <a:rPr lang="zh-CN" altLang="en-US" dirty="0" smtClean="0"/>
              <a:t>表 </a:t>
            </a:r>
            <a:r>
              <a:rPr lang="en-US" altLang="zh-CN" dirty="0" smtClean="0"/>
              <a:t>where name like 'ale%'</a:t>
            </a:r>
            <a:endParaRPr lang="en-US" altLang="zh-CN" dirty="0" smtClean="0"/>
          </a:p>
          <a:p>
            <a:r>
              <a:rPr lang="zh-CN" altLang="en-US" b="1" dirty="0" smtClean="0"/>
              <a:t>分组查询</a:t>
            </a:r>
            <a:endParaRPr lang="en-US" altLang="zh-CN" b="1" dirty="0" smtClean="0"/>
          </a:p>
          <a:p>
            <a:r>
              <a:rPr lang="en-US" altLang="zh-CN" dirty="0" smtClean="0"/>
              <a:t>select </a:t>
            </a:r>
            <a:r>
              <a:rPr lang="en-US" altLang="zh-CN" dirty="0" err="1" smtClean="0"/>
              <a:t>num,nid</a:t>
            </a:r>
            <a:r>
              <a:rPr lang="en-US" altLang="zh-CN" dirty="0" smtClean="0"/>
              <a:t> from </a:t>
            </a:r>
            <a:r>
              <a:rPr lang="zh-CN" altLang="en-US" dirty="0" smtClean="0"/>
              <a:t>表 </a:t>
            </a:r>
            <a:r>
              <a:rPr lang="en-US" altLang="zh-CN" dirty="0" smtClean="0"/>
              <a:t>group by </a:t>
            </a:r>
            <a:r>
              <a:rPr lang="en-US" altLang="zh-CN" dirty="0" err="1" smtClean="0"/>
              <a:t>num,nid</a:t>
            </a:r>
            <a:endParaRPr lang="en-US" altLang="zh-CN" dirty="0" smtClean="0"/>
          </a:p>
          <a:p>
            <a:r>
              <a:rPr lang="en-US" altLang="zh-CN" dirty="0" smtClean="0"/>
              <a:t>select </a:t>
            </a:r>
            <a:r>
              <a:rPr lang="en-US" altLang="zh-CN" dirty="0" err="1" smtClean="0"/>
              <a:t>num,nid,count</a:t>
            </a:r>
            <a:r>
              <a:rPr lang="en-US" altLang="zh-CN" dirty="0" smtClean="0"/>
              <a:t>(*),sum(score),max(score),min(score) from </a:t>
            </a:r>
            <a:r>
              <a:rPr lang="zh-CN" altLang="en-US" dirty="0" smtClean="0"/>
              <a:t>表 </a:t>
            </a:r>
            <a:r>
              <a:rPr lang="en-US" altLang="zh-CN" dirty="0" smtClean="0"/>
              <a:t>group by </a:t>
            </a:r>
            <a:r>
              <a:rPr lang="en-US" altLang="zh-CN" dirty="0" err="1" smtClean="0"/>
              <a:t>num,nid</a:t>
            </a:r>
            <a:endParaRPr lang="en-US" altLang="zh-CN" dirty="0" smtClean="0"/>
          </a:p>
          <a:p>
            <a:r>
              <a:rPr lang="en-US" altLang="zh-CN" dirty="0" smtClean="0"/>
              <a:t>select num from </a:t>
            </a:r>
            <a:r>
              <a:rPr lang="zh-CN" altLang="en-US" dirty="0" smtClean="0"/>
              <a:t>表 </a:t>
            </a:r>
            <a:r>
              <a:rPr lang="en-US" altLang="zh-CN" dirty="0" smtClean="0"/>
              <a:t>group by num having max(id) &gt; </a:t>
            </a:r>
            <a:r>
              <a:rPr lang="en-US" altLang="zh-CN" b="1" dirty="0" smtClean="0"/>
              <a:t>10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77F8A4-EF47-40A7-B540-F61FAF380C9C}" type="slidenum">
              <a:rPr lang="zh-CN" altLang="en-US" smtClean="0"/>
              <a:pPr>
                <a:defRPr/>
              </a:pPr>
              <a:t>15</a:t>
            </a:fld>
            <a:endParaRPr lang="zh-CN" altLang="en-US" dirty="0"/>
          </a:p>
        </p:txBody>
      </p:sp>
      <p:sp>
        <p:nvSpPr>
          <p:cNvPr id="3" name="标题 5"/>
          <p:cNvSpPr txBox="1"/>
          <p:nvPr/>
        </p:nvSpPr>
        <p:spPr bwMode="auto">
          <a:xfrm>
            <a:off x="457200" y="1"/>
            <a:ext cx="8229600" cy="4463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en-US" altLang="zh-CN" sz="2400" dirty="0" err="1" smtClean="0">
                <a:solidFill>
                  <a:schemeClr val="accent1">
                    <a:lumMod val="75000"/>
                  </a:schemeClr>
                </a:solidFill>
                <a:ea typeface="微软雅黑" panose="020B0503020204020204" charset="-122"/>
              </a:rPr>
              <a:t>MySQL</a:t>
            </a:r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  <a:ea typeface="微软雅黑" panose="020B0503020204020204" charset="-122"/>
              </a:rPr>
              <a:t>基础语法</a:t>
            </a:r>
            <a:endParaRPr lang="en-US" altLang="zh-CN" sz="2400" dirty="0" smtClean="0">
              <a:solidFill>
                <a:schemeClr val="accent1">
                  <a:lumMod val="75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4462" y="992505"/>
            <a:ext cx="883333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查询数据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zh-CN" altLang="en-US" b="1" dirty="0" smtClean="0"/>
              <a:t>多表查询</a:t>
            </a:r>
            <a:endParaRPr lang="en-US" altLang="zh-CN" b="1" dirty="0" smtClean="0"/>
          </a:p>
          <a:p>
            <a:r>
              <a:rPr lang="zh-CN" altLang="en-US" dirty="0" smtClean="0"/>
              <a:t>连表 </a:t>
            </a:r>
            <a:endParaRPr lang="en-US" altLang="zh-CN" dirty="0" smtClean="0"/>
          </a:p>
          <a:p>
            <a:r>
              <a:rPr lang="zh-CN" altLang="en-US" dirty="0" smtClean="0"/>
              <a:t>无</a:t>
            </a:r>
            <a:r>
              <a:rPr lang="zh-CN" altLang="en-US" dirty="0" smtClean="0"/>
              <a:t>对应关系则不显示 </a:t>
            </a:r>
            <a:endParaRPr lang="en-US" altLang="zh-CN" dirty="0" smtClean="0"/>
          </a:p>
          <a:p>
            <a:r>
              <a:rPr lang="en-US" altLang="zh-CN" dirty="0" smtClean="0"/>
              <a:t>select </a:t>
            </a:r>
            <a:r>
              <a:rPr lang="en-US" altLang="zh-CN" dirty="0" smtClean="0"/>
              <a:t>A.num, A.name, B.name from A,B Where A.nid = B.nid </a:t>
            </a:r>
            <a:endParaRPr lang="en-US" altLang="zh-CN" dirty="0" smtClean="0"/>
          </a:p>
          <a:p>
            <a:r>
              <a:rPr lang="zh-CN" altLang="en-US" dirty="0" smtClean="0"/>
              <a:t>无</a:t>
            </a:r>
            <a:r>
              <a:rPr lang="zh-CN" altLang="en-US" dirty="0" smtClean="0"/>
              <a:t>对应关系则不显示 </a:t>
            </a:r>
            <a:endParaRPr lang="en-US" altLang="zh-CN" dirty="0" smtClean="0"/>
          </a:p>
          <a:p>
            <a:r>
              <a:rPr lang="en-US" altLang="zh-CN" dirty="0" smtClean="0"/>
              <a:t>select </a:t>
            </a:r>
            <a:r>
              <a:rPr lang="en-US" altLang="zh-CN" dirty="0" smtClean="0"/>
              <a:t>A.num, A.name, B.name from A inner join B on A.nid = B.nid </a:t>
            </a:r>
            <a:endParaRPr lang="en-US" altLang="zh-CN" dirty="0" smtClean="0"/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表所有显示，如果</a:t>
            </a:r>
            <a:r>
              <a:rPr lang="en-US" altLang="zh-CN" dirty="0" smtClean="0"/>
              <a:t>B</a:t>
            </a:r>
            <a:r>
              <a:rPr lang="zh-CN" altLang="en-US" dirty="0" smtClean="0"/>
              <a:t>中无对应关系，则值为</a:t>
            </a:r>
            <a:r>
              <a:rPr lang="en-US" altLang="zh-CN" dirty="0" smtClean="0"/>
              <a:t>null </a:t>
            </a:r>
            <a:endParaRPr lang="en-US" altLang="zh-CN" dirty="0" smtClean="0"/>
          </a:p>
          <a:p>
            <a:r>
              <a:rPr lang="en-US" altLang="zh-CN" dirty="0" smtClean="0"/>
              <a:t>select </a:t>
            </a:r>
            <a:r>
              <a:rPr lang="en-US" altLang="zh-CN" dirty="0" smtClean="0"/>
              <a:t>A.num, A.name, B.name from A left join B on A.nid = B.nid </a:t>
            </a:r>
            <a:endParaRPr lang="en-US" altLang="zh-CN" dirty="0" smtClean="0"/>
          </a:p>
          <a:p>
            <a:r>
              <a:rPr lang="en-US" altLang="zh-CN" dirty="0" smtClean="0"/>
              <a:t>B</a:t>
            </a:r>
            <a:r>
              <a:rPr lang="zh-CN" altLang="en-US" dirty="0" smtClean="0"/>
              <a:t>表所有显示，如果</a:t>
            </a:r>
            <a:r>
              <a:rPr lang="en-US" altLang="zh-CN" dirty="0" smtClean="0"/>
              <a:t>B</a:t>
            </a:r>
            <a:r>
              <a:rPr lang="zh-CN" altLang="en-US" dirty="0" smtClean="0"/>
              <a:t>中无对应关系，则值为</a:t>
            </a:r>
            <a:r>
              <a:rPr lang="en-US" altLang="zh-CN" dirty="0" smtClean="0"/>
              <a:t>null </a:t>
            </a:r>
            <a:endParaRPr lang="en-US" altLang="zh-CN" dirty="0" smtClean="0"/>
          </a:p>
          <a:p>
            <a:r>
              <a:rPr lang="en-US" altLang="zh-CN" dirty="0" smtClean="0"/>
              <a:t>select </a:t>
            </a:r>
            <a:r>
              <a:rPr lang="en-US" altLang="zh-CN" dirty="0" smtClean="0"/>
              <a:t>A.num, A.name, B.name from A right join B on A.nid = B.nid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77F8A4-EF47-40A7-B540-F61FAF380C9C}" type="slidenum">
              <a:rPr lang="zh-CN" altLang="en-US" smtClean="0"/>
              <a:pPr>
                <a:defRPr/>
              </a:pPr>
              <a:t>16</a:t>
            </a:fld>
            <a:endParaRPr lang="zh-CN" altLang="en-US" dirty="0"/>
          </a:p>
        </p:txBody>
      </p:sp>
      <p:sp>
        <p:nvSpPr>
          <p:cNvPr id="3" name="标题 5"/>
          <p:cNvSpPr txBox="1"/>
          <p:nvPr/>
        </p:nvSpPr>
        <p:spPr bwMode="auto">
          <a:xfrm>
            <a:off x="457200" y="1"/>
            <a:ext cx="8229600" cy="4463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en-US" altLang="zh-CN" sz="2400" dirty="0" err="1" smtClean="0">
                <a:solidFill>
                  <a:schemeClr val="accent1">
                    <a:lumMod val="75000"/>
                  </a:schemeClr>
                </a:solidFill>
                <a:ea typeface="微软雅黑" panose="020B0503020204020204" charset="-122"/>
              </a:rPr>
              <a:t>MySQL</a:t>
            </a:r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  <a:ea typeface="微软雅黑" panose="020B0503020204020204" charset="-122"/>
              </a:rPr>
              <a:t>基础语法</a:t>
            </a:r>
            <a:endParaRPr lang="en-US" altLang="zh-CN" sz="2400" dirty="0" smtClean="0">
              <a:solidFill>
                <a:schemeClr val="accent1">
                  <a:lumMod val="75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4462" y="992505"/>
            <a:ext cx="88333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查询数据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zh-CN" altLang="en-US" b="1" dirty="0" smtClean="0"/>
              <a:t>多表查询</a:t>
            </a:r>
            <a:endParaRPr lang="en-US" altLang="zh-CN" b="1" dirty="0" smtClean="0"/>
          </a:p>
          <a:p>
            <a:r>
              <a:rPr lang="zh-CN" altLang="en-US" dirty="0" smtClean="0"/>
              <a:t>组合 </a:t>
            </a:r>
            <a:endParaRPr lang="en-US" altLang="zh-CN" dirty="0" smtClean="0"/>
          </a:p>
          <a:p>
            <a:r>
              <a:rPr lang="zh-CN" altLang="en-US" dirty="0" smtClean="0"/>
              <a:t>组合</a:t>
            </a:r>
            <a:r>
              <a:rPr lang="zh-CN" altLang="en-US" dirty="0" smtClean="0"/>
              <a:t>，自动</a:t>
            </a:r>
            <a:r>
              <a:rPr lang="zh-CN" altLang="en-US" dirty="0" smtClean="0"/>
              <a:t>处理</a:t>
            </a:r>
            <a:r>
              <a:rPr lang="zh-CN" altLang="en-US" dirty="0" smtClean="0"/>
              <a:t>重复数据</a:t>
            </a:r>
            <a:endParaRPr lang="en-US" altLang="zh-CN" dirty="0" smtClean="0"/>
          </a:p>
          <a:p>
            <a:r>
              <a:rPr lang="en-US" altLang="zh-CN" dirty="0" smtClean="0"/>
              <a:t>select </a:t>
            </a:r>
            <a:r>
              <a:rPr lang="en-US" altLang="zh-CN" dirty="0" smtClean="0"/>
              <a:t>nickname from A union select name </a:t>
            </a:r>
            <a:r>
              <a:rPr lang="en-US" altLang="zh-CN" dirty="0" smtClean="0"/>
              <a:t>from </a:t>
            </a:r>
            <a:r>
              <a:rPr lang="en-US" altLang="zh-CN" dirty="0" smtClean="0"/>
              <a:t>B </a:t>
            </a:r>
            <a:endParaRPr lang="en-US" altLang="zh-CN" dirty="0" smtClean="0"/>
          </a:p>
          <a:p>
            <a:r>
              <a:rPr lang="zh-CN" altLang="en-US" dirty="0" smtClean="0"/>
              <a:t>组合</a:t>
            </a:r>
            <a:r>
              <a:rPr lang="zh-CN" altLang="en-US" dirty="0" smtClean="0"/>
              <a:t>，不</a:t>
            </a:r>
            <a:r>
              <a:rPr lang="zh-CN" altLang="en-US" dirty="0" smtClean="0"/>
              <a:t>处理重复数据</a:t>
            </a:r>
            <a:endParaRPr lang="en-US" altLang="zh-CN" dirty="0" smtClean="0"/>
          </a:p>
          <a:p>
            <a:r>
              <a:rPr lang="zh-CN" altLang="en-US" dirty="0" smtClean="0"/>
              <a:t> </a:t>
            </a:r>
            <a:r>
              <a:rPr lang="en-US" altLang="zh-CN" dirty="0" smtClean="0"/>
              <a:t>select nickname from A union all select name from B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77F8A4-EF47-40A7-B540-F61FAF380C9C}" type="slidenum">
              <a:rPr lang="zh-CN" altLang="en-US" smtClean="0"/>
              <a:pPr>
                <a:defRPr/>
              </a:pPr>
              <a:t>17</a:t>
            </a:fld>
            <a:endParaRPr lang="zh-CN" altLang="en-US" dirty="0"/>
          </a:p>
        </p:txBody>
      </p:sp>
      <p:sp>
        <p:nvSpPr>
          <p:cNvPr id="3" name="标题 5"/>
          <p:cNvSpPr txBox="1"/>
          <p:nvPr/>
        </p:nvSpPr>
        <p:spPr bwMode="auto">
          <a:xfrm>
            <a:off x="457200" y="1"/>
            <a:ext cx="8229600" cy="4463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en-US" altLang="zh-CN" sz="2400" dirty="0" err="1" smtClean="0">
                <a:solidFill>
                  <a:schemeClr val="accent1">
                    <a:lumMod val="75000"/>
                  </a:schemeClr>
                </a:solidFill>
                <a:ea typeface="微软雅黑" panose="020B0503020204020204" charset="-122"/>
              </a:rPr>
              <a:t>MySQL</a:t>
            </a:r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  <a:ea typeface="微软雅黑" panose="020B0503020204020204" charset="-122"/>
              </a:rPr>
              <a:t>慢查询监控</a:t>
            </a:r>
            <a:endParaRPr lang="en-US" altLang="zh-CN" sz="2400" dirty="0" smtClean="0">
              <a:solidFill>
                <a:schemeClr val="accent1">
                  <a:lumMod val="75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3100" y="992505"/>
            <a:ext cx="80137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慢查询的监控是非常有必要的，如果你的</a:t>
            </a:r>
            <a:r>
              <a:rPr lang="en-US" altLang="zh-CN" sz="1600" dirty="0" err="1" smtClean="0">
                <a:latin typeface="微软雅黑" panose="020B0503020204020204" charset="-122"/>
                <a:ea typeface="微软雅黑" panose="020B0503020204020204" charset="-122"/>
              </a:rPr>
              <a:t>SQl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语句查询起来很慢，再通过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服务及网络传递给用户就会更慢，为了监控开发过程中所有的慢查询，需要对</a:t>
            </a:r>
            <a:r>
              <a:rPr lang="en-US" altLang="zh-CN" sz="1600" dirty="0" err="1" smtClean="0">
                <a:latin typeface="微软雅黑" panose="020B0503020204020204" charset="-122"/>
                <a:ea typeface="微软雅黑" panose="020B0503020204020204" charset="-122"/>
              </a:rPr>
              <a:t>mysql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服务器进行简单的配置设置，仅需要在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</a:rPr>
              <a:t>my.ini/my.cnf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配置文件中加入如下代码即可：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将查询时间超过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秒的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</a:rPr>
              <a:t>SQL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语句都记录到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</a:rPr>
              <a:t>E:/nubia/mysql_query_slow.log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文件中，通过记录慢查询的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</a:rPr>
              <a:t>SQL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016000" y="2527300"/>
          <a:ext cx="6858000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0"/>
              </a:tblGrid>
              <a:tr h="14630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6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#Record slow query statement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600" dirty="0" err="1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slow_query_log</a:t>
                      </a:r>
                      <a:r>
                        <a:rPr lang="en-US" altLang="zh-CN" sz="16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 		   = 1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600" dirty="0" err="1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slow_query_log_file</a:t>
                      </a:r>
                      <a:r>
                        <a:rPr lang="en-US" altLang="zh-CN" sz="16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 	= E:/nubia/mysql_query_slow.log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600" dirty="0" err="1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long_query_time</a:t>
                      </a:r>
                      <a:r>
                        <a:rPr lang="en-US" altLang="zh-CN" sz="16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 		= 2	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77F8A4-EF47-40A7-B540-F61FAF380C9C}" type="slidenum">
              <a:rPr lang="zh-CN" altLang="en-US" smtClean="0"/>
              <a:pPr>
                <a:defRPr/>
              </a:pPr>
              <a:t>18</a:t>
            </a:fld>
            <a:endParaRPr lang="zh-CN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401519" y="0"/>
            <a:ext cx="4493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  <a:ea typeface="微软雅黑" panose="020B0503020204020204" charset="-122"/>
              </a:rPr>
              <a:t>关注慢查询涉及的表的相关状态</a:t>
            </a: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558800" y="908497"/>
            <a:ext cx="8509000" cy="39928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1.  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表内记录数。尽量控制在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2000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万行以内（有索引）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2.  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表内索引的使用。唯一、普通、主键、组合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3. </a:t>
            </a:r>
            <a: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 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表如果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update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，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delete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，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insert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频繁，可以考虑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optimize table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优化下文件存放，索引，存储空间。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4.  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表内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update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，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insert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，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delete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查询的锁定时间。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5.   select for update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如果条件字段无索引的话，会引起的是锁全表而不是行锁，请关注。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6.   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如果查询包括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GROUP BY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但你想要避免排序结果的消耗，你可以指定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ORDER BY NULL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禁止排序。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77F8A4-EF47-40A7-B540-F61FAF380C9C}" type="slidenum">
              <a:rPr lang="zh-CN" altLang="en-US" smtClean="0"/>
              <a:pPr>
                <a:defRPr/>
              </a:pPr>
              <a:t>19</a:t>
            </a:fld>
            <a:endParaRPr lang="zh-CN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418778" y="0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  <a:ea typeface="微软雅黑" panose="020B0503020204020204" charset="-122"/>
              </a:rPr>
              <a:t>定期分析表</a:t>
            </a:r>
          </a:p>
        </p:txBody>
      </p:sp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418778" y="723900"/>
            <a:ext cx="8343578" cy="522489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ANALYZE TABLE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语法：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ANALYZE [LOCAL | NO_WRITE_TO_BINLOG] TABLE 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tbl_name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 [, 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tbl_name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] …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本语句用于分析和存储表的关键字分布。在分析期间，使用一个读取锁定对表进行锁定。这对于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MyISAM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, BDB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和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InnoDB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表有作用。对于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MyISAM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表，本语句与使用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myisamchk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 -a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相当。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CHECK TABLE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语法：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CHECK TABLE 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tbl_name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 [, 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tbl_name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] … [option] …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option = {QUICK | FAST | MEDIUM | EXTENDED | CHANGED}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检查一个或多个表是否有错误。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CHECK TABLE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对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MyISAM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和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InnoDB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表有作用。对于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MyISAM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表，关键字统计数据被更新。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CHECK TABLE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也可以检查视图是否有错误，比如在视图定义中被引用的表已不存在。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CHECKSUM TABLE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语法：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CHECKSUM TABLE 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tbl_name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 [, 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tbl_name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] … [ QUICK | EXTENDED ]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报告一个表校验和。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/>
          <p:cNvSpPr txBox="1"/>
          <p:nvPr/>
        </p:nvSpPr>
        <p:spPr bwMode="auto">
          <a:xfrm>
            <a:off x="457200" y="195263"/>
            <a:ext cx="8229600" cy="9477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  <a:latin typeface="+mj-lt"/>
                <a:ea typeface="微软雅黑" panose="020B0503020204020204" charset="-122"/>
                <a:cs typeface="+mj-cs"/>
              </a:rPr>
              <a:t>目录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670050" y="406400"/>
            <a:ext cx="7016750" cy="655564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MySQL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初始化及安装配置</a:t>
            </a:r>
            <a:endParaRPr lang="en-US" altLang="zh-CN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MySQL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基础语法</a:t>
            </a:r>
            <a:endParaRPr lang="en-US" altLang="zh-CN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MySQL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慢查询监控</a:t>
            </a:r>
            <a:endParaRPr lang="en-US" altLang="zh-CN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MySQL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性能监控及参数设置</a:t>
            </a:r>
            <a:endParaRPr lang="en-US" altLang="zh-CN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MySQL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索引的运用</a:t>
            </a:r>
            <a:endParaRPr lang="en-US" altLang="zh-CN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MySQL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数据表设计技巧</a:t>
            </a:r>
            <a:endParaRPr lang="en-US" altLang="zh-CN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MySQL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数据字段设计技巧</a:t>
            </a:r>
            <a:endParaRPr lang="en-US" altLang="zh-CN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MySQL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数据库备份及还原</a:t>
            </a:r>
            <a:endParaRPr lang="en-US" altLang="zh-CN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MySQL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防止</a:t>
            </a: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SQL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注入攻击</a:t>
            </a:r>
            <a:endParaRPr lang="en-US" altLang="zh-CN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77F8A4-EF47-40A7-B540-F61FAF380C9C}" type="slidenum">
              <a:rPr lang="zh-CN" altLang="en-US" smtClean="0"/>
              <a:pPr>
                <a:defRPr/>
              </a:pPr>
              <a:t>20</a:t>
            </a:fld>
            <a:endParaRPr lang="zh-CN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544090" y="0"/>
            <a:ext cx="27013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  <a:ea typeface="微软雅黑" panose="020B0503020204020204" charset="-122"/>
              </a:rPr>
              <a:t>使用</a:t>
            </a:r>
            <a:r>
              <a:rPr lang="en-US" altLang="en-US" sz="2400" dirty="0" smtClean="0">
                <a:solidFill>
                  <a:schemeClr val="accent1">
                    <a:lumMod val="75000"/>
                  </a:schemeClr>
                </a:solidFill>
                <a:ea typeface="微软雅黑" panose="020B0503020204020204" charset="-122"/>
              </a:rPr>
              <a:t>optimize table</a:t>
            </a:r>
            <a:endParaRPr lang="zh-CN" altLang="en-US" sz="2400" dirty="0" smtClean="0">
              <a:solidFill>
                <a:schemeClr val="accent1">
                  <a:lumMod val="75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27649" name="Rectangle 1"/>
          <p:cNvSpPr>
            <a:spLocks noChangeArrowheads="1"/>
          </p:cNvSpPr>
          <p:nvPr/>
        </p:nvSpPr>
        <p:spPr bwMode="auto">
          <a:xfrm>
            <a:off x="380999" y="660400"/>
            <a:ext cx="7923213" cy="30469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OPTIMIZE TABLE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语法：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OPTIMIZE [LOCAL | NO_WRITE_TO_BINLOG] TABLE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tbl_name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 [,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tbl_name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] …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如果已经删除了表的一大部分，或者如果你已经对含有可变长度行的表（含有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VARCHAR, BLOB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或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TEXT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列的表）进行了很多更改，则应使用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OPTIMIZE TABLE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。被删除的记录被保持在链接清单中，后续的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INSERT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操作会重新使用旧的记录位置。你可以使用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OPTIMIZE TABLE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来重新利用未使用的空间，并整理数据文件的碎片。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OPTIMIZE TABLE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只对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MyISAM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, BDB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和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InnoDB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表起作用。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77F8A4-EF47-40A7-B540-F61FAF380C9C}" type="slidenum">
              <a:rPr lang="zh-CN" altLang="en-US" smtClean="0"/>
              <a:pPr>
                <a:defRPr/>
              </a:pPr>
              <a:t>21</a:t>
            </a:fld>
            <a:endParaRPr lang="zh-CN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482278" y="0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  <a:ea typeface="微软雅黑" panose="020B0503020204020204" charset="-122"/>
              </a:rPr>
              <a:t>关注连接数</a:t>
            </a:r>
          </a:p>
        </p:txBody>
      </p:sp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228921" y="821035"/>
            <a:ext cx="8075291" cy="452431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1. </a:t>
            </a:r>
            <a:r>
              <a:rPr kumimoji="0" lang="zh-CN" sz="16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如果连接数达到了最大连接数，那不管有多少资源，用户都会阻塞在外面。</a:t>
            </a:r>
            <a:endParaRPr kumimoji="0" lang="zh-CN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16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修改</a:t>
            </a:r>
            <a:r>
              <a:rPr kumimoji="0" lang="en-US" altLang="zh-CN" sz="160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mysql</a:t>
            </a:r>
            <a:r>
              <a:rPr kumimoji="0" lang="zh-CN" altLang="en-US" sz="16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最大连接数：打开</a:t>
            </a:r>
            <a:r>
              <a:rPr kumimoji="0" lang="en-US" altLang="zh-CN" sz="16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my.ini</a:t>
            </a:r>
            <a:r>
              <a:rPr kumimoji="0" lang="zh-CN" altLang="en-US" sz="16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，修改</a:t>
            </a:r>
            <a:r>
              <a:rPr kumimoji="0" lang="en-US" altLang="zh-CN" sz="160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max_connections</a:t>
            </a:r>
            <a:r>
              <a:rPr kumimoji="0" lang="en-US" altLang="zh-CN" sz="16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=16000 (</a:t>
            </a:r>
            <a:r>
              <a:rPr kumimoji="0" lang="zh-CN" altLang="en-US" sz="16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默认为</a:t>
            </a:r>
            <a:r>
              <a:rPr kumimoji="0" lang="en-US" altLang="zh-CN" sz="16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100)</a:t>
            </a:r>
            <a:r>
              <a:rPr kumimoji="0" lang="zh-CN" altLang="en-US" sz="16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。</a:t>
            </a:r>
            <a:endParaRPr kumimoji="0" lang="en-US" altLang="zh-CN" sz="160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pPr defTabSz="914400" eaLnBrk="0" hangingPunct="0">
              <a:lnSpc>
                <a:spcPct val="150000"/>
              </a:lnSpc>
            </a:pP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请根据硬件情况调整到合适的大小，一般经验值可设为</a:t>
            </a:r>
            <a:r>
              <a:rPr lang="en-US" sz="1600" dirty="0" smtClean="0">
                <a:latin typeface="微软雅黑" panose="020B0503020204020204" charset="-122"/>
                <a:ea typeface="微软雅黑" panose="020B0503020204020204" charset="-122"/>
              </a:rPr>
              <a:t>3000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r>
              <a:rPr lang="en-US" sz="1600" dirty="0" smtClean="0">
                <a:latin typeface="微软雅黑" panose="020B0503020204020204" charset="-122"/>
                <a:ea typeface="微软雅黑" panose="020B0503020204020204" charset="-122"/>
              </a:rPr>
              <a:t>Windows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服务器大概支持量为</a:t>
            </a:r>
            <a:r>
              <a:rPr lang="en-US" sz="1600" dirty="0" smtClean="0">
                <a:latin typeface="微软雅黑" panose="020B0503020204020204" charset="-122"/>
                <a:ea typeface="微软雅黑" panose="020B0503020204020204" charset="-122"/>
              </a:rPr>
              <a:t>1500-1800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个连接，</a:t>
            </a:r>
            <a:r>
              <a:rPr lang="en-US" sz="1600" dirty="0" err="1" smtClean="0">
                <a:latin typeface="微软雅黑" panose="020B0503020204020204" charset="-122"/>
                <a:ea typeface="微软雅黑" panose="020B0503020204020204" charset="-122"/>
              </a:rPr>
              <a:t>linux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服务器可以支持到</a:t>
            </a:r>
            <a:r>
              <a:rPr lang="en-US" sz="1600" dirty="0" smtClean="0">
                <a:latin typeface="微软雅黑" panose="020B0503020204020204" charset="-122"/>
                <a:ea typeface="微软雅黑" panose="020B0503020204020204" charset="-122"/>
              </a:rPr>
              <a:t>8000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个左右。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defTabSz="914400" eaLnBrk="0" hangingPunct="0">
              <a:lnSpc>
                <a:spcPct val="150000"/>
              </a:lnSpc>
            </a:pPr>
            <a:r>
              <a:rPr kumimoji="0" lang="en-US" altLang="zh-CN" sz="16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       </a:t>
            </a:r>
            <a:r>
              <a:rPr kumimoji="0" lang="zh-CN" altLang="en-US" sz="16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目前阿里生产环境</a:t>
            </a:r>
            <a:r>
              <a:rPr kumimoji="0" lang="en-US" altLang="zh-CN" sz="16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4/8</a:t>
            </a:r>
            <a:r>
              <a:rPr kumimoji="0" lang="zh-CN" altLang="en-US" sz="16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核</a:t>
            </a:r>
            <a:r>
              <a:rPr kumimoji="0" lang="en-US" altLang="zh-CN" sz="16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16G</a:t>
            </a:r>
            <a:r>
              <a:rPr lang="zh-CN" altLang="en-US" sz="1600" dirty="0" smtClean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，配置为</a:t>
            </a:r>
            <a:r>
              <a:rPr lang="en-US" altLang="zh-CN" sz="1600" dirty="0" smtClean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16000</a:t>
            </a:r>
            <a:endParaRPr kumimoji="0" lang="en-US" altLang="zh-CN" sz="160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pPr lvl="0" defTabSz="914400" eaLnBrk="0" hangingPunct="0">
              <a:lnSpc>
                <a:spcPct val="150000"/>
              </a:lnSpc>
            </a:pPr>
            <a:r>
              <a:rPr lang="en-US" sz="1600" dirty="0" smtClean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</a:rPr>
              <a:t>. 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监控数据库状态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0" defTabSz="914400" eaLnBrk="0" hangingPunct="0">
              <a:lnSpc>
                <a:spcPct val="150000"/>
              </a:lnSpc>
            </a:pPr>
            <a:r>
              <a:rPr lang="en-US" sz="1600" dirty="0" smtClean="0">
                <a:latin typeface="微软雅黑" panose="020B0503020204020204" charset="-122"/>
                <a:ea typeface="微软雅黑" panose="020B0503020204020204" charset="-122"/>
              </a:rPr>
              <a:t>    # </a:t>
            </a:r>
            <a:r>
              <a:rPr lang="en-US" sz="1600" dirty="0" err="1" smtClean="0">
                <a:latin typeface="微软雅黑" panose="020B0503020204020204" charset="-122"/>
                <a:ea typeface="微软雅黑" panose="020B0503020204020204" charset="-122"/>
              </a:rPr>
              <a:t>mysqladmin</a:t>
            </a:r>
            <a:r>
              <a:rPr lang="en-US" sz="1600" dirty="0" smtClean="0">
                <a:latin typeface="微软雅黑" panose="020B0503020204020204" charset="-122"/>
                <a:ea typeface="微软雅黑" panose="020B0503020204020204" charset="-122"/>
              </a:rPr>
              <a:t> -</a:t>
            </a:r>
            <a:r>
              <a:rPr lang="en-US" sz="1600" dirty="0" err="1" smtClean="0">
                <a:latin typeface="微软雅黑" panose="020B0503020204020204" charset="-122"/>
                <a:ea typeface="微软雅黑" panose="020B0503020204020204" charset="-122"/>
              </a:rPr>
              <a:t>uroot</a:t>
            </a:r>
            <a:r>
              <a:rPr lang="en-US" sz="1600" dirty="0" smtClean="0">
                <a:latin typeface="微软雅黑" panose="020B0503020204020204" charset="-122"/>
                <a:ea typeface="微软雅黑" panose="020B0503020204020204" charset="-122"/>
              </a:rPr>
              <a:t> status</a:t>
            </a:r>
          </a:p>
          <a:p>
            <a:pPr marL="342900" indent="-342900" defTabSz="914400" eaLnBrk="0" hangingPunct="0">
              <a:lnSpc>
                <a:spcPct val="150000"/>
              </a:lnSpc>
            </a:pP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</a:rPr>
              <a:t>3. 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显示连接进程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0" indent="-342900" defTabSz="914400" eaLnBrk="0" hangingPunct="0">
              <a:lnSpc>
                <a:spcPct val="150000"/>
              </a:lnSpc>
            </a:pPr>
            <a:r>
              <a:rPr lang="en-US" sz="1600" dirty="0" smtClean="0"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sz="1600" dirty="0" err="1" smtClean="0">
                <a:latin typeface="微软雅黑" panose="020B0503020204020204" charset="-122"/>
                <a:ea typeface="微软雅黑" panose="020B0503020204020204" charset="-122"/>
              </a:rPr>
              <a:t>mysql</a:t>
            </a:r>
            <a:r>
              <a:rPr lang="en-US" sz="1600" dirty="0" smtClean="0">
                <a:latin typeface="微软雅黑" panose="020B0503020204020204" charset="-122"/>
                <a:ea typeface="微软雅黑" panose="020B0503020204020204" charset="-122"/>
              </a:rPr>
              <a:t>&gt; show [full] </a:t>
            </a:r>
            <a:r>
              <a:rPr lang="en-US" sz="1600" dirty="0" err="1" smtClean="0">
                <a:latin typeface="微软雅黑" panose="020B0503020204020204" charset="-122"/>
                <a:ea typeface="微软雅黑" panose="020B0503020204020204" charset="-122"/>
              </a:rPr>
              <a:t>processlist</a:t>
            </a:r>
            <a:endParaRPr lang="en-US" sz="16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defTabSz="914400" eaLnBrk="0" hangingPunct="0">
              <a:lnSpc>
                <a:spcPct val="150000"/>
              </a:lnSpc>
            </a:pP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</a:rPr>
              <a:t>4. 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关注数据库的锁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defTabSz="914400" eaLnBrk="0" hangingPunct="0">
              <a:lnSpc>
                <a:spcPct val="150000"/>
              </a:lnSpc>
            </a:pP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sz="1600" dirty="0" err="1" smtClean="0">
                <a:latin typeface="微软雅黑" panose="020B0503020204020204" charset="-122"/>
                <a:ea typeface="微软雅黑" panose="020B0503020204020204" charset="-122"/>
              </a:rPr>
              <a:t>mysql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</a:rPr>
              <a:t>&gt; </a:t>
            </a:r>
            <a:r>
              <a:rPr lang="en-US" sz="1600" dirty="0" smtClean="0">
                <a:latin typeface="微软雅黑" panose="020B0503020204020204" charset="-122"/>
                <a:ea typeface="微软雅黑" panose="020B0503020204020204" charset="-122"/>
              </a:rPr>
              <a:t>show status like ‘%lock%’;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0" indent="-342900" defTabSz="914400" eaLnBrk="0" hangingPunct="0">
              <a:lnSpc>
                <a:spcPct val="150000"/>
              </a:lnSpc>
              <a:buAutoNum type="arabicPeriod" startAt="3"/>
            </a:pP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77F8A4-EF47-40A7-B540-F61FAF380C9C}" type="slidenum">
              <a:rPr lang="zh-CN" altLang="en-US" smtClean="0"/>
              <a:pPr>
                <a:defRPr/>
              </a:pPr>
              <a:t>22</a:t>
            </a:fld>
            <a:endParaRPr lang="zh-CN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462002" y="0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  <a:ea typeface="微软雅黑" panose="020B0503020204020204" charset="-122"/>
              </a:rPr>
              <a:t>什么是单列索引、组合索引</a:t>
            </a:r>
          </a:p>
        </p:txBody>
      </p:sp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228600" y="719435"/>
            <a:ext cx="8075613" cy="374173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单列索引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：就是对某一个列建立索引，比如只对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username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这列建立索引（对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where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后面的列创建索引）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add index(username(10))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。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查询语句：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select column from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tbl_user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where username=?;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	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组合索引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：顾名思义多一个列建立索引，比如对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username, email, address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建立索引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add index(username(10), email(12), address(10))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。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查询语句：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select column from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tbl_user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where username=? and email=? and address=?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77F8A4-EF47-40A7-B540-F61FAF380C9C}" type="slidenum">
              <a:rPr lang="zh-CN" altLang="en-US" smtClean="0"/>
              <a:pPr>
                <a:defRPr/>
              </a:pPr>
              <a:t>23</a:t>
            </a:fld>
            <a:endParaRPr lang="zh-CN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462002" y="0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  <a:ea typeface="微软雅黑" panose="020B0503020204020204" charset="-122"/>
              </a:rPr>
              <a:t>如何设置索引</a:t>
            </a:r>
          </a:p>
        </p:txBody>
      </p:sp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228600" y="719435"/>
            <a:ext cx="8075613" cy="120032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indent="266700" defTabSz="914400"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对于</a:t>
            </a:r>
            <a:r>
              <a:rPr lang="en-US" sz="1600" dirty="0" err="1" smtClean="0">
                <a:latin typeface="微软雅黑" panose="020B0503020204020204" charset="-122"/>
                <a:ea typeface="微软雅黑" panose="020B0503020204020204" charset="-122"/>
              </a:rPr>
              <a:t>varchar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等类型他的长度是不固定的，为了提高检索效率，我们一般会对字段取前面的固定几位进行索引，比如上面的</a:t>
            </a:r>
            <a:r>
              <a:rPr lang="en-US" sz="1600" dirty="0" smtClean="0">
                <a:latin typeface="微软雅黑" panose="020B0503020204020204" charset="-122"/>
                <a:ea typeface="微软雅黑" panose="020B0503020204020204" charset="-122"/>
              </a:rPr>
              <a:t>username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取</a:t>
            </a:r>
            <a:r>
              <a:rPr lang="en-US" sz="1600" dirty="0" smtClean="0">
                <a:latin typeface="微软雅黑" panose="020B0503020204020204" charset="-122"/>
                <a:ea typeface="微软雅黑" panose="020B0503020204020204" charset="-122"/>
              </a:rPr>
              <a:t>10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位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indent="266700" defTabSz="914400">
              <a:lnSpc>
                <a:spcPct val="150000"/>
              </a:lnSpc>
            </a:pP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add index(username(10))</a:t>
            </a:r>
            <a:endParaRPr lang="zh-CN" altLang="en-US" sz="16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77F8A4-EF47-40A7-B540-F61FAF380C9C}" type="slidenum">
              <a:rPr lang="zh-CN" altLang="en-US" smtClean="0"/>
              <a:pPr>
                <a:defRPr/>
              </a:pPr>
              <a:t>24</a:t>
            </a:fld>
            <a:endParaRPr lang="zh-CN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317500" y="0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  <a:ea typeface="微软雅黑" panose="020B0503020204020204" charset="-122"/>
              </a:rPr>
              <a:t>什么是左侧原则</a:t>
            </a:r>
          </a:p>
        </p:txBody>
      </p:sp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228600" y="719435"/>
            <a:ext cx="8521700" cy="57554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r>
              <a:rPr lang="en-US" sz="1600" dirty="0" smtClean="0">
                <a:latin typeface="微软雅黑" panose="020B0503020204020204" charset="-122"/>
                <a:ea typeface="微软雅黑" panose="020B0503020204020204" charset="-122"/>
              </a:rPr>
              <a:t>add index(username(10), email(12), address(10))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  <a:p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查询语句：</a:t>
            </a:r>
          </a:p>
          <a:p>
            <a:r>
              <a:rPr lang="en-US" sz="1600" dirty="0" smtClean="0">
                <a:latin typeface="微软雅黑" panose="020B0503020204020204" charset="-122"/>
                <a:ea typeface="微软雅黑" panose="020B0503020204020204" charset="-122"/>
              </a:rPr>
              <a:t>select column from </a:t>
            </a:r>
            <a:r>
              <a:rPr lang="en-US" sz="1600" dirty="0" err="1" smtClean="0">
                <a:latin typeface="微软雅黑" panose="020B0503020204020204" charset="-122"/>
                <a:ea typeface="微软雅黑" panose="020B0503020204020204" charset="-122"/>
              </a:rPr>
              <a:t>tbl_user</a:t>
            </a:r>
            <a:r>
              <a:rPr lang="en-US" sz="1600" dirty="0" smtClean="0">
                <a:latin typeface="微软雅黑" panose="020B0503020204020204" charset="-122"/>
                <a:ea typeface="微软雅黑" panose="020B0503020204020204" charset="-122"/>
              </a:rPr>
              <a:t> where</a:t>
            </a:r>
            <a:r>
              <a:rPr lang="en-US" sz="1600" b="1" dirty="0" smtClean="0">
                <a:latin typeface="微软雅黑" panose="020B0503020204020204" charset="-122"/>
                <a:ea typeface="微软雅黑" panose="020B0503020204020204" charset="-122"/>
              </a:rPr>
              <a:t> email=? and address=?</a:t>
            </a:r>
            <a:endParaRPr lang="zh-CN" altLang="en-US" sz="16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考虑上面这个语句有什么问题？效率为什么低？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16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原因：建立上面这样的组合索引，其实数据库中相当于分别建立了以下三条：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sz="16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sz="1600" dirty="0" smtClean="0">
                <a:latin typeface="微软雅黑" panose="020B0503020204020204" charset="-122"/>
                <a:ea typeface="微软雅黑" panose="020B0503020204020204" charset="-122"/>
              </a:rPr>
              <a:t>add index(username(10)</a:t>
            </a:r>
          </a:p>
          <a:p>
            <a:r>
              <a:rPr lang="en-US" sz="1600" dirty="0" smtClean="0">
                <a:latin typeface="微软雅黑" panose="020B0503020204020204" charset="-122"/>
                <a:ea typeface="微软雅黑" panose="020B0503020204020204" charset="-122"/>
              </a:rPr>
              <a:t>add index(</a:t>
            </a:r>
            <a:r>
              <a:rPr lang="en-US" sz="1600" dirty="0" err="1" smtClean="0">
                <a:latin typeface="微软雅黑" panose="020B0503020204020204" charset="-122"/>
                <a:ea typeface="微软雅黑" panose="020B0503020204020204" charset="-122"/>
              </a:rPr>
              <a:t>useranem</a:t>
            </a:r>
            <a:r>
              <a:rPr lang="en-US" sz="1600" dirty="0" smtClean="0">
                <a:latin typeface="微软雅黑" panose="020B0503020204020204" charset="-122"/>
                <a:ea typeface="微软雅黑" panose="020B0503020204020204" charset="-122"/>
              </a:rPr>
              <a:t>(10), email(12))</a:t>
            </a:r>
          </a:p>
          <a:p>
            <a:r>
              <a:rPr lang="en-US" sz="1600" dirty="0" smtClean="0">
                <a:latin typeface="微软雅黑" panose="020B0503020204020204" charset="-122"/>
                <a:ea typeface="微软雅黑" panose="020B0503020204020204" charset="-122"/>
              </a:rPr>
              <a:t>add index(username(10), email(12), address(10))</a:t>
            </a:r>
          </a:p>
          <a:p>
            <a:endParaRPr lang="zh-CN" altLang="en-US" sz="16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上面就是所谓的“左侧原则”，从最左边的开始进行组合。</a:t>
            </a:r>
          </a:p>
          <a:p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所以：下面几个效率会低，因为他找不到索引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sz="16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sz="1600" dirty="0" smtClean="0">
                <a:latin typeface="微软雅黑" panose="020B0503020204020204" charset="-122"/>
                <a:ea typeface="微软雅黑" panose="020B0503020204020204" charset="-122"/>
              </a:rPr>
              <a:t>select column from </a:t>
            </a:r>
            <a:r>
              <a:rPr lang="en-US" sz="1600" dirty="0" err="1" smtClean="0">
                <a:latin typeface="微软雅黑" panose="020B0503020204020204" charset="-122"/>
                <a:ea typeface="微软雅黑" panose="020B0503020204020204" charset="-122"/>
              </a:rPr>
              <a:t>tbl_user</a:t>
            </a:r>
            <a:r>
              <a:rPr lang="en-US" sz="1600" dirty="0" smtClean="0">
                <a:latin typeface="微软雅黑" panose="020B0503020204020204" charset="-122"/>
                <a:ea typeface="微软雅黑" panose="020B0503020204020204" charset="-122"/>
              </a:rPr>
              <a:t> where</a:t>
            </a:r>
            <a:r>
              <a:rPr lang="en-US" sz="1600" b="1" dirty="0" smtClean="0">
                <a:latin typeface="微软雅黑" panose="020B0503020204020204" charset="-122"/>
                <a:ea typeface="微软雅黑" panose="020B0503020204020204" charset="-122"/>
              </a:rPr>
              <a:t> email=? and address=?</a:t>
            </a:r>
          </a:p>
          <a:p>
            <a:r>
              <a:rPr lang="en-US" sz="1600" dirty="0" smtClean="0">
                <a:latin typeface="微软雅黑" panose="020B0503020204020204" charset="-122"/>
                <a:ea typeface="微软雅黑" panose="020B0503020204020204" charset="-122"/>
              </a:rPr>
              <a:t>select column from </a:t>
            </a:r>
            <a:r>
              <a:rPr lang="en-US" sz="1600" dirty="0" err="1" smtClean="0">
                <a:latin typeface="微软雅黑" panose="020B0503020204020204" charset="-122"/>
                <a:ea typeface="微软雅黑" panose="020B0503020204020204" charset="-122"/>
              </a:rPr>
              <a:t>tbl_user</a:t>
            </a:r>
            <a:r>
              <a:rPr lang="en-US" sz="1600" dirty="0" smtClean="0">
                <a:latin typeface="微软雅黑" panose="020B0503020204020204" charset="-122"/>
                <a:ea typeface="微软雅黑" panose="020B0503020204020204" charset="-122"/>
              </a:rPr>
              <a:t> where</a:t>
            </a:r>
            <a:r>
              <a:rPr lang="en-US" sz="1600" b="1" dirty="0" smtClean="0">
                <a:latin typeface="微软雅黑" panose="020B0503020204020204" charset="-122"/>
                <a:ea typeface="微软雅黑" panose="020B0503020204020204" charset="-122"/>
              </a:rPr>
              <a:t> email=?</a:t>
            </a:r>
          </a:p>
          <a:p>
            <a:r>
              <a:rPr lang="en-US" sz="1600" dirty="0" smtClean="0">
                <a:latin typeface="微软雅黑" panose="020B0503020204020204" charset="-122"/>
                <a:ea typeface="微软雅黑" panose="020B0503020204020204" charset="-122"/>
              </a:rPr>
              <a:t>select column from </a:t>
            </a:r>
            <a:r>
              <a:rPr lang="en-US" sz="1600" dirty="0" err="1" smtClean="0">
                <a:latin typeface="微软雅黑" panose="020B0503020204020204" charset="-122"/>
                <a:ea typeface="微软雅黑" panose="020B0503020204020204" charset="-122"/>
              </a:rPr>
              <a:t>tbl_user</a:t>
            </a:r>
            <a:r>
              <a:rPr lang="en-US" sz="1600" dirty="0" smtClean="0">
                <a:latin typeface="微软雅黑" panose="020B0503020204020204" charset="-122"/>
                <a:ea typeface="微软雅黑" panose="020B0503020204020204" charset="-122"/>
              </a:rPr>
              <a:t> where</a:t>
            </a:r>
            <a:r>
              <a:rPr lang="en-US" sz="1600" b="1" dirty="0" smtClean="0">
                <a:latin typeface="微软雅黑" panose="020B0503020204020204" charset="-122"/>
                <a:ea typeface="微软雅黑" panose="020B0503020204020204" charset="-122"/>
              </a:rPr>
              <a:t> address=?</a:t>
            </a:r>
            <a:endParaRPr lang="zh-CN" altLang="en-US" sz="16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sz="1600" dirty="0" smtClean="0">
                <a:latin typeface="微软雅黑" panose="020B0503020204020204" charset="-122"/>
                <a:ea typeface="微软雅黑" panose="020B0503020204020204" charset="-122"/>
              </a:rPr>
              <a:t> </a:t>
            </a:r>
            <a:endParaRPr lang="zh-CN" altLang="en-US" sz="16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下面几个效率会高，因为他找到索引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sz="16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sz="1600" dirty="0" smtClean="0">
                <a:latin typeface="微软雅黑" panose="020B0503020204020204" charset="-122"/>
                <a:ea typeface="微软雅黑" panose="020B0503020204020204" charset="-122"/>
              </a:rPr>
              <a:t>select column from </a:t>
            </a:r>
            <a:r>
              <a:rPr lang="en-US" sz="1600" dirty="0" err="1" smtClean="0">
                <a:latin typeface="微软雅黑" panose="020B0503020204020204" charset="-122"/>
                <a:ea typeface="微软雅黑" panose="020B0503020204020204" charset="-122"/>
              </a:rPr>
              <a:t>tbl_user</a:t>
            </a:r>
            <a:r>
              <a:rPr lang="en-US" sz="1600" dirty="0" smtClean="0">
                <a:latin typeface="微软雅黑" panose="020B0503020204020204" charset="-122"/>
                <a:ea typeface="微软雅黑" panose="020B0503020204020204" charset="-122"/>
              </a:rPr>
              <a:t> where</a:t>
            </a:r>
            <a:r>
              <a:rPr lang="en-US" sz="1600" b="1" dirty="0" smtClean="0">
                <a:latin typeface="微软雅黑" panose="020B0503020204020204" charset="-122"/>
                <a:ea typeface="微软雅黑" panose="020B0503020204020204" charset="-122"/>
              </a:rPr>
              <a:t> username=? and email=? and address=?</a:t>
            </a:r>
            <a:br>
              <a:rPr lang="en-US" sz="1600" b="1" dirty="0" smtClean="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sz="1600" dirty="0" smtClean="0">
                <a:latin typeface="微软雅黑" panose="020B0503020204020204" charset="-122"/>
                <a:ea typeface="微软雅黑" panose="020B0503020204020204" charset="-122"/>
              </a:rPr>
              <a:t>select column from </a:t>
            </a:r>
            <a:r>
              <a:rPr lang="en-US" sz="1600" dirty="0" err="1" smtClean="0">
                <a:latin typeface="微软雅黑" panose="020B0503020204020204" charset="-122"/>
                <a:ea typeface="微软雅黑" panose="020B0503020204020204" charset="-122"/>
              </a:rPr>
              <a:t>tbl_user</a:t>
            </a:r>
            <a:r>
              <a:rPr lang="en-US" sz="1600" dirty="0" smtClean="0">
                <a:latin typeface="微软雅黑" panose="020B0503020204020204" charset="-122"/>
                <a:ea typeface="微软雅黑" panose="020B0503020204020204" charset="-122"/>
              </a:rPr>
              <a:t> where</a:t>
            </a:r>
            <a:r>
              <a:rPr lang="en-US" sz="1600" b="1" dirty="0" smtClean="0">
                <a:latin typeface="微软雅黑" panose="020B0503020204020204" charset="-122"/>
                <a:ea typeface="微软雅黑" panose="020B0503020204020204" charset="-122"/>
              </a:rPr>
              <a:t> username=? and email=?</a:t>
            </a:r>
          </a:p>
          <a:p>
            <a:r>
              <a:rPr lang="en-US" sz="1600" dirty="0" smtClean="0">
                <a:latin typeface="微软雅黑" panose="020B0503020204020204" charset="-122"/>
                <a:ea typeface="微软雅黑" panose="020B0503020204020204" charset="-122"/>
              </a:rPr>
              <a:t>select column from </a:t>
            </a:r>
            <a:r>
              <a:rPr lang="en-US" sz="1600" dirty="0" err="1" smtClean="0">
                <a:latin typeface="微软雅黑" panose="020B0503020204020204" charset="-122"/>
                <a:ea typeface="微软雅黑" panose="020B0503020204020204" charset="-122"/>
              </a:rPr>
              <a:t>tbl_user</a:t>
            </a:r>
            <a:r>
              <a:rPr lang="en-US" sz="1600" dirty="0" smtClean="0">
                <a:latin typeface="微软雅黑" panose="020B0503020204020204" charset="-122"/>
                <a:ea typeface="微软雅黑" panose="020B0503020204020204" charset="-122"/>
              </a:rPr>
              <a:t> where</a:t>
            </a:r>
            <a:r>
              <a:rPr lang="en-US" sz="1600" b="1" dirty="0" smtClean="0">
                <a:latin typeface="微软雅黑" panose="020B0503020204020204" charset="-122"/>
                <a:ea typeface="微软雅黑" panose="020B0503020204020204" charset="-122"/>
              </a:rPr>
              <a:t> username=?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77F8A4-EF47-40A7-B540-F61FAF380C9C}" type="slidenum">
              <a:rPr lang="zh-CN" altLang="en-US" smtClean="0"/>
              <a:pPr>
                <a:defRPr/>
              </a:pPr>
              <a:t>25</a:t>
            </a:fld>
            <a:endParaRPr lang="zh-CN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317500" y="0"/>
            <a:ext cx="36231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  <a:ea typeface="微软雅黑" panose="020B0503020204020204" charset="-122"/>
              </a:rPr>
              <a:t>遇到</a:t>
            </a:r>
            <a:r>
              <a:rPr lang="en-US" altLang="en-US" sz="2400" dirty="0" smtClean="0">
                <a:solidFill>
                  <a:schemeClr val="accent1">
                    <a:lumMod val="75000"/>
                  </a:schemeClr>
                </a:solidFill>
                <a:ea typeface="微软雅黑" panose="020B0503020204020204" charset="-122"/>
              </a:rPr>
              <a:t>or</a:t>
            </a:r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  <a:ea typeface="微软雅黑" panose="020B0503020204020204" charset="-122"/>
              </a:rPr>
              <a:t>，如何写</a:t>
            </a:r>
            <a:r>
              <a:rPr lang="en-US" altLang="en-US" sz="2400" dirty="0" err="1" smtClean="0">
                <a:solidFill>
                  <a:schemeClr val="accent1">
                    <a:lumMod val="75000"/>
                  </a:schemeClr>
                </a:solidFill>
                <a:ea typeface="微软雅黑" panose="020B0503020204020204" charset="-122"/>
              </a:rPr>
              <a:t>sql</a:t>
            </a:r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  <a:ea typeface="微软雅黑" panose="020B0503020204020204" charset="-122"/>
              </a:rPr>
              <a:t>语句？</a:t>
            </a:r>
          </a:p>
        </p:txBody>
      </p:sp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228600" y="719435"/>
            <a:ext cx="8521700" cy="329320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r>
              <a:rPr lang="en-US" sz="1600" dirty="0" smtClean="0">
                <a:latin typeface="微软雅黑" panose="020B0503020204020204" charset="-122"/>
                <a:ea typeface="微软雅黑" panose="020B0503020204020204" charset="-122"/>
              </a:rPr>
              <a:t>add index(username(10), email(12), address(10))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  <a:p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查询语句：</a:t>
            </a:r>
          </a:p>
          <a:p>
            <a:r>
              <a:rPr lang="en-US" sz="1600" dirty="0" smtClean="0">
                <a:latin typeface="微软雅黑" panose="020B0503020204020204" charset="-122"/>
                <a:ea typeface="微软雅黑" panose="020B0503020204020204" charset="-122"/>
              </a:rPr>
              <a:t>select column from </a:t>
            </a:r>
            <a:r>
              <a:rPr lang="en-US" sz="1600" dirty="0" err="1" smtClean="0">
                <a:latin typeface="微软雅黑" panose="020B0503020204020204" charset="-122"/>
                <a:ea typeface="微软雅黑" panose="020B0503020204020204" charset="-122"/>
              </a:rPr>
              <a:t>tbl_user</a:t>
            </a:r>
            <a:r>
              <a:rPr lang="en-US" sz="1600" dirty="0" smtClean="0">
                <a:latin typeface="微软雅黑" panose="020B0503020204020204" charset="-122"/>
                <a:ea typeface="微软雅黑" panose="020B0503020204020204" charset="-122"/>
              </a:rPr>
              <a:t> where</a:t>
            </a:r>
            <a:r>
              <a:rPr lang="en-US" sz="1600" b="1" dirty="0" smtClean="0">
                <a:latin typeface="微软雅黑" panose="020B0503020204020204" charset="-122"/>
                <a:ea typeface="微软雅黑" panose="020B0503020204020204" charset="-122"/>
              </a:rPr>
              <a:t> username=? or email=?</a:t>
            </a:r>
            <a:endParaRPr lang="zh-CN" altLang="en-US" sz="16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上面的查询语句很鸡肋，没办法靠索引方式来，怎么办了？优化</a:t>
            </a:r>
            <a:r>
              <a:rPr lang="en-US" sz="1600" dirty="0" err="1" smtClean="0">
                <a:latin typeface="微软雅黑" panose="020B0503020204020204" charset="-122"/>
                <a:ea typeface="微软雅黑" panose="020B0503020204020204" charset="-122"/>
              </a:rPr>
              <a:t>sql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语句（自我组合）。</a:t>
            </a:r>
          </a:p>
          <a:p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则需要建立</a:t>
            </a:r>
            <a:r>
              <a:rPr lang="en-US" sz="1600" dirty="0" smtClean="0">
                <a:latin typeface="微软雅黑" panose="020B0503020204020204" charset="-122"/>
                <a:ea typeface="微软雅黑" panose="020B0503020204020204" charset="-122"/>
              </a:rPr>
              <a:t>email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索引，并用以下</a:t>
            </a:r>
            <a:r>
              <a:rPr lang="en-US" sz="1600" dirty="0" err="1" smtClean="0">
                <a:latin typeface="微软雅黑" panose="020B0503020204020204" charset="-122"/>
                <a:ea typeface="微软雅黑" panose="020B0503020204020204" charset="-122"/>
              </a:rPr>
              <a:t>sql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语句</a:t>
            </a:r>
            <a:r>
              <a:rPr lang="en-US" sz="1600" dirty="0" smtClean="0">
                <a:latin typeface="微软雅黑" panose="020B0503020204020204" charset="-122"/>
                <a:ea typeface="微软雅黑" panose="020B0503020204020204" charset="-122"/>
              </a:rPr>
              <a:t>union</a:t>
            </a:r>
          </a:p>
          <a:p>
            <a:endParaRPr lang="zh-CN" altLang="en-US" sz="16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sz="1600" dirty="0" smtClean="0">
                <a:latin typeface="微软雅黑" panose="020B0503020204020204" charset="-122"/>
                <a:ea typeface="微软雅黑" panose="020B0503020204020204" charset="-122"/>
              </a:rPr>
              <a:t>add index(email(12))</a:t>
            </a:r>
          </a:p>
          <a:p>
            <a:endParaRPr lang="zh-CN" altLang="en-US" sz="16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查询语句：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16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sz="1600" dirty="0" smtClean="0">
                <a:latin typeface="微软雅黑" panose="020B0503020204020204" charset="-122"/>
                <a:ea typeface="微软雅黑" panose="020B0503020204020204" charset="-122"/>
              </a:rPr>
              <a:t>select column from </a:t>
            </a:r>
            <a:r>
              <a:rPr lang="en-US" sz="1600" dirty="0" err="1" smtClean="0">
                <a:latin typeface="微软雅黑" panose="020B0503020204020204" charset="-122"/>
                <a:ea typeface="微软雅黑" panose="020B0503020204020204" charset="-122"/>
              </a:rPr>
              <a:t>tbl_user</a:t>
            </a:r>
            <a:r>
              <a:rPr lang="en-US" sz="1600" dirty="0" smtClean="0">
                <a:latin typeface="微软雅黑" panose="020B0503020204020204" charset="-122"/>
                <a:ea typeface="微软雅黑" panose="020B0503020204020204" charset="-122"/>
              </a:rPr>
              <a:t> where</a:t>
            </a:r>
            <a:r>
              <a:rPr lang="en-US" sz="1600" b="1" dirty="0" smtClean="0">
                <a:latin typeface="微软雅黑" panose="020B0503020204020204" charset="-122"/>
                <a:ea typeface="微软雅黑" panose="020B0503020204020204" charset="-122"/>
              </a:rPr>
              <a:t> username=? union </a:t>
            </a:r>
            <a:r>
              <a:rPr lang="en-US" sz="1600" dirty="0" smtClean="0">
                <a:latin typeface="微软雅黑" panose="020B0503020204020204" charset="-122"/>
                <a:ea typeface="微软雅黑" panose="020B0503020204020204" charset="-122"/>
              </a:rPr>
              <a:t>select column from </a:t>
            </a:r>
            <a:r>
              <a:rPr lang="en-US" sz="1600" dirty="0" err="1" smtClean="0">
                <a:latin typeface="微软雅黑" panose="020B0503020204020204" charset="-122"/>
                <a:ea typeface="微软雅黑" panose="020B0503020204020204" charset="-122"/>
              </a:rPr>
              <a:t>tbl_user</a:t>
            </a:r>
            <a:r>
              <a:rPr lang="en-US" sz="1600" dirty="0" smtClean="0">
                <a:latin typeface="微软雅黑" panose="020B0503020204020204" charset="-122"/>
                <a:ea typeface="微软雅黑" panose="020B0503020204020204" charset="-122"/>
              </a:rPr>
              <a:t> where</a:t>
            </a:r>
            <a:r>
              <a:rPr lang="en-US" sz="1600" b="1" dirty="0" smtClean="0">
                <a:latin typeface="微软雅黑" panose="020B0503020204020204" charset="-122"/>
                <a:ea typeface="微软雅黑" panose="020B0503020204020204" charset="-122"/>
              </a:rPr>
              <a:t> email=?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77F8A4-EF47-40A7-B540-F61FAF380C9C}" type="slidenum">
              <a:rPr lang="zh-CN" altLang="en-US" smtClean="0"/>
              <a:pPr>
                <a:defRPr/>
              </a:pPr>
              <a:t>26</a:t>
            </a:fld>
            <a:endParaRPr lang="zh-CN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317500" y="0"/>
            <a:ext cx="19795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dirty="0" smtClean="0">
                <a:solidFill>
                  <a:schemeClr val="accent1">
                    <a:lumMod val="75000"/>
                  </a:schemeClr>
                </a:solidFill>
                <a:ea typeface="微软雅黑" panose="020B0503020204020204" charset="-122"/>
              </a:rPr>
              <a:t>Text</a:t>
            </a:r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  <a:ea typeface="微软雅黑" panose="020B0503020204020204" charset="-122"/>
              </a:rPr>
              <a:t>全文检索</a:t>
            </a:r>
          </a:p>
        </p:txBody>
      </p:sp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228600" y="719435"/>
            <a:ext cx="8521700" cy="378565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对于</a:t>
            </a:r>
            <a:r>
              <a:rPr lang="en-US" sz="1600" dirty="0" smtClean="0">
                <a:latin typeface="微软雅黑" panose="020B0503020204020204" charset="-122"/>
                <a:ea typeface="微软雅黑" panose="020B0503020204020204" charset="-122"/>
              </a:rPr>
              <a:t>text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必须使用</a:t>
            </a:r>
            <a:r>
              <a:rPr lang="en-US" sz="1600" dirty="0" err="1" smtClean="0">
                <a:latin typeface="微软雅黑" panose="020B0503020204020204" charset="-122"/>
                <a:ea typeface="微软雅黑" panose="020B0503020204020204" charset="-122"/>
              </a:rPr>
              <a:t>MyISAM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存储引擎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微软雅黑" panose="020B0503020204020204" charset="-122"/>
                <a:ea typeface="微软雅黑" panose="020B0503020204020204" charset="-122"/>
              </a:rPr>
              <a:t>CREATE TABLE articles (</a:t>
            </a:r>
            <a:endParaRPr lang="zh-CN" altLang="en-US" sz="16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微软雅黑" panose="020B0503020204020204" charset="-122"/>
                <a:ea typeface="微软雅黑" panose="020B0503020204020204" charset="-122"/>
              </a:rPr>
              <a:t>    id INT UNSIGNED AUTO_INCREMENT NOT NULL PRIMARY KEY,</a:t>
            </a:r>
            <a:endParaRPr lang="zh-CN" altLang="en-US" sz="16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微软雅黑" panose="020B0503020204020204" charset="-122"/>
                <a:ea typeface="微软雅黑" panose="020B0503020204020204" charset="-122"/>
              </a:rPr>
              <a:t>    title VARCHAR(200),</a:t>
            </a:r>
            <a:endParaRPr lang="zh-CN" altLang="en-US" sz="16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微软雅黑" panose="020B0503020204020204" charset="-122"/>
                <a:ea typeface="微软雅黑" panose="020B0503020204020204" charset="-122"/>
              </a:rPr>
              <a:t>    body TEXT,</a:t>
            </a:r>
            <a:endParaRPr lang="zh-CN" altLang="en-US" sz="16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微软雅黑" panose="020B0503020204020204" charset="-122"/>
                <a:ea typeface="微软雅黑" panose="020B0503020204020204" charset="-122"/>
              </a:rPr>
              <a:t>    FULLTEXT (body)</a:t>
            </a:r>
            <a:endParaRPr lang="zh-CN" altLang="en-US" sz="16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微软雅黑" panose="020B0503020204020204" charset="-122"/>
                <a:ea typeface="微软雅黑" panose="020B0503020204020204" charset="-122"/>
              </a:rPr>
              <a:t>) ENGINE=</a:t>
            </a:r>
            <a:r>
              <a:rPr lang="en-US" sz="1600" dirty="0" err="1" smtClean="0">
                <a:latin typeface="微软雅黑" panose="020B0503020204020204" charset="-122"/>
                <a:ea typeface="微软雅黑" panose="020B0503020204020204" charset="-122"/>
              </a:rPr>
              <a:t>MyISAM</a:t>
            </a:r>
            <a:r>
              <a:rPr lang="en-US" sz="1600" dirty="0" smtClean="0">
                <a:latin typeface="微软雅黑" panose="020B0503020204020204" charset="-122"/>
                <a:ea typeface="微软雅黑" panose="020B0503020204020204" charset="-122"/>
              </a:rPr>
              <a:t>  DEFAULT CHARSET=utf8;	</a:t>
            </a:r>
            <a:endParaRPr lang="zh-CN" altLang="en-US" sz="16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微软雅黑" panose="020B0503020204020204" charset="-122"/>
                <a:ea typeface="微软雅黑" panose="020B0503020204020204" charset="-122"/>
              </a:rPr>
              <a:t>	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查询的时候：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微软雅黑" panose="020B0503020204020204" charset="-122"/>
                <a:ea typeface="微软雅黑" panose="020B0503020204020204" charset="-122"/>
              </a:rPr>
              <a:t>SELECT * FROM articles WHERE MATCH (body) AGAINST ('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马云</a:t>
            </a:r>
            <a:r>
              <a:rPr lang="en-US" sz="1600" dirty="0" smtClean="0">
                <a:latin typeface="微软雅黑" panose="020B0503020204020204" charset="-122"/>
                <a:ea typeface="微软雅黑" panose="020B0503020204020204" charset="-122"/>
              </a:rPr>
              <a:t>');</a:t>
            </a:r>
            <a:endParaRPr lang="zh-CN" altLang="en-US" sz="16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77F8A4-EF47-40A7-B540-F61FAF380C9C}" type="slidenum">
              <a:rPr lang="zh-CN" altLang="en-US" smtClean="0"/>
              <a:pPr>
                <a:defRPr/>
              </a:pPr>
              <a:t>27</a:t>
            </a:fld>
            <a:endParaRPr lang="zh-CN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317500" y="0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  <a:ea typeface="微软雅黑" panose="020B0503020204020204" charset="-122"/>
              </a:rPr>
              <a:t>数据水平剥离</a:t>
            </a:r>
          </a:p>
        </p:txBody>
      </p:sp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317500" y="876300"/>
            <a:ext cx="8318500" cy="526297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比如：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tbl_article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将大数据字段进行水平剥离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content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字段：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现优化如下：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比如：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tbl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_ article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tbl_content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：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这样就可以把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tbl_article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数据列转换成固定的数据行格式，减少表的碎片，在查询的时候运行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select * 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不会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去查询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content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内容了，性能上大大的提高了。 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57200" y="1282700"/>
          <a:ext cx="6780847" cy="495300"/>
        </p:xfrm>
        <a:graphic>
          <a:graphicData uri="http://schemas.openxmlformats.org/drawingml/2006/table">
            <a:tbl>
              <a:tblPr/>
              <a:tblGrid>
                <a:gridCol w="1355851"/>
                <a:gridCol w="1355851"/>
                <a:gridCol w="1355851"/>
                <a:gridCol w="1356647"/>
                <a:gridCol w="1356647"/>
              </a:tblGrid>
              <a:tr h="2476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/>
                        </a:rPr>
                        <a:t>article_id</a:t>
                      </a:r>
                      <a:endParaRPr lang="zh-CN" sz="1400" kern="100" dirty="0"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/>
                        </a:rPr>
                        <a:t>title</a:t>
                      </a:r>
                      <a:endParaRPr lang="zh-CN" sz="1400" kern="100" dirty="0"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/>
                        </a:rPr>
                        <a:t>content</a:t>
                      </a:r>
                      <a:endParaRPr lang="zh-CN" sz="1400" kern="100" dirty="0"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/>
                        </a:rPr>
                        <a:t>add_time</a:t>
                      </a:r>
                      <a:endParaRPr lang="zh-CN" sz="1400" kern="100" dirty="0"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/>
                        </a:rPr>
                        <a:t>author</a:t>
                      </a:r>
                      <a:endParaRPr lang="zh-CN" sz="1400" kern="100" dirty="0"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/>
                        </a:rPr>
                        <a:t>int</a:t>
                      </a:r>
                      <a:endParaRPr lang="zh-CN" sz="1400" kern="100"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/>
                        </a:rPr>
                        <a:t>varchar</a:t>
                      </a:r>
                      <a:endParaRPr lang="zh-CN" sz="1400" kern="100" dirty="0"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/>
                        </a:rPr>
                        <a:t>text</a:t>
                      </a:r>
                      <a:endParaRPr lang="zh-CN" sz="1400" kern="100"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/>
                        </a:rPr>
                        <a:t>timestamp</a:t>
                      </a:r>
                      <a:endParaRPr lang="zh-CN" sz="1400" kern="100"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/>
                        </a:rPr>
                        <a:t>varchar</a:t>
                      </a:r>
                      <a:endParaRPr lang="zh-CN" sz="1400" kern="100" dirty="0"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57198" y="3290570"/>
          <a:ext cx="6780847" cy="632460"/>
        </p:xfrm>
        <a:graphic>
          <a:graphicData uri="http://schemas.openxmlformats.org/drawingml/2006/table">
            <a:tbl>
              <a:tblPr/>
              <a:tblGrid>
                <a:gridCol w="1355851"/>
                <a:gridCol w="1355851"/>
                <a:gridCol w="1355851"/>
                <a:gridCol w="1356647"/>
                <a:gridCol w="1356647"/>
              </a:tblGrid>
              <a:tr h="3162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/>
                        </a:rPr>
                        <a:t>article _id</a:t>
                      </a:r>
                      <a:endParaRPr lang="zh-CN" sz="1400" kern="100" dirty="0"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/>
                        </a:rPr>
                        <a:t>title</a:t>
                      </a:r>
                      <a:endParaRPr lang="zh-CN" sz="1400" kern="100" dirty="0"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/>
                        </a:rPr>
                        <a:t>content_id</a:t>
                      </a:r>
                      <a:endParaRPr lang="zh-CN" sz="1400" kern="100" dirty="0" err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/>
                        </a:rPr>
                        <a:t>add_time</a:t>
                      </a:r>
                      <a:endParaRPr lang="zh-CN" sz="1400" kern="100"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/>
                        </a:rPr>
                        <a:t>author</a:t>
                      </a:r>
                      <a:endParaRPr lang="zh-CN" sz="1400" kern="100"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2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/>
                        </a:rPr>
                        <a:t>int</a:t>
                      </a:r>
                      <a:endParaRPr lang="zh-CN" sz="1400" kern="100"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/>
                        </a:rPr>
                        <a:t>varchar</a:t>
                      </a:r>
                      <a:endParaRPr lang="zh-CN" sz="1400" kern="100" dirty="0"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/>
                        </a:rPr>
                        <a:t>int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/>
                        </a:rPr>
                        <a:t>timestamp</a:t>
                      </a:r>
                      <a:endParaRPr lang="zh-CN" sz="1400" kern="100"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/>
                        </a:rPr>
                        <a:t>varchar</a:t>
                      </a:r>
                      <a:endParaRPr lang="zh-CN" sz="1400" kern="100" dirty="0"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57199" y="4577080"/>
          <a:ext cx="6780846" cy="574040"/>
        </p:xfrm>
        <a:graphic>
          <a:graphicData uri="http://schemas.openxmlformats.org/drawingml/2006/table">
            <a:tbl>
              <a:tblPr/>
              <a:tblGrid>
                <a:gridCol w="1498601"/>
                <a:gridCol w="5282245"/>
              </a:tblGrid>
              <a:tr h="2870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/>
                        </a:rPr>
                        <a:t>content _id</a:t>
                      </a:r>
                      <a:endParaRPr lang="zh-CN" sz="1400" kern="100" dirty="0"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/>
                        </a:rPr>
                        <a:t>content</a:t>
                      </a:r>
                      <a:endParaRPr lang="zh-CN" sz="1400" kern="100" dirty="0"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0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/>
                        </a:rPr>
                        <a:t>int</a:t>
                      </a:r>
                      <a:endParaRPr lang="zh-CN" sz="1400" kern="100"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/>
                        </a:rPr>
                        <a:t>text</a:t>
                      </a:r>
                      <a:endParaRPr lang="zh-CN" sz="1400" kern="100" dirty="0"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77F8A4-EF47-40A7-B540-F61FAF380C9C}" type="slidenum">
              <a:rPr lang="zh-CN" altLang="en-US" smtClean="0"/>
              <a:pPr>
                <a:defRPr/>
              </a:pPr>
              <a:t>28</a:t>
            </a:fld>
            <a:endParaRPr lang="zh-CN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317500" y="0"/>
            <a:ext cx="10903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dirty="0" smtClean="0">
                <a:solidFill>
                  <a:schemeClr val="accent1">
                    <a:lumMod val="75000"/>
                  </a:schemeClr>
                </a:solidFill>
                <a:ea typeface="微软雅黑" panose="020B0503020204020204" charset="-122"/>
              </a:rPr>
              <a:t>IP</a:t>
            </a:r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  <a:ea typeface="微软雅黑" panose="020B0503020204020204" charset="-122"/>
              </a:rPr>
              <a:t>地址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50899" y="3098461"/>
          <a:ext cx="3517901" cy="1092708"/>
        </p:xfrm>
        <a:graphic>
          <a:graphicData uri="http://schemas.openxmlformats.org/drawingml/2006/table">
            <a:tbl>
              <a:tblPr/>
              <a:tblGrid>
                <a:gridCol w="827904"/>
                <a:gridCol w="2689997"/>
              </a:tblGrid>
              <a:tr h="49563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/>
                        </a:rPr>
                        <a:t>user_id</a:t>
                      </a:r>
                      <a:endParaRPr lang="zh-CN" sz="1600" kern="100" dirty="0"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/>
                        </a:rPr>
                        <a:t>ip</a:t>
                      </a:r>
                      <a:endParaRPr lang="zh-CN" sz="1600" kern="100" dirty="0"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70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/>
                        </a:rPr>
                        <a:t>int</a:t>
                      </a:r>
                      <a:endParaRPr lang="zh-CN" sz="1600" kern="100"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/>
                        </a:rPr>
                        <a:t>unsigned </a:t>
                      </a:r>
                      <a:r>
                        <a:rPr lang="en-US" sz="1600" kern="100" dirty="0" err="1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/>
                        </a:rPr>
                        <a:t>int</a:t>
                      </a:r>
                      <a:endParaRPr lang="zh-CN" sz="1600" kern="100" dirty="0"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17500" y="1621135"/>
            <a:ext cx="7797800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使用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unsigned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int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来表示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ip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地址，比如：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10.204.79.125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，他存储的时候是：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“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10*2^24+204*2^16+79*2^8+125”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计算的值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b="1" u="none" strike="noStrike" cap="none" normalizeH="0" baseline="0" dirty="0" smtClean="0">
                <a:ln>
                  <a:noFill/>
                </a:ln>
                <a:solidFill>
                  <a:srgbClr val="4F81BD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注意：</a:t>
            </a:r>
            <a:r>
              <a:rPr kumimoji="0" lang="en-US" altLang="zh-CN" b="1" u="none" strike="noStrike" cap="none" normalizeH="0" baseline="0" dirty="0" smtClean="0">
                <a:ln>
                  <a:noFill/>
                </a:ln>
                <a:solidFill>
                  <a:srgbClr val="4F81BD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java</a:t>
            </a:r>
            <a:r>
              <a:rPr kumimoji="0" lang="zh-CN" altLang="en-US" b="1" u="none" strike="noStrike" cap="none" normalizeH="0" baseline="0" dirty="0" smtClean="0">
                <a:ln>
                  <a:noFill/>
                </a:ln>
                <a:solidFill>
                  <a:srgbClr val="4F81BD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中需要使用</a:t>
            </a:r>
            <a:r>
              <a:rPr kumimoji="0" lang="en-US" altLang="zh-CN" b="1" u="none" strike="noStrike" cap="none" normalizeH="0" baseline="0" dirty="0" smtClean="0">
                <a:ln>
                  <a:noFill/>
                </a:ln>
                <a:solidFill>
                  <a:srgbClr val="4F81BD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long</a:t>
            </a:r>
            <a:r>
              <a:rPr kumimoji="0" lang="zh-CN" altLang="en-US" b="1" u="none" strike="noStrike" cap="none" normalizeH="0" baseline="0" dirty="0" smtClean="0">
                <a:ln>
                  <a:noFill/>
                </a:ln>
                <a:solidFill>
                  <a:srgbClr val="4F81BD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来进行操作。</a:t>
            </a:r>
            <a:endParaRPr kumimoji="0" lang="zh-CN" altLang="en-US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77F8A4-EF47-40A7-B540-F61FAF380C9C}" type="slidenum">
              <a:rPr lang="zh-CN" altLang="en-US" smtClean="0"/>
              <a:pPr>
                <a:defRPr/>
              </a:pPr>
              <a:t>29</a:t>
            </a:fld>
            <a:endParaRPr lang="zh-CN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317500" y="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  <a:ea typeface="微软雅黑" panose="020B0503020204020204" charset="-122"/>
              </a:rPr>
              <a:t>时间问题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45160" y="4013200"/>
          <a:ext cx="3311168" cy="1231900"/>
        </p:xfrm>
        <a:graphic>
          <a:graphicData uri="http://schemas.openxmlformats.org/drawingml/2006/table">
            <a:tbl>
              <a:tblPr/>
              <a:tblGrid>
                <a:gridCol w="1355368"/>
                <a:gridCol w="1955800"/>
              </a:tblGrid>
              <a:tr h="615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/>
                        </a:rPr>
                        <a:t>user_id</a:t>
                      </a:r>
                      <a:endParaRPr lang="zh-CN" sz="1400" kern="100" dirty="0"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/>
                        </a:rPr>
                        <a:t>add_time</a:t>
                      </a:r>
                      <a:endParaRPr lang="zh-CN" sz="1400" kern="100" dirty="0"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5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/>
                        </a:rPr>
                        <a:t>int</a:t>
                      </a:r>
                      <a:endParaRPr lang="zh-CN" sz="1400" kern="100"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/>
                        </a:rPr>
                        <a:t>unsigned </a:t>
                      </a:r>
                      <a:r>
                        <a:rPr lang="en-US" sz="1400" kern="100" dirty="0" err="1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/>
                        </a:rPr>
                        <a:t>int</a:t>
                      </a:r>
                      <a:endParaRPr lang="zh-CN" sz="1400" kern="100" dirty="0"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6865" name="Rectangle 1"/>
          <p:cNvSpPr>
            <a:spLocks noChangeArrowheads="1"/>
          </p:cNvSpPr>
          <p:nvPr/>
        </p:nvSpPr>
        <p:spPr bwMode="auto">
          <a:xfrm>
            <a:off x="317500" y="674876"/>
            <a:ext cx="8547100" cy="376618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建议使用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unsigned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int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来保存，如果使用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DateTime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类型来保存，见下面例子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select * from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tbl_user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where date(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add_time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) between ‘2012-12-1’ and ‘2012-12-10’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	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需要转化获取日期，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date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函数结果对索引无效。所以上面的方式在检索的时候效率很慢（无法使用索引）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请使用如下方式保存字段：查询的时候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(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时间是秒数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)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sng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select * from </a:t>
            </a:r>
            <a:r>
              <a:rPr kumimoji="0" lang="en-US" altLang="zh-CN" sz="1600" b="0" i="0" u="none" strike="sng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tbl_user</a:t>
            </a:r>
            <a:r>
              <a:rPr kumimoji="0" lang="en-US" altLang="zh-CN" sz="1600" b="0" i="0" u="none" strike="sng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where  </a:t>
            </a:r>
            <a:r>
              <a:rPr kumimoji="0" lang="en-US" altLang="zh-CN" sz="1600" b="0" i="0" u="none" strike="sng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add_time=</a:t>
            </a:r>
            <a:r>
              <a:rPr kumimoji="0" lang="en-US" altLang="zh-CN" sz="1600" b="0" i="0" u="none" strike="sng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&gt;123123125553 and </a:t>
            </a:r>
            <a:r>
              <a:rPr kumimoji="0" lang="en-US" altLang="zh-CN" sz="1600" b="0" i="0" u="none" strike="sng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addtime</a:t>
            </a:r>
            <a:r>
              <a:rPr kumimoji="0" lang="en-US" altLang="zh-CN" sz="1600" b="0" i="0" u="none" strike="sng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&lt;=1231231235</a:t>
            </a: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1600" strike="sngStrike" dirty="0" smtClean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indent="266700" defTabSz="914400" eaLnBrk="0" hangingPunct="0"/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select * from </a:t>
            </a:r>
            <a:r>
              <a:rPr lang="en-US" altLang="zh-CN" sz="1600" dirty="0" err="1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tbl_user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where </a:t>
            </a:r>
            <a:r>
              <a:rPr lang="en-US" altLang="zh-CN" sz="1600" dirty="0" err="1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add_time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between 123123125553 and 1231231235</a:t>
            </a: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600" b="0" i="0" u="none" strike="sng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77F8A4-EF47-40A7-B540-F61FAF380C9C}" type="slidenum">
              <a:rPr lang="zh-CN" altLang="en-US" smtClean="0"/>
              <a:pPr>
                <a:defRPr/>
              </a:pPr>
              <a:t>3</a:t>
            </a:fld>
            <a:endParaRPr lang="zh-CN" altLang="en-US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474085" y="586015"/>
            <a:ext cx="8365115" cy="58631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从官方网站上下载</a:t>
            </a:r>
            <a:r>
              <a:rPr lang="en-US" sz="1400" dirty="0" smtClean="0">
                <a:latin typeface="微软雅黑" panose="020B0503020204020204" charset="-122"/>
                <a:ea typeface="微软雅黑" panose="020B0503020204020204" charset="-122"/>
              </a:rPr>
              <a:t>windows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版本的</a:t>
            </a:r>
            <a:r>
              <a:rPr lang="en-US" sz="1400" dirty="0" smtClean="0">
                <a:latin typeface="微软雅黑" panose="020B0503020204020204" charset="-122"/>
                <a:ea typeface="微软雅黑" panose="020B0503020204020204" charset="-122"/>
              </a:rPr>
              <a:t>mysql-5.6.20-win32.zip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，解压到</a:t>
            </a:r>
            <a:r>
              <a:rPr lang="en-US" sz="1400" dirty="0" smtClean="0">
                <a:latin typeface="微软雅黑" panose="020B0503020204020204" charset="-122"/>
                <a:ea typeface="微软雅黑" panose="020B0503020204020204" charset="-122"/>
              </a:rPr>
              <a:t>C:\mysql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目录，启动</a:t>
            </a:r>
            <a:r>
              <a:rPr lang="en-US" sz="1400" dirty="0" err="1" smtClean="0">
                <a:latin typeface="微软雅黑" panose="020B0503020204020204" charset="-122"/>
                <a:ea typeface="微软雅黑" panose="020B0503020204020204" charset="-122"/>
              </a:rPr>
              <a:t>cmd</a:t>
            </a:r>
            <a:r>
              <a:rPr lang="en-US" sz="1400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sz="1400" dirty="0" err="1" smtClean="0">
                <a:latin typeface="微软雅黑" panose="020B0503020204020204" charset="-122"/>
                <a:ea typeface="微软雅黑" panose="020B0503020204020204" charset="-122"/>
              </a:rPr>
              <a:t>cd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命令进入</a:t>
            </a:r>
            <a:r>
              <a:rPr lang="en-US" sz="1400" dirty="0" smtClean="0">
                <a:latin typeface="微软雅黑" panose="020B0503020204020204" charset="-122"/>
                <a:ea typeface="微软雅黑" panose="020B0503020204020204" charset="-122"/>
              </a:rPr>
              <a:t>C:\mysql\bin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目录，执行：</a:t>
            </a:r>
          </a:p>
          <a:p>
            <a:pPr>
              <a:lnSpc>
                <a:spcPct val="150000"/>
              </a:lnSpc>
            </a:pPr>
            <a:r>
              <a:rPr lang="en-US" sz="1400" b="1" dirty="0" smtClean="0">
                <a:latin typeface="微软雅黑" panose="020B0503020204020204" charset="-122"/>
                <a:ea typeface="微软雅黑" panose="020B0503020204020204" charset="-122"/>
              </a:rPr>
              <a:t>C:\mysql\bin&gt; </a:t>
            </a:r>
            <a:r>
              <a:rPr lang="en-US" sz="1400" b="1" dirty="0" err="1" smtClean="0">
                <a:latin typeface="微软雅黑" panose="020B0503020204020204" charset="-122"/>
                <a:ea typeface="微软雅黑" panose="020B0503020204020204" charset="-122"/>
              </a:rPr>
              <a:t>mysqld</a:t>
            </a:r>
            <a:r>
              <a:rPr lang="en-US" sz="1400" b="1" dirty="0" smtClean="0">
                <a:latin typeface="微软雅黑" panose="020B0503020204020204" charset="-122"/>
                <a:ea typeface="微软雅黑" panose="020B0503020204020204" charset="-122"/>
              </a:rPr>
              <a:t> -install</a:t>
            </a:r>
            <a:endParaRPr lang="zh-CN" altLang="en-US" sz="1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将</a:t>
            </a:r>
            <a:r>
              <a:rPr lang="en-US" sz="1400" dirty="0" err="1" smtClean="0">
                <a:latin typeface="微软雅黑" panose="020B0503020204020204" charset="-122"/>
                <a:ea typeface="微软雅黑" panose="020B0503020204020204" charset="-122"/>
              </a:rPr>
              <a:t>mysql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做为系统服务进行安装，可以从系统服务中查看到已经有了</a:t>
            </a:r>
            <a:r>
              <a:rPr lang="en-US" sz="1400" dirty="0" err="1" smtClean="0">
                <a:latin typeface="微软雅黑" panose="020B0503020204020204" charset="-122"/>
                <a:ea typeface="微软雅黑" panose="020B0503020204020204" charset="-122"/>
              </a:rPr>
              <a:t>mysql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服务，</a:t>
            </a: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删除</a:t>
            </a:r>
            <a:r>
              <a:rPr lang="en-US" sz="1400" dirty="0" err="1" smtClean="0">
                <a:latin typeface="微软雅黑" panose="020B0503020204020204" charset="-122"/>
                <a:ea typeface="微软雅黑" panose="020B0503020204020204" charset="-122"/>
              </a:rPr>
              <a:t>mysql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服务可以采用</a:t>
            </a:r>
            <a:r>
              <a:rPr lang="en-US" sz="1400" dirty="0" smtClean="0">
                <a:latin typeface="微软雅黑" panose="020B0503020204020204" charset="-122"/>
                <a:ea typeface="微软雅黑" panose="020B0503020204020204" charset="-122"/>
              </a:rPr>
              <a:t>dos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命令，如下：</a:t>
            </a:r>
          </a:p>
          <a:p>
            <a:pPr>
              <a:lnSpc>
                <a:spcPct val="150000"/>
              </a:lnSpc>
            </a:pPr>
            <a:r>
              <a:rPr lang="en-US" sz="1400" b="1" dirty="0" smtClean="0">
                <a:latin typeface="微软雅黑" panose="020B0503020204020204" charset="-122"/>
                <a:ea typeface="微软雅黑" panose="020B0503020204020204" charset="-122"/>
              </a:rPr>
              <a:t>C:\mysql\bin&gt; sc delete </a:t>
            </a:r>
            <a:r>
              <a:rPr lang="en-US" sz="1400" b="1" dirty="0" err="1" smtClean="0">
                <a:latin typeface="微软雅黑" panose="020B0503020204020204" charset="-122"/>
                <a:ea typeface="微软雅黑" panose="020B0503020204020204" charset="-122"/>
              </a:rPr>
              <a:t>mysql</a:t>
            </a:r>
            <a:endParaRPr lang="zh-CN" altLang="en-US" sz="1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启动与停止</a:t>
            </a:r>
            <a:r>
              <a:rPr lang="en-US" sz="1400" dirty="0" err="1" smtClean="0">
                <a:latin typeface="微软雅黑" panose="020B0503020204020204" charset="-122"/>
                <a:ea typeface="微软雅黑" panose="020B0503020204020204" charset="-122"/>
              </a:rPr>
              <a:t>mysql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的命令如下：</a:t>
            </a:r>
          </a:p>
          <a:p>
            <a:pPr>
              <a:lnSpc>
                <a:spcPct val="150000"/>
              </a:lnSpc>
            </a:pPr>
            <a:r>
              <a:rPr lang="en-US" sz="1400" b="1" dirty="0" smtClean="0">
                <a:latin typeface="微软雅黑" panose="020B0503020204020204" charset="-122"/>
                <a:ea typeface="微软雅黑" panose="020B0503020204020204" charset="-122"/>
              </a:rPr>
              <a:t>C:\mysql\bin&gt; net start </a:t>
            </a:r>
            <a:r>
              <a:rPr lang="en-US" sz="1400" b="1" dirty="0" err="1" smtClean="0">
                <a:latin typeface="微软雅黑" panose="020B0503020204020204" charset="-122"/>
                <a:ea typeface="微软雅黑" panose="020B0503020204020204" charset="-122"/>
              </a:rPr>
              <a:t>mysql</a:t>
            </a:r>
            <a:endParaRPr lang="zh-CN" altLang="en-US" sz="1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sz="1400" b="1" dirty="0" smtClean="0">
                <a:latin typeface="微软雅黑" panose="020B0503020204020204" charset="-122"/>
                <a:ea typeface="微软雅黑" panose="020B0503020204020204" charset="-122"/>
              </a:rPr>
              <a:t>C:\mysql\bin&gt; net stop </a:t>
            </a:r>
            <a:r>
              <a:rPr lang="en-US" sz="1400" b="1" dirty="0" err="1" smtClean="0">
                <a:latin typeface="微软雅黑" panose="020B0503020204020204" charset="-122"/>
                <a:ea typeface="微软雅黑" panose="020B0503020204020204" charset="-122"/>
              </a:rPr>
              <a:t>mysql</a:t>
            </a:r>
            <a:endParaRPr lang="en-US" sz="14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en-US" altLang="zh-CN" sz="14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zh-CN" altLang="en-US" sz="1400" b="1" dirty="0" smtClean="0">
                <a:latin typeface="微软雅黑" panose="020B0503020204020204" charset="-122"/>
                <a:ea typeface="微软雅黑" panose="020B0503020204020204" charset="-122"/>
              </a:rPr>
              <a:t>初始化</a:t>
            </a:r>
            <a:r>
              <a:rPr lang="en-US" sz="1400" b="1" dirty="0" smtClean="0">
                <a:latin typeface="微软雅黑" panose="020B0503020204020204" charset="-122"/>
                <a:ea typeface="微软雅黑" panose="020B0503020204020204" charset="-122"/>
              </a:rPr>
              <a:t>root</a:t>
            </a:r>
            <a:r>
              <a:rPr lang="zh-CN" altLang="en-US" sz="1400" b="1" dirty="0" smtClean="0">
                <a:latin typeface="微软雅黑" panose="020B0503020204020204" charset="-122"/>
                <a:ea typeface="微软雅黑" panose="020B0503020204020204" charset="-122"/>
              </a:rPr>
              <a:t>密码</a:t>
            </a:r>
            <a:endParaRPr lang="zh-CN" altLang="en-US" sz="1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</a:pPr>
            <a:r>
              <a:rPr lang="en-US" sz="1400" dirty="0" smtClean="0">
                <a:latin typeface="微软雅黑" panose="020B0503020204020204" charset="-122"/>
                <a:ea typeface="微软雅黑" panose="020B0503020204020204" charset="-122"/>
              </a:rPr>
              <a:t>		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启动</a:t>
            </a:r>
            <a:r>
              <a:rPr lang="en-US" sz="1400" dirty="0" err="1" smtClean="0">
                <a:latin typeface="微软雅黑" panose="020B0503020204020204" charset="-122"/>
                <a:ea typeface="微软雅黑" panose="020B0503020204020204" charset="-122"/>
              </a:rPr>
              <a:t>mysql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之后，采用如下命令初始化</a:t>
            </a:r>
            <a:r>
              <a:rPr lang="en-US" sz="1400" dirty="0" smtClean="0">
                <a:latin typeface="微软雅黑" panose="020B0503020204020204" charset="-122"/>
                <a:ea typeface="微软雅黑" panose="020B0503020204020204" charset="-122"/>
              </a:rPr>
              <a:t>root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密码：</a:t>
            </a:r>
          </a:p>
          <a:p>
            <a:pPr>
              <a:lnSpc>
                <a:spcPct val="150000"/>
              </a:lnSpc>
            </a:pPr>
            <a:r>
              <a:rPr lang="en-US" sz="1400" b="1" dirty="0" smtClean="0">
                <a:latin typeface="微软雅黑" panose="020B0503020204020204" charset="-122"/>
                <a:ea typeface="微软雅黑" panose="020B0503020204020204" charset="-122"/>
              </a:rPr>
              <a:t>	C:\mysql\bin&gt; </a:t>
            </a:r>
            <a:r>
              <a:rPr lang="en-US" sz="1400" b="1" dirty="0" err="1" smtClean="0">
                <a:latin typeface="微软雅黑" panose="020B0503020204020204" charset="-122"/>
                <a:ea typeface="微软雅黑" panose="020B0503020204020204" charset="-122"/>
              </a:rPr>
              <a:t>mysqladmin</a:t>
            </a:r>
            <a:r>
              <a:rPr lang="en-US" sz="1400" b="1" dirty="0" smtClean="0">
                <a:latin typeface="微软雅黑" panose="020B0503020204020204" charset="-122"/>
                <a:ea typeface="微软雅黑" panose="020B0503020204020204" charset="-122"/>
              </a:rPr>
              <a:t> -</a:t>
            </a:r>
            <a:r>
              <a:rPr lang="en-US" sz="1400" b="1" dirty="0" err="1" smtClean="0">
                <a:latin typeface="微软雅黑" panose="020B0503020204020204" charset="-122"/>
                <a:ea typeface="微软雅黑" panose="020B0503020204020204" charset="-122"/>
              </a:rPr>
              <a:t>uroot</a:t>
            </a:r>
            <a:r>
              <a:rPr lang="en-US" sz="1400" b="1" dirty="0" smtClean="0">
                <a:latin typeface="微软雅黑" panose="020B0503020204020204" charset="-122"/>
                <a:ea typeface="微软雅黑" panose="020B0503020204020204" charset="-122"/>
              </a:rPr>
              <a:t> password </a:t>
            </a:r>
            <a:r>
              <a:rPr lang="zh-CN" altLang="en-US" sz="1400" b="1" dirty="0" smtClean="0">
                <a:latin typeface="微软雅黑" panose="020B0503020204020204" charset="-122"/>
                <a:ea typeface="微软雅黑" panose="020B0503020204020204" charset="-122"/>
              </a:rPr>
              <a:t>你的密码</a:t>
            </a:r>
            <a:endParaRPr lang="zh-CN" altLang="en-US" sz="1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sz="1400" b="1" dirty="0" smtClean="0">
                <a:latin typeface="微软雅黑" panose="020B0503020204020204" charset="-122"/>
                <a:ea typeface="微软雅黑" panose="020B0503020204020204" charset="-122"/>
              </a:rPr>
              <a:t> (2) </a:t>
            </a:r>
            <a:r>
              <a:rPr lang="zh-CN" altLang="en-US" sz="1400" b="1" dirty="0" smtClean="0">
                <a:latin typeface="微软雅黑" panose="020B0503020204020204" charset="-122"/>
                <a:ea typeface="微软雅黑" panose="020B0503020204020204" charset="-122"/>
              </a:rPr>
              <a:t>建库与建表</a:t>
            </a:r>
            <a:endParaRPr lang="zh-CN" altLang="en-US" sz="1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sz="1400" b="1" dirty="0" smtClean="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进入</a:t>
            </a:r>
            <a:r>
              <a:rPr lang="en-US" sz="1400" dirty="0" err="1" smtClean="0">
                <a:latin typeface="微软雅黑" panose="020B0503020204020204" charset="-122"/>
                <a:ea typeface="微软雅黑" panose="020B0503020204020204" charset="-122"/>
              </a:rPr>
              <a:t>mysql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系统：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sz="1400" b="1" dirty="0" smtClean="0">
                <a:latin typeface="微软雅黑" panose="020B0503020204020204" charset="-122"/>
                <a:ea typeface="微软雅黑" panose="020B0503020204020204" charset="-122"/>
              </a:rPr>
              <a:t>C:\mysql\bin&gt; </a:t>
            </a:r>
            <a:r>
              <a:rPr lang="en-US" sz="1400" b="1" dirty="0" err="1" smtClean="0">
                <a:latin typeface="微软雅黑" panose="020B0503020204020204" charset="-122"/>
                <a:ea typeface="微软雅黑" panose="020B0503020204020204" charset="-122"/>
              </a:rPr>
              <a:t>mysql</a:t>
            </a:r>
            <a:r>
              <a:rPr lang="en-US" sz="1400" b="1" dirty="0" smtClean="0">
                <a:latin typeface="微软雅黑" panose="020B0503020204020204" charset="-122"/>
                <a:ea typeface="微软雅黑" panose="020B0503020204020204" charset="-122"/>
              </a:rPr>
              <a:t> -</a:t>
            </a:r>
            <a:r>
              <a:rPr lang="en-US" sz="1400" b="1" dirty="0" err="1" smtClean="0">
                <a:latin typeface="微软雅黑" panose="020B0503020204020204" charset="-122"/>
                <a:ea typeface="微软雅黑" panose="020B0503020204020204" charset="-122"/>
              </a:rPr>
              <a:t>uroot</a:t>
            </a:r>
            <a:r>
              <a:rPr lang="en-US" sz="1400" b="1" dirty="0" smtClean="0">
                <a:latin typeface="微软雅黑" panose="020B0503020204020204" charset="-122"/>
                <a:ea typeface="微软雅黑" panose="020B0503020204020204" charset="-122"/>
              </a:rPr>
              <a:t> -p</a:t>
            </a:r>
            <a:r>
              <a:rPr lang="zh-CN" altLang="en-US" sz="1400" b="1" dirty="0" smtClean="0">
                <a:latin typeface="微软雅黑" panose="020B0503020204020204" charset="-122"/>
                <a:ea typeface="微软雅黑" panose="020B0503020204020204" charset="-122"/>
              </a:rPr>
              <a:t>你的密码</a:t>
            </a:r>
            <a:endParaRPr lang="zh-CN" altLang="en-US" sz="1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sz="1400" b="1" dirty="0" smtClean="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建立数据库命令</a:t>
            </a:r>
            <a:r>
              <a:rPr lang="en-US" sz="1400" dirty="0" smtClean="0">
                <a:latin typeface="微软雅黑" panose="020B0503020204020204" charset="-122"/>
                <a:ea typeface="微软雅黑" panose="020B0503020204020204" charset="-122"/>
              </a:rPr>
              <a:t>: </a:t>
            </a:r>
            <a:endParaRPr lang="zh-CN" altLang="en-US" sz="1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sz="1400" b="1" dirty="0" smtClean="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sz="1400" b="1" dirty="0" err="1" smtClean="0">
                <a:latin typeface="微软雅黑" panose="020B0503020204020204" charset="-122"/>
                <a:ea typeface="微软雅黑" panose="020B0503020204020204" charset="-122"/>
              </a:rPr>
              <a:t>mysql</a:t>
            </a:r>
            <a:r>
              <a:rPr lang="en-US" sz="1400" b="1" dirty="0" smtClean="0">
                <a:latin typeface="微软雅黑" panose="020B0503020204020204" charset="-122"/>
                <a:ea typeface="微软雅黑" panose="020B0503020204020204" charset="-122"/>
              </a:rPr>
              <a:t>&gt; create database </a:t>
            </a:r>
            <a:r>
              <a:rPr lang="zh-CN" altLang="en-US" sz="1400" b="1" dirty="0" smtClean="0">
                <a:latin typeface="微软雅黑" panose="020B0503020204020204" charset="-122"/>
                <a:ea typeface="微软雅黑" panose="020B0503020204020204" charset="-122"/>
              </a:rPr>
              <a:t>你的数据库名称</a:t>
            </a:r>
            <a:r>
              <a:rPr lang="en-US" sz="1400" b="1" dirty="0" smtClean="0">
                <a:latin typeface="微软雅黑" panose="020B0503020204020204" charset="-122"/>
                <a:ea typeface="微软雅黑" panose="020B0503020204020204" charset="-122"/>
              </a:rPr>
              <a:t> default </a:t>
            </a:r>
            <a:r>
              <a:rPr lang="en-US" sz="1400" b="1" dirty="0" err="1" smtClean="0">
                <a:latin typeface="微软雅黑" panose="020B0503020204020204" charset="-122"/>
                <a:ea typeface="微软雅黑" panose="020B0503020204020204" charset="-122"/>
              </a:rPr>
              <a:t>charset</a:t>
            </a:r>
            <a:r>
              <a:rPr lang="en-US" sz="1400" b="1" dirty="0" smtClean="0">
                <a:latin typeface="微软雅黑" panose="020B0503020204020204" charset="-122"/>
                <a:ea typeface="微软雅黑" panose="020B0503020204020204" charset="-122"/>
              </a:rPr>
              <a:t>=utf8;</a:t>
            </a:r>
            <a:endParaRPr lang="zh-CN" altLang="en-US" sz="14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标题 5"/>
          <p:cNvSpPr txBox="1"/>
          <p:nvPr/>
        </p:nvSpPr>
        <p:spPr bwMode="auto">
          <a:xfrm>
            <a:off x="457200" y="1"/>
            <a:ext cx="8229600" cy="4463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  <a:ea typeface="微软雅黑" panose="020B0503020204020204" charset="-122"/>
              </a:rPr>
              <a:t>Windows</a:t>
            </a:r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  <a:ea typeface="微软雅黑" panose="020B0503020204020204" charset="-122"/>
              </a:rPr>
              <a:t>下</a:t>
            </a:r>
            <a:r>
              <a:rPr lang="en-US" altLang="zh-CN" sz="2400" dirty="0" err="1" smtClean="0">
                <a:solidFill>
                  <a:schemeClr val="accent1">
                    <a:lumMod val="75000"/>
                  </a:schemeClr>
                </a:solidFill>
                <a:ea typeface="微软雅黑" panose="020B0503020204020204" charset="-122"/>
              </a:rPr>
              <a:t>MySQL</a:t>
            </a:r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  <a:ea typeface="微软雅黑" panose="020B0503020204020204" charset="-122"/>
              </a:rPr>
              <a:t>的安装与配置</a:t>
            </a:r>
            <a:endParaRPr lang="en-US" altLang="zh-CN" sz="2400" dirty="0" smtClean="0">
              <a:solidFill>
                <a:schemeClr val="accent1">
                  <a:lumMod val="75000"/>
                </a:schemeClr>
              </a:solidFill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77F8A4-EF47-40A7-B540-F61FAF380C9C}" type="slidenum">
              <a:rPr lang="zh-CN" altLang="en-US" smtClean="0"/>
              <a:pPr>
                <a:defRPr/>
              </a:pPr>
              <a:t>30</a:t>
            </a:fld>
            <a:endParaRPr lang="zh-CN" altLang="en-US" dirty="0"/>
          </a:p>
        </p:txBody>
      </p:sp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317500" y="854720"/>
            <a:ext cx="8305800" cy="33832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、建议使用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mysql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的默认引擎：Innodb</a:t>
            </a:r>
          </a:p>
          <a:p>
            <a:pPr marL="0" marR="0" lvl="0" indent="2667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、建议不要外键，要保证数据完备性，可以在程序中检查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、时间字段（不大于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2037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年），建议使用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long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类型或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timestamp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类型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4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、对于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varchar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char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类型比较使用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like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时，请不要在字符串前面使用”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%”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，因为会导致索引失效。在末尾添加是可以的。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5</a:t>
            </a:r>
            <a:r>
              <a:rPr kumimoji="0" lang="zh-CN" alt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or</a:t>
            </a:r>
            <a:r>
              <a:rPr kumimoji="0" lang="zh-CN" alt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语句：</a:t>
            </a:r>
            <a:endParaRPr kumimoji="0" lang="zh-CN" altLang="en-US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select * from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tbl_user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where username=“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马云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” or email=“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马云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@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淘宝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.com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”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如果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username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和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email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都建立索引了，其搜索结果会按照索引来检索的，系统默认会添加上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union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进行处理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。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7500" y="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  <a:ea typeface="微软雅黑" panose="020B0503020204020204" charset="-122"/>
              </a:rPr>
              <a:t>优化总结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77F8A4-EF47-40A7-B540-F61FAF380C9C}" type="slidenum">
              <a:rPr lang="zh-CN" altLang="en-US" smtClean="0"/>
              <a:pPr>
                <a:defRPr/>
              </a:pPr>
              <a:t>31</a:t>
            </a:fld>
            <a:endParaRPr lang="zh-CN" altLang="en-US" dirty="0"/>
          </a:p>
        </p:txBody>
      </p:sp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317500" y="685800"/>
            <a:ext cx="8305800" cy="501675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备份</a:t>
            </a:r>
            <a:endParaRPr kumimoji="0" lang="en-US" altLang="zh-CN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</a:rPr>
              <a:t>#</a:t>
            </a:r>
            <a:r>
              <a:rPr lang="en-US" altLang="zh-CN" sz="1600" dirty="0" err="1" smtClean="0">
                <a:latin typeface="微软雅黑" panose="020B0503020204020204" charset="-122"/>
                <a:ea typeface="微软雅黑" panose="020B0503020204020204" charset="-122"/>
              </a:rPr>
              <a:t>mysqldump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</a:rPr>
              <a:t> -</a:t>
            </a:r>
            <a:r>
              <a:rPr lang="en-US" altLang="zh-CN" sz="1600" dirty="0" err="1" smtClean="0">
                <a:latin typeface="微软雅黑" panose="020B0503020204020204" charset="-122"/>
                <a:ea typeface="微软雅黑" panose="020B0503020204020204" charset="-122"/>
              </a:rPr>
              <a:t>uroot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</a:rPr>
              <a:t> -p </a:t>
            </a:r>
            <a:r>
              <a:rPr lang="en-US" altLang="zh-CN" sz="1600" dirty="0" err="1" smtClean="0">
                <a:latin typeface="微软雅黑" panose="020B0503020204020204" charset="-122"/>
                <a:ea typeface="微软雅黑" panose="020B0503020204020204" charset="-122"/>
              </a:rPr>
              <a:t>dbname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</a:rPr>
              <a:t> [tables] --default-character-set=utf8 &gt; /data/dbname_2014-09-23.sql</a:t>
            </a:r>
          </a:p>
          <a:p>
            <a:pPr marL="0" marR="0" lvl="0" indent="2667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还原</a:t>
            </a:r>
            <a:endParaRPr kumimoji="0" lang="en-US" altLang="zh-CN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266700" defTabSz="914400" eaLnBrk="0" hangingPunct="0">
              <a:lnSpc>
                <a:spcPct val="200000"/>
              </a:lnSpc>
            </a:pP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</a:rPr>
              <a:t>#</a:t>
            </a:r>
            <a:r>
              <a:rPr lang="en-US" altLang="zh-CN" sz="1600" dirty="0" err="1" smtClean="0">
                <a:latin typeface="微软雅黑" panose="020B0503020204020204" charset="-122"/>
                <a:ea typeface="微软雅黑" panose="020B0503020204020204" charset="-122"/>
              </a:rPr>
              <a:t>mysql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</a:rPr>
              <a:t> -</a:t>
            </a:r>
            <a:r>
              <a:rPr lang="en-US" altLang="zh-CN" sz="1600" dirty="0" err="1" smtClean="0">
                <a:latin typeface="微软雅黑" panose="020B0503020204020204" charset="-122"/>
                <a:ea typeface="微软雅黑" panose="020B0503020204020204" charset="-122"/>
              </a:rPr>
              <a:t>uroot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</a:rPr>
              <a:t> -p </a:t>
            </a:r>
            <a:r>
              <a:rPr lang="en-US" altLang="zh-CN" sz="1600" dirty="0" err="1" smtClean="0">
                <a:latin typeface="微软雅黑" panose="020B0503020204020204" charset="-122"/>
                <a:ea typeface="微软雅黑" panose="020B0503020204020204" charset="-122"/>
              </a:rPr>
              <a:t>dbname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</a:rPr>
              <a:t>  [tables] --default-character-set=utf8 &lt; /data/dbname_2014-09-23.sql</a:t>
            </a:r>
          </a:p>
          <a:p>
            <a:pPr lvl="0" indent="266700" defTabSz="914400" eaLnBrk="0" hangingPunct="0">
              <a:lnSpc>
                <a:spcPct val="200000"/>
              </a:lnSpc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或者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266700" defTabSz="914400" eaLnBrk="0" hangingPunct="0">
              <a:lnSpc>
                <a:spcPct val="200000"/>
              </a:lnSpc>
            </a:pPr>
            <a:r>
              <a:rPr lang="en-US" altLang="zh-CN" sz="1600" dirty="0" err="1" smtClean="0">
                <a:latin typeface="微软雅黑" panose="020B0503020204020204" charset="-122"/>
                <a:ea typeface="微软雅黑" panose="020B0503020204020204" charset="-122"/>
              </a:rPr>
              <a:t>mysql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</a:rPr>
              <a:t>&gt; use </a:t>
            </a:r>
            <a:r>
              <a:rPr lang="en-US" altLang="zh-CN" sz="1600" dirty="0" err="1" smtClean="0">
                <a:latin typeface="微软雅黑" panose="020B0503020204020204" charset="-122"/>
                <a:ea typeface="微软雅黑" panose="020B0503020204020204" charset="-122"/>
              </a:rPr>
              <a:t>dbname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266700" defTabSz="914400" eaLnBrk="0" hangingPunct="0">
              <a:lnSpc>
                <a:spcPct val="200000"/>
              </a:lnSpc>
            </a:pP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mysql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&gt;</a:t>
            </a:r>
            <a:r>
              <a:rPr kumimoji="0" lang="en-US" altLang="zh-CN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 source 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</a:rPr>
              <a:t>/data/dbname_2014-09-23.sql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7500" y="0"/>
            <a:ext cx="3672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 smtClean="0">
                <a:solidFill>
                  <a:schemeClr val="accent1">
                    <a:lumMod val="75000"/>
                  </a:schemeClr>
                </a:solidFill>
                <a:ea typeface="微软雅黑" panose="020B0503020204020204" charset="-122"/>
              </a:rPr>
              <a:t>MySQL</a:t>
            </a:r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  <a:ea typeface="微软雅黑" panose="020B0503020204020204" charset="-122"/>
              </a:rPr>
              <a:t>数据库备份与还原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77F8A4-EF47-40A7-B540-F61FAF380C9C}" type="slidenum">
              <a:rPr lang="zh-CN" altLang="en-US" smtClean="0"/>
              <a:pPr>
                <a:defRPr/>
              </a:pPr>
              <a:t>32</a:t>
            </a:fld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317500" y="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dirty="0" smtClean="0">
                <a:solidFill>
                  <a:schemeClr val="accent1">
                    <a:lumMod val="75000"/>
                  </a:schemeClr>
                </a:solidFill>
                <a:ea typeface="微软雅黑" panose="020B0503020204020204" charset="-122"/>
              </a:rPr>
              <a:t>SQL</a:t>
            </a:r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  <a:ea typeface="微软雅黑" panose="020B0503020204020204" charset="-122"/>
              </a:rPr>
              <a:t>注入</a:t>
            </a:r>
          </a:p>
        </p:txBody>
      </p:sp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241300" y="548993"/>
            <a:ext cx="8826500" cy="563231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、什么是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SQL</a:t>
            </a: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注入？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系统把用户输入的数据当作代码来执行了。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、怎么进行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SQL</a:t>
            </a: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注入？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比如网址：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http://www.zte.com/user.jsp?id=2 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对应的查询语句是：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‘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select username from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tbl_user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where id=’+id;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攻击者输入：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http://www.zte.com/user.jsp?id=2 or 1=1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select username from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tbl_user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where id=2 or 1=1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页面错误提示中，可能所有的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username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都出来了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、我们如何防范？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使用预编译语句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‘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select username from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tbl_user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where id=?’;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Java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中的语句类似使用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: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PreparedStatment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psmt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=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connection.prepareStaement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sql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);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psmt.setString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(1, 2);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77F8A4-EF47-40A7-B540-F61FAF380C9C}" type="slidenum">
              <a:rPr lang="zh-CN" altLang="en-US" smtClean="0"/>
              <a:pPr>
                <a:defRPr/>
              </a:pPr>
              <a:t>4</a:t>
            </a:fld>
            <a:endParaRPr lang="zh-CN" altLang="en-US" dirty="0"/>
          </a:p>
        </p:txBody>
      </p:sp>
      <p:sp>
        <p:nvSpPr>
          <p:cNvPr id="3" name="标题 5"/>
          <p:cNvSpPr txBox="1"/>
          <p:nvPr/>
        </p:nvSpPr>
        <p:spPr bwMode="auto">
          <a:xfrm>
            <a:off x="457200" y="1"/>
            <a:ext cx="8229600" cy="4463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  <a:ea typeface="微软雅黑" panose="020B0503020204020204" charset="-122"/>
              </a:rPr>
              <a:t>Linux</a:t>
            </a:r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  <a:ea typeface="微软雅黑" panose="020B0503020204020204" charset="-122"/>
              </a:rPr>
              <a:t>下</a:t>
            </a:r>
            <a:r>
              <a:rPr lang="en-US" altLang="zh-CN" sz="2400" dirty="0" err="1" smtClean="0">
                <a:solidFill>
                  <a:schemeClr val="accent1">
                    <a:lumMod val="75000"/>
                  </a:schemeClr>
                </a:solidFill>
                <a:ea typeface="微软雅黑" panose="020B0503020204020204" charset="-122"/>
              </a:rPr>
              <a:t>MySQL</a:t>
            </a:r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  <a:ea typeface="微软雅黑" panose="020B0503020204020204" charset="-122"/>
              </a:rPr>
              <a:t>的安装与配置</a:t>
            </a:r>
            <a:endParaRPr lang="en-US" altLang="zh-CN" sz="2400" dirty="0" smtClean="0">
              <a:solidFill>
                <a:schemeClr val="accent1">
                  <a:lumMod val="75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92101" y="509815"/>
            <a:ext cx="8851900" cy="600164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lvl="1" indent="-342900">
              <a:lnSpc>
                <a:spcPct val="150000"/>
              </a:lnSpc>
              <a:buAutoNum type="arabicParenBoth"/>
            </a:pP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编译</a:t>
            </a:r>
            <a:r>
              <a:rPr lang="en-US" sz="1600" dirty="0" err="1" smtClean="0">
                <a:latin typeface="微软雅黑" panose="020B0503020204020204" charset="-122"/>
                <a:ea typeface="微软雅黑" panose="020B0503020204020204" charset="-122"/>
              </a:rPr>
              <a:t>MySQL</a:t>
            </a:r>
            <a:endParaRPr lang="zh-CN" altLang="en-US" sz="16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下载</a:t>
            </a:r>
            <a:r>
              <a:rPr lang="en-US" sz="1600" dirty="0" err="1" smtClean="0">
                <a:latin typeface="微软雅黑" panose="020B0503020204020204" charset="-122"/>
                <a:ea typeface="微软雅黑" panose="020B0503020204020204" charset="-122"/>
              </a:rPr>
              <a:t>MySQL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源代码压缩包</a:t>
            </a:r>
            <a:r>
              <a:rPr lang="en-US" sz="1600" dirty="0" smtClean="0">
                <a:latin typeface="微软雅黑" panose="020B0503020204020204" charset="-122"/>
                <a:ea typeface="微软雅黑" panose="020B0503020204020204" charset="-122"/>
              </a:rPr>
              <a:t>mysql-5.6.20.tar.gz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存放到</a:t>
            </a:r>
            <a:r>
              <a:rPr lang="en-US" sz="1600" dirty="0" smtClean="0">
                <a:latin typeface="微软雅黑" panose="020B0503020204020204" charset="-122"/>
                <a:ea typeface="微软雅黑" panose="020B0503020204020204" charset="-122"/>
              </a:rPr>
              <a:t>/data/software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，使用如下命令进行编译：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微软雅黑" panose="020B0503020204020204" charset="-122"/>
                <a:ea typeface="微软雅黑" panose="020B0503020204020204" charset="-122"/>
              </a:rPr>
              <a:t># </a:t>
            </a:r>
            <a:r>
              <a:rPr lang="en-US" sz="1600" dirty="0" err="1" smtClean="0">
                <a:latin typeface="微软雅黑" panose="020B0503020204020204" charset="-122"/>
                <a:ea typeface="微软雅黑" panose="020B0503020204020204" charset="-122"/>
              </a:rPr>
              <a:t>Preconfiguration</a:t>
            </a:r>
            <a:r>
              <a:rPr lang="en-US" sz="1600" dirty="0" smtClean="0">
                <a:latin typeface="微软雅黑" panose="020B0503020204020204" charset="-122"/>
                <a:ea typeface="微软雅黑" panose="020B0503020204020204" charset="-122"/>
              </a:rPr>
              <a:t> setup</a:t>
            </a:r>
            <a:endParaRPr lang="zh-CN" altLang="en-US" sz="16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微软雅黑" panose="020B0503020204020204" charset="-122"/>
                <a:ea typeface="微软雅黑" panose="020B0503020204020204" charset="-122"/>
              </a:rPr>
              <a:t>shell&gt; </a:t>
            </a:r>
            <a:r>
              <a:rPr lang="en-US" sz="1600" dirty="0" err="1" smtClean="0">
                <a:latin typeface="微软雅黑" panose="020B0503020204020204" charset="-122"/>
                <a:ea typeface="微软雅黑" panose="020B0503020204020204" charset="-122"/>
              </a:rPr>
              <a:t>groupadd</a:t>
            </a:r>
            <a:r>
              <a:rPr lang="en-US" sz="1600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sz="1600" dirty="0" err="1" smtClean="0">
                <a:latin typeface="微软雅黑" panose="020B0503020204020204" charset="-122"/>
                <a:ea typeface="微软雅黑" panose="020B0503020204020204" charset="-122"/>
              </a:rPr>
              <a:t>mysql</a:t>
            </a:r>
            <a:endParaRPr lang="zh-CN" altLang="en-US" sz="16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微软雅黑" panose="020B0503020204020204" charset="-122"/>
                <a:ea typeface="微软雅黑" panose="020B0503020204020204" charset="-122"/>
              </a:rPr>
              <a:t>shell&gt; </a:t>
            </a:r>
            <a:r>
              <a:rPr lang="en-US" sz="1600" dirty="0" err="1" smtClean="0">
                <a:latin typeface="微软雅黑" panose="020B0503020204020204" charset="-122"/>
                <a:ea typeface="微软雅黑" panose="020B0503020204020204" charset="-122"/>
              </a:rPr>
              <a:t>useradd</a:t>
            </a:r>
            <a:r>
              <a:rPr lang="en-US" sz="1600" dirty="0" smtClean="0">
                <a:latin typeface="微软雅黑" panose="020B0503020204020204" charset="-122"/>
                <a:ea typeface="微软雅黑" panose="020B0503020204020204" charset="-122"/>
              </a:rPr>
              <a:t> -r -g </a:t>
            </a:r>
            <a:r>
              <a:rPr lang="en-US" sz="1600" dirty="0" err="1" smtClean="0">
                <a:latin typeface="微软雅黑" panose="020B0503020204020204" charset="-122"/>
                <a:ea typeface="微软雅黑" panose="020B0503020204020204" charset="-122"/>
              </a:rPr>
              <a:t>mysql</a:t>
            </a:r>
            <a:r>
              <a:rPr lang="en-US" sz="1600" dirty="0" smtClean="0">
                <a:latin typeface="微软雅黑" panose="020B0503020204020204" charset="-122"/>
                <a:ea typeface="微软雅黑" panose="020B0503020204020204" charset="-122"/>
              </a:rPr>
              <a:t> -s /</a:t>
            </a:r>
            <a:r>
              <a:rPr lang="en-US" sz="1600" dirty="0" err="1" smtClean="0">
                <a:latin typeface="微软雅黑" panose="020B0503020204020204" charset="-122"/>
                <a:ea typeface="微软雅黑" panose="020B0503020204020204" charset="-122"/>
              </a:rPr>
              <a:t>sbin</a:t>
            </a:r>
            <a:r>
              <a:rPr lang="en-US" sz="1600" dirty="0" smtClean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en-US" sz="1600" dirty="0" err="1" smtClean="0">
                <a:latin typeface="微软雅黑" panose="020B0503020204020204" charset="-122"/>
                <a:ea typeface="微软雅黑" panose="020B0503020204020204" charset="-122"/>
              </a:rPr>
              <a:t>nologin</a:t>
            </a:r>
            <a:r>
              <a:rPr lang="en-US" sz="1600" dirty="0" smtClean="0">
                <a:latin typeface="微软雅黑" panose="020B0503020204020204" charset="-122"/>
                <a:ea typeface="微软雅黑" panose="020B0503020204020204" charset="-122"/>
              </a:rPr>
              <a:t> -d /</a:t>
            </a:r>
            <a:r>
              <a:rPr lang="en-US" sz="1600" dirty="0" err="1" smtClean="0">
                <a:latin typeface="微软雅黑" panose="020B0503020204020204" charset="-122"/>
                <a:ea typeface="微软雅黑" panose="020B0503020204020204" charset="-122"/>
              </a:rPr>
              <a:t>usr</a:t>
            </a:r>
            <a:r>
              <a:rPr lang="en-US" sz="1600" dirty="0" smtClean="0">
                <a:latin typeface="微软雅黑" panose="020B0503020204020204" charset="-122"/>
                <a:ea typeface="微软雅黑" panose="020B0503020204020204" charset="-122"/>
              </a:rPr>
              <a:t>/local/</a:t>
            </a:r>
            <a:r>
              <a:rPr lang="en-US" sz="1600" dirty="0" err="1" smtClean="0">
                <a:latin typeface="微软雅黑" panose="020B0503020204020204" charset="-122"/>
                <a:ea typeface="微软雅黑" panose="020B0503020204020204" charset="-122"/>
              </a:rPr>
              <a:t>mysql</a:t>
            </a:r>
            <a:r>
              <a:rPr lang="en-US" sz="1600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sz="1600" dirty="0" err="1" smtClean="0">
                <a:latin typeface="微软雅黑" panose="020B0503020204020204" charset="-122"/>
                <a:ea typeface="微软雅黑" panose="020B0503020204020204" charset="-122"/>
              </a:rPr>
              <a:t>mysql</a:t>
            </a:r>
            <a:endParaRPr lang="zh-CN" altLang="en-US" sz="16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微软雅黑" panose="020B0503020204020204" charset="-122"/>
                <a:ea typeface="微软雅黑" panose="020B0503020204020204" charset="-122"/>
              </a:rPr>
              <a:t># Beginning of source-build specific instructions</a:t>
            </a:r>
            <a:endParaRPr lang="zh-CN" altLang="en-US" sz="16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微软雅黑" panose="020B0503020204020204" charset="-122"/>
                <a:ea typeface="微软雅黑" panose="020B0503020204020204" charset="-122"/>
              </a:rPr>
              <a:t>shell&gt; </a:t>
            </a:r>
            <a:r>
              <a:rPr lang="en-US" sz="1600" dirty="0" err="1" smtClean="0">
                <a:latin typeface="微软雅黑" panose="020B0503020204020204" charset="-122"/>
                <a:ea typeface="微软雅黑" panose="020B0503020204020204" charset="-122"/>
              </a:rPr>
              <a:t>cd</a:t>
            </a:r>
            <a:r>
              <a:rPr lang="en-US" sz="1600" dirty="0" smtClean="0">
                <a:latin typeface="微软雅黑" panose="020B0503020204020204" charset="-122"/>
                <a:ea typeface="微软雅黑" panose="020B0503020204020204" charset="-122"/>
              </a:rPr>
              <a:t> /data/software</a:t>
            </a:r>
            <a:endParaRPr lang="zh-CN" altLang="en-US" sz="16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微软雅黑" panose="020B0503020204020204" charset="-122"/>
                <a:ea typeface="微软雅黑" panose="020B0503020204020204" charset="-122"/>
              </a:rPr>
              <a:t>shell&gt; tar </a:t>
            </a:r>
            <a:r>
              <a:rPr lang="en-US" sz="1600" dirty="0" err="1" smtClean="0">
                <a:latin typeface="微软雅黑" panose="020B0503020204020204" charset="-122"/>
                <a:ea typeface="微软雅黑" panose="020B0503020204020204" charset="-122"/>
              </a:rPr>
              <a:t>zxvf</a:t>
            </a:r>
            <a:r>
              <a:rPr lang="en-US" sz="1600" dirty="0" smtClean="0">
                <a:latin typeface="微软雅黑" panose="020B0503020204020204" charset="-122"/>
                <a:ea typeface="微软雅黑" panose="020B0503020204020204" charset="-122"/>
              </a:rPr>
              <a:t> mysql-5.6.20.tar.gz</a:t>
            </a:r>
            <a:endParaRPr lang="zh-CN" altLang="en-US" sz="16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微软雅黑" panose="020B0503020204020204" charset="-122"/>
                <a:ea typeface="微软雅黑" panose="020B0503020204020204" charset="-122"/>
              </a:rPr>
              <a:t>shell&gt; </a:t>
            </a:r>
            <a:r>
              <a:rPr lang="en-US" sz="1600" dirty="0" err="1" smtClean="0">
                <a:latin typeface="微软雅黑" panose="020B0503020204020204" charset="-122"/>
                <a:ea typeface="微软雅黑" panose="020B0503020204020204" charset="-122"/>
              </a:rPr>
              <a:t>cd</a:t>
            </a:r>
            <a:r>
              <a:rPr lang="en-US" sz="1600" dirty="0" smtClean="0">
                <a:latin typeface="微软雅黑" panose="020B0503020204020204" charset="-122"/>
                <a:ea typeface="微软雅黑" panose="020B0503020204020204" charset="-122"/>
              </a:rPr>
              <a:t> mysql-5.6.20</a:t>
            </a:r>
            <a:endParaRPr lang="zh-CN" altLang="en-US" sz="16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微软雅黑" panose="020B0503020204020204" charset="-122"/>
                <a:ea typeface="微软雅黑" panose="020B0503020204020204" charset="-122"/>
              </a:rPr>
              <a:t>shell&gt; </a:t>
            </a:r>
            <a:r>
              <a:rPr lang="en-US" sz="1600" dirty="0" err="1" smtClean="0">
                <a:latin typeface="微软雅黑" panose="020B0503020204020204" charset="-122"/>
                <a:ea typeface="微软雅黑" panose="020B0503020204020204" charset="-122"/>
              </a:rPr>
              <a:t>cmake</a:t>
            </a:r>
            <a:r>
              <a:rPr lang="en-US" sz="1600" dirty="0" smtClean="0">
                <a:latin typeface="微软雅黑" panose="020B0503020204020204" charset="-122"/>
                <a:ea typeface="微软雅黑" panose="020B0503020204020204" charset="-122"/>
              </a:rPr>
              <a:t> .</a:t>
            </a:r>
            <a:endParaRPr lang="zh-CN" altLang="en-US" sz="16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微软雅黑" panose="020B0503020204020204" charset="-122"/>
                <a:ea typeface="微软雅黑" panose="020B0503020204020204" charset="-122"/>
              </a:rPr>
              <a:t>shell&gt; make -j4  # -j means </a:t>
            </a:r>
            <a:r>
              <a:rPr lang="en-US" sz="1600" dirty="0" err="1" smtClean="0">
                <a:latin typeface="微软雅黑" panose="020B0503020204020204" charset="-122"/>
                <a:ea typeface="微软雅黑" panose="020B0503020204020204" charset="-122"/>
              </a:rPr>
              <a:t>cpu</a:t>
            </a:r>
            <a:r>
              <a:rPr lang="en-US" sz="1600" dirty="0" smtClean="0">
                <a:latin typeface="微软雅黑" panose="020B0503020204020204" charset="-122"/>
                <a:ea typeface="微软雅黑" panose="020B0503020204020204" charset="-122"/>
              </a:rPr>
              <a:t> cores</a:t>
            </a:r>
            <a:endParaRPr lang="zh-CN" altLang="en-US" sz="16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微软雅黑" panose="020B0503020204020204" charset="-122"/>
                <a:ea typeface="微软雅黑" panose="020B0503020204020204" charset="-122"/>
              </a:rPr>
              <a:t>shell&gt; make install</a:t>
            </a:r>
            <a:endParaRPr lang="zh-CN" altLang="en-US" sz="16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微软雅黑" panose="020B0503020204020204" charset="-122"/>
                <a:ea typeface="微软雅黑" panose="020B0503020204020204" charset="-122"/>
              </a:rPr>
              <a:t>#shell&gt; make install DESTDIR="/data/program/</a:t>
            </a:r>
            <a:r>
              <a:rPr lang="en-US" sz="1600" dirty="0" err="1" smtClean="0">
                <a:latin typeface="微软雅黑" panose="020B0503020204020204" charset="-122"/>
                <a:ea typeface="微软雅黑" panose="020B0503020204020204" charset="-122"/>
              </a:rPr>
              <a:t>mysql</a:t>
            </a:r>
            <a:r>
              <a:rPr lang="en-US" sz="1600" dirty="0" smtClean="0">
                <a:latin typeface="微软雅黑" panose="020B0503020204020204" charset="-122"/>
                <a:ea typeface="微软雅黑" panose="020B0503020204020204" charset="-122"/>
              </a:rPr>
              <a:t>" 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利用这条语句可以指定安装目录，通常我们采用默认安装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微软雅黑" panose="020B0503020204020204" charset="-122"/>
                <a:ea typeface="微软雅黑" panose="020B0503020204020204" charset="-122"/>
              </a:rPr>
              <a:t># End of source-build specific instructions</a:t>
            </a:r>
            <a:endParaRPr lang="zh-CN" altLang="en-US" sz="16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微软雅黑" panose="020B0503020204020204" charset="-122"/>
                <a:ea typeface="微软雅黑" panose="020B0503020204020204" charset="-122"/>
              </a:rPr>
              <a:t>#shell&gt; make package 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可以将编译好的</a:t>
            </a:r>
            <a:r>
              <a:rPr lang="en-US" sz="1600" dirty="0" err="1" smtClean="0">
                <a:latin typeface="微软雅黑" panose="020B0503020204020204" charset="-122"/>
                <a:ea typeface="微软雅黑" panose="020B0503020204020204" charset="-122"/>
              </a:rPr>
              <a:t>mysql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打包，方便以后直接安装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77F8A4-EF47-40A7-B540-F61FAF380C9C}" type="slidenum">
              <a:rPr lang="zh-CN" altLang="en-US" smtClean="0"/>
              <a:pPr>
                <a:defRPr/>
              </a:pPr>
              <a:t>5</a:t>
            </a:fld>
            <a:endParaRPr lang="zh-CN" altLang="en-US" dirty="0"/>
          </a:p>
        </p:txBody>
      </p:sp>
      <p:sp>
        <p:nvSpPr>
          <p:cNvPr id="3" name="标题 5"/>
          <p:cNvSpPr txBox="1"/>
          <p:nvPr/>
        </p:nvSpPr>
        <p:spPr bwMode="auto">
          <a:xfrm>
            <a:off x="457200" y="1"/>
            <a:ext cx="8229600" cy="4463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  <a:ea typeface="微软雅黑" panose="020B0503020204020204" charset="-122"/>
              </a:rPr>
              <a:t>Linux</a:t>
            </a:r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  <a:ea typeface="微软雅黑" panose="020B0503020204020204" charset="-122"/>
              </a:rPr>
              <a:t>下</a:t>
            </a:r>
            <a:r>
              <a:rPr lang="en-US" altLang="zh-CN" sz="2400" dirty="0" err="1" smtClean="0">
                <a:solidFill>
                  <a:schemeClr val="accent1">
                    <a:lumMod val="75000"/>
                  </a:schemeClr>
                </a:solidFill>
                <a:ea typeface="微软雅黑" panose="020B0503020204020204" charset="-122"/>
              </a:rPr>
              <a:t>MySQL</a:t>
            </a:r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  <a:ea typeface="微软雅黑" panose="020B0503020204020204" charset="-122"/>
              </a:rPr>
              <a:t>的安装与配置</a:t>
            </a:r>
            <a:endParaRPr lang="en-US" altLang="zh-CN" sz="2400" dirty="0" smtClean="0">
              <a:solidFill>
                <a:schemeClr val="accent1">
                  <a:lumMod val="75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92100" y="509905"/>
            <a:ext cx="8395335" cy="52120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</a:rPr>
              <a:t>(2) 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安装</a:t>
            </a:r>
            <a:r>
              <a:rPr lang="en-US" sz="1600" dirty="0" err="1" smtClean="0">
                <a:latin typeface="微软雅黑" panose="020B0503020204020204" charset="-122"/>
                <a:ea typeface="微软雅黑" panose="020B0503020204020204" charset="-122"/>
              </a:rPr>
              <a:t>MySQL</a:t>
            </a:r>
            <a:endParaRPr lang="en-US" sz="16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微软雅黑" panose="020B0503020204020204" charset="-122"/>
                <a:ea typeface="微软雅黑" panose="020B0503020204020204" charset="-122"/>
              </a:rPr>
              <a:t># </a:t>
            </a:r>
            <a:r>
              <a:rPr lang="en-US" sz="1600" dirty="0" err="1" smtClean="0">
                <a:latin typeface="微软雅黑" panose="020B0503020204020204" charset="-122"/>
                <a:ea typeface="微软雅黑" panose="020B0503020204020204" charset="-122"/>
              </a:rPr>
              <a:t>Postinstallation</a:t>
            </a:r>
            <a:r>
              <a:rPr lang="en-US" sz="1600" dirty="0" smtClean="0">
                <a:latin typeface="微软雅黑" panose="020B0503020204020204" charset="-122"/>
                <a:ea typeface="微软雅黑" panose="020B0503020204020204" charset="-122"/>
              </a:rPr>
              <a:t> setup</a:t>
            </a:r>
            <a:endParaRPr lang="zh-CN" altLang="en-US" sz="16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sz="1600" dirty="0" err="1" smtClean="0">
                <a:latin typeface="微软雅黑" panose="020B0503020204020204" charset="-122"/>
                <a:ea typeface="微软雅黑" panose="020B0503020204020204" charset="-122"/>
              </a:rPr>
              <a:t>cd</a:t>
            </a:r>
            <a:r>
              <a:rPr lang="en-US" sz="1600" dirty="0" smtClean="0">
                <a:latin typeface="微软雅黑" panose="020B0503020204020204" charset="-122"/>
                <a:ea typeface="微软雅黑" panose="020B0503020204020204" charset="-122"/>
              </a:rPr>
              <a:t> /</a:t>
            </a:r>
            <a:r>
              <a:rPr lang="en-US" sz="1600" dirty="0" err="1" smtClean="0">
                <a:latin typeface="微软雅黑" panose="020B0503020204020204" charset="-122"/>
                <a:ea typeface="微软雅黑" panose="020B0503020204020204" charset="-122"/>
              </a:rPr>
              <a:t>usr</a:t>
            </a:r>
            <a:r>
              <a:rPr lang="en-US" sz="1600" dirty="0" smtClean="0">
                <a:latin typeface="微软雅黑" panose="020B0503020204020204" charset="-122"/>
                <a:ea typeface="微软雅黑" panose="020B0503020204020204" charset="-122"/>
              </a:rPr>
              <a:t>/local/</a:t>
            </a:r>
            <a:r>
              <a:rPr lang="en-US" sz="1600" dirty="0" err="1" smtClean="0">
                <a:latin typeface="微软雅黑" panose="020B0503020204020204" charset="-122"/>
                <a:ea typeface="微软雅黑" panose="020B0503020204020204" charset="-122"/>
              </a:rPr>
              <a:t>mysql</a:t>
            </a:r>
            <a:endParaRPr lang="zh-CN" altLang="en-US" sz="16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sz="1600" dirty="0" err="1" smtClean="0">
                <a:latin typeface="微软雅黑" panose="020B0503020204020204" charset="-122"/>
                <a:ea typeface="微软雅黑" panose="020B0503020204020204" charset="-122"/>
              </a:rPr>
              <a:t>chown</a:t>
            </a:r>
            <a:r>
              <a:rPr lang="en-US" sz="1600" dirty="0" smtClean="0">
                <a:latin typeface="微软雅黑" panose="020B0503020204020204" charset="-122"/>
                <a:ea typeface="微软雅黑" panose="020B0503020204020204" charset="-122"/>
              </a:rPr>
              <a:t> -R </a:t>
            </a:r>
            <a:r>
              <a:rPr lang="en-US" sz="1600" dirty="0" err="1" smtClean="0">
                <a:latin typeface="微软雅黑" panose="020B0503020204020204" charset="-122"/>
                <a:ea typeface="微软雅黑" panose="020B0503020204020204" charset="-122"/>
              </a:rPr>
              <a:t>mysql</a:t>
            </a:r>
            <a:r>
              <a:rPr lang="en-US" sz="1600" dirty="0" smtClean="0">
                <a:latin typeface="微软雅黑" panose="020B0503020204020204" charset="-122"/>
                <a:ea typeface="微软雅黑" panose="020B0503020204020204" charset="-122"/>
              </a:rPr>
              <a:t> .</a:t>
            </a:r>
            <a:endParaRPr lang="zh-CN" altLang="en-US" sz="16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sz="1600" dirty="0" err="1" smtClean="0">
                <a:latin typeface="微软雅黑" panose="020B0503020204020204" charset="-122"/>
                <a:ea typeface="微软雅黑" panose="020B0503020204020204" charset="-122"/>
              </a:rPr>
              <a:t>chgrp</a:t>
            </a:r>
            <a:r>
              <a:rPr lang="en-US" sz="1600" dirty="0" smtClean="0">
                <a:latin typeface="微软雅黑" panose="020B0503020204020204" charset="-122"/>
                <a:ea typeface="微软雅黑" panose="020B0503020204020204" charset="-122"/>
              </a:rPr>
              <a:t> -R </a:t>
            </a:r>
            <a:r>
              <a:rPr lang="en-US" sz="1600" dirty="0" err="1" smtClean="0">
                <a:latin typeface="微软雅黑" panose="020B0503020204020204" charset="-122"/>
                <a:ea typeface="微软雅黑" panose="020B0503020204020204" charset="-122"/>
              </a:rPr>
              <a:t>mysql</a:t>
            </a:r>
            <a:r>
              <a:rPr lang="en-US" sz="1600" dirty="0" smtClean="0">
                <a:latin typeface="微软雅黑" panose="020B0503020204020204" charset="-122"/>
                <a:ea typeface="微软雅黑" panose="020B0503020204020204" charset="-122"/>
              </a:rPr>
              <a:t> .</a:t>
            </a:r>
            <a:endParaRPr lang="zh-CN" altLang="en-US" sz="16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微软雅黑" panose="020B0503020204020204" charset="-122"/>
                <a:ea typeface="微软雅黑" panose="020B0503020204020204" charset="-122"/>
              </a:rPr>
              <a:t>scripts/</a:t>
            </a:r>
            <a:r>
              <a:rPr lang="en-US" sz="1600" dirty="0" err="1" smtClean="0">
                <a:latin typeface="微软雅黑" panose="020B0503020204020204" charset="-122"/>
                <a:ea typeface="微软雅黑" panose="020B0503020204020204" charset="-122"/>
              </a:rPr>
              <a:t>mysql_install_db</a:t>
            </a:r>
            <a:r>
              <a:rPr lang="en-US" sz="1600" dirty="0" smtClean="0">
                <a:latin typeface="微软雅黑" panose="020B0503020204020204" charset="-122"/>
                <a:ea typeface="微软雅黑" panose="020B0503020204020204" charset="-122"/>
              </a:rPr>
              <a:t> --user=</a:t>
            </a:r>
            <a:r>
              <a:rPr lang="en-US" sz="1600" dirty="0" err="1" smtClean="0">
                <a:latin typeface="微软雅黑" panose="020B0503020204020204" charset="-122"/>
                <a:ea typeface="微软雅黑" panose="020B0503020204020204" charset="-122"/>
              </a:rPr>
              <a:t>mysql</a:t>
            </a:r>
            <a:r>
              <a:rPr lang="en-US" sz="1600" dirty="0" smtClean="0">
                <a:latin typeface="微软雅黑" panose="020B0503020204020204" charset="-122"/>
                <a:ea typeface="微软雅黑" panose="020B0503020204020204" charset="-122"/>
              </a:rPr>
              <a:t> --</a:t>
            </a:r>
            <a:r>
              <a:rPr lang="en-US" sz="1600" dirty="0" err="1" smtClean="0">
                <a:latin typeface="微软雅黑" panose="020B0503020204020204" charset="-122"/>
                <a:ea typeface="微软雅黑" panose="020B0503020204020204" charset="-122"/>
              </a:rPr>
              <a:t>datadir</a:t>
            </a:r>
            <a:r>
              <a:rPr lang="en-US" sz="1600" dirty="0" smtClean="0">
                <a:latin typeface="微软雅黑" panose="020B0503020204020204" charset="-122"/>
                <a:ea typeface="微软雅黑" panose="020B0503020204020204" charset="-122"/>
              </a:rPr>
              <a:t>=/data/database/</a:t>
            </a:r>
            <a:r>
              <a:rPr lang="en-US" sz="1600" dirty="0" err="1" smtClean="0">
                <a:latin typeface="微软雅黑" panose="020B0503020204020204" charset="-122"/>
                <a:ea typeface="微软雅黑" panose="020B0503020204020204" charset="-122"/>
              </a:rPr>
              <a:t>mysql</a:t>
            </a:r>
            <a:endParaRPr lang="zh-CN" altLang="en-US" sz="16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sz="1600" dirty="0" err="1" smtClean="0">
                <a:latin typeface="微软雅黑" panose="020B0503020204020204" charset="-122"/>
                <a:ea typeface="微软雅黑" panose="020B0503020204020204" charset="-122"/>
              </a:rPr>
              <a:t>chown</a:t>
            </a:r>
            <a:r>
              <a:rPr lang="en-US" sz="1600" dirty="0" smtClean="0">
                <a:latin typeface="微软雅黑" panose="020B0503020204020204" charset="-122"/>
                <a:ea typeface="微软雅黑" panose="020B0503020204020204" charset="-122"/>
              </a:rPr>
              <a:t> -R root .</a:t>
            </a:r>
            <a:endParaRPr lang="zh-CN" altLang="en-US" sz="16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sz="1600" dirty="0" err="1" smtClean="0">
                <a:latin typeface="微软雅黑" panose="020B0503020204020204" charset="-122"/>
                <a:ea typeface="微软雅黑" panose="020B0503020204020204" charset="-122"/>
              </a:rPr>
              <a:t>chown</a:t>
            </a:r>
            <a:r>
              <a:rPr lang="en-US" sz="1600" dirty="0" smtClean="0">
                <a:latin typeface="微软雅黑" panose="020B0503020204020204" charset="-122"/>
                <a:ea typeface="微软雅黑" panose="020B0503020204020204" charset="-122"/>
              </a:rPr>
              <a:t> -R </a:t>
            </a:r>
            <a:r>
              <a:rPr lang="en-US" sz="1600" dirty="0" err="1" smtClean="0">
                <a:latin typeface="微软雅黑" panose="020B0503020204020204" charset="-122"/>
                <a:ea typeface="微软雅黑" panose="020B0503020204020204" charset="-122"/>
              </a:rPr>
              <a:t>mysql</a:t>
            </a:r>
            <a:r>
              <a:rPr lang="en-US" sz="1600" dirty="0" smtClean="0">
                <a:latin typeface="微软雅黑" panose="020B0503020204020204" charset="-122"/>
                <a:ea typeface="微软雅黑" panose="020B0503020204020204" charset="-122"/>
              </a:rPr>
              <a:t> /data/database/</a:t>
            </a:r>
            <a:r>
              <a:rPr lang="en-US" sz="1600" dirty="0" err="1" smtClean="0">
                <a:latin typeface="微软雅黑" panose="020B0503020204020204" charset="-122"/>
                <a:ea typeface="微软雅黑" panose="020B0503020204020204" charset="-122"/>
              </a:rPr>
              <a:t>mysql</a:t>
            </a:r>
            <a:endParaRPr lang="zh-CN" altLang="en-US" sz="16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微软雅黑" panose="020B0503020204020204" charset="-122"/>
                <a:ea typeface="微软雅黑" panose="020B0503020204020204" charset="-122"/>
              </a:rPr>
              <a:t># Next command is optional</a:t>
            </a:r>
            <a:endParaRPr lang="zh-CN" altLang="en-US" sz="16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微软雅黑" panose="020B0503020204020204" charset="-122"/>
                <a:ea typeface="微软雅黑" panose="020B0503020204020204" charset="-122"/>
              </a:rPr>
              <a:t>shell&gt; cp support-files/my-medium.cnf /etc/my.cnf</a:t>
            </a:r>
            <a:endParaRPr lang="zh-CN" altLang="en-US" sz="16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微软雅黑" panose="020B0503020204020204" charset="-122"/>
                <a:ea typeface="微软雅黑" panose="020B0503020204020204" charset="-122"/>
              </a:rPr>
              <a:t>shell&gt; bin/</a:t>
            </a:r>
            <a:r>
              <a:rPr lang="en-US" sz="1600" dirty="0" err="1" smtClean="0">
                <a:latin typeface="微软雅黑" panose="020B0503020204020204" charset="-122"/>
                <a:ea typeface="微软雅黑" panose="020B0503020204020204" charset="-122"/>
              </a:rPr>
              <a:t>mysqld_safe</a:t>
            </a:r>
            <a:r>
              <a:rPr lang="en-US" sz="1600" dirty="0" smtClean="0">
                <a:latin typeface="微软雅黑" panose="020B0503020204020204" charset="-122"/>
                <a:ea typeface="微软雅黑" panose="020B0503020204020204" charset="-122"/>
              </a:rPr>
              <a:t> --user=</a:t>
            </a:r>
            <a:r>
              <a:rPr lang="en-US" sz="1600" dirty="0" err="1" smtClean="0">
                <a:latin typeface="微软雅黑" panose="020B0503020204020204" charset="-122"/>
                <a:ea typeface="微软雅黑" panose="020B0503020204020204" charset="-122"/>
              </a:rPr>
              <a:t>mysql</a:t>
            </a:r>
            <a:r>
              <a:rPr lang="en-US" sz="1600" dirty="0" smtClean="0">
                <a:latin typeface="微软雅黑" panose="020B0503020204020204" charset="-122"/>
                <a:ea typeface="微软雅黑" panose="020B0503020204020204" charset="-122"/>
              </a:rPr>
              <a:t> &amp;</a:t>
            </a:r>
            <a:endParaRPr lang="zh-CN" altLang="en-US" sz="16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微软雅黑" panose="020B0503020204020204" charset="-122"/>
                <a:ea typeface="微软雅黑" panose="020B0503020204020204" charset="-122"/>
              </a:rPr>
              <a:t># Next command is optional</a:t>
            </a:r>
            <a:endParaRPr lang="zh-CN" altLang="en-US" sz="16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微软雅黑" panose="020B0503020204020204" charset="-122"/>
                <a:ea typeface="微软雅黑" panose="020B0503020204020204" charset="-122"/>
              </a:rPr>
              <a:t>shell&gt; cp support-files/</a:t>
            </a:r>
            <a:r>
              <a:rPr lang="en-US" sz="1600" dirty="0" err="1" smtClean="0">
                <a:latin typeface="微软雅黑" panose="020B0503020204020204" charset="-122"/>
                <a:ea typeface="微软雅黑" panose="020B0503020204020204" charset="-122"/>
              </a:rPr>
              <a:t>mysql.server</a:t>
            </a:r>
            <a:r>
              <a:rPr lang="en-US" sz="1600" dirty="0" smtClean="0">
                <a:latin typeface="微软雅黑" panose="020B0503020204020204" charset="-122"/>
                <a:ea typeface="微软雅黑" panose="020B0503020204020204" charset="-122"/>
              </a:rPr>
              <a:t> /etc/</a:t>
            </a:r>
            <a:r>
              <a:rPr lang="en-US" sz="1600" dirty="0" err="1" smtClean="0">
                <a:latin typeface="微软雅黑" panose="020B0503020204020204" charset="-122"/>
                <a:ea typeface="微软雅黑" panose="020B0503020204020204" charset="-122"/>
              </a:rPr>
              <a:t>init.d</a:t>
            </a:r>
            <a:r>
              <a:rPr lang="en-US" sz="1600" dirty="0" smtClean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en-US" sz="1600" dirty="0" err="1" smtClean="0">
                <a:latin typeface="微软雅黑" panose="020B0503020204020204" charset="-122"/>
                <a:ea typeface="微软雅黑" panose="020B0503020204020204" charset="-122"/>
              </a:rPr>
              <a:t>mysql</a:t>
            </a:r>
            <a:endParaRPr lang="zh-CN" altLang="en-US" sz="16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微软雅黑" panose="020B0503020204020204" charset="-122"/>
                <a:ea typeface="微软雅黑" panose="020B0503020204020204" charset="-122"/>
              </a:rPr>
              <a:t>shell&gt; </a:t>
            </a:r>
            <a:r>
              <a:rPr lang="en-US" sz="1600" dirty="0" err="1" smtClean="0">
                <a:latin typeface="微软雅黑" panose="020B0503020204020204" charset="-122"/>
                <a:ea typeface="微软雅黑" panose="020B0503020204020204" charset="-122"/>
              </a:rPr>
              <a:t>chmod</a:t>
            </a:r>
            <a:r>
              <a:rPr lang="en-US" sz="1600" dirty="0" smtClean="0">
                <a:latin typeface="微软雅黑" panose="020B0503020204020204" charset="-122"/>
                <a:ea typeface="微软雅黑" panose="020B0503020204020204" charset="-122"/>
              </a:rPr>
              <a:t> +x /etc/</a:t>
            </a:r>
            <a:r>
              <a:rPr lang="en-US" sz="1600" dirty="0" err="1" smtClean="0">
                <a:latin typeface="微软雅黑" panose="020B0503020204020204" charset="-122"/>
                <a:ea typeface="微软雅黑" panose="020B0503020204020204" charset="-122"/>
              </a:rPr>
              <a:t>init.d</a:t>
            </a:r>
            <a:r>
              <a:rPr lang="en-US" sz="1600" dirty="0" smtClean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en-US" sz="1600" dirty="0" err="1" smtClean="0">
                <a:latin typeface="微软雅黑" panose="020B0503020204020204" charset="-122"/>
                <a:ea typeface="微软雅黑" panose="020B0503020204020204" charset="-122"/>
              </a:rPr>
              <a:t>mysql</a:t>
            </a:r>
            <a:endParaRPr lang="zh-CN" altLang="en-US" sz="16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77F8A4-EF47-40A7-B540-F61FAF380C9C}" type="slidenum">
              <a:rPr lang="zh-CN" altLang="en-US" smtClean="0"/>
              <a:pPr>
                <a:defRPr/>
              </a:pPr>
              <a:t>6</a:t>
            </a:fld>
            <a:endParaRPr lang="zh-CN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" y="497115"/>
            <a:ext cx="8229600" cy="3003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</a:rPr>
              <a:t>(3) 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测试</a:t>
            </a:r>
            <a:r>
              <a:rPr lang="en-US" sz="1600" dirty="0" err="1" smtClean="0">
                <a:latin typeface="微软雅黑" panose="020B0503020204020204" charset="-122"/>
                <a:ea typeface="微软雅黑" panose="020B0503020204020204" charset="-122"/>
              </a:rPr>
              <a:t>MySQL</a:t>
            </a:r>
            <a:endParaRPr lang="zh-CN" altLang="en-US" sz="16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微软雅黑" panose="020B0503020204020204" charset="-122"/>
                <a:ea typeface="微软雅黑" panose="020B0503020204020204" charset="-122"/>
              </a:rPr>
              <a:t>shell&gt;/</a:t>
            </a:r>
            <a:r>
              <a:rPr lang="en-US" sz="1600" dirty="0" err="1" smtClean="0">
                <a:latin typeface="微软雅黑" panose="020B0503020204020204" charset="-122"/>
                <a:ea typeface="微软雅黑" panose="020B0503020204020204" charset="-122"/>
              </a:rPr>
              <a:t>usr</a:t>
            </a:r>
            <a:r>
              <a:rPr lang="en-US" sz="1600" dirty="0" smtClean="0">
                <a:latin typeface="微软雅黑" panose="020B0503020204020204" charset="-122"/>
                <a:ea typeface="微软雅黑" panose="020B0503020204020204" charset="-122"/>
              </a:rPr>
              <a:t>/local/</a:t>
            </a:r>
            <a:r>
              <a:rPr lang="en-US" sz="1600" dirty="0" err="1" smtClean="0">
                <a:latin typeface="微软雅黑" panose="020B0503020204020204" charset="-122"/>
                <a:ea typeface="微软雅黑" panose="020B0503020204020204" charset="-122"/>
              </a:rPr>
              <a:t>mysql</a:t>
            </a:r>
            <a:r>
              <a:rPr lang="en-US" sz="1600" dirty="0" smtClean="0">
                <a:latin typeface="微软雅黑" panose="020B0503020204020204" charset="-122"/>
                <a:ea typeface="微软雅黑" panose="020B0503020204020204" charset="-122"/>
              </a:rPr>
              <a:t>/bin/</a:t>
            </a:r>
            <a:r>
              <a:rPr lang="en-US" sz="1600" dirty="0" err="1" smtClean="0">
                <a:latin typeface="微软雅黑" panose="020B0503020204020204" charset="-122"/>
                <a:ea typeface="微软雅黑" panose="020B0503020204020204" charset="-122"/>
              </a:rPr>
              <a:t>mysqld</a:t>
            </a:r>
            <a:r>
              <a:rPr lang="en-US" sz="1600" dirty="0" smtClean="0">
                <a:latin typeface="微软雅黑" panose="020B0503020204020204" charset="-122"/>
                <a:ea typeface="微软雅黑" panose="020B0503020204020204" charset="-122"/>
              </a:rPr>
              <a:t> --user=</a:t>
            </a:r>
            <a:r>
              <a:rPr lang="en-US" sz="1600" dirty="0" err="1" smtClean="0">
                <a:latin typeface="微软雅黑" panose="020B0503020204020204" charset="-122"/>
                <a:ea typeface="微软雅黑" panose="020B0503020204020204" charset="-122"/>
              </a:rPr>
              <a:t>mysql</a:t>
            </a:r>
            <a:r>
              <a:rPr lang="en-US" sz="1600" dirty="0" smtClean="0">
                <a:latin typeface="微软雅黑" panose="020B0503020204020204" charset="-122"/>
                <a:ea typeface="微软雅黑" panose="020B0503020204020204" charset="-122"/>
              </a:rPr>
              <a:t> --defaults-file=/etc/my.cnf</a:t>
            </a:r>
            <a:endParaRPr lang="zh-CN" altLang="en-US" sz="16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也可以采用如下命令以守护进程方式启动</a:t>
            </a:r>
            <a:r>
              <a:rPr lang="en-US" sz="1600" dirty="0" err="1" smtClean="0">
                <a:latin typeface="微软雅黑" panose="020B0503020204020204" charset="-122"/>
                <a:ea typeface="微软雅黑" panose="020B0503020204020204" charset="-122"/>
              </a:rPr>
              <a:t>MySQL</a:t>
            </a:r>
            <a:endParaRPr lang="zh-CN" altLang="en-US" sz="16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微软雅黑" panose="020B0503020204020204" charset="-122"/>
                <a:ea typeface="微软雅黑" panose="020B0503020204020204" charset="-122"/>
              </a:rPr>
              <a:t>shell&gt; /</a:t>
            </a:r>
            <a:r>
              <a:rPr lang="en-US" sz="1600" dirty="0" err="1" smtClean="0">
                <a:latin typeface="微软雅黑" panose="020B0503020204020204" charset="-122"/>
                <a:ea typeface="微软雅黑" panose="020B0503020204020204" charset="-122"/>
              </a:rPr>
              <a:t>usr</a:t>
            </a:r>
            <a:r>
              <a:rPr lang="en-US" sz="1600" dirty="0" smtClean="0">
                <a:latin typeface="微软雅黑" panose="020B0503020204020204" charset="-122"/>
                <a:ea typeface="微软雅黑" panose="020B0503020204020204" charset="-122"/>
              </a:rPr>
              <a:t>/local/</a:t>
            </a:r>
            <a:r>
              <a:rPr lang="en-US" sz="1600" dirty="0" err="1" smtClean="0">
                <a:latin typeface="微软雅黑" panose="020B0503020204020204" charset="-122"/>
                <a:ea typeface="微软雅黑" panose="020B0503020204020204" charset="-122"/>
              </a:rPr>
              <a:t>mysql</a:t>
            </a:r>
            <a:r>
              <a:rPr lang="en-US" sz="1600" dirty="0" smtClean="0">
                <a:latin typeface="微软雅黑" panose="020B0503020204020204" charset="-122"/>
                <a:ea typeface="微软雅黑" panose="020B0503020204020204" charset="-122"/>
              </a:rPr>
              <a:t>/bin/</a:t>
            </a:r>
            <a:r>
              <a:rPr lang="en-US" sz="1600" dirty="0" err="1" smtClean="0">
                <a:latin typeface="微软雅黑" panose="020B0503020204020204" charset="-122"/>
                <a:ea typeface="微软雅黑" panose="020B0503020204020204" charset="-122"/>
              </a:rPr>
              <a:t>mysqld_safe</a:t>
            </a:r>
            <a:r>
              <a:rPr lang="en-US" sz="1600" dirty="0" smtClean="0">
                <a:latin typeface="微软雅黑" panose="020B0503020204020204" charset="-122"/>
                <a:ea typeface="微软雅黑" panose="020B0503020204020204" charset="-122"/>
              </a:rPr>
              <a:t> --user=</a:t>
            </a:r>
            <a:r>
              <a:rPr lang="en-US" sz="1600" dirty="0" err="1" smtClean="0">
                <a:latin typeface="微软雅黑" panose="020B0503020204020204" charset="-122"/>
                <a:ea typeface="微软雅黑" panose="020B0503020204020204" charset="-122"/>
              </a:rPr>
              <a:t>mysql</a:t>
            </a:r>
            <a:r>
              <a:rPr lang="en-US" sz="1600" dirty="0" smtClean="0">
                <a:latin typeface="微软雅黑" panose="020B0503020204020204" charset="-122"/>
                <a:ea typeface="微软雅黑" panose="020B0503020204020204" charset="-122"/>
              </a:rPr>
              <a:t> --</a:t>
            </a:r>
            <a:r>
              <a:rPr lang="en-US" sz="1600" dirty="0" err="1" smtClean="0">
                <a:latin typeface="微软雅黑" panose="020B0503020204020204" charset="-122"/>
                <a:ea typeface="微软雅黑" panose="020B0503020204020204" charset="-122"/>
              </a:rPr>
              <a:t>basedir</a:t>
            </a:r>
            <a:r>
              <a:rPr lang="en-US" sz="1600" dirty="0" smtClean="0">
                <a:latin typeface="微软雅黑" panose="020B0503020204020204" charset="-122"/>
                <a:ea typeface="微软雅黑" panose="020B0503020204020204" charset="-122"/>
              </a:rPr>
              <a:t>=/</a:t>
            </a:r>
            <a:r>
              <a:rPr lang="en-US" sz="1600" dirty="0" err="1" smtClean="0">
                <a:latin typeface="微软雅黑" panose="020B0503020204020204" charset="-122"/>
                <a:ea typeface="微软雅黑" panose="020B0503020204020204" charset="-122"/>
              </a:rPr>
              <a:t>usr</a:t>
            </a:r>
            <a:r>
              <a:rPr lang="en-US" sz="1600" dirty="0" smtClean="0">
                <a:latin typeface="微软雅黑" panose="020B0503020204020204" charset="-122"/>
                <a:ea typeface="微软雅黑" panose="020B0503020204020204" charset="-122"/>
              </a:rPr>
              <a:t>/local/</a:t>
            </a:r>
            <a:r>
              <a:rPr lang="en-US" sz="1600" dirty="0" err="1" smtClean="0">
                <a:latin typeface="微软雅黑" panose="020B0503020204020204" charset="-122"/>
                <a:ea typeface="微软雅黑" panose="020B0503020204020204" charset="-122"/>
              </a:rPr>
              <a:t>mysql</a:t>
            </a:r>
            <a:r>
              <a:rPr lang="en-US" sz="1600" dirty="0" smtClean="0">
                <a:latin typeface="微软雅黑" panose="020B0503020204020204" charset="-122"/>
                <a:ea typeface="微软雅黑" panose="020B0503020204020204" charset="-122"/>
              </a:rPr>
              <a:t>  --</a:t>
            </a:r>
            <a:r>
              <a:rPr lang="en-US" sz="1600" dirty="0" err="1" smtClean="0">
                <a:latin typeface="微软雅黑" panose="020B0503020204020204" charset="-122"/>
                <a:ea typeface="微软雅黑" panose="020B0503020204020204" charset="-122"/>
              </a:rPr>
              <a:t>datadir</a:t>
            </a:r>
            <a:r>
              <a:rPr lang="en-US" sz="1600" dirty="0" smtClean="0">
                <a:latin typeface="微软雅黑" panose="020B0503020204020204" charset="-122"/>
                <a:ea typeface="微软雅黑" panose="020B0503020204020204" charset="-122"/>
              </a:rPr>
              <a:t>=/</a:t>
            </a:r>
            <a:r>
              <a:rPr lang="en-US" sz="1600" dirty="0" err="1" smtClean="0">
                <a:latin typeface="微软雅黑" panose="020B0503020204020204" charset="-122"/>
                <a:ea typeface="微软雅黑" panose="020B0503020204020204" charset="-122"/>
              </a:rPr>
              <a:t>usr</a:t>
            </a:r>
            <a:r>
              <a:rPr lang="en-US" sz="1600" dirty="0" smtClean="0">
                <a:latin typeface="微软雅黑" panose="020B0503020204020204" charset="-122"/>
                <a:ea typeface="微软雅黑" panose="020B0503020204020204" charset="-122"/>
              </a:rPr>
              <a:t>/local/</a:t>
            </a:r>
            <a:r>
              <a:rPr lang="en-US" sz="1600" dirty="0" err="1" smtClean="0">
                <a:latin typeface="微软雅黑" panose="020B0503020204020204" charset="-122"/>
                <a:ea typeface="微软雅黑" panose="020B0503020204020204" charset="-122"/>
              </a:rPr>
              <a:t>mysql</a:t>
            </a:r>
            <a:r>
              <a:rPr lang="en-US" sz="1600" dirty="0" smtClean="0">
                <a:latin typeface="微软雅黑" panose="020B0503020204020204" charset="-122"/>
                <a:ea typeface="微软雅黑" panose="020B0503020204020204" charset="-122"/>
              </a:rPr>
              <a:t>/data &amp;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</a:rPr>
              <a:t>(4)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自启动</a:t>
            </a:r>
            <a:r>
              <a:rPr lang="en-US" sz="1600" dirty="0" err="1" smtClean="0">
                <a:latin typeface="微软雅黑" panose="020B0503020204020204" charset="-122"/>
                <a:ea typeface="微软雅黑" panose="020B0503020204020204" charset="-122"/>
              </a:rPr>
              <a:t>MySQL</a:t>
            </a:r>
            <a:endParaRPr lang="zh-CN" altLang="en-US" sz="16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sz="1600" dirty="0" err="1" smtClean="0">
                <a:latin typeface="微软雅黑" panose="020B0503020204020204" charset="-122"/>
                <a:ea typeface="微软雅黑" panose="020B0503020204020204" charset="-122"/>
              </a:rPr>
              <a:t>Debian</a:t>
            </a:r>
            <a:r>
              <a:rPr lang="en-US" sz="1600" dirty="0" smtClean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en-US" sz="1600" dirty="0" err="1" smtClean="0">
                <a:latin typeface="微软雅黑" panose="020B0503020204020204" charset="-122"/>
                <a:ea typeface="微软雅黑" panose="020B0503020204020204" charset="-122"/>
              </a:rPr>
              <a:t>Ubuntu</a:t>
            </a:r>
            <a:r>
              <a:rPr lang="en-US" sz="1600" dirty="0" smtClean="0">
                <a:latin typeface="微软雅黑" panose="020B0503020204020204" charset="-122"/>
                <a:ea typeface="微软雅黑" panose="020B0503020204020204" charset="-122"/>
              </a:rPr>
              <a:t>: update-</a:t>
            </a:r>
            <a:r>
              <a:rPr lang="en-US" sz="1600" dirty="0" err="1" smtClean="0">
                <a:latin typeface="微软雅黑" panose="020B0503020204020204" charset="-122"/>
                <a:ea typeface="微软雅黑" panose="020B0503020204020204" charset="-122"/>
              </a:rPr>
              <a:t>rc.d</a:t>
            </a:r>
            <a:r>
              <a:rPr lang="en-US" sz="1600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sz="1600" dirty="0" err="1" smtClean="0">
                <a:latin typeface="微软雅黑" panose="020B0503020204020204" charset="-122"/>
                <a:ea typeface="微软雅黑" panose="020B0503020204020204" charset="-122"/>
              </a:rPr>
              <a:t>mysql</a:t>
            </a:r>
            <a:r>
              <a:rPr lang="en-US" sz="1600" dirty="0" smtClean="0">
                <a:latin typeface="微软雅黑" panose="020B0503020204020204" charset="-122"/>
                <a:ea typeface="微软雅黑" panose="020B0503020204020204" charset="-122"/>
              </a:rPr>
              <a:t> defaults</a:t>
            </a:r>
            <a:endParaRPr lang="zh-CN" altLang="en-US" sz="16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sz="1600" dirty="0" err="1" smtClean="0">
                <a:latin typeface="微软雅黑" panose="020B0503020204020204" charset="-122"/>
                <a:ea typeface="微软雅黑" panose="020B0503020204020204" charset="-122"/>
              </a:rPr>
              <a:t>CentOS</a:t>
            </a:r>
            <a:r>
              <a:rPr lang="en-US" sz="1600" dirty="0" smtClean="0">
                <a:latin typeface="微软雅黑" panose="020B0503020204020204" charset="-122"/>
                <a:ea typeface="微软雅黑" panose="020B0503020204020204" charset="-122"/>
              </a:rPr>
              <a:t>: </a:t>
            </a:r>
            <a:r>
              <a:rPr lang="en-US" sz="1600" dirty="0" err="1" smtClean="0">
                <a:latin typeface="微软雅黑" panose="020B0503020204020204" charset="-122"/>
                <a:ea typeface="微软雅黑" panose="020B0503020204020204" charset="-122"/>
              </a:rPr>
              <a:t>chkconfig</a:t>
            </a:r>
            <a:r>
              <a:rPr lang="en-US" sz="1600" dirty="0" smtClean="0">
                <a:latin typeface="微软雅黑" panose="020B0503020204020204" charset="-122"/>
                <a:ea typeface="微软雅黑" panose="020B0503020204020204" charset="-122"/>
              </a:rPr>
              <a:t> --level 345 </a:t>
            </a:r>
            <a:r>
              <a:rPr lang="en-US" sz="1600" dirty="0" err="1" smtClean="0">
                <a:latin typeface="微软雅黑" panose="020B0503020204020204" charset="-122"/>
                <a:ea typeface="微软雅黑" panose="020B0503020204020204" charset="-122"/>
              </a:rPr>
              <a:t>mysql</a:t>
            </a:r>
            <a:r>
              <a:rPr lang="en-US" sz="1600" dirty="0" smtClean="0">
                <a:latin typeface="微软雅黑" panose="020B0503020204020204" charset="-122"/>
                <a:ea typeface="微软雅黑" panose="020B0503020204020204" charset="-122"/>
              </a:rPr>
              <a:t> on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标题 5"/>
          <p:cNvSpPr txBox="1"/>
          <p:nvPr/>
        </p:nvSpPr>
        <p:spPr bwMode="auto">
          <a:xfrm>
            <a:off x="457200" y="1"/>
            <a:ext cx="8229600" cy="4463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  <a:ea typeface="微软雅黑" panose="020B0503020204020204" charset="-122"/>
              </a:rPr>
              <a:t>Linux</a:t>
            </a:r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  <a:ea typeface="微软雅黑" panose="020B0503020204020204" charset="-122"/>
              </a:rPr>
              <a:t>下</a:t>
            </a:r>
            <a:r>
              <a:rPr lang="en-US" altLang="zh-CN" sz="2400" dirty="0" err="1" smtClean="0">
                <a:solidFill>
                  <a:schemeClr val="accent1">
                    <a:lumMod val="75000"/>
                  </a:schemeClr>
                </a:solidFill>
                <a:ea typeface="微软雅黑" panose="020B0503020204020204" charset="-122"/>
              </a:rPr>
              <a:t>MySQL</a:t>
            </a:r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  <a:ea typeface="微软雅黑" panose="020B0503020204020204" charset="-122"/>
              </a:rPr>
              <a:t>的安装与配置</a:t>
            </a:r>
            <a:endParaRPr lang="en-US" altLang="zh-CN" sz="2400" dirty="0" smtClean="0">
              <a:solidFill>
                <a:schemeClr val="accent1">
                  <a:lumMod val="75000"/>
                </a:schemeClr>
              </a:solidFill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77F8A4-EF47-40A7-B540-F61FAF380C9C}" type="slidenum">
              <a:rPr lang="zh-CN" altLang="en-US" smtClean="0"/>
              <a:pPr>
                <a:defRPr/>
              </a:pPr>
              <a:t>7</a:t>
            </a:fld>
            <a:endParaRPr lang="zh-CN" altLang="en-US" dirty="0"/>
          </a:p>
        </p:txBody>
      </p:sp>
      <p:sp>
        <p:nvSpPr>
          <p:cNvPr id="3" name="标题 5"/>
          <p:cNvSpPr txBox="1"/>
          <p:nvPr/>
        </p:nvSpPr>
        <p:spPr bwMode="auto">
          <a:xfrm>
            <a:off x="457200" y="1"/>
            <a:ext cx="8229600" cy="4463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en-US" altLang="zh-CN" sz="2400" dirty="0" err="1" smtClean="0">
                <a:solidFill>
                  <a:schemeClr val="accent1">
                    <a:lumMod val="75000"/>
                  </a:schemeClr>
                </a:solidFill>
                <a:ea typeface="微软雅黑" panose="020B0503020204020204" charset="-122"/>
              </a:rPr>
              <a:t>MySQL</a:t>
            </a:r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  <a:ea typeface="微软雅黑" panose="020B0503020204020204" charset="-122"/>
              </a:rPr>
              <a:t>基础语法</a:t>
            </a:r>
            <a:endParaRPr lang="en-US" altLang="zh-CN" sz="2400" dirty="0" smtClean="0">
              <a:solidFill>
                <a:schemeClr val="accent1">
                  <a:lumMod val="75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3100" y="992505"/>
            <a:ext cx="80137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/>
              <a:t>MySQL</a:t>
            </a:r>
            <a:r>
              <a:rPr lang="zh-CN" altLang="en-US" dirty="0" smtClean="0"/>
              <a:t>有三大类数据类型</a:t>
            </a:r>
            <a:r>
              <a:rPr lang="en-US" altLang="zh-CN" dirty="0" smtClean="0"/>
              <a:t>, </a:t>
            </a:r>
            <a:r>
              <a:rPr lang="zh-CN" altLang="en-US" dirty="0" smtClean="0"/>
              <a:t>分别为数字、日期</a:t>
            </a:r>
            <a:r>
              <a:rPr lang="en-US" altLang="zh-CN" dirty="0" smtClean="0"/>
              <a:t>\</a:t>
            </a:r>
            <a:r>
              <a:rPr lang="zh-CN" altLang="en-US" dirty="0" smtClean="0"/>
              <a:t>时间、字符串</a:t>
            </a:r>
            <a:r>
              <a:rPr lang="en-US" altLang="zh-CN" dirty="0" smtClean="0"/>
              <a:t>, </a:t>
            </a:r>
            <a:r>
              <a:rPr lang="zh-CN" altLang="en-US" dirty="0" smtClean="0"/>
              <a:t>这三大类中又更细致的划分了许多子类型</a:t>
            </a:r>
            <a:r>
              <a:rPr lang="en-US" altLang="zh-CN" dirty="0" smtClean="0"/>
              <a:t>:</a:t>
            </a:r>
          </a:p>
          <a:p>
            <a:endParaRPr lang="en-US" altLang="zh-CN" dirty="0" smtClean="0"/>
          </a:p>
          <a:p>
            <a:r>
              <a:rPr lang="zh-CN" altLang="en-US" b="1" dirty="0" smtClean="0"/>
              <a:t>数字类型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整数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tinyint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smallint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mediumint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bigint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浮点数</a:t>
            </a:r>
            <a:r>
              <a:rPr lang="en-US" altLang="zh-CN" dirty="0" smtClean="0"/>
              <a:t>: float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decimal</a:t>
            </a:r>
          </a:p>
          <a:p>
            <a:pPr lvl="1"/>
            <a:endParaRPr lang="en-US" altLang="zh-CN" dirty="0" smtClean="0"/>
          </a:p>
          <a:p>
            <a:r>
              <a:rPr lang="zh-CN" altLang="en-US" b="1" dirty="0" smtClean="0"/>
              <a:t>日期和时间</a:t>
            </a:r>
            <a:r>
              <a:rPr lang="en-US" altLang="zh-CN" dirty="0" smtClean="0"/>
              <a:t>: date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time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datetime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timestamp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year</a:t>
            </a:r>
          </a:p>
          <a:p>
            <a:endParaRPr lang="en-US" altLang="zh-CN" dirty="0" smtClean="0"/>
          </a:p>
          <a:p>
            <a:r>
              <a:rPr lang="zh-CN" altLang="en-US" b="1" dirty="0" smtClean="0"/>
              <a:t>字符串类型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字符串</a:t>
            </a:r>
            <a:r>
              <a:rPr lang="en-US" altLang="zh-CN" dirty="0" smtClean="0"/>
              <a:t>: char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varchar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文本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tinytext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text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mediumtext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longtext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二进制</a:t>
            </a:r>
            <a:r>
              <a:rPr lang="en-US" altLang="zh-CN" dirty="0" smtClean="0"/>
              <a:t>(</a:t>
            </a:r>
            <a:r>
              <a:rPr lang="zh-CN" altLang="en-US" dirty="0" smtClean="0"/>
              <a:t>可用来存储图片、音乐等</a:t>
            </a:r>
            <a:r>
              <a:rPr lang="en-US" altLang="zh-CN" dirty="0" smtClean="0"/>
              <a:t>): </a:t>
            </a:r>
            <a:r>
              <a:rPr lang="en-US" altLang="zh-CN" dirty="0" err="1" smtClean="0"/>
              <a:t>tinyblob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blob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mediumblob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longblob</a:t>
            </a:r>
            <a:endParaRPr lang="en-US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77F8A4-EF47-40A7-B540-F61FAF380C9C}" type="slidenum">
              <a:rPr lang="zh-CN" altLang="en-US" smtClean="0"/>
              <a:pPr>
                <a:defRPr/>
              </a:pPr>
              <a:t>8</a:t>
            </a:fld>
            <a:endParaRPr lang="zh-CN" altLang="en-US" dirty="0"/>
          </a:p>
        </p:txBody>
      </p:sp>
      <p:sp>
        <p:nvSpPr>
          <p:cNvPr id="3" name="标题 5"/>
          <p:cNvSpPr txBox="1"/>
          <p:nvPr/>
        </p:nvSpPr>
        <p:spPr bwMode="auto">
          <a:xfrm>
            <a:off x="457200" y="1"/>
            <a:ext cx="8229600" cy="4463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en-US" altLang="zh-CN" sz="2400" dirty="0" err="1" smtClean="0">
                <a:solidFill>
                  <a:schemeClr val="accent1">
                    <a:lumMod val="75000"/>
                  </a:schemeClr>
                </a:solidFill>
                <a:ea typeface="微软雅黑" panose="020B0503020204020204" charset="-122"/>
              </a:rPr>
              <a:t>MySQL</a:t>
            </a:r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  <a:ea typeface="微软雅黑" panose="020B0503020204020204" charset="-122"/>
              </a:rPr>
              <a:t>基础语法</a:t>
            </a:r>
            <a:endParaRPr lang="en-US" altLang="zh-CN" sz="2400" dirty="0" smtClean="0">
              <a:solidFill>
                <a:schemeClr val="accent1">
                  <a:lumMod val="75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3100" y="992505"/>
            <a:ext cx="80137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登录到</a:t>
            </a:r>
            <a:r>
              <a:rPr lang="en-US" altLang="zh-CN" b="1" dirty="0" err="1" smtClean="0"/>
              <a:t>MySQL</a:t>
            </a:r>
            <a:endParaRPr lang="en-US" altLang="zh-CN" b="1" dirty="0" smtClean="0"/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 -h </a:t>
            </a:r>
            <a:r>
              <a:rPr lang="zh-CN" altLang="en-US" dirty="0" smtClean="0"/>
              <a:t>主机名 </a:t>
            </a:r>
            <a:r>
              <a:rPr lang="en-US" altLang="zh-CN" dirty="0" smtClean="0"/>
              <a:t>-u </a:t>
            </a:r>
            <a:r>
              <a:rPr lang="zh-CN" altLang="en-US" dirty="0" smtClean="0"/>
              <a:t>用户名 </a:t>
            </a:r>
            <a:r>
              <a:rPr lang="en-US" altLang="zh-CN" dirty="0" smtClean="0"/>
              <a:t>–p</a:t>
            </a:r>
          </a:p>
          <a:p>
            <a:endParaRPr lang="en-US" altLang="zh-CN" b="1" dirty="0" smtClean="0"/>
          </a:p>
          <a:p>
            <a:r>
              <a:rPr lang="en-US" altLang="zh-CN" b="1" dirty="0" smtClean="0"/>
              <a:t>	-h : </a:t>
            </a:r>
            <a:r>
              <a:rPr lang="zh-CN" altLang="en-US" dirty="0" smtClean="0"/>
              <a:t>该命令用于指定客户端所要登录的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主机名</a:t>
            </a:r>
            <a:r>
              <a:rPr lang="en-US" altLang="zh-CN" dirty="0" smtClean="0"/>
              <a:t>, </a:t>
            </a:r>
            <a:r>
              <a:rPr lang="zh-CN" altLang="en-US" dirty="0" smtClean="0"/>
              <a:t>登录当前机器该参数可以省略</a:t>
            </a:r>
            <a:r>
              <a:rPr lang="en-US" altLang="zh-CN" dirty="0" smtClean="0"/>
              <a:t>;</a:t>
            </a:r>
          </a:p>
          <a:p>
            <a:r>
              <a:rPr lang="en-US" altLang="zh-CN" b="1" dirty="0" smtClean="0"/>
              <a:t>	-u : </a:t>
            </a:r>
            <a:r>
              <a:rPr lang="zh-CN" altLang="en-US" dirty="0" smtClean="0"/>
              <a:t>所要登录的用户名</a:t>
            </a:r>
            <a:r>
              <a:rPr lang="en-US" altLang="zh-CN" dirty="0" smtClean="0"/>
              <a:t>;</a:t>
            </a:r>
          </a:p>
          <a:p>
            <a:r>
              <a:rPr lang="en-US" altLang="zh-CN" b="1" dirty="0" smtClean="0"/>
              <a:t>	-p : </a:t>
            </a:r>
            <a:r>
              <a:rPr lang="zh-CN" altLang="en-US" dirty="0" smtClean="0"/>
              <a:t>告诉服务器将会使用一个密码来登录</a:t>
            </a:r>
            <a:r>
              <a:rPr lang="en-US" altLang="zh-CN" dirty="0" smtClean="0"/>
              <a:t>, </a:t>
            </a:r>
            <a:r>
              <a:rPr lang="zh-CN" altLang="en-US" dirty="0" smtClean="0"/>
              <a:t>如果所要登录的用户名密码为空</a:t>
            </a:r>
            <a:r>
              <a:rPr lang="en-US" altLang="zh-CN" dirty="0" smtClean="0"/>
              <a:t>, </a:t>
            </a:r>
            <a:r>
              <a:rPr lang="zh-CN" altLang="en-US" dirty="0" smtClean="0"/>
              <a:t>可以忽略此选项。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b="1" dirty="0" smtClean="0"/>
              <a:t>创建数据库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en-US" altLang="zh-CN" dirty="0" smtClean="0"/>
              <a:t>	 create database </a:t>
            </a:r>
            <a:r>
              <a:rPr lang="zh-CN" altLang="en-US" dirty="0" smtClean="0"/>
              <a:t>数据库名 </a:t>
            </a:r>
            <a:r>
              <a:rPr lang="en-US" altLang="zh-CN" dirty="0" smtClean="0"/>
              <a:t>[</a:t>
            </a:r>
            <a:r>
              <a:rPr lang="zh-CN" altLang="en-US" dirty="0" smtClean="0"/>
              <a:t>其他选项</a:t>
            </a:r>
            <a:r>
              <a:rPr lang="en-US" altLang="zh-CN" dirty="0" smtClean="0"/>
              <a:t>];</a:t>
            </a:r>
          </a:p>
          <a:p>
            <a:endParaRPr lang="en-US" altLang="zh-CN" b="1" dirty="0" smtClean="0"/>
          </a:p>
          <a:p>
            <a:r>
              <a:rPr lang="en-US" altLang="zh-CN" b="1" dirty="0" smtClean="0"/>
              <a:t>	</a:t>
            </a:r>
            <a:r>
              <a:rPr lang="zh-CN" altLang="en-US" dirty="0" smtClean="0"/>
              <a:t>例如我们需要创建一个名为 </a:t>
            </a:r>
            <a:r>
              <a:rPr lang="en-US" altLang="zh-CN" dirty="0" err="1" smtClean="0"/>
              <a:t>samp_db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的数据库</a:t>
            </a:r>
            <a:r>
              <a:rPr lang="en-US" altLang="zh-CN" dirty="0" smtClean="0"/>
              <a:t>, </a:t>
            </a:r>
            <a:r>
              <a:rPr lang="zh-CN" altLang="en-US" dirty="0" smtClean="0"/>
              <a:t>在命令行下执行以下命令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	</a:t>
            </a:r>
          </a:p>
          <a:p>
            <a:r>
              <a:rPr lang="en-US" altLang="zh-CN" dirty="0" smtClean="0"/>
              <a:t>	create database </a:t>
            </a:r>
            <a:r>
              <a:rPr lang="en-US" altLang="zh-CN" dirty="0" err="1" smtClean="0"/>
              <a:t>samp_db</a:t>
            </a:r>
            <a:r>
              <a:rPr lang="en-US" altLang="zh-CN" dirty="0" smtClean="0"/>
              <a:t> character set </a:t>
            </a:r>
            <a:r>
              <a:rPr lang="en-US" altLang="zh-CN" dirty="0" err="1" smtClean="0"/>
              <a:t>gbk</a:t>
            </a:r>
            <a:r>
              <a:rPr lang="en-US" altLang="zh-CN" dirty="0" smtClean="0"/>
              <a:t>;</a:t>
            </a:r>
          </a:p>
          <a:p>
            <a:endParaRPr lang="zh-CN" altLang="en-US" dirty="0" smtClean="0"/>
          </a:p>
          <a:p>
            <a:endParaRPr lang="en-US" altLang="zh-CN" b="1" dirty="0" smtClean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77F8A4-EF47-40A7-B540-F61FAF380C9C}" type="slidenum">
              <a:rPr lang="zh-CN" altLang="en-US" smtClean="0"/>
              <a:pPr>
                <a:defRPr/>
              </a:pPr>
              <a:t>9</a:t>
            </a:fld>
            <a:endParaRPr lang="zh-CN" altLang="en-US" dirty="0"/>
          </a:p>
        </p:txBody>
      </p:sp>
      <p:sp>
        <p:nvSpPr>
          <p:cNvPr id="3" name="标题 5"/>
          <p:cNvSpPr txBox="1"/>
          <p:nvPr/>
        </p:nvSpPr>
        <p:spPr bwMode="auto">
          <a:xfrm>
            <a:off x="457200" y="1"/>
            <a:ext cx="8229600" cy="4463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en-US" altLang="zh-CN" sz="2400" dirty="0" err="1" smtClean="0">
                <a:solidFill>
                  <a:schemeClr val="accent1">
                    <a:lumMod val="75000"/>
                  </a:schemeClr>
                </a:solidFill>
                <a:ea typeface="微软雅黑" panose="020B0503020204020204" charset="-122"/>
              </a:rPr>
              <a:t>MySQL</a:t>
            </a:r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  <a:ea typeface="微软雅黑" panose="020B0503020204020204" charset="-122"/>
              </a:rPr>
              <a:t>基础语法</a:t>
            </a:r>
            <a:endParaRPr lang="en-US" altLang="zh-CN" sz="2400" dirty="0" smtClean="0">
              <a:solidFill>
                <a:schemeClr val="accent1">
                  <a:lumMod val="75000"/>
                </a:schemeClr>
              </a:solidFill>
              <a:ea typeface="微软雅黑" panose="020B0503020204020204" charset="-122"/>
            </a:endParaRPr>
          </a:p>
        </p:txBody>
      </p:sp>
      <p:pic>
        <p:nvPicPr>
          <p:cNvPr id="1026" name="Picture 2" descr="C:\Users\xing\Desktop\875796-20160817223356796-203305298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800" y="823913"/>
            <a:ext cx="9040813" cy="52101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zte template">
      <a:dk1>
        <a:sysClr val="windowText" lastClr="000000"/>
      </a:dk1>
      <a:lt1>
        <a:sysClr val="window" lastClr="FFFFFF"/>
      </a:lt1>
      <a:dk2>
        <a:srgbClr val="005BAB"/>
      </a:dk2>
      <a:lt2>
        <a:srgbClr val="EEECE1"/>
      </a:lt2>
      <a:accent1>
        <a:srgbClr val="0089CF"/>
      </a:accent1>
      <a:accent2>
        <a:srgbClr val="C0504D"/>
      </a:accent2>
      <a:accent3>
        <a:srgbClr val="9BBB59"/>
      </a:accent3>
      <a:accent4>
        <a:srgbClr val="8064A2"/>
      </a:accent4>
      <a:accent5>
        <a:srgbClr val="00AEEF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 ZTE 2012 Template">
  <a:themeElements>
    <a:clrScheme name="zte template">
      <a:dk1>
        <a:sysClr val="windowText" lastClr="000000"/>
      </a:dk1>
      <a:lt1>
        <a:sysClr val="window" lastClr="FFFFFF"/>
      </a:lt1>
      <a:dk2>
        <a:srgbClr val="005BAB"/>
      </a:dk2>
      <a:lt2>
        <a:srgbClr val="EEECE1"/>
      </a:lt2>
      <a:accent1>
        <a:srgbClr val="0089CF"/>
      </a:accent1>
      <a:accent2>
        <a:srgbClr val="C0504D"/>
      </a:accent2>
      <a:accent3>
        <a:srgbClr val="9BBB59"/>
      </a:accent3>
      <a:accent4>
        <a:srgbClr val="8064A2"/>
      </a:accent4>
      <a:accent5>
        <a:srgbClr val="00AEEF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230</TotalTime>
  <Words>2234</Words>
  <Application>Microsoft Office PowerPoint</Application>
  <PresentationFormat>全屏显示(4:3)</PresentationFormat>
  <Paragraphs>439</Paragraphs>
  <Slides>33</Slides>
  <Notes>1</Notes>
  <HiddenSlides>1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33</vt:i4>
      </vt:variant>
    </vt:vector>
  </HeadingPairs>
  <TitlesOfParts>
    <vt:vector size="35" baseType="lpstr">
      <vt:lpstr>blank</vt:lpstr>
      <vt:lpstr>1_ ZTE 2012 Template</vt:lpstr>
      <vt:lpstr>MySQL基础及性能优化  程文星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</vt:vector>
  </TitlesOfParts>
  <Company>tech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软件三部软件二科2013年12月团队交流</dc:title>
  <dc:creator>Jxva</dc:creator>
  <cp:lastModifiedBy>xing</cp:lastModifiedBy>
  <cp:revision>941</cp:revision>
  <dcterms:created xsi:type="dcterms:W3CDTF">2012-09-17T07:27:00Z</dcterms:created>
  <dcterms:modified xsi:type="dcterms:W3CDTF">2017-08-18T02:32:21Z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2052-10.1.0.5866</vt:lpwstr>
  </property>
</Properties>
</file>