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84" r:id="rId3"/>
    <p:sldId id="326" r:id="rId4"/>
    <p:sldId id="376" r:id="rId5"/>
    <p:sldId id="379" r:id="rId6"/>
    <p:sldId id="377" r:id="rId7"/>
    <p:sldId id="380" r:id="rId8"/>
    <p:sldId id="329" r:id="rId9"/>
    <p:sldId id="328" r:id="rId10"/>
    <p:sldId id="341" r:id="rId11"/>
    <p:sldId id="342" r:id="rId12"/>
    <p:sldId id="371" r:id="rId13"/>
    <p:sldId id="374" r:id="rId14"/>
    <p:sldId id="372" r:id="rId15"/>
    <p:sldId id="373" r:id="rId16"/>
    <p:sldId id="344" r:id="rId17"/>
    <p:sldId id="353" r:id="rId18"/>
    <p:sldId id="354" r:id="rId19"/>
    <p:sldId id="345" r:id="rId20"/>
    <p:sldId id="346" r:id="rId21"/>
    <p:sldId id="356" r:id="rId22"/>
    <p:sldId id="363" r:id="rId23"/>
    <p:sldId id="364" r:id="rId24"/>
    <p:sldId id="357" r:id="rId25"/>
    <p:sldId id="365" r:id="rId26"/>
    <p:sldId id="367" r:id="rId27"/>
    <p:sldId id="366" r:id="rId28"/>
    <p:sldId id="368" r:id="rId29"/>
    <p:sldId id="369" r:id="rId30"/>
    <p:sldId id="370" r:id="rId31"/>
    <p:sldId id="378" r:id="rId32"/>
    <p:sldId id="274" r:id="rId33"/>
  </p:sldIdLst>
  <p:sldSz cx="1008062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6600"/>
    <a:srgbClr val="FF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97" autoAdjust="0"/>
    <p:restoredTop sz="90231" autoAdjust="0"/>
  </p:normalViewPr>
  <p:slideViewPr>
    <p:cSldViewPr>
      <p:cViewPr>
        <p:scale>
          <a:sx n="66" d="100"/>
          <a:sy n="66" d="100"/>
        </p:scale>
        <p:origin x="-1458" y="-504"/>
      </p:cViewPr>
      <p:guideLst>
        <p:guide orient="horz" pos="2160"/>
        <p:guide pos="3175"/>
      </p:guideLst>
    </p:cSldViewPr>
  </p:slideViewPr>
  <p:outlineViewPr>
    <p:cViewPr>
      <p:scale>
        <a:sx n="33" d="100"/>
        <a:sy n="33" d="100"/>
      </p:scale>
      <p:origin x="18" y="648"/>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24D5CF-B541-49DA-9053-8FB47A4933DA}" type="datetimeFigureOut">
              <a:rPr lang="zh-CN" altLang="en-US" smtClean="0"/>
              <a:pPr/>
              <a:t>2017-08-22</a:t>
            </a:fld>
            <a:endParaRPr lang="zh-CN" altLang="en-US"/>
          </a:p>
        </p:txBody>
      </p:sp>
      <p:sp>
        <p:nvSpPr>
          <p:cNvPr id="4" name="幻灯片图像占位符 3"/>
          <p:cNvSpPr>
            <a:spLocks noGrp="1" noRot="1" noChangeAspect="1"/>
          </p:cNvSpPr>
          <p:nvPr>
            <p:ph type="sldImg" idx="2"/>
          </p:nvPr>
        </p:nvSpPr>
        <p:spPr>
          <a:xfrm>
            <a:off x="909638" y="685800"/>
            <a:ext cx="50387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93549C-18AD-48D9-AD43-ACD402B85A8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393549C-18AD-48D9-AD43-ACD402B85A8E}" type="slidenum">
              <a:rPr lang="zh-CN" altLang="en-US" smtClean="0"/>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393549C-18AD-48D9-AD43-ACD402B85A8E}" type="slidenum">
              <a:rPr lang="zh-CN" altLang="en-US" smtClean="0"/>
              <a:pPr/>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393549C-18AD-48D9-AD43-ACD402B85A8E}" type="slidenum">
              <a:rPr lang="zh-CN" altLang="en-US" smtClean="0"/>
              <a:pPr/>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393549C-18AD-48D9-AD43-ACD402B85A8E}" type="slidenum">
              <a:rPr lang="zh-CN" altLang="en-US" smtClean="0"/>
              <a:pPr/>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393549C-18AD-48D9-AD43-ACD402B85A8E}" type="slidenum">
              <a:rPr lang="zh-CN" altLang="en-US" smtClean="0"/>
              <a:pPr/>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393549C-18AD-48D9-AD43-ACD402B85A8E}" type="slidenum">
              <a:rPr lang="zh-CN" altLang="en-US" smtClean="0"/>
              <a:pPr/>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393549C-18AD-48D9-AD43-ACD402B85A8E}" type="slidenum">
              <a:rPr lang="zh-CN" altLang="en-US" smtClean="0"/>
              <a:pPr/>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393549C-18AD-48D9-AD43-ACD402B85A8E}" type="slidenum">
              <a:rPr lang="zh-CN" altLang="en-US" smtClean="0"/>
              <a:pPr/>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393549C-18AD-48D9-AD43-ACD402B85A8E}" type="slidenum">
              <a:rPr lang="zh-CN" altLang="en-US" smtClean="0"/>
              <a:pPr/>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393549C-18AD-48D9-AD43-ACD402B85A8E}" type="slidenum">
              <a:rPr lang="zh-CN" altLang="en-US" smtClean="0"/>
              <a:pPr/>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393549C-18AD-48D9-AD43-ACD402B85A8E}" type="slidenum">
              <a:rPr lang="zh-CN" altLang="en-US" smtClean="0"/>
              <a:pPr/>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smtClean="0">
                <a:solidFill>
                  <a:schemeClr val="tx1"/>
                </a:solidFill>
                <a:latin typeface="+mn-lt"/>
                <a:ea typeface="+mn-ea"/>
                <a:cs typeface="+mn-cs"/>
              </a:rPr>
              <a:t>Redis</a:t>
            </a:r>
            <a:r>
              <a:rPr lang="zh-CN" altLang="en-US" sz="1200" b="0" i="0" kern="1200" dirty="0" smtClean="0">
                <a:solidFill>
                  <a:schemeClr val="tx1"/>
                </a:solidFill>
                <a:latin typeface="+mn-lt"/>
                <a:ea typeface="+mn-ea"/>
                <a:cs typeface="+mn-cs"/>
              </a:rPr>
              <a:t>是由意大利人</a:t>
            </a:r>
            <a:r>
              <a:rPr lang="en-US" altLang="zh-CN" sz="1200" b="0" i="0" kern="1200" dirty="0" smtClean="0">
                <a:solidFill>
                  <a:schemeClr val="tx1"/>
                </a:solidFill>
                <a:latin typeface="+mn-lt"/>
                <a:ea typeface="+mn-ea"/>
                <a:cs typeface="+mn-cs"/>
              </a:rPr>
              <a:t>Salvatore </a:t>
            </a:r>
            <a:r>
              <a:rPr lang="en-US" altLang="zh-CN" sz="1200" b="0" i="0" kern="1200" dirty="0" err="1" smtClean="0">
                <a:solidFill>
                  <a:schemeClr val="tx1"/>
                </a:solidFill>
                <a:latin typeface="+mn-lt"/>
                <a:ea typeface="+mn-ea"/>
                <a:cs typeface="+mn-cs"/>
              </a:rPr>
              <a:t>Sanfilippo</a:t>
            </a:r>
            <a:r>
              <a:rPr lang="zh-CN" altLang="en-US" sz="1200" b="0" i="0" kern="1200" dirty="0" smtClean="0">
                <a:solidFill>
                  <a:schemeClr val="tx1"/>
                </a:solidFill>
                <a:latin typeface="+mn-lt"/>
                <a:ea typeface="+mn-ea"/>
                <a:cs typeface="+mn-cs"/>
              </a:rPr>
              <a:t>（网名：</a:t>
            </a:r>
            <a:r>
              <a:rPr lang="en-US" altLang="zh-CN" sz="1200" b="0" i="0" kern="1200" dirty="0" err="1" smtClean="0">
                <a:solidFill>
                  <a:schemeClr val="tx1"/>
                </a:solidFill>
                <a:latin typeface="+mn-lt"/>
                <a:ea typeface="+mn-ea"/>
                <a:cs typeface="+mn-cs"/>
              </a:rPr>
              <a:t>antirez</a:t>
            </a:r>
            <a:r>
              <a:rPr lang="zh-CN" altLang="en-US" sz="1200" b="0" i="0" kern="1200" dirty="0" smtClean="0">
                <a:solidFill>
                  <a:schemeClr val="tx1"/>
                </a:solidFill>
                <a:latin typeface="+mn-lt"/>
                <a:ea typeface="+mn-ea"/>
                <a:cs typeface="+mn-cs"/>
              </a:rPr>
              <a:t>）开发的一款内存高速缓存数据库。</a:t>
            </a:r>
            <a:r>
              <a:rPr lang="en-US" altLang="zh-CN" sz="1200" b="0" i="0" kern="1200" dirty="0" err="1" smtClean="0">
                <a:solidFill>
                  <a:schemeClr val="tx1"/>
                </a:solidFill>
                <a:latin typeface="+mn-lt"/>
                <a:ea typeface="+mn-ea"/>
                <a:cs typeface="+mn-cs"/>
              </a:rPr>
              <a:t>Redis</a:t>
            </a:r>
            <a:r>
              <a:rPr lang="zh-CN" altLang="en-US" sz="1200" b="0" i="0" kern="1200" dirty="0" smtClean="0">
                <a:solidFill>
                  <a:schemeClr val="tx1"/>
                </a:solidFill>
                <a:latin typeface="+mn-lt"/>
                <a:ea typeface="+mn-ea"/>
                <a:cs typeface="+mn-cs"/>
              </a:rPr>
              <a:t>全称为：</a:t>
            </a:r>
            <a:r>
              <a:rPr lang="en-US" altLang="zh-CN" sz="1200" b="0" i="0" kern="1200" dirty="0" smtClean="0">
                <a:solidFill>
                  <a:schemeClr val="tx1"/>
                </a:solidFill>
                <a:latin typeface="+mn-lt"/>
                <a:ea typeface="+mn-ea"/>
                <a:cs typeface="+mn-cs"/>
              </a:rPr>
              <a:t>Remote Dictionary Server</a:t>
            </a:r>
            <a:r>
              <a:rPr lang="zh-CN" altLang="en-US" sz="1200" b="0" i="0" kern="1200" dirty="0" smtClean="0">
                <a:solidFill>
                  <a:schemeClr val="tx1"/>
                </a:solidFill>
                <a:latin typeface="+mn-lt"/>
                <a:ea typeface="+mn-ea"/>
                <a:cs typeface="+mn-cs"/>
              </a:rPr>
              <a:t>（远程数据服务），该软件使用</a:t>
            </a:r>
            <a:r>
              <a:rPr lang="en-US" altLang="zh-CN" sz="1200" b="0" i="0" kern="1200" dirty="0" smtClean="0">
                <a:solidFill>
                  <a:schemeClr val="tx1"/>
                </a:solidFill>
                <a:latin typeface="+mn-lt"/>
                <a:ea typeface="+mn-ea"/>
                <a:cs typeface="+mn-cs"/>
              </a:rPr>
              <a:t>C</a:t>
            </a:r>
            <a:r>
              <a:rPr lang="zh-CN" altLang="en-US" sz="1200" b="0" i="0" kern="1200" dirty="0" smtClean="0">
                <a:solidFill>
                  <a:schemeClr val="tx1"/>
                </a:solidFill>
                <a:latin typeface="+mn-lt"/>
                <a:ea typeface="+mn-ea"/>
                <a:cs typeface="+mn-cs"/>
              </a:rPr>
              <a:t>语言编写，</a:t>
            </a:r>
            <a:r>
              <a:rPr lang="en-US" altLang="zh-CN" sz="1200" b="0" i="0" kern="1200" dirty="0" err="1" smtClean="0">
                <a:solidFill>
                  <a:schemeClr val="tx1"/>
                </a:solidFill>
                <a:latin typeface="+mn-lt"/>
                <a:ea typeface="+mn-ea"/>
                <a:cs typeface="+mn-cs"/>
              </a:rPr>
              <a:t>Redis</a:t>
            </a:r>
            <a:r>
              <a:rPr lang="zh-CN" altLang="en-US" sz="1200" b="0" i="0" kern="1200" dirty="0" smtClean="0">
                <a:solidFill>
                  <a:schemeClr val="tx1"/>
                </a:solidFill>
                <a:latin typeface="+mn-lt"/>
                <a:ea typeface="+mn-ea"/>
                <a:cs typeface="+mn-cs"/>
              </a:rPr>
              <a:t>是一个</a:t>
            </a:r>
            <a:r>
              <a:rPr lang="en-US" altLang="zh-CN" sz="1200" b="0" i="0" kern="1200" dirty="0" smtClean="0">
                <a:solidFill>
                  <a:schemeClr val="tx1"/>
                </a:solidFill>
                <a:latin typeface="+mn-lt"/>
                <a:ea typeface="+mn-ea"/>
                <a:cs typeface="+mn-cs"/>
              </a:rPr>
              <a:t>key-value</a:t>
            </a:r>
            <a:r>
              <a:rPr lang="zh-CN" altLang="en-US" sz="1200" b="0" i="0" kern="1200" dirty="0" smtClean="0">
                <a:solidFill>
                  <a:schemeClr val="tx1"/>
                </a:solidFill>
                <a:latin typeface="+mn-lt"/>
                <a:ea typeface="+mn-ea"/>
                <a:cs typeface="+mn-cs"/>
              </a:rPr>
              <a:t>存储系统，它支持丰富的数据类型，如：</a:t>
            </a:r>
            <a:r>
              <a:rPr lang="en-US" altLang="zh-CN" sz="1200" b="0" i="0" kern="1200" dirty="0" smtClean="0">
                <a:solidFill>
                  <a:schemeClr val="tx1"/>
                </a:solidFill>
                <a:latin typeface="+mn-lt"/>
                <a:ea typeface="+mn-ea"/>
                <a:cs typeface="+mn-cs"/>
              </a:rPr>
              <a:t>string</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list</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set</a:t>
            </a:r>
            <a:r>
              <a:rPr lang="zh-CN" altLang="en-US"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zset</a:t>
            </a:r>
            <a:r>
              <a:rPr lang="en-US" altLang="zh-CN" sz="1200" b="0" i="0" kern="1200" dirty="0" smtClean="0">
                <a:solidFill>
                  <a:schemeClr val="tx1"/>
                </a:solidFill>
                <a:latin typeface="+mn-lt"/>
                <a:ea typeface="+mn-ea"/>
                <a:cs typeface="+mn-cs"/>
              </a:rPr>
              <a:t>(sorted set)</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hash</a:t>
            </a:r>
            <a:r>
              <a:rPr lang="zh-CN" altLang="en-US" sz="1200" b="0" i="0" kern="1200" dirty="0" smtClean="0">
                <a:solidFill>
                  <a:schemeClr val="tx1"/>
                </a:solidFill>
                <a:latin typeface="+mn-lt"/>
                <a:ea typeface="+mn-ea"/>
                <a:cs typeface="+mn-cs"/>
              </a:rPr>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6393549C-18AD-48D9-AD43-ACD402B85A8E}" type="slidenum">
              <a:rPr lang="zh-CN" altLang="en-US" smtClean="0"/>
              <a:pPr/>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393549C-18AD-48D9-AD43-ACD402B85A8E}" type="slidenum">
              <a:rPr lang="zh-CN" altLang="en-US" smtClean="0"/>
              <a:pPr/>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393549C-18AD-48D9-AD43-ACD402B85A8E}" type="slidenum">
              <a:rPr lang="zh-CN" altLang="en-US" smtClean="0"/>
              <a:pPr/>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393549C-18AD-48D9-AD43-ACD402B85A8E}" type="slidenum">
              <a:rPr lang="zh-CN" altLang="en-US" smtClean="0"/>
              <a:pPr/>
              <a:t>23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393549C-18AD-48D9-AD43-ACD402B85A8E}" type="slidenum">
              <a:rPr lang="zh-CN" altLang="en-US" smtClean="0"/>
              <a:pPr/>
              <a:t>24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393549C-18AD-48D9-AD43-ACD402B85A8E}" type="slidenum">
              <a:rPr lang="zh-CN" altLang="en-US" smtClean="0"/>
              <a:pPr/>
              <a:t>25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393549C-18AD-48D9-AD43-ACD402B85A8E}" type="slidenum">
              <a:rPr lang="zh-CN" altLang="en-US" smtClean="0"/>
              <a:pPr/>
              <a:t>26</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393549C-18AD-48D9-AD43-ACD402B85A8E}" type="slidenum">
              <a:rPr lang="zh-CN" altLang="en-US" smtClean="0"/>
              <a:pPr/>
              <a:t>27</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393549C-18AD-48D9-AD43-ACD402B85A8E}" type="slidenum">
              <a:rPr lang="zh-CN" altLang="en-US" smtClean="0"/>
              <a:pPr/>
              <a:t>28</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393549C-18AD-48D9-AD43-ACD402B85A8E}" type="slidenum">
              <a:rPr lang="zh-CN" altLang="en-US" smtClean="0"/>
              <a:pPr/>
              <a:t>29</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393549C-18AD-48D9-AD43-ACD402B85A8E}" type="slidenum">
              <a:rPr lang="zh-CN" altLang="en-US" smtClean="0"/>
              <a:pPr/>
              <a:t>30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err="1" smtClean="0">
                <a:solidFill>
                  <a:schemeClr val="tx1"/>
                </a:solidFill>
                <a:latin typeface="+mn-lt"/>
                <a:ea typeface="+mn-ea"/>
                <a:cs typeface="+mn-cs"/>
              </a:rPr>
              <a:t>Redis</a:t>
            </a:r>
            <a:r>
              <a:rPr lang="zh-CN" altLang="en-US" sz="1200" b="0" i="0" kern="1200" dirty="0" smtClean="0">
                <a:solidFill>
                  <a:schemeClr val="tx1"/>
                </a:solidFill>
                <a:latin typeface="+mn-lt"/>
                <a:ea typeface="+mn-ea"/>
                <a:cs typeface="+mn-cs"/>
              </a:rPr>
              <a:t>是由意大利人</a:t>
            </a:r>
            <a:r>
              <a:rPr lang="en-US" altLang="zh-CN" sz="1200" b="0" i="0" kern="1200" dirty="0" smtClean="0">
                <a:solidFill>
                  <a:schemeClr val="tx1"/>
                </a:solidFill>
                <a:latin typeface="+mn-lt"/>
                <a:ea typeface="+mn-ea"/>
                <a:cs typeface="+mn-cs"/>
              </a:rPr>
              <a:t>Salvatore </a:t>
            </a:r>
            <a:r>
              <a:rPr lang="en-US" altLang="zh-CN" sz="1200" b="0" i="0" kern="1200" dirty="0" err="1" smtClean="0">
                <a:solidFill>
                  <a:schemeClr val="tx1"/>
                </a:solidFill>
                <a:latin typeface="+mn-lt"/>
                <a:ea typeface="+mn-ea"/>
                <a:cs typeface="+mn-cs"/>
              </a:rPr>
              <a:t>Sanfilippo</a:t>
            </a:r>
            <a:r>
              <a:rPr lang="zh-CN" altLang="en-US" sz="1200" b="0" i="0" kern="1200" dirty="0" smtClean="0">
                <a:solidFill>
                  <a:schemeClr val="tx1"/>
                </a:solidFill>
                <a:latin typeface="+mn-lt"/>
                <a:ea typeface="+mn-ea"/>
                <a:cs typeface="+mn-cs"/>
              </a:rPr>
              <a:t>（网名：</a:t>
            </a:r>
            <a:r>
              <a:rPr lang="en-US" altLang="zh-CN" sz="1200" b="0" i="0" kern="1200" dirty="0" err="1" smtClean="0">
                <a:solidFill>
                  <a:schemeClr val="tx1"/>
                </a:solidFill>
                <a:latin typeface="+mn-lt"/>
                <a:ea typeface="+mn-ea"/>
                <a:cs typeface="+mn-cs"/>
              </a:rPr>
              <a:t>antirez</a:t>
            </a:r>
            <a:r>
              <a:rPr lang="zh-CN" altLang="en-US" sz="1200" b="0" i="0" kern="1200" dirty="0" smtClean="0">
                <a:solidFill>
                  <a:schemeClr val="tx1"/>
                </a:solidFill>
                <a:latin typeface="+mn-lt"/>
                <a:ea typeface="+mn-ea"/>
                <a:cs typeface="+mn-cs"/>
              </a:rPr>
              <a:t>）开发的一款内存高速缓存数据库。</a:t>
            </a:r>
            <a:r>
              <a:rPr lang="en-US" altLang="zh-CN" sz="1200" b="0" i="0" kern="1200" dirty="0" err="1" smtClean="0">
                <a:solidFill>
                  <a:schemeClr val="tx1"/>
                </a:solidFill>
                <a:latin typeface="+mn-lt"/>
                <a:ea typeface="+mn-ea"/>
                <a:cs typeface="+mn-cs"/>
              </a:rPr>
              <a:t>Redis</a:t>
            </a:r>
            <a:r>
              <a:rPr lang="zh-CN" altLang="en-US" sz="1200" b="0" i="0" kern="1200" dirty="0" smtClean="0">
                <a:solidFill>
                  <a:schemeClr val="tx1"/>
                </a:solidFill>
                <a:latin typeface="+mn-lt"/>
                <a:ea typeface="+mn-ea"/>
                <a:cs typeface="+mn-cs"/>
              </a:rPr>
              <a:t>全称为：</a:t>
            </a:r>
            <a:r>
              <a:rPr lang="en-US" altLang="zh-CN" sz="1200" b="0" i="0" kern="1200" dirty="0" smtClean="0">
                <a:solidFill>
                  <a:schemeClr val="tx1"/>
                </a:solidFill>
                <a:latin typeface="+mn-lt"/>
                <a:ea typeface="+mn-ea"/>
                <a:cs typeface="+mn-cs"/>
              </a:rPr>
              <a:t>Remote Dictionary Server</a:t>
            </a:r>
            <a:r>
              <a:rPr lang="zh-CN" altLang="en-US" sz="1200" b="0" i="0" kern="1200" dirty="0" smtClean="0">
                <a:solidFill>
                  <a:schemeClr val="tx1"/>
                </a:solidFill>
                <a:latin typeface="+mn-lt"/>
                <a:ea typeface="+mn-ea"/>
                <a:cs typeface="+mn-cs"/>
              </a:rPr>
              <a:t>（远程数据服务），该软件使用</a:t>
            </a:r>
            <a:r>
              <a:rPr lang="en-US" altLang="zh-CN" sz="1200" b="0" i="0" kern="1200" dirty="0" smtClean="0">
                <a:solidFill>
                  <a:schemeClr val="tx1"/>
                </a:solidFill>
                <a:latin typeface="+mn-lt"/>
                <a:ea typeface="+mn-ea"/>
                <a:cs typeface="+mn-cs"/>
              </a:rPr>
              <a:t>C</a:t>
            </a:r>
            <a:r>
              <a:rPr lang="zh-CN" altLang="en-US" sz="1200" b="0" i="0" kern="1200" dirty="0" smtClean="0">
                <a:solidFill>
                  <a:schemeClr val="tx1"/>
                </a:solidFill>
                <a:latin typeface="+mn-lt"/>
                <a:ea typeface="+mn-ea"/>
                <a:cs typeface="+mn-cs"/>
              </a:rPr>
              <a:t>语言编写，</a:t>
            </a:r>
            <a:r>
              <a:rPr lang="en-US" altLang="zh-CN" sz="1200" b="0" i="0" kern="1200" dirty="0" err="1" smtClean="0">
                <a:solidFill>
                  <a:schemeClr val="tx1"/>
                </a:solidFill>
                <a:latin typeface="+mn-lt"/>
                <a:ea typeface="+mn-ea"/>
                <a:cs typeface="+mn-cs"/>
              </a:rPr>
              <a:t>Redis</a:t>
            </a:r>
            <a:r>
              <a:rPr lang="zh-CN" altLang="en-US" sz="1200" b="0" i="0" kern="1200" dirty="0" smtClean="0">
                <a:solidFill>
                  <a:schemeClr val="tx1"/>
                </a:solidFill>
                <a:latin typeface="+mn-lt"/>
                <a:ea typeface="+mn-ea"/>
                <a:cs typeface="+mn-cs"/>
              </a:rPr>
              <a:t>是一个</a:t>
            </a:r>
            <a:r>
              <a:rPr lang="en-US" altLang="zh-CN" sz="1200" b="0" i="0" kern="1200" dirty="0" smtClean="0">
                <a:solidFill>
                  <a:schemeClr val="tx1"/>
                </a:solidFill>
                <a:latin typeface="+mn-lt"/>
                <a:ea typeface="+mn-ea"/>
                <a:cs typeface="+mn-cs"/>
              </a:rPr>
              <a:t>key-value</a:t>
            </a:r>
            <a:r>
              <a:rPr lang="zh-CN" altLang="en-US" sz="1200" b="0" i="0" kern="1200" dirty="0" smtClean="0">
                <a:solidFill>
                  <a:schemeClr val="tx1"/>
                </a:solidFill>
                <a:latin typeface="+mn-lt"/>
                <a:ea typeface="+mn-ea"/>
                <a:cs typeface="+mn-cs"/>
              </a:rPr>
              <a:t>存储系统，它支持丰富的数据类型，如：</a:t>
            </a:r>
            <a:r>
              <a:rPr lang="en-US" altLang="zh-CN" sz="1200" b="0" i="0" kern="1200" dirty="0" smtClean="0">
                <a:solidFill>
                  <a:schemeClr val="tx1"/>
                </a:solidFill>
                <a:latin typeface="+mn-lt"/>
                <a:ea typeface="+mn-ea"/>
                <a:cs typeface="+mn-cs"/>
              </a:rPr>
              <a:t>string</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list</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set</a:t>
            </a:r>
            <a:r>
              <a:rPr lang="zh-CN" altLang="en-US"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zset</a:t>
            </a:r>
            <a:r>
              <a:rPr lang="en-US" altLang="zh-CN" sz="1200" b="0" i="0" kern="1200" dirty="0" smtClean="0">
                <a:solidFill>
                  <a:schemeClr val="tx1"/>
                </a:solidFill>
                <a:latin typeface="+mn-lt"/>
                <a:ea typeface="+mn-ea"/>
                <a:cs typeface="+mn-cs"/>
              </a:rPr>
              <a:t>(sorted set)</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hash</a:t>
            </a:r>
            <a:r>
              <a:rPr lang="zh-CN" altLang="en-US" sz="1200" b="0" i="0" kern="120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6393549C-18AD-48D9-AD43-ACD402B85A8E}" type="slidenum">
              <a:rPr lang="zh-CN" altLang="en-US" smtClean="0"/>
              <a:pPr/>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393549C-18AD-48D9-AD43-ACD402B85A8E}" type="slidenum">
              <a:rPr lang="zh-CN" altLang="en-US" smtClean="0"/>
              <a:pPr/>
              <a:t>31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393549C-18AD-48D9-AD43-ACD402B85A8E}" type="slidenum">
              <a:rPr lang="zh-CN" altLang="en-US" smtClean="0"/>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393549C-18AD-48D9-AD43-ACD402B85A8E}" type="slidenum">
              <a:rPr lang="zh-CN" altLang="en-US" smtClean="0"/>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393549C-18AD-48D9-AD43-ACD402B85A8E}" type="slidenum">
              <a:rPr lang="zh-CN" altLang="en-US" smtClean="0"/>
              <a:pPr/>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393549C-18AD-48D9-AD43-ACD402B85A8E}" type="slidenum">
              <a:rPr lang="zh-CN" altLang="en-US" smtClean="0"/>
              <a:pPr/>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393549C-18AD-48D9-AD43-ACD402B85A8E}" type="slidenum">
              <a:rPr lang="zh-CN" altLang="en-US" smtClean="0"/>
              <a:pPr/>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393549C-18AD-48D9-AD43-ACD402B85A8E}" type="slidenum">
              <a:rPr lang="zh-CN" altLang="en-US" smtClean="0"/>
              <a:pPr/>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56048" y="2130428"/>
            <a:ext cx="8568532"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12095" y="3886200"/>
            <a:ext cx="7056438"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504031" y="6356353"/>
            <a:ext cx="2352146" cy="365125"/>
          </a:xfrm>
          <a:prstGeom prst="rect">
            <a:avLst/>
          </a:prstGeom>
        </p:spPr>
        <p:txBody>
          <a:bodyPr/>
          <a:lstStyle/>
          <a:p>
            <a:fld id="{530820CF-B880-4189-942D-D702A7CBA730}" type="datetimeFigureOut">
              <a:rPr lang="zh-CN" altLang="en-US" smtClean="0"/>
              <a:pPr/>
              <a:t>2017-08-22</a:t>
            </a:fld>
            <a:endParaRPr lang="zh-CN" altLang="en-US"/>
          </a:p>
        </p:txBody>
      </p:sp>
      <p:sp>
        <p:nvSpPr>
          <p:cNvPr id="5" name="页脚占位符 4"/>
          <p:cNvSpPr>
            <a:spLocks noGrp="1"/>
          </p:cNvSpPr>
          <p:nvPr>
            <p:ph type="ftr" sz="quarter" idx="11"/>
          </p:nvPr>
        </p:nvSpPr>
        <p:spPr>
          <a:xfrm>
            <a:off x="3444214" y="6356353"/>
            <a:ext cx="3192198"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7224448" y="6356353"/>
            <a:ext cx="2352146" cy="365125"/>
          </a:xfrm>
          <a:prstGeom prst="rect">
            <a:avLst/>
          </a:prstGeom>
        </p:spPr>
        <p:txBody>
          <a:bodyPr/>
          <a:lstStyle/>
          <a:p>
            <a:fld id="{0C913308-F349-4B6D-A68A-DD1791B4A57B}" type="slidenum">
              <a:rPr lang="zh-CN" altLang="en-US" smtClean="0"/>
              <a:pPr/>
              <a:t>‹#›</a:t>
            </a:fld>
            <a:endParaRPr lang="zh-CN" altLang="en-US"/>
          </a:p>
        </p:txBody>
      </p:sp>
      <p:pic>
        <p:nvPicPr>
          <p:cNvPr id="7" name="图片 6" descr="nubia 品牌PPT模版20130228-02.png"/>
          <p:cNvPicPr>
            <a:picLocks noChangeAspect="1"/>
          </p:cNvPicPr>
          <p:nvPr userDrawn="1"/>
        </p:nvPicPr>
        <p:blipFill>
          <a:blip r:embed="rId2" cstate="screen">
            <a:extLst>
              <a:ext uri="{28A0092B-C50C-407E-A947-70E740481C1C}">
                <a14:useLocalDpi xmlns="" xmlns:a14="http://schemas.microsoft.com/office/drawing/2010/main" val="0"/>
              </a:ext>
            </a:extLst>
          </a:blip>
          <a:stretch>
            <a:fillRect/>
          </a:stretch>
        </p:blipFill>
        <p:spPr>
          <a:xfrm>
            <a:off x="0" y="0"/>
            <a:ext cx="10080625" cy="6858000"/>
          </a:xfrm>
          <a:prstGeom prst="rect">
            <a:avLst/>
          </a:prstGeom>
        </p:spPr>
      </p:pic>
      <p:sp>
        <p:nvSpPr>
          <p:cNvPr id="8" name="标题 1"/>
          <p:cNvSpPr txBox="1">
            <a:spLocks/>
          </p:cNvSpPr>
          <p:nvPr userDrawn="1"/>
        </p:nvSpPr>
        <p:spPr>
          <a:xfrm>
            <a:off x="1800196" y="1764729"/>
            <a:ext cx="6264307" cy="344704"/>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1" lang="zh-CN" altLang="en-US" sz="2600" b="0" i="0" u="none" strike="noStrike" kern="1200" cap="none" spc="0" normalizeH="0" baseline="0" noProof="0" dirty="0">
              <a:ln>
                <a:noFill/>
              </a:ln>
              <a:solidFill>
                <a:schemeClr val="bg1">
                  <a:lumMod val="50000"/>
                </a:schemeClr>
              </a:solidFill>
              <a:effectLst/>
              <a:uLnTx/>
              <a:uFillTx/>
              <a:latin typeface="Microsoft YaHei"/>
              <a:ea typeface="微软雅黑"/>
              <a:cs typeface="Microsoft YaHei"/>
            </a:endParaRPr>
          </a:p>
        </p:txBody>
      </p:sp>
      <p:sp>
        <p:nvSpPr>
          <p:cNvPr id="9" name="文本框 1"/>
          <p:cNvSpPr txBox="1"/>
          <p:nvPr userDrawn="1"/>
        </p:nvSpPr>
        <p:spPr>
          <a:xfrm>
            <a:off x="3729323" y="1896341"/>
            <a:ext cx="191548" cy="369332"/>
          </a:xfrm>
          <a:prstGeom prst="rect">
            <a:avLst/>
          </a:prstGeom>
          <a:noFill/>
        </p:spPr>
        <p:txBody>
          <a:bodyPr wrap="none" rtlCol="0">
            <a:spAutoFit/>
          </a:bodyPr>
          <a:lstStyle/>
          <a:p>
            <a:endParaRPr kumimoji="1" lang="zh-CN" altLang="en-US" dirty="0"/>
          </a:p>
        </p:txBody>
      </p:sp>
      <p:pic>
        <p:nvPicPr>
          <p:cNvPr id="10" name="图片 9" descr="nubia 品牌PPT模版元素-03.png"/>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4542632" y="4669184"/>
            <a:ext cx="995363" cy="14846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7" name="直线连接符 11"/>
          <p:cNvCxnSpPr/>
          <p:nvPr userDrawn="1"/>
        </p:nvCxnSpPr>
        <p:spPr>
          <a:xfrm>
            <a:off x="253966" y="571480"/>
            <a:ext cx="9572692"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0" name="图片 9" descr="nubia 品牌PPT模版元素-03.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5404" y="6500834"/>
            <a:ext cx="902880" cy="148460"/>
          </a:xfrm>
          <a:prstGeom prst="rect">
            <a:avLst/>
          </a:prstGeom>
        </p:spPr>
      </p:pic>
      <p:pic>
        <p:nvPicPr>
          <p:cNvPr id="11" name="图片 10" descr="nubia 品牌PPT模版元素-01.png"/>
          <p:cNvPicPr>
            <a:picLocks noChangeAspect="1"/>
          </p:cNvPicPr>
          <p:nvPr userDrawn="1"/>
        </p:nvPicPr>
        <p:blipFill>
          <a:blip r:embed="rId3" cstate="screen">
            <a:extLst>
              <a:ext uri="{28A0092B-C50C-407E-A947-70E740481C1C}">
                <a14:useLocalDpi xmlns="" xmlns:a14="http://schemas.microsoft.com/office/drawing/2010/main" val="0"/>
              </a:ext>
            </a:extLst>
          </a:blip>
          <a:stretch>
            <a:fillRect/>
          </a:stretch>
        </p:blipFill>
        <p:spPr>
          <a:xfrm>
            <a:off x="8040708" y="6429396"/>
            <a:ext cx="1827626" cy="284489"/>
          </a:xfrm>
          <a:prstGeom prst="rect">
            <a:avLst/>
          </a:prstGeom>
        </p:spPr>
      </p:pic>
      <p:sp>
        <p:nvSpPr>
          <p:cNvPr id="16" name="标题 1"/>
          <p:cNvSpPr>
            <a:spLocks noGrp="1"/>
          </p:cNvSpPr>
          <p:nvPr userDrawn="1">
            <p:ph type="ctrTitle"/>
          </p:nvPr>
        </p:nvSpPr>
        <p:spPr>
          <a:xfrm>
            <a:off x="348702" y="228260"/>
            <a:ext cx="4001804" cy="271782"/>
          </a:xfrm>
          <a:prstGeom prst="rect">
            <a:avLst/>
          </a:prstGeom>
        </p:spPr>
        <p:txBody>
          <a:bodyPr>
            <a:noAutofit/>
          </a:bodyPr>
          <a:lstStyle>
            <a:lvl1pPr>
              <a:defRPr sz="1800"/>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600" b="0" i="0" u="none" strike="noStrike" kern="0" cap="none" spc="0" normalizeH="0" baseline="0" noProof="0" dirty="0" smtClean="0">
                <a:ln>
                  <a:noFill/>
                </a:ln>
                <a:solidFill>
                  <a:sysClr val="windowText" lastClr="000000">
                    <a:lumMod val="75000"/>
                    <a:lumOff val="25000"/>
                  </a:sysClr>
                </a:solidFill>
                <a:effectLst/>
                <a:uLnTx/>
                <a:uFillTx/>
                <a:latin typeface="Microsoft YaHei"/>
                <a:ea typeface="微软雅黑"/>
                <a:cs typeface="Microsoft YaHei"/>
              </a:rPr>
              <a:t>目录</a:t>
            </a:r>
            <a:endParaRPr kumimoji="1" lang="zh-CN" altLang="en-US" sz="1600" b="0" i="0" u="none" strike="noStrike" kern="0" cap="none" spc="0" normalizeH="0" baseline="0" noProof="0" dirty="0">
              <a:ln>
                <a:noFill/>
              </a:ln>
              <a:solidFill>
                <a:sysClr val="windowText" lastClr="000000">
                  <a:lumMod val="75000"/>
                  <a:lumOff val="25000"/>
                </a:sysClr>
              </a:solidFill>
              <a:effectLst/>
              <a:uLnTx/>
              <a:uFillTx/>
              <a:latin typeface="Microsoft YaHei"/>
              <a:ea typeface="微软雅黑"/>
              <a:cs typeface="Microsoft YaHe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pic>
        <p:nvPicPr>
          <p:cNvPr id="7" name="图片 6" descr="封底宽-11.jpg"/>
          <p:cNvPicPr>
            <a:picLocks noChangeAspect="1"/>
          </p:cNvPicPr>
          <p:nvPr userDrawn="1"/>
        </p:nvPicPr>
        <p:blipFill>
          <a:blip r:embed="rId2" cstate="screen">
            <a:extLst>
              <a:ext uri="{28A0092B-C50C-407E-A947-70E740481C1C}">
                <a14:useLocalDpi xmlns="" xmlns:a14="http://schemas.microsoft.com/office/drawing/2010/main" val="0"/>
              </a:ext>
            </a:extLst>
          </a:blip>
          <a:stretch>
            <a:fillRect/>
          </a:stretch>
        </p:blipFill>
        <p:spPr>
          <a:xfrm>
            <a:off x="0" y="0"/>
            <a:ext cx="10080624" cy="6858000"/>
          </a:xfrm>
          <a:prstGeom prst="rect">
            <a:avLst/>
          </a:prstGeom>
        </p:spPr>
      </p:pic>
      <p:pic>
        <p:nvPicPr>
          <p:cNvPr id="8" name="图片 7" descr="地址栏-14.png"/>
          <p:cNvPicPr>
            <a:picLocks noChangeAspect="1"/>
          </p:cNvPicPr>
          <p:nvPr userDrawn="1"/>
        </p:nvPicPr>
        <p:blipFill>
          <a:blip r:embed="rId3" cstate="screen">
            <a:extLst>
              <a:ext uri="{28A0092B-C50C-407E-A947-70E740481C1C}">
                <a14:useLocalDpi xmlns="" xmlns:a14="http://schemas.microsoft.com/office/drawing/2010/main" val="0"/>
              </a:ext>
            </a:extLst>
          </a:blip>
          <a:stretch>
            <a:fillRect/>
          </a:stretch>
        </p:blipFill>
        <p:spPr>
          <a:xfrm>
            <a:off x="539718" y="6429396"/>
            <a:ext cx="8865554" cy="313398"/>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err="1" smtClean="0">
                <a:latin typeface="宋体" pitchFamily="2" charset="-122"/>
                <a:ea typeface="宋体" pitchFamily="2" charset="-122"/>
              </a:rPr>
              <a:t>Redis</a:t>
            </a:r>
            <a:r>
              <a:rPr lang="en-US" altLang="zh-CN" sz="4800" dirty="0" smtClean="0">
                <a:latin typeface="宋体" pitchFamily="2" charset="-122"/>
                <a:ea typeface="宋体" pitchFamily="2" charset="-122"/>
              </a:rPr>
              <a:t> </a:t>
            </a:r>
            <a:r>
              <a:rPr lang="zh-CN" altLang="en-US" sz="4800" dirty="0" smtClean="0">
                <a:latin typeface="宋体" pitchFamily="2" charset="-122"/>
                <a:ea typeface="宋体" pitchFamily="2" charset="-122"/>
              </a:rPr>
              <a:t>使用总结</a:t>
            </a:r>
            <a:endParaRPr lang="zh-CN" altLang="en-US" sz="4800" dirty="0">
              <a:latin typeface="宋体" pitchFamily="2" charset="-122"/>
              <a:ea typeface="宋体" pitchFamily="2" charset="-122"/>
            </a:endParaRPr>
          </a:p>
        </p:txBody>
      </p:sp>
      <p:sp>
        <p:nvSpPr>
          <p:cNvPr id="3" name="副标题 2"/>
          <p:cNvSpPr>
            <a:spLocks noGrp="1"/>
          </p:cNvSpPr>
          <p:nvPr>
            <p:ph type="subTitle" idx="1"/>
          </p:nvPr>
        </p:nvSpPr>
        <p:spPr/>
        <p:txBody>
          <a:bodyPr/>
          <a:lstStyle/>
          <a:p>
            <a:r>
              <a:rPr lang="zh-CN" altLang="en-US" sz="1800" dirty="0" smtClean="0"/>
              <a:t>林赞荣  </a:t>
            </a:r>
            <a:r>
              <a:rPr lang="en-US" altLang="zh-CN" sz="1800" dirty="0" smtClean="0"/>
              <a:t>2017-08-21</a:t>
            </a:r>
            <a:endParaRPr lang="zh-CN" alt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ctrTitle"/>
          </p:nvPr>
        </p:nvSpPr>
        <p:spPr>
          <a:xfrm>
            <a:off x="325404" y="71438"/>
            <a:ext cx="4680520" cy="571480"/>
          </a:xfrm>
        </p:spPr>
        <p:txBody>
          <a:bodyPr/>
          <a:lstStyle/>
          <a:p>
            <a:pPr algn="l"/>
            <a:r>
              <a:rPr lang="zh-CN" altLang="en-US" sz="2800" b="1" dirty="0" smtClean="0">
                <a:solidFill>
                  <a:srgbClr val="00679B"/>
                </a:solidFill>
                <a:latin typeface="宋体" pitchFamily="2" charset="-122"/>
                <a:ea typeface="宋体" pitchFamily="2" charset="-122"/>
              </a:rPr>
              <a:t>简介</a:t>
            </a:r>
            <a:r>
              <a:rPr lang="en-US" altLang="zh-CN" sz="2800" b="1" dirty="0" smtClean="0">
                <a:solidFill>
                  <a:srgbClr val="00679B"/>
                </a:solidFill>
                <a:latin typeface="宋体" pitchFamily="2" charset="-122"/>
                <a:ea typeface="宋体" pitchFamily="2" charset="-122"/>
              </a:rPr>
              <a:t>-</a:t>
            </a:r>
            <a:r>
              <a:rPr lang="zh-CN" altLang="en-US" sz="2800" b="1" dirty="0" smtClean="0">
                <a:solidFill>
                  <a:srgbClr val="00679B"/>
                </a:solidFill>
                <a:latin typeface="宋体" pitchFamily="2" charset="-122"/>
                <a:ea typeface="宋体" pitchFamily="2" charset="-122"/>
              </a:rPr>
              <a:t>数据类型</a:t>
            </a:r>
            <a:endParaRPr lang="zh-CN" altLang="en-US" sz="2800" b="1" dirty="0">
              <a:latin typeface="+mj-ea"/>
            </a:endParaRPr>
          </a:p>
        </p:txBody>
      </p:sp>
      <p:sp>
        <p:nvSpPr>
          <p:cNvPr id="4" name="矩形 3"/>
          <p:cNvSpPr/>
          <p:nvPr/>
        </p:nvSpPr>
        <p:spPr>
          <a:xfrm>
            <a:off x="253966" y="3929066"/>
            <a:ext cx="9572692" cy="2308324"/>
          </a:xfrm>
          <a:prstGeom prst="rect">
            <a:avLst/>
          </a:prstGeom>
        </p:spPr>
        <p:txBody>
          <a:bodyPr wrap="square">
            <a:spAutoFit/>
          </a:bodyPr>
          <a:lstStyle/>
          <a:p>
            <a:pPr>
              <a:buFont typeface="Arial" pitchFamily="34" charset="0"/>
              <a:buChar char="•"/>
            </a:pPr>
            <a:r>
              <a:rPr lang="en-US" altLang="zh-CN" sz="2400" dirty="0" smtClean="0">
                <a:latin typeface="+mn-ea"/>
                <a:sym typeface="Arial" pitchFamily="34" charset="0"/>
              </a:rPr>
              <a:t>type</a:t>
            </a:r>
            <a:r>
              <a:rPr lang="zh-CN" altLang="en-US" sz="2400" dirty="0" smtClean="0">
                <a:latin typeface="+mn-ea"/>
                <a:sym typeface="Arial" pitchFamily="34" charset="0"/>
              </a:rPr>
              <a:t>：对象类型，在执行</a:t>
            </a:r>
            <a:r>
              <a:rPr lang="en-US" altLang="zh-CN" sz="2400" dirty="0" smtClean="0">
                <a:latin typeface="+mn-ea"/>
                <a:sym typeface="Arial" pitchFamily="34" charset="0"/>
              </a:rPr>
              <a:t>Key</a:t>
            </a:r>
            <a:r>
              <a:rPr lang="zh-CN" altLang="en-US" sz="2400" dirty="0" smtClean="0">
                <a:latin typeface="+mn-ea"/>
                <a:sym typeface="Arial" pitchFamily="34" charset="0"/>
              </a:rPr>
              <a:t>操作命令前，会先校验当前</a:t>
            </a:r>
            <a:r>
              <a:rPr lang="en-US" altLang="zh-CN" sz="2400" dirty="0" smtClean="0">
                <a:latin typeface="+mn-ea"/>
                <a:sym typeface="Arial" pitchFamily="34" charset="0"/>
              </a:rPr>
              <a:t>Key</a:t>
            </a:r>
            <a:r>
              <a:rPr lang="zh-CN" altLang="en-US" sz="2400" dirty="0" smtClean="0">
                <a:latin typeface="+mn-ea"/>
                <a:sym typeface="Arial" pitchFamily="34" charset="0"/>
              </a:rPr>
              <a:t>所属的对象类型是否可执行该操作命令，若不行则直接返回操作错误；</a:t>
            </a:r>
            <a:endParaRPr lang="en-US" altLang="zh-CN" sz="2400" dirty="0" smtClean="0">
              <a:latin typeface="+mn-ea"/>
              <a:sym typeface="Arial" pitchFamily="34" charset="0"/>
            </a:endParaRPr>
          </a:p>
          <a:p>
            <a:pPr>
              <a:buFont typeface="Arial" pitchFamily="34" charset="0"/>
              <a:buChar char="•"/>
            </a:pPr>
            <a:r>
              <a:rPr lang="en-US" altLang="zh-CN" sz="2400" dirty="0" smtClean="0">
                <a:latin typeface="+mn-ea"/>
                <a:sym typeface="Arial" pitchFamily="34" charset="0"/>
              </a:rPr>
              <a:t>encoding</a:t>
            </a:r>
            <a:r>
              <a:rPr lang="zh-CN" altLang="en-US" sz="2400" dirty="0" smtClean="0">
                <a:latin typeface="+mn-ea"/>
                <a:sym typeface="Arial" pitchFamily="34" charset="0"/>
              </a:rPr>
              <a:t>：对象值实际的数据结构类型；</a:t>
            </a:r>
            <a:endParaRPr lang="en-US" altLang="zh-CN" sz="2400" dirty="0" smtClean="0">
              <a:latin typeface="+mn-ea"/>
              <a:sym typeface="Arial" pitchFamily="34" charset="0"/>
            </a:endParaRPr>
          </a:p>
          <a:p>
            <a:pPr>
              <a:buFont typeface="Arial" pitchFamily="34" charset="0"/>
              <a:buChar char="•"/>
            </a:pPr>
            <a:r>
              <a:rPr lang="en-US" altLang="zh-CN" sz="2400" dirty="0" err="1" smtClean="0">
                <a:latin typeface="+mn-ea"/>
                <a:sym typeface="Arial" pitchFamily="34" charset="0"/>
              </a:rPr>
              <a:t>lru</a:t>
            </a:r>
            <a:r>
              <a:rPr lang="zh-CN" altLang="en-US" sz="2400" dirty="0" smtClean="0">
                <a:latin typeface="+mn-ea"/>
                <a:sym typeface="Arial" pitchFamily="34" charset="0"/>
              </a:rPr>
              <a:t>：空转时长，距离对象最后一次访问的时间；</a:t>
            </a:r>
            <a:endParaRPr lang="en-US" altLang="zh-CN" sz="2400" dirty="0" smtClean="0">
              <a:latin typeface="+mn-ea"/>
              <a:sym typeface="Arial" pitchFamily="34" charset="0"/>
            </a:endParaRPr>
          </a:p>
          <a:p>
            <a:pPr>
              <a:buFont typeface="Arial" pitchFamily="34" charset="0"/>
              <a:buChar char="•"/>
            </a:pPr>
            <a:r>
              <a:rPr lang="en-US" altLang="zh-CN" sz="2400" dirty="0" err="1" smtClean="0">
                <a:latin typeface="+mn-ea"/>
                <a:sym typeface="Arial" pitchFamily="34" charset="0"/>
              </a:rPr>
              <a:t>refcount</a:t>
            </a:r>
            <a:r>
              <a:rPr lang="zh-CN" altLang="en-US" sz="2400" dirty="0" smtClean="0">
                <a:latin typeface="+mn-ea"/>
                <a:sym typeface="Arial" pitchFamily="34" charset="0"/>
              </a:rPr>
              <a:t>：被引用次数，</a:t>
            </a:r>
            <a:r>
              <a:rPr lang="en-US" altLang="zh-CN" sz="2400" dirty="0" err="1" smtClean="0">
                <a:latin typeface="+mn-ea"/>
                <a:sym typeface="Arial" pitchFamily="34" charset="0"/>
              </a:rPr>
              <a:t>Redis</a:t>
            </a:r>
            <a:r>
              <a:rPr lang="zh-CN" altLang="en-US" sz="2400" dirty="0" smtClean="0">
                <a:latin typeface="+mn-ea"/>
                <a:sym typeface="Arial" pitchFamily="34" charset="0"/>
              </a:rPr>
              <a:t>目前只支持整数值的字符串对象共享；</a:t>
            </a:r>
            <a:endParaRPr lang="en-US" altLang="zh-CN" sz="2400" dirty="0" smtClean="0">
              <a:latin typeface="+mn-ea"/>
              <a:sym typeface="Arial" pitchFamily="34" charset="0"/>
            </a:endParaRPr>
          </a:p>
          <a:p>
            <a:pPr>
              <a:buFont typeface="Arial" pitchFamily="34" charset="0"/>
              <a:buChar char="•"/>
            </a:pPr>
            <a:r>
              <a:rPr lang="en-US" altLang="zh-CN" sz="2400" dirty="0" err="1" smtClean="0">
                <a:latin typeface="+mn-ea"/>
                <a:sym typeface="Arial" pitchFamily="34" charset="0"/>
              </a:rPr>
              <a:t>ptr</a:t>
            </a:r>
            <a:r>
              <a:rPr lang="zh-CN" altLang="en-US" sz="2400" dirty="0" smtClean="0">
                <a:latin typeface="+mn-ea"/>
                <a:sym typeface="Arial" pitchFamily="34" charset="0"/>
              </a:rPr>
              <a:t>：指向底层实现数据结构的指针。</a:t>
            </a:r>
            <a:endParaRPr lang="en-US" altLang="zh-CN" sz="2400" dirty="0" smtClean="0">
              <a:latin typeface="+mn-ea"/>
              <a:sym typeface="Arial"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468280" y="714356"/>
            <a:ext cx="9268557" cy="31432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ctrTitle"/>
          </p:nvPr>
        </p:nvSpPr>
        <p:spPr>
          <a:xfrm>
            <a:off x="325404" y="71438"/>
            <a:ext cx="4680520" cy="571480"/>
          </a:xfrm>
        </p:spPr>
        <p:txBody>
          <a:bodyPr/>
          <a:lstStyle/>
          <a:p>
            <a:pPr algn="l"/>
            <a:r>
              <a:rPr lang="zh-CN" altLang="en-US" sz="2800" b="1" dirty="0" smtClean="0">
                <a:solidFill>
                  <a:srgbClr val="00679B"/>
                </a:solidFill>
                <a:latin typeface="宋体" pitchFamily="2" charset="-122"/>
                <a:ea typeface="宋体" pitchFamily="2" charset="-122"/>
              </a:rPr>
              <a:t>简介</a:t>
            </a:r>
            <a:r>
              <a:rPr lang="en-US" altLang="zh-CN" sz="2800" b="1" dirty="0" smtClean="0">
                <a:solidFill>
                  <a:srgbClr val="00679B"/>
                </a:solidFill>
                <a:latin typeface="宋体" pitchFamily="2" charset="-122"/>
                <a:ea typeface="宋体" pitchFamily="2" charset="-122"/>
              </a:rPr>
              <a:t>-</a:t>
            </a:r>
            <a:r>
              <a:rPr lang="zh-CN" altLang="en-US" sz="2800" b="1" dirty="0" smtClean="0">
                <a:solidFill>
                  <a:srgbClr val="00679B"/>
                </a:solidFill>
                <a:latin typeface="宋体" pitchFamily="2" charset="-122"/>
                <a:ea typeface="宋体" pitchFamily="2" charset="-122"/>
              </a:rPr>
              <a:t>数据类型</a:t>
            </a:r>
            <a:endParaRPr lang="zh-CN" altLang="en-US" sz="2800" b="1" dirty="0">
              <a:latin typeface="+mj-ea"/>
            </a:endParaRPr>
          </a:p>
        </p:txBody>
      </p:sp>
      <p:sp>
        <p:nvSpPr>
          <p:cNvPr id="4" name="矩形 3"/>
          <p:cNvSpPr/>
          <p:nvPr/>
        </p:nvSpPr>
        <p:spPr>
          <a:xfrm>
            <a:off x="182528" y="857232"/>
            <a:ext cx="9429817" cy="523220"/>
          </a:xfrm>
          <a:prstGeom prst="rect">
            <a:avLst/>
          </a:prstGeom>
        </p:spPr>
        <p:txBody>
          <a:bodyPr wrap="square">
            <a:spAutoFit/>
          </a:bodyPr>
          <a:lstStyle/>
          <a:p>
            <a:r>
              <a:rPr lang="zh-CN" altLang="en-US" sz="2800" dirty="0" smtClean="0">
                <a:latin typeface="+mn-ea"/>
                <a:sym typeface="Arial" pitchFamily="34" charset="0"/>
              </a:rPr>
              <a:t>数据编码转换：</a:t>
            </a:r>
            <a:endParaRPr lang="en-US" altLang="zh-CN" sz="2800" dirty="0" smtClean="0">
              <a:latin typeface="+mn-ea"/>
              <a:sym typeface="Arial" pitchFamily="34" charset="0"/>
            </a:endParaRPr>
          </a:p>
        </p:txBody>
      </p:sp>
      <p:graphicFrame>
        <p:nvGraphicFramePr>
          <p:cNvPr id="5" name="表格 4"/>
          <p:cNvGraphicFramePr>
            <a:graphicFrameLocks noGrp="1"/>
          </p:cNvGraphicFramePr>
          <p:nvPr/>
        </p:nvGraphicFramePr>
        <p:xfrm>
          <a:off x="111090" y="1571612"/>
          <a:ext cx="9858445" cy="4071966"/>
        </p:xfrm>
        <a:graphic>
          <a:graphicData uri="http://schemas.openxmlformats.org/drawingml/2006/table">
            <a:tbl>
              <a:tblPr/>
              <a:tblGrid>
                <a:gridCol w="1071570"/>
                <a:gridCol w="2286016"/>
                <a:gridCol w="2500330"/>
                <a:gridCol w="1214446"/>
                <a:gridCol w="2786083"/>
              </a:tblGrid>
              <a:tr h="542929">
                <a:tc>
                  <a:txBody>
                    <a:bodyPr/>
                    <a:lstStyle/>
                    <a:p>
                      <a:pPr indent="127000" algn="just">
                        <a:spcAft>
                          <a:spcPts val="0"/>
                        </a:spcAft>
                      </a:pPr>
                      <a:r>
                        <a:rPr lang="zh-CN" sz="1400" kern="0" dirty="0">
                          <a:solidFill>
                            <a:srgbClr val="000000"/>
                          </a:solidFill>
                          <a:latin typeface="Times New Roman"/>
                          <a:ea typeface="宋体"/>
                          <a:cs typeface="宋体"/>
                        </a:rPr>
                        <a:t>对象类型</a:t>
                      </a:r>
                      <a:endParaRPr lang="zh-CN" sz="14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kern="0" dirty="0">
                          <a:solidFill>
                            <a:srgbClr val="000000"/>
                          </a:solidFill>
                          <a:latin typeface="Times New Roman"/>
                          <a:ea typeface="宋体"/>
                          <a:cs typeface="宋体"/>
                        </a:rPr>
                        <a:t>实现方式一</a:t>
                      </a:r>
                      <a:endParaRPr lang="zh-CN" sz="14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kern="0" dirty="0">
                          <a:solidFill>
                            <a:srgbClr val="000000"/>
                          </a:solidFill>
                          <a:latin typeface="Times New Roman"/>
                          <a:ea typeface="宋体"/>
                          <a:cs typeface="宋体"/>
                        </a:rPr>
                        <a:t>实现方式二</a:t>
                      </a:r>
                      <a:endParaRPr lang="zh-CN" sz="14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kern="0" dirty="0">
                          <a:solidFill>
                            <a:srgbClr val="000000"/>
                          </a:solidFill>
                          <a:latin typeface="Times New Roman"/>
                          <a:ea typeface="宋体"/>
                          <a:cs typeface="宋体"/>
                        </a:rPr>
                        <a:t>实现方式三</a:t>
                      </a:r>
                      <a:endParaRPr lang="zh-CN" sz="14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kern="0">
                          <a:solidFill>
                            <a:srgbClr val="000000"/>
                          </a:solidFill>
                          <a:latin typeface="Times New Roman"/>
                          <a:ea typeface="宋体"/>
                          <a:cs typeface="宋体"/>
                        </a:rPr>
                        <a:t>切换方式</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929">
                <a:tc>
                  <a:txBody>
                    <a:bodyPr/>
                    <a:lstStyle/>
                    <a:p>
                      <a:pPr indent="127000" algn="l">
                        <a:spcAft>
                          <a:spcPts val="0"/>
                        </a:spcAft>
                      </a:pPr>
                      <a:r>
                        <a:rPr lang="zh-CN" sz="1400" kern="0">
                          <a:solidFill>
                            <a:srgbClr val="000000"/>
                          </a:solidFill>
                          <a:latin typeface="Times New Roman"/>
                          <a:ea typeface="宋体"/>
                          <a:cs typeface="宋体"/>
                        </a:rPr>
                        <a:t>字符串</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en-US" sz="1400" kern="0" dirty="0">
                          <a:solidFill>
                            <a:srgbClr val="000000"/>
                          </a:solidFill>
                          <a:latin typeface="宋体"/>
                          <a:ea typeface="宋体"/>
                          <a:cs typeface="宋体"/>
                        </a:rPr>
                        <a:t>REDIS_ENCODING_INT</a:t>
                      </a:r>
                      <a:endParaRPr lang="zh-CN" sz="14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en-US" sz="1400" kern="0" dirty="0">
                          <a:solidFill>
                            <a:srgbClr val="000000"/>
                          </a:solidFill>
                          <a:latin typeface="宋体"/>
                          <a:ea typeface="宋体"/>
                          <a:cs typeface="宋体"/>
                        </a:rPr>
                        <a:t>REDIS_ENCODING_EMBSTR</a:t>
                      </a:r>
                      <a:endParaRPr lang="zh-CN" sz="14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en-US" sz="1400" kern="0" dirty="0">
                          <a:solidFill>
                            <a:srgbClr val="000000"/>
                          </a:solidFill>
                          <a:latin typeface="宋体"/>
                          <a:ea typeface="宋体"/>
                          <a:cs typeface="宋体"/>
                        </a:rPr>
                        <a:t>REDIS_ENCODING_RAW</a:t>
                      </a:r>
                      <a:endParaRPr lang="zh-CN" sz="14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zh-CN" sz="1400" kern="0">
                          <a:solidFill>
                            <a:srgbClr val="000000"/>
                          </a:solidFill>
                          <a:latin typeface="Times New Roman"/>
                          <a:ea typeface="宋体"/>
                          <a:cs typeface="宋体"/>
                        </a:rPr>
                        <a:t>自动</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14393">
                <a:tc>
                  <a:txBody>
                    <a:bodyPr/>
                    <a:lstStyle/>
                    <a:p>
                      <a:pPr indent="127000" algn="l">
                        <a:spcAft>
                          <a:spcPts val="0"/>
                        </a:spcAft>
                      </a:pPr>
                      <a:r>
                        <a:rPr lang="zh-CN" sz="1400" kern="0">
                          <a:solidFill>
                            <a:srgbClr val="000000"/>
                          </a:solidFill>
                          <a:latin typeface="Times New Roman"/>
                          <a:ea typeface="宋体"/>
                          <a:cs typeface="宋体"/>
                        </a:rPr>
                        <a:t>列表</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en-US" sz="1400" kern="0" dirty="0">
                          <a:solidFill>
                            <a:srgbClr val="000000"/>
                          </a:solidFill>
                          <a:latin typeface="宋体"/>
                          <a:ea typeface="宋体"/>
                          <a:cs typeface="宋体"/>
                        </a:rPr>
                        <a:t>REDIS_ENCODING_ZIPLIST</a:t>
                      </a:r>
                      <a:endParaRPr lang="zh-CN" sz="14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en-US" sz="1400" kern="0" dirty="0">
                          <a:solidFill>
                            <a:srgbClr val="000000"/>
                          </a:solidFill>
                          <a:latin typeface="宋体"/>
                          <a:ea typeface="宋体"/>
                          <a:cs typeface="宋体"/>
                        </a:rPr>
                        <a:t>REDIS_ENCODING_LINKEDLIST</a:t>
                      </a:r>
                      <a:endParaRPr lang="zh-CN" sz="14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zh-CN" sz="1400" kern="0" dirty="0">
                          <a:solidFill>
                            <a:srgbClr val="000000"/>
                          </a:solidFill>
                          <a:latin typeface="Times New Roman"/>
                          <a:ea typeface="宋体"/>
                          <a:cs typeface="宋体"/>
                        </a:rPr>
                        <a:t>　</a:t>
                      </a:r>
                      <a:endParaRPr lang="zh-CN" sz="14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en-US" sz="1400" kern="0">
                          <a:solidFill>
                            <a:srgbClr val="000000"/>
                          </a:solidFill>
                          <a:latin typeface="宋体"/>
                          <a:ea typeface="宋体"/>
                          <a:cs typeface="宋体"/>
                        </a:rPr>
                        <a:t>list-max-ziplist-entries 512</a:t>
                      </a:r>
                      <a:endParaRPr lang="zh-CN" sz="1400" kern="100">
                        <a:latin typeface="Times New Roman"/>
                        <a:ea typeface="宋体"/>
                        <a:cs typeface="Times New Roman"/>
                      </a:endParaRPr>
                    </a:p>
                    <a:p>
                      <a:pPr indent="127000" algn="l">
                        <a:spcAft>
                          <a:spcPts val="0"/>
                        </a:spcAft>
                      </a:pPr>
                      <a:r>
                        <a:rPr lang="en-US" sz="1400" kern="0">
                          <a:solidFill>
                            <a:srgbClr val="000000"/>
                          </a:solidFill>
                          <a:latin typeface="宋体"/>
                          <a:ea typeface="宋体"/>
                          <a:cs typeface="宋体"/>
                        </a:rPr>
                        <a:t>list-max-ziplist-value 64</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14393">
                <a:tc>
                  <a:txBody>
                    <a:bodyPr/>
                    <a:lstStyle/>
                    <a:p>
                      <a:pPr indent="127000" algn="l">
                        <a:spcAft>
                          <a:spcPts val="0"/>
                        </a:spcAft>
                      </a:pPr>
                      <a:r>
                        <a:rPr lang="zh-CN" sz="1400" kern="0">
                          <a:solidFill>
                            <a:srgbClr val="000000"/>
                          </a:solidFill>
                          <a:latin typeface="Times New Roman"/>
                          <a:ea typeface="宋体"/>
                          <a:cs typeface="宋体"/>
                        </a:rPr>
                        <a:t>哈希</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en-US" sz="1400" kern="0">
                          <a:solidFill>
                            <a:srgbClr val="000000"/>
                          </a:solidFill>
                          <a:latin typeface="宋体"/>
                          <a:ea typeface="宋体"/>
                          <a:cs typeface="宋体"/>
                        </a:rPr>
                        <a:t>REDIS_ENCODING_ZIPLIST</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en-US" sz="1400" kern="0">
                          <a:solidFill>
                            <a:srgbClr val="000000"/>
                          </a:solidFill>
                          <a:latin typeface="宋体"/>
                          <a:ea typeface="宋体"/>
                          <a:cs typeface="宋体"/>
                        </a:rPr>
                        <a:t>REDIS_ENCODING_HT</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zh-CN" sz="1400" kern="0" dirty="0">
                          <a:solidFill>
                            <a:srgbClr val="000000"/>
                          </a:solidFill>
                          <a:latin typeface="Times New Roman"/>
                          <a:ea typeface="宋体"/>
                          <a:cs typeface="宋体"/>
                        </a:rPr>
                        <a:t>　</a:t>
                      </a:r>
                      <a:endParaRPr lang="zh-CN" sz="14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en-US" sz="1400" kern="0" dirty="0">
                          <a:solidFill>
                            <a:srgbClr val="000000"/>
                          </a:solidFill>
                          <a:latin typeface="宋体"/>
                          <a:ea typeface="宋体"/>
                          <a:cs typeface="宋体"/>
                        </a:rPr>
                        <a:t>hash-max-</a:t>
                      </a:r>
                      <a:r>
                        <a:rPr lang="en-US" sz="1400" kern="0" dirty="0" err="1">
                          <a:solidFill>
                            <a:srgbClr val="000000"/>
                          </a:solidFill>
                          <a:latin typeface="宋体"/>
                          <a:ea typeface="宋体"/>
                          <a:cs typeface="宋体"/>
                        </a:rPr>
                        <a:t>ziplist</a:t>
                      </a:r>
                      <a:r>
                        <a:rPr lang="en-US" sz="1400" kern="0" dirty="0">
                          <a:solidFill>
                            <a:srgbClr val="000000"/>
                          </a:solidFill>
                          <a:latin typeface="宋体"/>
                          <a:ea typeface="宋体"/>
                          <a:cs typeface="宋体"/>
                        </a:rPr>
                        <a:t>-entries 512</a:t>
                      </a:r>
                      <a:endParaRPr lang="zh-CN" sz="1400" kern="100" dirty="0">
                        <a:latin typeface="Times New Roman"/>
                        <a:ea typeface="宋体"/>
                        <a:cs typeface="Times New Roman"/>
                      </a:endParaRPr>
                    </a:p>
                    <a:p>
                      <a:pPr indent="127000" algn="l">
                        <a:spcAft>
                          <a:spcPts val="0"/>
                        </a:spcAft>
                      </a:pPr>
                      <a:r>
                        <a:rPr lang="en-US" sz="1400" kern="0" dirty="0">
                          <a:solidFill>
                            <a:srgbClr val="000000"/>
                          </a:solidFill>
                          <a:latin typeface="宋体"/>
                          <a:ea typeface="宋体"/>
                          <a:cs typeface="宋体"/>
                        </a:rPr>
                        <a:t>hash-max-</a:t>
                      </a:r>
                      <a:r>
                        <a:rPr lang="en-US" sz="1400" kern="0" dirty="0" err="1">
                          <a:solidFill>
                            <a:srgbClr val="000000"/>
                          </a:solidFill>
                          <a:latin typeface="宋体"/>
                          <a:ea typeface="宋体"/>
                          <a:cs typeface="宋体"/>
                        </a:rPr>
                        <a:t>ziplist</a:t>
                      </a:r>
                      <a:r>
                        <a:rPr lang="en-US" sz="1400" kern="0" dirty="0">
                          <a:solidFill>
                            <a:srgbClr val="000000"/>
                          </a:solidFill>
                          <a:latin typeface="宋体"/>
                          <a:ea typeface="宋体"/>
                          <a:cs typeface="宋体"/>
                        </a:rPr>
                        <a:t>-value 64</a:t>
                      </a:r>
                      <a:endParaRPr lang="zh-CN" sz="14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929">
                <a:tc>
                  <a:txBody>
                    <a:bodyPr/>
                    <a:lstStyle/>
                    <a:p>
                      <a:pPr indent="127000" algn="l">
                        <a:spcAft>
                          <a:spcPts val="0"/>
                        </a:spcAft>
                      </a:pPr>
                      <a:r>
                        <a:rPr lang="zh-CN" sz="1400" kern="0">
                          <a:solidFill>
                            <a:srgbClr val="000000"/>
                          </a:solidFill>
                          <a:latin typeface="Times New Roman"/>
                          <a:ea typeface="宋体"/>
                          <a:cs typeface="宋体"/>
                        </a:rPr>
                        <a:t>集合</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en-US" sz="1400" kern="0">
                          <a:solidFill>
                            <a:srgbClr val="000000"/>
                          </a:solidFill>
                          <a:latin typeface="宋体"/>
                          <a:ea typeface="宋体"/>
                          <a:cs typeface="宋体"/>
                        </a:rPr>
                        <a:t>REDIS_ENCODING_INTSET</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en-US" sz="1400" kern="0">
                          <a:solidFill>
                            <a:srgbClr val="000000"/>
                          </a:solidFill>
                          <a:latin typeface="宋体"/>
                          <a:ea typeface="宋体"/>
                          <a:cs typeface="宋体"/>
                        </a:rPr>
                        <a:t>REDIS_ENCODING_HT</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zh-CN" sz="1400" kern="0">
                          <a:solidFill>
                            <a:srgbClr val="000000"/>
                          </a:solidFill>
                          <a:latin typeface="Times New Roman"/>
                          <a:ea typeface="宋体"/>
                          <a:cs typeface="宋体"/>
                        </a:rPr>
                        <a:t>　</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en-US" sz="1400" kern="0" dirty="0">
                          <a:solidFill>
                            <a:srgbClr val="000000"/>
                          </a:solidFill>
                          <a:latin typeface="宋体"/>
                          <a:ea typeface="宋体"/>
                          <a:cs typeface="宋体"/>
                        </a:rPr>
                        <a:t>set-max-</a:t>
                      </a:r>
                      <a:r>
                        <a:rPr lang="en-US" sz="1400" kern="0" dirty="0" err="1">
                          <a:solidFill>
                            <a:srgbClr val="000000"/>
                          </a:solidFill>
                          <a:latin typeface="宋体"/>
                          <a:ea typeface="宋体"/>
                          <a:cs typeface="宋体"/>
                        </a:rPr>
                        <a:t>intset</a:t>
                      </a:r>
                      <a:r>
                        <a:rPr lang="en-US" sz="1400" kern="0" dirty="0">
                          <a:solidFill>
                            <a:srgbClr val="000000"/>
                          </a:solidFill>
                          <a:latin typeface="宋体"/>
                          <a:ea typeface="宋体"/>
                          <a:cs typeface="宋体"/>
                        </a:rPr>
                        <a:t>-entries 512</a:t>
                      </a:r>
                      <a:endParaRPr lang="zh-CN" sz="14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14393">
                <a:tc>
                  <a:txBody>
                    <a:bodyPr/>
                    <a:lstStyle/>
                    <a:p>
                      <a:pPr indent="127000" algn="l">
                        <a:spcAft>
                          <a:spcPts val="0"/>
                        </a:spcAft>
                      </a:pPr>
                      <a:r>
                        <a:rPr lang="zh-CN" sz="1400" kern="0">
                          <a:solidFill>
                            <a:srgbClr val="000000"/>
                          </a:solidFill>
                          <a:latin typeface="Times New Roman"/>
                          <a:ea typeface="宋体"/>
                          <a:cs typeface="宋体"/>
                        </a:rPr>
                        <a:t>有序集合</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en-US" sz="1400" kern="0">
                          <a:solidFill>
                            <a:srgbClr val="000000"/>
                          </a:solidFill>
                          <a:latin typeface="宋体"/>
                          <a:ea typeface="宋体"/>
                          <a:cs typeface="宋体"/>
                        </a:rPr>
                        <a:t>REDIS_ENCODING_ZIPLIST</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en-US" sz="1400" kern="0">
                          <a:solidFill>
                            <a:srgbClr val="000000"/>
                          </a:solidFill>
                          <a:latin typeface="宋体"/>
                          <a:ea typeface="宋体"/>
                          <a:cs typeface="宋体"/>
                        </a:rPr>
                        <a:t>REDIS_ENCODING_SKIPLIST</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zh-CN" sz="1400" kern="0">
                          <a:solidFill>
                            <a:srgbClr val="000000"/>
                          </a:solidFill>
                          <a:latin typeface="Times New Roman"/>
                          <a:ea typeface="宋体"/>
                          <a:cs typeface="宋体"/>
                        </a:rPr>
                        <a:t>　</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en-US" sz="1400" kern="0" dirty="0" err="1">
                          <a:solidFill>
                            <a:srgbClr val="000000"/>
                          </a:solidFill>
                          <a:latin typeface="宋体"/>
                          <a:ea typeface="宋体"/>
                          <a:cs typeface="宋体"/>
                        </a:rPr>
                        <a:t>zset</a:t>
                      </a:r>
                      <a:r>
                        <a:rPr lang="en-US" sz="1400" kern="0" dirty="0">
                          <a:solidFill>
                            <a:srgbClr val="000000"/>
                          </a:solidFill>
                          <a:latin typeface="宋体"/>
                          <a:ea typeface="宋体"/>
                          <a:cs typeface="宋体"/>
                        </a:rPr>
                        <a:t>-max-</a:t>
                      </a:r>
                      <a:r>
                        <a:rPr lang="en-US" sz="1400" kern="0" dirty="0" err="1">
                          <a:solidFill>
                            <a:srgbClr val="000000"/>
                          </a:solidFill>
                          <a:latin typeface="宋体"/>
                          <a:ea typeface="宋体"/>
                          <a:cs typeface="宋体"/>
                        </a:rPr>
                        <a:t>ziplist</a:t>
                      </a:r>
                      <a:r>
                        <a:rPr lang="en-US" sz="1400" kern="0" dirty="0">
                          <a:solidFill>
                            <a:srgbClr val="000000"/>
                          </a:solidFill>
                          <a:latin typeface="宋体"/>
                          <a:ea typeface="宋体"/>
                          <a:cs typeface="宋体"/>
                        </a:rPr>
                        <a:t>-entries 128</a:t>
                      </a:r>
                      <a:endParaRPr lang="zh-CN" sz="1400" kern="100" dirty="0">
                        <a:latin typeface="Times New Roman"/>
                        <a:ea typeface="宋体"/>
                        <a:cs typeface="Times New Roman"/>
                      </a:endParaRPr>
                    </a:p>
                    <a:p>
                      <a:pPr indent="127000" algn="l">
                        <a:spcAft>
                          <a:spcPts val="0"/>
                        </a:spcAft>
                      </a:pPr>
                      <a:r>
                        <a:rPr lang="en-US" sz="1400" kern="0" dirty="0" err="1">
                          <a:solidFill>
                            <a:srgbClr val="000000"/>
                          </a:solidFill>
                          <a:latin typeface="宋体"/>
                          <a:ea typeface="宋体"/>
                          <a:cs typeface="宋体"/>
                        </a:rPr>
                        <a:t>zset</a:t>
                      </a:r>
                      <a:r>
                        <a:rPr lang="en-US" sz="1400" kern="0" dirty="0">
                          <a:solidFill>
                            <a:srgbClr val="000000"/>
                          </a:solidFill>
                          <a:latin typeface="宋体"/>
                          <a:ea typeface="宋体"/>
                          <a:cs typeface="宋体"/>
                        </a:rPr>
                        <a:t>-max-</a:t>
                      </a:r>
                      <a:r>
                        <a:rPr lang="en-US" sz="1400" kern="0" dirty="0" err="1">
                          <a:solidFill>
                            <a:srgbClr val="000000"/>
                          </a:solidFill>
                          <a:latin typeface="宋体"/>
                          <a:ea typeface="宋体"/>
                          <a:cs typeface="宋体"/>
                        </a:rPr>
                        <a:t>ziplist</a:t>
                      </a:r>
                      <a:r>
                        <a:rPr lang="en-US" sz="1400" kern="0" dirty="0">
                          <a:solidFill>
                            <a:srgbClr val="000000"/>
                          </a:solidFill>
                          <a:latin typeface="宋体"/>
                          <a:ea typeface="宋体"/>
                          <a:cs typeface="宋体"/>
                        </a:rPr>
                        <a:t>-value 64</a:t>
                      </a:r>
                      <a:endParaRPr lang="zh-CN" sz="14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ctrTitle"/>
          </p:nvPr>
        </p:nvSpPr>
        <p:spPr>
          <a:xfrm>
            <a:off x="325404" y="71438"/>
            <a:ext cx="4680520" cy="571480"/>
          </a:xfrm>
        </p:spPr>
        <p:txBody>
          <a:bodyPr/>
          <a:lstStyle/>
          <a:p>
            <a:pPr algn="l"/>
            <a:r>
              <a:rPr lang="zh-CN" altLang="en-US" sz="2800" b="1" dirty="0" smtClean="0">
                <a:solidFill>
                  <a:srgbClr val="00679B"/>
                </a:solidFill>
                <a:latin typeface="宋体" pitchFamily="2" charset="-122"/>
                <a:ea typeface="宋体" pitchFamily="2" charset="-122"/>
              </a:rPr>
              <a:t>简介</a:t>
            </a:r>
            <a:r>
              <a:rPr lang="en-US" altLang="zh-CN" sz="2800" b="1" dirty="0" smtClean="0">
                <a:solidFill>
                  <a:srgbClr val="00679B"/>
                </a:solidFill>
                <a:latin typeface="宋体" pitchFamily="2" charset="-122"/>
                <a:ea typeface="宋体" pitchFamily="2" charset="-122"/>
              </a:rPr>
              <a:t>-</a:t>
            </a:r>
            <a:r>
              <a:rPr lang="zh-CN" altLang="en-US" sz="2800" b="1" dirty="0" smtClean="0">
                <a:solidFill>
                  <a:srgbClr val="00679B"/>
                </a:solidFill>
                <a:latin typeface="宋体" pitchFamily="2" charset="-122"/>
                <a:ea typeface="宋体" pitchFamily="2" charset="-122"/>
              </a:rPr>
              <a:t>命令执行过程</a:t>
            </a:r>
            <a:endParaRPr lang="zh-CN" altLang="en-US" sz="2800" b="1" dirty="0">
              <a:latin typeface="+mj-ea"/>
            </a:endParaRPr>
          </a:p>
        </p:txBody>
      </p:sp>
      <p:pic>
        <p:nvPicPr>
          <p:cNvPr id="5" name="图片 4" descr="命令过程.JPG"/>
          <p:cNvPicPr>
            <a:picLocks noChangeAspect="1"/>
          </p:cNvPicPr>
          <p:nvPr/>
        </p:nvPicPr>
        <p:blipFill>
          <a:blip r:embed="rId3" cstate="print"/>
          <a:stretch>
            <a:fillRect/>
          </a:stretch>
        </p:blipFill>
        <p:spPr>
          <a:xfrm>
            <a:off x="4320232" y="836712"/>
            <a:ext cx="5400353" cy="5125335"/>
          </a:xfrm>
          <a:prstGeom prst="rect">
            <a:avLst/>
          </a:prstGeom>
        </p:spPr>
      </p:pic>
      <p:sp>
        <p:nvSpPr>
          <p:cNvPr id="6" name="矩形 5"/>
          <p:cNvSpPr/>
          <p:nvPr/>
        </p:nvSpPr>
        <p:spPr>
          <a:xfrm>
            <a:off x="182528" y="857233"/>
            <a:ext cx="4353727" cy="1938992"/>
          </a:xfrm>
          <a:prstGeom prst="rect">
            <a:avLst/>
          </a:prstGeom>
        </p:spPr>
        <p:txBody>
          <a:bodyPr wrap="square">
            <a:spAutoFit/>
          </a:bodyPr>
          <a:lstStyle/>
          <a:p>
            <a:pPr>
              <a:buFont typeface="Arial" pitchFamily="34" charset="0"/>
              <a:buChar char="•"/>
            </a:pPr>
            <a:r>
              <a:rPr lang="zh-CN" altLang="en-US" sz="2400" dirty="0" smtClean="0">
                <a:latin typeface="+mn-ea"/>
                <a:sym typeface="Arial" pitchFamily="34" charset="0"/>
              </a:rPr>
              <a:t>检查</a:t>
            </a:r>
            <a:r>
              <a:rPr lang="en-US" altLang="zh-CN" sz="2400" dirty="0" smtClean="0">
                <a:latin typeface="+mn-ea"/>
                <a:sym typeface="Arial" pitchFamily="34" charset="0"/>
              </a:rPr>
              <a:t>Key</a:t>
            </a:r>
            <a:r>
              <a:rPr lang="zh-CN" altLang="en-US" sz="2400" dirty="0" smtClean="0">
                <a:latin typeface="+mn-ea"/>
                <a:sym typeface="Arial" pitchFamily="34" charset="0"/>
              </a:rPr>
              <a:t>对象是否可执行命令</a:t>
            </a:r>
            <a:endParaRPr lang="en-US" altLang="zh-CN" sz="2400" dirty="0" smtClean="0">
              <a:latin typeface="+mn-ea"/>
              <a:sym typeface="Arial" pitchFamily="34" charset="0"/>
            </a:endParaRPr>
          </a:p>
          <a:p>
            <a:pPr>
              <a:buFont typeface="Arial" pitchFamily="34" charset="0"/>
              <a:buChar char="•"/>
            </a:pPr>
            <a:endParaRPr lang="en-US" altLang="zh-CN" sz="2400" dirty="0" smtClean="0">
              <a:latin typeface="+mn-ea"/>
              <a:sym typeface="Arial" pitchFamily="34" charset="0"/>
            </a:endParaRPr>
          </a:p>
          <a:p>
            <a:pPr>
              <a:buFont typeface="Arial" pitchFamily="34" charset="0"/>
              <a:buChar char="•"/>
            </a:pPr>
            <a:r>
              <a:rPr lang="zh-CN" altLang="en-US" sz="2400" dirty="0" smtClean="0">
                <a:latin typeface="+mn-ea"/>
                <a:sym typeface="Arial" pitchFamily="34" charset="0"/>
              </a:rPr>
              <a:t>匹配则执行</a:t>
            </a:r>
            <a:endParaRPr lang="en-US" altLang="zh-CN" sz="2400" dirty="0" smtClean="0">
              <a:latin typeface="+mn-ea"/>
              <a:sym typeface="Arial" pitchFamily="34" charset="0"/>
            </a:endParaRPr>
          </a:p>
          <a:p>
            <a:pPr>
              <a:buFont typeface="Arial" pitchFamily="34" charset="0"/>
              <a:buChar char="•"/>
            </a:pPr>
            <a:endParaRPr lang="en-US" altLang="zh-CN" sz="2400" dirty="0" smtClean="0">
              <a:latin typeface="+mn-ea"/>
              <a:sym typeface="Arial" pitchFamily="34" charset="0"/>
            </a:endParaRPr>
          </a:p>
          <a:p>
            <a:pPr>
              <a:buFont typeface="Arial" pitchFamily="34" charset="0"/>
              <a:buChar char="•"/>
            </a:pPr>
            <a:r>
              <a:rPr lang="zh-CN" altLang="en-US" sz="2400" dirty="0" smtClean="0">
                <a:latin typeface="+mn-ea"/>
                <a:sym typeface="Arial" pitchFamily="34" charset="0"/>
              </a:rPr>
              <a:t>不匹配返回类型错误信息</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ctrTitle"/>
          </p:nvPr>
        </p:nvSpPr>
        <p:spPr>
          <a:xfrm>
            <a:off x="325404" y="71438"/>
            <a:ext cx="4680520" cy="571480"/>
          </a:xfrm>
        </p:spPr>
        <p:txBody>
          <a:bodyPr/>
          <a:lstStyle/>
          <a:p>
            <a:pPr algn="l"/>
            <a:r>
              <a:rPr lang="zh-CN" altLang="en-US" sz="2800" b="1" dirty="0" smtClean="0">
                <a:solidFill>
                  <a:srgbClr val="00679B"/>
                </a:solidFill>
                <a:latin typeface="宋体" pitchFamily="2" charset="-122"/>
                <a:ea typeface="宋体" pitchFamily="2" charset="-122"/>
              </a:rPr>
              <a:t>简介</a:t>
            </a:r>
            <a:r>
              <a:rPr lang="en-US" altLang="zh-CN" sz="2800" b="1" dirty="0" smtClean="0">
                <a:solidFill>
                  <a:srgbClr val="00679B"/>
                </a:solidFill>
                <a:latin typeface="宋体" pitchFamily="2" charset="-122"/>
                <a:ea typeface="宋体" pitchFamily="2" charset="-122"/>
              </a:rPr>
              <a:t>-</a:t>
            </a:r>
            <a:r>
              <a:rPr lang="zh-CN" altLang="en-US" sz="2800" b="1" dirty="0" smtClean="0">
                <a:solidFill>
                  <a:srgbClr val="00679B"/>
                </a:solidFill>
                <a:latin typeface="宋体" pitchFamily="2" charset="-122"/>
                <a:ea typeface="宋体" pitchFamily="2" charset="-122"/>
              </a:rPr>
              <a:t>常用命令</a:t>
            </a:r>
            <a:endParaRPr lang="zh-CN" altLang="en-US" sz="2800" b="1" dirty="0">
              <a:latin typeface="+mj-ea"/>
            </a:endParaRPr>
          </a:p>
        </p:txBody>
      </p:sp>
      <p:sp>
        <p:nvSpPr>
          <p:cNvPr id="4" name="矩形 3"/>
          <p:cNvSpPr/>
          <p:nvPr/>
        </p:nvSpPr>
        <p:spPr>
          <a:xfrm>
            <a:off x="182528" y="857233"/>
            <a:ext cx="9429817" cy="5262979"/>
          </a:xfrm>
          <a:prstGeom prst="rect">
            <a:avLst/>
          </a:prstGeom>
        </p:spPr>
        <p:txBody>
          <a:bodyPr wrap="square">
            <a:spAutoFit/>
          </a:bodyPr>
          <a:lstStyle/>
          <a:p>
            <a:pPr>
              <a:buFont typeface="Arial" pitchFamily="34" charset="0"/>
              <a:buChar char="•"/>
            </a:pPr>
            <a:r>
              <a:rPr lang="en-US" altLang="zh-CN" sz="2400" dirty="0" smtClean="0">
                <a:latin typeface="+mn-ea"/>
                <a:sym typeface="Arial" pitchFamily="34" charset="0"/>
              </a:rPr>
              <a:t>info </a:t>
            </a:r>
            <a:r>
              <a:rPr lang="zh-CN" altLang="en-US" sz="2400" dirty="0" smtClean="0">
                <a:latin typeface="+mn-ea"/>
                <a:sym typeface="Arial" pitchFamily="34" charset="0"/>
              </a:rPr>
              <a:t>服务器明细，</a:t>
            </a:r>
            <a:r>
              <a:rPr lang="en-US" altLang="zh-CN" sz="2400" dirty="0" err="1" smtClean="0">
                <a:latin typeface="+mn-ea"/>
                <a:sym typeface="Arial" pitchFamily="34" charset="0"/>
              </a:rPr>
              <a:t>server,clients,stats,memory,cpu</a:t>
            </a:r>
            <a:r>
              <a:rPr lang="zh-CN" altLang="en-US" sz="2400" dirty="0" smtClean="0">
                <a:latin typeface="+mn-ea"/>
                <a:sym typeface="Arial" pitchFamily="34" charset="0"/>
              </a:rPr>
              <a:t>等</a:t>
            </a:r>
            <a:endParaRPr lang="en-US" altLang="zh-CN" sz="2400" dirty="0" smtClean="0">
              <a:latin typeface="+mn-ea"/>
              <a:sym typeface="Arial" pitchFamily="34" charset="0"/>
            </a:endParaRPr>
          </a:p>
          <a:p>
            <a:pPr>
              <a:buFont typeface="Arial" pitchFamily="34" charset="0"/>
              <a:buChar char="•"/>
            </a:pPr>
            <a:endParaRPr lang="zh-CN" altLang="en-US" sz="2400" dirty="0" smtClean="0">
              <a:latin typeface="+mn-ea"/>
              <a:sym typeface="Arial" pitchFamily="34" charset="0"/>
            </a:endParaRPr>
          </a:p>
          <a:p>
            <a:pPr>
              <a:buFont typeface="Arial" pitchFamily="34" charset="0"/>
              <a:buChar char="•"/>
            </a:pPr>
            <a:r>
              <a:rPr lang="en-US" altLang="zh-CN" sz="2400" dirty="0" err="1" smtClean="0">
                <a:latin typeface="+mn-ea"/>
                <a:sym typeface="Arial" pitchFamily="34" charset="0"/>
              </a:rPr>
              <a:t>flushdb</a:t>
            </a:r>
            <a:r>
              <a:rPr lang="en-US" altLang="zh-CN" sz="2400" dirty="0" smtClean="0">
                <a:latin typeface="+mn-ea"/>
                <a:sym typeface="Arial" pitchFamily="34" charset="0"/>
              </a:rPr>
              <a:t> </a:t>
            </a:r>
            <a:r>
              <a:rPr lang="zh-CN" altLang="en-US" sz="2400" dirty="0" smtClean="0">
                <a:latin typeface="+mn-ea"/>
                <a:sym typeface="Arial" pitchFamily="34" charset="0"/>
              </a:rPr>
              <a:t>清空当前所有</a:t>
            </a:r>
            <a:r>
              <a:rPr lang="en-US" altLang="zh-CN" sz="2400" dirty="0" smtClean="0">
                <a:latin typeface="+mn-ea"/>
                <a:sym typeface="Arial" pitchFamily="34" charset="0"/>
              </a:rPr>
              <a:t>Key</a:t>
            </a:r>
          </a:p>
          <a:p>
            <a:pPr>
              <a:buFont typeface="Arial" pitchFamily="34" charset="0"/>
              <a:buChar char="•"/>
            </a:pPr>
            <a:endParaRPr lang="en-US" altLang="zh-CN" sz="2400" dirty="0" smtClean="0">
              <a:latin typeface="+mn-ea"/>
              <a:sym typeface="Arial" pitchFamily="34" charset="0"/>
            </a:endParaRPr>
          </a:p>
          <a:p>
            <a:pPr>
              <a:buFont typeface="Arial" pitchFamily="34" charset="0"/>
              <a:buChar char="•"/>
            </a:pPr>
            <a:r>
              <a:rPr lang="en-US" altLang="zh-CN" sz="2400" dirty="0" smtClean="0">
                <a:latin typeface="+mn-ea"/>
                <a:sym typeface="Arial" pitchFamily="34" charset="0"/>
              </a:rPr>
              <a:t>client list/kill </a:t>
            </a:r>
            <a:r>
              <a:rPr lang="zh-CN" altLang="en-US" sz="2400" dirty="0" smtClean="0">
                <a:latin typeface="+mn-ea"/>
                <a:sym typeface="Arial" pitchFamily="34" charset="0"/>
              </a:rPr>
              <a:t>获取当前访问客户端列表</a:t>
            </a:r>
            <a:endParaRPr lang="en-US" altLang="zh-CN" sz="2400" dirty="0" smtClean="0">
              <a:latin typeface="+mn-ea"/>
              <a:sym typeface="Arial" pitchFamily="34" charset="0"/>
            </a:endParaRPr>
          </a:p>
          <a:p>
            <a:pPr>
              <a:buFont typeface="Arial" pitchFamily="34" charset="0"/>
              <a:buChar char="•"/>
            </a:pPr>
            <a:endParaRPr lang="zh-CN" altLang="en-US" sz="2400" dirty="0" smtClean="0">
              <a:latin typeface="+mn-ea"/>
              <a:sym typeface="Arial" pitchFamily="34" charset="0"/>
            </a:endParaRPr>
          </a:p>
          <a:p>
            <a:pPr>
              <a:buFont typeface="Arial" pitchFamily="34" charset="0"/>
              <a:buChar char="•"/>
            </a:pPr>
            <a:r>
              <a:rPr lang="en-US" altLang="zh-CN" sz="2400" dirty="0" err="1" smtClean="0">
                <a:latin typeface="+mn-ea"/>
                <a:sym typeface="Arial" pitchFamily="34" charset="0"/>
              </a:rPr>
              <a:t>slowlog</a:t>
            </a:r>
            <a:r>
              <a:rPr lang="en-US" altLang="zh-CN" sz="2400" dirty="0" smtClean="0">
                <a:latin typeface="+mn-ea"/>
                <a:sym typeface="Arial" pitchFamily="34" charset="0"/>
              </a:rPr>
              <a:t> get </a:t>
            </a:r>
            <a:r>
              <a:rPr lang="zh-CN" altLang="en-US" sz="2400" dirty="0" smtClean="0">
                <a:latin typeface="+mn-ea"/>
                <a:sym typeface="Arial" pitchFamily="34" charset="0"/>
              </a:rPr>
              <a:t>获取慢查询列表</a:t>
            </a:r>
            <a:endParaRPr lang="en-US" altLang="zh-CN" sz="2400" dirty="0" smtClean="0">
              <a:latin typeface="+mn-ea"/>
              <a:sym typeface="Arial" pitchFamily="34" charset="0"/>
            </a:endParaRPr>
          </a:p>
          <a:p>
            <a:pPr>
              <a:buFont typeface="Arial" pitchFamily="34" charset="0"/>
              <a:buChar char="•"/>
            </a:pPr>
            <a:endParaRPr lang="zh-CN" altLang="en-US" sz="2400" dirty="0" smtClean="0">
              <a:latin typeface="+mn-ea"/>
              <a:sym typeface="Arial" pitchFamily="34" charset="0"/>
            </a:endParaRPr>
          </a:p>
          <a:p>
            <a:pPr>
              <a:buFont typeface="Arial" pitchFamily="34" charset="0"/>
              <a:buChar char="•"/>
            </a:pPr>
            <a:r>
              <a:rPr lang="en-US" altLang="zh-CN" sz="2400" dirty="0" err="1" smtClean="0">
                <a:latin typeface="+mn-ea"/>
                <a:sym typeface="Arial" pitchFamily="34" charset="0"/>
              </a:rPr>
              <a:t>config</a:t>
            </a:r>
            <a:r>
              <a:rPr lang="en-US" altLang="zh-CN" sz="2400" dirty="0" smtClean="0">
                <a:latin typeface="+mn-ea"/>
                <a:sym typeface="Arial" pitchFamily="34" charset="0"/>
              </a:rPr>
              <a:t> get/set/</a:t>
            </a:r>
            <a:r>
              <a:rPr lang="en-US" altLang="zh-CN" sz="2400" dirty="0" err="1" smtClean="0">
                <a:latin typeface="+mn-ea"/>
                <a:sym typeface="Arial" pitchFamily="34" charset="0"/>
              </a:rPr>
              <a:t>resetstat</a:t>
            </a:r>
            <a:r>
              <a:rPr lang="en-US" altLang="zh-CN" sz="2400" dirty="0" smtClean="0">
                <a:latin typeface="+mn-ea"/>
                <a:sym typeface="Arial" pitchFamily="34" charset="0"/>
              </a:rPr>
              <a:t>/rewrite </a:t>
            </a:r>
            <a:r>
              <a:rPr lang="zh-CN" altLang="en-US" sz="2400" dirty="0" smtClean="0">
                <a:latin typeface="+mn-ea"/>
                <a:sym typeface="Arial" pitchFamily="34" charset="0"/>
              </a:rPr>
              <a:t>动态修改服务器配置</a:t>
            </a:r>
            <a:endParaRPr lang="en-US" altLang="zh-CN" sz="2400" dirty="0" smtClean="0">
              <a:latin typeface="+mn-ea"/>
              <a:sym typeface="Arial" pitchFamily="34" charset="0"/>
            </a:endParaRPr>
          </a:p>
          <a:p>
            <a:pPr>
              <a:buFont typeface="Arial" pitchFamily="34" charset="0"/>
              <a:buChar char="•"/>
            </a:pPr>
            <a:endParaRPr lang="en-US" altLang="zh-CN" sz="2400" dirty="0" smtClean="0">
              <a:latin typeface="+mn-ea"/>
              <a:sym typeface="Arial" pitchFamily="34" charset="0"/>
            </a:endParaRPr>
          </a:p>
          <a:p>
            <a:pPr>
              <a:buFont typeface="Arial" pitchFamily="34" charset="0"/>
              <a:buChar char="•"/>
            </a:pPr>
            <a:r>
              <a:rPr lang="en-US" altLang="zh-CN" sz="2400" dirty="0" smtClean="0">
                <a:latin typeface="+mn-ea"/>
                <a:sym typeface="Arial" pitchFamily="34" charset="0"/>
              </a:rPr>
              <a:t>monitor </a:t>
            </a:r>
            <a:r>
              <a:rPr lang="zh-CN" altLang="en-US" sz="2400" dirty="0" smtClean="0">
                <a:latin typeface="+mn-ea"/>
                <a:sym typeface="Arial" pitchFamily="34" charset="0"/>
              </a:rPr>
              <a:t>实时打印出</a:t>
            </a:r>
            <a:r>
              <a:rPr lang="en-US" altLang="zh-CN" sz="2400" dirty="0" err="1" smtClean="0">
                <a:latin typeface="+mn-ea"/>
                <a:sym typeface="Arial" pitchFamily="34" charset="0"/>
              </a:rPr>
              <a:t>redis</a:t>
            </a:r>
            <a:r>
              <a:rPr lang="zh-CN" altLang="en-US" sz="2400" dirty="0" smtClean="0">
                <a:latin typeface="+mn-ea"/>
                <a:sym typeface="Arial" pitchFamily="34" charset="0"/>
              </a:rPr>
              <a:t>命令</a:t>
            </a:r>
            <a:endParaRPr lang="en-US" altLang="zh-CN" sz="2400" dirty="0" smtClean="0">
              <a:latin typeface="+mn-ea"/>
              <a:sym typeface="Arial" pitchFamily="34" charset="0"/>
            </a:endParaRPr>
          </a:p>
          <a:p>
            <a:pPr>
              <a:buFont typeface="Arial" pitchFamily="34" charset="0"/>
              <a:buChar char="•"/>
            </a:pPr>
            <a:endParaRPr lang="zh-CN" altLang="en-US" sz="2400" dirty="0" smtClean="0">
              <a:latin typeface="+mn-ea"/>
              <a:sym typeface="Arial" pitchFamily="34" charset="0"/>
            </a:endParaRPr>
          </a:p>
          <a:p>
            <a:pPr>
              <a:buFont typeface="Arial" pitchFamily="34" charset="0"/>
              <a:buChar char="•"/>
            </a:pPr>
            <a:r>
              <a:rPr lang="en-US" altLang="zh-CN" sz="2400" dirty="0" smtClean="0">
                <a:latin typeface="+mn-ea"/>
                <a:sym typeface="Arial" pitchFamily="34" charset="0"/>
              </a:rPr>
              <a:t>save RDB</a:t>
            </a:r>
            <a:r>
              <a:rPr lang="zh-CN" altLang="en-US" sz="2400" dirty="0" smtClean="0">
                <a:latin typeface="+mn-ea"/>
                <a:sym typeface="Arial" pitchFamily="34" charset="0"/>
              </a:rPr>
              <a:t>持久化操作</a:t>
            </a:r>
            <a:endParaRPr lang="en-US" altLang="zh-CN" sz="2400" dirty="0" smtClean="0">
              <a:latin typeface="+mn-ea"/>
              <a:sym typeface="Arial" pitchFamily="34" charset="0"/>
            </a:endParaRPr>
          </a:p>
          <a:p>
            <a:pPr>
              <a:buFont typeface="Arial" pitchFamily="34" charset="0"/>
              <a:buChar char="•"/>
            </a:pPr>
            <a:r>
              <a:rPr lang="en-US" altLang="zh-CN" sz="2400" dirty="0" err="1" smtClean="0">
                <a:latin typeface="+mn-ea"/>
                <a:sym typeface="Arial" pitchFamily="34" charset="0"/>
              </a:rPr>
              <a:t>Bgrewriteaop</a:t>
            </a:r>
            <a:r>
              <a:rPr lang="en-US" altLang="zh-CN" sz="2400" dirty="0" smtClean="0">
                <a:latin typeface="+mn-ea"/>
                <a:sym typeface="Arial" pitchFamily="34" charset="0"/>
              </a:rPr>
              <a:t> </a:t>
            </a:r>
            <a:r>
              <a:rPr lang="zh-CN" altLang="en-US" sz="2400" dirty="0" smtClean="0">
                <a:latin typeface="+mn-ea"/>
                <a:sym typeface="Arial" pitchFamily="34" charset="0"/>
              </a:rPr>
              <a:t>执行</a:t>
            </a:r>
            <a:r>
              <a:rPr lang="en-US" altLang="zh-CN" sz="2400" dirty="0" err="1" smtClean="0">
                <a:latin typeface="+mn-ea"/>
                <a:sym typeface="Arial" pitchFamily="34" charset="0"/>
              </a:rPr>
              <a:t>aop</a:t>
            </a:r>
            <a:r>
              <a:rPr lang="zh-CN" altLang="en-US" sz="2400" dirty="0" smtClean="0">
                <a:latin typeface="+mn-ea"/>
                <a:sym typeface="Arial" pitchFamily="34" charset="0"/>
              </a:rPr>
              <a:t>重写操作</a:t>
            </a:r>
            <a:endParaRPr lang="en-US" altLang="zh-CN" sz="2400" dirty="0" smtClean="0">
              <a:latin typeface="+mn-ea"/>
              <a:sym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ctrTitle"/>
          </p:nvPr>
        </p:nvSpPr>
        <p:spPr>
          <a:xfrm>
            <a:off x="325404" y="71438"/>
            <a:ext cx="4680520" cy="571480"/>
          </a:xfrm>
        </p:spPr>
        <p:txBody>
          <a:bodyPr/>
          <a:lstStyle/>
          <a:p>
            <a:pPr algn="l"/>
            <a:r>
              <a:rPr lang="en-US" altLang="zh-CN" sz="2800" b="1" dirty="0" err="1" smtClean="0">
                <a:solidFill>
                  <a:srgbClr val="00679B"/>
                </a:solidFill>
                <a:latin typeface="宋体" pitchFamily="2" charset="-122"/>
                <a:ea typeface="宋体" pitchFamily="2" charset="-122"/>
              </a:rPr>
              <a:t>Redis</a:t>
            </a:r>
            <a:r>
              <a:rPr lang="en-US" altLang="zh-CN" sz="2800" b="1" dirty="0" smtClean="0">
                <a:solidFill>
                  <a:srgbClr val="00679B"/>
                </a:solidFill>
                <a:latin typeface="宋体" pitchFamily="2" charset="-122"/>
                <a:ea typeface="宋体" pitchFamily="2" charset="-122"/>
              </a:rPr>
              <a:t> Cluster</a:t>
            </a:r>
            <a:endParaRPr lang="zh-CN" altLang="en-US" sz="2800" b="1" dirty="0">
              <a:latin typeface="+mj-ea"/>
            </a:endParaRPr>
          </a:p>
        </p:txBody>
      </p:sp>
      <p:sp>
        <p:nvSpPr>
          <p:cNvPr id="4" name="矩形 3"/>
          <p:cNvSpPr/>
          <p:nvPr/>
        </p:nvSpPr>
        <p:spPr>
          <a:xfrm>
            <a:off x="825471" y="1000108"/>
            <a:ext cx="8786874" cy="3539430"/>
          </a:xfrm>
          <a:prstGeom prst="rect">
            <a:avLst/>
          </a:prstGeom>
        </p:spPr>
        <p:txBody>
          <a:bodyPr wrap="square">
            <a:spAutoFit/>
          </a:bodyPr>
          <a:lstStyle/>
          <a:p>
            <a:pPr>
              <a:buFont typeface="Arial" pitchFamily="34" charset="0"/>
              <a:buChar char="•"/>
            </a:pPr>
            <a:r>
              <a:rPr lang="zh-CN" altLang="en-US" sz="2800" dirty="0" smtClean="0">
                <a:latin typeface="+mn-ea"/>
                <a:sym typeface="Arial" pitchFamily="34" charset="0"/>
              </a:rPr>
              <a:t>分布式</a:t>
            </a:r>
            <a:endParaRPr lang="en-US" altLang="zh-CN" sz="2800" dirty="0" smtClean="0">
              <a:latin typeface="+mn-ea"/>
              <a:sym typeface="Arial" pitchFamily="34" charset="0"/>
            </a:endParaRPr>
          </a:p>
          <a:p>
            <a:pPr>
              <a:buFont typeface="Arial" pitchFamily="34" charset="0"/>
              <a:buChar char="•"/>
            </a:pPr>
            <a:endParaRPr lang="en-US" altLang="zh-CN" sz="2800" dirty="0" smtClean="0">
              <a:latin typeface="+mn-ea"/>
              <a:sym typeface="Arial" pitchFamily="34" charset="0"/>
            </a:endParaRPr>
          </a:p>
          <a:p>
            <a:pPr>
              <a:buFont typeface="Arial" pitchFamily="34" charset="0"/>
              <a:buChar char="•"/>
            </a:pPr>
            <a:r>
              <a:rPr lang="zh-CN" altLang="en-US" sz="2800" dirty="0" smtClean="0">
                <a:latin typeface="+mn-ea"/>
                <a:sym typeface="Arial" pitchFamily="34" charset="0"/>
              </a:rPr>
              <a:t>容错</a:t>
            </a:r>
            <a:endParaRPr lang="en-US" altLang="zh-CN" sz="2800" dirty="0" smtClean="0">
              <a:latin typeface="+mn-ea"/>
              <a:sym typeface="Arial" pitchFamily="34" charset="0"/>
            </a:endParaRPr>
          </a:p>
          <a:p>
            <a:pPr>
              <a:buFont typeface="Arial" pitchFamily="34" charset="0"/>
              <a:buChar char="•"/>
            </a:pPr>
            <a:endParaRPr lang="en-US" altLang="zh-CN" sz="2800" dirty="0" smtClean="0">
              <a:latin typeface="+mn-ea"/>
              <a:sym typeface="Arial" pitchFamily="34" charset="0"/>
            </a:endParaRPr>
          </a:p>
          <a:p>
            <a:pPr>
              <a:buFont typeface="Arial" pitchFamily="34" charset="0"/>
              <a:buChar char="•"/>
            </a:pPr>
            <a:r>
              <a:rPr lang="zh-CN" altLang="en-US" sz="2800" dirty="0" smtClean="0">
                <a:latin typeface="+mn-ea"/>
                <a:sym typeface="Arial" pitchFamily="34" charset="0"/>
              </a:rPr>
              <a:t>无中心</a:t>
            </a:r>
            <a:endParaRPr lang="en-US" altLang="zh-CN" sz="2800" dirty="0" smtClean="0">
              <a:latin typeface="+mn-ea"/>
              <a:sym typeface="Arial" pitchFamily="34" charset="0"/>
            </a:endParaRPr>
          </a:p>
          <a:p>
            <a:pPr>
              <a:buFont typeface="Arial" pitchFamily="34" charset="0"/>
              <a:buChar char="•"/>
            </a:pPr>
            <a:endParaRPr lang="en-US" altLang="zh-CN" sz="2800" dirty="0" smtClean="0">
              <a:latin typeface="+mn-ea"/>
              <a:sym typeface="Arial" pitchFamily="34" charset="0"/>
            </a:endParaRPr>
          </a:p>
          <a:p>
            <a:pPr>
              <a:buFont typeface="Arial" pitchFamily="34" charset="0"/>
              <a:buChar char="•"/>
            </a:pPr>
            <a:r>
              <a:rPr lang="zh-CN" altLang="en-US" sz="2800" dirty="0" smtClean="0">
                <a:latin typeface="+mn-ea"/>
                <a:sym typeface="Arial" pitchFamily="34" charset="0"/>
              </a:rPr>
              <a:t>可线性扩展</a:t>
            </a:r>
            <a:endParaRPr lang="en-US" altLang="zh-CN" sz="2800" dirty="0" smtClean="0">
              <a:latin typeface="+mn-ea"/>
              <a:sym typeface="Arial" pitchFamily="34" charset="0"/>
            </a:endParaRPr>
          </a:p>
          <a:p>
            <a:pPr>
              <a:buFont typeface="Arial" pitchFamily="34" charset="0"/>
              <a:buChar char="•"/>
            </a:pPr>
            <a:endParaRPr lang="en-US" altLang="zh-CN" sz="2800" dirty="0" smtClean="0">
              <a:latin typeface="+mn-ea"/>
              <a:sym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ctrTitle"/>
          </p:nvPr>
        </p:nvSpPr>
        <p:spPr>
          <a:xfrm>
            <a:off x="325404" y="71438"/>
            <a:ext cx="4680520" cy="571480"/>
          </a:xfrm>
        </p:spPr>
        <p:txBody>
          <a:bodyPr/>
          <a:lstStyle/>
          <a:p>
            <a:pPr algn="l"/>
            <a:r>
              <a:rPr lang="en-US" altLang="zh-CN" sz="2800" b="1" dirty="0" err="1" smtClean="0">
                <a:solidFill>
                  <a:srgbClr val="00679B"/>
                </a:solidFill>
                <a:latin typeface="宋体" pitchFamily="2" charset="-122"/>
                <a:ea typeface="宋体" pitchFamily="2" charset="-122"/>
              </a:rPr>
              <a:t>Redis</a:t>
            </a:r>
            <a:r>
              <a:rPr lang="en-US" altLang="zh-CN" sz="2800" b="1" dirty="0" smtClean="0">
                <a:solidFill>
                  <a:srgbClr val="00679B"/>
                </a:solidFill>
                <a:latin typeface="宋体" pitchFamily="2" charset="-122"/>
                <a:ea typeface="宋体" pitchFamily="2" charset="-122"/>
              </a:rPr>
              <a:t> Cluster-</a:t>
            </a:r>
            <a:r>
              <a:rPr lang="en-US" altLang="zh-CN" sz="2800" b="1" dirty="0" err="1" smtClean="0">
                <a:solidFill>
                  <a:srgbClr val="00679B"/>
                </a:solidFill>
                <a:latin typeface="宋体" pitchFamily="2" charset="-122"/>
                <a:ea typeface="宋体" pitchFamily="2" charset="-122"/>
              </a:rPr>
              <a:t>redis</a:t>
            </a:r>
            <a:r>
              <a:rPr lang="en-US" altLang="zh-CN" sz="2800" b="1" dirty="0" smtClean="0">
                <a:solidFill>
                  <a:srgbClr val="00679B"/>
                </a:solidFill>
                <a:latin typeface="宋体" pitchFamily="2" charset="-122"/>
                <a:ea typeface="宋体" pitchFamily="2" charset="-122"/>
              </a:rPr>
              <a:t>-</a:t>
            </a:r>
            <a:r>
              <a:rPr lang="en-US" altLang="zh-CN" sz="2800" b="1" dirty="0" err="1" smtClean="0">
                <a:solidFill>
                  <a:srgbClr val="00679B"/>
                </a:solidFill>
                <a:latin typeface="宋体" pitchFamily="2" charset="-122"/>
                <a:ea typeface="宋体" pitchFamily="2" charset="-122"/>
              </a:rPr>
              <a:t>trib</a:t>
            </a:r>
            <a:endParaRPr lang="zh-CN" altLang="en-US" sz="2800" b="1" dirty="0">
              <a:latin typeface="+mj-ea"/>
            </a:endParaRPr>
          </a:p>
        </p:txBody>
      </p:sp>
      <p:sp>
        <p:nvSpPr>
          <p:cNvPr id="4" name="矩形 3"/>
          <p:cNvSpPr/>
          <p:nvPr/>
        </p:nvSpPr>
        <p:spPr>
          <a:xfrm>
            <a:off x="396842" y="1000108"/>
            <a:ext cx="10358510" cy="2677656"/>
          </a:xfrm>
          <a:prstGeom prst="rect">
            <a:avLst/>
          </a:prstGeom>
        </p:spPr>
        <p:txBody>
          <a:bodyPr wrap="square">
            <a:spAutoFit/>
          </a:bodyPr>
          <a:lstStyle/>
          <a:p>
            <a:pPr>
              <a:buFont typeface="Arial" pitchFamily="34" charset="0"/>
              <a:buChar char="•"/>
            </a:pPr>
            <a:r>
              <a:rPr lang="en-US" altLang="zh-CN" sz="2400" dirty="0" err="1" smtClean="0">
                <a:latin typeface="+mn-ea"/>
                <a:sym typeface="Arial" pitchFamily="34" charset="0"/>
              </a:rPr>
              <a:t>redis-trib.rb</a:t>
            </a:r>
            <a:r>
              <a:rPr lang="en-US" altLang="zh-CN" sz="2400" dirty="0" smtClean="0">
                <a:latin typeface="+mn-ea"/>
                <a:sym typeface="Arial" pitchFamily="34" charset="0"/>
              </a:rPr>
              <a:t> create --replicas 1 192.168.198.65:7000...</a:t>
            </a:r>
          </a:p>
          <a:p>
            <a:pPr>
              <a:buFont typeface="Arial" pitchFamily="34" charset="0"/>
              <a:buChar char="•"/>
            </a:pPr>
            <a:endParaRPr lang="en-US" altLang="zh-CN" sz="2400" dirty="0" smtClean="0">
              <a:latin typeface="+mn-ea"/>
              <a:sym typeface="Arial" pitchFamily="34" charset="0"/>
            </a:endParaRPr>
          </a:p>
          <a:p>
            <a:pPr>
              <a:buFont typeface="Arial" pitchFamily="34" charset="0"/>
              <a:buChar char="•"/>
            </a:pPr>
            <a:r>
              <a:rPr lang="en-US" altLang="zh-CN" sz="2400" dirty="0" err="1" smtClean="0">
                <a:latin typeface="+mn-ea"/>
                <a:sym typeface="Arial" pitchFamily="34" charset="0"/>
              </a:rPr>
              <a:t>redis-trib.rb</a:t>
            </a:r>
            <a:r>
              <a:rPr lang="en-US" altLang="zh-CN" sz="2400" dirty="0" smtClean="0">
                <a:latin typeface="+mn-ea"/>
                <a:sym typeface="Arial" pitchFamily="34" charset="0"/>
              </a:rPr>
              <a:t> </a:t>
            </a:r>
            <a:r>
              <a:rPr lang="en-US" altLang="zh-CN" sz="2400" dirty="0" err="1" smtClean="0">
                <a:latin typeface="+mn-ea"/>
                <a:sym typeface="Arial" pitchFamily="34" charset="0"/>
              </a:rPr>
              <a:t>reshard</a:t>
            </a:r>
            <a:r>
              <a:rPr lang="en-US" altLang="zh-CN" sz="2400" dirty="0" smtClean="0">
                <a:latin typeface="+mn-ea"/>
                <a:sym typeface="Arial" pitchFamily="34" charset="0"/>
              </a:rPr>
              <a:t> 192.168.198.65:7000</a:t>
            </a:r>
          </a:p>
          <a:p>
            <a:pPr>
              <a:buFont typeface="Arial" pitchFamily="34" charset="0"/>
              <a:buChar char="•"/>
            </a:pPr>
            <a:endParaRPr lang="en-US" altLang="zh-CN" sz="2400" dirty="0" smtClean="0">
              <a:latin typeface="+mn-ea"/>
              <a:sym typeface="Arial" pitchFamily="34" charset="0"/>
            </a:endParaRPr>
          </a:p>
          <a:p>
            <a:pPr>
              <a:buFont typeface="Arial" pitchFamily="34" charset="0"/>
              <a:buChar char="•"/>
            </a:pPr>
            <a:r>
              <a:rPr lang="en-US" altLang="zh-CN" sz="2400" dirty="0" err="1" smtClean="0">
                <a:latin typeface="+mn-ea"/>
                <a:sym typeface="Arial" pitchFamily="34" charset="0"/>
              </a:rPr>
              <a:t>redis-trib.rb</a:t>
            </a:r>
            <a:r>
              <a:rPr lang="en-US" altLang="zh-CN" sz="2400" dirty="0" smtClean="0">
                <a:latin typeface="+mn-ea"/>
                <a:sym typeface="Arial" pitchFamily="34" charset="0"/>
              </a:rPr>
              <a:t> check 192.168.198.65:7000</a:t>
            </a:r>
          </a:p>
          <a:p>
            <a:pPr>
              <a:buFont typeface="Arial" pitchFamily="34" charset="0"/>
              <a:buChar char="•"/>
            </a:pPr>
            <a:endParaRPr lang="en-US" altLang="zh-CN" sz="2400" dirty="0" smtClean="0">
              <a:latin typeface="+mn-ea"/>
              <a:sym typeface="Arial" pitchFamily="34" charset="0"/>
            </a:endParaRPr>
          </a:p>
          <a:p>
            <a:pPr>
              <a:buFont typeface="Arial" pitchFamily="34" charset="0"/>
              <a:buChar char="•"/>
            </a:pPr>
            <a:r>
              <a:rPr lang="en-US" altLang="zh-CN" sz="2400" dirty="0" err="1" smtClean="0">
                <a:latin typeface="+mn-ea"/>
                <a:sym typeface="Arial" pitchFamily="34" charset="0"/>
              </a:rPr>
              <a:t>redis-trib.rb</a:t>
            </a:r>
            <a:r>
              <a:rPr lang="en-US" altLang="zh-CN" sz="2400" dirty="0" smtClean="0">
                <a:latin typeface="+mn-ea"/>
                <a:sym typeface="Arial" pitchFamily="34" charset="0"/>
              </a:rPr>
              <a:t> add-node 192.168.198.65:7006 192.168.198.65:7000</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ctrTitle"/>
          </p:nvPr>
        </p:nvSpPr>
        <p:spPr>
          <a:xfrm>
            <a:off x="325404" y="71438"/>
            <a:ext cx="4680520" cy="571480"/>
          </a:xfrm>
        </p:spPr>
        <p:txBody>
          <a:bodyPr/>
          <a:lstStyle/>
          <a:p>
            <a:pPr algn="l"/>
            <a:r>
              <a:rPr lang="en-US" altLang="zh-CN" sz="2800" b="1" dirty="0" err="1" smtClean="0">
                <a:solidFill>
                  <a:srgbClr val="00679B"/>
                </a:solidFill>
                <a:latin typeface="宋体" pitchFamily="2" charset="-122"/>
                <a:ea typeface="宋体" pitchFamily="2" charset="-122"/>
              </a:rPr>
              <a:t>Redis</a:t>
            </a:r>
            <a:r>
              <a:rPr lang="en-US" altLang="zh-CN" sz="2800" b="1" dirty="0" smtClean="0">
                <a:solidFill>
                  <a:srgbClr val="00679B"/>
                </a:solidFill>
                <a:latin typeface="宋体" pitchFamily="2" charset="-122"/>
                <a:ea typeface="宋体" pitchFamily="2" charset="-122"/>
              </a:rPr>
              <a:t> Cluster-</a:t>
            </a:r>
            <a:r>
              <a:rPr lang="zh-CN" altLang="en-US" sz="2800" b="1" dirty="0" smtClean="0">
                <a:solidFill>
                  <a:srgbClr val="00679B"/>
                </a:solidFill>
                <a:latin typeface="宋体" pitchFamily="2" charset="-122"/>
                <a:ea typeface="宋体" pitchFamily="2" charset="-122"/>
              </a:rPr>
              <a:t>数据分布</a:t>
            </a:r>
            <a:endParaRPr lang="zh-CN" altLang="en-US" sz="2800" b="1" dirty="0">
              <a:latin typeface="+mj-ea"/>
            </a:endParaRPr>
          </a:p>
        </p:txBody>
      </p:sp>
      <p:sp>
        <p:nvSpPr>
          <p:cNvPr id="4" name="矩形 3"/>
          <p:cNvSpPr/>
          <p:nvPr/>
        </p:nvSpPr>
        <p:spPr>
          <a:xfrm>
            <a:off x="825471" y="1000108"/>
            <a:ext cx="8786874" cy="2677656"/>
          </a:xfrm>
          <a:prstGeom prst="rect">
            <a:avLst/>
          </a:prstGeom>
        </p:spPr>
        <p:txBody>
          <a:bodyPr wrap="square">
            <a:spAutoFit/>
          </a:bodyPr>
          <a:lstStyle/>
          <a:p>
            <a:pPr>
              <a:buFont typeface="Arial" pitchFamily="34" charset="0"/>
              <a:buChar char="•"/>
            </a:pPr>
            <a:r>
              <a:rPr lang="en-US" altLang="zh-CN" sz="2800" dirty="0" smtClean="0">
                <a:latin typeface="+mn-ea"/>
                <a:sym typeface="Arial" pitchFamily="34" charset="0"/>
              </a:rPr>
              <a:t>16384</a:t>
            </a:r>
            <a:r>
              <a:rPr lang="zh-CN" altLang="en-US" sz="2800" dirty="0" smtClean="0">
                <a:latin typeface="+mn-ea"/>
                <a:sym typeface="Arial" pitchFamily="34" charset="0"/>
              </a:rPr>
              <a:t>个</a:t>
            </a:r>
            <a:r>
              <a:rPr lang="en-US" altLang="zh-CN" sz="2800" dirty="0" smtClean="0">
                <a:latin typeface="+mn-ea"/>
                <a:sym typeface="Arial" pitchFamily="34" charset="0"/>
              </a:rPr>
              <a:t>slot</a:t>
            </a:r>
            <a:r>
              <a:rPr lang="zh-CN" altLang="en-US" sz="2800" dirty="0" smtClean="0">
                <a:latin typeface="+mn-ea"/>
                <a:sym typeface="Arial" pitchFamily="34" charset="0"/>
              </a:rPr>
              <a:t>（哈希槽）</a:t>
            </a:r>
            <a:endParaRPr lang="en-US" altLang="zh-CN" sz="2800" dirty="0" smtClean="0">
              <a:latin typeface="+mn-ea"/>
              <a:sym typeface="Arial" pitchFamily="34" charset="0"/>
            </a:endParaRPr>
          </a:p>
          <a:p>
            <a:pPr>
              <a:buFont typeface="Arial" pitchFamily="34" charset="0"/>
              <a:buChar char="•"/>
            </a:pPr>
            <a:endParaRPr lang="en-US" altLang="zh-CN" sz="2800" dirty="0" smtClean="0">
              <a:latin typeface="+mn-ea"/>
              <a:sym typeface="Arial" pitchFamily="34" charset="0"/>
            </a:endParaRPr>
          </a:p>
          <a:p>
            <a:pPr>
              <a:buFont typeface="Arial" pitchFamily="34" charset="0"/>
              <a:buChar char="•"/>
            </a:pPr>
            <a:r>
              <a:rPr lang="zh-CN" altLang="en-US" sz="2800" dirty="0" smtClean="0">
                <a:latin typeface="+mn-ea"/>
                <a:sym typeface="Arial" pitchFamily="34" charset="0"/>
              </a:rPr>
              <a:t>每一个</a:t>
            </a:r>
            <a:r>
              <a:rPr lang="en-US" altLang="zh-CN" sz="2800" dirty="0" smtClean="0">
                <a:latin typeface="+mn-ea"/>
                <a:sym typeface="Arial" pitchFamily="34" charset="0"/>
              </a:rPr>
              <a:t>Key</a:t>
            </a:r>
            <a:r>
              <a:rPr lang="zh-CN" altLang="en-US" sz="2800" dirty="0" smtClean="0">
                <a:latin typeface="+mn-ea"/>
                <a:sym typeface="Arial" pitchFamily="34" charset="0"/>
              </a:rPr>
              <a:t>都属于这</a:t>
            </a:r>
            <a:r>
              <a:rPr lang="en-US" altLang="zh-CN" sz="2800" dirty="0" smtClean="0">
                <a:latin typeface="+mn-ea"/>
                <a:sym typeface="Arial" pitchFamily="34" charset="0"/>
              </a:rPr>
              <a:t>16384</a:t>
            </a:r>
            <a:r>
              <a:rPr lang="zh-CN" altLang="en-US" sz="2800" dirty="0" smtClean="0">
                <a:latin typeface="+mn-ea"/>
                <a:sym typeface="Arial" pitchFamily="34" charset="0"/>
              </a:rPr>
              <a:t>个</a:t>
            </a:r>
            <a:r>
              <a:rPr lang="en-US" altLang="zh-CN" sz="2800" dirty="0" smtClean="0">
                <a:latin typeface="+mn-ea"/>
                <a:sym typeface="Arial" pitchFamily="34" charset="0"/>
              </a:rPr>
              <a:t>slot</a:t>
            </a:r>
            <a:r>
              <a:rPr lang="zh-CN" altLang="en-US" sz="2800" dirty="0" smtClean="0">
                <a:latin typeface="+mn-ea"/>
                <a:sym typeface="Arial" pitchFamily="34" charset="0"/>
              </a:rPr>
              <a:t>中的某一个</a:t>
            </a:r>
            <a:endParaRPr lang="en-US" altLang="zh-CN" sz="2800" dirty="0" smtClean="0">
              <a:latin typeface="+mn-ea"/>
              <a:sym typeface="Arial" pitchFamily="34" charset="0"/>
            </a:endParaRPr>
          </a:p>
          <a:p>
            <a:pPr>
              <a:buFont typeface="Arial" pitchFamily="34" charset="0"/>
              <a:buChar char="•"/>
            </a:pPr>
            <a:endParaRPr lang="en-US" altLang="zh-CN" sz="2800" dirty="0" smtClean="0">
              <a:latin typeface="+mn-ea"/>
              <a:sym typeface="Arial" pitchFamily="34" charset="0"/>
            </a:endParaRPr>
          </a:p>
          <a:p>
            <a:pPr>
              <a:buFont typeface="Arial" pitchFamily="34" charset="0"/>
              <a:buChar char="•"/>
            </a:pPr>
            <a:r>
              <a:rPr lang="zh-CN" altLang="en-US" sz="2800" dirty="0" smtClean="0">
                <a:latin typeface="+mn-ea"/>
                <a:sym typeface="Arial" pitchFamily="34" charset="0"/>
              </a:rPr>
              <a:t>每个集群节点可以处理</a:t>
            </a:r>
            <a:r>
              <a:rPr lang="en-US" altLang="zh-CN" sz="2800" dirty="0" smtClean="0">
                <a:latin typeface="+mn-ea"/>
                <a:sym typeface="Arial" pitchFamily="34" charset="0"/>
              </a:rPr>
              <a:t>0</a:t>
            </a:r>
            <a:r>
              <a:rPr lang="zh-CN" altLang="en-US" sz="2800" dirty="0" smtClean="0">
                <a:latin typeface="+mn-ea"/>
                <a:sym typeface="Arial" pitchFamily="34" charset="0"/>
              </a:rPr>
              <a:t>个或最多</a:t>
            </a:r>
            <a:r>
              <a:rPr lang="en-US" altLang="zh-CN" sz="2800" dirty="0" smtClean="0">
                <a:latin typeface="+mn-ea"/>
                <a:sym typeface="Arial" pitchFamily="34" charset="0"/>
              </a:rPr>
              <a:t>16384</a:t>
            </a:r>
            <a:r>
              <a:rPr lang="zh-CN" altLang="en-US" sz="2800" dirty="0" smtClean="0">
                <a:latin typeface="+mn-ea"/>
                <a:sym typeface="Arial" pitchFamily="34" charset="0"/>
              </a:rPr>
              <a:t>个</a:t>
            </a:r>
            <a:r>
              <a:rPr lang="en-US" altLang="zh-CN" sz="2800" dirty="0" smtClean="0">
                <a:latin typeface="+mn-ea"/>
                <a:sym typeface="Arial" pitchFamily="34" charset="0"/>
              </a:rPr>
              <a:t>slot</a:t>
            </a:r>
          </a:p>
          <a:p>
            <a:pPr>
              <a:buFont typeface="Arial" pitchFamily="34" charset="0"/>
              <a:buChar char="•"/>
            </a:pPr>
            <a:endParaRPr lang="en-US" altLang="zh-CN" sz="2800" dirty="0" smtClean="0">
              <a:latin typeface="+mn-ea"/>
              <a:sym typeface="Arial" pitchFamily="34" charset="0"/>
            </a:endParaRPr>
          </a:p>
        </p:txBody>
      </p:sp>
      <p:pic>
        <p:nvPicPr>
          <p:cNvPr id="1027" name="Picture 3"/>
          <p:cNvPicPr>
            <a:picLocks noChangeAspect="1" noChangeArrowheads="1"/>
          </p:cNvPicPr>
          <p:nvPr/>
        </p:nvPicPr>
        <p:blipFill>
          <a:blip r:embed="rId3" cstate="print"/>
          <a:srcRect/>
          <a:stretch>
            <a:fillRect/>
          </a:stretch>
        </p:blipFill>
        <p:spPr bwMode="auto">
          <a:xfrm>
            <a:off x="-1572" y="4005064"/>
            <a:ext cx="10082197" cy="1928826"/>
          </a:xfrm>
          <a:prstGeom prst="rect">
            <a:avLst/>
          </a:prstGeom>
          <a:noFill/>
          <a:ln w="9525">
            <a:noFill/>
            <a:miter lim="800000"/>
            <a:headEnd/>
            <a:tailEnd/>
          </a:ln>
          <a:effectLst/>
        </p:spPr>
      </p:pic>
      <p:sp>
        <p:nvSpPr>
          <p:cNvPr id="5" name="矩形 4"/>
          <p:cNvSpPr/>
          <p:nvPr/>
        </p:nvSpPr>
        <p:spPr>
          <a:xfrm>
            <a:off x="71760" y="3501008"/>
            <a:ext cx="8786874" cy="523220"/>
          </a:xfrm>
          <a:prstGeom prst="rect">
            <a:avLst/>
          </a:prstGeom>
        </p:spPr>
        <p:txBody>
          <a:bodyPr wrap="square">
            <a:spAutoFit/>
          </a:bodyPr>
          <a:lstStyle/>
          <a:p>
            <a:r>
              <a:rPr lang="en-US" altLang="zh-CN" sz="2800" dirty="0" smtClean="0">
                <a:latin typeface="+mn-ea"/>
                <a:sym typeface="Arial" pitchFamily="34" charset="0"/>
              </a:rPr>
              <a:t>Cluster nodes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ctrTitle"/>
          </p:nvPr>
        </p:nvSpPr>
        <p:spPr>
          <a:xfrm>
            <a:off x="325404" y="71438"/>
            <a:ext cx="4680520" cy="571480"/>
          </a:xfrm>
        </p:spPr>
        <p:txBody>
          <a:bodyPr/>
          <a:lstStyle/>
          <a:p>
            <a:pPr algn="l"/>
            <a:r>
              <a:rPr lang="en-US" altLang="zh-CN" sz="2800" b="1" dirty="0" err="1" smtClean="0">
                <a:solidFill>
                  <a:srgbClr val="00679B"/>
                </a:solidFill>
                <a:latin typeface="宋体" pitchFamily="2" charset="-122"/>
                <a:ea typeface="宋体" pitchFamily="2" charset="-122"/>
              </a:rPr>
              <a:t>Redis</a:t>
            </a:r>
            <a:r>
              <a:rPr lang="en-US" altLang="zh-CN" sz="2800" b="1" dirty="0" smtClean="0">
                <a:solidFill>
                  <a:srgbClr val="00679B"/>
                </a:solidFill>
                <a:latin typeface="宋体" pitchFamily="2" charset="-122"/>
                <a:ea typeface="宋体" pitchFamily="2" charset="-122"/>
              </a:rPr>
              <a:t> Cluster-</a:t>
            </a:r>
            <a:r>
              <a:rPr lang="zh-CN" altLang="en-US" sz="2800" b="1" dirty="0" smtClean="0">
                <a:solidFill>
                  <a:srgbClr val="00679B"/>
                </a:solidFill>
                <a:latin typeface="宋体" pitchFamily="2" charset="-122"/>
                <a:ea typeface="宋体" pitchFamily="2" charset="-122"/>
              </a:rPr>
              <a:t>数据分布</a:t>
            </a:r>
            <a:endParaRPr lang="zh-CN" altLang="en-US" sz="2800" b="1" dirty="0">
              <a:latin typeface="+mj-ea"/>
            </a:endParaRPr>
          </a:p>
        </p:txBody>
      </p:sp>
      <p:sp>
        <p:nvSpPr>
          <p:cNvPr id="4" name="矩形 3"/>
          <p:cNvSpPr/>
          <p:nvPr/>
        </p:nvSpPr>
        <p:spPr>
          <a:xfrm>
            <a:off x="825471" y="2143116"/>
            <a:ext cx="8786874" cy="1631216"/>
          </a:xfrm>
          <a:prstGeom prst="rect">
            <a:avLst/>
          </a:prstGeom>
        </p:spPr>
        <p:txBody>
          <a:bodyPr wrap="square">
            <a:spAutoFit/>
          </a:bodyPr>
          <a:lstStyle/>
          <a:p>
            <a:pPr>
              <a:buFont typeface="Arial" pitchFamily="34" charset="0"/>
              <a:buChar char="•"/>
            </a:pPr>
            <a:r>
              <a:rPr lang="zh-CN" altLang="en-US" sz="2400" dirty="0" smtClean="0"/>
              <a:t>如果</a:t>
            </a:r>
            <a:r>
              <a:rPr lang="en-US" sz="2400" dirty="0" smtClean="0"/>
              <a:t> slot</a:t>
            </a:r>
            <a:r>
              <a:rPr lang="zh-CN" altLang="en-US" sz="2400" dirty="0" smtClean="0"/>
              <a:t>属于当前节点，则直接执行命令；</a:t>
            </a:r>
            <a:endParaRPr lang="en-US" altLang="zh-CN" sz="2400" dirty="0" smtClean="0"/>
          </a:p>
          <a:p>
            <a:pPr>
              <a:buFont typeface="Arial" pitchFamily="34" charset="0"/>
              <a:buChar char="•"/>
            </a:pPr>
            <a:endParaRPr lang="en-US" altLang="zh-CN" sz="2400" dirty="0" smtClean="0">
              <a:latin typeface="+mn-ea"/>
              <a:sym typeface="Arial" pitchFamily="34" charset="0"/>
            </a:endParaRPr>
          </a:p>
          <a:p>
            <a:pPr>
              <a:buFont typeface="Arial" pitchFamily="34" charset="0"/>
              <a:buChar char="•"/>
            </a:pPr>
            <a:r>
              <a:rPr lang="zh-CN" altLang="en-US" sz="2400" dirty="0" smtClean="0"/>
              <a:t>如果</a:t>
            </a:r>
            <a:r>
              <a:rPr lang="en-US" sz="2400" dirty="0" smtClean="0"/>
              <a:t>slot</a:t>
            </a:r>
            <a:r>
              <a:rPr lang="zh-CN" altLang="en-US" sz="2400" dirty="0" smtClean="0"/>
              <a:t>不属于当前节点，则返回</a:t>
            </a:r>
            <a:r>
              <a:rPr lang="en-US" sz="2400" dirty="0" smtClean="0"/>
              <a:t>Moved</a:t>
            </a:r>
            <a:r>
              <a:rPr lang="zh-CN" altLang="en-US" sz="2400" dirty="0" smtClean="0"/>
              <a:t>错误信息给客户端</a:t>
            </a:r>
            <a:endParaRPr lang="en-US" altLang="zh-CN" sz="2400" dirty="0" smtClean="0">
              <a:latin typeface="+mn-ea"/>
              <a:sym typeface="Arial" pitchFamily="34" charset="0"/>
            </a:endParaRPr>
          </a:p>
          <a:p>
            <a:pPr>
              <a:buFont typeface="Arial" pitchFamily="34" charset="0"/>
              <a:buChar char="•"/>
            </a:pPr>
            <a:endParaRPr lang="en-US" altLang="zh-CN" sz="2800" dirty="0" smtClean="0">
              <a:latin typeface="+mn-ea"/>
              <a:sym typeface="Arial" pitchFamily="34" charset="0"/>
            </a:endParaRPr>
          </a:p>
        </p:txBody>
      </p:sp>
      <p:sp>
        <p:nvSpPr>
          <p:cNvPr id="5" name="矩形 4"/>
          <p:cNvSpPr/>
          <p:nvPr/>
        </p:nvSpPr>
        <p:spPr>
          <a:xfrm>
            <a:off x="325403" y="1000108"/>
            <a:ext cx="9358379" cy="954107"/>
          </a:xfrm>
          <a:prstGeom prst="rect">
            <a:avLst/>
          </a:prstGeom>
        </p:spPr>
        <p:txBody>
          <a:bodyPr wrap="square">
            <a:spAutoFit/>
          </a:bodyPr>
          <a:lstStyle/>
          <a:p>
            <a:r>
              <a:rPr lang="zh-CN" altLang="en-US" sz="2800" dirty="0" smtClean="0"/>
              <a:t>         集群中的节点接收与</a:t>
            </a:r>
            <a:r>
              <a:rPr lang="en-US" sz="2800" dirty="0" smtClean="0"/>
              <a:t>Key</a:t>
            </a:r>
            <a:r>
              <a:rPr lang="zh-CN" altLang="en-US" sz="2800" dirty="0" smtClean="0"/>
              <a:t>有关的命令</a:t>
            </a:r>
            <a:r>
              <a:rPr lang="en-US" sz="2800" dirty="0" smtClean="0"/>
              <a:t>(</a:t>
            </a:r>
            <a:r>
              <a:rPr lang="zh-CN" altLang="en-US" sz="2800" dirty="0" smtClean="0"/>
              <a:t>所有的读写命令都与</a:t>
            </a:r>
            <a:r>
              <a:rPr lang="en-US" sz="2800" dirty="0" smtClean="0"/>
              <a:t>Key</a:t>
            </a:r>
            <a:r>
              <a:rPr lang="zh-CN" altLang="en-US" sz="2800" dirty="0" smtClean="0"/>
              <a:t>有关</a:t>
            </a:r>
            <a:r>
              <a:rPr lang="en-US" sz="2800" dirty="0" smtClean="0"/>
              <a:t>)</a:t>
            </a:r>
            <a:r>
              <a:rPr lang="zh-CN" altLang="en-US" sz="2800" dirty="0" smtClean="0"/>
              <a:t>后，根据</a:t>
            </a:r>
            <a:r>
              <a:rPr lang="en-US" sz="2800" dirty="0" smtClean="0"/>
              <a:t>CRC16(Key)&amp;16383</a:t>
            </a:r>
            <a:r>
              <a:rPr lang="zh-CN" altLang="en-US" sz="2800" dirty="0" smtClean="0"/>
              <a:t>计算出</a:t>
            </a:r>
            <a:r>
              <a:rPr lang="en-US" sz="2800" dirty="0" smtClean="0"/>
              <a:t>Key</a:t>
            </a:r>
            <a:r>
              <a:rPr lang="zh-CN" altLang="en-US" sz="2800" dirty="0" smtClean="0"/>
              <a:t>所属的</a:t>
            </a:r>
            <a:r>
              <a:rPr lang="en-US" sz="2800" dirty="0" smtClean="0"/>
              <a:t>slot</a:t>
            </a:r>
            <a:r>
              <a:rPr lang="zh-CN" altLang="en-US" sz="2800" dirty="0" smtClean="0"/>
              <a:t>；</a:t>
            </a:r>
            <a:endParaRPr lang="en-US" altLang="zh-CN" sz="2800" dirty="0" smtClean="0">
              <a:latin typeface="+mn-ea"/>
              <a:sym typeface="Arial"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896909" y="3429000"/>
            <a:ext cx="8715436" cy="659083"/>
          </a:xfrm>
          <a:prstGeom prst="rect">
            <a:avLst/>
          </a:prstGeom>
          <a:noFill/>
          <a:ln w="9525">
            <a:noFill/>
            <a:miter lim="800000"/>
            <a:headEnd/>
            <a:tailEnd/>
          </a:ln>
        </p:spPr>
      </p:pic>
      <p:sp>
        <p:nvSpPr>
          <p:cNvPr id="7" name="矩形 6"/>
          <p:cNvSpPr/>
          <p:nvPr/>
        </p:nvSpPr>
        <p:spPr>
          <a:xfrm>
            <a:off x="825471" y="4286256"/>
            <a:ext cx="8143932" cy="523220"/>
          </a:xfrm>
          <a:prstGeom prst="rect">
            <a:avLst/>
          </a:prstGeom>
        </p:spPr>
        <p:txBody>
          <a:bodyPr wrap="square">
            <a:spAutoFit/>
          </a:bodyPr>
          <a:lstStyle/>
          <a:p>
            <a:r>
              <a:rPr lang="zh-CN" altLang="en-US" sz="2800" dirty="0" smtClean="0"/>
              <a:t>其中</a:t>
            </a:r>
            <a:r>
              <a:rPr lang="en-US" sz="2800" dirty="0" smtClean="0"/>
              <a:t>6257</a:t>
            </a:r>
            <a:r>
              <a:rPr lang="zh-CN" altLang="en-US" sz="2800" dirty="0" smtClean="0"/>
              <a:t>为</a:t>
            </a:r>
            <a:r>
              <a:rPr lang="en-US" sz="2800" dirty="0" smtClean="0"/>
              <a:t>Key(</a:t>
            </a:r>
            <a:r>
              <a:rPr lang="en-US" sz="2800" dirty="0" err="1" smtClean="0"/>
              <a:t>msg</a:t>
            </a:r>
            <a:r>
              <a:rPr lang="en-US" sz="2800" dirty="0" smtClean="0"/>
              <a:t>) </a:t>
            </a:r>
            <a:r>
              <a:rPr lang="zh-CN" altLang="en-US" sz="2800" dirty="0" smtClean="0"/>
              <a:t>所属</a:t>
            </a:r>
            <a:r>
              <a:rPr lang="en-US" sz="2800" dirty="0" smtClean="0"/>
              <a:t>slot</a:t>
            </a:r>
            <a:r>
              <a:rPr lang="zh-CN" altLang="en-US" sz="2800" dirty="0" smtClean="0"/>
              <a:t>下标</a:t>
            </a:r>
            <a:endParaRPr lang="en-US" altLang="zh-CN" sz="2800" dirty="0" smtClean="0">
              <a:latin typeface="+mn-ea"/>
              <a:sym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ctrTitle"/>
          </p:nvPr>
        </p:nvSpPr>
        <p:spPr>
          <a:xfrm>
            <a:off x="325404" y="71438"/>
            <a:ext cx="4680520" cy="571480"/>
          </a:xfrm>
        </p:spPr>
        <p:txBody>
          <a:bodyPr/>
          <a:lstStyle/>
          <a:p>
            <a:pPr algn="l"/>
            <a:r>
              <a:rPr lang="en-US" altLang="zh-CN" sz="2800" b="1" dirty="0" err="1" smtClean="0">
                <a:solidFill>
                  <a:srgbClr val="00679B"/>
                </a:solidFill>
                <a:latin typeface="宋体" pitchFamily="2" charset="-122"/>
                <a:ea typeface="宋体" pitchFamily="2" charset="-122"/>
              </a:rPr>
              <a:t>Redis</a:t>
            </a:r>
            <a:r>
              <a:rPr lang="en-US" altLang="zh-CN" sz="2800" b="1" dirty="0" smtClean="0">
                <a:solidFill>
                  <a:srgbClr val="00679B"/>
                </a:solidFill>
                <a:latin typeface="宋体" pitchFamily="2" charset="-122"/>
                <a:ea typeface="宋体" pitchFamily="2" charset="-122"/>
              </a:rPr>
              <a:t> Cluster-</a:t>
            </a:r>
            <a:r>
              <a:rPr lang="zh-CN" altLang="en-US" sz="2800" b="1" dirty="0" smtClean="0">
                <a:solidFill>
                  <a:srgbClr val="00679B"/>
                </a:solidFill>
                <a:latin typeface="宋体" pitchFamily="2" charset="-122"/>
                <a:ea typeface="宋体" pitchFamily="2" charset="-122"/>
              </a:rPr>
              <a:t>数据分布</a:t>
            </a:r>
            <a:endParaRPr lang="zh-CN" altLang="en-US" sz="2800" b="1" dirty="0">
              <a:latin typeface="+mj-ea"/>
            </a:endParaRPr>
          </a:p>
        </p:txBody>
      </p:sp>
      <p:sp>
        <p:nvSpPr>
          <p:cNvPr id="4" name="矩形 3"/>
          <p:cNvSpPr/>
          <p:nvPr/>
        </p:nvSpPr>
        <p:spPr>
          <a:xfrm>
            <a:off x="325405" y="1242373"/>
            <a:ext cx="2857520" cy="3970318"/>
          </a:xfrm>
          <a:prstGeom prst="rect">
            <a:avLst/>
          </a:prstGeom>
        </p:spPr>
        <p:txBody>
          <a:bodyPr wrap="square">
            <a:spAutoFit/>
          </a:bodyPr>
          <a:lstStyle/>
          <a:p>
            <a:r>
              <a:rPr lang="en-US" sz="2800" dirty="0" smtClean="0"/>
              <a:t>        Moved</a:t>
            </a:r>
            <a:r>
              <a:rPr lang="zh-CN" altLang="en-US" sz="2800" dirty="0" smtClean="0"/>
              <a:t>错误机制，保证了</a:t>
            </a:r>
            <a:r>
              <a:rPr lang="en-US" sz="2800" dirty="0" err="1" smtClean="0"/>
              <a:t>Jedis</a:t>
            </a:r>
            <a:r>
              <a:rPr lang="zh-CN" altLang="en-US" sz="2800" dirty="0" smtClean="0"/>
              <a:t>客户端执行</a:t>
            </a:r>
            <a:r>
              <a:rPr lang="en-US" sz="2800" dirty="0" smtClean="0"/>
              <a:t>Key</a:t>
            </a:r>
            <a:r>
              <a:rPr lang="zh-CN" altLang="en-US" sz="2800" dirty="0" smtClean="0"/>
              <a:t>命令操作时，访问任何一个集群节点都最终都可以成功执行命令（虽然过程有点曲折）。</a:t>
            </a:r>
            <a:endParaRPr lang="en-US" altLang="zh-CN" sz="2800" dirty="0" smtClean="0">
              <a:latin typeface="+mn-ea"/>
              <a:sym typeface="Arial" pitchFamily="34" charset="0"/>
            </a:endParaRPr>
          </a:p>
        </p:txBody>
      </p:sp>
      <p:sp>
        <p:nvSpPr>
          <p:cNvPr id="6146" name="Rectangle 2"/>
          <p:cNvSpPr>
            <a:spLocks noChangeArrowheads="1"/>
          </p:cNvSpPr>
          <p:nvPr/>
        </p:nvSpPr>
        <p:spPr bwMode="auto">
          <a:xfrm>
            <a:off x="0" y="0"/>
            <a:ext cx="1008062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145" name="Object 1"/>
          <p:cNvGraphicFramePr>
            <a:graphicFrameLocks noChangeAspect="1"/>
          </p:cNvGraphicFramePr>
          <p:nvPr/>
        </p:nvGraphicFramePr>
        <p:xfrm>
          <a:off x="3397238" y="714356"/>
          <a:ext cx="6429420" cy="5715040"/>
        </p:xfrm>
        <a:graphic>
          <a:graphicData uri="http://schemas.openxmlformats.org/presentationml/2006/ole">
            <p:oleObj spid="_x0000_s6145" name="Visio" r:id="rId4" imgW="5366790" imgH="4774721" progId="Visio.Drawing.11">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ctrTitle"/>
          </p:nvPr>
        </p:nvSpPr>
        <p:spPr>
          <a:xfrm>
            <a:off x="325404" y="71438"/>
            <a:ext cx="8715436" cy="571480"/>
          </a:xfrm>
        </p:spPr>
        <p:txBody>
          <a:bodyPr/>
          <a:lstStyle/>
          <a:p>
            <a:pPr algn="l"/>
            <a:r>
              <a:rPr lang="en-US" altLang="zh-CN" sz="2800" b="1" dirty="0" err="1" smtClean="0">
                <a:solidFill>
                  <a:srgbClr val="00679B"/>
                </a:solidFill>
                <a:latin typeface="宋体" pitchFamily="2" charset="-122"/>
                <a:ea typeface="宋体" pitchFamily="2" charset="-122"/>
              </a:rPr>
              <a:t>Redis</a:t>
            </a:r>
            <a:r>
              <a:rPr lang="en-US" altLang="zh-CN" sz="2800" b="1" dirty="0" smtClean="0">
                <a:solidFill>
                  <a:srgbClr val="00679B"/>
                </a:solidFill>
                <a:latin typeface="宋体" pitchFamily="2" charset="-122"/>
                <a:ea typeface="宋体" pitchFamily="2" charset="-122"/>
              </a:rPr>
              <a:t> Cluster-</a:t>
            </a:r>
            <a:r>
              <a:rPr lang="zh-CN" altLang="en-US" sz="2800" b="1" dirty="0" smtClean="0">
                <a:solidFill>
                  <a:srgbClr val="00679B"/>
                </a:solidFill>
                <a:latin typeface="宋体" pitchFamily="2" charset="-122"/>
                <a:ea typeface="宋体" pitchFamily="2" charset="-122"/>
              </a:rPr>
              <a:t>高可用 </a:t>
            </a:r>
            <a:r>
              <a:rPr lang="en-US" altLang="zh-CN" sz="2800" b="1" dirty="0" smtClean="0">
                <a:solidFill>
                  <a:srgbClr val="00679B"/>
                </a:solidFill>
                <a:latin typeface="宋体" pitchFamily="2" charset="-122"/>
                <a:ea typeface="宋体" pitchFamily="2" charset="-122"/>
              </a:rPr>
              <a:t>Master-Slave</a:t>
            </a:r>
            <a:endParaRPr lang="zh-CN" altLang="en-US" sz="2800" b="1" dirty="0">
              <a:latin typeface="+mj-ea"/>
            </a:endParaRPr>
          </a:p>
        </p:txBody>
      </p:sp>
      <p:sp>
        <p:nvSpPr>
          <p:cNvPr id="4" name="矩形 3"/>
          <p:cNvSpPr/>
          <p:nvPr/>
        </p:nvSpPr>
        <p:spPr>
          <a:xfrm>
            <a:off x="825471" y="1000108"/>
            <a:ext cx="8786874" cy="4154984"/>
          </a:xfrm>
          <a:prstGeom prst="rect">
            <a:avLst/>
          </a:prstGeom>
        </p:spPr>
        <p:txBody>
          <a:bodyPr wrap="square">
            <a:spAutoFit/>
          </a:bodyPr>
          <a:lstStyle/>
          <a:p>
            <a:pPr>
              <a:buFont typeface="Arial" pitchFamily="34" charset="0"/>
              <a:buChar char="•"/>
            </a:pPr>
            <a:r>
              <a:rPr lang="zh-CN" altLang="en-US" sz="2400" dirty="0" smtClean="0">
                <a:latin typeface="+mn-ea"/>
                <a:sym typeface="Arial" pitchFamily="34" charset="0"/>
              </a:rPr>
              <a:t> 当</a:t>
            </a:r>
            <a:r>
              <a:rPr lang="en-US" altLang="zh-CN" sz="2400" dirty="0" smtClean="0">
                <a:latin typeface="+mn-ea"/>
                <a:sym typeface="Arial" pitchFamily="34" charset="0"/>
              </a:rPr>
              <a:t>Master </a:t>
            </a:r>
            <a:r>
              <a:rPr lang="zh-CN" altLang="en-US" sz="2400" dirty="0" smtClean="0">
                <a:latin typeface="+mn-ea"/>
                <a:sym typeface="Arial" pitchFamily="34" charset="0"/>
              </a:rPr>
              <a:t>节点</a:t>
            </a:r>
            <a:r>
              <a:rPr lang="en-US" altLang="zh-CN" sz="2400" dirty="0" smtClean="0">
                <a:latin typeface="+mn-ea"/>
                <a:sym typeface="Arial" pitchFamily="34" charset="0"/>
              </a:rPr>
              <a:t>A </a:t>
            </a:r>
            <a:r>
              <a:rPr lang="zh-CN" altLang="en-US" sz="2400" dirty="0" smtClean="0">
                <a:latin typeface="+mn-ea"/>
                <a:sym typeface="Arial" pitchFamily="34" charset="0"/>
              </a:rPr>
              <a:t>挂了，</a:t>
            </a:r>
            <a:r>
              <a:rPr lang="en-US" altLang="zh-CN" sz="2400" dirty="0" smtClean="0">
                <a:latin typeface="+mn-ea"/>
                <a:sym typeface="Arial" pitchFamily="34" charset="0"/>
              </a:rPr>
              <a:t>Cluster </a:t>
            </a:r>
            <a:r>
              <a:rPr lang="zh-CN" altLang="en-US" sz="2400" dirty="0" smtClean="0">
                <a:latin typeface="+mn-ea"/>
                <a:sym typeface="Arial" pitchFamily="34" charset="0"/>
              </a:rPr>
              <a:t>会从</a:t>
            </a:r>
            <a:r>
              <a:rPr lang="en-US" altLang="zh-CN" sz="2400" dirty="0" smtClean="0">
                <a:latin typeface="+mn-ea"/>
                <a:sym typeface="Arial" pitchFamily="34" charset="0"/>
              </a:rPr>
              <a:t>A</a:t>
            </a:r>
            <a:r>
              <a:rPr lang="zh-CN" altLang="en-US" sz="2400" dirty="0" smtClean="0">
                <a:latin typeface="+mn-ea"/>
                <a:sym typeface="Arial" pitchFamily="34" charset="0"/>
              </a:rPr>
              <a:t>的</a:t>
            </a:r>
            <a:r>
              <a:rPr lang="en-US" altLang="zh-CN" sz="2400" dirty="0" smtClean="0">
                <a:latin typeface="+mn-ea"/>
                <a:sym typeface="Arial" pitchFamily="34" charset="0"/>
              </a:rPr>
              <a:t>Slave</a:t>
            </a:r>
            <a:r>
              <a:rPr lang="zh-CN" altLang="en-US" sz="2400" dirty="0" smtClean="0">
                <a:latin typeface="+mn-ea"/>
                <a:sym typeface="Arial" pitchFamily="34" charset="0"/>
              </a:rPr>
              <a:t>节点 </a:t>
            </a:r>
            <a:r>
              <a:rPr lang="en-US" altLang="zh-CN" sz="2400" dirty="0" smtClean="0">
                <a:latin typeface="+mn-ea"/>
                <a:sym typeface="Arial" pitchFamily="34" charset="0"/>
              </a:rPr>
              <a:t>A1</a:t>
            </a:r>
            <a:r>
              <a:rPr lang="zh-CN" altLang="en-US" sz="2400" dirty="0" smtClean="0">
                <a:latin typeface="+mn-ea"/>
                <a:sym typeface="Arial" pitchFamily="34" charset="0"/>
              </a:rPr>
              <a:t>，</a:t>
            </a:r>
            <a:r>
              <a:rPr lang="en-US" altLang="zh-CN" sz="2400" dirty="0" smtClean="0">
                <a:latin typeface="+mn-ea"/>
                <a:sym typeface="Arial" pitchFamily="34" charset="0"/>
              </a:rPr>
              <a:t>A2</a:t>
            </a:r>
            <a:r>
              <a:rPr lang="zh-CN" altLang="en-US" sz="2400" dirty="0" smtClean="0">
                <a:latin typeface="+mn-ea"/>
                <a:sym typeface="Arial" pitchFamily="34" charset="0"/>
              </a:rPr>
              <a:t>中选择</a:t>
            </a:r>
            <a:r>
              <a:rPr lang="en-US" altLang="zh-CN" sz="2400" dirty="0" smtClean="0">
                <a:latin typeface="+mn-ea"/>
                <a:sym typeface="Arial" pitchFamily="34" charset="0"/>
              </a:rPr>
              <a:t>1</a:t>
            </a:r>
            <a:r>
              <a:rPr lang="zh-CN" altLang="en-US" sz="2400" dirty="0" smtClean="0">
                <a:latin typeface="+mn-ea"/>
                <a:sym typeface="Arial" pitchFamily="34" charset="0"/>
              </a:rPr>
              <a:t>个（如</a:t>
            </a:r>
            <a:r>
              <a:rPr lang="en-US" altLang="zh-CN" sz="2400" dirty="0" smtClean="0">
                <a:latin typeface="+mn-ea"/>
                <a:sym typeface="Arial" pitchFamily="34" charset="0"/>
              </a:rPr>
              <a:t>A1</a:t>
            </a:r>
            <a:r>
              <a:rPr lang="zh-CN" altLang="en-US" sz="2400" dirty="0" smtClean="0">
                <a:latin typeface="+mn-ea"/>
                <a:sym typeface="Arial" pitchFamily="34" charset="0"/>
              </a:rPr>
              <a:t>）顶替</a:t>
            </a:r>
            <a:r>
              <a:rPr lang="en-US" altLang="zh-CN" sz="2400" dirty="0" smtClean="0">
                <a:latin typeface="+mn-ea"/>
                <a:sym typeface="Arial" pitchFamily="34" charset="0"/>
              </a:rPr>
              <a:t>A</a:t>
            </a:r>
            <a:r>
              <a:rPr lang="zh-CN" altLang="en-US" sz="2400" dirty="0" smtClean="0">
                <a:latin typeface="+mn-ea"/>
                <a:sym typeface="Arial" pitchFamily="34" charset="0"/>
              </a:rPr>
              <a:t>作为新的</a:t>
            </a:r>
            <a:r>
              <a:rPr lang="en-US" altLang="zh-CN" sz="2400" dirty="0" smtClean="0">
                <a:latin typeface="+mn-ea"/>
                <a:sym typeface="Arial" pitchFamily="34" charset="0"/>
              </a:rPr>
              <a:t>Master</a:t>
            </a:r>
            <a:r>
              <a:rPr lang="zh-CN" altLang="en-US" sz="2400" dirty="0" smtClean="0">
                <a:latin typeface="+mn-ea"/>
                <a:sym typeface="Arial" pitchFamily="34" charset="0"/>
              </a:rPr>
              <a:t>节点，并且继承</a:t>
            </a:r>
            <a:r>
              <a:rPr lang="en-US" altLang="zh-CN" sz="2400" dirty="0" smtClean="0">
                <a:latin typeface="+mn-ea"/>
                <a:sym typeface="Arial" pitchFamily="34" charset="0"/>
              </a:rPr>
              <a:t>A</a:t>
            </a:r>
            <a:r>
              <a:rPr lang="zh-CN" altLang="en-US" sz="2400" dirty="0" smtClean="0">
                <a:latin typeface="+mn-ea"/>
                <a:sym typeface="Arial" pitchFamily="34" charset="0"/>
              </a:rPr>
              <a:t>所拥有的</a:t>
            </a:r>
            <a:r>
              <a:rPr lang="en-US" altLang="zh-CN" sz="2400" dirty="0" smtClean="0">
                <a:latin typeface="+mn-ea"/>
                <a:sym typeface="Arial" pitchFamily="34" charset="0"/>
              </a:rPr>
              <a:t>slot</a:t>
            </a:r>
            <a:r>
              <a:rPr lang="zh-CN" altLang="en-US" sz="2400" dirty="0" smtClean="0">
                <a:latin typeface="+mn-ea"/>
                <a:sym typeface="Arial" pitchFamily="34" charset="0"/>
              </a:rPr>
              <a:t>，然后修改</a:t>
            </a:r>
            <a:r>
              <a:rPr lang="en-US" altLang="zh-CN" sz="2400" dirty="0" smtClean="0">
                <a:latin typeface="+mn-ea"/>
                <a:sym typeface="Arial" pitchFamily="34" charset="0"/>
              </a:rPr>
              <a:t>A2 </a:t>
            </a:r>
            <a:r>
              <a:rPr lang="zh-CN" altLang="en-US" sz="2400" dirty="0" smtClean="0">
                <a:latin typeface="+mn-ea"/>
                <a:sym typeface="Arial" pitchFamily="34" charset="0"/>
              </a:rPr>
              <a:t>为</a:t>
            </a:r>
            <a:r>
              <a:rPr lang="en-US" altLang="zh-CN" sz="2400" dirty="0" smtClean="0">
                <a:latin typeface="+mn-ea"/>
                <a:sym typeface="Arial" pitchFamily="34" charset="0"/>
              </a:rPr>
              <a:t>A1</a:t>
            </a:r>
            <a:r>
              <a:rPr lang="zh-CN" altLang="en-US" sz="2400" dirty="0" smtClean="0">
                <a:latin typeface="+mn-ea"/>
                <a:sym typeface="Arial" pitchFamily="34" charset="0"/>
              </a:rPr>
              <a:t>的</a:t>
            </a:r>
            <a:r>
              <a:rPr lang="en-US" altLang="zh-CN" sz="2400" dirty="0" smtClean="0">
                <a:latin typeface="+mn-ea"/>
                <a:sym typeface="Arial" pitchFamily="34" charset="0"/>
              </a:rPr>
              <a:t>Slave</a:t>
            </a:r>
            <a:r>
              <a:rPr lang="zh-CN" altLang="en-US" sz="2400" dirty="0" smtClean="0">
                <a:latin typeface="+mn-ea"/>
                <a:sym typeface="Arial" pitchFamily="34" charset="0"/>
              </a:rPr>
              <a:t>节点，当</a:t>
            </a:r>
            <a:r>
              <a:rPr lang="en-US" altLang="zh-CN" sz="2400" dirty="0" smtClean="0">
                <a:latin typeface="+mn-ea"/>
                <a:sym typeface="Arial" pitchFamily="34" charset="0"/>
              </a:rPr>
              <a:t>A</a:t>
            </a:r>
            <a:r>
              <a:rPr lang="zh-CN" altLang="en-US" sz="2400" dirty="0" smtClean="0">
                <a:latin typeface="+mn-ea"/>
                <a:sym typeface="Arial" pitchFamily="34" charset="0"/>
              </a:rPr>
              <a:t>节点恢复可用后，会直接成为</a:t>
            </a:r>
            <a:r>
              <a:rPr lang="en-US" altLang="zh-CN" sz="2400" dirty="0" smtClean="0">
                <a:latin typeface="+mn-ea"/>
                <a:sym typeface="Arial" pitchFamily="34" charset="0"/>
              </a:rPr>
              <a:t>A1</a:t>
            </a:r>
            <a:r>
              <a:rPr lang="zh-CN" altLang="en-US" sz="2400" dirty="0" smtClean="0">
                <a:latin typeface="+mn-ea"/>
                <a:sym typeface="Arial" pitchFamily="34" charset="0"/>
              </a:rPr>
              <a:t>的</a:t>
            </a:r>
            <a:r>
              <a:rPr lang="en-US" altLang="zh-CN" sz="2400" dirty="0" smtClean="0">
                <a:latin typeface="+mn-ea"/>
                <a:sym typeface="Arial" pitchFamily="34" charset="0"/>
              </a:rPr>
              <a:t>Slave</a:t>
            </a:r>
            <a:r>
              <a:rPr lang="zh-CN" altLang="en-US" sz="2400" dirty="0" smtClean="0">
                <a:latin typeface="+mn-ea"/>
                <a:sym typeface="Arial" pitchFamily="34" charset="0"/>
              </a:rPr>
              <a:t>节点。</a:t>
            </a:r>
          </a:p>
          <a:p>
            <a:pPr>
              <a:buFont typeface="Arial" pitchFamily="34" charset="0"/>
              <a:buChar char="•"/>
            </a:pPr>
            <a:endParaRPr lang="en-US" altLang="zh-CN" sz="2400" dirty="0" smtClean="0">
              <a:latin typeface="+mn-ea"/>
              <a:sym typeface="Arial" pitchFamily="34" charset="0"/>
            </a:endParaRPr>
          </a:p>
          <a:p>
            <a:pPr>
              <a:buFont typeface="Arial" pitchFamily="34" charset="0"/>
              <a:buChar char="•"/>
            </a:pPr>
            <a:r>
              <a:rPr lang="en-US" altLang="zh-CN" sz="2400" dirty="0" smtClean="0">
                <a:latin typeface="+mn-ea"/>
                <a:sym typeface="Arial" pitchFamily="34" charset="0"/>
              </a:rPr>
              <a:t> Master</a:t>
            </a:r>
            <a:r>
              <a:rPr lang="zh-CN" altLang="en-US" sz="2400" dirty="0" smtClean="0">
                <a:latin typeface="+mn-ea"/>
                <a:sym typeface="Arial" pitchFamily="34" charset="0"/>
              </a:rPr>
              <a:t>节点 </a:t>
            </a:r>
            <a:r>
              <a:rPr lang="en-US" altLang="zh-CN" sz="2400" dirty="0" smtClean="0">
                <a:latin typeface="+mn-ea"/>
                <a:sym typeface="Arial" pitchFamily="34" charset="0"/>
              </a:rPr>
              <a:t>Fail</a:t>
            </a:r>
            <a:r>
              <a:rPr lang="zh-CN" altLang="en-US" sz="2400" dirty="0" smtClean="0">
                <a:latin typeface="+mn-ea"/>
                <a:sym typeface="Arial" pitchFamily="34" charset="0"/>
              </a:rPr>
              <a:t>条件判断：与其他节点传播信息时，被集群中一半以上的节点标记为不可用状态。</a:t>
            </a:r>
            <a:endParaRPr lang="en-US" altLang="zh-CN" sz="2400" dirty="0" smtClean="0">
              <a:latin typeface="+mn-ea"/>
              <a:sym typeface="Arial" pitchFamily="34" charset="0"/>
            </a:endParaRPr>
          </a:p>
          <a:p>
            <a:pPr>
              <a:buFont typeface="Arial" pitchFamily="34" charset="0"/>
              <a:buChar char="•"/>
            </a:pPr>
            <a:r>
              <a:rPr lang="zh-CN" altLang="en-US" sz="2400" dirty="0" smtClean="0">
                <a:latin typeface="+mn-ea"/>
                <a:sym typeface="Arial" pitchFamily="34" charset="0"/>
              </a:rPr>
              <a:t>无中心</a:t>
            </a:r>
            <a:endParaRPr lang="en-US" altLang="zh-CN" sz="2400" dirty="0" smtClean="0">
              <a:latin typeface="+mn-ea"/>
              <a:sym typeface="Arial" pitchFamily="34" charset="0"/>
            </a:endParaRPr>
          </a:p>
          <a:p>
            <a:pPr>
              <a:buFont typeface="Arial" pitchFamily="34" charset="0"/>
              <a:buChar char="•"/>
            </a:pPr>
            <a:endParaRPr lang="en-US" altLang="zh-CN" sz="2400" dirty="0" smtClean="0">
              <a:latin typeface="+mn-ea"/>
              <a:sym typeface="Arial" pitchFamily="34" charset="0"/>
            </a:endParaRPr>
          </a:p>
          <a:p>
            <a:pPr>
              <a:buFont typeface="Arial" pitchFamily="34" charset="0"/>
              <a:buChar char="•"/>
            </a:pPr>
            <a:r>
              <a:rPr lang="en-US" altLang="zh-CN" sz="2400" dirty="0" smtClean="0">
                <a:latin typeface="+mn-ea"/>
                <a:sym typeface="Arial" pitchFamily="34" charset="0"/>
              </a:rPr>
              <a:t> </a:t>
            </a:r>
            <a:r>
              <a:rPr lang="en-US" altLang="zh-CN" sz="2400" dirty="0" err="1" smtClean="0">
                <a:latin typeface="+mn-ea"/>
                <a:sym typeface="Arial" pitchFamily="34" charset="0"/>
              </a:rPr>
              <a:t>Redis</a:t>
            </a:r>
            <a:r>
              <a:rPr lang="en-US" altLang="zh-CN" sz="2400" dirty="0" smtClean="0">
                <a:latin typeface="+mn-ea"/>
                <a:sym typeface="Arial" pitchFamily="34" charset="0"/>
              </a:rPr>
              <a:t> Cluster</a:t>
            </a:r>
            <a:r>
              <a:rPr lang="zh-CN" altLang="en-US" sz="2400" dirty="0" smtClean="0">
                <a:latin typeface="+mn-ea"/>
                <a:sym typeface="Arial" pitchFamily="34" charset="0"/>
              </a:rPr>
              <a:t>中，</a:t>
            </a:r>
            <a:r>
              <a:rPr lang="en-US" altLang="zh-CN" sz="2400" dirty="0" smtClean="0">
                <a:latin typeface="+mn-ea"/>
                <a:sym typeface="Arial" pitchFamily="34" charset="0"/>
              </a:rPr>
              <a:t>Slave</a:t>
            </a:r>
            <a:r>
              <a:rPr lang="zh-CN" altLang="en-US" sz="2400" dirty="0" smtClean="0">
                <a:latin typeface="+mn-ea"/>
                <a:sym typeface="Arial" pitchFamily="34" charset="0"/>
              </a:rPr>
              <a:t>节点不能进行读写操作，只是单纯的同步</a:t>
            </a:r>
            <a:r>
              <a:rPr lang="en-US" altLang="zh-CN" sz="2400" dirty="0" smtClean="0">
                <a:latin typeface="+mn-ea"/>
                <a:sym typeface="Arial" pitchFamily="34" charset="0"/>
              </a:rPr>
              <a:t>Master</a:t>
            </a:r>
            <a:r>
              <a:rPr lang="zh-CN" altLang="en-US" sz="2400" dirty="0" smtClean="0">
                <a:latin typeface="+mn-ea"/>
                <a:sym typeface="Arial" pitchFamily="34" charset="0"/>
              </a:rPr>
              <a:t>节点数据，时刻准备接替</a:t>
            </a:r>
            <a:r>
              <a:rPr lang="en-US" altLang="zh-CN" sz="2400" dirty="0" smtClean="0">
                <a:latin typeface="+mn-ea"/>
                <a:sym typeface="Arial" pitchFamily="34" charset="0"/>
              </a:rPr>
              <a:t>Master</a:t>
            </a:r>
            <a:r>
              <a:rPr lang="zh-CN" altLang="en-US" sz="2400" dirty="0" smtClean="0">
                <a:latin typeface="+mn-ea"/>
                <a:sym typeface="Arial" pitchFamily="34" charset="0"/>
              </a:rPr>
              <a:t>。</a:t>
            </a:r>
            <a:endParaRPr lang="en-US" altLang="zh-CN" sz="2400" dirty="0" smtClean="0">
              <a:latin typeface="+mn-ea"/>
              <a:sym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ctrTitle"/>
          </p:nvPr>
        </p:nvSpPr>
        <p:spPr>
          <a:xfrm>
            <a:off x="359792" y="132882"/>
            <a:ext cx="4001804" cy="438598"/>
          </a:xfrm>
        </p:spPr>
        <p:txBody>
          <a:bodyPr/>
          <a:lstStyle/>
          <a:p>
            <a:pPr algn="l"/>
            <a:r>
              <a:rPr lang="zh-CN" altLang="en-US" sz="2600" dirty="0" smtClean="0">
                <a:solidFill>
                  <a:srgbClr val="00679B"/>
                </a:solidFill>
                <a:latin typeface="宋体" pitchFamily="2" charset="-122"/>
                <a:ea typeface="宋体" pitchFamily="2" charset="-122"/>
              </a:rPr>
              <a:t>目录</a:t>
            </a:r>
            <a:endParaRPr lang="zh-CN" altLang="en-US" sz="2600" b="1" dirty="0">
              <a:solidFill>
                <a:srgbClr val="0070C0"/>
              </a:solidFill>
              <a:latin typeface="宋体" pitchFamily="2" charset="-122"/>
              <a:ea typeface="宋体" pitchFamily="2" charset="-122"/>
            </a:endParaRPr>
          </a:p>
        </p:txBody>
      </p:sp>
      <p:sp>
        <p:nvSpPr>
          <p:cNvPr id="13" name="矩形 12"/>
          <p:cNvSpPr/>
          <p:nvPr/>
        </p:nvSpPr>
        <p:spPr>
          <a:xfrm>
            <a:off x="1039784" y="857232"/>
            <a:ext cx="5253039" cy="3108543"/>
          </a:xfrm>
          <a:prstGeom prst="rect">
            <a:avLst/>
          </a:prstGeom>
        </p:spPr>
        <p:txBody>
          <a:bodyPr wrap="square">
            <a:spAutoFit/>
          </a:bodyPr>
          <a:lstStyle/>
          <a:p>
            <a:pPr>
              <a:buFont typeface="Arial" pitchFamily="34" charset="0"/>
              <a:buChar char="•"/>
            </a:pPr>
            <a:r>
              <a:rPr lang="zh-CN" altLang="en-US" sz="2800" b="1" dirty="0" smtClean="0">
                <a:solidFill>
                  <a:srgbClr val="00679B"/>
                </a:solidFill>
                <a:latin typeface="Calibri" pitchFamily="34" charset="0"/>
                <a:ea typeface="微软雅黑" pitchFamily="34" charset="-122"/>
                <a:sym typeface="Arial" pitchFamily="34" charset="0"/>
              </a:rPr>
              <a:t>简介</a:t>
            </a:r>
            <a:endParaRPr lang="en-US" altLang="zh-CN" sz="2800" b="1" dirty="0" smtClean="0">
              <a:solidFill>
                <a:srgbClr val="00679B"/>
              </a:solidFill>
              <a:latin typeface="Calibri" pitchFamily="34" charset="0"/>
              <a:ea typeface="微软雅黑" pitchFamily="34" charset="-122"/>
              <a:sym typeface="Arial" pitchFamily="34" charset="0"/>
            </a:endParaRPr>
          </a:p>
          <a:p>
            <a:pPr>
              <a:buFont typeface="Arial" pitchFamily="34" charset="0"/>
              <a:buChar char="•"/>
            </a:pPr>
            <a:endParaRPr lang="en-US" altLang="zh-CN" sz="2800" b="1" dirty="0" smtClean="0">
              <a:solidFill>
                <a:srgbClr val="00679B"/>
              </a:solidFill>
              <a:latin typeface="Calibri" pitchFamily="34" charset="0"/>
              <a:ea typeface="微软雅黑" pitchFamily="34" charset="-122"/>
              <a:sym typeface="Arial" pitchFamily="34" charset="0"/>
            </a:endParaRPr>
          </a:p>
          <a:p>
            <a:pPr>
              <a:buFont typeface="Arial" pitchFamily="34" charset="0"/>
              <a:buChar char="•"/>
            </a:pPr>
            <a:r>
              <a:rPr lang="en-US" altLang="zh-CN" sz="2800" b="1" dirty="0" err="1" smtClean="0">
                <a:solidFill>
                  <a:srgbClr val="00679B"/>
                </a:solidFill>
                <a:latin typeface="Calibri" pitchFamily="34" charset="0"/>
                <a:ea typeface="微软雅黑" pitchFamily="34" charset="-122"/>
                <a:sym typeface="Arial" pitchFamily="34" charset="0"/>
              </a:rPr>
              <a:t>Redis</a:t>
            </a:r>
            <a:r>
              <a:rPr lang="en-US" altLang="zh-CN" sz="2800" b="1" dirty="0" smtClean="0">
                <a:solidFill>
                  <a:srgbClr val="00679B"/>
                </a:solidFill>
                <a:latin typeface="Calibri" pitchFamily="34" charset="0"/>
                <a:ea typeface="微软雅黑" pitchFamily="34" charset="-122"/>
                <a:sym typeface="Arial" pitchFamily="34" charset="0"/>
              </a:rPr>
              <a:t> Cluster</a:t>
            </a:r>
          </a:p>
          <a:p>
            <a:endParaRPr lang="zh-CN" altLang="en-US" sz="2800" b="1" dirty="0" smtClean="0">
              <a:solidFill>
                <a:srgbClr val="00679B"/>
              </a:solidFill>
              <a:latin typeface="Calibri" pitchFamily="34" charset="0"/>
              <a:ea typeface="微软雅黑" pitchFamily="34" charset="-122"/>
              <a:sym typeface="Arial" pitchFamily="34" charset="0"/>
            </a:endParaRPr>
          </a:p>
          <a:p>
            <a:pPr>
              <a:buFont typeface="Arial" pitchFamily="34" charset="0"/>
              <a:buChar char="•"/>
            </a:pPr>
            <a:r>
              <a:rPr lang="zh-CN" altLang="en-US" sz="2800" b="1" dirty="0" smtClean="0">
                <a:solidFill>
                  <a:srgbClr val="00679B"/>
                </a:solidFill>
                <a:latin typeface="Calibri" pitchFamily="34" charset="0"/>
                <a:ea typeface="微软雅黑" pitchFamily="34" charset="-122"/>
                <a:sym typeface="Arial" pitchFamily="34" charset="0"/>
              </a:rPr>
              <a:t>内存回收</a:t>
            </a:r>
            <a:endParaRPr lang="en-US" altLang="zh-CN" sz="2800" b="1" dirty="0" smtClean="0">
              <a:solidFill>
                <a:srgbClr val="00679B"/>
              </a:solidFill>
              <a:latin typeface="Calibri" pitchFamily="34" charset="0"/>
              <a:ea typeface="微软雅黑" pitchFamily="34" charset="-122"/>
              <a:sym typeface="Arial" pitchFamily="34" charset="0"/>
            </a:endParaRPr>
          </a:p>
          <a:p>
            <a:pPr>
              <a:buFont typeface="Arial" pitchFamily="34" charset="0"/>
              <a:buChar char="•"/>
            </a:pPr>
            <a:endParaRPr lang="en-US" altLang="zh-CN" sz="2800" b="1" dirty="0" smtClean="0">
              <a:solidFill>
                <a:srgbClr val="00679B"/>
              </a:solidFill>
              <a:latin typeface="Calibri" pitchFamily="34" charset="0"/>
              <a:ea typeface="微软雅黑" pitchFamily="34" charset="-122"/>
              <a:sym typeface="Arial" pitchFamily="34" charset="0"/>
            </a:endParaRPr>
          </a:p>
          <a:p>
            <a:pPr>
              <a:buFont typeface="Arial" pitchFamily="34" charset="0"/>
              <a:buChar char="•"/>
            </a:pPr>
            <a:r>
              <a:rPr lang="zh-CN" altLang="en-US" sz="2800" b="1" dirty="0" smtClean="0">
                <a:solidFill>
                  <a:srgbClr val="00679B"/>
                </a:solidFill>
                <a:latin typeface="Calibri" pitchFamily="34" charset="0"/>
                <a:ea typeface="微软雅黑" pitchFamily="34" charset="-122"/>
                <a:sym typeface="Arial" pitchFamily="34" charset="0"/>
              </a:rPr>
              <a:t>持久化</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ctrTitle"/>
          </p:nvPr>
        </p:nvSpPr>
        <p:spPr>
          <a:xfrm>
            <a:off x="325404" y="71438"/>
            <a:ext cx="4680520" cy="571480"/>
          </a:xfrm>
        </p:spPr>
        <p:txBody>
          <a:bodyPr/>
          <a:lstStyle/>
          <a:p>
            <a:pPr algn="l"/>
            <a:r>
              <a:rPr lang="en-US" altLang="zh-CN" sz="2800" b="1" dirty="0" err="1" smtClean="0">
                <a:solidFill>
                  <a:srgbClr val="00679B"/>
                </a:solidFill>
                <a:latin typeface="宋体" pitchFamily="2" charset="-122"/>
                <a:ea typeface="宋体" pitchFamily="2" charset="-122"/>
              </a:rPr>
              <a:t>Redis</a:t>
            </a:r>
            <a:r>
              <a:rPr lang="en-US" altLang="zh-CN" sz="2800" b="1" dirty="0" smtClean="0">
                <a:solidFill>
                  <a:srgbClr val="00679B"/>
                </a:solidFill>
                <a:latin typeface="宋体" pitchFamily="2" charset="-122"/>
                <a:ea typeface="宋体" pitchFamily="2" charset="-122"/>
              </a:rPr>
              <a:t> Cluster-</a:t>
            </a:r>
            <a:r>
              <a:rPr lang="zh-CN" altLang="en-US" sz="2800" b="1" dirty="0" smtClean="0">
                <a:solidFill>
                  <a:srgbClr val="00679B"/>
                </a:solidFill>
                <a:latin typeface="宋体" pitchFamily="2" charset="-122"/>
                <a:ea typeface="宋体" pitchFamily="2" charset="-122"/>
              </a:rPr>
              <a:t>数据迁移</a:t>
            </a:r>
            <a:endParaRPr lang="zh-CN" altLang="en-US" sz="2800" b="1" dirty="0">
              <a:latin typeface="+mj-ea"/>
            </a:endParaRPr>
          </a:p>
        </p:txBody>
      </p:sp>
      <p:sp>
        <p:nvSpPr>
          <p:cNvPr id="4" name="矩形 3"/>
          <p:cNvSpPr/>
          <p:nvPr/>
        </p:nvSpPr>
        <p:spPr>
          <a:xfrm>
            <a:off x="825471" y="1000108"/>
            <a:ext cx="8786874" cy="3970318"/>
          </a:xfrm>
          <a:prstGeom prst="rect">
            <a:avLst/>
          </a:prstGeom>
        </p:spPr>
        <p:txBody>
          <a:bodyPr wrap="square">
            <a:spAutoFit/>
          </a:bodyPr>
          <a:lstStyle/>
          <a:p>
            <a:pPr>
              <a:buFont typeface="Arial" pitchFamily="34" charset="0"/>
              <a:buChar char="•"/>
            </a:pPr>
            <a:r>
              <a:rPr lang="en-US" sz="2800" dirty="0" smtClean="0"/>
              <a:t>slot</a:t>
            </a:r>
            <a:r>
              <a:rPr lang="zh-CN" altLang="en-US" sz="2800" dirty="0" smtClean="0"/>
              <a:t>哈希槽的迁移</a:t>
            </a:r>
            <a:endParaRPr lang="en-US" altLang="zh-CN" sz="2800" dirty="0" smtClean="0">
              <a:latin typeface="+mn-ea"/>
              <a:sym typeface="Arial" pitchFamily="34" charset="0"/>
            </a:endParaRPr>
          </a:p>
          <a:p>
            <a:pPr>
              <a:buFont typeface="Arial" pitchFamily="34" charset="0"/>
              <a:buChar char="•"/>
            </a:pPr>
            <a:endParaRPr lang="en-US" altLang="zh-CN" sz="2800" dirty="0" smtClean="0">
              <a:latin typeface="+mn-ea"/>
              <a:sym typeface="Arial" pitchFamily="34" charset="0"/>
            </a:endParaRPr>
          </a:p>
          <a:p>
            <a:pPr>
              <a:buFont typeface="Arial" pitchFamily="34" charset="0"/>
              <a:buChar char="•"/>
            </a:pPr>
            <a:r>
              <a:rPr lang="zh-CN" altLang="en-US" sz="2800" dirty="0" smtClean="0"/>
              <a:t>迁移</a:t>
            </a:r>
            <a:r>
              <a:rPr lang="en-US" sz="2800" dirty="0" smtClean="0"/>
              <a:t>slot</a:t>
            </a:r>
            <a:r>
              <a:rPr lang="zh-CN" altLang="en-US" sz="2800" dirty="0" smtClean="0"/>
              <a:t>的前提是，</a:t>
            </a:r>
            <a:r>
              <a:rPr lang="en-US" sz="2800" dirty="0" smtClean="0"/>
              <a:t>slot</a:t>
            </a:r>
            <a:r>
              <a:rPr lang="zh-CN" altLang="en-US" sz="2800" dirty="0" smtClean="0"/>
              <a:t>所属的节点必须处于可用状态。迁移时会同时迁移</a:t>
            </a:r>
            <a:r>
              <a:rPr lang="en-US" sz="2800" dirty="0" smtClean="0"/>
              <a:t>slot</a:t>
            </a:r>
            <a:r>
              <a:rPr lang="zh-CN" altLang="en-US" sz="2800" dirty="0" smtClean="0"/>
              <a:t>中</a:t>
            </a:r>
            <a:r>
              <a:rPr lang="en-US" sz="2800" dirty="0" smtClean="0"/>
              <a:t>Key</a:t>
            </a:r>
            <a:r>
              <a:rPr lang="zh-CN" altLang="en-US" sz="2800" dirty="0" smtClean="0"/>
              <a:t>对应的数据到新节点</a:t>
            </a:r>
            <a:endParaRPr lang="en-US" altLang="zh-CN" sz="2800" dirty="0" smtClean="0">
              <a:latin typeface="+mn-ea"/>
              <a:sym typeface="Arial" pitchFamily="34" charset="0"/>
            </a:endParaRPr>
          </a:p>
          <a:p>
            <a:pPr>
              <a:buFont typeface="Arial" pitchFamily="34" charset="0"/>
              <a:buChar char="•"/>
            </a:pPr>
            <a:endParaRPr lang="en-US" altLang="zh-CN" sz="2800" dirty="0" smtClean="0">
              <a:latin typeface="+mn-ea"/>
              <a:sym typeface="Arial" pitchFamily="34" charset="0"/>
            </a:endParaRPr>
          </a:p>
          <a:p>
            <a:pPr>
              <a:buFont typeface="Arial" pitchFamily="34" charset="0"/>
              <a:buChar char="•"/>
            </a:pPr>
            <a:r>
              <a:rPr lang="en-US" sz="2800" dirty="0" err="1" smtClean="0"/>
              <a:t>Redis</a:t>
            </a:r>
            <a:r>
              <a:rPr lang="en-US" sz="2800" dirty="0" smtClean="0"/>
              <a:t> Cluster </a:t>
            </a:r>
            <a:r>
              <a:rPr lang="zh-CN" altLang="en-US" sz="2800" dirty="0" smtClean="0"/>
              <a:t>不会对数据进行均衡，但是可以手动以数据迁移的形式，迁移</a:t>
            </a:r>
            <a:r>
              <a:rPr lang="en-US" sz="2800" dirty="0" smtClean="0"/>
              <a:t>slot</a:t>
            </a:r>
            <a:r>
              <a:rPr lang="zh-CN" altLang="en-US" sz="2800" dirty="0" smtClean="0"/>
              <a:t>来达到均衡集群中各节点的数据量的目的。</a:t>
            </a:r>
            <a:endParaRPr lang="en-US" altLang="zh-CN" sz="2800" dirty="0" smtClean="0">
              <a:latin typeface="+mn-ea"/>
              <a:sym typeface="Arial" pitchFamily="34" charset="0"/>
            </a:endParaRPr>
          </a:p>
          <a:p>
            <a:pPr>
              <a:buFont typeface="Arial" pitchFamily="34" charset="0"/>
              <a:buChar char="•"/>
            </a:pPr>
            <a:endParaRPr lang="en-US" altLang="zh-CN" sz="2800" dirty="0" smtClean="0">
              <a:latin typeface="+mn-ea"/>
              <a:sym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ctrTitle"/>
          </p:nvPr>
        </p:nvSpPr>
        <p:spPr>
          <a:xfrm>
            <a:off x="325404" y="71438"/>
            <a:ext cx="4680520" cy="571480"/>
          </a:xfrm>
        </p:spPr>
        <p:txBody>
          <a:bodyPr/>
          <a:lstStyle/>
          <a:p>
            <a:pPr algn="l"/>
            <a:r>
              <a:rPr lang="en-US" altLang="zh-CN" sz="2800" b="1" dirty="0" err="1" smtClean="0">
                <a:solidFill>
                  <a:srgbClr val="00679B"/>
                </a:solidFill>
                <a:latin typeface="宋体" pitchFamily="2" charset="-122"/>
                <a:ea typeface="宋体" pitchFamily="2" charset="-122"/>
              </a:rPr>
              <a:t>Redis</a:t>
            </a:r>
            <a:r>
              <a:rPr lang="en-US" altLang="zh-CN" sz="2800" b="1" dirty="0" smtClean="0">
                <a:solidFill>
                  <a:srgbClr val="00679B"/>
                </a:solidFill>
                <a:latin typeface="宋体" pitchFamily="2" charset="-122"/>
                <a:ea typeface="宋体" pitchFamily="2" charset="-122"/>
              </a:rPr>
              <a:t> Cluster-</a:t>
            </a:r>
            <a:r>
              <a:rPr lang="zh-CN" altLang="en-US" sz="2800" b="1" dirty="0" smtClean="0">
                <a:solidFill>
                  <a:srgbClr val="00679B"/>
                </a:solidFill>
                <a:latin typeface="宋体" pitchFamily="2" charset="-122"/>
                <a:ea typeface="宋体" pitchFamily="2" charset="-122"/>
              </a:rPr>
              <a:t>数据迁移</a:t>
            </a:r>
            <a:endParaRPr lang="zh-CN" altLang="en-US" sz="2800" b="1" dirty="0">
              <a:latin typeface="+mj-ea"/>
            </a:endParaRPr>
          </a:p>
        </p:txBody>
      </p:sp>
      <p:sp>
        <p:nvSpPr>
          <p:cNvPr id="4" name="矩形 3"/>
          <p:cNvSpPr/>
          <p:nvPr/>
        </p:nvSpPr>
        <p:spPr>
          <a:xfrm>
            <a:off x="825471" y="857232"/>
            <a:ext cx="8786874" cy="523220"/>
          </a:xfrm>
          <a:prstGeom prst="rect">
            <a:avLst/>
          </a:prstGeom>
        </p:spPr>
        <p:txBody>
          <a:bodyPr wrap="square">
            <a:spAutoFit/>
          </a:bodyPr>
          <a:lstStyle/>
          <a:p>
            <a:pPr lvl="0"/>
            <a:r>
              <a:rPr lang="en-US" altLang="zh-CN" sz="2800" dirty="0" smtClean="0"/>
              <a:t>1.</a:t>
            </a:r>
            <a:r>
              <a:rPr lang="zh-CN" altLang="en-US" sz="2800" dirty="0" smtClean="0"/>
              <a:t>重新分片 </a:t>
            </a:r>
            <a:r>
              <a:rPr lang="en-US" sz="2800" dirty="0" err="1" smtClean="0"/>
              <a:t>reshard</a:t>
            </a:r>
            <a:endParaRPr lang="en-US" altLang="zh-CN" sz="2800" dirty="0" smtClean="0">
              <a:latin typeface="+mn-ea"/>
              <a:sym typeface="Arial" pitchFamily="34" charset="0"/>
            </a:endParaRPr>
          </a:p>
        </p:txBody>
      </p:sp>
      <p:pic>
        <p:nvPicPr>
          <p:cNvPr id="68610" name="Picture 2"/>
          <p:cNvPicPr>
            <a:picLocks noChangeAspect="1" noChangeArrowheads="1"/>
          </p:cNvPicPr>
          <p:nvPr/>
        </p:nvPicPr>
        <p:blipFill>
          <a:blip r:embed="rId3" cstate="print"/>
          <a:srcRect/>
          <a:stretch>
            <a:fillRect/>
          </a:stretch>
        </p:blipFill>
        <p:spPr bwMode="auto">
          <a:xfrm>
            <a:off x="682593" y="1571612"/>
            <a:ext cx="9179961" cy="32147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ctrTitle"/>
          </p:nvPr>
        </p:nvSpPr>
        <p:spPr>
          <a:xfrm>
            <a:off x="325404" y="71438"/>
            <a:ext cx="4680520" cy="571480"/>
          </a:xfrm>
        </p:spPr>
        <p:txBody>
          <a:bodyPr/>
          <a:lstStyle/>
          <a:p>
            <a:pPr algn="l"/>
            <a:r>
              <a:rPr lang="en-US" altLang="zh-CN" sz="2800" b="1" dirty="0" err="1" smtClean="0">
                <a:solidFill>
                  <a:srgbClr val="00679B"/>
                </a:solidFill>
                <a:latin typeface="宋体" pitchFamily="2" charset="-122"/>
                <a:ea typeface="宋体" pitchFamily="2" charset="-122"/>
              </a:rPr>
              <a:t>Redis</a:t>
            </a:r>
            <a:r>
              <a:rPr lang="en-US" altLang="zh-CN" sz="2800" b="1" dirty="0" smtClean="0">
                <a:solidFill>
                  <a:srgbClr val="00679B"/>
                </a:solidFill>
                <a:latin typeface="宋体" pitchFamily="2" charset="-122"/>
                <a:ea typeface="宋体" pitchFamily="2" charset="-122"/>
              </a:rPr>
              <a:t> Cluster-</a:t>
            </a:r>
            <a:r>
              <a:rPr lang="zh-CN" altLang="en-US" sz="2800" b="1" dirty="0" smtClean="0">
                <a:solidFill>
                  <a:srgbClr val="00679B"/>
                </a:solidFill>
                <a:latin typeface="宋体" pitchFamily="2" charset="-122"/>
                <a:ea typeface="宋体" pitchFamily="2" charset="-122"/>
              </a:rPr>
              <a:t>数据迁移</a:t>
            </a:r>
            <a:endParaRPr lang="zh-CN" altLang="en-US" sz="2800" b="1" dirty="0">
              <a:latin typeface="+mj-ea"/>
            </a:endParaRPr>
          </a:p>
        </p:txBody>
      </p:sp>
      <p:sp>
        <p:nvSpPr>
          <p:cNvPr id="4" name="矩形 3"/>
          <p:cNvSpPr/>
          <p:nvPr/>
        </p:nvSpPr>
        <p:spPr>
          <a:xfrm>
            <a:off x="682594" y="857233"/>
            <a:ext cx="8929751" cy="523220"/>
          </a:xfrm>
          <a:prstGeom prst="rect">
            <a:avLst/>
          </a:prstGeom>
        </p:spPr>
        <p:txBody>
          <a:bodyPr wrap="square">
            <a:spAutoFit/>
          </a:bodyPr>
          <a:lstStyle/>
          <a:p>
            <a:r>
              <a:rPr lang="en-US" altLang="zh-CN" sz="2800" dirty="0" smtClean="0"/>
              <a:t>2.</a:t>
            </a:r>
            <a:r>
              <a:rPr lang="zh-CN" altLang="en-US" sz="2800" dirty="0" smtClean="0"/>
              <a:t>迁移指定</a:t>
            </a:r>
            <a:r>
              <a:rPr lang="en-US" sz="2800" dirty="0" smtClean="0"/>
              <a:t>slot</a:t>
            </a:r>
            <a:endParaRPr lang="en-US" altLang="zh-CN" sz="2800" dirty="0" smtClean="0">
              <a:latin typeface="+mn-ea"/>
              <a:sym typeface="Arial" pitchFamily="34" charset="0"/>
            </a:endParaRPr>
          </a:p>
        </p:txBody>
      </p:sp>
      <p:sp>
        <p:nvSpPr>
          <p:cNvPr id="5" name="矩形 4"/>
          <p:cNvSpPr/>
          <p:nvPr/>
        </p:nvSpPr>
        <p:spPr>
          <a:xfrm>
            <a:off x="1111222" y="1500174"/>
            <a:ext cx="8501122" cy="954107"/>
          </a:xfrm>
          <a:prstGeom prst="rect">
            <a:avLst/>
          </a:prstGeom>
        </p:spPr>
        <p:txBody>
          <a:bodyPr wrap="square">
            <a:spAutoFit/>
          </a:bodyPr>
          <a:lstStyle/>
          <a:p>
            <a:pPr lvl="0">
              <a:buFont typeface="Arial" pitchFamily="34" charset="0"/>
              <a:buChar char="•"/>
            </a:pPr>
            <a:r>
              <a:rPr lang="en-US" altLang="zh-CN" sz="2800" dirty="0" smtClean="0">
                <a:latin typeface="+mn-ea"/>
                <a:sym typeface="Arial" pitchFamily="34" charset="0"/>
              </a:rPr>
              <a:t>cluster  </a:t>
            </a:r>
            <a:r>
              <a:rPr lang="en-US" altLang="zh-CN" sz="2800" dirty="0" err="1" smtClean="0">
                <a:latin typeface="+mn-ea"/>
                <a:sym typeface="Arial" pitchFamily="34" charset="0"/>
              </a:rPr>
              <a:t>setslot</a:t>
            </a:r>
            <a:r>
              <a:rPr lang="en-US" altLang="zh-CN" sz="2800" dirty="0" smtClean="0">
                <a:latin typeface="+mn-ea"/>
                <a:sym typeface="Arial" pitchFamily="34" charset="0"/>
              </a:rPr>
              <a:t>  &lt;</a:t>
            </a:r>
            <a:r>
              <a:rPr lang="en-US" altLang="zh-CN" sz="2800" dirty="0" err="1" smtClean="0">
                <a:latin typeface="+mn-ea"/>
                <a:sym typeface="Arial" pitchFamily="34" charset="0"/>
              </a:rPr>
              <a:t>i</a:t>
            </a:r>
            <a:r>
              <a:rPr lang="en-US" altLang="zh-CN" sz="2800" dirty="0" smtClean="0">
                <a:latin typeface="+mn-ea"/>
                <a:sym typeface="Arial" pitchFamily="34" charset="0"/>
              </a:rPr>
              <a:t>&gt;  migrating  &lt;</a:t>
            </a:r>
            <a:r>
              <a:rPr lang="en-US" altLang="zh-CN" sz="2800" dirty="0" err="1" smtClean="0">
                <a:latin typeface="+mn-ea"/>
                <a:sym typeface="Arial" pitchFamily="34" charset="0"/>
              </a:rPr>
              <a:t>target_id</a:t>
            </a:r>
            <a:r>
              <a:rPr lang="en-US" altLang="zh-CN" sz="2800" dirty="0" smtClean="0">
                <a:latin typeface="+mn-ea"/>
                <a:sym typeface="Arial" pitchFamily="34" charset="0"/>
              </a:rPr>
              <a:t>&gt;</a:t>
            </a:r>
          </a:p>
          <a:p>
            <a:pPr lvl="0">
              <a:buFont typeface="Arial" pitchFamily="34" charset="0"/>
              <a:buChar char="•"/>
            </a:pPr>
            <a:r>
              <a:rPr lang="en-US" altLang="zh-CN" sz="2800" dirty="0" smtClean="0">
                <a:latin typeface="+mn-ea"/>
                <a:sym typeface="Arial" pitchFamily="34" charset="0"/>
              </a:rPr>
              <a:t>cluster  </a:t>
            </a:r>
            <a:r>
              <a:rPr lang="en-US" altLang="zh-CN" sz="2800" dirty="0" err="1" smtClean="0">
                <a:latin typeface="+mn-ea"/>
                <a:sym typeface="Arial" pitchFamily="34" charset="0"/>
              </a:rPr>
              <a:t>setslot</a:t>
            </a:r>
            <a:r>
              <a:rPr lang="en-US" altLang="zh-CN" sz="2800" dirty="0" smtClean="0">
                <a:latin typeface="+mn-ea"/>
                <a:sym typeface="Arial" pitchFamily="34" charset="0"/>
              </a:rPr>
              <a:t>  &lt;</a:t>
            </a:r>
            <a:r>
              <a:rPr lang="en-US" altLang="zh-CN" sz="2800" dirty="0" err="1" smtClean="0">
                <a:latin typeface="+mn-ea"/>
                <a:sym typeface="Arial" pitchFamily="34" charset="0"/>
              </a:rPr>
              <a:t>i</a:t>
            </a:r>
            <a:r>
              <a:rPr lang="en-US" altLang="zh-CN" sz="2800" dirty="0" smtClean="0">
                <a:latin typeface="+mn-ea"/>
                <a:sym typeface="Arial" pitchFamily="34" charset="0"/>
              </a:rPr>
              <a:t>&gt;  importing  &lt;</a:t>
            </a:r>
            <a:r>
              <a:rPr lang="en-US" altLang="zh-CN" sz="2800" dirty="0" err="1" smtClean="0">
                <a:latin typeface="+mn-ea"/>
                <a:sym typeface="Arial" pitchFamily="34" charset="0"/>
              </a:rPr>
              <a:t>target_id</a:t>
            </a:r>
            <a:r>
              <a:rPr lang="en-US" altLang="zh-CN" sz="2800" dirty="0" smtClean="0">
                <a:latin typeface="+mn-ea"/>
                <a:sym typeface="Arial" pitchFamily="34" charset="0"/>
              </a:rPr>
              <a:t>&gt;</a:t>
            </a:r>
          </a:p>
        </p:txBody>
      </p:sp>
      <p:sp>
        <p:nvSpPr>
          <p:cNvPr id="6" name="矩形 5"/>
          <p:cNvSpPr/>
          <p:nvPr/>
        </p:nvSpPr>
        <p:spPr>
          <a:xfrm>
            <a:off x="754032" y="2857496"/>
            <a:ext cx="8929751" cy="523220"/>
          </a:xfrm>
          <a:prstGeom prst="rect">
            <a:avLst/>
          </a:prstGeom>
        </p:spPr>
        <p:txBody>
          <a:bodyPr wrap="square">
            <a:spAutoFit/>
          </a:bodyPr>
          <a:lstStyle/>
          <a:p>
            <a:pPr lvl="0"/>
            <a:r>
              <a:rPr lang="en-US" altLang="zh-CN" sz="2800" dirty="0" smtClean="0"/>
              <a:t>3.</a:t>
            </a:r>
            <a:r>
              <a:rPr lang="zh-CN" altLang="en-US" sz="2800" dirty="0" smtClean="0"/>
              <a:t>添加节点集群节点</a:t>
            </a:r>
            <a:endParaRPr lang="en-US" altLang="zh-CN" sz="2800" dirty="0" smtClean="0">
              <a:latin typeface="+mn-ea"/>
              <a:sym typeface="Arial" pitchFamily="34" charset="0"/>
            </a:endParaRPr>
          </a:p>
        </p:txBody>
      </p:sp>
      <p:sp>
        <p:nvSpPr>
          <p:cNvPr id="7" name="矩形 6"/>
          <p:cNvSpPr/>
          <p:nvPr/>
        </p:nvSpPr>
        <p:spPr>
          <a:xfrm>
            <a:off x="968346" y="3857628"/>
            <a:ext cx="8715436" cy="1569660"/>
          </a:xfrm>
          <a:prstGeom prst="rect">
            <a:avLst/>
          </a:prstGeom>
        </p:spPr>
        <p:txBody>
          <a:bodyPr wrap="square">
            <a:spAutoFit/>
          </a:bodyPr>
          <a:lstStyle/>
          <a:p>
            <a:pPr lvl="0"/>
            <a:r>
              <a:rPr lang="zh-CN" altLang="en-US" sz="2400" dirty="0" smtClean="0">
                <a:latin typeface="+mn-ea"/>
                <a:sym typeface="Arial" pitchFamily="34" charset="0"/>
              </a:rPr>
              <a:t>将新节点</a:t>
            </a:r>
            <a:r>
              <a:rPr lang="en-US" altLang="zh-CN" sz="2400" dirty="0" smtClean="0">
                <a:latin typeface="+mn-ea"/>
                <a:sym typeface="Arial" pitchFamily="34" charset="0"/>
              </a:rPr>
              <a:t>192.168.198.65:7002</a:t>
            </a:r>
            <a:r>
              <a:rPr lang="zh-CN" altLang="en-US" sz="2400" dirty="0" smtClean="0">
                <a:latin typeface="+mn-ea"/>
                <a:sym typeface="Arial" pitchFamily="34" charset="0"/>
              </a:rPr>
              <a:t>添加到 </a:t>
            </a:r>
            <a:r>
              <a:rPr lang="en-US" altLang="zh-CN" sz="2400" dirty="0" smtClean="0">
                <a:latin typeface="+mn-ea"/>
                <a:sym typeface="Arial" pitchFamily="34" charset="0"/>
              </a:rPr>
              <a:t>192.168.198.</a:t>
            </a:r>
          </a:p>
          <a:p>
            <a:pPr lvl="0"/>
            <a:r>
              <a:rPr lang="en-US" altLang="zh-CN" sz="2400" dirty="0" smtClean="0">
                <a:latin typeface="+mn-ea"/>
                <a:sym typeface="Arial" pitchFamily="34" charset="0"/>
              </a:rPr>
              <a:t>39:7000</a:t>
            </a:r>
            <a:r>
              <a:rPr lang="zh-CN" altLang="en-US" sz="2400" dirty="0" smtClean="0">
                <a:latin typeface="+mn-ea"/>
                <a:sym typeface="Arial" pitchFamily="34" charset="0"/>
              </a:rPr>
              <a:t>所在的集群中。</a:t>
            </a:r>
          </a:p>
          <a:p>
            <a:pPr lvl="0"/>
            <a:r>
              <a:rPr lang="zh-CN" altLang="en-US" sz="2400" dirty="0" smtClean="0">
                <a:latin typeface="+mn-ea"/>
                <a:sym typeface="Arial" pitchFamily="34" charset="0"/>
              </a:rPr>
              <a:t>此时新节点为</a:t>
            </a:r>
            <a:r>
              <a:rPr lang="en-US" altLang="zh-CN" sz="2400" dirty="0" smtClean="0">
                <a:latin typeface="+mn-ea"/>
                <a:sym typeface="Arial" pitchFamily="34" charset="0"/>
              </a:rPr>
              <a:t>Master</a:t>
            </a:r>
            <a:r>
              <a:rPr lang="zh-CN" altLang="en-US" sz="2400" dirty="0" smtClean="0">
                <a:latin typeface="+mn-ea"/>
                <a:sym typeface="Arial" pitchFamily="34" charset="0"/>
              </a:rPr>
              <a:t>，但是还不能使用，因为还未给它分配</a:t>
            </a:r>
            <a:r>
              <a:rPr lang="en-US" altLang="zh-CN" sz="2400" dirty="0" smtClean="0">
                <a:latin typeface="+mn-ea"/>
                <a:sym typeface="Arial" pitchFamily="34" charset="0"/>
              </a:rPr>
              <a:t>slot</a:t>
            </a:r>
            <a:r>
              <a:rPr lang="zh-CN" altLang="en-US" sz="2400" dirty="0" smtClean="0">
                <a:latin typeface="+mn-ea"/>
                <a:sym typeface="Arial" pitchFamily="34" charset="0"/>
              </a:rPr>
              <a:t>。可以使用 </a:t>
            </a:r>
            <a:r>
              <a:rPr lang="en-US" altLang="zh-CN" sz="2400" dirty="0" err="1" smtClean="0">
                <a:latin typeface="+mn-ea"/>
                <a:sym typeface="Arial" pitchFamily="34" charset="0"/>
              </a:rPr>
              <a:t>reshard</a:t>
            </a:r>
            <a:r>
              <a:rPr lang="zh-CN" altLang="en-US" sz="2400" dirty="0" smtClean="0">
                <a:latin typeface="+mn-ea"/>
                <a:sym typeface="Arial" pitchFamily="34" charset="0"/>
              </a:rPr>
              <a:t>进行</a:t>
            </a:r>
            <a:r>
              <a:rPr lang="en-US" altLang="zh-CN" sz="2400" dirty="0" smtClean="0">
                <a:latin typeface="+mn-ea"/>
                <a:sym typeface="Arial" pitchFamily="34" charset="0"/>
              </a:rPr>
              <a:t>slot</a:t>
            </a:r>
            <a:r>
              <a:rPr lang="zh-CN" altLang="en-US" sz="2400" dirty="0" smtClean="0">
                <a:latin typeface="+mn-ea"/>
                <a:sym typeface="Arial" pitchFamily="34" charset="0"/>
              </a:rPr>
              <a:t>重分配。</a:t>
            </a:r>
          </a:p>
        </p:txBody>
      </p:sp>
      <p:pic>
        <p:nvPicPr>
          <p:cNvPr id="69634" name="Picture 2"/>
          <p:cNvPicPr>
            <a:picLocks noChangeAspect="1" noChangeArrowheads="1"/>
          </p:cNvPicPr>
          <p:nvPr/>
        </p:nvPicPr>
        <p:blipFill>
          <a:blip r:embed="rId3" cstate="print"/>
          <a:srcRect/>
          <a:stretch>
            <a:fillRect/>
          </a:stretch>
        </p:blipFill>
        <p:spPr bwMode="auto">
          <a:xfrm>
            <a:off x="182528" y="3521398"/>
            <a:ext cx="9898097" cy="1933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ctrTitle"/>
          </p:nvPr>
        </p:nvSpPr>
        <p:spPr>
          <a:xfrm>
            <a:off x="325404" y="71438"/>
            <a:ext cx="4680520" cy="571480"/>
          </a:xfrm>
        </p:spPr>
        <p:txBody>
          <a:bodyPr/>
          <a:lstStyle/>
          <a:p>
            <a:pPr algn="l"/>
            <a:r>
              <a:rPr lang="en-US" altLang="zh-CN" sz="2800" b="1" dirty="0" err="1" smtClean="0">
                <a:solidFill>
                  <a:srgbClr val="00679B"/>
                </a:solidFill>
                <a:latin typeface="宋体" pitchFamily="2" charset="-122"/>
                <a:ea typeface="宋体" pitchFamily="2" charset="-122"/>
              </a:rPr>
              <a:t>Redis</a:t>
            </a:r>
            <a:r>
              <a:rPr lang="en-US" altLang="zh-CN" sz="2800" b="1" dirty="0" smtClean="0">
                <a:solidFill>
                  <a:srgbClr val="00679B"/>
                </a:solidFill>
                <a:latin typeface="宋体" pitchFamily="2" charset="-122"/>
                <a:ea typeface="宋体" pitchFamily="2" charset="-122"/>
              </a:rPr>
              <a:t> Cluster-</a:t>
            </a:r>
            <a:r>
              <a:rPr lang="zh-CN" altLang="en-US" sz="2800" b="1" dirty="0" smtClean="0">
                <a:solidFill>
                  <a:srgbClr val="00679B"/>
                </a:solidFill>
                <a:latin typeface="宋体" pitchFamily="2" charset="-122"/>
                <a:ea typeface="宋体" pitchFamily="2" charset="-122"/>
              </a:rPr>
              <a:t>数据迁移</a:t>
            </a:r>
            <a:endParaRPr lang="zh-CN" altLang="en-US" sz="2800" b="1" dirty="0">
              <a:latin typeface="+mj-ea"/>
            </a:endParaRPr>
          </a:p>
        </p:txBody>
      </p:sp>
      <p:sp>
        <p:nvSpPr>
          <p:cNvPr id="4" name="矩形 3"/>
          <p:cNvSpPr/>
          <p:nvPr/>
        </p:nvSpPr>
        <p:spPr>
          <a:xfrm>
            <a:off x="682594" y="857233"/>
            <a:ext cx="8929751" cy="523220"/>
          </a:xfrm>
          <a:prstGeom prst="rect">
            <a:avLst/>
          </a:prstGeom>
        </p:spPr>
        <p:txBody>
          <a:bodyPr wrap="square">
            <a:spAutoFit/>
          </a:bodyPr>
          <a:lstStyle/>
          <a:p>
            <a:pPr lvl="0"/>
            <a:r>
              <a:rPr lang="en-US" altLang="zh-CN" sz="2800" dirty="0" smtClean="0"/>
              <a:t>4.</a:t>
            </a:r>
            <a:r>
              <a:rPr lang="zh-CN" altLang="en-US" sz="2800" dirty="0" smtClean="0"/>
              <a:t>设置从节点</a:t>
            </a:r>
          </a:p>
        </p:txBody>
      </p:sp>
      <p:sp>
        <p:nvSpPr>
          <p:cNvPr id="5" name="矩形 4"/>
          <p:cNvSpPr/>
          <p:nvPr/>
        </p:nvSpPr>
        <p:spPr>
          <a:xfrm>
            <a:off x="1111222" y="1714488"/>
            <a:ext cx="8501122" cy="830997"/>
          </a:xfrm>
          <a:prstGeom prst="rect">
            <a:avLst/>
          </a:prstGeom>
        </p:spPr>
        <p:txBody>
          <a:bodyPr wrap="square">
            <a:spAutoFit/>
          </a:bodyPr>
          <a:lstStyle/>
          <a:p>
            <a:pPr lvl="0"/>
            <a:r>
              <a:rPr lang="zh-CN" altLang="en-US" sz="2400" dirty="0" smtClean="0">
                <a:latin typeface="+mn-ea"/>
                <a:sym typeface="Arial" pitchFamily="34" charset="0"/>
              </a:rPr>
              <a:t>其中 </a:t>
            </a:r>
            <a:r>
              <a:rPr lang="en-US" altLang="zh-CN" sz="2400" dirty="0" smtClean="0">
                <a:latin typeface="+mn-ea"/>
                <a:sym typeface="Arial" pitchFamily="34" charset="0"/>
              </a:rPr>
              <a:t>33ba5703fb60641e263fe589173d81009dd6ccb8</a:t>
            </a:r>
            <a:r>
              <a:rPr lang="zh-CN" altLang="en-US" sz="2400" dirty="0" smtClean="0">
                <a:latin typeface="+mn-ea"/>
                <a:sym typeface="Arial" pitchFamily="34" charset="0"/>
              </a:rPr>
              <a:t>为欲添加至的</a:t>
            </a:r>
            <a:r>
              <a:rPr lang="en-US" altLang="zh-CN" sz="2400" dirty="0" smtClean="0">
                <a:latin typeface="+mn-ea"/>
                <a:sym typeface="Arial" pitchFamily="34" charset="0"/>
              </a:rPr>
              <a:t>Master</a:t>
            </a:r>
            <a:r>
              <a:rPr lang="zh-CN" altLang="en-US" sz="2400" dirty="0" smtClean="0">
                <a:latin typeface="+mn-ea"/>
                <a:sym typeface="Arial" pitchFamily="34" charset="0"/>
              </a:rPr>
              <a:t>节点</a:t>
            </a:r>
            <a:r>
              <a:rPr lang="en-US" altLang="zh-CN" sz="2400" dirty="0" smtClean="0">
                <a:latin typeface="+mn-ea"/>
                <a:sym typeface="Arial" pitchFamily="34" charset="0"/>
              </a:rPr>
              <a:t>Id</a:t>
            </a:r>
          </a:p>
        </p:txBody>
      </p:sp>
      <p:sp>
        <p:nvSpPr>
          <p:cNvPr id="6" name="矩形 5"/>
          <p:cNvSpPr/>
          <p:nvPr/>
        </p:nvSpPr>
        <p:spPr>
          <a:xfrm>
            <a:off x="754032" y="2857496"/>
            <a:ext cx="8929751" cy="523220"/>
          </a:xfrm>
          <a:prstGeom prst="rect">
            <a:avLst/>
          </a:prstGeom>
        </p:spPr>
        <p:txBody>
          <a:bodyPr wrap="square">
            <a:spAutoFit/>
          </a:bodyPr>
          <a:lstStyle/>
          <a:p>
            <a:pPr lvl="0"/>
            <a:r>
              <a:rPr lang="en-US" altLang="zh-CN" sz="2800" dirty="0" smtClean="0"/>
              <a:t>5.</a:t>
            </a:r>
            <a:r>
              <a:rPr lang="zh-CN" altLang="en-US" sz="2800" dirty="0" smtClean="0"/>
              <a:t>删除</a:t>
            </a:r>
            <a:r>
              <a:rPr lang="en-US" altLang="zh-CN" sz="2800" dirty="0" smtClean="0"/>
              <a:t>Master</a:t>
            </a:r>
            <a:r>
              <a:rPr lang="zh-CN" altLang="en-US" sz="2800" dirty="0" smtClean="0"/>
              <a:t>节点</a:t>
            </a:r>
            <a:endParaRPr lang="en-US" altLang="zh-CN" sz="2800" dirty="0" smtClean="0">
              <a:latin typeface="+mn-ea"/>
              <a:sym typeface="Arial" pitchFamily="34" charset="0"/>
            </a:endParaRPr>
          </a:p>
        </p:txBody>
      </p:sp>
      <p:sp>
        <p:nvSpPr>
          <p:cNvPr id="7" name="矩形 6"/>
          <p:cNvSpPr/>
          <p:nvPr/>
        </p:nvSpPr>
        <p:spPr>
          <a:xfrm>
            <a:off x="325404" y="5429264"/>
            <a:ext cx="8501122" cy="461665"/>
          </a:xfrm>
          <a:prstGeom prst="rect">
            <a:avLst/>
          </a:prstGeom>
        </p:spPr>
        <p:txBody>
          <a:bodyPr wrap="square">
            <a:spAutoFit/>
          </a:bodyPr>
          <a:lstStyle/>
          <a:p>
            <a:pPr lvl="0"/>
            <a:r>
              <a:rPr lang="zh-CN" altLang="en-US" sz="2400" dirty="0" smtClean="0"/>
              <a:t>需要先将该节点的</a:t>
            </a:r>
            <a:r>
              <a:rPr lang="en-US" altLang="zh-CN" sz="2400" dirty="0" smtClean="0"/>
              <a:t>slot</a:t>
            </a:r>
            <a:r>
              <a:rPr lang="zh-CN" altLang="en-US" sz="2400" dirty="0" smtClean="0"/>
              <a:t>迁移走，否则无法删除</a:t>
            </a:r>
            <a:endParaRPr lang="zh-CN" altLang="en-US" sz="2400" dirty="0" smtClean="0">
              <a:latin typeface="+mn-ea"/>
              <a:sym typeface="Arial" pitchFamily="34" charset="0"/>
            </a:endParaRPr>
          </a:p>
        </p:txBody>
      </p:sp>
      <p:pic>
        <p:nvPicPr>
          <p:cNvPr id="70658" name="Picture 2"/>
          <p:cNvPicPr>
            <a:picLocks noChangeAspect="1" noChangeArrowheads="1"/>
          </p:cNvPicPr>
          <p:nvPr/>
        </p:nvPicPr>
        <p:blipFill>
          <a:blip r:embed="rId3" cstate="print"/>
          <a:srcRect/>
          <a:stretch>
            <a:fillRect/>
          </a:stretch>
        </p:blipFill>
        <p:spPr bwMode="auto">
          <a:xfrm>
            <a:off x="253966" y="1476000"/>
            <a:ext cx="9826659" cy="241661"/>
          </a:xfrm>
          <a:prstGeom prst="rect">
            <a:avLst/>
          </a:prstGeom>
          <a:noFill/>
          <a:ln w="9525">
            <a:noFill/>
            <a:miter lim="800000"/>
            <a:headEnd/>
            <a:tailEnd/>
          </a:ln>
        </p:spPr>
      </p:pic>
      <p:pic>
        <p:nvPicPr>
          <p:cNvPr id="70659" name="Picture 3"/>
          <p:cNvPicPr>
            <a:picLocks noChangeAspect="1" noChangeArrowheads="1"/>
          </p:cNvPicPr>
          <p:nvPr/>
        </p:nvPicPr>
        <p:blipFill>
          <a:blip r:embed="rId4" cstate="print"/>
          <a:srcRect/>
          <a:stretch>
            <a:fillRect/>
          </a:stretch>
        </p:blipFill>
        <p:spPr bwMode="auto">
          <a:xfrm>
            <a:off x="325404" y="3429000"/>
            <a:ext cx="9572692" cy="185459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ctrTitle"/>
          </p:nvPr>
        </p:nvSpPr>
        <p:spPr>
          <a:xfrm>
            <a:off x="325404" y="71438"/>
            <a:ext cx="4680520" cy="571480"/>
          </a:xfrm>
        </p:spPr>
        <p:txBody>
          <a:bodyPr/>
          <a:lstStyle/>
          <a:p>
            <a:pPr algn="l"/>
            <a:r>
              <a:rPr lang="zh-CN" altLang="en-US" sz="2800" b="1" dirty="0" smtClean="0">
                <a:solidFill>
                  <a:srgbClr val="00679B"/>
                </a:solidFill>
                <a:latin typeface="宋体" pitchFamily="2" charset="-122"/>
                <a:ea typeface="宋体" pitchFamily="2" charset="-122"/>
              </a:rPr>
              <a:t>内存回收</a:t>
            </a:r>
            <a:endParaRPr lang="zh-CN" altLang="en-US" sz="2800" b="1" dirty="0">
              <a:latin typeface="+mj-ea"/>
            </a:endParaRPr>
          </a:p>
        </p:txBody>
      </p:sp>
      <p:sp>
        <p:nvSpPr>
          <p:cNvPr id="4" name="矩形 3"/>
          <p:cNvSpPr/>
          <p:nvPr/>
        </p:nvSpPr>
        <p:spPr>
          <a:xfrm>
            <a:off x="325404" y="785794"/>
            <a:ext cx="9286941" cy="1938992"/>
          </a:xfrm>
          <a:prstGeom prst="rect">
            <a:avLst/>
          </a:prstGeom>
        </p:spPr>
        <p:txBody>
          <a:bodyPr wrap="square">
            <a:spAutoFit/>
          </a:bodyPr>
          <a:lstStyle/>
          <a:p>
            <a:r>
              <a:rPr lang="zh-CN" altLang="en-US" sz="2400" dirty="0" smtClean="0">
                <a:latin typeface="+mn-ea"/>
                <a:sym typeface="Arial" pitchFamily="34" charset="0"/>
              </a:rPr>
              <a:t>    测试表明，</a:t>
            </a:r>
            <a:r>
              <a:rPr lang="en-US" altLang="zh-CN" sz="2400" dirty="0" smtClean="0">
                <a:latin typeface="+mn-ea"/>
                <a:sym typeface="Arial" pitchFamily="34" charset="0"/>
              </a:rPr>
              <a:t>string</a:t>
            </a:r>
            <a:r>
              <a:rPr lang="zh-CN" altLang="en-US" sz="2400" dirty="0" smtClean="0">
                <a:latin typeface="+mn-ea"/>
                <a:sym typeface="Arial" pitchFamily="34" charset="0"/>
              </a:rPr>
              <a:t>类型需要</a:t>
            </a:r>
            <a:r>
              <a:rPr lang="en-US" altLang="zh-CN" sz="2400" dirty="0" smtClean="0">
                <a:latin typeface="+mn-ea"/>
                <a:sym typeface="Arial" pitchFamily="34" charset="0"/>
              </a:rPr>
              <a:t>90</a:t>
            </a:r>
            <a:r>
              <a:rPr lang="zh-CN" altLang="en-US" sz="2400" dirty="0" smtClean="0">
                <a:latin typeface="+mn-ea"/>
                <a:sym typeface="Arial" pitchFamily="34" charset="0"/>
              </a:rPr>
              <a:t>字节的额外代价，就是说</a:t>
            </a:r>
            <a:r>
              <a:rPr lang="en-US" altLang="zh-CN" sz="2400" dirty="0" smtClean="0">
                <a:latin typeface="+mn-ea"/>
                <a:sym typeface="Arial" pitchFamily="34" charset="0"/>
              </a:rPr>
              <a:t>key 1</a:t>
            </a:r>
            <a:r>
              <a:rPr lang="zh-CN" altLang="en-US" sz="2400" dirty="0" smtClean="0">
                <a:latin typeface="+mn-ea"/>
                <a:sym typeface="Arial" pitchFamily="34" charset="0"/>
              </a:rPr>
              <a:t>个字节，</a:t>
            </a:r>
            <a:r>
              <a:rPr lang="en-US" altLang="zh-CN" sz="2400" dirty="0" smtClean="0">
                <a:latin typeface="+mn-ea"/>
                <a:sym typeface="Arial" pitchFamily="34" charset="0"/>
              </a:rPr>
              <a:t>value 1</a:t>
            </a:r>
            <a:r>
              <a:rPr lang="zh-CN" altLang="en-US" sz="2400" dirty="0" smtClean="0">
                <a:latin typeface="+mn-ea"/>
                <a:sym typeface="Arial" pitchFamily="34" charset="0"/>
              </a:rPr>
              <a:t>个字节时，还是需要占用</a:t>
            </a:r>
            <a:r>
              <a:rPr lang="en-US" altLang="zh-CN" sz="2400" dirty="0" smtClean="0">
                <a:latin typeface="+mn-ea"/>
                <a:sym typeface="Arial" pitchFamily="34" charset="0"/>
              </a:rPr>
              <a:t>92</a:t>
            </a:r>
            <a:r>
              <a:rPr lang="zh-CN" altLang="en-US" sz="2400" dirty="0" smtClean="0">
                <a:latin typeface="+mn-ea"/>
                <a:sym typeface="Arial" pitchFamily="34" charset="0"/>
              </a:rPr>
              <a:t>字节的长度。当</a:t>
            </a:r>
            <a:r>
              <a:rPr lang="en-US" altLang="zh-CN" sz="2400" dirty="0" err="1" smtClean="0">
                <a:latin typeface="+mn-ea"/>
                <a:sym typeface="Arial" pitchFamily="34" charset="0"/>
              </a:rPr>
              <a:t>Redis</a:t>
            </a:r>
            <a:r>
              <a:rPr lang="zh-CN" altLang="en-US" sz="2400" dirty="0" smtClean="0">
                <a:latin typeface="+mn-ea"/>
                <a:sym typeface="Arial" pitchFamily="34" charset="0"/>
              </a:rPr>
              <a:t>删除数据后，内存并不会马上还给操作系统而是被</a:t>
            </a:r>
            <a:r>
              <a:rPr lang="en-US" altLang="zh-CN" sz="2400" dirty="0" err="1" smtClean="0">
                <a:latin typeface="+mn-ea"/>
                <a:sym typeface="Arial" pitchFamily="34" charset="0"/>
              </a:rPr>
              <a:t>Redis</a:t>
            </a:r>
            <a:r>
              <a:rPr lang="zh-CN" altLang="en-US" sz="2400" dirty="0" smtClean="0">
                <a:latin typeface="+mn-ea"/>
                <a:sym typeface="Arial" pitchFamily="34" charset="0"/>
              </a:rPr>
              <a:t>截留下来重用到新的数据上，直到</a:t>
            </a:r>
            <a:r>
              <a:rPr lang="en-US" altLang="zh-CN" sz="2400" dirty="0" err="1" smtClean="0">
                <a:latin typeface="+mn-ea"/>
                <a:sym typeface="Arial" pitchFamily="34" charset="0"/>
              </a:rPr>
              <a:t>Redis</a:t>
            </a:r>
            <a:r>
              <a:rPr lang="zh-CN" altLang="en-US" sz="2400" dirty="0" smtClean="0">
                <a:latin typeface="+mn-ea"/>
                <a:sym typeface="Arial" pitchFamily="34" charset="0"/>
              </a:rPr>
              <a:t>重启。因此进程实际占用内存是看</a:t>
            </a:r>
            <a:r>
              <a:rPr lang="en-US" altLang="zh-CN" sz="2400" dirty="0" smtClean="0">
                <a:latin typeface="+mn-ea"/>
                <a:sym typeface="Arial" pitchFamily="34" charset="0"/>
              </a:rPr>
              <a:t>INFO</a:t>
            </a:r>
            <a:r>
              <a:rPr lang="zh-CN" altLang="en-US" sz="2400" dirty="0" smtClean="0">
                <a:latin typeface="+mn-ea"/>
                <a:sym typeface="Arial" pitchFamily="34" charset="0"/>
              </a:rPr>
              <a:t>里返回的</a:t>
            </a:r>
            <a:r>
              <a:rPr lang="en-US" altLang="zh-CN" sz="2400" dirty="0" err="1" smtClean="0">
                <a:latin typeface="+mn-ea"/>
                <a:sym typeface="Arial" pitchFamily="34" charset="0"/>
              </a:rPr>
              <a:t>used_memory_peak_human</a:t>
            </a:r>
            <a:r>
              <a:rPr lang="zh-CN" altLang="en-US" sz="2400" dirty="0" smtClean="0">
                <a:latin typeface="+mn-ea"/>
                <a:sym typeface="Arial" pitchFamily="34" charset="0"/>
              </a:rPr>
              <a:t>。</a:t>
            </a:r>
            <a:endParaRPr lang="en-US" altLang="zh-CN" sz="2400" dirty="0" smtClean="0">
              <a:latin typeface="+mn-ea"/>
              <a:sym typeface="Arial" pitchFamily="34" charset="0"/>
            </a:endParaRPr>
          </a:p>
        </p:txBody>
      </p:sp>
      <p:pic>
        <p:nvPicPr>
          <p:cNvPr id="71682" name="Picture 2"/>
          <p:cNvPicPr>
            <a:picLocks noChangeAspect="1" noChangeArrowheads="1"/>
          </p:cNvPicPr>
          <p:nvPr/>
        </p:nvPicPr>
        <p:blipFill>
          <a:blip r:embed="rId3" cstate="print"/>
          <a:srcRect/>
          <a:stretch>
            <a:fillRect/>
          </a:stretch>
        </p:blipFill>
        <p:spPr bwMode="auto">
          <a:xfrm>
            <a:off x="468280" y="2786057"/>
            <a:ext cx="8001056" cy="38059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ctrTitle"/>
          </p:nvPr>
        </p:nvSpPr>
        <p:spPr>
          <a:xfrm>
            <a:off x="325404" y="71438"/>
            <a:ext cx="4680520" cy="571480"/>
          </a:xfrm>
        </p:spPr>
        <p:txBody>
          <a:bodyPr/>
          <a:lstStyle/>
          <a:p>
            <a:pPr algn="l"/>
            <a:r>
              <a:rPr lang="zh-CN" altLang="en-US" sz="2800" b="1" dirty="0" smtClean="0">
                <a:solidFill>
                  <a:srgbClr val="00679B"/>
                </a:solidFill>
                <a:latin typeface="宋体" pitchFamily="2" charset="-122"/>
                <a:ea typeface="宋体" pitchFamily="2" charset="-122"/>
              </a:rPr>
              <a:t>内存回收</a:t>
            </a:r>
            <a:r>
              <a:rPr lang="en-US" altLang="zh-CN" sz="2800" b="1" dirty="0" smtClean="0">
                <a:solidFill>
                  <a:srgbClr val="00679B"/>
                </a:solidFill>
                <a:latin typeface="宋体" pitchFamily="2" charset="-122"/>
                <a:ea typeface="宋体" pitchFamily="2" charset="-122"/>
              </a:rPr>
              <a:t>-</a:t>
            </a:r>
            <a:r>
              <a:rPr lang="zh-CN" altLang="en-US" sz="2800" b="1" dirty="0" smtClean="0">
                <a:solidFill>
                  <a:srgbClr val="00679B"/>
                </a:solidFill>
                <a:latin typeface="宋体" pitchFamily="2" charset="-122"/>
                <a:ea typeface="宋体" pitchFamily="2" charset="-122"/>
              </a:rPr>
              <a:t>过期键删除策略</a:t>
            </a:r>
            <a:endParaRPr lang="zh-CN" altLang="en-US" sz="2800" b="1" dirty="0">
              <a:latin typeface="+mj-ea"/>
            </a:endParaRPr>
          </a:p>
        </p:txBody>
      </p:sp>
      <p:sp>
        <p:nvSpPr>
          <p:cNvPr id="4" name="矩形 3"/>
          <p:cNvSpPr/>
          <p:nvPr/>
        </p:nvSpPr>
        <p:spPr>
          <a:xfrm>
            <a:off x="825470" y="965658"/>
            <a:ext cx="8786875" cy="2677656"/>
          </a:xfrm>
          <a:prstGeom prst="rect">
            <a:avLst/>
          </a:prstGeom>
        </p:spPr>
        <p:txBody>
          <a:bodyPr wrap="square">
            <a:spAutoFit/>
          </a:bodyPr>
          <a:lstStyle/>
          <a:p>
            <a:pPr>
              <a:buFont typeface="Arial" pitchFamily="34" charset="0"/>
              <a:buChar char="•"/>
            </a:pPr>
            <a:r>
              <a:rPr lang="zh-CN" altLang="en-US" sz="2400" dirty="0" smtClean="0">
                <a:latin typeface="+mn-ea"/>
                <a:sym typeface="Arial" pitchFamily="34" charset="0"/>
              </a:rPr>
              <a:t>将设置有过期属性的</a:t>
            </a:r>
            <a:r>
              <a:rPr lang="en-US" altLang="zh-CN" sz="2400" dirty="0" smtClean="0">
                <a:latin typeface="+mn-ea"/>
                <a:sym typeface="Arial" pitchFamily="34" charset="0"/>
              </a:rPr>
              <a:t>Key</a:t>
            </a:r>
            <a:r>
              <a:rPr lang="zh-CN" altLang="en-US" sz="2400" dirty="0" smtClean="0">
                <a:latin typeface="+mn-ea"/>
                <a:sym typeface="Arial" pitchFamily="34" charset="0"/>
              </a:rPr>
              <a:t>额外保存在一个字典中。</a:t>
            </a:r>
            <a:endParaRPr lang="en-US" altLang="zh-CN" sz="2400" dirty="0" smtClean="0">
              <a:latin typeface="+mn-ea"/>
              <a:sym typeface="Arial" pitchFamily="34" charset="0"/>
            </a:endParaRPr>
          </a:p>
          <a:p>
            <a:pPr>
              <a:buFont typeface="Arial" pitchFamily="34" charset="0"/>
              <a:buChar char="•"/>
            </a:pPr>
            <a:endParaRPr lang="en-US" altLang="zh-CN" sz="2400" dirty="0" smtClean="0">
              <a:latin typeface="+mn-ea"/>
              <a:sym typeface="Arial" pitchFamily="34" charset="0"/>
            </a:endParaRPr>
          </a:p>
          <a:p>
            <a:pPr>
              <a:buFont typeface="Arial" pitchFamily="34" charset="0"/>
              <a:buChar char="•"/>
            </a:pPr>
            <a:r>
              <a:rPr lang="zh-CN" altLang="en-US" sz="2400" dirty="0" smtClean="0">
                <a:latin typeface="+mn-ea"/>
                <a:sym typeface="Arial" pitchFamily="34" charset="0"/>
              </a:rPr>
              <a:t>惰性删除策略和定期删除策略这</a:t>
            </a:r>
            <a:r>
              <a:rPr lang="en-US" altLang="zh-CN" sz="2400" dirty="0" smtClean="0">
                <a:latin typeface="+mn-ea"/>
                <a:sym typeface="Arial" pitchFamily="34" charset="0"/>
              </a:rPr>
              <a:t>2</a:t>
            </a:r>
            <a:r>
              <a:rPr lang="zh-CN" altLang="en-US" sz="2400" dirty="0" smtClean="0">
                <a:latin typeface="+mn-ea"/>
                <a:sym typeface="Arial" pitchFamily="34" charset="0"/>
              </a:rPr>
              <a:t>种策略配合使用。</a:t>
            </a:r>
            <a:endParaRPr lang="en-US" altLang="zh-CN" sz="2400" dirty="0" smtClean="0">
              <a:latin typeface="+mn-ea"/>
              <a:sym typeface="Arial" pitchFamily="34" charset="0"/>
            </a:endParaRPr>
          </a:p>
          <a:p>
            <a:pPr>
              <a:buFont typeface="Arial" pitchFamily="34" charset="0"/>
              <a:buChar char="•"/>
            </a:pPr>
            <a:endParaRPr lang="en-US" altLang="zh-CN" sz="2400" dirty="0" smtClean="0">
              <a:latin typeface="+mn-ea"/>
              <a:sym typeface="Arial" pitchFamily="34" charset="0"/>
            </a:endParaRPr>
          </a:p>
          <a:p>
            <a:pPr>
              <a:buFont typeface="Arial" pitchFamily="34" charset="0"/>
              <a:buChar char="•"/>
            </a:pPr>
            <a:r>
              <a:rPr lang="zh-CN" altLang="en-US" sz="2400" dirty="0" smtClean="0">
                <a:latin typeface="+mn-ea"/>
                <a:sym typeface="Arial" pitchFamily="34" charset="0"/>
              </a:rPr>
              <a:t>定期删除策略：定期从过期键字典中随机取出一部分键的过期键，判断删除其中的过期键。默认执行频率为每秒</a:t>
            </a:r>
            <a:r>
              <a:rPr lang="en-US" altLang="zh-CN" sz="2400" dirty="0" smtClean="0">
                <a:latin typeface="+mn-ea"/>
                <a:sym typeface="Arial" pitchFamily="34" charset="0"/>
              </a:rPr>
              <a:t>10</a:t>
            </a:r>
            <a:r>
              <a:rPr lang="zh-CN" altLang="en-US" sz="2400" dirty="0" smtClean="0">
                <a:latin typeface="+mn-ea"/>
                <a:sym typeface="Arial" pitchFamily="34" charset="0"/>
              </a:rPr>
              <a:t>次，可以通过</a:t>
            </a:r>
            <a:r>
              <a:rPr lang="en-US" altLang="zh-CN" sz="2400" dirty="0" err="1" smtClean="0">
                <a:latin typeface="+mn-ea"/>
                <a:sym typeface="Arial" pitchFamily="34" charset="0"/>
              </a:rPr>
              <a:t>hz</a:t>
            </a:r>
            <a:r>
              <a:rPr lang="zh-CN" altLang="en-US" sz="2400" dirty="0" smtClean="0">
                <a:latin typeface="+mn-ea"/>
                <a:sym typeface="Arial" pitchFamily="34" charset="0"/>
              </a:rPr>
              <a:t>参数设置每秒执行频率。</a:t>
            </a:r>
            <a:endParaRPr lang="en-US" altLang="zh-CN" sz="2400" dirty="0" smtClean="0">
              <a:latin typeface="+mn-ea"/>
              <a:sym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ctrTitle"/>
          </p:nvPr>
        </p:nvSpPr>
        <p:spPr>
          <a:xfrm>
            <a:off x="325404" y="71438"/>
            <a:ext cx="4680520" cy="571480"/>
          </a:xfrm>
        </p:spPr>
        <p:txBody>
          <a:bodyPr/>
          <a:lstStyle/>
          <a:p>
            <a:pPr algn="l"/>
            <a:r>
              <a:rPr lang="zh-CN" altLang="en-US" sz="2800" b="1" dirty="0" smtClean="0">
                <a:solidFill>
                  <a:srgbClr val="00679B"/>
                </a:solidFill>
                <a:latin typeface="宋体" pitchFamily="2" charset="-122"/>
                <a:ea typeface="宋体" pitchFamily="2" charset="-122"/>
              </a:rPr>
              <a:t>内存回收</a:t>
            </a:r>
            <a:r>
              <a:rPr lang="en-US" altLang="zh-CN" sz="2800" b="1" dirty="0" smtClean="0">
                <a:solidFill>
                  <a:srgbClr val="00679B"/>
                </a:solidFill>
                <a:latin typeface="宋体" pitchFamily="2" charset="-122"/>
                <a:ea typeface="宋体" pitchFamily="2" charset="-122"/>
              </a:rPr>
              <a:t>-</a:t>
            </a:r>
            <a:r>
              <a:rPr lang="zh-CN" altLang="en-US" sz="2800" b="1" dirty="0" smtClean="0">
                <a:solidFill>
                  <a:srgbClr val="00679B"/>
                </a:solidFill>
                <a:latin typeface="宋体" pitchFamily="2" charset="-122"/>
                <a:ea typeface="宋体" pitchFamily="2" charset="-122"/>
              </a:rPr>
              <a:t>过期键删除策略</a:t>
            </a:r>
            <a:endParaRPr lang="zh-CN" altLang="en-US" sz="2800" b="1" dirty="0">
              <a:latin typeface="+mj-ea"/>
            </a:endParaRPr>
          </a:p>
        </p:txBody>
      </p:sp>
      <p:sp>
        <p:nvSpPr>
          <p:cNvPr id="4" name="矩形 3"/>
          <p:cNvSpPr/>
          <p:nvPr/>
        </p:nvSpPr>
        <p:spPr>
          <a:xfrm>
            <a:off x="825471" y="1382144"/>
            <a:ext cx="2357454" cy="3046988"/>
          </a:xfrm>
          <a:prstGeom prst="rect">
            <a:avLst/>
          </a:prstGeom>
        </p:spPr>
        <p:txBody>
          <a:bodyPr wrap="square">
            <a:spAutoFit/>
          </a:bodyPr>
          <a:lstStyle/>
          <a:p>
            <a:r>
              <a:rPr lang="zh-CN" altLang="en-US" sz="2400" dirty="0" smtClean="0">
                <a:latin typeface="+mn-ea"/>
                <a:sym typeface="Arial" pitchFamily="34" charset="0"/>
              </a:rPr>
              <a:t>惰性删除策略：所有读写数据库的</a:t>
            </a:r>
            <a:r>
              <a:rPr lang="en-US" altLang="zh-CN" sz="2400" dirty="0" err="1" smtClean="0">
                <a:latin typeface="+mn-ea"/>
                <a:sym typeface="Arial" pitchFamily="34" charset="0"/>
              </a:rPr>
              <a:t>Redis</a:t>
            </a:r>
            <a:r>
              <a:rPr lang="zh-CN" altLang="en-US" sz="2400" dirty="0" smtClean="0">
                <a:latin typeface="+mn-ea"/>
                <a:sym typeface="Arial" pitchFamily="34" charset="0"/>
              </a:rPr>
              <a:t>命令在执行之前，都会先对输入键进行检查，如果已过期，则将输入键从数据库中删除。</a:t>
            </a:r>
            <a:endParaRPr lang="en-US" altLang="zh-CN" sz="2400" dirty="0" smtClean="0">
              <a:latin typeface="+mn-ea"/>
              <a:sym typeface="Arial" pitchFamily="34" charset="0"/>
            </a:endParaRPr>
          </a:p>
        </p:txBody>
      </p:sp>
      <p:sp>
        <p:nvSpPr>
          <p:cNvPr id="73730" name="Rectangle 2"/>
          <p:cNvSpPr>
            <a:spLocks noChangeArrowheads="1"/>
          </p:cNvSpPr>
          <p:nvPr/>
        </p:nvSpPr>
        <p:spPr bwMode="auto">
          <a:xfrm>
            <a:off x="0" y="0"/>
            <a:ext cx="1008062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3729" name="Object 1"/>
          <p:cNvGraphicFramePr>
            <a:graphicFrameLocks noChangeAspect="1"/>
          </p:cNvGraphicFramePr>
          <p:nvPr/>
        </p:nvGraphicFramePr>
        <p:xfrm>
          <a:off x="3662080" y="642918"/>
          <a:ext cx="6093140" cy="5572164"/>
        </p:xfrm>
        <a:graphic>
          <a:graphicData uri="http://schemas.openxmlformats.org/presentationml/2006/ole">
            <p:oleObj spid="_x0000_s73729" name="Visio" r:id="rId4" imgW="2851740" imgH="2608682" progId="Visio.Drawing.11">
              <p:embed/>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ctrTitle"/>
          </p:nvPr>
        </p:nvSpPr>
        <p:spPr>
          <a:xfrm>
            <a:off x="325404" y="71438"/>
            <a:ext cx="4680520" cy="571480"/>
          </a:xfrm>
        </p:spPr>
        <p:txBody>
          <a:bodyPr/>
          <a:lstStyle/>
          <a:p>
            <a:pPr algn="l"/>
            <a:r>
              <a:rPr lang="zh-CN" altLang="en-US" sz="2800" b="1" dirty="0" smtClean="0">
                <a:solidFill>
                  <a:srgbClr val="00679B"/>
                </a:solidFill>
                <a:latin typeface="宋体" pitchFamily="2" charset="-122"/>
                <a:ea typeface="宋体" pitchFamily="2" charset="-122"/>
              </a:rPr>
              <a:t>内存回收</a:t>
            </a:r>
            <a:r>
              <a:rPr lang="en-US" altLang="zh-CN" sz="2800" b="1" dirty="0" smtClean="0">
                <a:solidFill>
                  <a:srgbClr val="00679B"/>
                </a:solidFill>
                <a:latin typeface="宋体" pitchFamily="2" charset="-122"/>
                <a:ea typeface="宋体" pitchFamily="2" charset="-122"/>
              </a:rPr>
              <a:t>-</a:t>
            </a:r>
            <a:r>
              <a:rPr lang="zh-CN" altLang="en-US" sz="2800" b="1" dirty="0" smtClean="0">
                <a:solidFill>
                  <a:srgbClr val="00679B"/>
                </a:solidFill>
                <a:latin typeface="宋体" pitchFamily="2" charset="-122"/>
                <a:ea typeface="宋体" pitchFamily="2" charset="-122"/>
              </a:rPr>
              <a:t>引用计数器</a:t>
            </a:r>
            <a:endParaRPr lang="zh-CN" altLang="en-US" sz="2800" b="1" dirty="0">
              <a:latin typeface="+mj-ea"/>
            </a:endParaRPr>
          </a:p>
        </p:txBody>
      </p:sp>
      <p:sp>
        <p:nvSpPr>
          <p:cNvPr id="4" name="矩形 3"/>
          <p:cNvSpPr/>
          <p:nvPr/>
        </p:nvSpPr>
        <p:spPr>
          <a:xfrm>
            <a:off x="325404" y="1071546"/>
            <a:ext cx="9286941" cy="830997"/>
          </a:xfrm>
          <a:prstGeom prst="rect">
            <a:avLst/>
          </a:prstGeom>
        </p:spPr>
        <p:txBody>
          <a:bodyPr wrap="square">
            <a:spAutoFit/>
          </a:bodyPr>
          <a:lstStyle/>
          <a:p>
            <a:r>
              <a:rPr lang="en-US" altLang="zh-CN" sz="2400" dirty="0" smtClean="0"/>
              <a:t>       </a:t>
            </a:r>
            <a:r>
              <a:rPr lang="zh-CN" altLang="en-US" sz="2400" dirty="0" smtClean="0"/>
              <a:t>通过跟踪每个对象的引用计数信息（</a:t>
            </a:r>
            <a:r>
              <a:rPr lang="en-US" sz="2400" dirty="0" err="1" smtClean="0"/>
              <a:t>redisObject</a:t>
            </a:r>
            <a:r>
              <a:rPr lang="en-US" sz="2400" dirty="0" smtClean="0"/>
              <a:t> </a:t>
            </a:r>
            <a:r>
              <a:rPr lang="zh-CN" altLang="en-US" sz="2400" dirty="0" smtClean="0"/>
              <a:t>中的</a:t>
            </a:r>
            <a:r>
              <a:rPr lang="en-US" sz="2400" dirty="0" smtClean="0"/>
              <a:t> </a:t>
            </a:r>
            <a:r>
              <a:rPr lang="en-US" sz="2400" dirty="0" err="1" smtClean="0"/>
              <a:t>refcount</a:t>
            </a:r>
            <a:r>
              <a:rPr lang="zh-CN" altLang="en-US" sz="2400" dirty="0" smtClean="0"/>
              <a:t>值），当</a:t>
            </a:r>
            <a:r>
              <a:rPr lang="en-US" sz="2400" dirty="0" err="1" smtClean="0"/>
              <a:t>refcount</a:t>
            </a:r>
            <a:r>
              <a:rPr lang="en-US" sz="2400" dirty="0" smtClean="0"/>
              <a:t>=0</a:t>
            </a:r>
            <a:r>
              <a:rPr lang="zh-CN" altLang="en-US" sz="2400" dirty="0" smtClean="0"/>
              <a:t>时，对象所占用的内存会被释放。</a:t>
            </a:r>
            <a:endParaRPr lang="en-US" altLang="zh-CN" sz="2400" dirty="0" smtClean="0">
              <a:latin typeface="+mn-ea"/>
              <a:sym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ctrTitle"/>
          </p:nvPr>
        </p:nvSpPr>
        <p:spPr>
          <a:xfrm>
            <a:off x="325404" y="71438"/>
            <a:ext cx="4680520" cy="571480"/>
          </a:xfrm>
        </p:spPr>
        <p:txBody>
          <a:bodyPr/>
          <a:lstStyle/>
          <a:p>
            <a:pPr algn="l"/>
            <a:r>
              <a:rPr lang="zh-CN" altLang="en-US" sz="2800" b="1" dirty="0" smtClean="0">
                <a:solidFill>
                  <a:srgbClr val="00679B"/>
                </a:solidFill>
                <a:latin typeface="宋体" pitchFamily="2" charset="-122"/>
                <a:ea typeface="宋体" pitchFamily="2" charset="-122"/>
              </a:rPr>
              <a:t>内存回收</a:t>
            </a:r>
            <a:r>
              <a:rPr lang="en-US" altLang="zh-CN" sz="2800" b="1" dirty="0" smtClean="0">
                <a:solidFill>
                  <a:srgbClr val="00679B"/>
                </a:solidFill>
                <a:latin typeface="宋体" pitchFamily="2" charset="-122"/>
                <a:ea typeface="宋体" pitchFamily="2" charset="-122"/>
              </a:rPr>
              <a:t>- </a:t>
            </a:r>
            <a:r>
              <a:rPr lang="en-US" altLang="zh-CN" sz="2800" b="1" dirty="0" err="1" smtClean="0">
                <a:solidFill>
                  <a:srgbClr val="00679B"/>
                </a:solidFill>
                <a:latin typeface="宋体" pitchFamily="2" charset="-122"/>
                <a:ea typeface="宋体" pitchFamily="2" charset="-122"/>
              </a:rPr>
              <a:t>Maxmemory</a:t>
            </a:r>
            <a:endParaRPr lang="zh-CN" altLang="en-US" sz="2800" b="1" dirty="0">
              <a:latin typeface="+mj-ea"/>
            </a:endParaRPr>
          </a:p>
        </p:txBody>
      </p:sp>
      <p:sp>
        <p:nvSpPr>
          <p:cNvPr id="4" name="矩形 3"/>
          <p:cNvSpPr/>
          <p:nvPr/>
        </p:nvSpPr>
        <p:spPr>
          <a:xfrm>
            <a:off x="325404" y="714356"/>
            <a:ext cx="9286941" cy="1569660"/>
          </a:xfrm>
          <a:prstGeom prst="rect">
            <a:avLst/>
          </a:prstGeom>
        </p:spPr>
        <p:txBody>
          <a:bodyPr wrap="square">
            <a:spAutoFit/>
          </a:bodyPr>
          <a:lstStyle/>
          <a:p>
            <a:r>
              <a:rPr lang="zh-CN" altLang="en-US" sz="2400" dirty="0" smtClean="0">
                <a:latin typeface="+mn-ea"/>
                <a:sym typeface="Arial" pitchFamily="34" charset="0"/>
              </a:rPr>
              <a:t>    当</a:t>
            </a:r>
            <a:r>
              <a:rPr lang="en-US" altLang="zh-CN" sz="2400" dirty="0" err="1" smtClean="0">
                <a:latin typeface="+mn-ea"/>
                <a:sym typeface="Arial" pitchFamily="34" charset="0"/>
              </a:rPr>
              <a:t>Redis</a:t>
            </a:r>
            <a:r>
              <a:rPr lang="zh-CN" altLang="en-US" sz="2400" dirty="0" smtClean="0">
                <a:latin typeface="+mn-ea"/>
                <a:sym typeface="Arial" pitchFamily="34" charset="0"/>
              </a:rPr>
              <a:t>服务器接收到客户端的写操作命令时，如果当前节点所占用内存超过了</a:t>
            </a:r>
            <a:r>
              <a:rPr lang="en-US" altLang="zh-CN" sz="2400" dirty="0" err="1" smtClean="0">
                <a:latin typeface="+mn-ea"/>
                <a:sym typeface="Arial" pitchFamily="34" charset="0"/>
              </a:rPr>
              <a:t>Maxmemory</a:t>
            </a:r>
            <a:r>
              <a:rPr lang="zh-CN" altLang="en-US" sz="2400" dirty="0" smtClean="0">
                <a:latin typeface="+mn-ea"/>
                <a:sym typeface="Arial" pitchFamily="34" charset="0"/>
              </a:rPr>
              <a:t>设置的限制，就会使用</a:t>
            </a:r>
            <a:r>
              <a:rPr lang="en-US" altLang="zh-CN" sz="2400" dirty="0" err="1" smtClean="0">
                <a:latin typeface="+mn-ea"/>
                <a:sym typeface="Arial" pitchFamily="34" charset="0"/>
              </a:rPr>
              <a:t>maxmemory</a:t>
            </a:r>
            <a:r>
              <a:rPr lang="en-US" altLang="zh-CN" sz="2400" dirty="0" smtClean="0">
                <a:latin typeface="+mn-ea"/>
                <a:sym typeface="Arial" pitchFamily="34" charset="0"/>
              </a:rPr>
              <a:t>-policy</a:t>
            </a:r>
            <a:r>
              <a:rPr lang="zh-CN" altLang="en-US" sz="2400" dirty="0" smtClean="0">
                <a:latin typeface="+mn-ea"/>
                <a:sym typeface="Arial" pitchFamily="34" charset="0"/>
              </a:rPr>
              <a:t>配置的策略往外删数据，若没有合适的</a:t>
            </a:r>
            <a:r>
              <a:rPr lang="en-US" altLang="zh-CN" sz="2400" dirty="0" smtClean="0">
                <a:latin typeface="+mn-ea"/>
                <a:sym typeface="Arial" pitchFamily="34" charset="0"/>
              </a:rPr>
              <a:t>key</a:t>
            </a:r>
            <a:r>
              <a:rPr lang="zh-CN" altLang="en-US" sz="2400" dirty="0" smtClean="0">
                <a:latin typeface="+mn-ea"/>
                <a:sym typeface="Arial" pitchFamily="34" charset="0"/>
              </a:rPr>
              <a:t>可删除，就会提示客户端内存超出错误，但是不影响读操作命令的使用。</a:t>
            </a:r>
            <a:endParaRPr lang="en-US" altLang="zh-CN" sz="2400" dirty="0" smtClean="0">
              <a:latin typeface="+mn-ea"/>
              <a:sym typeface="Arial" pitchFamily="34" charset="0"/>
            </a:endParaRPr>
          </a:p>
        </p:txBody>
      </p:sp>
      <p:sp>
        <p:nvSpPr>
          <p:cNvPr id="5" name="矩形 4"/>
          <p:cNvSpPr/>
          <p:nvPr/>
        </p:nvSpPr>
        <p:spPr>
          <a:xfrm>
            <a:off x="1111222" y="2357430"/>
            <a:ext cx="8572561" cy="2308324"/>
          </a:xfrm>
          <a:prstGeom prst="rect">
            <a:avLst/>
          </a:prstGeom>
        </p:spPr>
        <p:txBody>
          <a:bodyPr wrap="square">
            <a:spAutoFit/>
          </a:bodyPr>
          <a:lstStyle/>
          <a:p>
            <a:pPr>
              <a:buFont typeface="Arial" pitchFamily="34" charset="0"/>
              <a:buChar char="•"/>
            </a:pPr>
            <a:r>
              <a:rPr lang="en-US" altLang="zh-CN" sz="2400" b="1" dirty="0" smtClean="0">
                <a:latin typeface="+mn-ea"/>
                <a:sym typeface="Arial" pitchFamily="34" charset="0"/>
              </a:rPr>
              <a:t>volatile-</a:t>
            </a:r>
            <a:r>
              <a:rPr lang="en-US" altLang="zh-CN" sz="2400" b="1" dirty="0" err="1" smtClean="0">
                <a:latin typeface="+mn-ea"/>
                <a:sym typeface="Arial" pitchFamily="34" charset="0"/>
              </a:rPr>
              <a:t>lru</a:t>
            </a:r>
            <a:r>
              <a:rPr lang="en-US" altLang="zh-CN" sz="2400" b="1" dirty="0" smtClean="0">
                <a:latin typeface="+mn-ea"/>
                <a:sym typeface="Arial" pitchFamily="34" charset="0"/>
              </a:rPr>
              <a:t> </a:t>
            </a:r>
            <a:r>
              <a:rPr lang="zh-CN" altLang="en-US" sz="2400" b="1" dirty="0" smtClean="0">
                <a:latin typeface="+mn-ea"/>
                <a:sym typeface="Arial" pitchFamily="34" charset="0"/>
              </a:rPr>
              <a:t>：用</a:t>
            </a:r>
            <a:r>
              <a:rPr lang="en-US" altLang="zh-CN" sz="2400" b="1" dirty="0" smtClean="0">
                <a:latin typeface="+mn-ea"/>
                <a:sym typeface="Arial" pitchFamily="34" charset="0"/>
              </a:rPr>
              <a:t>LRU</a:t>
            </a:r>
            <a:r>
              <a:rPr lang="zh-CN" altLang="en-US" sz="2400" b="1" dirty="0" smtClean="0">
                <a:latin typeface="+mn-ea"/>
                <a:sym typeface="Arial" pitchFamily="34" charset="0"/>
              </a:rPr>
              <a:t>删除设置了</a:t>
            </a:r>
            <a:r>
              <a:rPr lang="en-US" altLang="zh-CN" sz="2400" b="1" dirty="0" err="1" smtClean="0">
                <a:latin typeface="+mn-ea"/>
                <a:sym typeface="Arial" pitchFamily="34" charset="0"/>
              </a:rPr>
              <a:t>ttl</a:t>
            </a:r>
            <a:r>
              <a:rPr lang="zh-CN" altLang="en-US" sz="2400" b="1" dirty="0" smtClean="0">
                <a:latin typeface="+mn-ea"/>
                <a:sym typeface="Arial" pitchFamily="34" charset="0"/>
              </a:rPr>
              <a:t>的</a:t>
            </a:r>
            <a:r>
              <a:rPr lang="en-US" altLang="zh-CN" sz="2400" b="1" dirty="0" smtClean="0">
                <a:latin typeface="+mn-ea"/>
                <a:sym typeface="Arial" pitchFamily="34" charset="0"/>
              </a:rPr>
              <a:t>key;</a:t>
            </a:r>
          </a:p>
          <a:p>
            <a:pPr>
              <a:buFont typeface="Arial" pitchFamily="34" charset="0"/>
              <a:buChar char="•"/>
            </a:pPr>
            <a:r>
              <a:rPr lang="en-US" altLang="zh-CN" sz="2400" dirty="0" err="1" smtClean="0">
                <a:latin typeface="+mn-ea"/>
                <a:sym typeface="Arial" pitchFamily="34" charset="0"/>
              </a:rPr>
              <a:t>allkeys-lru</a:t>
            </a:r>
            <a:r>
              <a:rPr lang="en-US" altLang="zh-CN" sz="2400" dirty="0" smtClean="0">
                <a:latin typeface="+mn-ea"/>
                <a:sym typeface="Arial" pitchFamily="34" charset="0"/>
              </a:rPr>
              <a:t> </a:t>
            </a:r>
            <a:r>
              <a:rPr lang="zh-CN" altLang="en-US" sz="2400" dirty="0" smtClean="0">
                <a:latin typeface="+mn-ea"/>
                <a:sym typeface="Arial" pitchFamily="34" charset="0"/>
              </a:rPr>
              <a:t>：用</a:t>
            </a:r>
            <a:r>
              <a:rPr lang="en-US" altLang="zh-CN" sz="2400" dirty="0" smtClean="0">
                <a:latin typeface="+mn-ea"/>
                <a:sym typeface="Arial" pitchFamily="34" charset="0"/>
              </a:rPr>
              <a:t>LRU</a:t>
            </a:r>
            <a:r>
              <a:rPr lang="zh-CN" altLang="en-US" sz="2400" dirty="0" smtClean="0">
                <a:latin typeface="+mn-ea"/>
                <a:sym typeface="Arial" pitchFamily="34" charset="0"/>
              </a:rPr>
              <a:t>删除任何</a:t>
            </a:r>
            <a:r>
              <a:rPr lang="en-US" altLang="zh-CN" sz="2400" dirty="0" smtClean="0">
                <a:latin typeface="+mn-ea"/>
                <a:sym typeface="Arial" pitchFamily="34" charset="0"/>
              </a:rPr>
              <a:t>key;</a:t>
            </a:r>
          </a:p>
          <a:p>
            <a:pPr>
              <a:buFont typeface="Arial" pitchFamily="34" charset="0"/>
              <a:buChar char="•"/>
            </a:pPr>
            <a:r>
              <a:rPr lang="en-US" altLang="zh-CN" sz="2400" dirty="0" smtClean="0">
                <a:latin typeface="+mn-ea"/>
                <a:sym typeface="Arial" pitchFamily="34" charset="0"/>
              </a:rPr>
              <a:t>volatile-random </a:t>
            </a:r>
            <a:r>
              <a:rPr lang="zh-CN" altLang="en-US" sz="2400" dirty="0" smtClean="0">
                <a:latin typeface="+mn-ea"/>
                <a:sym typeface="Arial" pitchFamily="34" charset="0"/>
              </a:rPr>
              <a:t>：随机删除有</a:t>
            </a:r>
            <a:r>
              <a:rPr lang="en-US" altLang="zh-CN" sz="2400" dirty="0" err="1" smtClean="0">
                <a:latin typeface="+mn-ea"/>
                <a:sym typeface="Arial" pitchFamily="34" charset="0"/>
              </a:rPr>
              <a:t>ttl</a:t>
            </a:r>
            <a:r>
              <a:rPr lang="zh-CN" altLang="en-US" sz="2400" dirty="0" smtClean="0">
                <a:latin typeface="+mn-ea"/>
                <a:sym typeface="Arial" pitchFamily="34" charset="0"/>
              </a:rPr>
              <a:t>的</a:t>
            </a:r>
            <a:r>
              <a:rPr lang="en-US" altLang="zh-CN" sz="2400" dirty="0" smtClean="0">
                <a:latin typeface="+mn-ea"/>
                <a:sym typeface="Arial" pitchFamily="34" charset="0"/>
              </a:rPr>
              <a:t>key;</a:t>
            </a:r>
          </a:p>
          <a:p>
            <a:pPr>
              <a:buFont typeface="Arial" pitchFamily="34" charset="0"/>
              <a:buChar char="•"/>
            </a:pPr>
            <a:r>
              <a:rPr lang="en-US" altLang="zh-CN" sz="2400" dirty="0" err="1" smtClean="0">
                <a:latin typeface="+mn-ea"/>
                <a:sym typeface="Arial" pitchFamily="34" charset="0"/>
              </a:rPr>
              <a:t>allkeys</a:t>
            </a:r>
            <a:r>
              <a:rPr lang="en-US" altLang="zh-CN" sz="2400" dirty="0" smtClean="0">
                <a:latin typeface="+mn-ea"/>
                <a:sym typeface="Arial" pitchFamily="34" charset="0"/>
              </a:rPr>
              <a:t>-random </a:t>
            </a:r>
            <a:r>
              <a:rPr lang="zh-CN" altLang="en-US" sz="2400" dirty="0" smtClean="0">
                <a:latin typeface="+mn-ea"/>
                <a:sym typeface="Arial" pitchFamily="34" charset="0"/>
              </a:rPr>
              <a:t>： 随机删除任何</a:t>
            </a:r>
            <a:r>
              <a:rPr lang="en-US" altLang="zh-CN" sz="2400" dirty="0" smtClean="0">
                <a:latin typeface="+mn-ea"/>
                <a:sym typeface="Arial" pitchFamily="34" charset="0"/>
              </a:rPr>
              <a:t>key;</a:t>
            </a:r>
          </a:p>
          <a:p>
            <a:pPr>
              <a:buFont typeface="Arial" pitchFamily="34" charset="0"/>
              <a:buChar char="•"/>
            </a:pPr>
            <a:r>
              <a:rPr lang="en-US" altLang="zh-CN" sz="2400" dirty="0" smtClean="0">
                <a:latin typeface="+mn-ea"/>
                <a:sym typeface="Arial" pitchFamily="34" charset="0"/>
              </a:rPr>
              <a:t>volatile-</a:t>
            </a:r>
            <a:r>
              <a:rPr lang="en-US" altLang="zh-CN" sz="2400" dirty="0" err="1" smtClean="0">
                <a:latin typeface="+mn-ea"/>
                <a:sym typeface="Arial" pitchFamily="34" charset="0"/>
              </a:rPr>
              <a:t>ttl</a:t>
            </a:r>
            <a:r>
              <a:rPr lang="en-US" altLang="zh-CN" sz="2400" dirty="0" smtClean="0">
                <a:latin typeface="+mn-ea"/>
                <a:sym typeface="Arial" pitchFamily="34" charset="0"/>
              </a:rPr>
              <a:t> </a:t>
            </a:r>
            <a:r>
              <a:rPr lang="zh-CN" altLang="en-US" sz="2400" dirty="0" smtClean="0">
                <a:latin typeface="+mn-ea"/>
                <a:sym typeface="Arial" pitchFamily="34" charset="0"/>
              </a:rPr>
              <a:t>：删除即将</a:t>
            </a:r>
            <a:r>
              <a:rPr lang="en-US" altLang="zh-CN" sz="2400" dirty="0" err="1" smtClean="0">
                <a:latin typeface="+mn-ea"/>
                <a:sym typeface="Arial" pitchFamily="34" charset="0"/>
              </a:rPr>
              <a:t>ttl</a:t>
            </a:r>
            <a:r>
              <a:rPr lang="zh-CN" altLang="en-US" sz="2400" dirty="0" smtClean="0">
                <a:latin typeface="+mn-ea"/>
                <a:sym typeface="Arial" pitchFamily="34" charset="0"/>
              </a:rPr>
              <a:t>到期的</a:t>
            </a:r>
            <a:r>
              <a:rPr lang="en-US" altLang="zh-CN" sz="2400" dirty="0" smtClean="0">
                <a:latin typeface="+mn-ea"/>
                <a:sym typeface="Arial" pitchFamily="34" charset="0"/>
              </a:rPr>
              <a:t>key;</a:t>
            </a:r>
          </a:p>
          <a:p>
            <a:pPr>
              <a:buFont typeface="Arial" pitchFamily="34" charset="0"/>
              <a:buChar char="•"/>
            </a:pPr>
            <a:r>
              <a:rPr lang="en-US" altLang="zh-CN" sz="2400" dirty="0" err="1" smtClean="0">
                <a:latin typeface="+mn-ea"/>
                <a:sym typeface="Arial" pitchFamily="34" charset="0"/>
              </a:rPr>
              <a:t>noeviction</a:t>
            </a:r>
            <a:r>
              <a:rPr lang="en-US" altLang="zh-CN" sz="2400" dirty="0" smtClean="0">
                <a:latin typeface="+mn-ea"/>
                <a:sym typeface="Arial" pitchFamily="34" charset="0"/>
              </a:rPr>
              <a:t> : </a:t>
            </a:r>
            <a:r>
              <a:rPr lang="zh-CN" altLang="en-US" sz="2400" dirty="0" smtClean="0">
                <a:latin typeface="+mn-ea"/>
                <a:sym typeface="Arial" pitchFamily="34" charset="0"/>
              </a:rPr>
              <a:t>不删，拒绝所有</a:t>
            </a:r>
            <a:r>
              <a:rPr lang="en-US" altLang="zh-CN" sz="2400" dirty="0" smtClean="0">
                <a:latin typeface="+mn-ea"/>
                <a:sym typeface="Arial" pitchFamily="34" charset="0"/>
              </a:rPr>
              <a:t>write</a:t>
            </a:r>
            <a:r>
              <a:rPr lang="zh-CN" altLang="en-US" sz="2400" dirty="0" smtClean="0">
                <a:latin typeface="+mn-ea"/>
                <a:sym typeface="Arial" pitchFamily="34" charset="0"/>
              </a:rPr>
              <a:t>操作并报错。</a:t>
            </a:r>
            <a:endParaRPr lang="en-US" altLang="zh-CN" sz="2400" dirty="0" smtClean="0">
              <a:latin typeface="+mn-ea"/>
              <a:sym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ctrTitle"/>
          </p:nvPr>
        </p:nvSpPr>
        <p:spPr>
          <a:xfrm>
            <a:off x="325404" y="71438"/>
            <a:ext cx="4680520" cy="571480"/>
          </a:xfrm>
        </p:spPr>
        <p:txBody>
          <a:bodyPr/>
          <a:lstStyle/>
          <a:p>
            <a:pPr algn="l"/>
            <a:r>
              <a:rPr lang="zh-CN" altLang="en-US" sz="2800" b="1" dirty="0" smtClean="0">
                <a:solidFill>
                  <a:srgbClr val="00679B"/>
                </a:solidFill>
                <a:latin typeface="宋体" pitchFamily="2" charset="-122"/>
                <a:ea typeface="宋体" pitchFamily="2" charset="-122"/>
              </a:rPr>
              <a:t>持久化</a:t>
            </a:r>
            <a:r>
              <a:rPr lang="en-US" altLang="zh-CN" sz="2800" b="1" dirty="0" smtClean="0">
                <a:solidFill>
                  <a:srgbClr val="00679B"/>
                </a:solidFill>
                <a:latin typeface="宋体" pitchFamily="2" charset="-122"/>
                <a:ea typeface="宋体" pitchFamily="2" charset="-122"/>
              </a:rPr>
              <a:t>-RDB</a:t>
            </a:r>
            <a:endParaRPr lang="zh-CN" altLang="en-US" sz="2800" b="1" dirty="0">
              <a:latin typeface="+mj-ea"/>
            </a:endParaRPr>
          </a:p>
        </p:txBody>
      </p:sp>
      <p:sp>
        <p:nvSpPr>
          <p:cNvPr id="4" name="矩形 3"/>
          <p:cNvSpPr/>
          <p:nvPr/>
        </p:nvSpPr>
        <p:spPr>
          <a:xfrm>
            <a:off x="325404" y="714356"/>
            <a:ext cx="9286941" cy="1200329"/>
          </a:xfrm>
          <a:prstGeom prst="rect">
            <a:avLst/>
          </a:prstGeom>
        </p:spPr>
        <p:txBody>
          <a:bodyPr wrap="square">
            <a:spAutoFit/>
          </a:bodyPr>
          <a:lstStyle/>
          <a:p>
            <a:r>
              <a:rPr lang="zh-CN" altLang="en-US" sz="2400" dirty="0" smtClean="0">
                <a:latin typeface="+mn-ea"/>
                <a:sym typeface="Arial" pitchFamily="34" charset="0"/>
              </a:rPr>
              <a:t>    </a:t>
            </a:r>
            <a:r>
              <a:rPr lang="en-US" altLang="zh-CN" sz="2400" dirty="0" smtClean="0">
                <a:latin typeface="+mn-ea"/>
                <a:sym typeface="Arial" pitchFamily="34" charset="0"/>
              </a:rPr>
              <a:t>RDB</a:t>
            </a:r>
            <a:r>
              <a:rPr lang="zh-CN" altLang="en-US" sz="2400" dirty="0" smtClean="0">
                <a:latin typeface="+mn-ea"/>
                <a:sym typeface="Arial" pitchFamily="34" charset="0"/>
              </a:rPr>
              <a:t>文件是一个经过压缩的二进制文件，由多个部分组成（不同的类型键值对会使用不同的方式来保存），用于保存和还原</a:t>
            </a:r>
            <a:r>
              <a:rPr lang="en-US" altLang="zh-CN" sz="2400" dirty="0" err="1" smtClean="0">
                <a:latin typeface="+mn-ea"/>
                <a:sym typeface="Arial" pitchFamily="34" charset="0"/>
              </a:rPr>
              <a:t>Redis</a:t>
            </a:r>
            <a:r>
              <a:rPr lang="zh-CN" altLang="en-US" sz="2400" dirty="0" smtClean="0">
                <a:latin typeface="+mn-ea"/>
                <a:sym typeface="Arial" pitchFamily="34" charset="0"/>
              </a:rPr>
              <a:t>服务器所有数据库中的所有键值对数据。</a:t>
            </a:r>
            <a:endParaRPr lang="en-US" altLang="zh-CN" sz="2400" dirty="0" smtClean="0">
              <a:latin typeface="+mn-ea"/>
              <a:sym typeface="Arial" pitchFamily="34" charset="0"/>
            </a:endParaRPr>
          </a:p>
        </p:txBody>
      </p:sp>
      <p:sp>
        <p:nvSpPr>
          <p:cNvPr id="5" name="矩形 4"/>
          <p:cNvSpPr/>
          <p:nvPr/>
        </p:nvSpPr>
        <p:spPr>
          <a:xfrm>
            <a:off x="1111222" y="2000240"/>
            <a:ext cx="8572561" cy="2308324"/>
          </a:xfrm>
          <a:prstGeom prst="rect">
            <a:avLst/>
          </a:prstGeom>
        </p:spPr>
        <p:txBody>
          <a:bodyPr wrap="square">
            <a:spAutoFit/>
          </a:bodyPr>
          <a:lstStyle/>
          <a:p>
            <a:pPr>
              <a:buFont typeface="Arial" pitchFamily="34" charset="0"/>
              <a:buChar char="•"/>
            </a:pPr>
            <a:r>
              <a:rPr lang="en-US" altLang="zh-CN" sz="2400" dirty="0" smtClean="0">
                <a:latin typeface="+mn-ea"/>
                <a:sym typeface="Arial" pitchFamily="34" charset="0"/>
              </a:rPr>
              <a:t>save</a:t>
            </a:r>
            <a:r>
              <a:rPr lang="zh-CN" altLang="en-US" sz="2400" dirty="0" smtClean="0">
                <a:latin typeface="+mn-ea"/>
                <a:sym typeface="Arial" pitchFamily="34" charset="0"/>
              </a:rPr>
              <a:t>：由服务器进程直接进行保存操作，会阻塞服务器，影响其它客户端命令操作。</a:t>
            </a:r>
            <a:endParaRPr lang="en-US" altLang="zh-CN" sz="2400" dirty="0" smtClean="0">
              <a:latin typeface="+mn-ea"/>
              <a:sym typeface="Arial" pitchFamily="34" charset="0"/>
            </a:endParaRPr>
          </a:p>
          <a:p>
            <a:pPr>
              <a:buFont typeface="Arial" pitchFamily="34" charset="0"/>
              <a:buChar char="•"/>
            </a:pPr>
            <a:endParaRPr lang="en-US" altLang="zh-CN" sz="2400" dirty="0" smtClean="0">
              <a:latin typeface="+mn-ea"/>
              <a:sym typeface="Arial" pitchFamily="34" charset="0"/>
            </a:endParaRPr>
          </a:p>
          <a:p>
            <a:pPr>
              <a:buFont typeface="Arial" pitchFamily="34" charset="0"/>
              <a:buChar char="•"/>
            </a:pPr>
            <a:r>
              <a:rPr lang="en-US" sz="2400" dirty="0" err="1" smtClean="0"/>
              <a:t>bgsave</a:t>
            </a:r>
            <a:r>
              <a:rPr lang="zh-CN" altLang="en-US" sz="2400" dirty="0" smtClean="0"/>
              <a:t>：由子线程执行保存操作，不会阻塞服务器。</a:t>
            </a:r>
            <a:endParaRPr lang="en-US" altLang="zh-CN" sz="2400" dirty="0" smtClean="0"/>
          </a:p>
          <a:p>
            <a:r>
              <a:rPr lang="zh-CN" altLang="en-US" sz="2400" dirty="0" smtClean="0">
                <a:latin typeface="+mn-ea"/>
                <a:sym typeface="Arial" pitchFamily="34" charset="0"/>
              </a:rPr>
              <a:t>   当配置文件中的</a:t>
            </a:r>
            <a:r>
              <a:rPr lang="en-US" altLang="zh-CN" sz="2400" dirty="0" smtClean="0">
                <a:latin typeface="+mn-ea"/>
                <a:sym typeface="Arial" pitchFamily="34" charset="0"/>
              </a:rPr>
              <a:t>save</a:t>
            </a:r>
            <a:r>
              <a:rPr lang="zh-CN" altLang="en-US" sz="2400" dirty="0" smtClean="0">
                <a:latin typeface="+mn-ea"/>
                <a:sym typeface="Arial" pitchFamily="34" charset="0"/>
              </a:rPr>
              <a:t>参数设置的条件被满足时，服务器会自动执行</a:t>
            </a:r>
            <a:r>
              <a:rPr lang="en-US" altLang="zh-CN" sz="2400" dirty="0" err="1" smtClean="0">
                <a:latin typeface="+mn-ea"/>
                <a:sym typeface="Arial" pitchFamily="34" charset="0"/>
              </a:rPr>
              <a:t>bgsave</a:t>
            </a:r>
            <a:r>
              <a:rPr lang="zh-CN" altLang="en-US" sz="2400" dirty="0" smtClean="0">
                <a:latin typeface="+mn-ea"/>
                <a:sym typeface="Arial" pitchFamily="34" charset="0"/>
              </a:rPr>
              <a:t>命令操作。</a:t>
            </a:r>
            <a:endParaRPr lang="en-US" altLang="zh-CN" sz="2400" dirty="0" smtClean="0">
              <a:latin typeface="+mn-ea"/>
              <a:sym typeface="Arial" pitchFamily="34" charset="0"/>
            </a:endParaRPr>
          </a:p>
        </p:txBody>
      </p:sp>
      <p:pic>
        <p:nvPicPr>
          <p:cNvPr id="82946" name="Picture 2"/>
          <p:cNvPicPr>
            <a:picLocks noChangeAspect="1" noChangeArrowheads="1"/>
          </p:cNvPicPr>
          <p:nvPr/>
        </p:nvPicPr>
        <p:blipFill>
          <a:blip r:embed="rId3" cstate="print"/>
          <a:srcRect/>
          <a:stretch>
            <a:fillRect/>
          </a:stretch>
        </p:blipFill>
        <p:spPr bwMode="auto">
          <a:xfrm>
            <a:off x="1396999" y="4500570"/>
            <a:ext cx="8533227" cy="10080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ctrTitle"/>
          </p:nvPr>
        </p:nvSpPr>
        <p:spPr>
          <a:xfrm>
            <a:off x="325404" y="71438"/>
            <a:ext cx="4680520" cy="571480"/>
          </a:xfrm>
        </p:spPr>
        <p:txBody>
          <a:bodyPr/>
          <a:lstStyle/>
          <a:p>
            <a:pPr algn="l"/>
            <a:r>
              <a:rPr lang="zh-CN" altLang="en-US" sz="2800" b="1" dirty="0" smtClean="0">
                <a:solidFill>
                  <a:srgbClr val="00679B"/>
                </a:solidFill>
                <a:latin typeface="宋体" pitchFamily="2" charset="-122"/>
                <a:ea typeface="宋体" pitchFamily="2" charset="-122"/>
              </a:rPr>
              <a:t>简介</a:t>
            </a:r>
            <a:r>
              <a:rPr lang="en-US" altLang="zh-CN" sz="2800" b="1" dirty="0" smtClean="0">
                <a:solidFill>
                  <a:srgbClr val="00679B"/>
                </a:solidFill>
                <a:latin typeface="宋体" pitchFamily="2" charset="-122"/>
                <a:ea typeface="宋体" pitchFamily="2" charset="-122"/>
              </a:rPr>
              <a:t>-</a:t>
            </a:r>
            <a:r>
              <a:rPr lang="zh-CN" altLang="en-US" sz="2800" b="1" dirty="0" smtClean="0">
                <a:solidFill>
                  <a:srgbClr val="00679B"/>
                </a:solidFill>
                <a:latin typeface="宋体" pitchFamily="2" charset="-122"/>
                <a:ea typeface="宋体" pitchFamily="2" charset="-122"/>
              </a:rPr>
              <a:t>什么是</a:t>
            </a:r>
            <a:r>
              <a:rPr lang="en-US" altLang="zh-CN" sz="2800" b="1" dirty="0" err="1" smtClean="0">
                <a:solidFill>
                  <a:srgbClr val="00679B"/>
                </a:solidFill>
                <a:latin typeface="宋体" pitchFamily="2" charset="-122"/>
                <a:ea typeface="宋体" pitchFamily="2" charset="-122"/>
              </a:rPr>
              <a:t>Redis</a:t>
            </a:r>
            <a:endParaRPr lang="zh-CN" altLang="en-US" sz="2800" b="1" dirty="0">
              <a:latin typeface="+mj-ea"/>
            </a:endParaRPr>
          </a:p>
        </p:txBody>
      </p:sp>
      <p:sp>
        <p:nvSpPr>
          <p:cNvPr id="4" name="矩形 3"/>
          <p:cNvSpPr/>
          <p:nvPr/>
        </p:nvSpPr>
        <p:spPr>
          <a:xfrm>
            <a:off x="825471" y="1000108"/>
            <a:ext cx="8786874" cy="5262979"/>
          </a:xfrm>
          <a:prstGeom prst="rect">
            <a:avLst/>
          </a:prstGeom>
        </p:spPr>
        <p:txBody>
          <a:bodyPr wrap="square">
            <a:spAutoFit/>
          </a:bodyPr>
          <a:lstStyle/>
          <a:p>
            <a:pPr>
              <a:buFont typeface="Arial" pitchFamily="34" charset="0"/>
              <a:buChar char="•"/>
            </a:pPr>
            <a:r>
              <a:rPr lang="en-US" altLang="zh-CN" sz="2800" dirty="0" err="1" smtClean="0">
                <a:latin typeface="+mn-ea"/>
                <a:sym typeface="Arial" pitchFamily="34" charset="0"/>
              </a:rPr>
              <a:t>Nosql</a:t>
            </a:r>
            <a:endParaRPr lang="en-US" altLang="zh-CN" sz="2800" dirty="0" smtClean="0">
              <a:latin typeface="+mn-ea"/>
              <a:sym typeface="Arial" pitchFamily="34" charset="0"/>
            </a:endParaRPr>
          </a:p>
          <a:p>
            <a:pPr>
              <a:buFont typeface="Arial" pitchFamily="34" charset="0"/>
              <a:buChar char="•"/>
            </a:pPr>
            <a:endParaRPr lang="en-US" altLang="zh-CN" sz="2800" dirty="0" smtClean="0">
              <a:latin typeface="+mn-ea"/>
              <a:sym typeface="Arial" pitchFamily="34" charset="0"/>
            </a:endParaRPr>
          </a:p>
          <a:p>
            <a:pPr>
              <a:buFont typeface="Arial" pitchFamily="34" charset="0"/>
              <a:buChar char="•"/>
            </a:pPr>
            <a:r>
              <a:rPr lang="zh-CN" altLang="en-US" sz="2800" dirty="0" smtClean="0">
                <a:latin typeface="+mn-ea"/>
                <a:sym typeface="Arial" pitchFamily="34" charset="0"/>
              </a:rPr>
              <a:t>内存</a:t>
            </a:r>
            <a:endParaRPr lang="en-US" altLang="zh-CN" sz="2800" dirty="0" smtClean="0">
              <a:latin typeface="+mn-ea"/>
              <a:sym typeface="Arial" pitchFamily="34" charset="0"/>
            </a:endParaRPr>
          </a:p>
          <a:p>
            <a:pPr>
              <a:buFont typeface="Arial" pitchFamily="34" charset="0"/>
              <a:buChar char="•"/>
            </a:pPr>
            <a:endParaRPr lang="en-US" altLang="zh-CN" sz="2800" dirty="0" smtClean="0">
              <a:latin typeface="+mn-ea"/>
              <a:sym typeface="Arial" pitchFamily="34" charset="0"/>
            </a:endParaRPr>
          </a:p>
          <a:p>
            <a:pPr>
              <a:buFont typeface="Arial" pitchFamily="34" charset="0"/>
              <a:buChar char="•"/>
            </a:pPr>
            <a:r>
              <a:rPr lang="zh-CN" altLang="en-US" sz="2800" dirty="0" smtClean="0">
                <a:latin typeface="+mn-ea"/>
                <a:sym typeface="Arial" pitchFamily="34" charset="0"/>
              </a:rPr>
              <a:t>高性能</a:t>
            </a:r>
            <a:endParaRPr lang="en-US" altLang="zh-CN" sz="2800" dirty="0" smtClean="0">
              <a:latin typeface="+mn-ea"/>
              <a:sym typeface="Arial" pitchFamily="34" charset="0"/>
            </a:endParaRPr>
          </a:p>
          <a:p>
            <a:pPr>
              <a:buFont typeface="Arial" pitchFamily="34" charset="0"/>
              <a:buChar char="•"/>
            </a:pPr>
            <a:endParaRPr lang="en-US" altLang="zh-CN" sz="2800" dirty="0" smtClean="0">
              <a:latin typeface="+mn-ea"/>
              <a:sym typeface="Arial" pitchFamily="34" charset="0"/>
            </a:endParaRPr>
          </a:p>
          <a:p>
            <a:pPr>
              <a:buFont typeface="Arial" pitchFamily="34" charset="0"/>
              <a:buChar char="•"/>
            </a:pPr>
            <a:r>
              <a:rPr lang="en-US" altLang="zh-CN" sz="2800" dirty="0" smtClean="0">
                <a:latin typeface="+mn-ea"/>
                <a:sym typeface="Arial" pitchFamily="34" charset="0"/>
              </a:rPr>
              <a:t>Key-Value</a:t>
            </a:r>
          </a:p>
          <a:p>
            <a:pPr>
              <a:buFont typeface="Arial" pitchFamily="34" charset="0"/>
              <a:buChar char="•"/>
            </a:pPr>
            <a:endParaRPr lang="en-US" altLang="zh-CN" sz="2800" dirty="0" smtClean="0">
              <a:latin typeface="+mn-ea"/>
              <a:sym typeface="Arial" pitchFamily="34" charset="0"/>
            </a:endParaRPr>
          </a:p>
          <a:p>
            <a:pPr>
              <a:buFont typeface="Arial" pitchFamily="34" charset="0"/>
              <a:buChar char="•"/>
            </a:pPr>
            <a:r>
              <a:rPr lang="zh-CN" altLang="en-US" sz="2800" dirty="0" smtClean="0">
                <a:latin typeface="+mn-ea"/>
                <a:sym typeface="Arial" pitchFamily="34" charset="0"/>
              </a:rPr>
              <a:t>最新版本：</a:t>
            </a:r>
            <a:r>
              <a:rPr lang="en-US" altLang="zh-CN" sz="2800" dirty="0" smtClean="0">
                <a:latin typeface="+mn-ea"/>
                <a:sym typeface="Arial" pitchFamily="34" charset="0"/>
              </a:rPr>
              <a:t>4.0.1</a:t>
            </a:r>
          </a:p>
          <a:p>
            <a:endParaRPr lang="en-US" altLang="zh-CN" sz="2800" dirty="0" smtClean="0">
              <a:latin typeface="+mn-ea"/>
              <a:sym typeface="Arial" pitchFamily="34" charset="0"/>
            </a:endParaRPr>
          </a:p>
          <a:p>
            <a:r>
              <a:rPr lang="en-US" altLang="zh-CN" sz="2800" dirty="0" err="1" smtClean="0"/>
              <a:t>Redis</a:t>
            </a:r>
            <a:r>
              <a:rPr lang="zh-CN" altLang="en-US" sz="2800" dirty="0" smtClean="0"/>
              <a:t>在国内的使用非常普遍，几乎所有互联网创业公司</a:t>
            </a:r>
            <a:r>
              <a:rPr lang="en-US" altLang="zh-CN" sz="2800" dirty="0" smtClean="0"/>
              <a:t>,</a:t>
            </a:r>
            <a:r>
              <a:rPr lang="zh-CN" altLang="en-US" sz="2800" dirty="0" smtClean="0"/>
              <a:t>包括</a:t>
            </a:r>
            <a:r>
              <a:rPr lang="en-US" altLang="zh-CN" sz="2800" dirty="0" smtClean="0"/>
              <a:t>BAT</a:t>
            </a:r>
            <a:r>
              <a:rPr lang="zh-CN" altLang="en-US" sz="2800" dirty="0" smtClean="0"/>
              <a:t>、微博、搜狐、小米、唯品会等</a:t>
            </a:r>
            <a:endParaRPr lang="en-US" altLang="zh-CN" sz="2800" dirty="0" smtClean="0">
              <a:latin typeface="+mn-ea"/>
              <a:sym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ctrTitle"/>
          </p:nvPr>
        </p:nvSpPr>
        <p:spPr>
          <a:xfrm>
            <a:off x="325404" y="71438"/>
            <a:ext cx="4680520" cy="571480"/>
          </a:xfrm>
        </p:spPr>
        <p:txBody>
          <a:bodyPr/>
          <a:lstStyle/>
          <a:p>
            <a:pPr algn="l"/>
            <a:r>
              <a:rPr lang="zh-CN" altLang="en-US" sz="2800" b="1" dirty="0" smtClean="0">
                <a:solidFill>
                  <a:srgbClr val="00679B"/>
                </a:solidFill>
                <a:latin typeface="宋体" pitchFamily="2" charset="-122"/>
                <a:ea typeface="宋体" pitchFamily="2" charset="-122"/>
              </a:rPr>
              <a:t>持久化</a:t>
            </a:r>
            <a:r>
              <a:rPr lang="en-US" altLang="zh-CN" sz="2800" b="1" dirty="0" smtClean="0">
                <a:solidFill>
                  <a:srgbClr val="00679B"/>
                </a:solidFill>
                <a:latin typeface="宋体" pitchFamily="2" charset="-122"/>
                <a:ea typeface="宋体" pitchFamily="2" charset="-122"/>
              </a:rPr>
              <a:t>-AOF</a:t>
            </a:r>
            <a:endParaRPr lang="zh-CN" altLang="en-US" sz="2800" b="1" dirty="0">
              <a:latin typeface="+mj-ea"/>
            </a:endParaRPr>
          </a:p>
        </p:txBody>
      </p:sp>
      <p:sp>
        <p:nvSpPr>
          <p:cNvPr id="4" name="矩形 3"/>
          <p:cNvSpPr/>
          <p:nvPr/>
        </p:nvSpPr>
        <p:spPr>
          <a:xfrm>
            <a:off x="325404" y="714356"/>
            <a:ext cx="9286941" cy="1938992"/>
          </a:xfrm>
          <a:prstGeom prst="rect">
            <a:avLst/>
          </a:prstGeom>
        </p:spPr>
        <p:txBody>
          <a:bodyPr wrap="square">
            <a:spAutoFit/>
          </a:bodyPr>
          <a:lstStyle/>
          <a:p>
            <a:r>
              <a:rPr lang="zh-CN" altLang="en-US" sz="2400" dirty="0" smtClean="0">
                <a:latin typeface="+mn-ea"/>
                <a:sym typeface="Arial" pitchFamily="34" charset="0"/>
              </a:rPr>
              <a:t>    </a:t>
            </a:r>
            <a:r>
              <a:rPr lang="en-US" altLang="zh-CN" sz="2400" dirty="0" smtClean="0">
                <a:latin typeface="+mn-ea"/>
                <a:sym typeface="Arial" pitchFamily="34" charset="0"/>
              </a:rPr>
              <a:t>AOF</a:t>
            </a:r>
            <a:r>
              <a:rPr lang="zh-CN" altLang="en-US" sz="2400" dirty="0" smtClean="0">
                <a:latin typeface="+mn-ea"/>
                <a:sym typeface="Arial" pitchFamily="34" charset="0"/>
              </a:rPr>
              <a:t>文件中的所有命令都以</a:t>
            </a:r>
            <a:r>
              <a:rPr lang="en-US" altLang="zh-CN" sz="2400" dirty="0" err="1" smtClean="0">
                <a:latin typeface="+mn-ea"/>
                <a:sym typeface="Arial" pitchFamily="34" charset="0"/>
              </a:rPr>
              <a:t>Redis</a:t>
            </a:r>
            <a:r>
              <a:rPr lang="zh-CN" altLang="en-US" sz="2400" dirty="0" smtClean="0">
                <a:latin typeface="+mn-ea"/>
                <a:sym typeface="Arial" pitchFamily="34" charset="0"/>
              </a:rPr>
              <a:t>命令请求协议的格式保存所有有修改数据库的写命令来记录服务器的数据库状态。至于</a:t>
            </a:r>
            <a:r>
              <a:rPr lang="en-US" altLang="zh-CN" sz="2400" dirty="0" smtClean="0">
                <a:latin typeface="+mn-ea"/>
                <a:sym typeface="Arial" pitchFamily="34" charset="0"/>
              </a:rPr>
              <a:t>AOF</a:t>
            </a:r>
            <a:r>
              <a:rPr lang="zh-CN" altLang="en-US" sz="2400" dirty="0" smtClean="0">
                <a:latin typeface="+mn-ea"/>
                <a:sym typeface="Arial" pitchFamily="34" charset="0"/>
              </a:rPr>
              <a:t>缓冲区什么时候写入并同步到</a:t>
            </a:r>
            <a:r>
              <a:rPr lang="en-US" altLang="zh-CN" sz="2400" dirty="0" smtClean="0">
                <a:latin typeface="+mn-ea"/>
                <a:sym typeface="Arial" pitchFamily="34" charset="0"/>
              </a:rPr>
              <a:t>AOF</a:t>
            </a:r>
            <a:r>
              <a:rPr lang="zh-CN" altLang="en-US" sz="2400" dirty="0" smtClean="0">
                <a:latin typeface="+mn-ea"/>
                <a:sym typeface="Arial" pitchFamily="34" charset="0"/>
              </a:rPr>
              <a:t>文件，由配置参数</a:t>
            </a:r>
            <a:r>
              <a:rPr lang="en-US" altLang="zh-CN" sz="2400" dirty="0" err="1" smtClean="0">
                <a:latin typeface="+mn-ea"/>
                <a:sym typeface="Arial" pitchFamily="34" charset="0"/>
              </a:rPr>
              <a:t>appendfsync</a:t>
            </a:r>
            <a:r>
              <a:rPr lang="zh-CN" altLang="en-US" sz="2400" dirty="0" smtClean="0">
                <a:latin typeface="+mn-ea"/>
                <a:sym typeface="Arial" pitchFamily="34" charset="0"/>
              </a:rPr>
              <a:t>决定，默认每秒</a:t>
            </a:r>
            <a:r>
              <a:rPr lang="en-US" altLang="zh-CN" sz="2400" dirty="0" smtClean="0">
                <a:latin typeface="+mn-ea"/>
                <a:sym typeface="Arial" pitchFamily="34" charset="0"/>
              </a:rPr>
              <a:t>1</a:t>
            </a:r>
            <a:r>
              <a:rPr lang="zh-CN" altLang="en-US" sz="2400" dirty="0" smtClean="0">
                <a:latin typeface="+mn-ea"/>
                <a:sym typeface="Arial" pitchFamily="34" charset="0"/>
              </a:rPr>
              <a:t>次。</a:t>
            </a:r>
            <a:endParaRPr lang="en-US" altLang="zh-CN" sz="2400" dirty="0" smtClean="0">
              <a:latin typeface="+mn-ea"/>
              <a:sym typeface="Arial" pitchFamily="34" charset="0"/>
            </a:endParaRPr>
          </a:p>
          <a:p>
            <a:endParaRPr lang="en-US" altLang="zh-CN" sz="2400" dirty="0" smtClean="0">
              <a:latin typeface="+mn-ea"/>
              <a:sym typeface="Arial" pitchFamily="34" charset="0"/>
            </a:endParaRPr>
          </a:p>
        </p:txBody>
      </p:sp>
      <p:sp>
        <p:nvSpPr>
          <p:cNvPr id="84994" name="Rectangle 2"/>
          <p:cNvSpPr>
            <a:spLocks noChangeArrowheads="1"/>
          </p:cNvSpPr>
          <p:nvPr/>
        </p:nvSpPr>
        <p:spPr bwMode="auto">
          <a:xfrm>
            <a:off x="0" y="0"/>
            <a:ext cx="1008062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4993" name="Object 1"/>
          <p:cNvGraphicFramePr>
            <a:graphicFrameLocks noChangeAspect="1"/>
          </p:cNvGraphicFramePr>
          <p:nvPr/>
        </p:nvGraphicFramePr>
        <p:xfrm>
          <a:off x="1468412" y="2341172"/>
          <a:ext cx="5429288" cy="1516456"/>
        </p:xfrm>
        <a:graphic>
          <a:graphicData uri="http://schemas.openxmlformats.org/presentationml/2006/ole">
            <p:oleObj spid="_x0000_s84993" name="Visio" r:id="rId4" imgW="3976560" imgH="1114695" progId="Visio.Drawing.11">
              <p:embed/>
            </p:oleObj>
          </a:graphicData>
        </a:graphic>
      </p:graphicFrame>
      <p:sp>
        <p:nvSpPr>
          <p:cNvPr id="8" name="矩形 7"/>
          <p:cNvSpPr/>
          <p:nvPr/>
        </p:nvSpPr>
        <p:spPr>
          <a:xfrm>
            <a:off x="477804" y="4061776"/>
            <a:ext cx="9286941" cy="1938992"/>
          </a:xfrm>
          <a:prstGeom prst="rect">
            <a:avLst/>
          </a:prstGeom>
        </p:spPr>
        <p:txBody>
          <a:bodyPr wrap="square">
            <a:spAutoFit/>
          </a:bodyPr>
          <a:lstStyle/>
          <a:p>
            <a:pPr>
              <a:buFont typeface="Arial" pitchFamily="34" charset="0"/>
              <a:buChar char="•"/>
            </a:pPr>
            <a:r>
              <a:rPr lang="zh-CN" altLang="en-US" sz="2400" dirty="0" smtClean="0">
                <a:latin typeface="+mn-ea"/>
                <a:sym typeface="Arial" pitchFamily="34" charset="0"/>
              </a:rPr>
              <a:t>当</a:t>
            </a:r>
            <a:r>
              <a:rPr lang="en-US" altLang="zh-CN" sz="2400" dirty="0" smtClean="0">
                <a:latin typeface="+mn-ea"/>
                <a:sym typeface="Arial" pitchFamily="34" charset="0"/>
              </a:rPr>
              <a:t>AOF</a:t>
            </a:r>
            <a:r>
              <a:rPr lang="zh-CN" altLang="en-US" sz="2400" dirty="0" smtClean="0">
                <a:latin typeface="+mn-ea"/>
                <a:sym typeface="Arial" pitchFamily="34" charset="0"/>
              </a:rPr>
              <a:t>文件增长到一定大小的时候</a:t>
            </a:r>
            <a:r>
              <a:rPr lang="en-US" altLang="zh-CN" sz="2400" dirty="0" err="1" smtClean="0">
                <a:latin typeface="+mn-ea"/>
                <a:sym typeface="Arial" pitchFamily="34" charset="0"/>
              </a:rPr>
              <a:t>Redis</a:t>
            </a:r>
            <a:r>
              <a:rPr lang="zh-CN" altLang="en-US" sz="2400" dirty="0" smtClean="0">
                <a:latin typeface="+mn-ea"/>
                <a:sym typeface="Arial" pitchFamily="34" charset="0"/>
              </a:rPr>
              <a:t>能够调用 </a:t>
            </a:r>
            <a:r>
              <a:rPr lang="en-US" altLang="zh-CN" sz="2400" dirty="0" smtClean="0">
                <a:latin typeface="+mn-ea"/>
                <a:sym typeface="Arial" pitchFamily="34" charset="0"/>
              </a:rPr>
              <a:t>BGREWRITEAOF </a:t>
            </a:r>
            <a:r>
              <a:rPr lang="zh-CN" altLang="en-US" sz="2400" dirty="0" smtClean="0">
                <a:latin typeface="+mn-ea"/>
                <a:sym typeface="Arial" pitchFamily="34" charset="0"/>
              </a:rPr>
              <a:t>对</a:t>
            </a:r>
            <a:r>
              <a:rPr lang="en-US" altLang="zh-CN" sz="2400" dirty="0" smtClean="0">
                <a:latin typeface="+mn-ea"/>
                <a:sym typeface="Arial" pitchFamily="34" charset="0"/>
              </a:rPr>
              <a:t>AOF</a:t>
            </a:r>
            <a:r>
              <a:rPr lang="zh-CN" altLang="en-US" sz="2400" dirty="0" smtClean="0">
                <a:latin typeface="+mn-ea"/>
                <a:sym typeface="Arial" pitchFamily="34" charset="0"/>
              </a:rPr>
              <a:t>文件进行重写。</a:t>
            </a:r>
            <a:endParaRPr lang="en-US" altLang="zh-CN" sz="2400" dirty="0" smtClean="0">
              <a:latin typeface="+mn-ea"/>
              <a:sym typeface="Arial" pitchFamily="34" charset="0"/>
            </a:endParaRPr>
          </a:p>
          <a:p>
            <a:pPr>
              <a:buFont typeface="Arial" pitchFamily="34" charset="0"/>
              <a:buChar char="•"/>
            </a:pPr>
            <a:endParaRPr lang="en-US" altLang="zh-CN" sz="2400" dirty="0" smtClean="0">
              <a:latin typeface="+mn-ea"/>
              <a:sym typeface="Arial" pitchFamily="34" charset="0"/>
            </a:endParaRPr>
          </a:p>
          <a:p>
            <a:pPr>
              <a:buFont typeface="Arial" pitchFamily="34" charset="0"/>
              <a:buChar char="•"/>
            </a:pPr>
            <a:r>
              <a:rPr lang="zh-CN" altLang="en-US" sz="2400" dirty="0" smtClean="0">
                <a:latin typeface="+mn-ea"/>
                <a:sym typeface="Arial" pitchFamily="34" charset="0"/>
              </a:rPr>
              <a:t>当</a:t>
            </a:r>
            <a:r>
              <a:rPr lang="en-US" altLang="zh-CN" sz="2400" dirty="0" err="1" smtClean="0">
                <a:latin typeface="+mn-ea"/>
                <a:sym typeface="Arial" pitchFamily="34" charset="0"/>
              </a:rPr>
              <a:t>Redis</a:t>
            </a:r>
            <a:r>
              <a:rPr lang="zh-CN" altLang="en-US" sz="2400" dirty="0" smtClean="0">
                <a:latin typeface="+mn-ea"/>
                <a:sym typeface="Arial" pitchFamily="34" charset="0"/>
              </a:rPr>
              <a:t>服务器启动时，若同时开启</a:t>
            </a:r>
            <a:r>
              <a:rPr lang="en-US" altLang="zh-CN" sz="2400" dirty="0" smtClean="0">
                <a:latin typeface="+mn-ea"/>
                <a:sym typeface="Arial" pitchFamily="34" charset="0"/>
              </a:rPr>
              <a:t>RDB</a:t>
            </a:r>
            <a:r>
              <a:rPr lang="zh-CN" altLang="en-US" sz="2400" dirty="0" smtClean="0">
                <a:latin typeface="+mn-ea"/>
                <a:sym typeface="Arial" pitchFamily="34" charset="0"/>
              </a:rPr>
              <a:t>和</a:t>
            </a:r>
            <a:r>
              <a:rPr lang="en-US" altLang="zh-CN" sz="2400" dirty="0" smtClean="0">
                <a:latin typeface="+mn-ea"/>
                <a:sym typeface="Arial" pitchFamily="34" charset="0"/>
              </a:rPr>
              <a:t>AOF</a:t>
            </a:r>
            <a:r>
              <a:rPr lang="zh-CN" altLang="en-US" sz="2400" dirty="0" smtClean="0">
                <a:latin typeface="+mn-ea"/>
                <a:sym typeface="Arial" pitchFamily="34" charset="0"/>
              </a:rPr>
              <a:t>，则会采用</a:t>
            </a:r>
            <a:r>
              <a:rPr lang="en-US" altLang="zh-CN" sz="2400" dirty="0" smtClean="0">
                <a:latin typeface="+mn-ea"/>
                <a:sym typeface="Arial" pitchFamily="34" charset="0"/>
              </a:rPr>
              <a:t>AOF</a:t>
            </a:r>
            <a:r>
              <a:rPr lang="zh-CN" altLang="en-US" sz="2400" dirty="0" smtClean="0">
                <a:latin typeface="+mn-ea"/>
                <a:sym typeface="Arial" pitchFamily="34" charset="0"/>
              </a:rPr>
              <a:t>的方式还原数据。</a:t>
            </a:r>
            <a:endParaRPr lang="en-US" altLang="zh-CN" sz="2400" dirty="0" smtClean="0">
              <a:latin typeface="+mn-ea"/>
              <a:sym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ctrTitle"/>
          </p:nvPr>
        </p:nvSpPr>
        <p:spPr>
          <a:xfrm>
            <a:off x="325404" y="71438"/>
            <a:ext cx="4680520" cy="571480"/>
          </a:xfrm>
        </p:spPr>
        <p:txBody>
          <a:bodyPr/>
          <a:lstStyle/>
          <a:p>
            <a:pPr algn="l"/>
            <a:r>
              <a:rPr lang="zh-CN" altLang="en-US" sz="2800" b="1" dirty="0" smtClean="0">
                <a:solidFill>
                  <a:srgbClr val="00679B"/>
                </a:solidFill>
                <a:latin typeface="宋体" pitchFamily="2" charset="-122"/>
                <a:ea typeface="宋体" pitchFamily="2" charset="-122"/>
              </a:rPr>
              <a:t>总结</a:t>
            </a:r>
            <a:endParaRPr lang="zh-CN" altLang="en-US" sz="2800" b="1" dirty="0">
              <a:latin typeface="+mj-ea"/>
            </a:endParaRPr>
          </a:p>
        </p:txBody>
      </p:sp>
      <p:sp>
        <p:nvSpPr>
          <p:cNvPr id="84994" name="Rectangle 2"/>
          <p:cNvSpPr>
            <a:spLocks noChangeArrowheads="1"/>
          </p:cNvSpPr>
          <p:nvPr/>
        </p:nvSpPr>
        <p:spPr bwMode="auto">
          <a:xfrm>
            <a:off x="0" y="0"/>
            <a:ext cx="1008062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503808" y="908720"/>
            <a:ext cx="8786874" cy="5262979"/>
          </a:xfrm>
          <a:prstGeom prst="rect">
            <a:avLst/>
          </a:prstGeom>
        </p:spPr>
        <p:txBody>
          <a:bodyPr wrap="square">
            <a:spAutoFit/>
          </a:bodyPr>
          <a:lstStyle/>
          <a:p>
            <a:pPr>
              <a:buFont typeface="Arial" pitchFamily="34" charset="0"/>
              <a:buChar char="•"/>
            </a:pPr>
            <a:r>
              <a:rPr lang="zh-CN" altLang="en-US" sz="2800" dirty="0" smtClean="0">
                <a:latin typeface="+mn-ea"/>
                <a:sym typeface="Arial" pitchFamily="34" charset="0"/>
              </a:rPr>
              <a:t>管理好自己的 </a:t>
            </a:r>
            <a:r>
              <a:rPr lang="en-US" altLang="zh-CN" sz="2800" dirty="0" smtClean="0">
                <a:latin typeface="+mn-ea"/>
                <a:sym typeface="Arial" pitchFamily="34" charset="0"/>
              </a:rPr>
              <a:t>key </a:t>
            </a:r>
          </a:p>
          <a:p>
            <a:pPr>
              <a:buFont typeface="Wingdings" pitchFamily="2" charset="2"/>
              <a:buChar char="Ø"/>
            </a:pPr>
            <a:r>
              <a:rPr lang="zh-CN" altLang="en-US" sz="2800" dirty="0" smtClean="0">
                <a:latin typeface="+mn-ea"/>
                <a:sym typeface="Arial" pitchFamily="34" charset="0"/>
              </a:rPr>
              <a:t>避免使用</a:t>
            </a:r>
            <a:r>
              <a:rPr lang="en-US" altLang="zh-CN" sz="2800" dirty="0" smtClean="0">
                <a:latin typeface="+mn-ea"/>
                <a:sym typeface="Arial" pitchFamily="34" charset="0"/>
              </a:rPr>
              <a:t>keys *</a:t>
            </a:r>
          </a:p>
          <a:p>
            <a:pPr>
              <a:buFont typeface="Wingdings" pitchFamily="2" charset="2"/>
              <a:buChar char="Ø"/>
            </a:pPr>
            <a:r>
              <a:rPr lang="zh-CN" altLang="en-US" sz="2800" dirty="0" smtClean="0">
                <a:latin typeface="+mn-ea"/>
                <a:sym typeface="Arial" pitchFamily="34" charset="0"/>
              </a:rPr>
              <a:t>过期时间很重要</a:t>
            </a:r>
            <a:endParaRPr lang="en-US" altLang="zh-CN" sz="2800" dirty="0" smtClean="0">
              <a:latin typeface="+mn-ea"/>
              <a:sym typeface="Arial" pitchFamily="34" charset="0"/>
            </a:endParaRPr>
          </a:p>
          <a:p>
            <a:pPr>
              <a:buFont typeface="Wingdings" pitchFamily="2" charset="2"/>
              <a:buChar char="Ø"/>
            </a:pPr>
            <a:r>
              <a:rPr lang="zh-CN" altLang="en-US" sz="2800" dirty="0" smtClean="0">
                <a:latin typeface="+mn-ea"/>
                <a:sym typeface="Arial" pitchFamily="34" charset="0"/>
              </a:rPr>
              <a:t>名称前缀</a:t>
            </a:r>
            <a:endParaRPr lang="en-US" altLang="zh-CN" sz="2800" dirty="0" smtClean="0">
              <a:latin typeface="+mn-ea"/>
              <a:sym typeface="Arial" pitchFamily="34" charset="0"/>
            </a:endParaRPr>
          </a:p>
          <a:p>
            <a:endParaRPr lang="en-US" altLang="zh-CN" sz="2800" dirty="0" smtClean="0">
              <a:latin typeface="+mn-ea"/>
              <a:sym typeface="Arial" pitchFamily="34" charset="0"/>
            </a:endParaRPr>
          </a:p>
          <a:p>
            <a:pPr>
              <a:buFont typeface="Arial" pitchFamily="34" charset="0"/>
              <a:buChar char="•"/>
            </a:pPr>
            <a:r>
              <a:rPr lang="en-US" altLang="zh-CN" sz="2800" dirty="0" smtClean="0">
                <a:latin typeface="+mn-ea"/>
                <a:sym typeface="Arial" pitchFamily="34" charset="0"/>
              </a:rPr>
              <a:t>Hash</a:t>
            </a:r>
            <a:r>
              <a:rPr lang="zh-CN" altLang="en-US" sz="2800" dirty="0" smtClean="0">
                <a:latin typeface="+mn-ea"/>
                <a:sym typeface="Arial" pitchFamily="34" charset="0"/>
              </a:rPr>
              <a:t>是个好东西</a:t>
            </a:r>
            <a:r>
              <a:rPr lang="en-US" altLang="zh-CN" sz="2800" dirty="0" smtClean="0">
                <a:latin typeface="+mn-ea"/>
                <a:sym typeface="Arial" pitchFamily="34" charset="0"/>
              </a:rPr>
              <a:t>(</a:t>
            </a:r>
            <a:r>
              <a:rPr lang="zh-CN" altLang="en-US" sz="2800" dirty="0" smtClean="0">
                <a:latin typeface="+mn-ea"/>
                <a:sym typeface="Arial" pitchFamily="34" charset="0"/>
              </a:rPr>
              <a:t>大数据分片</a:t>
            </a:r>
            <a:r>
              <a:rPr lang="en-US" altLang="zh-CN" sz="2800" dirty="0" smtClean="0">
                <a:latin typeface="+mn-ea"/>
                <a:sym typeface="Arial" pitchFamily="34" charset="0"/>
              </a:rPr>
              <a:t>hash)</a:t>
            </a:r>
          </a:p>
          <a:p>
            <a:pPr>
              <a:buFont typeface="Arial" pitchFamily="34" charset="0"/>
              <a:buChar char="•"/>
            </a:pPr>
            <a:endParaRPr lang="en-US" altLang="zh-CN" sz="2800" dirty="0" smtClean="0">
              <a:latin typeface="+mn-ea"/>
              <a:sym typeface="Arial" pitchFamily="34" charset="0"/>
            </a:endParaRPr>
          </a:p>
          <a:p>
            <a:pPr>
              <a:buFont typeface="Arial" pitchFamily="34" charset="0"/>
              <a:buChar char="•"/>
            </a:pPr>
            <a:r>
              <a:rPr lang="zh-CN" altLang="en-US" sz="2800" dirty="0" smtClean="0">
                <a:latin typeface="+mn-ea"/>
                <a:sym typeface="Arial" pitchFamily="34" charset="0"/>
              </a:rPr>
              <a:t>选择合适的回收策略</a:t>
            </a:r>
            <a:endParaRPr lang="en-US" altLang="zh-CN" sz="2800" dirty="0" smtClean="0">
              <a:latin typeface="+mn-ea"/>
              <a:sym typeface="Arial" pitchFamily="34" charset="0"/>
            </a:endParaRPr>
          </a:p>
          <a:p>
            <a:pPr>
              <a:buFont typeface="Arial" pitchFamily="34" charset="0"/>
              <a:buChar char="•"/>
            </a:pPr>
            <a:endParaRPr lang="en-US" altLang="zh-CN" sz="2800" dirty="0" smtClean="0">
              <a:latin typeface="+mn-ea"/>
              <a:sym typeface="Arial" pitchFamily="34" charset="0"/>
            </a:endParaRPr>
          </a:p>
          <a:p>
            <a:pPr>
              <a:buFont typeface="Arial" pitchFamily="34" charset="0"/>
              <a:buChar char="•"/>
            </a:pPr>
            <a:r>
              <a:rPr lang="zh-CN" altLang="en-US" sz="2800" dirty="0" smtClean="0">
                <a:latin typeface="+mn-ea"/>
                <a:sym typeface="Arial" pitchFamily="34" charset="0"/>
              </a:rPr>
              <a:t>单线程，即使持久化最多消耗两个内核</a:t>
            </a:r>
            <a:endParaRPr lang="en-US" altLang="zh-CN" sz="2800" dirty="0" smtClean="0">
              <a:latin typeface="+mn-ea"/>
              <a:sym typeface="Arial" pitchFamily="34" charset="0"/>
            </a:endParaRPr>
          </a:p>
          <a:p>
            <a:pPr>
              <a:buFont typeface="Arial" pitchFamily="34" charset="0"/>
              <a:buChar char="•"/>
            </a:pPr>
            <a:endParaRPr lang="en-US" altLang="zh-CN" sz="2800" dirty="0" smtClean="0">
              <a:latin typeface="+mn-ea"/>
              <a:sym typeface="Arial" pitchFamily="34" charset="0"/>
            </a:endParaRPr>
          </a:p>
          <a:p>
            <a:pPr>
              <a:buFont typeface="Arial" pitchFamily="34" charset="0"/>
              <a:buChar char="•"/>
            </a:pPr>
            <a:r>
              <a:rPr lang="zh-CN" altLang="en-US" sz="2800" dirty="0" smtClean="0">
                <a:latin typeface="+mn-ea"/>
                <a:sym typeface="Arial" pitchFamily="34" charset="0"/>
              </a:rPr>
              <a:t>停止持久化可以获得最佳性能和内存使用</a:t>
            </a:r>
            <a:endParaRPr lang="en-US" altLang="zh-CN" sz="2800" dirty="0" smtClean="0">
              <a:latin typeface="+mn-ea"/>
              <a:sym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5304147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ctrTitle"/>
          </p:nvPr>
        </p:nvSpPr>
        <p:spPr>
          <a:xfrm>
            <a:off x="325404" y="71438"/>
            <a:ext cx="4680520" cy="571480"/>
          </a:xfrm>
        </p:spPr>
        <p:txBody>
          <a:bodyPr/>
          <a:lstStyle/>
          <a:p>
            <a:pPr algn="l"/>
            <a:r>
              <a:rPr lang="zh-CN" altLang="en-US" sz="2800" b="1" dirty="0" smtClean="0">
                <a:solidFill>
                  <a:srgbClr val="00679B"/>
                </a:solidFill>
                <a:latin typeface="宋体" pitchFamily="2" charset="-122"/>
                <a:ea typeface="宋体" pitchFamily="2" charset="-122"/>
              </a:rPr>
              <a:t>简介</a:t>
            </a:r>
            <a:r>
              <a:rPr lang="en-US" altLang="zh-CN" sz="2800" b="1" dirty="0" smtClean="0">
                <a:solidFill>
                  <a:srgbClr val="00679B"/>
                </a:solidFill>
                <a:latin typeface="宋体" pitchFamily="2" charset="-122"/>
                <a:ea typeface="宋体" pitchFamily="2" charset="-122"/>
              </a:rPr>
              <a:t>-</a:t>
            </a:r>
            <a:r>
              <a:rPr lang="en-US" altLang="zh-CN" sz="2800" b="1" dirty="0" err="1" smtClean="0">
                <a:solidFill>
                  <a:srgbClr val="00679B"/>
                </a:solidFill>
                <a:latin typeface="宋体" pitchFamily="2" charset="-122"/>
                <a:ea typeface="宋体" pitchFamily="2" charset="-122"/>
              </a:rPr>
              <a:t>Redis</a:t>
            </a:r>
            <a:r>
              <a:rPr lang="zh-CN" altLang="en-US" sz="2800" b="1" dirty="0" smtClean="0">
                <a:solidFill>
                  <a:srgbClr val="00679B"/>
                </a:solidFill>
                <a:latin typeface="宋体" pitchFamily="2" charset="-122"/>
                <a:ea typeface="宋体" pitchFamily="2" charset="-122"/>
              </a:rPr>
              <a:t>可以做什么</a:t>
            </a:r>
            <a:endParaRPr lang="zh-CN" altLang="en-US" sz="2800" b="1" dirty="0">
              <a:latin typeface="+mj-ea"/>
            </a:endParaRPr>
          </a:p>
        </p:txBody>
      </p:sp>
      <p:sp>
        <p:nvSpPr>
          <p:cNvPr id="4" name="矩形 3"/>
          <p:cNvSpPr/>
          <p:nvPr/>
        </p:nvSpPr>
        <p:spPr>
          <a:xfrm>
            <a:off x="825471" y="1000108"/>
            <a:ext cx="8786874" cy="5693866"/>
          </a:xfrm>
          <a:prstGeom prst="rect">
            <a:avLst/>
          </a:prstGeom>
        </p:spPr>
        <p:txBody>
          <a:bodyPr wrap="square">
            <a:spAutoFit/>
          </a:bodyPr>
          <a:lstStyle/>
          <a:p>
            <a:pPr>
              <a:buFont typeface="Arial" pitchFamily="34" charset="0"/>
              <a:buChar char="•"/>
            </a:pPr>
            <a:r>
              <a:rPr lang="zh-CN" altLang="en-US" sz="2800" dirty="0" smtClean="0">
                <a:latin typeface="+mn-ea"/>
                <a:sym typeface="Arial" pitchFamily="34" charset="0"/>
              </a:rPr>
              <a:t>热点数据</a:t>
            </a:r>
            <a:endParaRPr lang="en-US" altLang="zh-CN" sz="2800" dirty="0" smtClean="0">
              <a:latin typeface="+mn-ea"/>
              <a:sym typeface="Arial" pitchFamily="34" charset="0"/>
            </a:endParaRPr>
          </a:p>
          <a:p>
            <a:pPr>
              <a:buFont typeface="Arial" pitchFamily="34" charset="0"/>
              <a:buChar char="•"/>
            </a:pPr>
            <a:endParaRPr lang="zh-CN" altLang="en-US" sz="2800" dirty="0" smtClean="0">
              <a:latin typeface="+mn-ea"/>
              <a:sym typeface="Arial" pitchFamily="34" charset="0"/>
            </a:endParaRPr>
          </a:p>
          <a:p>
            <a:pPr>
              <a:buFont typeface="Arial" pitchFamily="34" charset="0"/>
              <a:buChar char="•"/>
            </a:pPr>
            <a:r>
              <a:rPr lang="zh-CN" altLang="en-US" sz="2800" dirty="0" smtClean="0">
                <a:latin typeface="+mn-ea"/>
                <a:sym typeface="Arial" pitchFamily="34" charset="0"/>
              </a:rPr>
              <a:t>队列</a:t>
            </a:r>
            <a:endParaRPr lang="en-US" altLang="zh-CN" sz="2800" dirty="0" smtClean="0">
              <a:latin typeface="+mn-ea"/>
              <a:sym typeface="Arial" pitchFamily="34" charset="0"/>
            </a:endParaRPr>
          </a:p>
          <a:p>
            <a:pPr>
              <a:buFont typeface="Arial" pitchFamily="34" charset="0"/>
              <a:buChar char="•"/>
            </a:pPr>
            <a:endParaRPr lang="zh-CN" altLang="en-US" sz="2800" dirty="0" smtClean="0">
              <a:latin typeface="+mn-ea"/>
              <a:sym typeface="Arial" pitchFamily="34" charset="0"/>
            </a:endParaRPr>
          </a:p>
          <a:p>
            <a:pPr>
              <a:buFont typeface="Arial" pitchFamily="34" charset="0"/>
              <a:buChar char="•"/>
            </a:pPr>
            <a:r>
              <a:rPr lang="en-US" altLang="zh-CN" sz="2800" dirty="0" smtClean="0">
                <a:latin typeface="+mn-ea"/>
                <a:sym typeface="Arial" pitchFamily="34" charset="0"/>
              </a:rPr>
              <a:t>session</a:t>
            </a:r>
            <a:r>
              <a:rPr lang="zh-CN" altLang="en-US" sz="2800" dirty="0" smtClean="0">
                <a:latin typeface="+mn-ea"/>
                <a:sym typeface="Arial" pitchFamily="34" charset="0"/>
              </a:rPr>
              <a:t>共享</a:t>
            </a:r>
            <a:endParaRPr lang="en-US" altLang="zh-CN" sz="2800" dirty="0" smtClean="0">
              <a:latin typeface="+mn-ea"/>
              <a:sym typeface="Arial" pitchFamily="34" charset="0"/>
            </a:endParaRPr>
          </a:p>
          <a:p>
            <a:endParaRPr lang="zh-CN" altLang="en-US" sz="2800" dirty="0" smtClean="0">
              <a:latin typeface="+mn-ea"/>
              <a:sym typeface="Arial" pitchFamily="34" charset="0"/>
            </a:endParaRPr>
          </a:p>
          <a:p>
            <a:pPr>
              <a:buFont typeface="Arial" pitchFamily="34" charset="0"/>
              <a:buChar char="•"/>
            </a:pPr>
            <a:r>
              <a:rPr lang="zh-CN" altLang="en-US" sz="2800" dirty="0" smtClean="0">
                <a:latin typeface="+mn-ea"/>
                <a:sym typeface="Arial" pitchFamily="34" charset="0"/>
              </a:rPr>
              <a:t>分布式锁</a:t>
            </a:r>
            <a:endParaRPr lang="en-US" altLang="zh-CN" sz="2800" dirty="0" smtClean="0">
              <a:latin typeface="+mn-ea"/>
              <a:sym typeface="Arial" pitchFamily="34" charset="0"/>
            </a:endParaRPr>
          </a:p>
          <a:p>
            <a:pPr>
              <a:buFont typeface="Arial" pitchFamily="34" charset="0"/>
              <a:buChar char="•"/>
            </a:pPr>
            <a:endParaRPr lang="zh-CN" altLang="en-US" sz="2800" dirty="0" smtClean="0">
              <a:latin typeface="+mn-ea"/>
              <a:sym typeface="Arial" pitchFamily="34" charset="0"/>
            </a:endParaRPr>
          </a:p>
          <a:p>
            <a:pPr>
              <a:buFont typeface="Arial" pitchFamily="34" charset="0"/>
              <a:buChar char="•"/>
            </a:pPr>
            <a:r>
              <a:rPr lang="zh-CN" altLang="en-US" sz="2800" dirty="0" smtClean="0">
                <a:latin typeface="+mn-ea"/>
                <a:sym typeface="Arial" pitchFamily="34" charset="0"/>
              </a:rPr>
              <a:t>分布式</a:t>
            </a:r>
            <a:r>
              <a:rPr lang="en-US" altLang="zh-CN" sz="2800" dirty="0" smtClean="0">
                <a:latin typeface="+mn-ea"/>
                <a:sym typeface="Arial" pitchFamily="34" charset="0"/>
              </a:rPr>
              <a:t>ID</a:t>
            </a:r>
            <a:r>
              <a:rPr lang="zh-CN" altLang="en-US" sz="2800" dirty="0" smtClean="0">
                <a:latin typeface="+mn-ea"/>
                <a:sym typeface="Arial" pitchFamily="34" charset="0"/>
              </a:rPr>
              <a:t>生成器</a:t>
            </a:r>
            <a:endParaRPr lang="en-US" altLang="zh-CN" sz="2800" dirty="0" smtClean="0">
              <a:latin typeface="+mn-ea"/>
              <a:sym typeface="Arial" pitchFamily="34" charset="0"/>
            </a:endParaRPr>
          </a:p>
          <a:p>
            <a:pPr>
              <a:buFont typeface="Arial" pitchFamily="34" charset="0"/>
              <a:buChar char="•"/>
            </a:pPr>
            <a:endParaRPr lang="en-US" altLang="zh-CN" sz="2800" dirty="0" smtClean="0">
              <a:latin typeface="+mn-ea"/>
              <a:sym typeface="Arial" pitchFamily="34" charset="0"/>
            </a:endParaRPr>
          </a:p>
          <a:p>
            <a:pPr>
              <a:buFont typeface="Arial" pitchFamily="34" charset="0"/>
              <a:buChar char="•"/>
            </a:pPr>
            <a:r>
              <a:rPr lang="zh-CN" altLang="en-US" sz="2800" dirty="0" smtClean="0">
                <a:latin typeface="+mn-ea"/>
                <a:sym typeface="Arial" pitchFamily="34" charset="0"/>
              </a:rPr>
              <a:t>计数器</a:t>
            </a:r>
            <a:endParaRPr lang="en-US" altLang="zh-CN" sz="2800" dirty="0" smtClean="0">
              <a:latin typeface="+mn-ea"/>
              <a:sym typeface="Arial" pitchFamily="34" charset="0"/>
            </a:endParaRPr>
          </a:p>
          <a:p>
            <a:pPr>
              <a:buFont typeface="Arial" pitchFamily="34" charset="0"/>
              <a:buChar char="•"/>
            </a:pPr>
            <a:endParaRPr lang="en-US" altLang="zh-CN" sz="2800" dirty="0" smtClean="0">
              <a:latin typeface="+mn-ea"/>
              <a:sym typeface="Arial" pitchFamily="34" charset="0"/>
            </a:endParaRPr>
          </a:p>
          <a:p>
            <a:r>
              <a:rPr lang="en-US" altLang="zh-CN" sz="2800" dirty="0" smtClean="0">
                <a:latin typeface="+mn-ea"/>
                <a:sym typeface="Arial" pitchFamily="34"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ctrTitle"/>
          </p:nvPr>
        </p:nvSpPr>
        <p:spPr>
          <a:xfrm>
            <a:off x="325404" y="71438"/>
            <a:ext cx="4680520" cy="571480"/>
          </a:xfrm>
        </p:spPr>
        <p:txBody>
          <a:bodyPr/>
          <a:lstStyle/>
          <a:p>
            <a:pPr algn="l"/>
            <a:r>
              <a:rPr lang="zh-CN" altLang="en-US" sz="2800" b="1" dirty="0" smtClean="0">
                <a:solidFill>
                  <a:srgbClr val="00679B"/>
                </a:solidFill>
                <a:latin typeface="宋体" pitchFamily="2" charset="-122"/>
                <a:ea typeface="宋体" pitchFamily="2" charset="-122"/>
              </a:rPr>
              <a:t>简介</a:t>
            </a:r>
            <a:r>
              <a:rPr lang="en-US" altLang="zh-CN" sz="2800" b="1" dirty="0" smtClean="0">
                <a:solidFill>
                  <a:srgbClr val="00679B"/>
                </a:solidFill>
                <a:latin typeface="宋体" pitchFamily="2" charset="-122"/>
                <a:ea typeface="宋体" pitchFamily="2" charset="-122"/>
              </a:rPr>
              <a:t>-</a:t>
            </a:r>
            <a:r>
              <a:rPr lang="en-US" altLang="zh-CN" sz="2800" b="1" dirty="0" err="1" smtClean="0">
                <a:solidFill>
                  <a:srgbClr val="00679B"/>
                </a:solidFill>
                <a:latin typeface="宋体" pitchFamily="2" charset="-122"/>
                <a:ea typeface="宋体" pitchFamily="2" charset="-122"/>
              </a:rPr>
              <a:t>Memcached</a:t>
            </a:r>
            <a:r>
              <a:rPr lang="zh-CN" altLang="en-US" sz="2800" b="1" dirty="0" smtClean="0">
                <a:solidFill>
                  <a:srgbClr val="00679B"/>
                </a:solidFill>
                <a:latin typeface="宋体" pitchFamily="2" charset="-122"/>
                <a:ea typeface="宋体" pitchFamily="2" charset="-122"/>
              </a:rPr>
              <a:t>对比</a:t>
            </a:r>
            <a:endParaRPr lang="zh-CN" altLang="en-US" sz="2800" b="1" dirty="0">
              <a:latin typeface="+mj-ea"/>
            </a:endParaRPr>
          </a:p>
        </p:txBody>
      </p:sp>
      <p:pic>
        <p:nvPicPr>
          <p:cNvPr id="5" name="图片 4" descr="redis和memcached - 副本.jpg"/>
          <p:cNvPicPr>
            <a:picLocks noChangeAspect="1"/>
          </p:cNvPicPr>
          <p:nvPr/>
        </p:nvPicPr>
        <p:blipFill>
          <a:blip r:embed="rId3" cstate="print"/>
          <a:stretch>
            <a:fillRect/>
          </a:stretch>
        </p:blipFill>
        <p:spPr>
          <a:xfrm>
            <a:off x="215776" y="1196752"/>
            <a:ext cx="9640598" cy="403244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ctrTitle"/>
          </p:nvPr>
        </p:nvSpPr>
        <p:spPr>
          <a:xfrm>
            <a:off x="325404" y="71438"/>
            <a:ext cx="4680520" cy="571480"/>
          </a:xfrm>
        </p:spPr>
        <p:txBody>
          <a:bodyPr/>
          <a:lstStyle/>
          <a:p>
            <a:pPr algn="l"/>
            <a:r>
              <a:rPr lang="zh-CN" altLang="en-US" sz="2800" b="1" dirty="0" smtClean="0">
                <a:solidFill>
                  <a:srgbClr val="00679B"/>
                </a:solidFill>
                <a:latin typeface="宋体" pitchFamily="2" charset="-122"/>
                <a:ea typeface="宋体" pitchFamily="2" charset="-122"/>
              </a:rPr>
              <a:t>简介</a:t>
            </a:r>
            <a:r>
              <a:rPr lang="en-US" altLang="zh-CN" sz="2800" b="1" dirty="0" smtClean="0">
                <a:solidFill>
                  <a:srgbClr val="00679B"/>
                </a:solidFill>
                <a:latin typeface="宋体" pitchFamily="2" charset="-122"/>
                <a:ea typeface="宋体" pitchFamily="2" charset="-122"/>
              </a:rPr>
              <a:t>-</a:t>
            </a:r>
            <a:r>
              <a:rPr lang="zh-CN" altLang="en-US" sz="2800" b="1" dirty="0" smtClean="0">
                <a:solidFill>
                  <a:srgbClr val="00679B"/>
                </a:solidFill>
                <a:latin typeface="宋体" pitchFamily="2" charset="-122"/>
                <a:ea typeface="宋体" pitchFamily="2" charset="-122"/>
              </a:rPr>
              <a:t>工具包</a:t>
            </a:r>
            <a:endParaRPr lang="zh-CN" altLang="en-US" sz="2800" b="1" dirty="0">
              <a:latin typeface="+mj-ea"/>
            </a:endParaRPr>
          </a:p>
        </p:txBody>
      </p:sp>
      <p:sp>
        <p:nvSpPr>
          <p:cNvPr id="4" name="矩形 3"/>
          <p:cNvSpPr/>
          <p:nvPr/>
        </p:nvSpPr>
        <p:spPr>
          <a:xfrm>
            <a:off x="825471" y="785794"/>
            <a:ext cx="8247289" cy="4832092"/>
          </a:xfrm>
          <a:prstGeom prst="rect">
            <a:avLst/>
          </a:prstGeom>
        </p:spPr>
        <p:txBody>
          <a:bodyPr wrap="square">
            <a:spAutoFit/>
          </a:bodyPr>
          <a:lstStyle/>
          <a:p>
            <a:pPr>
              <a:buFont typeface="Arial" pitchFamily="34" charset="0"/>
              <a:buChar char="•"/>
            </a:pPr>
            <a:r>
              <a:rPr lang="en-US" altLang="zh-CN" sz="2800" dirty="0" err="1" smtClean="0">
                <a:latin typeface="+mn-ea"/>
                <a:sym typeface="Arial" pitchFamily="34" charset="0"/>
              </a:rPr>
              <a:t>redis-cli</a:t>
            </a:r>
            <a:r>
              <a:rPr lang="en-US" altLang="zh-CN" sz="2800" dirty="0" smtClean="0">
                <a:latin typeface="+mn-ea"/>
                <a:sym typeface="Arial" pitchFamily="34" charset="0"/>
              </a:rPr>
              <a:t>         -</a:t>
            </a:r>
            <a:r>
              <a:rPr lang="en-US" altLang="zh-CN" sz="2800" dirty="0" err="1" smtClean="0">
                <a:latin typeface="+mn-ea"/>
                <a:sym typeface="Arial" pitchFamily="34" charset="0"/>
              </a:rPr>
              <a:t>redis</a:t>
            </a:r>
            <a:r>
              <a:rPr lang="zh-CN" altLang="en-US" sz="2800" dirty="0" smtClean="0">
                <a:latin typeface="+mn-ea"/>
                <a:sym typeface="Arial" pitchFamily="34" charset="0"/>
              </a:rPr>
              <a:t>的</a:t>
            </a:r>
            <a:r>
              <a:rPr lang="zh-CN" altLang="en-US" sz="2800" dirty="0" smtClean="0">
                <a:latin typeface="+mn-ea"/>
                <a:sym typeface="Arial" pitchFamily="34" charset="0"/>
              </a:rPr>
              <a:t>客户端</a:t>
            </a:r>
            <a:endParaRPr lang="en-US" altLang="zh-CN" sz="2800" dirty="0" smtClean="0">
              <a:latin typeface="+mn-ea"/>
              <a:sym typeface="Arial" pitchFamily="34" charset="0"/>
            </a:endParaRPr>
          </a:p>
          <a:p>
            <a:pPr>
              <a:buFont typeface="Arial" pitchFamily="34" charset="0"/>
              <a:buChar char="•"/>
            </a:pPr>
            <a:endParaRPr lang="zh-CN" altLang="en-US" sz="2800" dirty="0" smtClean="0">
              <a:latin typeface="+mn-ea"/>
              <a:sym typeface="Arial" pitchFamily="34" charset="0"/>
            </a:endParaRPr>
          </a:p>
          <a:p>
            <a:pPr>
              <a:buFont typeface="Arial" pitchFamily="34" charset="0"/>
              <a:buChar char="•"/>
            </a:pPr>
            <a:r>
              <a:rPr lang="en-US" altLang="zh-CN" sz="2800" dirty="0" err="1" smtClean="0">
                <a:latin typeface="+mn-ea"/>
                <a:sym typeface="Arial" pitchFamily="34" charset="0"/>
              </a:rPr>
              <a:t>redis</a:t>
            </a:r>
            <a:r>
              <a:rPr lang="en-US" altLang="zh-CN" sz="2800" dirty="0" smtClean="0">
                <a:latin typeface="+mn-ea"/>
                <a:sym typeface="Arial" pitchFamily="34" charset="0"/>
              </a:rPr>
              <a:t>-server      -</a:t>
            </a:r>
            <a:r>
              <a:rPr lang="en-US" altLang="zh-CN" sz="2800" dirty="0" err="1" smtClean="0">
                <a:latin typeface="+mn-ea"/>
                <a:sym typeface="Arial" pitchFamily="34" charset="0"/>
              </a:rPr>
              <a:t>redis</a:t>
            </a:r>
            <a:r>
              <a:rPr lang="zh-CN" altLang="en-US" sz="2800" dirty="0" smtClean="0">
                <a:latin typeface="+mn-ea"/>
                <a:sym typeface="Arial" pitchFamily="34" charset="0"/>
              </a:rPr>
              <a:t>的服务</a:t>
            </a:r>
            <a:r>
              <a:rPr lang="zh-CN" altLang="en-US" sz="2800" dirty="0" smtClean="0">
                <a:latin typeface="+mn-ea"/>
                <a:sym typeface="Arial" pitchFamily="34" charset="0"/>
              </a:rPr>
              <a:t>端</a:t>
            </a:r>
            <a:endParaRPr lang="en-US" altLang="zh-CN" sz="2800" dirty="0" smtClean="0">
              <a:latin typeface="+mn-ea"/>
              <a:sym typeface="Arial" pitchFamily="34" charset="0"/>
            </a:endParaRPr>
          </a:p>
          <a:p>
            <a:pPr>
              <a:buFont typeface="Arial" pitchFamily="34" charset="0"/>
              <a:buChar char="•"/>
            </a:pPr>
            <a:endParaRPr lang="zh-CN" altLang="en-US" sz="2800" dirty="0" smtClean="0">
              <a:latin typeface="+mn-ea"/>
              <a:sym typeface="Arial" pitchFamily="34" charset="0"/>
            </a:endParaRPr>
          </a:p>
          <a:p>
            <a:pPr>
              <a:buFont typeface="Arial" pitchFamily="34" charset="0"/>
              <a:buChar char="•"/>
            </a:pPr>
            <a:r>
              <a:rPr lang="en-US" altLang="zh-CN" sz="2800" dirty="0" err="1" smtClean="0">
                <a:latin typeface="+mn-ea"/>
                <a:sym typeface="Arial" pitchFamily="34" charset="0"/>
              </a:rPr>
              <a:t>redis</a:t>
            </a:r>
            <a:r>
              <a:rPr lang="en-US" altLang="zh-CN" sz="2800" dirty="0" smtClean="0">
                <a:latin typeface="+mn-ea"/>
                <a:sym typeface="Arial" pitchFamily="34" charset="0"/>
              </a:rPr>
              <a:t>-benchmark   -</a:t>
            </a:r>
            <a:r>
              <a:rPr lang="en-US" altLang="zh-CN" sz="2800" dirty="0" err="1" smtClean="0">
                <a:latin typeface="+mn-ea"/>
                <a:sym typeface="Arial" pitchFamily="34" charset="0"/>
              </a:rPr>
              <a:t>redis</a:t>
            </a:r>
            <a:r>
              <a:rPr lang="zh-CN" altLang="en-US" sz="2800" dirty="0" smtClean="0">
                <a:latin typeface="+mn-ea"/>
                <a:sym typeface="Arial" pitchFamily="34" charset="0"/>
              </a:rPr>
              <a:t>性能测试的</a:t>
            </a:r>
            <a:r>
              <a:rPr lang="zh-CN" altLang="en-US" sz="2800" dirty="0" smtClean="0">
                <a:latin typeface="+mn-ea"/>
                <a:sym typeface="Arial" pitchFamily="34" charset="0"/>
              </a:rPr>
              <a:t>工具</a:t>
            </a:r>
            <a:endParaRPr lang="en-US" altLang="zh-CN" sz="2800" dirty="0" smtClean="0">
              <a:latin typeface="+mn-ea"/>
              <a:sym typeface="Arial" pitchFamily="34" charset="0"/>
            </a:endParaRPr>
          </a:p>
          <a:p>
            <a:pPr>
              <a:buFont typeface="Arial" pitchFamily="34" charset="0"/>
              <a:buChar char="•"/>
            </a:pPr>
            <a:endParaRPr lang="zh-CN" altLang="en-US" sz="2800" dirty="0" smtClean="0">
              <a:latin typeface="+mn-ea"/>
              <a:sym typeface="Arial" pitchFamily="34" charset="0"/>
            </a:endParaRPr>
          </a:p>
          <a:p>
            <a:pPr>
              <a:buFont typeface="Arial" pitchFamily="34" charset="0"/>
              <a:buChar char="•"/>
            </a:pPr>
            <a:r>
              <a:rPr lang="en-US" altLang="zh-CN" sz="2800" dirty="0" err="1" smtClean="0">
                <a:latin typeface="+mn-ea"/>
                <a:sym typeface="Arial" pitchFamily="34" charset="0"/>
              </a:rPr>
              <a:t>redis</a:t>
            </a:r>
            <a:r>
              <a:rPr lang="en-US" altLang="zh-CN" sz="2800" dirty="0" smtClean="0">
                <a:latin typeface="+mn-ea"/>
                <a:sym typeface="Arial" pitchFamily="34" charset="0"/>
              </a:rPr>
              <a:t>-check-dump  -</a:t>
            </a:r>
            <a:r>
              <a:rPr lang="zh-CN" altLang="en-US" sz="2800" dirty="0" smtClean="0">
                <a:latin typeface="+mn-ea"/>
                <a:sym typeface="Arial" pitchFamily="34" charset="0"/>
              </a:rPr>
              <a:t>修复出问题的</a:t>
            </a:r>
            <a:r>
              <a:rPr lang="en-US" altLang="zh-CN" sz="2800" dirty="0" smtClean="0">
                <a:latin typeface="+mn-ea"/>
                <a:sym typeface="Arial" pitchFamily="34" charset="0"/>
              </a:rPr>
              <a:t>dump.rdb</a:t>
            </a:r>
            <a:r>
              <a:rPr lang="zh-CN" altLang="en-US" sz="2800" dirty="0" smtClean="0">
                <a:latin typeface="+mn-ea"/>
                <a:sym typeface="Arial" pitchFamily="34" charset="0"/>
              </a:rPr>
              <a:t>文件</a:t>
            </a:r>
            <a:endParaRPr lang="en-US" altLang="zh-CN" sz="2800" dirty="0" smtClean="0">
              <a:latin typeface="+mn-ea"/>
              <a:sym typeface="Arial" pitchFamily="34" charset="0"/>
            </a:endParaRPr>
          </a:p>
          <a:p>
            <a:pPr>
              <a:buFont typeface="Arial" pitchFamily="34" charset="0"/>
              <a:buChar char="•"/>
            </a:pPr>
            <a:endParaRPr lang="zh-CN" altLang="en-US" sz="2800" dirty="0" smtClean="0">
              <a:latin typeface="+mn-ea"/>
              <a:sym typeface="Arial" pitchFamily="34" charset="0"/>
            </a:endParaRPr>
          </a:p>
          <a:p>
            <a:pPr>
              <a:buFont typeface="Arial" pitchFamily="34" charset="0"/>
              <a:buChar char="•"/>
            </a:pPr>
            <a:r>
              <a:rPr lang="en-US" altLang="zh-CN" sz="2800" dirty="0" err="1" smtClean="0">
                <a:latin typeface="+mn-ea"/>
                <a:sym typeface="Arial" pitchFamily="34" charset="0"/>
              </a:rPr>
              <a:t>redis</a:t>
            </a:r>
            <a:r>
              <a:rPr lang="en-US" altLang="zh-CN" sz="2800" dirty="0" smtClean="0">
                <a:latin typeface="+mn-ea"/>
                <a:sym typeface="Arial" pitchFamily="34" charset="0"/>
              </a:rPr>
              <a:t>-check-</a:t>
            </a:r>
            <a:r>
              <a:rPr lang="en-US" altLang="zh-CN" sz="2800" dirty="0" err="1" smtClean="0">
                <a:latin typeface="+mn-ea"/>
                <a:sym typeface="Arial" pitchFamily="34" charset="0"/>
              </a:rPr>
              <a:t>aof</a:t>
            </a:r>
            <a:r>
              <a:rPr lang="en-US" altLang="zh-CN" sz="2800" dirty="0" smtClean="0">
                <a:latin typeface="+mn-ea"/>
                <a:sym typeface="Arial" pitchFamily="34" charset="0"/>
              </a:rPr>
              <a:t>   -</a:t>
            </a:r>
            <a:r>
              <a:rPr lang="zh-CN" altLang="en-US" sz="2800" dirty="0" smtClean="0">
                <a:latin typeface="+mn-ea"/>
                <a:sym typeface="Arial" pitchFamily="34" charset="0"/>
              </a:rPr>
              <a:t>修复出问题的</a:t>
            </a:r>
            <a:r>
              <a:rPr lang="en-US" altLang="zh-CN" sz="2800" dirty="0" smtClean="0">
                <a:latin typeface="+mn-ea"/>
                <a:sym typeface="Arial" pitchFamily="34" charset="0"/>
              </a:rPr>
              <a:t>AOF</a:t>
            </a:r>
            <a:r>
              <a:rPr lang="zh-CN" altLang="en-US" sz="2800" dirty="0" smtClean="0">
                <a:latin typeface="+mn-ea"/>
                <a:sym typeface="Arial" pitchFamily="34" charset="0"/>
              </a:rPr>
              <a:t>文件</a:t>
            </a:r>
            <a:endParaRPr lang="en-US" altLang="zh-CN" sz="2800" dirty="0" smtClean="0">
              <a:latin typeface="+mn-ea"/>
              <a:sym typeface="Arial" pitchFamily="34" charset="0"/>
            </a:endParaRPr>
          </a:p>
          <a:p>
            <a:pPr>
              <a:buFont typeface="Arial" pitchFamily="34" charset="0"/>
              <a:buChar char="•"/>
            </a:pPr>
            <a:endParaRPr lang="zh-CN" altLang="en-US" sz="2800" dirty="0" smtClean="0">
              <a:latin typeface="+mn-ea"/>
              <a:sym typeface="Arial" pitchFamily="34" charset="0"/>
            </a:endParaRPr>
          </a:p>
          <a:p>
            <a:pPr>
              <a:buFont typeface="Arial" pitchFamily="34" charset="0"/>
              <a:buChar char="•"/>
            </a:pPr>
            <a:r>
              <a:rPr lang="en-US" altLang="zh-CN" sz="2800" dirty="0" err="1" smtClean="0">
                <a:latin typeface="+mn-ea"/>
                <a:sym typeface="Arial" pitchFamily="34" charset="0"/>
              </a:rPr>
              <a:t>redis</a:t>
            </a:r>
            <a:r>
              <a:rPr lang="en-US" altLang="zh-CN" sz="2800" dirty="0" smtClean="0">
                <a:latin typeface="+mn-ea"/>
                <a:sym typeface="Arial" pitchFamily="34" charset="0"/>
              </a:rPr>
              <a:t>-sentinel    -</a:t>
            </a:r>
            <a:r>
              <a:rPr lang="zh-CN" altLang="en-US" sz="2800" dirty="0" smtClean="0">
                <a:latin typeface="+mn-ea"/>
                <a:sym typeface="Arial" pitchFamily="34" charset="0"/>
              </a:rPr>
              <a:t>集群</a:t>
            </a:r>
            <a:r>
              <a:rPr lang="zh-CN" altLang="en-US" sz="2800" dirty="0" smtClean="0">
                <a:latin typeface="+mn-ea"/>
                <a:sym typeface="Arial" pitchFamily="34" charset="0"/>
              </a:rPr>
              <a:t>管理</a:t>
            </a:r>
            <a:endParaRPr lang="en-US" altLang="zh-CN" sz="2800" dirty="0" smtClean="0">
              <a:latin typeface="+mn-ea"/>
              <a:sym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ctrTitle"/>
          </p:nvPr>
        </p:nvSpPr>
        <p:spPr>
          <a:xfrm>
            <a:off x="325404" y="71438"/>
            <a:ext cx="4680520" cy="571480"/>
          </a:xfrm>
        </p:spPr>
        <p:txBody>
          <a:bodyPr/>
          <a:lstStyle/>
          <a:p>
            <a:pPr algn="l"/>
            <a:r>
              <a:rPr lang="zh-CN" altLang="en-US" sz="2800" b="1" dirty="0" smtClean="0">
                <a:solidFill>
                  <a:srgbClr val="00679B"/>
                </a:solidFill>
                <a:latin typeface="宋体" pitchFamily="2" charset="-122"/>
                <a:ea typeface="宋体" pitchFamily="2" charset="-122"/>
              </a:rPr>
              <a:t>简介</a:t>
            </a:r>
            <a:r>
              <a:rPr lang="en-US" altLang="zh-CN" sz="2800" b="1" dirty="0" smtClean="0">
                <a:solidFill>
                  <a:srgbClr val="00679B"/>
                </a:solidFill>
                <a:latin typeface="宋体" pitchFamily="2" charset="-122"/>
                <a:ea typeface="宋体" pitchFamily="2" charset="-122"/>
              </a:rPr>
              <a:t>-</a:t>
            </a:r>
            <a:r>
              <a:rPr lang="zh-CN" altLang="en-US" sz="2800" b="1" dirty="0" smtClean="0">
                <a:solidFill>
                  <a:srgbClr val="00679B"/>
                </a:solidFill>
                <a:latin typeface="宋体" pitchFamily="2" charset="-122"/>
                <a:ea typeface="宋体" pitchFamily="2" charset="-122"/>
              </a:rPr>
              <a:t>数据类型</a:t>
            </a:r>
            <a:endParaRPr lang="zh-CN" altLang="en-US" sz="2800" b="1" dirty="0">
              <a:latin typeface="+mj-ea"/>
            </a:endParaRPr>
          </a:p>
        </p:txBody>
      </p:sp>
      <p:sp>
        <p:nvSpPr>
          <p:cNvPr id="4" name="矩形 3"/>
          <p:cNvSpPr/>
          <p:nvPr/>
        </p:nvSpPr>
        <p:spPr>
          <a:xfrm>
            <a:off x="825471" y="785794"/>
            <a:ext cx="3357585" cy="3970318"/>
          </a:xfrm>
          <a:prstGeom prst="rect">
            <a:avLst/>
          </a:prstGeom>
        </p:spPr>
        <p:txBody>
          <a:bodyPr wrap="square">
            <a:spAutoFit/>
          </a:bodyPr>
          <a:lstStyle/>
          <a:p>
            <a:pPr>
              <a:buFont typeface="Arial" pitchFamily="34" charset="0"/>
              <a:buChar char="•"/>
            </a:pPr>
            <a:r>
              <a:rPr lang="en-US" altLang="zh-CN" sz="2800" dirty="0" smtClean="0">
                <a:latin typeface="+mn-ea"/>
                <a:sym typeface="Arial" pitchFamily="34" charset="0"/>
              </a:rPr>
              <a:t>String(</a:t>
            </a:r>
            <a:r>
              <a:rPr lang="zh-CN" altLang="en-US" sz="2800" dirty="0" smtClean="0">
                <a:latin typeface="+mn-ea"/>
                <a:sym typeface="Arial" pitchFamily="34" charset="0"/>
              </a:rPr>
              <a:t>字符串</a:t>
            </a:r>
            <a:r>
              <a:rPr lang="en-US" altLang="zh-CN" sz="2800" dirty="0" smtClean="0">
                <a:latin typeface="+mn-ea"/>
                <a:sym typeface="Arial" pitchFamily="34" charset="0"/>
              </a:rPr>
              <a:t>)</a:t>
            </a:r>
          </a:p>
          <a:p>
            <a:pPr>
              <a:buFont typeface="Arial" pitchFamily="34" charset="0"/>
              <a:buChar char="•"/>
            </a:pPr>
            <a:endParaRPr lang="en-US" altLang="zh-CN" sz="2800" dirty="0" smtClean="0">
              <a:latin typeface="+mn-ea"/>
              <a:sym typeface="Arial" pitchFamily="34" charset="0"/>
            </a:endParaRPr>
          </a:p>
          <a:p>
            <a:pPr>
              <a:buFont typeface="Arial" pitchFamily="34" charset="0"/>
              <a:buChar char="•"/>
            </a:pPr>
            <a:r>
              <a:rPr lang="en-US" altLang="zh-CN" sz="2800" dirty="0" smtClean="0">
                <a:latin typeface="+mn-ea"/>
                <a:sym typeface="Arial" pitchFamily="34" charset="0"/>
              </a:rPr>
              <a:t>Hash(</a:t>
            </a:r>
            <a:r>
              <a:rPr lang="zh-CN" altLang="en-US" sz="2800" dirty="0" smtClean="0"/>
              <a:t>散列</a:t>
            </a:r>
            <a:r>
              <a:rPr lang="en-US" altLang="zh-CN" sz="2800" dirty="0" smtClean="0">
                <a:latin typeface="+mn-ea"/>
                <a:sym typeface="Arial" pitchFamily="34" charset="0"/>
              </a:rPr>
              <a:t>)</a:t>
            </a:r>
          </a:p>
          <a:p>
            <a:pPr>
              <a:buFont typeface="Arial" pitchFamily="34" charset="0"/>
              <a:buChar char="•"/>
            </a:pPr>
            <a:endParaRPr lang="en-US" altLang="zh-CN" sz="2800" dirty="0" smtClean="0">
              <a:latin typeface="+mn-ea"/>
              <a:sym typeface="Arial" pitchFamily="34" charset="0"/>
            </a:endParaRPr>
          </a:p>
          <a:p>
            <a:pPr>
              <a:buFont typeface="Arial" pitchFamily="34" charset="0"/>
              <a:buChar char="•"/>
            </a:pPr>
            <a:r>
              <a:rPr lang="en-US" altLang="zh-CN" sz="2800" dirty="0" smtClean="0">
                <a:latin typeface="+mn-ea"/>
                <a:sym typeface="Arial" pitchFamily="34" charset="0"/>
              </a:rPr>
              <a:t>List(</a:t>
            </a:r>
            <a:r>
              <a:rPr lang="zh-CN" altLang="en-US" sz="2800" dirty="0" smtClean="0">
                <a:latin typeface="+mn-ea"/>
                <a:sym typeface="Arial" pitchFamily="34" charset="0"/>
              </a:rPr>
              <a:t>列表</a:t>
            </a:r>
            <a:r>
              <a:rPr lang="en-US" altLang="zh-CN" sz="2800" dirty="0" smtClean="0">
                <a:latin typeface="+mn-ea"/>
                <a:sym typeface="Arial" pitchFamily="34" charset="0"/>
              </a:rPr>
              <a:t>)</a:t>
            </a:r>
          </a:p>
          <a:p>
            <a:pPr>
              <a:buFont typeface="Arial" pitchFamily="34" charset="0"/>
              <a:buChar char="•"/>
            </a:pPr>
            <a:endParaRPr lang="en-US" altLang="zh-CN" sz="2800" dirty="0" smtClean="0">
              <a:latin typeface="+mn-ea"/>
              <a:sym typeface="Arial" pitchFamily="34" charset="0"/>
            </a:endParaRPr>
          </a:p>
          <a:p>
            <a:pPr>
              <a:buFont typeface="Arial" pitchFamily="34" charset="0"/>
              <a:buChar char="•"/>
            </a:pPr>
            <a:r>
              <a:rPr lang="en-US" altLang="zh-CN" sz="2800" dirty="0" smtClean="0">
                <a:latin typeface="+mn-ea"/>
                <a:sym typeface="Arial" pitchFamily="34" charset="0"/>
              </a:rPr>
              <a:t>Set(</a:t>
            </a:r>
            <a:r>
              <a:rPr lang="zh-CN" altLang="en-US" sz="2800" dirty="0" smtClean="0">
                <a:latin typeface="+mn-ea"/>
                <a:sym typeface="Arial" pitchFamily="34" charset="0"/>
              </a:rPr>
              <a:t>集合</a:t>
            </a:r>
            <a:r>
              <a:rPr lang="en-US" altLang="zh-CN" sz="2800" dirty="0" smtClean="0">
                <a:latin typeface="+mn-ea"/>
                <a:sym typeface="Arial" pitchFamily="34" charset="0"/>
              </a:rPr>
              <a:t>)</a:t>
            </a:r>
          </a:p>
          <a:p>
            <a:pPr>
              <a:buFont typeface="Arial" pitchFamily="34" charset="0"/>
              <a:buChar char="•"/>
            </a:pPr>
            <a:endParaRPr lang="en-US" altLang="zh-CN" sz="2400" dirty="0" smtClean="0">
              <a:latin typeface="+mn-ea"/>
              <a:sym typeface="Arial" pitchFamily="34" charset="0"/>
            </a:endParaRPr>
          </a:p>
          <a:p>
            <a:pPr>
              <a:buFont typeface="Arial" pitchFamily="34" charset="0"/>
              <a:buChar char="•"/>
            </a:pPr>
            <a:r>
              <a:rPr lang="en-US" altLang="zh-CN" sz="2800" dirty="0" err="1" smtClean="0">
                <a:latin typeface="+mn-ea"/>
                <a:sym typeface="Arial" pitchFamily="34" charset="0"/>
              </a:rPr>
              <a:t>Zset</a:t>
            </a:r>
            <a:r>
              <a:rPr lang="en-US" altLang="zh-CN" sz="2800" dirty="0" smtClean="0">
                <a:latin typeface="+mn-ea"/>
                <a:sym typeface="Arial" pitchFamily="34" charset="0"/>
              </a:rPr>
              <a:t>(</a:t>
            </a:r>
            <a:r>
              <a:rPr lang="zh-CN" altLang="en-US" sz="2800" dirty="0" smtClean="0">
                <a:latin typeface="+mn-ea"/>
                <a:sym typeface="Arial" pitchFamily="34" charset="0"/>
              </a:rPr>
              <a:t>有序集合</a:t>
            </a:r>
            <a:r>
              <a:rPr lang="en-US" altLang="zh-CN" sz="2800" dirty="0" smtClean="0">
                <a:latin typeface="+mn-ea"/>
                <a:sym typeface="Arial" pitchFamily="34" charset="0"/>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ctrTitle"/>
          </p:nvPr>
        </p:nvSpPr>
        <p:spPr>
          <a:xfrm>
            <a:off x="325404" y="71438"/>
            <a:ext cx="4680520" cy="571480"/>
          </a:xfrm>
        </p:spPr>
        <p:txBody>
          <a:bodyPr/>
          <a:lstStyle/>
          <a:p>
            <a:pPr algn="l"/>
            <a:r>
              <a:rPr lang="zh-CN" altLang="en-US" sz="2800" b="1" dirty="0" smtClean="0">
                <a:solidFill>
                  <a:srgbClr val="00679B"/>
                </a:solidFill>
                <a:latin typeface="宋体" pitchFamily="2" charset="-122"/>
                <a:ea typeface="宋体" pitchFamily="2" charset="-122"/>
              </a:rPr>
              <a:t>简介</a:t>
            </a:r>
            <a:r>
              <a:rPr lang="en-US" altLang="zh-CN" sz="2800" b="1" dirty="0" smtClean="0">
                <a:solidFill>
                  <a:srgbClr val="00679B"/>
                </a:solidFill>
                <a:latin typeface="宋体" pitchFamily="2" charset="-122"/>
                <a:ea typeface="宋体" pitchFamily="2" charset="-122"/>
              </a:rPr>
              <a:t>- String And Hash</a:t>
            </a:r>
            <a:endParaRPr lang="zh-CN" altLang="en-US" sz="2800" b="1" dirty="0">
              <a:latin typeface="+mj-ea"/>
            </a:endParaRPr>
          </a:p>
        </p:txBody>
      </p:sp>
      <p:sp>
        <p:nvSpPr>
          <p:cNvPr id="4" name="矩形 3"/>
          <p:cNvSpPr/>
          <p:nvPr/>
        </p:nvSpPr>
        <p:spPr>
          <a:xfrm>
            <a:off x="825471" y="785794"/>
            <a:ext cx="3357585" cy="2246769"/>
          </a:xfrm>
          <a:prstGeom prst="rect">
            <a:avLst/>
          </a:prstGeom>
        </p:spPr>
        <p:txBody>
          <a:bodyPr wrap="square">
            <a:spAutoFit/>
          </a:bodyPr>
          <a:lstStyle/>
          <a:p>
            <a:pPr>
              <a:buFont typeface="Arial" pitchFamily="34" charset="0"/>
              <a:buChar char="•"/>
            </a:pPr>
            <a:r>
              <a:rPr lang="en-US" altLang="zh-CN" sz="2800" dirty="0" smtClean="0">
                <a:latin typeface="+mn-ea"/>
                <a:sym typeface="Arial" pitchFamily="34" charset="0"/>
              </a:rPr>
              <a:t>String(</a:t>
            </a:r>
            <a:r>
              <a:rPr lang="zh-CN" altLang="en-US" sz="2800" dirty="0" smtClean="0">
                <a:latin typeface="+mn-ea"/>
                <a:sym typeface="Arial" pitchFamily="34" charset="0"/>
              </a:rPr>
              <a:t>字符串</a:t>
            </a:r>
            <a:r>
              <a:rPr lang="en-US" altLang="zh-CN" sz="2800" dirty="0" smtClean="0">
                <a:latin typeface="+mn-ea"/>
                <a:sym typeface="Arial" pitchFamily="34" charset="0"/>
              </a:rPr>
              <a:t>)</a:t>
            </a:r>
          </a:p>
          <a:p>
            <a:pPr>
              <a:buFont typeface="Arial" pitchFamily="34" charset="0"/>
              <a:buChar char="•"/>
            </a:pPr>
            <a:endParaRPr lang="en-US" altLang="zh-CN" sz="2800" dirty="0" smtClean="0">
              <a:latin typeface="+mn-ea"/>
              <a:sym typeface="Arial" pitchFamily="34" charset="0"/>
            </a:endParaRPr>
          </a:p>
          <a:p>
            <a:pPr>
              <a:buFont typeface="Arial" pitchFamily="34" charset="0"/>
              <a:buChar char="•"/>
            </a:pPr>
            <a:r>
              <a:rPr lang="en-US" altLang="zh-CN" sz="2800" dirty="0" smtClean="0">
                <a:latin typeface="+mn-ea"/>
                <a:sym typeface="Arial" pitchFamily="34" charset="0"/>
              </a:rPr>
              <a:t>Hash(</a:t>
            </a:r>
            <a:r>
              <a:rPr lang="zh-CN" altLang="en-US" sz="2800" dirty="0" smtClean="0">
                <a:latin typeface="+mn-ea"/>
                <a:sym typeface="Arial" pitchFamily="34" charset="0"/>
              </a:rPr>
              <a:t>哈希表</a:t>
            </a:r>
            <a:r>
              <a:rPr lang="en-US" altLang="zh-CN" sz="2800" dirty="0" smtClean="0">
                <a:latin typeface="+mn-ea"/>
                <a:sym typeface="Arial" pitchFamily="34" charset="0"/>
              </a:rPr>
              <a:t>)</a:t>
            </a:r>
          </a:p>
          <a:p>
            <a:pPr>
              <a:buFont typeface="Arial" pitchFamily="34" charset="0"/>
              <a:buChar char="•"/>
            </a:pPr>
            <a:endParaRPr lang="en-US" altLang="zh-CN" sz="2800" dirty="0" smtClean="0">
              <a:latin typeface="+mn-ea"/>
              <a:sym typeface="Arial" pitchFamily="34" charset="0"/>
            </a:endParaRPr>
          </a:p>
          <a:p>
            <a:endParaRPr lang="en-US" altLang="zh-CN" sz="2800" dirty="0" smtClean="0">
              <a:latin typeface="+mn-ea"/>
              <a:sym typeface="Arial" pitchFamily="34" charset="0"/>
            </a:endParaRPr>
          </a:p>
        </p:txBody>
      </p:sp>
      <p:pic>
        <p:nvPicPr>
          <p:cNvPr id="6" name="图片 5" descr="hash.png"/>
          <p:cNvPicPr>
            <a:picLocks noChangeAspect="1"/>
          </p:cNvPicPr>
          <p:nvPr/>
        </p:nvPicPr>
        <p:blipFill>
          <a:blip r:embed="rId3" cstate="print"/>
          <a:stretch>
            <a:fillRect/>
          </a:stretch>
        </p:blipFill>
        <p:spPr>
          <a:xfrm>
            <a:off x="1583928" y="2852936"/>
            <a:ext cx="7164615" cy="288032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ctrTitle"/>
          </p:nvPr>
        </p:nvSpPr>
        <p:spPr>
          <a:xfrm>
            <a:off x="325404" y="71438"/>
            <a:ext cx="4680520" cy="500042"/>
          </a:xfrm>
        </p:spPr>
        <p:txBody>
          <a:bodyPr/>
          <a:lstStyle/>
          <a:p>
            <a:pPr algn="l"/>
            <a:r>
              <a:rPr lang="zh-CN" altLang="en-US" sz="2800" b="1" dirty="0" smtClean="0">
                <a:solidFill>
                  <a:srgbClr val="00679B"/>
                </a:solidFill>
                <a:latin typeface="宋体" pitchFamily="2" charset="-122"/>
                <a:ea typeface="宋体" pitchFamily="2" charset="-122"/>
              </a:rPr>
              <a:t>简介</a:t>
            </a:r>
            <a:r>
              <a:rPr lang="en-US" altLang="zh-CN" sz="2800" b="1" dirty="0" smtClean="0">
                <a:solidFill>
                  <a:srgbClr val="00679B"/>
                </a:solidFill>
                <a:latin typeface="宋体" pitchFamily="2" charset="-122"/>
                <a:ea typeface="宋体" pitchFamily="2" charset="-122"/>
              </a:rPr>
              <a:t>-</a:t>
            </a:r>
            <a:r>
              <a:rPr lang="zh-CN" altLang="en-US" sz="2800" b="1" dirty="0" smtClean="0">
                <a:solidFill>
                  <a:srgbClr val="00679B"/>
                </a:solidFill>
                <a:latin typeface="宋体" pitchFamily="2" charset="-122"/>
                <a:ea typeface="宋体" pitchFamily="2" charset="-122"/>
              </a:rPr>
              <a:t>性能</a:t>
            </a:r>
            <a:endParaRPr lang="zh-CN" altLang="en-US" sz="2800" b="1" dirty="0">
              <a:latin typeface="+mj-ea"/>
            </a:endParaRPr>
          </a:p>
        </p:txBody>
      </p:sp>
      <p:sp>
        <p:nvSpPr>
          <p:cNvPr id="4" name="矩形 3"/>
          <p:cNvSpPr/>
          <p:nvPr/>
        </p:nvSpPr>
        <p:spPr>
          <a:xfrm>
            <a:off x="325404" y="785794"/>
            <a:ext cx="9286941" cy="400110"/>
          </a:xfrm>
          <a:prstGeom prst="rect">
            <a:avLst/>
          </a:prstGeom>
        </p:spPr>
        <p:txBody>
          <a:bodyPr wrap="square">
            <a:spAutoFit/>
          </a:bodyPr>
          <a:lstStyle/>
          <a:p>
            <a:r>
              <a:rPr lang="pt-BR" altLang="zh-CN" sz="2000" dirty="0" smtClean="0">
                <a:latin typeface="+mn-ea"/>
                <a:sym typeface="Arial" pitchFamily="34" charset="0"/>
              </a:rPr>
              <a:t>./redis-benchmark -h 10.206.19.210 -p 7000 -c 100 -n 100000 -q -d 256</a:t>
            </a:r>
            <a:endParaRPr lang="en-US" altLang="zh-CN" sz="2000" dirty="0" smtClean="0">
              <a:latin typeface="+mn-ea"/>
              <a:sym typeface="Arial" pitchFamily="34" charset="0"/>
            </a:endParaRPr>
          </a:p>
        </p:txBody>
      </p:sp>
      <p:pic>
        <p:nvPicPr>
          <p:cNvPr id="1027" name="Picture 3"/>
          <p:cNvPicPr>
            <a:picLocks noChangeAspect="1" noChangeArrowheads="1"/>
          </p:cNvPicPr>
          <p:nvPr/>
        </p:nvPicPr>
        <p:blipFill>
          <a:blip r:embed="rId3" cstate="print"/>
          <a:srcRect/>
          <a:stretch>
            <a:fillRect/>
          </a:stretch>
        </p:blipFill>
        <p:spPr bwMode="auto">
          <a:xfrm>
            <a:off x="368189" y="1214422"/>
            <a:ext cx="9529907" cy="3732016"/>
          </a:xfrm>
          <a:prstGeom prst="rect">
            <a:avLst/>
          </a:prstGeom>
          <a:noFill/>
          <a:ln w="9525">
            <a:noFill/>
            <a:miter lim="800000"/>
            <a:headEnd/>
            <a:tailEnd/>
          </a:ln>
          <a:effectLst/>
        </p:spPr>
      </p:pic>
      <p:sp>
        <p:nvSpPr>
          <p:cNvPr id="5" name="矩形 4"/>
          <p:cNvSpPr/>
          <p:nvPr/>
        </p:nvSpPr>
        <p:spPr>
          <a:xfrm>
            <a:off x="287784" y="5517232"/>
            <a:ext cx="9286941" cy="400110"/>
          </a:xfrm>
          <a:prstGeom prst="rect">
            <a:avLst/>
          </a:prstGeom>
        </p:spPr>
        <p:txBody>
          <a:bodyPr wrap="square">
            <a:spAutoFit/>
          </a:bodyPr>
          <a:lstStyle/>
          <a:p>
            <a:r>
              <a:rPr lang="zh-CN" altLang="en-US" sz="2000" dirty="0" smtClean="0">
                <a:latin typeface="+mn-ea"/>
                <a:sym typeface="Arial" pitchFamily="34" charset="0"/>
              </a:rPr>
              <a:t>仅供参考，以实际业务数据性能为准</a:t>
            </a:r>
            <a:endParaRPr lang="en-US" altLang="zh-CN" sz="2000" dirty="0" smtClean="0">
              <a:latin typeface="+mn-ea"/>
              <a:sym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15912</TotalTime>
  <Words>1584</Words>
  <Application>Microsoft Office PowerPoint</Application>
  <PresentationFormat>自定义</PresentationFormat>
  <Paragraphs>263</Paragraphs>
  <Slides>32</Slides>
  <Notes>30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34" baseType="lpstr">
      <vt:lpstr>Office 主题</vt:lpstr>
      <vt:lpstr>Visio</vt:lpstr>
      <vt:lpstr>Redis 使用总结</vt:lpstr>
      <vt:lpstr>目录</vt:lpstr>
      <vt:lpstr>简介-什么是Redis</vt:lpstr>
      <vt:lpstr>简介-Redis可以做什么</vt:lpstr>
      <vt:lpstr>简介-Memcached对比</vt:lpstr>
      <vt:lpstr>简介-工具包</vt:lpstr>
      <vt:lpstr>简介-数据类型</vt:lpstr>
      <vt:lpstr>简介- String And Hash</vt:lpstr>
      <vt:lpstr>简介-性能</vt:lpstr>
      <vt:lpstr>简介-数据类型</vt:lpstr>
      <vt:lpstr>简介-数据类型</vt:lpstr>
      <vt:lpstr>简介-命令执行过程</vt:lpstr>
      <vt:lpstr>简介-常用命令</vt:lpstr>
      <vt:lpstr>Redis Cluster</vt:lpstr>
      <vt:lpstr>Redis Cluster-redis-trib</vt:lpstr>
      <vt:lpstr>Redis Cluster-数据分布</vt:lpstr>
      <vt:lpstr>Redis Cluster-数据分布</vt:lpstr>
      <vt:lpstr>Redis Cluster-数据分布</vt:lpstr>
      <vt:lpstr>Redis Cluster-高可用 Master-Slave</vt:lpstr>
      <vt:lpstr>Redis Cluster-数据迁移</vt:lpstr>
      <vt:lpstr>Redis Cluster-数据迁移</vt:lpstr>
      <vt:lpstr>Redis Cluster-数据迁移</vt:lpstr>
      <vt:lpstr>Redis Cluster-数据迁移</vt:lpstr>
      <vt:lpstr>内存回收</vt:lpstr>
      <vt:lpstr>内存回收-过期键删除策略</vt:lpstr>
      <vt:lpstr>内存回收-过期键删除策略</vt:lpstr>
      <vt:lpstr>内存回收-引用计数器</vt:lpstr>
      <vt:lpstr>内存回收- Maxmemory</vt:lpstr>
      <vt:lpstr>持久化-RDB</vt:lpstr>
      <vt:lpstr>持久化-AOF</vt:lpstr>
      <vt:lpstr>总结</vt:lpstr>
      <vt:lpstr>幻灯片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LinZanRong</dc:creator>
  <cp:lastModifiedBy>LinZanRong</cp:lastModifiedBy>
  <cp:revision>1243</cp:revision>
  <dcterms:modified xsi:type="dcterms:W3CDTF">2017-08-22T01:00:39Z</dcterms:modified>
</cp:coreProperties>
</file>