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9" r:id="rId3"/>
    <p:sldId id="356" r:id="rId4"/>
    <p:sldId id="329" r:id="rId5"/>
    <p:sldId id="345" r:id="rId6"/>
    <p:sldId id="346" r:id="rId7"/>
    <p:sldId id="330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258" r:id="rId18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98D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46" autoAdjust="0"/>
  </p:normalViewPr>
  <p:slideViewPr>
    <p:cSldViewPr snapToGrid="0" snapToObjects="1">
      <p:cViewPr>
        <p:scale>
          <a:sx n="75" d="100"/>
          <a:sy n="75" d="100"/>
        </p:scale>
        <p:origin x="-1422" y="-6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7EF01-B9B7-374F-BDF2-41FAC5B61027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26E4E-086C-6C4B-9FAB-29DB6A9AB7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68700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9C193-7D3A-4F8C-B22B-A97DACB94F72}" type="datetimeFigureOut">
              <a:rPr lang="zh-CN" altLang="en-US" smtClean="0"/>
              <a:pPr/>
              <a:t>2017-08-18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2D627-4A8F-4D2D-A412-010C6A57DF9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02D627-4A8F-4D2D-A412-010C6A57DF9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656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5920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607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0386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899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2160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3016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1301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6123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35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86337-390F-2149-906C-C18E33E15304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4477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86337-390F-2149-906C-C18E33E15304}" type="datetimeFigureOut">
              <a:rPr kumimoji="1" lang="zh-CN" altLang="en-US" smtClean="0"/>
              <a:pPr/>
              <a:t>2017-08-18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CFFEE-C29A-324A-8902-5406B4948086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752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ubia 品牌PPT模版20130228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" y="0"/>
            <a:ext cx="9141292" cy="51435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18799" y="18963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 descr="nubia 品牌PPT模版元素-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560" y="4669184"/>
            <a:ext cx="902880" cy="148460"/>
          </a:xfrm>
          <a:prstGeom prst="rect">
            <a:avLst/>
          </a:prstGeom>
        </p:spPr>
      </p:pic>
      <p:sp>
        <p:nvSpPr>
          <p:cNvPr id="8" name="标题 1"/>
          <p:cNvSpPr txBox="1">
            <a:spLocks/>
          </p:cNvSpPr>
          <p:nvPr/>
        </p:nvSpPr>
        <p:spPr>
          <a:xfrm>
            <a:off x="245534" y="1917129"/>
            <a:ext cx="8652932" cy="478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1" lang="en-US" altLang="zh-CN" sz="3200" dirty="0" smtClean="0">
                <a:latin typeface="微软雅黑" pitchFamily="34" charset="-122"/>
                <a:ea typeface="微软雅黑" pitchFamily="34" charset="-122"/>
                <a:cs typeface="Microsoft YaHei"/>
              </a:rPr>
              <a:t>SH</a:t>
            </a:r>
            <a:r>
              <a:rPr kumimoji="1" lang="zh-CN" altLang="en-US" sz="3200" dirty="0" smtClean="0">
                <a:latin typeface="微软雅黑" pitchFamily="34" charset="-122"/>
                <a:ea typeface="微软雅黑" pitchFamily="34" charset="-122"/>
                <a:cs typeface="Microsoft YaHei"/>
              </a:rPr>
              <a:t>框架的基础之</a:t>
            </a:r>
            <a:r>
              <a:rPr kumimoji="1" lang="en-US" altLang="zh-CN" sz="3200" dirty="0" smtClean="0">
                <a:latin typeface="微软雅黑" pitchFamily="34" charset="-122"/>
                <a:ea typeface="微软雅黑" pitchFamily="34" charset="-122"/>
                <a:cs typeface="Microsoft YaHei"/>
              </a:rPr>
              <a:t>JSP</a:t>
            </a:r>
            <a:r>
              <a:rPr kumimoji="1" lang="zh-CN" altLang="en-US" sz="3200" dirty="0" smtClean="0">
                <a:latin typeface="微软雅黑" pitchFamily="34" charset="-122"/>
                <a:ea typeface="微软雅黑" pitchFamily="34" charset="-122"/>
                <a:cs typeface="Microsoft YaHei"/>
              </a:rPr>
              <a:t>和</a:t>
            </a:r>
            <a:r>
              <a:rPr kumimoji="1" lang="en-US" altLang="zh-CN" sz="3200" dirty="0" err="1" smtClean="0">
                <a:latin typeface="微软雅黑" pitchFamily="34" charset="-122"/>
                <a:ea typeface="微软雅黑" pitchFamily="34" charset="-122"/>
                <a:cs typeface="Microsoft YaHei"/>
              </a:rPr>
              <a:t>SpringMVC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  <a:cs typeface="Microsoft YaHe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12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SpringMVC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架构示意图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0" y="595516"/>
            <a:ext cx="8900097" cy="3407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架构示意图：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8703" y="936251"/>
            <a:ext cx="837088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SpringMVC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架构常用组件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0" y="595516"/>
            <a:ext cx="8900097" cy="40340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以下组件通常使用框架提供实现：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DispatcherServlet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：作为前端控制器，整个流程控制的中心，控制其它组件执行，统一调度，降低组件之间的耦合性，提高每个组件的扩展性。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HandlerMapping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：通过扩展处理器映射器实现不同的映射方式，例如：配置文件方式，实现接口方式，注解方式等。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HandlAdapter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：通过扩展处理器适配器，支持更多类型的处理器。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ViewResolver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：通过扩展视图解析器，支持更多类型的视图解析，例如：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freemarker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pdf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等。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下边两个组件通常情况下需要开发：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Handler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：处理器，即后端控制器用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Controller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表示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：视图，即展示给用户的界面，视图中通常需要标签语言展示模型数据</a:t>
            </a: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SpringMVC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架构常用注解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0" y="595516"/>
            <a:ext cx="8900097" cy="28029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Controller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@Controller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负责注册一个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bean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上下文中，bean 的ID 默认为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类名称开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头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字母小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写，也可以自己指定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方法一： 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@Controller 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TestController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{}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 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方法二：            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@Controller("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tmpController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") 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TestController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{}</a:t>
            </a: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SpringMVC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架构常用注解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0" y="595516"/>
            <a:ext cx="8900097" cy="3910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@RequestMapp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ing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用来定义访问的URL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你可以为整个类定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义一个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，或者为每个方法指定一个把@RequestMapp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ing放在类级别上，这可令它与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方法级别上的@RequestMapp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ing注解协同工作，取得缩小选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择范围的效果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例如： 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("/test") 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TestController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{}</a:t>
            </a:r>
          </a:p>
          <a:p>
            <a:pPr>
              <a:spcBef>
                <a:spcPct val="5000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完整的参数项为：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(value=“”,method ={“”,“”},headers={},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params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={“”,“”})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，各参数说明如下：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value :String[]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设置访问地址 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method: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RequestMethod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[]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设置访问方式，字符数组，查看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RequestMethod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类，常用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RequestMethod.GET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RequestMethod.POST 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headers:String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[] headers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一般结合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method = RequestMethod.POST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使用 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params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: String[] 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访问参数设置，字符串数组 例如：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userId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=id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SpringMVC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架构常用注解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0" y="595516"/>
            <a:ext cx="8900097" cy="28029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@PathVariab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le：用于方法中的参数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示方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法参数绑定到地址URL的模板变量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例如： 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  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RequestMapping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(value="/owners/{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ownerId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}", method=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RequestMethod.GET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  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public String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findOwner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(@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PathVariable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String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ownerId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 Model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 {  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  Owner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owner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ownerService.findOwner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ownerId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);    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 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model.addAttribute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("owner", owner);    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  return "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displayOwner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";  </a:t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 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SpringMVC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架构常用注解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0" y="595516"/>
            <a:ext cx="8900097" cy="19411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ModelAttribute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：</a:t>
            </a:r>
          </a:p>
          <a:p>
            <a:pPr>
              <a:spcBef>
                <a:spcPct val="5000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应用于方法参数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参数可以在页面直接获取，等同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request.setAttribute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应用于方法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将任何一个拥有返回值的方法标注上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ModelAttribute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，使其返回值将会进入到模型对象的属性列表中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SpringMVC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架构常用注解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0" y="595516"/>
            <a:ext cx="8900097" cy="3710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ResponseBody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：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这个注解可以直接放在方法上，表示返回类型将会直接作为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响应字节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流输出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不被放置在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，也不被拦截为视图页面名称）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SessionAttributes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Spring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允许我们有选择地指定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ModelMap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中的哪些属性需要转存到 </a:t>
            </a:r>
            <a:b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session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中，以便下一个请求属对应的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ModelMap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的属性列表中还能访问到这些属性。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SessionAttributes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只能声明在类上，而不能声明在方法上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CookieValue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：获取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cookie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RequestHeader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：获取请求的头部信息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底宽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pic>
        <p:nvPicPr>
          <p:cNvPr id="4" name="图片 3" descr="地址栏-1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1" y="4758676"/>
            <a:ext cx="8966619" cy="3169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21429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标题 1"/>
          <p:cNvSpPr>
            <a:spLocks noGrp="1"/>
          </p:cNvSpPr>
          <p:nvPr>
            <p:ph type="ctrTitle"/>
          </p:nvPr>
        </p:nvSpPr>
        <p:spPr>
          <a:xfrm>
            <a:off x="348702" y="148709"/>
            <a:ext cx="4001804" cy="271782"/>
          </a:xfrm>
        </p:spPr>
        <p:txBody>
          <a:bodyPr>
            <a:noAutofit/>
          </a:bodyPr>
          <a:lstStyle/>
          <a:p>
            <a:pPr algn="l"/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目录</a:t>
            </a:r>
            <a:endParaRPr kumimoji="1"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/>
              <a:ea typeface="微软雅黑"/>
              <a:cs typeface="Microsoft YaHei"/>
            </a:endParaRPr>
          </a:p>
        </p:txBody>
      </p: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grpSp>
        <p:nvGrpSpPr>
          <p:cNvPr id="8" name="Group 2"/>
          <p:cNvGrpSpPr>
            <a:grpSpLocks/>
          </p:cNvGrpSpPr>
          <p:nvPr/>
        </p:nvGrpSpPr>
        <p:grpSpPr bwMode="auto">
          <a:xfrm>
            <a:off x="1089959" y="994343"/>
            <a:ext cx="4800600" cy="566738"/>
            <a:chOff x="1248" y="1344"/>
            <a:chExt cx="3408" cy="419"/>
          </a:xfrm>
        </p:grpSpPr>
        <p:grpSp>
          <p:nvGrpSpPr>
            <p:cNvPr id="9" name="Group 3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17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923" y="1392"/>
              <a:ext cx="2733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Servlet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JSP 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的简介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gray">
            <a:xfrm>
              <a:off x="1372" y="140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1089959" y="1749686"/>
            <a:ext cx="4950494" cy="588963"/>
            <a:chOff x="1248" y="1920"/>
            <a:chExt cx="3408" cy="419"/>
          </a:xfrm>
        </p:grpSpPr>
        <p:grpSp>
          <p:nvGrpSpPr>
            <p:cNvPr id="21" name="Group 11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25" name="AutoShape 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AutoShape 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AutoShape 1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72F76"/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7"/>
            <p:cNvSpPr txBox="1">
              <a:spLocks noChangeArrowheads="1"/>
            </p:cNvSpPr>
            <p:nvPr/>
          </p:nvSpPr>
          <p:spPr bwMode="gray">
            <a:xfrm>
              <a:off x="1372" y="198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2040781" y="1786939"/>
            <a:ext cx="427535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的基本语法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1089953" y="2459128"/>
            <a:ext cx="4800600" cy="566738"/>
            <a:chOff x="1248" y="1344"/>
            <a:chExt cx="3408" cy="419"/>
          </a:xfrm>
        </p:grpSpPr>
        <p:grpSp>
          <p:nvGrpSpPr>
            <p:cNvPr id="45" name="Group 3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49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0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1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6" name="Line 7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auto">
            <a:xfrm>
              <a:off x="1923" y="1392"/>
              <a:ext cx="2733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latin typeface="微软雅黑" pitchFamily="34" charset="-122"/>
                  <a:ea typeface="微软雅黑" pitchFamily="34" charset="-122"/>
                </a:rPr>
                <a:t>JSP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的内置对象</a:t>
              </a:r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gray">
            <a:xfrm>
              <a:off x="1372" y="1406"/>
              <a:ext cx="265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Group 10"/>
          <p:cNvGrpSpPr>
            <a:grpSpLocks/>
          </p:cNvGrpSpPr>
          <p:nvPr/>
        </p:nvGrpSpPr>
        <p:grpSpPr bwMode="auto">
          <a:xfrm>
            <a:off x="1081486" y="3180603"/>
            <a:ext cx="4950494" cy="588963"/>
            <a:chOff x="1248" y="1920"/>
            <a:chExt cx="3408" cy="419"/>
          </a:xfrm>
        </p:grpSpPr>
        <p:grpSp>
          <p:nvGrpSpPr>
            <p:cNvPr id="53" name="Group 11"/>
            <p:cNvGrpSpPr>
              <a:grpSpLocks/>
            </p:cNvGrpSpPr>
            <p:nvPr/>
          </p:nvGrpSpPr>
          <p:grpSpPr bwMode="auto">
            <a:xfrm>
              <a:off x="1248" y="1920"/>
              <a:ext cx="480" cy="419"/>
              <a:chOff x="3174" y="2656"/>
              <a:chExt cx="1549" cy="1351"/>
            </a:xfrm>
          </p:grpSpPr>
          <p:sp>
            <p:nvSpPr>
              <p:cNvPr id="56" name="AutoShape 1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7" name="AutoShape 1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8" name="AutoShape 1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472F76"/>
                  </a:gs>
                  <a:gs pos="100000">
                    <a:srgbClr val="9966FF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1632" y="2304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gray">
            <a:xfrm>
              <a:off x="1372" y="1982"/>
              <a:ext cx="257" cy="32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2032308" y="3217856"/>
            <a:ext cx="427535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Web MVC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结构示意图</a:t>
            </a:r>
          </a:p>
        </p:txBody>
      </p:sp>
      <p:grpSp>
        <p:nvGrpSpPr>
          <p:cNvPr id="60" name="Group 2"/>
          <p:cNvGrpSpPr>
            <a:grpSpLocks/>
          </p:cNvGrpSpPr>
          <p:nvPr/>
        </p:nvGrpSpPr>
        <p:grpSpPr bwMode="auto">
          <a:xfrm>
            <a:off x="1089953" y="3941294"/>
            <a:ext cx="4800600" cy="566738"/>
            <a:chOff x="1248" y="1344"/>
            <a:chExt cx="3408" cy="419"/>
          </a:xfrm>
        </p:grpSpPr>
        <p:grpSp>
          <p:nvGrpSpPr>
            <p:cNvPr id="61" name="Group 3"/>
            <p:cNvGrpSpPr>
              <a:grpSpLocks/>
            </p:cNvGrpSpPr>
            <p:nvPr/>
          </p:nvGrpSpPr>
          <p:grpSpPr bwMode="auto">
            <a:xfrm>
              <a:off x="1248" y="1344"/>
              <a:ext cx="480" cy="419"/>
              <a:chOff x="1110" y="2656"/>
              <a:chExt cx="1549" cy="1351"/>
            </a:xfrm>
          </p:grpSpPr>
          <p:sp>
            <p:nvSpPr>
              <p:cNvPr id="65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6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3399FF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62" name="Line 7"/>
            <p:cNvSpPr>
              <a:spLocks noChangeShapeType="1"/>
            </p:cNvSpPr>
            <p:nvPr/>
          </p:nvSpPr>
          <p:spPr bwMode="auto">
            <a:xfrm>
              <a:off x="1632" y="1728"/>
              <a:ext cx="3024" cy="0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1923" y="1392"/>
              <a:ext cx="2733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 err="1" smtClean="0">
                  <a:latin typeface="微软雅黑" pitchFamily="34" charset="-122"/>
                  <a:ea typeface="微软雅黑" pitchFamily="34" charset="-122"/>
                </a:rPr>
                <a:t>SpringMVC</a:t>
              </a:r>
              <a:r>
                <a:rPr lang="zh-CN" altLang="en-US" sz="2400" b="1" dirty="0" smtClean="0">
                  <a:latin typeface="微软雅黑" pitchFamily="34" charset="-122"/>
                  <a:ea typeface="微软雅黑" pitchFamily="34" charset="-122"/>
                </a:rPr>
                <a:t>框架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gray">
            <a:xfrm>
              <a:off x="1372" y="1406"/>
              <a:ext cx="265" cy="3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en-US" altLang="zh-CN" sz="24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Servlet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和</a:t>
            </a: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JSP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简介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1" y="603984"/>
            <a:ext cx="8602200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B-S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架构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目前的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软件架构体系都是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B-S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架构，即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browse-server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体系，浏览器向服务器发送请求，服务器响应后返回结果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73758" y="1850105"/>
            <a:ext cx="2148842" cy="2153355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03054" y="1850105"/>
            <a:ext cx="1957766" cy="1957766"/>
          </a:xfrm>
          <a:prstGeom prst="rect">
            <a:avLst/>
          </a:prstGeom>
          <a:noFill/>
        </p:spPr>
      </p:pic>
      <p:sp>
        <p:nvSpPr>
          <p:cNvPr id="10" name="右箭头 9"/>
          <p:cNvSpPr/>
          <p:nvPr/>
        </p:nvSpPr>
        <p:spPr>
          <a:xfrm>
            <a:off x="3260819" y="2130075"/>
            <a:ext cx="2179374" cy="45955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3306180" y="3200506"/>
            <a:ext cx="2179374" cy="444394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Servlet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和</a:t>
            </a: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JSP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简介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1" y="603984"/>
            <a:ext cx="8602200" cy="7100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Server Applet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）是运行在服务器的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应用程序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用来处理客户端请求并作出响应。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以下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处理的是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请求：</a:t>
            </a: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1547108" y="1305583"/>
            <a:ext cx="6047492" cy="3225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0C0C0">
                  <a:alpha val="29999"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latinLnBrk="1">
              <a:lnSpc>
                <a:spcPct val="120000"/>
              </a:lnSpc>
              <a:defRPr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public class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SomeServlet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extends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HttpServlet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{</a:t>
            </a: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     public void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doGet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HttpServletRequest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request,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HttpServletResponse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response) </a:t>
            </a:r>
            <a:b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                                                throws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ServletException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IOException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{</a:t>
            </a:r>
            <a:b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  	// 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request”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读取和请求有关的信息（比如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Cookies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）和表单数据</a:t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    </a:t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   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// 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response”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应答状态代码和应答头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    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// 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“out”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把应答内容发送到浏览器</a:t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    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PrintWriter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out =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response.getWriter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out.print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(‘&lt;head&gt;)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/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     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latinLnBrk="1">
              <a:lnSpc>
                <a:spcPct val="120000"/>
              </a:lnSpc>
              <a:defRPr/>
            </a:pP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public void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doPost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HttpServletRequest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request,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HttpServletResponse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response) </a:t>
            </a:r>
            <a:b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                                                  throws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ServletException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IOException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{ </a:t>
            </a: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}</a:t>
            </a:r>
            <a:b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Servlet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和</a:t>
            </a: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JSP 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简介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0" y="595516"/>
            <a:ext cx="8900097" cy="586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JSP: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 Server Pages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）是一种跨平台的动态网页技术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在静态页面中嵌入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代码片段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再由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服务器中的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引擎来进行编译并执行嵌入的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代码片段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生成的页面信息返回给客户端。</a:t>
            </a: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1547108" y="1282232"/>
            <a:ext cx="6047492" cy="32258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0C0C0">
                  <a:alpha val="29999"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t"/>
          <a:lstStyle/>
          <a:p>
            <a:pPr latinLnBrk="1">
              <a:lnSpc>
                <a:spcPct val="120000"/>
              </a:lnSpc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!DOCTYPE HTML PUBLIC “-//W3C//DTD HTML 4.0 Transitional//EN”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HEAD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TITLE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＞欢迎访问网上商店＜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/TITLE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/HEAD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BODY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H1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＞欢迎＜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/H1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DIV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＞欢迎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b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!– 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嵌入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--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 </a:t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Utils.getUserNameFromCookie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(request)); %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A HREF="Account-Settings.html"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＞这里＜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/A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 DIV 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b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页面的其余内容。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b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/BODY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endParaRPr lang="en-US" altLang="zh-CN" sz="100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latinLnBrk="1">
              <a:lnSpc>
                <a:spcPct val="120000"/>
              </a:lnSpc>
              <a:defRPr/>
            </a:pP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＜</a:t>
            </a:r>
            <a:r>
              <a:rPr lang="en-US" altLang="zh-CN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/HTML</a:t>
            </a:r>
            <a:r>
              <a:rPr lang="zh-CN" altLang="en-US" sz="10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endParaRPr lang="zh-CN" altLang="en-US" sz="10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Servlet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和</a:t>
            </a: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JSP 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简介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0" y="595516"/>
            <a:ext cx="8900097" cy="34073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实现动态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的机制：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373210" y="1535717"/>
            <a:ext cx="1475770" cy="250983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0C0C0">
                  <a:alpha val="29999"/>
                </a:srgbClr>
              </a:gs>
            </a:gsLst>
            <a:lin ang="27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1">
              <a:lnSpc>
                <a:spcPct val="120000"/>
              </a:lnSpc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客户端浏览器</a:t>
            </a:r>
            <a:endParaRPr lang="zh-CN" altLang="en-US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31"/>
          <p:cNvGrpSpPr/>
          <p:nvPr/>
        </p:nvGrpSpPr>
        <p:grpSpPr>
          <a:xfrm>
            <a:off x="3834374" y="1535717"/>
            <a:ext cx="3811026" cy="2537821"/>
            <a:chOff x="1475656" y="2313634"/>
            <a:chExt cx="4680520" cy="3419622"/>
          </a:xfrm>
        </p:grpSpPr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475656" y="2348880"/>
              <a:ext cx="4680520" cy="3384376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0C0C0">
                    <a:alpha val="29999"/>
                  </a:srgbClr>
                </a:gs>
              </a:gsLst>
              <a:lin ang="27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latinLnBrk="1">
                <a:lnSpc>
                  <a:spcPct val="120000"/>
                </a:lnSpc>
                <a:defRPr/>
              </a:pPr>
              <a:endParaRPr lang="zh-CN" altLang="en-US" sz="1600" b="1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2627606" y="2313634"/>
              <a:ext cx="2741183" cy="52548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ctr" latinLnBrk="1">
                <a:lnSpc>
                  <a:spcPct val="120000"/>
                </a:lnSpc>
                <a:defRPr/>
              </a:pPr>
              <a:r>
                <a:rPr lang="en-US" altLang="zh-CN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Web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服务器（</a:t>
              </a:r>
              <a:r>
                <a:rPr lang="en-US" altLang="zh-CN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Tomcat</a:t>
              </a:r>
              <a:r>
                <a:rPr lang="zh-CN" altLang="en-US" sz="16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</a:p>
          </p:txBody>
        </p:sp>
      </p:grp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4117806" y="2021645"/>
            <a:ext cx="1070819" cy="723961"/>
          </a:xfrm>
          <a:prstGeom prst="rect">
            <a:avLst/>
          </a:prstGeom>
          <a:gradFill rotWithShape="0">
            <a:gsLst>
              <a:gs pos="0">
                <a:srgbClr val="BEBFA1"/>
              </a:gs>
              <a:gs pos="100000">
                <a:srgbClr val="BEBFA1">
                  <a:gamma/>
                  <a:shade val="36078"/>
                  <a:invGamma/>
                </a:srgbClr>
              </a:gs>
            </a:gsLst>
            <a:lin ang="2700000" scaled="1"/>
          </a:gradFill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JSP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页面文件</a:t>
            </a:r>
            <a:endParaRPr kumimoji="1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latinLnBrk="1">
              <a:defRPr/>
            </a:pPr>
            <a:r>
              <a:rPr kumimoji="1"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xx.jsp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kumimoji="1"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5273294" y="2254134"/>
            <a:ext cx="890479" cy="25898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解析转化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284963" y="2021645"/>
            <a:ext cx="1070819" cy="715605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66275"/>
                  <a:invGamma/>
                </a:srgbClr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9745" tIns="49873" rIns="99745" bIns="49873" anchor="ctr"/>
          <a:lstStyle/>
          <a:p>
            <a:pPr algn="ctr" latinLnBrk="1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xx_jsp.java</a:t>
            </a:r>
            <a:endParaRPr kumimoji="1"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右箭头 19"/>
          <p:cNvSpPr/>
          <p:nvPr/>
        </p:nvSpPr>
        <p:spPr>
          <a:xfrm>
            <a:off x="2848980" y="2226004"/>
            <a:ext cx="1268826" cy="267693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请求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6284963" y="3130711"/>
            <a:ext cx="1070819" cy="715605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100000">
                <a:srgbClr val="FF6600">
                  <a:gamma/>
                  <a:shade val="66275"/>
                  <a:invGamma/>
                </a:srgbClr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lIns="99745" tIns="49873" rIns="99745" bIns="49873" anchor="ctr"/>
          <a:lstStyle/>
          <a:p>
            <a:pPr algn="ctr" latinLnBrk="1">
              <a:defRPr/>
            </a:pPr>
            <a:r>
              <a:rPr kumimoji="1" lang="en-US" altLang="zh-CN" sz="14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xx_jsp.class</a:t>
            </a:r>
            <a:endParaRPr kumimoji="1" lang="zh-CN" altLang="en-US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 rot="5400000">
            <a:off x="6510401" y="2745767"/>
            <a:ext cx="574733" cy="258984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编译</a:t>
            </a:r>
            <a:endParaRPr lang="zh-CN" altLang="en-US" sz="8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4134740" y="3137225"/>
            <a:ext cx="1070819" cy="723961"/>
          </a:xfrm>
          <a:prstGeom prst="rect">
            <a:avLst/>
          </a:prstGeom>
          <a:gradFill rotWithShape="0">
            <a:gsLst>
              <a:gs pos="0">
                <a:srgbClr val="BEBFA1"/>
              </a:gs>
              <a:gs pos="100000">
                <a:srgbClr val="BEBFA1">
                  <a:gamma/>
                  <a:shade val="36078"/>
                  <a:invGamma/>
                </a:srgbClr>
              </a:gs>
            </a:gsLst>
            <a:lin ang="2700000" scaled="1"/>
          </a:gradFill>
          <a:ln w="19050">
            <a:solidFill>
              <a:srgbClr val="C0C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r>
              <a:rPr kumimoji="1"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kumimoji="1" lang="en-US" altLang="zh-CN" sz="1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左箭头 27"/>
          <p:cNvSpPr/>
          <p:nvPr/>
        </p:nvSpPr>
        <p:spPr>
          <a:xfrm>
            <a:off x="5273294" y="3344510"/>
            <a:ext cx="890479" cy="28800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执行生成</a:t>
            </a:r>
          </a:p>
        </p:txBody>
      </p:sp>
      <p:sp>
        <p:nvSpPr>
          <p:cNvPr id="29" name="左箭头 28"/>
          <p:cNvSpPr/>
          <p:nvPr/>
        </p:nvSpPr>
        <p:spPr>
          <a:xfrm>
            <a:off x="2848980" y="3344510"/>
            <a:ext cx="1268826" cy="288008"/>
          </a:xfrm>
          <a:prstGeom prst="lef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响应</a:t>
            </a: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JSP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的基本语法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0" y="612450"/>
            <a:ext cx="8713833" cy="3664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编译器指示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&lt;%@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编译器指示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%&gt;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&lt;%@ page import="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java.util.Date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" %&gt;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声明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&lt;%!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声明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%&gt;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，用于声明变量和方法。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&lt;%! 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=100; Date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date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;%&gt;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表达式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&lt;%=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表达式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%&gt;,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相当于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&lt;%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(“Hello”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%&gt;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&lt;%= "Hello" %&gt;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程序代码段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小型指令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&lt;%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程序代码片段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%&gt;</a:t>
            </a: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例如：＜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%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out.println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Utils.getUserNameFromCookie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(request)); 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＞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注释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&lt;%--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注释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--%&gt;&lt;!-- --&gt;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，在生成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时会进行过滤，不会发送到客户端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&lt;%--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针对服务器端的注释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--%&gt;</a:t>
            </a: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JSP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的内置对象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0" y="523550"/>
            <a:ext cx="8713833" cy="4280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：客户端请求，此请求会包含来自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GET/POST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请求的参数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：此对象封装了返回到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客户端的输出，向页面作者提供设置响应头标和状态码的方式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pageContext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：作用域为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，此对象提供所有四个作用域层次的属性查询和修改能力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session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：主要用于跟踪对话，存有会话级别的属性作用域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session</a:t>
            </a: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application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：作用域是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application(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整个程序运行期）。它提供了应用级初始化参数和应用内资源绝对路径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config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对象是在一个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初始化时，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引擎向它传递信息用的，此信息包括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Servlet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初始化时所要用到的参数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exception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：通过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错误页面中一个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块已经益出但没有捕获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,exception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只有在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指令中具有属性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isErrorPage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="true"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时才有效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out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：输出对象，用于在页面上输出信息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页面本身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/>
          <p:cNvCxnSpPr/>
          <p:nvPr/>
        </p:nvCxnSpPr>
        <p:spPr>
          <a:xfrm>
            <a:off x="348703" y="476249"/>
            <a:ext cx="8446597" cy="0"/>
          </a:xfrm>
          <a:prstGeom prst="line">
            <a:avLst/>
          </a:prstGeom>
          <a:ln w="31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nubia 品牌PPT模版元素-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03" y="4780560"/>
            <a:ext cx="902880" cy="148460"/>
          </a:xfrm>
          <a:prstGeom prst="rect">
            <a:avLst/>
          </a:prstGeom>
        </p:spPr>
      </p:pic>
      <p:pic>
        <p:nvPicPr>
          <p:cNvPr id="3" name="图片 2" descr="nubia 品牌PPT模版元素-0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74" y="4601169"/>
            <a:ext cx="1827626" cy="284489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348702" y="148709"/>
            <a:ext cx="4001804" cy="2717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</a:pPr>
            <a:r>
              <a:rPr kumimoji="1"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Web MVC</a:t>
            </a:r>
            <a:r>
              <a:rPr kumimoji="1"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微软雅黑"/>
                <a:cs typeface="Microsoft YaHei"/>
              </a:rPr>
              <a:t>结构示意图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193100" y="595516"/>
            <a:ext cx="8900097" cy="12948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 用户发起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请求至控制器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(Controller)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控制接收用户请求的数据，委托给模型进行处理</a:t>
            </a:r>
          </a:p>
          <a:p>
            <a:pPr>
              <a:spcBef>
                <a:spcPct val="50000"/>
              </a:spcBef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 控制器通过模型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(Model)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处理数据并得到处理结果模型通常是指业务逻辑</a:t>
            </a:r>
          </a:p>
          <a:p>
            <a:pPr>
              <a:spcBef>
                <a:spcPct val="50000"/>
              </a:spcBef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 控制器将模型数据在视图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(View)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中展示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中模型无法将数据直接在视图上显示，需要通过控制器完成。如果在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C/S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应用中模型是可以将数据在视图中展示的。</a:t>
            </a:r>
          </a:p>
          <a:p>
            <a:pPr>
              <a:spcBef>
                <a:spcPct val="50000"/>
              </a:spcBef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 控制器将视图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response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响应给用户通过视图展示给用户要的数据或处理结果。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432937" y="4141619"/>
            <a:ext cx="3169496" cy="787401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lnSpc>
                <a:spcPct val="120000"/>
              </a:lnSpc>
              <a:defRPr/>
            </a:pPr>
            <a:endParaRPr lang="zh-CN" altLang="en-US" sz="1600" b="1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5934" y="1832040"/>
            <a:ext cx="7223609" cy="276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79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办公室">
    <a:dk1>
      <a:sysClr val="windowText" lastClr="000000"/>
    </a:dk1>
    <a:lt1>
      <a:sysClr val="window" lastClr="C7EDCC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7545</TotalTime>
  <Words>833</Words>
  <Application>Microsoft Office PowerPoint</Application>
  <PresentationFormat>全屏显示(16:9)</PresentationFormat>
  <Paragraphs>124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幻灯片 1</vt:lpstr>
      <vt:lpstr>目录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Adam</dc:creator>
  <cp:lastModifiedBy>fulei</cp:lastModifiedBy>
  <cp:revision>1285</cp:revision>
  <dcterms:created xsi:type="dcterms:W3CDTF">2013-09-17T10:15:37Z</dcterms:created>
  <dcterms:modified xsi:type="dcterms:W3CDTF">2017-08-18T09:40:11Z</dcterms:modified>
</cp:coreProperties>
</file>