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56" r:id="rId2"/>
    <p:sldId id="269" r:id="rId3"/>
    <p:sldId id="351" r:id="rId4"/>
    <p:sldId id="352" r:id="rId5"/>
    <p:sldId id="353" r:id="rId6"/>
    <p:sldId id="329" r:id="rId7"/>
    <p:sldId id="354" r:id="rId8"/>
    <p:sldId id="345" r:id="rId9"/>
    <p:sldId id="355" r:id="rId10"/>
    <p:sldId id="356" r:id="rId11"/>
    <p:sldId id="357" r:id="rId12"/>
    <p:sldId id="363" r:id="rId13"/>
    <p:sldId id="364" r:id="rId14"/>
    <p:sldId id="365" r:id="rId15"/>
    <p:sldId id="366" r:id="rId16"/>
    <p:sldId id="367" r:id="rId17"/>
    <p:sldId id="368" r:id="rId18"/>
    <p:sldId id="369" r:id="rId19"/>
    <p:sldId id="360" r:id="rId20"/>
    <p:sldId id="362" r:id="rId21"/>
    <p:sldId id="358" r:id="rId22"/>
    <p:sldId id="370" r:id="rId23"/>
    <p:sldId id="371" r:id="rId24"/>
    <p:sldId id="372" r:id="rId25"/>
    <p:sldId id="373" r:id="rId26"/>
    <p:sldId id="374" r:id="rId27"/>
    <p:sldId id="375" r:id="rId28"/>
    <p:sldId id="377" r:id="rId29"/>
    <p:sldId id="376" r:id="rId30"/>
    <p:sldId id="386" r:id="rId31"/>
    <p:sldId id="378" r:id="rId32"/>
    <p:sldId id="379" r:id="rId33"/>
    <p:sldId id="380" r:id="rId34"/>
    <p:sldId id="381" r:id="rId35"/>
    <p:sldId id="382" r:id="rId36"/>
    <p:sldId id="383" r:id="rId37"/>
    <p:sldId id="384" r:id="rId38"/>
    <p:sldId id="385" r:id="rId39"/>
    <p:sldId id="361" r:id="rId40"/>
    <p:sldId id="359" r:id="rId41"/>
    <p:sldId id="258" r:id="rId42"/>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E98D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46" autoAdjust="0"/>
  </p:normalViewPr>
  <p:slideViewPr>
    <p:cSldViewPr snapToGrid="0" snapToObjects="1">
      <p:cViewPr varScale="1">
        <p:scale>
          <a:sx n="112" d="100"/>
          <a:sy n="112" d="100"/>
        </p:scale>
        <p:origin x="-342" y="-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A7EF01-B9B7-374F-BDF2-41FAC5B61027}" type="datetimeFigureOut">
              <a:rPr kumimoji="1" lang="zh-CN" altLang="en-US" smtClean="0"/>
              <a:pPr/>
              <a:t>2017-08-18</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C26E4E-086C-6C4B-9FAB-29DB6A9AB750}" type="slidenum">
              <a:rPr kumimoji="1" lang="zh-CN" altLang="en-US" smtClean="0"/>
              <a:pPr/>
              <a:t>‹#›</a:t>
            </a:fld>
            <a:endParaRPr kumimoji="1" lang="zh-CN" altLang="en-US"/>
          </a:p>
        </p:txBody>
      </p:sp>
    </p:spTree>
    <p:extLst>
      <p:ext uri="{BB962C8B-B14F-4D97-AF65-F5344CB8AC3E}">
        <p14:creationId xmlns:p14="http://schemas.microsoft.com/office/powerpoint/2010/main" xmlns="" val="1068700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69C193-7D3A-4F8C-B22B-A97DACB94F72}" type="datetimeFigureOut">
              <a:rPr lang="zh-CN" altLang="en-US" smtClean="0"/>
              <a:pPr/>
              <a:t>2017-08-18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02D627-4A8F-4D2D-A412-010C6A57DF9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35</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38</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2017-08-18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12656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2017-08-18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135920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2017-08-18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407607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2017-08-18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244038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2017-08-18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25489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2017-08-18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921603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E586337-390F-2149-906C-C18E33E15304}" type="datetimeFigureOut">
              <a:rPr kumimoji="1" lang="zh-CN" altLang="en-US" smtClean="0"/>
              <a:pPr/>
              <a:t>2017-08-18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153016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E586337-390F-2149-906C-C18E33E15304}" type="datetimeFigureOut">
              <a:rPr kumimoji="1" lang="zh-CN" altLang="en-US" smtClean="0"/>
              <a:pPr/>
              <a:t>2017-08-18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401301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586337-390F-2149-906C-C18E33E15304}" type="datetimeFigureOut">
              <a:rPr kumimoji="1" lang="zh-CN" altLang="en-US" smtClean="0"/>
              <a:pPr/>
              <a:t>2017-08-18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361236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2017-08-18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413581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2017-08-18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344477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E586337-390F-2149-906C-C18E33E15304}" type="datetimeFigureOut">
              <a:rPr kumimoji="1" lang="zh-CN" altLang="en-US" smtClean="0"/>
              <a:pPr/>
              <a:t>2017-08-18</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2967520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ubia 品牌PPT模版20130228-02.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08" y="0"/>
            <a:ext cx="9141292" cy="5143500"/>
          </a:xfrm>
          <a:prstGeom prst="rect">
            <a:avLst/>
          </a:prstGeom>
        </p:spPr>
      </p:pic>
      <p:sp>
        <p:nvSpPr>
          <p:cNvPr id="2" name="文本框 1"/>
          <p:cNvSpPr txBox="1"/>
          <p:nvPr/>
        </p:nvSpPr>
        <p:spPr>
          <a:xfrm>
            <a:off x="4618799" y="1896341"/>
            <a:ext cx="184666" cy="369332"/>
          </a:xfrm>
          <a:prstGeom prst="rect">
            <a:avLst/>
          </a:prstGeom>
          <a:noFill/>
        </p:spPr>
        <p:txBody>
          <a:bodyPr wrap="none" rtlCol="0">
            <a:spAutoFit/>
          </a:bodyPr>
          <a:lstStyle/>
          <a:p>
            <a:pPr algn="ctr"/>
            <a:endParaRPr kumimoji="1" lang="zh-CN" altLang="en-US" dirty="0">
              <a:latin typeface="微软雅黑" pitchFamily="34" charset="-122"/>
              <a:ea typeface="微软雅黑" pitchFamily="34" charset="-122"/>
            </a:endParaRPr>
          </a:p>
        </p:txBody>
      </p:sp>
      <p:pic>
        <p:nvPicPr>
          <p:cNvPr id="7" name="图片 6"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20560" y="4669184"/>
            <a:ext cx="902880" cy="148460"/>
          </a:xfrm>
          <a:prstGeom prst="rect">
            <a:avLst/>
          </a:prstGeom>
        </p:spPr>
      </p:pic>
      <p:sp>
        <p:nvSpPr>
          <p:cNvPr id="8" name="标题 1"/>
          <p:cNvSpPr txBox="1">
            <a:spLocks/>
          </p:cNvSpPr>
          <p:nvPr/>
        </p:nvSpPr>
        <p:spPr>
          <a:xfrm>
            <a:off x="245534" y="1917129"/>
            <a:ext cx="8652932" cy="478938"/>
          </a:xfrm>
          <a:prstGeom prst="rect">
            <a:avLst/>
          </a:prstGeom>
        </p:spPr>
        <p:txBody>
          <a:bodyPr vert="horz" lIns="91440" tIns="45720" rIns="91440" bIns="45720" rtlCol="0" anchor="ctr">
            <a:noAutofit/>
          </a:bodyPr>
          <a:lstStyle/>
          <a:p>
            <a:pPr lvl="0" algn="ctr">
              <a:spcBef>
                <a:spcPct val="0"/>
              </a:spcBef>
              <a:defRPr/>
            </a:pPr>
            <a:r>
              <a:rPr kumimoji="1" lang="en-US" altLang="zh-CN" sz="3200" smtClean="0">
                <a:latin typeface="微软雅黑" pitchFamily="34" charset="-122"/>
                <a:ea typeface="微软雅黑" pitchFamily="34" charset="-122"/>
                <a:cs typeface="Microsoft YaHei"/>
              </a:rPr>
              <a:t>SH</a:t>
            </a:r>
            <a:r>
              <a:rPr kumimoji="1" lang="zh-CN" altLang="en-US" sz="3200" dirty="0" smtClean="0">
                <a:latin typeface="微软雅黑" pitchFamily="34" charset="-122"/>
                <a:ea typeface="微软雅黑" pitchFamily="34" charset="-122"/>
                <a:cs typeface="Microsoft YaHei"/>
              </a:rPr>
              <a:t>框架的基础之</a:t>
            </a:r>
            <a:r>
              <a:rPr kumimoji="1" lang="en-US" altLang="zh-CN" sz="3200" dirty="0" smtClean="0">
                <a:latin typeface="微软雅黑" pitchFamily="34" charset="-122"/>
                <a:ea typeface="微软雅黑" pitchFamily="34" charset="-122"/>
                <a:cs typeface="Microsoft YaHei"/>
              </a:rPr>
              <a:t>Spring</a:t>
            </a:r>
            <a:r>
              <a:rPr kumimoji="1" lang="zh-CN" altLang="en-US" sz="3200" dirty="0" smtClean="0">
                <a:latin typeface="微软雅黑" pitchFamily="34" charset="-122"/>
                <a:ea typeface="微软雅黑" pitchFamily="34" charset="-122"/>
                <a:cs typeface="Microsoft YaHei"/>
              </a:rPr>
              <a:t>和</a:t>
            </a:r>
            <a:r>
              <a:rPr kumimoji="1" lang="en-US" altLang="zh-CN" sz="3200" dirty="0" smtClean="0">
                <a:latin typeface="微软雅黑" pitchFamily="34" charset="-122"/>
                <a:ea typeface="微软雅黑" pitchFamily="34" charset="-122"/>
                <a:cs typeface="Microsoft YaHei"/>
              </a:rPr>
              <a:t>Hibernate</a:t>
            </a:r>
            <a:endParaRPr kumimoji="1" lang="zh-CN" altLang="en-US" sz="3200" b="0" i="0" u="none" strike="noStrike" kern="1200" cap="none" spc="0" normalizeH="0" baseline="0" noProof="0" dirty="0">
              <a:ln>
                <a:noFill/>
              </a:ln>
              <a:effectLst/>
              <a:uLnTx/>
              <a:uFillTx/>
              <a:latin typeface="微软雅黑" pitchFamily="34" charset="-122"/>
              <a:ea typeface="微软雅黑" pitchFamily="34" charset="-122"/>
              <a:cs typeface="Microsoft YaHei"/>
            </a:endParaRPr>
          </a:p>
        </p:txBody>
      </p:sp>
    </p:spTree>
    <p:extLst>
      <p:ext uri="{BB962C8B-B14F-4D97-AF65-F5344CB8AC3E}">
        <p14:creationId xmlns:p14="http://schemas.microsoft.com/office/powerpoint/2010/main" xmlns="" val="2691275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Spring</a:t>
            </a:r>
            <a:r>
              <a:rPr kumimoji="1" lang="zh-CN" altLang="en-US" sz="1400" b="1" dirty="0" smtClean="0">
                <a:solidFill>
                  <a:schemeClr val="tx1">
                    <a:lumMod val="75000"/>
                    <a:lumOff val="25000"/>
                  </a:schemeClr>
                </a:solidFill>
                <a:latin typeface="Microsoft YaHei"/>
                <a:ea typeface="微软雅黑"/>
                <a:cs typeface="Microsoft YaHei"/>
              </a:rPr>
              <a:t>框架常用注解</a:t>
            </a:r>
          </a:p>
        </p:txBody>
      </p:sp>
      <p:sp>
        <p:nvSpPr>
          <p:cNvPr id="8" name="Text Box 49"/>
          <p:cNvSpPr txBox="1">
            <a:spLocks noChangeArrowheads="1"/>
          </p:cNvSpPr>
          <p:nvPr/>
        </p:nvSpPr>
        <p:spPr bwMode="auto">
          <a:xfrm>
            <a:off x="282000" y="661454"/>
            <a:ext cx="8713833" cy="3787833"/>
          </a:xfrm>
          <a:prstGeom prst="rect">
            <a:avLst/>
          </a:prstGeom>
          <a:noFill/>
          <a:ln w="9525" algn="ctr">
            <a:noFill/>
            <a:miter lim="800000"/>
            <a:headEnd/>
            <a:tailEnd/>
          </a:ln>
          <a:effectLst/>
        </p:spPr>
        <p:txBody>
          <a:bodyPr wrap="square" lIns="90000" tIns="46800" rIns="90000" bIns="46800">
            <a:spAutoFit/>
          </a:bodyPr>
          <a:lstStyle/>
          <a:p>
            <a:pPr>
              <a:spcBef>
                <a:spcPct val="50000"/>
              </a:spcBef>
              <a:buFont typeface="Wingdings" pitchFamily="2" charset="2"/>
              <a:buChar char="Ø"/>
            </a:pPr>
            <a:r>
              <a:rPr lang="en-US" altLang="zh-CN" sz="1600" b="1" dirty="0" smtClean="0">
                <a:latin typeface="微软雅黑" pitchFamily="34" charset="-122"/>
                <a:ea typeface="微软雅黑" pitchFamily="34" charset="-122"/>
              </a:rPr>
              <a:t>@Controller </a:t>
            </a:r>
            <a:r>
              <a:rPr lang="zh-CN" altLang="en-US" sz="1600" dirty="0" smtClean="0">
                <a:latin typeface="微软雅黑" pitchFamily="34" charset="-122"/>
                <a:ea typeface="微软雅黑" pitchFamily="34" charset="-122"/>
              </a:rPr>
              <a:t>：用于标注控制层组件</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@Service </a:t>
            </a:r>
            <a:r>
              <a:rPr lang="zh-CN" altLang="en-US" sz="1600" dirty="0" smtClean="0">
                <a:latin typeface="微软雅黑" pitchFamily="34" charset="-122"/>
                <a:ea typeface="微软雅黑" pitchFamily="34" charset="-122"/>
              </a:rPr>
              <a:t>：用于标注业务层组件</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@Repository </a:t>
            </a:r>
            <a:r>
              <a:rPr lang="zh-CN" altLang="en-US" sz="1600" dirty="0" smtClean="0">
                <a:latin typeface="微软雅黑" pitchFamily="34" charset="-122"/>
                <a:ea typeface="微软雅黑" pitchFamily="34" charset="-122"/>
              </a:rPr>
              <a:t>：用于标注数据访问组件，即</a:t>
            </a:r>
            <a:r>
              <a:rPr lang="en-US" altLang="zh-CN" sz="1600" dirty="0" smtClean="0">
                <a:latin typeface="微软雅黑" pitchFamily="34" charset="-122"/>
                <a:ea typeface="微软雅黑" pitchFamily="34" charset="-122"/>
              </a:rPr>
              <a:t>DAO</a:t>
            </a:r>
            <a:r>
              <a:rPr lang="zh-CN" altLang="en-US" sz="1600" dirty="0" smtClean="0">
                <a:latin typeface="微软雅黑" pitchFamily="34" charset="-122"/>
                <a:ea typeface="微软雅黑" pitchFamily="34" charset="-122"/>
              </a:rPr>
              <a:t>组件</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@Component </a:t>
            </a:r>
            <a:r>
              <a:rPr lang="zh-CN" altLang="en-US" sz="1600" dirty="0" smtClean="0">
                <a:latin typeface="微软雅黑" pitchFamily="34" charset="-122"/>
                <a:ea typeface="微软雅黑" pitchFamily="34" charset="-122"/>
              </a:rPr>
              <a:t>：泛指组件，当组件不好归类的时候，我们可以使用这个注解进行标注</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a:t>
            </a:r>
            <a:r>
              <a:rPr lang="en-US" altLang="zh-CN" sz="1600" b="1" dirty="0" err="1" smtClean="0">
                <a:latin typeface="微软雅黑" pitchFamily="34" charset="-122"/>
                <a:ea typeface="微软雅黑" pitchFamily="34" charset="-122"/>
              </a:rPr>
              <a:t>Autowired</a:t>
            </a:r>
            <a:r>
              <a:rPr lang="en-US" altLang="zh-CN" sz="1600" b="1"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：默认按</a:t>
            </a:r>
            <a:r>
              <a:rPr lang="en-US" altLang="zh-CN" sz="1600" dirty="0" err="1" smtClean="0">
                <a:latin typeface="微软雅黑" pitchFamily="34" charset="-122"/>
                <a:ea typeface="微软雅黑" pitchFamily="34" charset="-122"/>
              </a:rPr>
              <a:t>byType</a:t>
            </a:r>
            <a:r>
              <a:rPr lang="zh-CN" altLang="en-US" sz="1600" dirty="0" smtClean="0">
                <a:latin typeface="微软雅黑" pitchFamily="34" charset="-122"/>
                <a:ea typeface="微软雅黑" pitchFamily="34" charset="-122"/>
              </a:rPr>
              <a:t>自动注入，如果我们想使用按名称装配可以结合</a:t>
            </a:r>
            <a:r>
              <a:rPr lang="en-US" altLang="zh-CN" sz="1600" dirty="0" smtClean="0">
                <a:latin typeface="微软雅黑" pitchFamily="34" charset="-122"/>
                <a:ea typeface="微软雅黑" pitchFamily="34" charset="-122"/>
              </a:rPr>
              <a:t>@Qualifier</a:t>
            </a:r>
            <a:r>
              <a:rPr lang="zh-CN" altLang="en-US" sz="1600" dirty="0" smtClean="0">
                <a:latin typeface="微软雅黑" pitchFamily="34" charset="-122"/>
                <a:ea typeface="微软雅黑" pitchFamily="34" charset="-122"/>
              </a:rPr>
              <a:t>注解一起使用，如： </a:t>
            </a:r>
            <a:r>
              <a:rPr lang="en-US" altLang="zh-CN"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Autowired</a:t>
            </a:r>
            <a:r>
              <a:rPr lang="en-US" altLang="zh-CN" sz="1600" dirty="0" smtClean="0">
                <a:latin typeface="微软雅黑" pitchFamily="34" charset="-122"/>
                <a:ea typeface="微软雅黑" pitchFamily="34" charset="-122"/>
              </a:rPr>
              <a:t> @Qualifier(“</a:t>
            </a:r>
            <a:r>
              <a:rPr lang="en-US" altLang="zh-CN" sz="1600" dirty="0" err="1" smtClean="0">
                <a:latin typeface="微软雅黑" pitchFamily="34" charset="-122"/>
                <a:ea typeface="微软雅黑" pitchFamily="34" charset="-122"/>
              </a:rPr>
              <a:t>bookDao</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存在多个实例配合使用 。该注解为</a:t>
            </a:r>
            <a:r>
              <a:rPr lang="en-US" altLang="zh-CN" sz="1600" dirty="0" smtClean="0">
                <a:latin typeface="微软雅黑" pitchFamily="34" charset="-122"/>
                <a:ea typeface="微软雅黑" pitchFamily="34" charset="-122"/>
              </a:rPr>
              <a:t>Spring</a:t>
            </a:r>
            <a:r>
              <a:rPr lang="zh-CN" altLang="en-US" sz="1600" dirty="0" smtClean="0">
                <a:latin typeface="微软雅黑" pitchFamily="34" charset="-122"/>
                <a:ea typeface="微软雅黑" pitchFamily="34" charset="-122"/>
              </a:rPr>
              <a:t>提供的注解，类为</a:t>
            </a:r>
            <a:r>
              <a:rPr lang="en-US" altLang="zh-CN" sz="1600" dirty="0" err="1" smtClean="0">
                <a:latin typeface="微软雅黑" pitchFamily="34" charset="-122"/>
                <a:ea typeface="微软雅黑" pitchFamily="34" charset="-122"/>
              </a:rPr>
              <a:t>org.springframework.beans.factory.annotation.Autowired</a:t>
            </a:r>
            <a:endParaRPr lang="zh-CN" altLang="en-US" sz="1600" dirty="0" smtClean="0">
              <a:latin typeface="微软雅黑" pitchFamily="34" charset="-122"/>
              <a:ea typeface="微软雅黑" pitchFamily="34" charset="-122"/>
            </a:endParaRP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@Resource </a:t>
            </a:r>
            <a:r>
              <a:rPr lang="zh-CN" altLang="en-US" sz="1600" dirty="0" smtClean="0">
                <a:latin typeface="微软雅黑" pitchFamily="34" charset="-122"/>
                <a:ea typeface="微软雅黑" pitchFamily="34" charset="-122"/>
              </a:rPr>
              <a:t>：默认按 </a:t>
            </a:r>
            <a:r>
              <a:rPr lang="en-US" altLang="zh-CN" sz="1600" dirty="0" err="1" smtClean="0">
                <a:latin typeface="微软雅黑" pitchFamily="34" charset="-122"/>
                <a:ea typeface="微软雅黑" pitchFamily="34" charset="-122"/>
              </a:rPr>
              <a:t>byName</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自动注入，当找不到与名称匹配的</a:t>
            </a:r>
            <a:r>
              <a:rPr lang="en-US" altLang="zh-CN" sz="1600" dirty="0" smtClean="0">
                <a:latin typeface="微软雅黑" pitchFamily="34" charset="-122"/>
                <a:ea typeface="微软雅黑" pitchFamily="34" charset="-122"/>
              </a:rPr>
              <a:t>bean</a:t>
            </a:r>
            <a:r>
              <a:rPr lang="zh-CN" altLang="en-US" sz="1600" dirty="0" smtClean="0">
                <a:latin typeface="微软雅黑" pitchFamily="34" charset="-122"/>
                <a:ea typeface="微软雅黑" pitchFamily="34" charset="-122"/>
              </a:rPr>
              <a:t>才会按类型装配。</a:t>
            </a:r>
            <a:r>
              <a:rPr lang="en-US" altLang="zh-CN" sz="1600" dirty="0" smtClean="0">
                <a:latin typeface="微软雅黑" pitchFamily="34" charset="-122"/>
                <a:ea typeface="微软雅黑" pitchFamily="34" charset="-122"/>
              </a:rPr>
              <a:t> @Resource</a:t>
            </a:r>
            <a:r>
              <a:rPr lang="zh-CN" altLang="en-US" sz="1600" dirty="0" smtClean="0">
                <a:latin typeface="微软雅黑" pitchFamily="34" charset="-122"/>
                <a:ea typeface="微软雅黑" pitchFamily="34" charset="-122"/>
              </a:rPr>
              <a:t>并不是</a:t>
            </a:r>
            <a:r>
              <a:rPr lang="en-US" altLang="zh-CN" sz="1600" dirty="0" smtClean="0">
                <a:latin typeface="微软雅黑" pitchFamily="34" charset="-122"/>
                <a:ea typeface="微软雅黑" pitchFamily="34" charset="-122"/>
              </a:rPr>
              <a:t>Spring</a:t>
            </a:r>
            <a:r>
              <a:rPr lang="zh-CN" altLang="en-US" sz="1600" dirty="0" smtClean="0">
                <a:latin typeface="微软雅黑" pitchFamily="34" charset="-122"/>
                <a:ea typeface="微软雅黑" pitchFamily="34" charset="-122"/>
              </a:rPr>
              <a:t>的注解，类为</a:t>
            </a:r>
            <a:r>
              <a:rPr lang="en-US" altLang="zh-CN" sz="1600" dirty="0" err="1" smtClean="0">
                <a:latin typeface="微软雅黑" pitchFamily="34" charset="-122"/>
                <a:ea typeface="微软雅黑" pitchFamily="34" charset="-122"/>
              </a:rPr>
              <a:t>javax.annotation.Resource</a:t>
            </a:r>
            <a:endParaRPr lang="zh-CN" altLang="en-US" sz="1600" dirty="0" smtClean="0">
              <a:latin typeface="微软雅黑" pitchFamily="34" charset="-122"/>
              <a:ea typeface="微软雅黑" pitchFamily="34" charset="-122"/>
            </a:endParaRP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@Transactional </a:t>
            </a:r>
            <a:r>
              <a:rPr lang="zh-CN" altLang="en-US" sz="1600" dirty="0" smtClean="0">
                <a:latin typeface="微软雅黑" pitchFamily="34" charset="-122"/>
                <a:ea typeface="微软雅黑" pitchFamily="34" charset="-122"/>
              </a:rPr>
              <a:t>：在</a:t>
            </a:r>
            <a:r>
              <a:rPr lang="en-US" altLang="zh-CN" sz="1600" dirty="0" smtClean="0">
                <a:latin typeface="微软雅黑" pitchFamily="34" charset="-122"/>
                <a:ea typeface="微软雅黑" pitchFamily="34" charset="-122"/>
              </a:rPr>
              <a:t>service</a:t>
            </a:r>
            <a:r>
              <a:rPr lang="zh-CN" altLang="en-US" sz="1600" dirty="0" smtClean="0">
                <a:latin typeface="微软雅黑" pitchFamily="34" charset="-122"/>
                <a:ea typeface="微软雅黑" pitchFamily="34" charset="-122"/>
              </a:rPr>
              <a:t>类前加上</a:t>
            </a:r>
            <a:r>
              <a:rPr lang="en-US" altLang="zh-CN" sz="1600" dirty="0" smtClean="0">
                <a:latin typeface="微软雅黑" pitchFamily="34" charset="-122"/>
                <a:ea typeface="微软雅黑" pitchFamily="34" charset="-122"/>
              </a:rPr>
              <a:t>@Transactional</a:t>
            </a:r>
            <a:r>
              <a:rPr lang="zh-CN" altLang="en-US" sz="1600" dirty="0" smtClean="0">
                <a:latin typeface="微软雅黑" pitchFamily="34" charset="-122"/>
                <a:ea typeface="微软雅黑" pitchFamily="34" charset="-122"/>
              </a:rPr>
              <a:t>，声明这个</a:t>
            </a:r>
            <a:r>
              <a:rPr lang="en-US" altLang="zh-CN" sz="1600" dirty="0" smtClean="0">
                <a:latin typeface="微软雅黑" pitchFamily="34" charset="-122"/>
                <a:ea typeface="微软雅黑" pitchFamily="34" charset="-122"/>
              </a:rPr>
              <a:t>service</a:t>
            </a:r>
            <a:r>
              <a:rPr lang="zh-CN" altLang="en-US" sz="1600" dirty="0" smtClean="0">
                <a:latin typeface="微软雅黑" pitchFamily="34" charset="-122"/>
                <a:ea typeface="微软雅黑" pitchFamily="34" charset="-122"/>
              </a:rPr>
              <a:t>所有方法需要事务管理， 每一个业务方法开始时都会打开一个事务。该注解有</a:t>
            </a:r>
            <a:r>
              <a:rPr lang="en-US" altLang="zh-CN" sz="1600" dirty="0" smtClean="0">
                <a:latin typeface="微软雅黑" pitchFamily="34" charset="-122"/>
                <a:ea typeface="微软雅黑" pitchFamily="34" charset="-122"/>
              </a:rPr>
              <a:t>propagation</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rollbackFor</a:t>
            </a:r>
            <a:r>
              <a:rPr lang="zh-CN" altLang="en-US" sz="1600" dirty="0" smtClean="0">
                <a:latin typeface="微软雅黑" pitchFamily="34" charset="-122"/>
                <a:ea typeface="微软雅黑" pitchFamily="34" charset="-122"/>
              </a:rPr>
              <a:t>以及</a:t>
            </a:r>
            <a:r>
              <a:rPr lang="en-US" altLang="zh-CN" sz="1600" dirty="0" err="1" smtClean="0">
                <a:latin typeface="微软雅黑" pitchFamily="34" charset="-122"/>
                <a:ea typeface="微软雅黑" pitchFamily="34" charset="-122"/>
              </a:rPr>
              <a:t>readOnly</a:t>
            </a:r>
            <a:r>
              <a:rPr lang="zh-CN" altLang="en-US" sz="1600" dirty="0" smtClean="0">
                <a:latin typeface="微软雅黑" pitchFamily="34" charset="-122"/>
                <a:ea typeface="微软雅黑" pitchFamily="34" charset="-122"/>
              </a:rPr>
              <a:t>等属性</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603984"/>
            <a:ext cx="8602200" cy="586957"/>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Hibernate </a:t>
            </a:r>
            <a:r>
              <a:rPr lang="en-US" altLang="zh-CN" sz="1600" dirty="0" smtClean="0">
                <a:latin typeface="微软雅黑" pitchFamily="34" charset="-122"/>
                <a:ea typeface="微软雅黑" pitchFamily="34" charset="-122"/>
              </a:rPr>
              <a:t>: Hibernate</a:t>
            </a:r>
            <a:r>
              <a:rPr lang="zh-CN" altLang="en-US" sz="1600" dirty="0" smtClean="0">
                <a:latin typeface="微软雅黑" pitchFamily="34" charset="-122"/>
                <a:ea typeface="微软雅黑" pitchFamily="34" charset="-122"/>
              </a:rPr>
              <a:t>是一个开放源代码的对象关系映射</a:t>
            </a:r>
            <a:r>
              <a:rPr lang="en-US" altLang="zh-CN" sz="1600" dirty="0" smtClean="0">
                <a:latin typeface="微软雅黑" pitchFamily="34" charset="-122"/>
                <a:ea typeface="微软雅黑" pitchFamily="34" charset="-122"/>
              </a:rPr>
              <a:t>(O/R Mapping)</a:t>
            </a:r>
            <a:r>
              <a:rPr lang="zh-CN" altLang="en-US" sz="1600" dirty="0" smtClean="0">
                <a:latin typeface="微软雅黑" pitchFamily="34" charset="-122"/>
                <a:ea typeface="微软雅黑" pitchFamily="34" charset="-122"/>
              </a:rPr>
              <a:t>框架，它对</a:t>
            </a:r>
            <a:r>
              <a:rPr lang="en-US" altLang="zh-CN" sz="1600" dirty="0" smtClean="0">
                <a:latin typeface="微软雅黑" pitchFamily="34" charset="-122"/>
                <a:ea typeface="微软雅黑" pitchFamily="34" charset="-122"/>
              </a:rPr>
              <a:t>JDBC</a:t>
            </a:r>
            <a:r>
              <a:rPr lang="zh-CN" altLang="en-US" sz="1600" dirty="0" smtClean="0">
                <a:latin typeface="微软雅黑" pitchFamily="34" charset="-122"/>
                <a:ea typeface="微软雅黑" pitchFamily="34" charset="-122"/>
              </a:rPr>
              <a:t>进行了非常轻量级的对象封装，使得</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程序员可以随心所欲的使用对象编程思维来操纵数据库。</a:t>
            </a:r>
          </a:p>
        </p:txBody>
      </p:sp>
      <p:sp>
        <p:nvSpPr>
          <p:cNvPr id="8" name="Text Box 49"/>
          <p:cNvSpPr txBox="1">
            <a:spLocks noChangeArrowheads="1"/>
          </p:cNvSpPr>
          <p:nvPr/>
        </p:nvSpPr>
        <p:spPr bwMode="auto">
          <a:xfrm>
            <a:off x="221168" y="2159000"/>
            <a:ext cx="8713833" cy="1941173"/>
          </a:xfrm>
          <a:prstGeom prst="rect">
            <a:avLst/>
          </a:prstGeom>
          <a:noFill/>
          <a:ln w="9525" algn="ctr">
            <a:noFill/>
            <a:miter lim="800000"/>
            <a:headEnd/>
            <a:tailEnd/>
          </a:ln>
          <a:effectLst/>
        </p:spPr>
        <p:txBody>
          <a:bodyPr wrap="square" lIns="90000" tIns="46800" rIns="90000" bIns="46800">
            <a:spAutoFit/>
          </a:bodyPr>
          <a:lstStyle/>
          <a:p>
            <a:pPr>
              <a:spcBef>
                <a:spcPct val="50000"/>
              </a:spcBef>
              <a:buFont typeface="Wingdings" pitchFamily="2" charset="2"/>
              <a:buChar char="Ø"/>
            </a:pPr>
            <a:r>
              <a:rPr lang="zh-CN" altLang="en-US" sz="1600" dirty="0" smtClean="0">
                <a:latin typeface="微软雅黑" pitchFamily="34" charset="-122"/>
                <a:ea typeface="微软雅黑" pitchFamily="34" charset="-122"/>
              </a:rPr>
              <a:t>封装了</a:t>
            </a:r>
            <a:r>
              <a:rPr lang="en-US" altLang="zh-CN" sz="1600" dirty="0" err="1" smtClean="0">
                <a:latin typeface="微软雅黑" pitchFamily="34" charset="-122"/>
                <a:ea typeface="微软雅黑" pitchFamily="34" charset="-122"/>
              </a:rPr>
              <a:t>jdbc</a:t>
            </a:r>
            <a:r>
              <a:rPr lang="zh-CN" altLang="en-US" sz="1600" dirty="0" smtClean="0">
                <a:latin typeface="微软雅黑" pitchFamily="34" charset="-122"/>
                <a:ea typeface="微软雅黑" pitchFamily="34" charset="-122"/>
              </a:rPr>
              <a:t>，简化了很多重复性代码</a:t>
            </a:r>
          </a:p>
          <a:p>
            <a:pPr>
              <a:spcBef>
                <a:spcPct val="50000"/>
              </a:spcBef>
              <a:buFont typeface="Wingdings" pitchFamily="2" charset="2"/>
              <a:buChar char="Ø"/>
            </a:pPr>
            <a:r>
              <a:rPr lang="zh-CN" altLang="en-US" sz="1600" dirty="0" smtClean="0">
                <a:latin typeface="微软雅黑" pitchFamily="34" charset="-122"/>
                <a:ea typeface="微软雅黑" pitchFamily="34" charset="-122"/>
              </a:rPr>
              <a:t>简化了</a:t>
            </a:r>
            <a:r>
              <a:rPr lang="en-US" altLang="zh-CN" sz="1600" dirty="0" smtClean="0">
                <a:latin typeface="微软雅黑" pitchFamily="34" charset="-122"/>
                <a:ea typeface="微软雅黑" pitchFamily="34" charset="-122"/>
              </a:rPr>
              <a:t>DAO</a:t>
            </a:r>
            <a:r>
              <a:rPr lang="zh-CN" altLang="en-US" sz="1600" dirty="0" smtClean="0">
                <a:latin typeface="微软雅黑" pitchFamily="34" charset="-122"/>
                <a:ea typeface="微软雅黑" pitchFamily="34" charset="-122"/>
              </a:rPr>
              <a:t>层编码工作，使开发更对象化了</a:t>
            </a:r>
          </a:p>
          <a:p>
            <a:pPr>
              <a:spcBef>
                <a:spcPct val="50000"/>
              </a:spcBef>
              <a:buFont typeface="Wingdings" pitchFamily="2" charset="2"/>
              <a:buChar char="Ø"/>
            </a:pPr>
            <a:r>
              <a:rPr lang="zh-CN" altLang="en-US" sz="1600" dirty="0" smtClean="0">
                <a:latin typeface="微软雅黑" pitchFamily="34" charset="-122"/>
                <a:ea typeface="微软雅黑" pitchFamily="34" charset="-122"/>
              </a:rPr>
              <a:t>移植性好，支持各种数据库，如果换个数据库只要在配置文件中变换配置就可以了，不用改变</a:t>
            </a:r>
            <a:r>
              <a:rPr lang="en-US" altLang="zh-CN" sz="1600" dirty="0" smtClean="0">
                <a:latin typeface="微软雅黑" pitchFamily="34" charset="-122"/>
                <a:ea typeface="微软雅黑" pitchFamily="34" charset="-122"/>
              </a:rPr>
              <a:t>hibernate</a:t>
            </a:r>
            <a:r>
              <a:rPr lang="zh-CN" altLang="en-US" sz="1600" dirty="0" smtClean="0">
                <a:latin typeface="微软雅黑" pitchFamily="34" charset="-122"/>
                <a:ea typeface="微软雅黑" pitchFamily="34" charset="-122"/>
              </a:rPr>
              <a:t>代码</a:t>
            </a:r>
          </a:p>
          <a:p>
            <a:pPr>
              <a:spcBef>
                <a:spcPct val="50000"/>
              </a:spcBef>
              <a:buFont typeface="Wingdings" pitchFamily="2" charset="2"/>
              <a:buChar char="Ø"/>
            </a:pPr>
            <a:r>
              <a:rPr lang="zh-CN" altLang="en-US" sz="1600" dirty="0" smtClean="0">
                <a:latin typeface="微软雅黑" pitchFamily="34" charset="-122"/>
                <a:ea typeface="微软雅黑" pitchFamily="34" charset="-122"/>
              </a:rPr>
              <a:t>支持透明持久化，因为</a:t>
            </a:r>
            <a:r>
              <a:rPr lang="en-US" altLang="zh-CN" sz="1600" dirty="0" smtClean="0">
                <a:latin typeface="微软雅黑" pitchFamily="34" charset="-122"/>
                <a:ea typeface="微软雅黑" pitchFamily="34" charset="-122"/>
              </a:rPr>
              <a:t>hibernate</a:t>
            </a:r>
            <a:r>
              <a:rPr lang="zh-CN" altLang="en-US" sz="1600" dirty="0" smtClean="0">
                <a:latin typeface="微软雅黑" pitchFamily="34" charset="-122"/>
                <a:ea typeface="微软雅黑" pitchFamily="34" charset="-122"/>
              </a:rPr>
              <a:t>操作的是纯粹的（</a:t>
            </a:r>
            <a:r>
              <a:rPr lang="en-US" altLang="zh-CN" sz="1600" dirty="0" err="1" smtClean="0">
                <a:latin typeface="微软雅黑" pitchFamily="34" charset="-122"/>
                <a:ea typeface="微软雅黑" pitchFamily="34" charset="-122"/>
              </a:rPr>
              <a:t>pojo</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类，没有实现任何接口，没有侵入性。所以说它是一个轻量级框架</a:t>
            </a:r>
          </a:p>
        </p:txBody>
      </p:sp>
      <p:sp>
        <p:nvSpPr>
          <p:cNvPr id="10" name="Text Box 49"/>
          <p:cNvSpPr txBox="1">
            <a:spLocks noChangeArrowheads="1"/>
          </p:cNvSpPr>
          <p:nvPr/>
        </p:nvSpPr>
        <p:spPr bwMode="auto">
          <a:xfrm>
            <a:off x="193100" y="1582476"/>
            <a:ext cx="860220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b="1" dirty="0" smtClean="0">
                <a:latin typeface="微软雅黑" pitchFamily="34" charset="-122"/>
                <a:ea typeface="微软雅黑" pitchFamily="34" charset="-122"/>
              </a:rPr>
              <a:t>为什么使用</a:t>
            </a:r>
            <a:r>
              <a:rPr lang="en-US" altLang="zh-CN" sz="1600" b="1" dirty="0" smtClean="0">
                <a:latin typeface="微软雅黑" pitchFamily="34" charset="-122"/>
                <a:ea typeface="微软雅黑" pitchFamily="34" charset="-122"/>
              </a:rPr>
              <a:t>Hibernate :</a:t>
            </a:r>
            <a:endParaRPr lang="zh-CN" altLang="en-US" sz="16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603984"/>
            <a:ext cx="24453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b="1" dirty="0" smtClean="0">
                <a:latin typeface="微软雅黑" pitchFamily="34" charset="-122"/>
                <a:ea typeface="微软雅黑" pitchFamily="34" charset="-122"/>
              </a:rPr>
              <a:t>什么是</a:t>
            </a:r>
            <a:r>
              <a:rPr lang="en-US" altLang="zh-CN" sz="1600" b="1" dirty="0" smtClean="0">
                <a:latin typeface="微软雅黑" pitchFamily="34" charset="-122"/>
                <a:ea typeface="微软雅黑" pitchFamily="34" charset="-122"/>
              </a:rPr>
              <a:t>O/R Mapping</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1106644"/>
            <a:ext cx="7853226" cy="1303181"/>
          </a:xfrm>
          <a:prstGeom prst="rect">
            <a:avLst/>
          </a:prstGeom>
        </p:spPr>
        <p:txBody>
          <a:bodyPr vert="horz" lIns="91440" tIns="45720" rIns="91440" bIns="45720" rtlCol="0">
            <a:normAutofit/>
          </a:bodyPr>
          <a:lstStyle/>
          <a:p>
            <a:pPr marL="0" marR="0" lvl="0" indent="0" defTabSz="457200" rtl="0" eaLnBrk="1" fontAlgn="auto" latinLnBrk="0" hangingPunct="1">
              <a:lnSpc>
                <a:spcPct val="100000"/>
              </a:lnSpc>
              <a:spcBef>
                <a:spcPct val="20000"/>
              </a:spcBef>
              <a:spcAft>
                <a:spcPts val="0"/>
              </a:spcAft>
              <a:buClrTx/>
              <a:buSzTx/>
              <a:buFont typeface="Arial" pitchFamily="34" charset="0"/>
              <a:buNone/>
              <a:tabLst/>
              <a:defRPr/>
            </a:pPr>
            <a:r>
              <a:rPr lang="en-US" altLang="zh-CN" dirty="0" smtClean="0">
                <a:latin typeface="微软雅黑" pitchFamily="34" charset="-122"/>
                <a:ea typeface="微软雅黑" pitchFamily="34" charset="-122"/>
              </a:rPr>
              <a:t>	</a:t>
            </a:r>
            <a:r>
              <a:rPr kumimoji="0" lang="zh-CN" altLang="en-US" i="0" u="none" strike="noStrike" kern="1200" cap="none" spc="0" normalizeH="0" baseline="0" noProof="0" dirty="0" smtClean="0">
                <a:ln>
                  <a:noFill/>
                </a:ln>
                <a:effectLst/>
                <a:uLnTx/>
                <a:uFillTx/>
                <a:latin typeface="微软雅黑" pitchFamily="34" charset="-122"/>
                <a:ea typeface="微软雅黑" pitchFamily="34" charset="-122"/>
              </a:rPr>
              <a:t>对象-关系映射是一门非常实用的工程技术，它实现了Java应用中的对象到关系数据库中的表的自动的（和透明的）持久化，使用元数据（meta data）描述对象与数据库间的映射。	</a:t>
            </a:r>
          </a:p>
        </p:txBody>
      </p:sp>
      <p:sp>
        <p:nvSpPr>
          <p:cNvPr id="15" name="Rectangle 3"/>
          <p:cNvSpPr txBox="1">
            <a:spLocks noChangeArrowheads="1"/>
          </p:cNvSpPr>
          <p:nvPr/>
        </p:nvSpPr>
        <p:spPr>
          <a:xfrm>
            <a:off x="595449" y="2943819"/>
            <a:ext cx="6248400" cy="1581150"/>
          </a:xfrm>
          <a:prstGeom prst="rect">
            <a:avLst/>
          </a:prstGeom>
        </p:spPr>
        <p:txBody>
          <a:bodyPr vert="horz" lIns="91440" tIns="45720" rIns="91440" bIns="45720" rtlCol="0">
            <a:normAutofit lnSpcReduction="10000"/>
          </a:bodyPr>
          <a:lstStyle/>
          <a:p>
            <a:pPr marL="0" marR="0" lvl="0" indent="0" defTabSz="457200" rtl="0" eaLnBrk="1" fontAlgn="auto" latinLnBrk="0" hangingPunct="1">
              <a:lnSpc>
                <a:spcPct val="100000"/>
              </a:lnSpc>
              <a:spcBef>
                <a:spcPct val="20000"/>
              </a:spcBef>
              <a:spcAft>
                <a:spcPts val="0"/>
              </a:spcAft>
              <a:buClrTx/>
              <a:buSzTx/>
              <a:buFont typeface="Wingdings" pitchFamily="2" charset="2"/>
              <a:buChar char="q"/>
              <a:tabLst/>
              <a:defRPr/>
            </a:pPr>
            <a:r>
              <a:rPr kumimoji="0" lang="zh-CN" altLang="en-US" b="0" i="0" u="none" strike="noStrike" kern="1200" cap="none" spc="0" normalizeH="0" baseline="0" noProof="0" dirty="0" smtClean="0">
                <a:ln>
                  <a:noFill/>
                </a:ln>
                <a:effectLst/>
                <a:uLnTx/>
                <a:uFillTx/>
                <a:latin typeface="微软雅黑" pitchFamily="34" charset="-122"/>
                <a:ea typeface="微软雅黑" pitchFamily="34" charset="-122"/>
              </a:rPr>
              <a:t>提高生产率（Productivity）</a:t>
            </a:r>
          </a:p>
          <a:p>
            <a:pPr marL="0" marR="0" lvl="0" indent="0" defTabSz="457200" rtl="0" eaLnBrk="1" fontAlgn="auto" latinLnBrk="0" hangingPunct="1">
              <a:lnSpc>
                <a:spcPct val="100000"/>
              </a:lnSpc>
              <a:spcBef>
                <a:spcPct val="20000"/>
              </a:spcBef>
              <a:spcAft>
                <a:spcPts val="0"/>
              </a:spcAft>
              <a:buClrTx/>
              <a:buSzTx/>
              <a:buFont typeface="Wingdings" pitchFamily="2" charset="2"/>
              <a:buChar char="q"/>
              <a:tabLst/>
              <a:defRPr/>
            </a:pPr>
            <a:r>
              <a:rPr kumimoji="0" lang="zh-CN" altLang="en-US" b="0" i="0" u="none" strike="noStrike" kern="1200" cap="none" spc="0" normalizeH="0" baseline="0" noProof="0" dirty="0" smtClean="0">
                <a:ln>
                  <a:noFill/>
                </a:ln>
                <a:effectLst/>
                <a:uLnTx/>
                <a:uFillTx/>
                <a:latin typeface="微软雅黑" pitchFamily="34" charset="-122"/>
                <a:ea typeface="微软雅黑" pitchFamily="34" charset="-122"/>
              </a:rPr>
              <a:t>可维护性（Maintainability）</a:t>
            </a:r>
          </a:p>
          <a:p>
            <a:pPr marL="0" marR="0" lvl="0" indent="0" defTabSz="457200" rtl="0" eaLnBrk="1" fontAlgn="auto" latinLnBrk="0" hangingPunct="1">
              <a:lnSpc>
                <a:spcPct val="100000"/>
              </a:lnSpc>
              <a:spcBef>
                <a:spcPct val="20000"/>
              </a:spcBef>
              <a:spcAft>
                <a:spcPts val="0"/>
              </a:spcAft>
              <a:buClrTx/>
              <a:buSzTx/>
              <a:buFont typeface="Wingdings" pitchFamily="2" charset="2"/>
              <a:buChar char="q"/>
              <a:tabLst/>
              <a:defRPr/>
            </a:pPr>
            <a:r>
              <a:rPr kumimoji="0" lang="zh-CN" altLang="en-US" b="0" i="0" u="none" strike="noStrike" kern="1200" cap="none" spc="0" normalizeH="0" baseline="0" noProof="0" dirty="0" smtClean="0">
                <a:ln>
                  <a:noFill/>
                </a:ln>
                <a:effectLst/>
                <a:uLnTx/>
                <a:uFillTx/>
                <a:latin typeface="微软雅黑" pitchFamily="34" charset="-122"/>
                <a:ea typeface="微软雅黑" pitchFamily="34" charset="-122"/>
              </a:rPr>
              <a:t>更好性能（Performance）</a:t>
            </a:r>
          </a:p>
          <a:p>
            <a:pPr marL="0" marR="0" lvl="0" indent="0" defTabSz="457200" rtl="0" eaLnBrk="1" fontAlgn="auto" latinLnBrk="0" hangingPunct="1">
              <a:lnSpc>
                <a:spcPct val="100000"/>
              </a:lnSpc>
              <a:spcBef>
                <a:spcPct val="20000"/>
              </a:spcBef>
              <a:spcAft>
                <a:spcPts val="0"/>
              </a:spcAft>
              <a:buClrTx/>
              <a:buSzTx/>
              <a:buFont typeface="Wingdings" pitchFamily="2" charset="2"/>
              <a:buChar char="q"/>
              <a:tabLst/>
              <a:defRPr/>
            </a:pPr>
            <a:r>
              <a:rPr kumimoji="0" lang="zh-CN" altLang="en-US" b="0" i="0" u="none" strike="noStrike" kern="1200" cap="none" spc="0" normalizeH="0" baseline="0" noProof="0" dirty="0" smtClean="0">
                <a:ln>
                  <a:noFill/>
                </a:ln>
                <a:effectLst/>
                <a:uLnTx/>
                <a:uFillTx/>
                <a:latin typeface="微软雅黑" pitchFamily="34" charset="-122"/>
                <a:ea typeface="微软雅黑" pitchFamily="34" charset="-122"/>
              </a:rPr>
              <a:t>厂商独立性（Vendor independence）</a:t>
            </a:r>
          </a:p>
          <a:p>
            <a:pPr marL="0" marR="0" lvl="0" indent="0" defTabSz="4572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b="0" i="0" u="none" strike="noStrike" kern="1200" cap="none" spc="0" normalizeH="0" baseline="0" noProof="0" dirty="0" smtClean="0">
                <a:ln>
                  <a:noFill/>
                </a:ln>
                <a:effectLst/>
                <a:uLnTx/>
                <a:uFillTx/>
                <a:latin typeface="微软雅黑" pitchFamily="34" charset="-122"/>
                <a:ea typeface="微软雅黑" pitchFamily="34" charset="-122"/>
              </a:rPr>
              <a:t>	</a:t>
            </a:r>
          </a:p>
          <a:p>
            <a:pPr marL="0" marR="0" lvl="0" indent="0" defTabSz="457200" rtl="0" eaLnBrk="1" fontAlgn="auto" latinLnBrk="0" hangingPunct="1">
              <a:lnSpc>
                <a:spcPct val="100000"/>
              </a:lnSpc>
              <a:spcBef>
                <a:spcPct val="20000"/>
              </a:spcBef>
              <a:spcAft>
                <a:spcPts val="0"/>
              </a:spcAft>
              <a:buClrTx/>
              <a:buSzTx/>
              <a:buFont typeface="Arial"/>
              <a:buNone/>
              <a:tabLst/>
              <a:defRPr/>
            </a:pPr>
            <a:endParaRPr kumimoji="0" lang="zh-CN" altLang="en-US" b="0" i="0" u="none" strike="noStrike" kern="1200" cap="none" spc="0" normalizeH="0" baseline="0" noProof="0" dirty="0">
              <a:ln>
                <a:noFill/>
              </a:ln>
              <a:effectLst/>
              <a:uLnTx/>
              <a:uFillTx/>
              <a:latin typeface="微软雅黑" pitchFamily="34" charset="-122"/>
              <a:ea typeface="微软雅黑" pitchFamily="34" charset="-122"/>
            </a:endParaRPr>
          </a:p>
        </p:txBody>
      </p:sp>
      <p:sp>
        <p:nvSpPr>
          <p:cNvPr id="17" name="Text Box 49"/>
          <p:cNvSpPr txBox="1">
            <a:spLocks noChangeArrowheads="1"/>
          </p:cNvSpPr>
          <p:nvPr/>
        </p:nvSpPr>
        <p:spPr bwMode="auto">
          <a:xfrm>
            <a:off x="269301" y="2447925"/>
            <a:ext cx="24453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O/R Mapping</a:t>
            </a:r>
            <a:r>
              <a:rPr lang="zh-CN" altLang="en-US" sz="1600" b="1" dirty="0" smtClean="0">
                <a:latin typeface="微软雅黑" pitchFamily="34" charset="-122"/>
                <a:ea typeface="微软雅黑" pitchFamily="34" charset="-122"/>
              </a:rPr>
              <a:t>的优点</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494077"/>
            <a:ext cx="35121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Hibernate </a:t>
            </a:r>
            <a:r>
              <a:rPr lang="zh-CN" altLang="en-US" sz="1600" b="1" dirty="0" smtClean="0">
                <a:latin typeface="微软雅黑" pitchFamily="34" charset="-122"/>
                <a:ea typeface="微软雅黑" pitchFamily="34" charset="-122"/>
              </a:rPr>
              <a:t>属性基本类型映射对照表</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graphicFrame>
        <p:nvGraphicFramePr>
          <p:cNvPr id="13" name="Group 4"/>
          <p:cNvGraphicFramePr>
            <a:graphicFrameLocks/>
          </p:cNvGraphicFramePr>
          <p:nvPr/>
        </p:nvGraphicFramePr>
        <p:xfrm>
          <a:off x="735858" y="817878"/>
          <a:ext cx="7704137" cy="3840480"/>
        </p:xfrm>
        <a:graphic>
          <a:graphicData uri="http://schemas.openxmlformats.org/drawingml/2006/table">
            <a:tbl>
              <a:tblPr/>
              <a:tblGrid>
                <a:gridCol w="3311525"/>
                <a:gridCol w="2160587"/>
                <a:gridCol w="2232025"/>
              </a:tblGrid>
              <a:tr h="25626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1" i="0" u="none" strike="noStrike" cap="none" normalizeH="0" baseline="0" dirty="0" smtClean="0">
                          <a:ln>
                            <a:noFill/>
                          </a:ln>
                          <a:solidFill>
                            <a:schemeClr val="tx1"/>
                          </a:solidFill>
                          <a:effectLst/>
                          <a:latin typeface="华文细黑" pitchFamily="2" charset="-122"/>
                          <a:ea typeface="宋体" pitchFamily="2" charset="-122"/>
                        </a:rPr>
                        <a:t>Java 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1" i="0" u="none" strike="noStrike" cap="none" normalizeH="0" baseline="0" dirty="0" smtClean="0">
                          <a:ln>
                            <a:noFill/>
                          </a:ln>
                          <a:solidFill>
                            <a:schemeClr val="tx1"/>
                          </a:solidFill>
                          <a:effectLst/>
                          <a:latin typeface="华文细黑" pitchFamily="2" charset="-122"/>
                          <a:ea typeface="宋体" pitchFamily="2" charset="-122"/>
                        </a:rPr>
                        <a:t>Hibernate映射类型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1" i="0" u="none" strike="noStrike" cap="none" normalizeH="0" baseline="0" smtClean="0">
                          <a:ln>
                            <a:noFill/>
                          </a:ln>
                          <a:solidFill>
                            <a:schemeClr val="tx1"/>
                          </a:solidFill>
                          <a:effectLst/>
                          <a:latin typeface="华文细黑" pitchFamily="2" charset="-122"/>
                          <a:ea typeface="宋体" pitchFamily="2" charset="-122"/>
                        </a:rPr>
                        <a:t>SQL类型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98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java.math.BigDecimal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big_decimal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smtClean="0">
                          <a:ln>
                            <a:noFill/>
                          </a:ln>
                          <a:solidFill>
                            <a:schemeClr val="tx1"/>
                          </a:solidFill>
                          <a:effectLst/>
                          <a:latin typeface="华文细黑" pitchFamily="2" charset="-122"/>
                          <a:ea typeface="宋体" pitchFamily="2" charset="-122"/>
                        </a:rPr>
                        <a:t>numeric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146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smtClean="0">
                          <a:ln>
                            <a:noFill/>
                          </a:ln>
                          <a:solidFill>
                            <a:schemeClr val="tx1"/>
                          </a:solidFill>
                          <a:effectLst/>
                          <a:latin typeface="华文细黑" pitchFamily="2" charset="-122"/>
                          <a:ea typeface="宋体" pitchFamily="2" charset="-122"/>
                        </a:rPr>
                        <a:t>byte[]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smtClean="0">
                          <a:ln>
                            <a:noFill/>
                          </a:ln>
                          <a:solidFill>
                            <a:schemeClr val="tx1"/>
                          </a:solidFill>
                          <a:effectLst/>
                          <a:latin typeface="华文细黑" pitchFamily="2" charset="-122"/>
                          <a:ea typeface="宋体" pitchFamily="2" charset="-122"/>
                        </a:rPr>
                        <a:t>varbinary(blob)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08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smtClean="0">
                          <a:ln>
                            <a:noFill/>
                          </a:ln>
                          <a:solidFill>
                            <a:schemeClr val="tx1"/>
                          </a:solidFill>
                          <a:effectLst/>
                          <a:latin typeface="华文细黑" pitchFamily="2" charset="-122"/>
                          <a:ea typeface="宋体" pitchFamily="2" charset="-122"/>
                        </a:rPr>
                        <a:t>boolean(java.lang.Boolean)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boolean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bit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byte(java.lang.Byte)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byte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smtClean="0">
                          <a:ln>
                            <a:noFill/>
                          </a:ln>
                          <a:solidFill>
                            <a:schemeClr val="tx1"/>
                          </a:solidFill>
                          <a:effectLst/>
                          <a:latin typeface="华文细黑" pitchFamily="2" charset="-122"/>
                          <a:ea typeface="宋体" pitchFamily="2" charset="-122"/>
                        </a:rPr>
                        <a:t>tinyint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java.sql.Clob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clob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smtClean="0">
                          <a:ln>
                            <a:noFill/>
                          </a:ln>
                          <a:solidFill>
                            <a:schemeClr val="tx1"/>
                          </a:solidFill>
                          <a:effectLst/>
                          <a:latin typeface="华文细黑" pitchFamily="2" charset="-122"/>
                          <a:ea typeface="宋体" pitchFamily="2" charset="-122"/>
                        </a:rPr>
                        <a:t>clob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2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java.util.Date 或java.sql.Date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146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double(java.lang.Double)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double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double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98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float(java.lang.Float)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smtClean="0">
                          <a:ln>
                            <a:noFill/>
                          </a:ln>
                          <a:solidFill>
                            <a:schemeClr val="tx1"/>
                          </a:solidFill>
                          <a:effectLst/>
                          <a:latin typeface="华文细黑" pitchFamily="2" charset="-122"/>
                          <a:ea typeface="宋体" pitchFamily="2" charset="-122"/>
                        </a:rPr>
                        <a:t>float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08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smtClean="0">
                          <a:ln>
                            <a:noFill/>
                          </a:ln>
                          <a:solidFill>
                            <a:schemeClr val="tx1"/>
                          </a:solidFill>
                          <a:effectLst/>
                          <a:latin typeface="华文细黑" pitchFamily="2" charset="-122"/>
                          <a:ea typeface="宋体" pitchFamily="2" charset="-122"/>
                        </a:rPr>
                        <a:t>int (java.lang.Integer)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integer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2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long(java.lang.Long)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smtClean="0">
                          <a:ln>
                            <a:noFill/>
                          </a:ln>
                          <a:solidFill>
                            <a:schemeClr val="tx1"/>
                          </a:solidFill>
                          <a:effectLst/>
                          <a:latin typeface="华文细黑" pitchFamily="2" charset="-122"/>
                          <a:ea typeface="宋体" pitchFamily="2" charset="-122"/>
                        </a:rPr>
                        <a:t>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smtClean="0">
                          <a:ln>
                            <a:noFill/>
                          </a:ln>
                          <a:solidFill>
                            <a:schemeClr val="tx1"/>
                          </a:solidFill>
                          <a:effectLst/>
                          <a:latin typeface="华文细黑" pitchFamily="2" charset="-122"/>
                          <a:ea typeface="宋体" pitchFamily="2" charset="-122"/>
                        </a:rPr>
                        <a:t>bigint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4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java.lang.String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string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varchar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smtClean="0">
                          <a:ln>
                            <a:noFill/>
                          </a:ln>
                          <a:solidFill>
                            <a:schemeClr val="tx1"/>
                          </a:solidFill>
                          <a:effectLst/>
                          <a:latin typeface="华文细黑" pitchFamily="2" charset="-122"/>
                          <a:ea typeface="宋体" pitchFamily="2" charset="-122"/>
                        </a:rPr>
                        <a:t>java.lang.String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smtClean="0">
                          <a:ln>
                            <a:noFill/>
                          </a:ln>
                          <a:solidFill>
                            <a:schemeClr val="tx1"/>
                          </a:solidFill>
                          <a:effectLst/>
                          <a:latin typeface="华文细黑" pitchFamily="2" charset="-122"/>
                          <a:ea typeface="宋体" pitchFamily="2" charset="-122"/>
                        </a:rPr>
                        <a:t>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clob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2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java.util.Date 或 java.sql.Timestamp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华文细黑" pitchFamily="2" charset="-122"/>
                          <a:ea typeface="宋体" pitchFamily="2" charset="-122"/>
                        </a:rPr>
                        <a:t>timestamp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603984"/>
            <a:ext cx="24453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b="1" dirty="0" smtClean="0">
                <a:latin typeface="微软雅黑" pitchFamily="34" charset="-122"/>
                <a:ea typeface="微软雅黑" pitchFamily="34" charset="-122"/>
              </a:rPr>
              <a:t>对象标识符</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944719"/>
            <a:ext cx="7853226" cy="1747681"/>
          </a:xfrm>
          <a:prstGeom prst="rect">
            <a:avLst/>
          </a:prstGeom>
        </p:spPr>
        <p:txBody>
          <a:bodyPr vert="horz" lIns="91440" tIns="45720" rIns="91440" bIns="45720" rtlCol="0">
            <a:normAutofit/>
          </a:bodyPr>
          <a:lstStyle/>
          <a:p>
            <a:pPr>
              <a:spcBef>
                <a:spcPct val="20000"/>
              </a:spcBef>
            </a:pPr>
            <a:r>
              <a:rPr lang="en-US" altLang="zh-CN" sz="1600" dirty="0" smtClean="0">
                <a:latin typeface="微软雅黑" pitchFamily="34" charset="-122"/>
                <a:ea typeface="微软雅黑" pitchFamily="34" charset="-122"/>
              </a:rPr>
              <a:t>	Hibernate</a:t>
            </a:r>
            <a:r>
              <a:rPr lang="zh-CN" altLang="en-US" sz="1600" dirty="0" smtClean="0">
                <a:latin typeface="微软雅黑" pitchFamily="34" charset="-122"/>
                <a:ea typeface="微软雅黑" pitchFamily="34" charset="-122"/>
              </a:rPr>
              <a:t>使用对象标识符</a:t>
            </a:r>
            <a:r>
              <a:rPr lang="en-US" altLang="zh-CN" sz="1600" dirty="0" smtClean="0">
                <a:latin typeface="微软雅黑" pitchFamily="34" charset="-122"/>
                <a:ea typeface="微软雅黑" pitchFamily="34" charset="-122"/>
              </a:rPr>
              <a:t>(OID)</a:t>
            </a:r>
            <a:r>
              <a:rPr lang="zh-CN" altLang="en-US" sz="1600" dirty="0" smtClean="0">
                <a:latin typeface="微软雅黑" pitchFamily="34" charset="-122"/>
                <a:ea typeface="微软雅黑" pitchFamily="34" charset="-122"/>
              </a:rPr>
              <a:t>来建立内存中的对象和表中记录的对应关系，它和表的主键对应为了保证</a:t>
            </a:r>
            <a:r>
              <a:rPr lang="en-US" altLang="zh-CN" sz="1600" dirty="0" smtClean="0">
                <a:latin typeface="微软雅黑" pitchFamily="34" charset="-122"/>
                <a:ea typeface="微软雅黑" pitchFamily="34" charset="-122"/>
              </a:rPr>
              <a:t>OID</a:t>
            </a:r>
            <a:r>
              <a:rPr lang="zh-CN" altLang="en-US" sz="1600" dirty="0" smtClean="0">
                <a:latin typeface="微软雅黑" pitchFamily="34" charset="-122"/>
                <a:ea typeface="微软雅黑" pitchFamily="34" charset="-122"/>
              </a:rPr>
              <a:t>的惟一性和不可变性，应该让</a:t>
            </a:r>
            <a:r>
              <a:rPr lang="en-US" altLang="zh-CN" sz="1600" dirty="0" smtClean="0">
                <a:latin typeface="微软雅黑" pitchFamily="34" charset="-122"/>
                <a:ea typeface="微软雅黑" pitchFamily="34" charset="-122"/>
              </a:rPr>
              <a:t>Hibernate</a:t>
            </a:r>
            <a:r>
              <a:rPr lang="zh-CN" altLang="en-US" sz="1600" dirty="0" smtClean="0">
                <a:latin typeface="微软雅黑" pitchFamily="34" charset="-122"/>
                <a:ea typeface="微软雅黑" pitchFamily="34" charset="-122"/>
              </a:rPr>
              <a:t>而不是应用程序来为</a:t>
            </a:r>
            <a:r>
              <a:rPr lang="en-US" altLang="zh-CN" sz="1600" dirty="0" smtClean="0">
                <a:latin typeface="微软雅黑" pitchFamily="34" charset="-122"/>
                <a:ea typeface="微软雅黑" pitchFamily="34" charset="-122"/>
              </a:rPr>
              <a:t>OID</a:t>
            </a:r>
            <a:r>
              <a:rPr lang="zh-CN" altLang="en-US" sz="1600" dirty="0" smtClean="0">
                <a:latin typeface="微软雅黑" pitchFamily="34" charset="-122"/>
                <a:ea typeface="微软雅黑" pitchFamily="34" charset="-122"/>
              </a:rPr>
              <a:t>赋值，同时带来的效果是，数据库表的主键值也是由</a:t>
            </a:r>
            <a:r>
              <a:rPr lang="en-US" altLang="zh-CN" sz="1600" dirty="0" smtClean="0">
                <a:latin typeface="微软雅黑" pitchFamily="34" charset="-122"/>
                <a:ea typeface="微软雅黑" pitchFamily="34" charset="-122"/>
              </a:rPr>
              <a:t>Hibernate</a:t>
            </a:r>
            <a:r>
              <a:rPr lang="zh-CN" altLang="en-US" sz="1600" dirty="0" smtClean="0">
                <a:latin typeface="微软雅黑" pitchFamily="34" charset="-122"/>
                <a:ea typeface="微软雅黑" pitchFamily="34" charset="-122"/>
              </a:rPr>
              <a:t>生成</a:t>
            </a:r>
            <a:endParaRPr lang="en-US" altLang="zh-CN" sz="1600" dirty="0" smtClean="0">
              <a:latin typeface="微软雅黑" pitchFamily="34" charset="-122"/>
              <a:ea typeface="微软雅黑" pitchFamily="34" charset="-122"/>
            </a:endParaRPr>
          </a:p>
          <a:p>
            <a:pPr>
              <a:spcBef>
                <a:spcPct val="20000"/>
              </a:spcBef>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在数据库表中主键是一个非常重要的概念，对表的任何操作都离不开主键，而且对于不同的数据库其自动生成主键的方式又不一样。而</a:t>
            </a:r>
            <a:r>
              <a:rPr lang="en-US" altLang="zh-CN" sz="1600" dirty="0" smtClean="0">
                <a:latin typeface="微软雅黑" pitchFamily="34" charset="-122"/>
                <a:ea typeface="微软雅黑" pitchFamily="34" charset="-122"/>
              </a:rPr>
              <a:t>Hibernate</a:t>
            </a:r>
            <a:r>
              <a:rPr lang="zh-CN" altLang="en-US" sz="1600" dirty="0" smtClean="0">
                <a:latin typeface="微软雅黑" pitchFamily="34" charset="-122"/>
                <a:ea typeface="微软雅黑" pitchFamily="34" charset="-122"/>
              </a:rPr>
              <a:t>很好的解决了这个问题，就是用对象标识符（</a:t>
            </a:r>
            <a:r>
              <a:rPr lang="en-US" altLang="zh-CN" sz="1600" dirty="0" smtClean="0">
                <a:latin typeface="微软雅黑" pitchFamily="34" charset="-122"/>
                <a:ea typeface="微软雅黑" pitchFamily="34" charset="-122"/>
              </a:rPr>
              <a:t>OID</a:t>
            </a:r>
            <a:r>
              <a:rPr lang="zh-CN" altLang="en-US" sz="1600" dirty="0" smtClean="0">
                <a:latin typeface="微软雅黑" pitchFamily="34" charset="-122"/>
                <a:ea typeface="微软雅黑" pitchFamily="34" charset="-122"/>
              </a:rPr>
              <a:t>）来映射主键与对象之间的关系</a:t>
            </a:r>
            <a:endParaRPr kumimoji="0" lang="zh-CN" altLang="en-US" sz="1600" i="0" u="none" strike="noStrike" kern="1200" cap="none" spc="0" normalizeH="0" baseline="0" noProof="0" dirty="0" smtClean="0">
              <a:ln>
                <a:noFill/>
              </a:ln>
              <a:effectLst/>
              <a:uLnTx/>
              <a:uFillTx/>
              <a:latin typeface="微软雅黑" pitchFamily="34" charset="-122"/>
              <a:ea typeface="微软雅黑" pitchFamily="34" charset="-122"/>
            </a:endParaRPr>
          </a:p>
        </p:txBody>
      </p:sp>
      <p:pic>
        <p:nvPicPr>
          <p:cNvPr id="11" name="Picture 4"/>
          <p:cNvPicPr>
            <a:picLocks noChangeAspect="1" noChangeArrowheads="1"/>
          </p:cNvPicPr>
          <p:nvPr/>
        </p:nvPicPr>
        <p:blipFill>
          <a:blip r:embed="rId5"/>
          <a:srcRect/>
          <a:stretch>
            <a:fillRect/>
          </a:stretch>
        </p:blipFill>
        <p:spPr bwMode="auto">
          <a:xfrm>
            <a:off x="2456127" y="2661184"/>
            <a:ext cx="4231746" cy="2189796"/>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494077"/>
            <a:ext cx="35121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b="1" dirty="0" smtClean="0">
                <a:latin typeface="微软雅黑" pitchFamily="34" charset="-122"/>
                <a:ea typeface="微软雅黑" pitchFamily="34" charset="-122"/>
              </a:rPr>
              <a:t>内置对象标识符的生成常用策略</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graphicFrame>
        <p:nvGraphicFramePr>
          <p:cNvPr id="8" name="Group 4"/>
          <p:cNvGraphicFramePr>
            <a:graphicFrameLocks/>
          </p:cNvGraphicFramePr>
          <p:nvPr/>
        </p:nvGraphicFramePr>
        <p:xfrm>
          <a:off x="654047" y="1058333"/>
          <a:ext cx="7926388" cy="3378201"/>
        </p:xfrm>
        <a:graphic>
          <a:graphicData uri="http://schemas.openxmlformats.org/drawingml/2006/table">
            <a:tbl>
              <a:tblPr/>
              <a:tblGrid>
                <a:gridCol w="1800225"/>
                <a:gridCol w="6126163"/>
              </a:tblGrid>
              <a:tr h="3968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标识符生成策略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increment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适用于逻辑主键.由Hibernate自动以递增方式生成</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identity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适用于逻辑主键.由底层数据库生成标识符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sequence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适用于逻辑主键.Hibernate根据底层数据库的序列生成标识符．这要求底层数据库支持序列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native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适用于逻辑主键.根据底层数据库对自动生成标识符的方式，自动选择identity,sequence或hilo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uuid.hex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适用于逻辑主键. Hibernate采用128位的UUID算法生成标识符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uuid.string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适用于逻辑主键.使用和uuid.hex同样的算法，UUID被编码成一个16字符长的串，不能使用在PostgreSQL数据库中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603984"/>
            <a:ext cx="24453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b="1" dirty="0" smtClean="0">
                <a:latin typeface="微软雅黑" pitchFamily="34" charset="-122"/>
                <a:ea typeface="微软雅黑" pitchFamily="34" charset="-122"/>
              </a:rPr>
              <a:t>一对一／多对一关联</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944719"/>
            <a:ext cx="7853226" cy="1303181"/>
          </a:xfrm>
          <a:prstGeom prst="rect">
            <a:avLst/>
          </a:prstGeom>
        </p:spPr>
        <p:txBody>
          <a:bodyPr vert="horz" lIns="91440" tIns="45720" rIns="91440" bIns="45720" rtlCol="0">
            <a:normAutofit/>
          </a:bodyPr>
          <a:lstStyle/>
          <a:p>
            <a:pPr>
              <a:spcBef>
                <a:spcPct val="20000"/>
              </a:spcBef>
            </a:pPr>
            <a:r>
              <a:rPr lang="en-US" altLang="zh-CN" sz="1600" dirty="0" smtClean="0">
                <a:latin typeface="微软雅黑" pitchFamily="34" charset="-122"/>
                <a:ea typeface="微软雅黑" pitchFamily="34" charset="-122"/>
              </a:rPr>
              <a:t>Hibernate</a:t>
            </a:r>
            <a:r>
              <a:rPr lang="zh-CN" altLang="en-US" sz="1600" dirty="0" smtClean="0">
                <a:latin typeface="微软雅黑" pitchFamily="34" charset="-122"/>
                <a:ea typeface="微软雅黑" pitchFamily="34" charset="-122"/>
              </a:rPr>
              <a:t>通过两种方式实现一对一关联．分别是使用主键关联和使用外键关联。</a:t>
            </a:r>
            <a:r>
              <a:rPr kumimoji="0" lang="zh-CN" altLang="en-US" sz="1600" i="0" u="none" strike="noStrike" kern="1200" cap="none" spc="0" normalizeH="0" baseline="0" noProof="0" dirty="0" smtClean="0">
                <a:ln>
                  <a:noFill/>
                </a:ln>
                <a:effectLst/>
                <a:uLnTx/>
                <a:uFillTx/>
                <a:latin typeface="微软雅黑" pitchFamily="34" charset="-122"/>
                <a:ea typeface="微软雅黑" pitchFamily="34" charset="-122"/>
              </a:rPr>
              <a:t>	</a:t>
            </a:r>
            <a:endParaRPr kumimoji="0" lang="en-US" altLang="zh-CN" sz="1600" i="0" u="none" strike="noStrike" kern="1200" cap="none" spc="0" normalizeH="0" baseline="0" noProof="0" dirty="0" smtClean="0">
              <a:ln>
                <a:noFill/>
              </a:ln>
              <a:effectLst/>
              <a:uLnTx/>
              <a:uFillTx/>
              <a:latin typeface="微软雅黑" pitchFamily="34" charset="-122"/>
              <a:ea typeface="微软雅黑" pitchFamily="34" charset="-122"/>
            </a:endParaRPr>
          </a:p>
          <a:p>
            <a:pPr>
              <a:spcBef>
                <a:spcPct val="20000"/>
              </a:spcBef>
            </a:pPr>
            <a:r>
              <a:rPr lang="zh-CN" altLang="en-US" sz="1600" dirty="0" smtClean="0">
                <a:latin typeface="微软雅黑" pitchFamily="34" charset="-122"/>
                <a:ea typeface="微软雅黑" pitchFamily="34" charset="-122"/>
              </a:rPr>
              <a:t>１．使用主键关联，关联的两个实体共享一个主键．</a:t>
            </a:r>
            <a:r>
              <a:rPr lang="en-US" altLang="zh-CN" sz="1600" dirty="0" smtClean="0">
                <a:latin typeface="微软雅黑" pitchFamily="34" charset="-122"/>
                <a:ea typeface="微软雅黑" pitchFamily="34" charset="-122"/>
              </a:rPr>
              <a:t>Hibernate</a:t>
            </a:r>
            <a:r>
              <a:rPr lang="zh-CN" altLang="en-US" sz="1600" dirty="0" smtClean="0">
                <a:latin typeface="微软雅黑" pitchFamily="34" charset="-122"/>
                <a:ea typeface="微软雅黑" pitchFamily="34" charset="-122"/>
              </a:rPr>
              <a:t>通过</a:t>
            </a:r>
            <a:r>
              <a:rPr lang="en-US" altLang="zh-CN" sz="1600" dirty="0" smtClean="0">
                <a:latin typeface="微软雅黑" pitchFamily="34" charset="-122"/>
                <a:ea typeface="微软雅黑" pitchFamily="34" charset="-122"/>
              </a:rPr>
              <a:t>&lt;one-to-one&gt;</a:t>
            </a:r>
            <a:r>
              <a:rPr lang="zh-CN" altLang="en-US" sz="1600" dirty="0" smtClean="0">
                <a:latin typeface="微软雅黑" pitchFamily="34" charset="-122"/>
                <a:ea typeface="微软雅黑" pitchFamily="34" charset="-122"/>
              </a:rPr>
              <a:t>节点配置．（这种是纯一对一关联）</a:t>
            </a:r>
            <a:endParaRPr kumimoji="0" lang="zh-CN" altLang="en-US" sz="1600" i="0" u="none" strike="noStrike" kern="1200" cap="none" spc="0" normalizeH="0" baseline="0" noProof="0" dirty="0" smtClean="0">
              <a:ln>
                <a:noFill/>
              </a:ln>
              <a:effectLst/>
              <a:uLnTx/>
              <a:uFillTx/>
              <a:latin typeface="微软雅黑" pitchFamily="34" charset="-122"/>
              <a:ea typeface="微软雅黑" pitchFamily="34" charset="-122"/>
            </a:endParaRPr>
          </a:p>
        </p:txBody>
      </p:sp>
      <p:graphicFrame>
        <p:nvGraphicFramePr>
          <p:cNvPr id="13" name="Group 4"/>
          <p:cNvGraphicFramePr>
            <a:graphicFrameLocks/>
          </p:cNvGraphicFramePr>
          <p:nvPr/>
        </p:nvGraphicFramePr>
        <p:xfrm>
          <a:off x="971550" y="2023466"/>
          <a:ext cx="2374900" cy="768414"/>
        </p:xfrm>
        <a:graphic>
          <a:graphicData uri="http://schemas.openxmlformats.org/drawingml/2006/table">
            <a:tbl>
              <a:tblPr/>
              <a:tblGrid>
                <a:gridCol w="847725"/>
                <a:gridCol w="1527175"/>
              </a:tblGrid>
              <a:tr h="2746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华文细黑" pitchFamily="2" charset="-122"/>
                          <a:ea typeface="宋体" pitchFamily="2" charset="-122"/>
                        </a:rPr>
                        <a:t>PK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dirty="0" err="1" smtClean="0">
                          <a:ln>
                            <a:noFill/>
                          </a:ln>
                          <a:solidFill>
                            <a:schemeClr val="tx1"/>
                          </a:solidFill>
                          <a:effectLst/>
                          <a:latin typeface="华文细黑" pitchFamily="2" charset="-122"/>
                          <a:ea typeface="宋体" pitchFamily="2" charset="-122"/>
                        </a:rPr>
                        <a:t>Member_id</a:t>
                      </a:r>
                      <a:endParaRPr kumimoji="0" lang="en-US" altLang="zh-CN" sz="1200" b="0" i="0" u="none" strike="noStrike" cap="none" normalizeH="0" baseline="0" dirty="0" smtClean="0">
                        <a:ln>
                          <a:noFill/>
                        </a:ln>
                        <a:solidFill>
                          <a:schemeClr val="tx1"/>
                        </a:solidFill>
                        <a:effectLst/>
                        <a:latin typeface="华文细黑"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en-US" sz="2000" b="0" i="0" u="none" strike="noStrike" cap="none" normalizeH="0" baseline="0" smtClean="0">
                        <a:ln>
                          <a:noFill/>
                        </a:ln>
                        <a:solidFill>
                          <a:schemeClr val="tx1"/>
                        </a:solidFill>
                        <a:effectLst/>
                        <a:latin typeface="华文细黑"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dirty="0" err="1" smtClean="0">
                          <a:ln>
                            <a:noFill/>
                          </a:ln>
                          <a:solidFill>
                            <a:schemeClr val="tx1"/>
                          </a:solidFill>
                          <a:effectLst/>
                          <a:latin typeface="华文细黑" pitchFamily="2" charset="-122"/>
                          <a:ea typeface="宋体" pitchFamily="2" charset="-122"/>
                        </a:rPr>
                        <a:t>Member_name</a:t>
                      </a:r>
                      <a:endParaRPr kumimoji="0" lang="en-US" altLang="zh-CN" sz="1200" b="0" i="0" u="none" strike="noStrike" cap="none" normalizeH="0" baseline="0" dirty="0" smtClean="0">
                        <a:ln>
                          <a:noFill/>
                        </a:ln>
                        <a:solidFill>
                          <a:schemeClr val="tx1"/>
                        </a:solidFill>
                        <a:effectLst/>
                        <a:latin typeface="华文细黑" pitchFamily="2" charset="-122"/>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华文细黑" pitchFamily="2" charset="-122"/>
                          <a:ea typeface="宋体" pitchFamily="2" charset="-122"/>
                        </a:rPr>
                        <a:t>sex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 name="Group 15"/>
          <p:cNvGraphicFramePr>
            <a:graphicFrameLocks/>
          </p:cNvGraphicFramePr>
          <p:nvPr/>
        </p:nvGraphicFramePr>
        <p:xfrm>
          <a:off x="5427133" y="2040400"/>
          <a:ext cx="2447925" cy="768414"/>
        </p:xfrm>
        <a:graphic>
          <a:graphicData uri="http://schemas.openxmlformats.org/drawingml/2006/table">
            <a:tbl>
              <a:tblPr/>
              <a:tblGrid>
                <a:gridCol w="873125"/>
                <a:gridCol w="1574800"/>
              </a:tblGrid>
              <a:tr h="2746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华文细黑" pitchFamily="2" charset="-122"/>
                          <a:ea typeface="宋体" pitchFamily="2" charset="-122"/>
                        </a:rPr>
                        <a:t>PK,FK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Member_id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en-US" sz="2000" b="0" i="0" u="none" strike="noStrike" cap="none" normalizeH="0" baseline="0" dirty="0" smtClean="0">
                        <a:ln>
                          <a:noFill/>
                        </a:ln>
                        <a:solidFill>
                          <a:schemeClr val="tx1"/>
                        </a:solidFill>
                        <a:effectLst/>
                        <a:latin typeface="华文细黑"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dirty="0" err="1" smtClean="0">
                          <a:ln>
                            <a:noFill/>
                          </a:ln>
                          <a:solidFill>
                            <a:schemeClr val="tx1"/>
                          </a:solidFill>
                          <a:effectLst/>
                          <a:latin typeface="华文细黑" pitchFamily="2" charset="-122"/>
                          <a:ea typeface="宋体" pitchFamily="2" charset="-122"/>
                        </a:rPr>
                        <a:t>card_no</a:t>
                      </a:r>
                      <a:endParaRPr kumimoji="0" lang="en-US" altLang="zh-CN" sz="1200" b="0" i="0" u="none" strike="noStrike" cap="none" normalizeH="0" baseline="0" dirty="0" smtClean="0">
                        <a:ln>
                          <a:noFill/>
                        </a:ln>
                        <a:solidFill>
                          <a:schemeClr val="tx1"/>
                        </a:solidFill>
                        <a:effectLst/>
                        <a:latin typeface="华文细黑" pitchFamily="2" charset="-122"/>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dirty="0" err="1" smtClean="0">
                          <a:ln>
                            <a:noFill/>
                          </a:ln>
                          <a:solidFill>
                            <a:schemeClr val="tx1"/>
                          </a:solidFill>
                          <a:effectLst/>
                          <a:latin typeface="华文细黑" pitchFamily="2" charset="-122"/>
                          <a:ea typeface="宋体" pitchFamily="2" charset="-122"/>
                        </a:rPr>
                        <a:t>card_type</a:t>
                      </a:r>
                      <a:endParaRPr kumimoji="0" lang="en-US" altLang="zh-CN" sz="1200" b="0" i="0" u="none" strike="noStrike" cap="none" normalizeH="0" baseline="0" dirty="0" smtClean="0">
                        <a:ln>
                          <a:noFill/>
                        </a:ln>
                        <a:solidFill>
                          <a:schemeClr val="tx1"/>
                        </a:solidFill>
                        <a:effectLst/>
                        <a:latin typeface="华文细黑"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 name="Text Box 26"/>
          <p:cNvSpPr txBox="1">
            <a:spLocks noChangeArrowheads="1"/>
          </p:cNvSpPr>
          <p:nvPr/>
        </p:nvSpPr>
        <p:spPr bwMode="auto">
          <a:xfrm>
            <a:off x="1527175" y="1726074"/>
            <a:ext cx="1028700" cy="304800"/>
          </a:xfrm>
          <a:prstGeom prst="rect">
            <a:avLst/>
          </a:prstGeom>
          <a:noFill/>
          <a:ln w="9525">
            <a:noFill/>
            <a:miter lim="800000"/>
            <a:headEnd/>
            <a:tailEnd/>
          </a:ln>
          <a:effectLst/>
        </p:spPr>
        <p:txBody>
          <a:bodyPr>
            <a:spAutoFit/>
          </a:bodyPr>
          <a:lstStyle/>
          <a:p>
            <a:pPr marL="342900" indent="-342900">
              <a:spcBef>
                <a:spcPct val="20000"/>
              </a:spcBef>
              <a:buClr>
                <a:srgbClr val="330066"/>
              </a:buClr>
              <a:buFont typeface="Times" charset="0"/>
              <a:buNone/>
            </a:pPr>
            <a:r>
              <a:rPr lang="en-US" sz="1400" dirty="0"/>
              <a:t>member</a:t>
            </a:r>
          </a:p>
        </p:txBody>
      </p:sp>
      <p:sp>
        <p:nvSpPr>
          <p:cNvPr id="21" name="Text Box 27"/>
          <p:cNvSpPr txBox="1">
            <a:spLocks noChangeArrowheads="1"/>
          </p:cNvSpPr>
          <p:nvPr/>
        </p:nvSpPr>
        <p:spPr bwMode="auto">
          <a:xfrm>
            <a:off x="6096000" y="1727133"/>
            <a:ext cx="708025"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dirty="0" err="1"/>
              <a:t>idCard</a:t>
            </a:r>
            <a:endParaRPr lang="en-US" sz="1400" dirty="0"/>
          </a:p>
        </p:txBody>
      </p:sp>
      <p:sp>
        <p:nvSpPr>
          <p:cNvPr id="23" name="Line 28"/>
          <p:cNvSpPr>
            <a:spLocks noChangeShapeType="1"/>
          </p:cNvSpPr>
          <p:nvPr/>
        </p:nvSpPr>
        <p:spPr bwMode="auto">
          <a:xfrm>
            <a:off x="3346450" y="2485956"/>
            <a:ext cx="2016125" cy="0"/>
          </a:xfrm>
          <a:prstGeom prst="line">
            <a:avLst/>
          </a:prstGeom>
          <a:noFill/>
          <a:ln w="9525" cmpd="sng">
            <a:solidFill>
              <a:schemeClr val="tx1"/>
            </a:solidFill>
            <a:round/>
            <a:headEnd type="triangle" w="med" len="med"/>
            <a:tailEnd type="triangle" w="med" len="med"/>
          </a:ln>
          <a:effectLst/>
        </p:spPr>
        <p:txBody>
          <a:bodyPr/>
          <a:lstStyle/>
          <a:p>
            <a:endParaRPr lang="zh-CN" altLang="en-US"/>
          </a:p>
        </p:txBody>
      </p:sp>
      <p:sp>
        <p:nvSpPr>
          <p:cNvPr id="24" name="Rectangle 3"/>
          <p:cNvSpPr txBox="1">
            <a:spLocks noChangeArrowheads="1"/>
          </p:cNvSpPr>
          <p:nvPr/>
        </p:nvSpPr>
        <p:spPr>
          <a:xfrm>
            <a:off x="595449" y="2933964"/>
            <a:ext cx="7853226" cy="746495"/>
          </a:xfrm>
          <a:prstGeom prst="rect">
            <a:avLst/>
          </a:prstGeom>
        </p:spPr>
        <p:txBody>
          <a:bodyPr vert="horz" lIns="91440" tIns="45720" rIns="91440" bIns="45720" rtlCol="0">
            <a:normAutofit/>
          </a:bodyPr>
          <a:lstStyle/>
          <a:p>
            <a:pPr>
              <a:spcBef>
                <a:spcPct val="20000"/>
              </a:spcBef>
            </a:pP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．使用外键关联，两个表都有各自的主键，它们之间的关联是通过一个表的外键引用另一个表的主键．</a:t>
            </a:r>
            <a:r>
              <a:rPr lang="en-US" altLang="zh-CN" sz="1600" dirty="0" smtClean="0">
                <a:latin typeface="微软雅黑" pitchFamily="34" charset="-122"/>
                <a:ea typeface="微软雅黑" pitchFamily="34" charset="-122"/>
              </a:rPr>
              <a:t>Hibernate</a:t>
            </a:r>
            <a:r>
              <a:rPr lang="zh-CN" altLang="en-US" sz="1600" dirty="0" smtClean="0">
                <a:latin typeface="微软雅黑" pitchFamily="34" charset="-122"/>
                <a:ea typeface="微软雅黑" pitchFamily="34" charset="-122"/>
              </a:rPr>
              <a:t>通过</a:t>
            </a:r>
            <a:r>
              <a:rPr lang="en-US" altLang="zh-CN" sz="1600" dirty="0" smtClean="0">
                <a:latin typeface="微软雅黑" pitchFamily="34" charset="-122"/>
                <a:ea typeface="微软雅黑" pitchFamily="34" charset="-122"/>
              </a:rPr>
              <a:t>&lt;many-to-one&gt;</a:t>
            </a:r>
            <a:r>
              <a:rPr lang="zh-CN" altLang="en-US" sz="1600" dirty="0" smtClean="0">
                <a:latin typeface="微软雅黑" pitchFamily="34" charset="-122"/>
                <a:ea typeface="微软雅黑" pitchFamily="34" charset="-122"/>
              </a:rPr>
              <a:t>节点实现（这种是多对一关联）</a:t>
            </a:r>
            <a:endParaRPr kumimoji="0" lang="zh-CN" altLang="en-US" sz="1600" i="0" u="none" strike="noStrike" kern="1200" cap="none" spc="0" normalizeH="0" baseline="0" noProof="0" dirty="0" smtClean="0">
              <a:ln>
                <a:noFill/>
              </a:ln>
              <a:effectLst/>
              <a:uLnTx/>
              <a:uFillTx/>
              <a:latin typeface="微软雅黑" pitchFamily="34" charset="-122"/>
              <a:ea typeface="微软雅黑" pitchFamily="34" charset="-122"/>
            </a:endParaRPr>
          </a:p>
        </p:txBody>
      </p:sp>
      <p:graphicFrame>
        <p:nvGraphicFramePr>
          <p:cNvPr id="25" name="Group 29"/>
          <p:cNvGraphicFramePr>
            <a:graphicFrameLocks noGrp="1"/>
          </p:cNvGraphicFramePr>
          <p:nvPr/>
        </p:nvGraphicFramePr>
        <p:xfrm>
          <a:off x="971550" y="3741667"/>
          <a:ext cx="2374900" cy="975360"/>
        </p:xfrm>
        <a:graphic>
          <a:graphicData uri="http://schemas.openxmlformats.org/drawingml/2006/table">
            <a:tbl>
              <a:tblPr/>
              <a:tblGrid>
                <a:gridCol w="847725"/>
                <a:gridCol w="1527175"/>
              </a:tblGrid>
              <a:tr h="23265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华文细黑" pitchFamily="2" charset="-122"/>
                          <a:ea typeface="宋体" pitchFamily="2" charset="-122"/>
                        </a:rPr>
                        <a:t>PK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dirty="0" err="1" smtClean="0">
                          <a:ln>
                            <a:noFill/>
                          </a:ln>
                          <a:solidFill>
                            <a:schemeClr val="tx1"/>
                          </a:solidFill>
                          <a:effectLst/>
                          <a:latin typeface="华文细黑" pitchFamily="2" charset="-122"/>
                          <a:ea typeface="宋体" pitchFamily="2" charset="-122"/>
                        </a:rPr>
                        <a:t>photo_id</a:t>
                      </a:r>
                      <a:endParaRPr kumimoji="0" lang="en-US" altLang="zh-CN" sz="1200" b="0" i="0" u="none" strike="noStrike" cap="none" normalizeH="0" baseline="0" dirty="0" smtClean="0">
                        <a:ln>
                          <a:noFill/>
                        </a:ln>
                        <a:solidFill>
                          <a:schemeClr val="tx1"/>
                        </a:solidFill>
                        <a:effectLst/>
                        <a:latin typeface="华文细黑"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50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FK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400" b="0" i="0" u="none" strike="noStrike" cap="none" normalizeH="0" baseline="0" smtClean="0">
                          <a:ln>
                            <a:noFill/>
                          </a:ln>
                          <a:solidFill>
                            <a:schemeClr val="tx1"/>
                          </a:solidFill>
                          <a:effectLst/>
                          <a:latin typeface="华文细黑" pitchFamily="2" charset="-122"/>
                          <a:ea typeface="宋体" pitchFamily="2" charset="-122"/>
                        </a:rPr>
                        <a:t>member_id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057">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en-US" sz="2000" b="0" i="0" u="none" strike="noStrike" cap="none" normalizeH="0" baseline="0" smtClean="0">
                        <a:ln>
                          <a:noFill/>
                        </a:ln>
                        <a:solidFill>
                          <a:schemeClr val="tx1"/>
                        </a:solidFill>
                        <a:effectLst/>
                        <a:latin typeface="华文细黑"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dirty="0" err="1" smtClean="0">
                          <a:ln>
                            <a:noFill/>
                          </a:ln>
                          <a:solidFill>
                            <a:schemeClr val="tx1"/>
                          </a:solidFill>
                          <a:effectLst/>
                          <a:latin typeface="华文细黑" pitchFamily="2" charset="-122"/>
                          <a:ea typeface="宋体" pitchFamily="2" charset="-122"/>
                        </a:rPr>
                        <a:t>photo_name</a:t>
                      </a:r>
                      <a:endParaRPr kumimoji="0" lang="en-US" altLang="zh-CN" sz="1200" b="0" i="0" u="none" strike="noStrike" cap="none" normalizeH="0" baseline="0" dirty="0" smtClean="0">
                        <a:ln>
                          <a:noFill/>
                        </a:ln>
                        <a:solidFill>
                          <a:schemeClr val="tx1"/>
                        </a:solidFill>
                        <a:effectLst/>
                        <a:latin typeface="华文细黑"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 name="Group 43"/>
          <p:cNvGraphicFramePr>
            <a:graphicFrameLocks noGrp="1"/>
          </p:cNvGraphicFramePr>
          <p:nvPr/>
        </p:nvGraphicFramePr>
        <p:xfrm>
          <a:off x="5508625" y="3765641"/>
          <a:ext cx="2374900" cy="793751"/>
        </p:xfrm>
        <a:graphic>
          <a:graphicData uri="http://schemas.openxmlformats.org/drawingml/2006/table">
            <a:tbl>
              <a:tblPr/>
              <a:tblGrid>
                <a:gridCol w="847725"/>
                <a:gridCol w="1527175"/>
              </a:tblGrid>
              <a:tr h="2746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华文细黑" pitchFamily="2" charset="-122"/>
                          <a:ea typeface="宋体" pitchFamily="2" charset="-122"/>
                        </a:rPr>
                        <a:t>PK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Member_id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en-US" sz="2000" b="0" i="0" u="none" strike="noStrike" cap="none" normalizeH="0" baseline="0" dirty="0" smtClean="0">
                        <a:ln>
                          <a:noFill/>
                        </a:ln>
                        <a:solidFill>
                          <a:schemeClr val="tx1"/>
                        </a:solidFill>
                        <a:effectLst/>
                        <a:latin typeface="华文细黑"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dirty="0" err="1" smtClean="0">
                          <a:ln>
                            <a:noFill/>
                          </a:ln>
                          <a:solidFill>
                            <a:schemeClr val="tx1"/>
                          </a:solidFill>
                          <a:effectLst/>
                          <a:latin typeface="华文细黑" pitchFamily="2" charset="-122"/>
                          <a:ea typeface="宋体" pitchFamily="2" charset="-122"/>
                        </a:rPr>
                        <a:t>Member_name</a:t>
                      </a:r>
                      <a:endParaRPr kumimoji="0" lang="en-US" altLang="zh-CN" sz="1200" b="0" i="0" u="none" strike="noStrike" cap="none" normalizeH="0" baseline="0" dirty="0" smtClean="0">
                        <a:ln>
                          <a:noFill/>
                        </a:ln>
                        <a:solidFill>
                          <a:schemeClr val="tx1"/>
                        </a:solidFill>
                        <a:effectLst/>
                        <a:latin typeface="华文细黑" pitchFamily="2" charset="-122"/>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华文细黑" pitchFamily="2" charset="-122"/>
                          <a:ea typeface="宋体" pitchFamily="2" charset="-122"/>
                        </a:rPr>
                        <a:t>sex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 name="Line 54"/>
          <p:cNvSpPr>
            <a:spLocks noChangeShapeType="1"/>
          </p:cNvSpPr>
          <p:nvPr/>
        </p:nvSpPr>
        <p:spPr bwMode="auto">
          <a:xfrm>
            <a:off x="3346450" y="4446685"/>
            <a:ext cx="2089150" cy="0"/>
          </a:xfrm>
          <a:prstGeom prst="line">
            <a:avLst/>
          </a:prstGeom>
          <a:noFill/>
          <a:ln w="9525" cmpd="sng">
            <a:solidFill>
              <a:schemeClr val="tx1"/>
            </a:solidFill>
            <a:round/>
            <a:headEnd/>
            <a:tailEnd type="triangle" w="med" len="med"/>
          </a:ln>
          <a:effectLst/>
        </p:spPr>
        <p:txBody>
          <a:bodyPr/>
          <a:lstStyle/>
          <a:p>
            <a:endParaRPr lang="zh-CN" altLang="en-US"/>
          </a:p>
        </p:txBody>
      </p:sp>
      <p:sp>
        <p:nvSpPr>
          <p:cNvPr id="28" name="Text Box 55"/>
          <p:cNvSpPr txBox="1">
            <a:spLocks noChangeArrowheads="1"/>
          </p:cNvSpPr>
          <p:nvPr/>
        </p:nvSpPr>
        <p:spPr bwMode="auto">
          <a:xfrm>
            <a:off x="1793875" y="3441266"/>
            <a:ext cx="627062"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dirty="0"/>
              <a:t>photo</a:t>
            </a:r>
          </a:p>
        </p:txBody>
      </p:sp>
      <p:sp>
        <p:nvSpPr>
          <p:cNvPr id="29" name="Text Box 56"/>
          <p:cNvSpPr txBox="1">
            <a:spLocks noChangeArrowheads="1"/>
          </p:cNvSpPr>
          <p:nvPr/>
        </p:nvSpPr>
        <p:spPr bwMode="auto">
          <a:xfrm>
            <a:off x="6299200" y="3466667"/>
            <a:ext cx="833438"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dirty="0"/>
              <a:t>member</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603984"/>
            <a:ext cx="24453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b="1" dirty="0" smtClean="0">
                <a:latin typeface="微软雅黑" pitchFamily="34" charset="-122"/>
                <a:ea typeface="微软雅黑" pitchFamily="34" charset="-122"/>
              </a:rPr>
              <a:t>一对多关联</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944719"/>
            <a:ext cx="7853226" cy="1303181"/>
          </a:xfrm>
          <a:prstGeom prst="rect">
            <a:avLst/>
          </a:prstGeom>
        </p:spPr>
        <p:txBody>
          <a:bodyPr vert="horz" lIns="91440" tIns="45720" rIns="91440" bIns="45720" rtlCol="0">
            <a:normAutofit/>
          </a:bodyPr>
          <a:lstStyle/>
          <a:p>
            <a:pPr>
              <a:spcBef>
                <a:spcPct val="20000"/>
              </a:spcBef>
            </a:pPr>
            <a:r>
              <a:rPr lang="zh-CN" altLang="en-US" sz="1600" dirty="0" smtClean="0">
                <a:latin typeface="微软雅黑" pitchFamily="34" charset="-122"/>
                <a:ea typeface="微软雅黑" pitchFamily="34" charset="-122"/>
              </a:rPr>
              <a:t>一对多关联直接连接两个类对应的表</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而没有中间集合表。</a:t>
            </a:r>
            <a:r>
              <a:rPr lang="en-US" altLang="zh-CN" sz="1600" dirty="0" smtClean="0">
                <a:latin typeface="微软雅黑" pitchFamily="34" charset="-122"/>
                <a:ea typeface="微软雅黑" pitchFamily="34" charset="-122"/>
              </a:rPr>
              <a:t>Hibernate</a:t>
            </a:r>
            <a:r>
              <a:rPr lang="zh-CN" altLang="en-US" sz="1600" dirty="0" smtClean="0">
                <a:latin typeface="微软雅黑" pitchFamily="34" charset="-122"/>
                <a:ea typeface="微软雅黑" pitchFamily="34" charset="-122"/>
              </a:rPr>
              <a:t>是在“一”端的映射文件中使用</a:t>
            </a:r>
            <a:r>
              <a:rPr lang="en-US" altLang="zh-CN" sz="1600" dirty="0" smtClean="0">
                <a:latin typeface="微软雅黑" pitchFamily="34" charset="-122"/>
                <a:ea typeface="微软雅黑" pitchFamily="34" charset="-122"/>
              </a:rPr>
              <a:t>&lt;one-to-many&gt;</a:t>
            </a:r>
            <a:r>
              <a:rPr lang="zh-CN" altLang="en-US" sz="1600" dirty="0" smtClean="0">
                <a:latin typeface="微软雅黑" pitchFamily="34" charset="-122"/>
                <a:ea typeface="微软雅黑" pitchFamily="34" charset="-122"/>
              </a:rPr>
              <a:t>的节点实现的．同时要求“一”端的节点使用集合来存储“多”端的对象</a:t>
            </a:r>
            <a:endParaRPr kumimoji="0" lang="zh-CN" altLang="en-US" sz="1600" i="0" u="none" strike="noStrike" kern="1200" cap="none" spc="0" normalizeH="0" baseline="0" noProof="0" dirty="0" smtClean="0">
              <a:ln>
                <a:noFill/>
              </a:ln>
              <a:effectLst/>
              <a:uLnTx/>
              <a:uFillTx/>
              <a:latin typeface="微软雅黑" pitchFamily="34" charset="-122"/>
              <a:ea typeface="微软雅黑" pitchFamily="34" charset="-122"/>
            </a:endParaRPr>
          </a:p>
        </p:txBody>
      </p:sp>
      <p:graphicFrame>
        <p:nvGraphicFramePr>
          <p:cNvPr id="30" name="Group 4"/>
          <p:cNvGraphicFramePr>
            <a:graphicFrameLocks noGrp="1"/>
          </p:cNvGraphicFramePr>
          <p:nvPr/>
        </p:nvGraphicFramePr>
        <p:xfrm>
          <a:off x="5384800" y="2622127"/>
          <a:ext cx="2374900" cy="975678"/>
        </p:xfrm>
        <a:graphic>
          <a:graphicData uri="http://schemas.openxmlformats.org/drawingml/2006/table">
            <a:tbl>
              <a:tblPr/>
              <a:tblGrid>
                <a:gridCol w="847725"/>
                <a:gridCol w="1527175"/>
              </a:tblGrid>
              <a:tr h="2746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华文细黑" pitchFamily="2" charset="-122"/>
                          <a:ea typeface="宋体" pitchFamily="2" charset="-122"/>
                        </a:rPr>
                        <a:t>PK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dirty="0" err="1" smtClean="0">
                          <a:ln>
                            <a:noFill/>
                          </a:ln>
                          <a:solidFill>
                            <a:schemeClr val="tx1"/>
                          </a:solidFill>
                          <a:effectLst/>
                          <a:latin typeface="华文细黑" pitchFamily="2" charset="-122"/>
                          <a:ea typeface="宋体" pitchFamily="2" charset="-122"/>
                        </a:rPr>
                        <a:t>photo_id</a:t>
                      </a:r>
                      <a:endParaRPr kumimoji="0" lang="en-US" altLang="zh-CN" sz="1200" b="0" i="0" u="none" strike="noStrike" cap="none" normalizeH="0" baseline="0" dirty="0" smtClean="0">
                        <a:ln>
                          <a:noFill/>
                        </a:ln>
                        <a:solidFill>
                          <a:schemeClr val="tx1"/>
                        </a:solidFill>
                        <a:effectLst/>
                        <a:latin typeface="华文细黑"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FK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400" b="0" i="0" u="none" strike="noStrike" cap="none" normalizeH="0" baseline="0" smtClean="0">
                          <a:ln>
                            <a:noFill/>
                          </a:ln>
                          <a:solidFill>
                            <a:schemeClr val="tx1"/>
                          </a:solidFill>
                          <a:effectLst/>
                          <a:latin typeface="华文细黑" pitchFamily="2" charset="-122"/>
                          <a:ea typeface="宋体" pitchFamily="2" charset="-122"/>
                        </a:rPr>
                        <a:t>member_id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en-US" sz="2000" b="0" i="0" u="none" strike="noStrike" cap="none" normalizeH="0" baseline="0" dirty="0" smtClean="0">
                        <a:ln>
                          <a:noFill/>
                        </a:ln>
                        <a:solidFill>
                          <a:schemeClr val="tx1"/>
                        </a:solidFill>
                        <a:effectLst/>
                        <a:latin typeface="华文细黑"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dirty="0" err="1" smtClean="0">
                          <a:ln>
                            <a:noFill/>
                          </a:ln>
                          <a:solidFill>
                            <a:schemeClr val="tx1"/>
                          </a:solidFill>
                          <a:effectLst/>
                          <a:latin typeface="华文细黑" pitchFamily="2" charset="-122"/>
                          <a:ea typeface="宋体" pitchFamily="2" charset="-122"/>
                        </a:rPr>
                        <a:t>photo_name</a:t>
                      </a:r>
                      <a:endParaRPr kumimoji="0" lang="en-US" altLang="zh-CN" sz="1200" b="0" i="0" u="none" strike="noStrike" cap="none" normalizeH="0" baseline="0" dirty="0" smtClean="0">
                        <a:ln>
                          <a:noFill/>
                        </a:ln>
                        <a:solidFill>
                          <a:schemeClr val="tx1"/>
                        </a:solidFill>
                        <a:effectLst/>
                        <a:latin typeface="华文细黑"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 name="Group 18"/>
          <p:cNvGraphicFramePr>
            <a:graphicFrameLocks noGrp="1"/>
          </p:cNvGraphicFramePr>
          <p:nvPr/>
        </p:nvGraphicFramePr>
        <p:xfrm>
          <a:off x="1042988" y="2612072"/>
          <a:ext cx="2374900" cy="793751"/>
        </p:xfrm>
        <a:graphic>
          <a:graphicData uri="http://schemas.openxmlformats.org/drawingml/2006/table">
            <a:tbl>
              <a:tblPr/>
              <a:tblGrid>
                <a:gridCol w="847725"/>
                <a:gridCol w="1527175"/>
              </a:tblGrid>
              <a:tr h="2746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PK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Member_id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en-US" sz="2000" b="0" i="0" u="none" strike="noStrike" cap="none" normalizeH="0" baseline="0" smtClean="0">
                        <a:ln>
                          <a:noFill/>
                        </a:ln>
                        <a:solidFill>
                          <a:schemeClr val="tx1"/>
                        </a:solidFill>
                        <a:effectLst/>
                        <a:latin typeface="华文细黑"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Member_name</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sex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 name="Text Box 29"/>
          <p:cNvSpPr txBox="1">
            <a:spLocks noChangeArrowheads="1"/>
          </p:cNvSpPr>
          <p:nvPr/>
        </p:nvSpPr>
        <p:spPr bwMode="auto">
          <a:xfrm>
            <a:off x="6207125" y="2247900"/>
            <a:ext cx="627062"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dirty="0"/>
              <a:t>photo</a:t>
            </a:r>
          </a:p>
        </p:txBody>
      </p:sp>
      <p:sp>
        <p:nvSpPr>
          <p:cNvPr id="33" name="Text Box 30"/>
          <p:cNvSpPr txBox="1">
            <a:spLocks noChangeArrowheads="1"/>
          </p:cNvSpPr>
          <p:nvPr/>
        </p:nvSpPr>
        <p:spPr bwMode="auto">
          <a:xfrm>
            <a:off x="1804988" y="2261235"/>
            <a:ext cx="833437"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dirty="0"/>
              <a:t>member</a:t>
            </a:r>
          </a:p>
        </p:txBody>
      </p:sp>
      <p:sp>
        <p:nvSpPr>
          <p:cNvPr id="34" name="Line 31"/>
          <p:cNvSpPr>
            <a:spLocks noChangeShapeType="1"/>
          </p:cNvSpPr>
          <p:nvPr/>
        </p:nvSpPr>
        <p:spPr bwMode="auto">
          <a:xfrm>
            <a:off x="3419475" y="3116897"/>
            <a:ext cx="1944688" cy="0"/>
          </a:xfrm>
          <a:prstGeom prst="line">
            <a:avLst/>
          </a:prstGeom>
          <a:noFill/>
          <a:ln w="9525" cmpd="sng">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603984"/>
            <a:ext cx="24453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b="1" dirty="0" smtClean="0">
                <a:latin typeface="微软雅黑" pitchFamily="34" charset="-122"/>
                <a:ea typeface="微软雅黑" pitchFamily="34" charset="-122"/>
              </a:rPr>
              <a:t>多对多关联</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944720"/>
            <a:ext cx="7853226" cy="1002614"/>
          </a:xfrm>
          <a:prstGeom prst="rect">
            <a:avLst/>
          </a:prstGeom>
        </p:spPr>
        <p:txBody>
          <a:bodyPr vert="horz" lIns="91440" tIns="45720" rIns="91440" bIns="45720" rtlCol="0">
            <a:normAutofit/>
          </a:bodyPr>
          <a:lstStyle/>
          <a:p>
            <a:pPr>
              <a:spcBef>
                <a:spcPct val="20000"/>
              </a:spcBef>
            </a:pPr>
            <a:r>
              <a:rPr lang="zh-CN" altLang="en-US" sz="1600" dirty="0" smtClean="0">
                <a:latin typeface="微软雅黑" pitchFamily="34" charset="-122"/>
                <a:ea typeface="微软雅黑" pitchFamily="34" charset="-122"/>
              </a:rPr>
              <a:t>多对多关联是</a:t>
            </a:r>
            <a:r>
              <a:rPr lang="en-US" altLang="zh-CN" sz="1600" dirty="0" smtClean="0">
                <a:latin typeface="微软雅黑" pitchFamily="34" charset="-122"/>
                <a:ea typeface="微软雅黑" pitchFamily="34" charset="-122"/>
              </a:rPr>
              <a:t>Hibernate</a:t>
            </a:r>
            <a:r>
              <a:rPr lang="zh-CN" altLang="en-US" sz="1600" dirty="0" smtClean="0">
                <a:latin typeface="微软雅黑" pitchFamily="34" charset="-122"/>
                <a:ea typeface="微软雅黑" pitchFamily="34" charset="-122"/>
              </a:rPr>
              <a:t>中一种较特殊的关联关系，不同于一对一和一对多的关联，需要借助中间表来完成多对多关联关系信息的保存。多对多只有双向关联，如果只是需要单向关联，那就成为前面章节介绍的一对多的关联关系了</a:t>
            </a:r>
            <a:endParaRPr kumimoji="0" lang="zh-CN" altLang="en-US" sz="1600" i="0" u="none" strike="noStrike" kern="1200" cap="none" spc="0" normalizeH="0" baseline="0" noProof="0" dirty="0" smtClean="0">
              <a:ln>
                <a:noFill/>
              </a:ln>
              <a:effectLst/>
              <a:uLnTx/>
              <a:uFillTx/>
              <a:latin typeface="微软雅黑" pitchFamily="34" charset="-122"/>
              <a:ea typeface="微软雅黑" pitchFamily="34" charset="-122"/>
            </a:endParaRPr>
          </a:p>
        </p:txBody>
      </p:sp>
      <p:graphicFrame>
        <p:nvGraphicFramePr>
          <p:cNvPr id="13" name="Group 4"/>
          <p:cNvGraphicFramePr>
            <a:graphicFrameLocks noGrp="1"/>
          </p:cNvGraphicFramePr>
          <p:nvPr/>
        </p:nvGraphicFramePr>
        <p:xfrm>
          <a:off x="3442232" y="2550660"/>
          <a:ext cx="2159000" cy="835470"/>
        </p:xfrm>
        <a:graphic>
          <a:graphicData uri="http://schemas.openxmlformats.org/drawingml/2006/table">
            <a:tbl>
              <a:tblPr/>
              <a:tblGrid>
                <a:gridCol w="771525"/>
                <a:gridCol w="1387475"/>
              </a:tblGrid>
              <a:tr h="2746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PK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order_id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FK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400" b="0" i="0" u="none" strike="noStrike" cap="none" normalizeH="0" baseline="0" smtClean="0">
                          <a:ln>
                            <a:noFill/>
                          </a:ln>
                          <a:solidFill>
                            <a:schemeClr val="tx1"/>
                          </a:solidFill>
                          <a:effectLst/>
                          <a:latin typeface="华文细黑" pitchFamily="2" charset="-122"/>
                          <a:ea typeface="宋体" pitchFamily="2" charset="-122"/>
                        </a:rPr>
                        <a:t>member_id</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400" b="0" i="0" u="none" strike="noStrike" cap="none" normalizeH="0" baseline="0" smtClean="0">
                          <a:ln>
                            <a:noFill/>
                          </a:ln>
                          <a:solidFill>
                            <a:schemeClr val="tx1"/>
                          </a:solidFill>
                          <a:effectLst/>
                          <a:latin typeface="华文细黑" pitchFamily="2" charset="-122"/>
                          <a:ea typeface="宋体" pitchFamily="2" charset="-122"/>
                        </a:rPr>
                        <a:t>product_id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 name="Group 15"/>
          <p:cNvGraphicFramePr>
            <a:graphicFrameLocks noGrp="1"/>
          </p:cNvGraphicFramePr>
          <p:nvPr/>
        </p:nvGraphicFramePr>
        <p:xfrm>
          <a:off x="560920" y="2590348"/>
          <a:ext cx="2089150" cy="793751"/>
        </p:xfrm>
        <a:graphic>
          <a:graphicData uri="http://schemas.openxmlformats.org/drawingml/2006/table">
            <a:tbl>
              <a:tblPr/>
              <a:tblGrid>
                <a:gridCol w="746125"/>
                <a:gridCol w="1343025"/>
              </a:tblGrid>
              <a:tr h="2746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PK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Member_id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en-US" sz="2000" b="0" i="0" u="none" strike="noStrike" cap="none" normalizeH="0" baseline="0" smtClean="0">
                        <a:ln>
                          <a:noFill/>
                        </a:ln>
                        <a:solidFill>
                          <a:schemeClr val="tx1"/>
                        </a:solidFill>
                        <a:effectLst/>
                        <a:latin typeface="华文细黑"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Member_name</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sex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Text Box 27"/>
          <p:cNvSpPr txBox="1">
            <a:spLocks noChangeArrowheads="1"/>
          </p:cNvSpPr>
          <p:nvPr/>
        </p:nvSpPr>
        <p:spPr bwMode="auto">
          <a:xfrm>
            <a:off x="1065745" y="2158548"/>
            <a:ext cx="833437"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a:t>member</a:t>
            </a:r>
          </a:p>
        </p:txBody>
      </p:sp>
      <p:sp>
        <p:nvSpPr>
          <p:cNvPr id="19" name="Text Box 28"/>
          <p:cNvSpPr txBox="1">
            <a:spLocks noChangeArrowheads="1"/>
          </p:cNvSpPr>
          <p:nvPr/>
        </p:nvSpPr>
        <p:spPr bwMode="auto">
          <a:xfrm>
            <a:off x="3945470" y="2158548"/>
            <a:ext cx="596900"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a:t>order</a:t>
            </a:r>
          </a:p>
        </p:txBody>
      </p:sp>
      <p:graphicFrame>
        <p:nvGraphicFramePr>
          <p:cNvPr id="20" name="Group 29"/>
          <p:cNvGraphicFramePr>
            <a:graphicFrameLocks/>
          </p:cNvGraphicFramePr>
          <p:nvPr/>
        </p:nvGraphicFramePr>
        <p:xfrm>
          <a:off x="6466420" y="2426835"/>
          <a:ext cx="2170112" cy="768414"/>
        </p:xfrm>
        <a:graphic>
          <a:graphicData uri="http://schemas.openxmlformats.org/drawingml/2006/table">
            <a:tbl>
              <a:tblPr/>
              <a:tblGrid>
                <a:gridCol w="774700"/>
                <a:gridCol w="1395412"/>
              </a:tblGrid>
              <a:tr h="2746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PK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product_id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zh-CN" altLang="en-US" sz="2000" b="0" i="0" u="none" strike="noStrike" cap="none" normalizeH="0" baseline="0" smtClean="0">
                        <a:ln>
                          <a:noFill/>
                        </a:ln>
                        <a:solidFill>
                          <a:schemeClr val="tx1"/>
                        </a:solidFill>
                        <a:effectLst/>
                        <a:latin typeface="华文细黑"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product_Name</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200" b="0" i="0" u="none" strike="noStrike" cap="none" normalizeH="0" baseline="0" smtClean="0">
                          <a:ln>
                            <a:noFill/>
                          </a:ln>
                          <a:solidFill>
                            <a:schemeClr val="tx1"/>
                          </a:solidFill>
                          <a:effectLst/>
                          <a:latin typeface="华文细黑" pitchFamily="2" charset="-122"/>
                          <a:ea typeface="宋体" pitchFamily="2" charset="-122"/>
                        </a:rPr>
                        <a:t>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Text Box 40"/>
          <p:cNvSpPr txBox="1">
            <a:spLocks noChangeArrowheads="1"/>
          </p:cNvSpPr>
          <p:nvPr/>
        </p:nvSpPr>
        <p:spPr bwMode="auto">
          <a:xfrm>
            <a:off x="7042682" y="2085523"/>
            <a:ext cx="774700"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a:t>product</a:t>
            </a:r>
          </a:p>
        </p:txBody>
      </p:sp>
      <p:sp>
        <p:nvSpPr>
          <p:cNvPr id="23" name="Line 41"/>
          <p:cNvSpPr>
            <a:spLocks noChangeShapeType="1"/>
          </p:cNvSpPr>
          <p:nvPr/>
        </p:nvSpPr>
        <p:spPr bwMode="auto">
          <a:xfrm>
            <a:off x="2650070" y="3022148"/>
            <a:ext cx="792162" cy="0"/>
          </a:xfrm>
          <a:prstGeom prst="line">
            <a:avLst/>
          </a:prstGeom>
          <a:noFill/>
          <a:ln w="9525" cmpd="sng">
            <a:solidFill>
              <a:schemeClr val="tx1"/>
            </a:solidFill>
            <a:round/>
            <a:headEnd/>
            <a:tailEnd type="triangle" w="med" len="med"/>
          </a:ln>
          <a:effectLst/>
        </p:spPr>
        <p:txBody>
          <a:bodyPr/>
          <a:lstStyle/>
          <a:p>
            <a:endParaRPr lang="zh-CN" altLang="en-US"/>
          </a:p>
        </p:txBody>
      </p:sp>
      <p:sp>
        <p:nvSpPr>
          <p:cNvPr id="24" name="Line 42"/>
          <p:cNvSpPr>
            <a:spLocks noChangeShapeType="1"/>
          </p:cNvSpPr>
          <p:nvPr/>
        </p:nvSpPr>
        <p:spPr bwMode="auto">
          <a:xfrm flipH="1">
            <a:off x="5601232" y="2950710"/>
            <a:ext cx="936625" cy="0"/>
          </a:xfrm>
          <a:prstGeom prst="line">
            <a:avLst/>
          </a:prstGeom>
          <a:noFill/>
          <a:ln w="9525" cmpd="sng">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级联配置</a:t>
            </a:r>
          </a:p>
        </p:txBody>
      </p:sp>
      <p:sp>
        <p:nvSpPr>
          <p:cNvPr id="13" name="Rectangle 6"/>
          <p:cNvSpPr>
            <a:spLocks noChangeArrowheads="1"/>
          </p:cNvSpPr>
          <p:nvPr/>
        </p:nvSpPr>
        <p:spPr bwMode="auto">
          <a:xfrm>
            <a:off x="602712" y="2025253"/>
            <a:ext cx="1079401" cy="935012"/>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ctr"/>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设备型号</a:t>
            </a:r>
            <a:endParaRPr lang="en-US" altLang="zh-CN" sz="1600" b="1" dirty="0" smtClean="0">
              <a:solidFill>
                <a:srgbClr val="000000"/>
              </a:solidFill>
              <a:latin typeface="微软雅黑" pitchFamily="34" charset="-122"/>
              <a:ea typeface="微软雅黑" pitchFamily="34" charset="-122"/>
            </a:endParaRPr>
          </a:p>
          <a:p>
            <a:pPr algn="ctr" latinLnBrk="1">
              <a:lnSpc>
                <a:spcPct val="120000"/>
              </a:lnSpc>
              <a:defRPr/>
            </a:pPr>
            <a:r>
              <a:rPr lang="en-US" altLang="zh-CN" sz="1400" b="1" dirty="0" smtClean="0">
                <a:solidFill>
                  <a:srgbClr val="000000"/>
                </a:solidFill>
                <a:latin typeface="微软雅黑" pitchFamily="34" charset="-122"/>
                <a:ea typeface="微软雅黑" pitchFamily="34" charset="-122"/>
              </a:rPr>
              <a:t>model</a:t>
            </a:r>
            <a:endParaRPr lang="zh-CN" altLang="en-US" sz="1400" b="1" dirty="0">
              <a:solidFill>
                <a:srgbClr val="000000"/>
              </a:solidFill>
              <a:latin typeface="微软雅黑" pitchFamily="34" charset="-122"/>
              <a:ea typeface="微软雅黑" pitchFamily="34" charset="-122"/>
            </a:endParaRPr>
          </a:p>
        </p:txBody>
      </p:sp>
      <p:sp>
        <p:nvSpPr>
          <p:cNvPr id="14" name="Rectangle 6"/>
          <p:cNvSpPr>
            <a:spLocks noChangeArrowheads="1"/>
          </p:cNvSpPr>
          <p:nvPr/>
        </p:nvSpPr>
        <p:spPr bwMode="auto">
          <a:xfrm>
            <a:off x="2387507" y="1476289"/>
            <a:ext cx="1079401" cy="935012"/>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ctr"/>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升级信息</a:t>
            </a:r>
            <a:endParaRPr lang="en-US" altLang="zh-CN" sz="1600" b="1" dirty="0" smtClean="0">
              <a:solidFill>
                <a:srgbClr val="000000"/>
              </a:solidFill>
              <a:latin typeface="微软雅黑" pitchFamily="34" charset="-122"/>
              <a:ea typeface="微软雅黑" pitchFamily="34" charset="-122"/>
            </a:endParaRPr>
          </a:p>
          <a:p>
            <a:pPr algn="ctr" latinLnBrk="1">
              <a:lnSpc>
                <a:spcPct val="120000"/>
              </a:lnSpc>
              <a:defRPr/>
            </a:pPr>
            <a:r>
              <a:rPr lang="en-US" altLang="zh-CN" sz="1600" b="1" dirty="0" smtClean="0">
                <a:solidFill>
                  <a:srgbClr val="000000"/>
                </a:solidFill>
                <a:latin typeface="微软雅黑" pitchFamily="34" charset="-122"/>
                <a:ea typeface="微软雅黑" pitchFamily="34" charset="-122"/>
              </a:rPr>
              <a:t>upgrade</a:t>
            </a:r>
            <a:endParaRPr lang="zh-CN" altLang="en-US" sz="1600" b="1" dirty="0">
              <a:solidFill>
                <a:srgbClr val="000000"/>
              </a:solidFill>
              <a:latin typeface="微软雅黑" pitchFamily="34" charset="-122"/>
              <a:ea typeface="微软雅黑" pitchFamily="34" charset="-122"/>
            </a:endParaRPr>
          </a:p>
        </p:txBody>
      </p:sp>
      <p:sp>
        <p:nvSpPr>
          <p:cNvPr id="18" name="Rectangle 6"/>
          <p:cNvSpPr>
            <a:spLocks noChangeArrowheads="1"/>
          </p:cNvSpPr>
          <p:nvPr/>
        </p:nvSpPr>
        <p:spPr bwMode="auto">
          <a:xfrm>
            <a:off x="2387507" y="2610008"/>
            <a:ext cx="1079401" cy="935012"/>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ctr"/>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升级信息</a:t>
            </a:r>
            <a:endParaRPr lang="en-US" altLang="zh-CN" sz="1600" b="1" dirty="0" smtClean="0">
              <a:solidFill>
                <a:srgbClr val="000000"/>
              </a:solidFill>
              <a:latin typeface="微软雅黑" pitchFamily="34" charset="-122"/>
              <a:ea typeface="微软雅黑" pitchFamily="34" charset="-122"/>
            </a:endParaRPr>
          </a:p>
          <a:p>
            <a:pPr algn="ctr" latinLnBrk="1">
              <a:lnSpc>
                <a:spcPct val="120000"/>
              </a:lnSpc>
              <a:defRPr/>
            </a:pPr>
            <a:r>
              <a:rPr lang="en-US" altLang="zh-CN" sz="1600" b="1" dirty="0" smtClean="0">
                <a:solidFill>
                  <a:srgbClr val="000000"/>
                </a:solidFill>
                <a:latin typeface="微软雅黑" pitchFamily="34" charset="-122"/>
                <a:ea typeface="微软雅黑" pitchFamily="34" charset="-122"/>
              </a:rPr>
              <a:t>upgrade</a:t>
            </a:r>
            <a:endParaRPr lang="zh-CN" altLang="en-US" sz="1600" b="1" dirty="0">
              <a:solidFill>
                <a:srgbClr val="000000"/>
              </a:solidFill>
              <a:latin typeface="微软雅黑" pitchFamily="34" charset="-122"/>
              <a:ea typeface="微软雅黑" pitchFamily="34" charset="-122"/>
            </a:endParaRPr>
          </a:p>
        </p:txBody>
      </p:sp>
      <p:sp>
        <p:nvSpPr>
          <p:cNvPr id="19" name="右箭头 18"/>
          <p:cNvSpPr/>
          <p:nvPr/>
        </p:nvSpPr>
        <p:spPr>
          <a:xfrm>
            <a:off x="1682113" y="2610008"/>
            <a:ext cx="705394" cy="258984"/>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微软雅黑" pitchFamily="34" charset="-122"/>
              <a:ea typeface="微软雅黑" pitchFamily="34" charset="-122"/>
            </a:endParaRPr>
          </a:p>
        </p:txBody>
      </p:sp>
      <p:sp>
        <p:nvSpPr>
          <p:cNvPr id="20" name="右箭头 19"/>
          <p:cNvSpPr/>
          <p:nvPr/>
        </p:nvSpPr>
        <p:spPr>
          <a:xfrm>
            <a:off x="1682113" y="2072930"/>
            <a:ext cx="705394" cy="258984"/>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微软雅黑" pitchFamily="34" charset="-122"/>
              <a:ea typeface="微软雅黑" pitchFamily="34" charset="-122"/>
            </a:endParaRPr>
          </a:p>
        </p:txBody>
      </p:sp>
      <p:sp>
        <p:nvSpPr>
          <p:cNvPr id="21" name="Text Box 49"/>
          <p:cNvSpPr txBox="1">
            <a:spLocks noChangeArrowheads="1"/>
          </p:cNvSpPr>
          <p:nvPr/>
        </p:nvSpPr>
        <p:spPr bwMode="auto">
          <a:xfrm>
            <a:off x="999078" y="1076522"/>
            <a:ext cx="1798756" cy="309958"/>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kumimoji="1" lang="zh-CN" altLang="en-US" sz="1400" b="1" dirty="0" smtClean="0">
                <a:latin typeface="微软雅黑" pitchFamily="34" charset="-122"/>
                <a:ea typeface="微软雅黑" pitchFamily="34" charset="-122"/>
              </a:rPr>
              <a:t>一对多业务模型：</a:t>
            </a:r>
            <a:endParaRPr kumimoji="1" lang="zh-CN" altLang="en-US" sz="1400" b="1" dirty="0">
              <a:latin typeface="微软雅黑" pitchFamily="34" charset="-122"/>
              <a:ea typeface="微软雅黑" pitchFamily="34" charset="-122"/>
            </a:endParaRPr>
          </a:p>
        </p:txBody>
      </p:sp>
      <p:sp>
        <p:nvSpPr>
          <p:cNvPr id="22" name="Text Box 49"/>
          <p:cNvSpPr txBox="1">
            <a:spLocks noChangeArrowheads="1"/>
          </p:cNvSpPr>
          <p:nvPr/>
        </p:nvSpPr>
        <p:spPr bwMode="auto">
          <a:xfrm>
            <a:off x="5317064" y="1059588"/>
            <a:ext cx="1752600" cy="309958"/>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kumimoji="1" lang="en-US" altLang="zh-CN" sz="1400" b="1" dirty="0" smtClean="0">
                <a:latin typeface="微软雅黑" pitchFamily="34" charset="-122"/>
                <a:ea typeface="微软雅黑" pitchFamily="34" charset="-122"/>
              </a:rPr>
              <a:t>POJO</a:t>
            </a:r>
            <a:r>
              <a:rPr kumimoji="1" lang="zh-CN" altLang="en-US" sz="1400" b="1" dirty="0" smtClean="0">
                <a:latin typeface="微软雅黑" pitchFamily="34" charset="-122"/>
                <a:ea typeface="微软雅黑" pitchFamily="34" charset="-122"/>
              </a:rPr>
              <a:t>代码配置：</a:t>
            </a:r>
            <a:endParaRPr kumimoji="1" lang="zh-CN" altLang="en-US" sz="1400" b="1" dirty="0">
              <a:latin typeface="微软雅黑" pitchFamily="34" charset="-122"/>
              <a:ea typeface="微软雅黑" pitchFamily="34" charset="-122"/>
            </a:endParaRPr>
          </a:p>
        </p:txBody>
      </p:sp>
      <p:sp>
        <p:nvSpPr>
          <p:cNvPr id="23" name="TextBox 22"/>
          <p:cNvSpPr txBox="1"/>
          <p:nvPr/>
        </p:nvSpPr>
        <p:spPr>
          <a:xfrm>
            <a:off x="2375646" y="2267362"/>
            <a:ext cx="896521" cy="369332"/>
          </a:xfrm>
          <a:prstGeom prst="rect">
            <a:avLst/>
          </a:prstGeom>
          <a:noFill/>
        </p:spPr>
        <p:txBody>
          <a:bodyPr wrap="square" rtlCol="0">
            <a:spAutoFit/>
          </a:bodyPr>
          <a:lstStyle/>
          <a:p>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5"/>
          <a:srcRect/>
          <a:stretch>
            <a:fillRect/>
          </a:stretch>
        </p:blipFill>
        <p:spPr bwMode="auto">
          <a:xfrm>
            <a:off x="4254237" y="1448036"/>
            <a:ext cx="4117338" cy="937546"/>
          </a:xfrm>
          <a:prstGeom prst="rect">
            <a:avLst/>
          </a:prstGeom>
          <a:noFill/>
          <a:ln w="6350">
            <a:solidFill>
              <a:schemeClr val="tx1"/>
            </a:solidFill>
            <a:miter lim="800000"/>
            <a:headEnd/>
            <a:tailEnd/>
          </a:ln>
        </p:spPr>
      </p:pic>
      <p:pic>
        <p:nvPicPr>
          <p:cNvPr id="2051" name="Picture 3"/>
          <p:cNvPicPr>
            <a:picLocks noChangeAspect="1" noChangeArrowheads="1"/>
          </p:cNvPicPr>
          <p:nvPr/>
        </p:nvPicPr>
        <p:blipFill>
          <a:blip r:embed="rId6"/>
          <a:srcRect/>
          <a:stretch>
            <a:fillRect/>
          </a:stretch>
        </p:blipFill>
        <p:spPr bwMode="auto">
          <a:xfrm>
            <a:off x="5142176" y="2519999"/>
            <a:ext cx="2341460" cy="968880"/>
          </a:xfrm>
          <a:prstGeom prst="rect">
            <a:avLst/>
          </a:prstGeom>
          <a:noFill/>
          <a:ln w="6350">
            <a:solidFill>
              <a:schemeClr val="tx1"/>
            </a:solidFill>
            <a:miter lim="800000"/>
            <a:headEnd/>
            <a:tailEnd/>
          </a:ln>
        </p:spPr>
      </p:pic>
      <p:sp>
        <p:nvSpPr>
          <p:cNvPr id="25" name="圆角矩形标注 24"/>
          <p:cNvSpPr/>
          <p:nvPr/>
        </p:nvSpPr>
        <p:spPr>
          <a:xfrm>
            <a:off x="7222066" y="1400086"/>
            <a:ext cx="1336165" cy="361210"/>
          </a:xfrm>
          <a:prstGeom prst="wedgeRoundRectCallout">
            <a:avLst>
              <a:gd name="adj1" fmla="val -39064"/>
              <a:gd name="adj2" fmla="val 89358"/>
              <a:gd name="adj3" fmla="val 16667"/>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defRPr/>
            </a:pPr>
            <a:r>
              <a:rPr lang="zh-CN" altLang="en-US" sz="1400" dirty="0" smtClean="0">
                <a:solidFill>
                  <a:schemeClr val="tx1"/>
                </a:solidFill>
                <a:latin typeface="微软雅黑" pitchFamily="34" charset="-122"/>
                <a:ea typeface="微软雅黑" pitchFamily="34" charset="-122"/>
              </a:rPr>
              <a:t>主表注解配置</a:t>
            </a:r>
            <a:r>
              <a:rPr lang="en-US" altLang="zh-CN" sz="1400" dirty="0" smtClean="0">
                <a:solidFill>
                  <a:schemeClr val="tx1"/>
                </a:solidFill>
                <a:latin typeface="微软雅黑" pitchFamily="34" charset="-122"/>
                <a:ea typeface="微软雅黑" pitchFamily="34" charset="-122"/>
              </a:rPr>
              <a:t> </a:t>
            </a:r>
            <a:endParaRPr lang="zh-CN" altLang="en-US" sz="1400" dirty="0" smtClean="0">
              <a:solidFill>
                <a:schemeClr val="tx1"/>
              </a:solidFill>
              <a:latin typeface="微软雅黑" pitchFamily="34" charset="-122"/>
              <a:ea typeface="微软雅黑" pitchFamily="34" charset="-122"/>
            </a:endParaRPr>
          </a:p>
        </p:txBody>
      </p:sp>
      <p:sp>
        <p:nvSpPr>
          <p:cNvPr id="26" name="圆角矩形标注 25"/>
          <p:cNvSpPr/>
          <p:nvPr/>
        </p:nvSpPr>
        <p:spPr>
          <a:xfrm>
            <a:off x="6967674" y="2477664"/>
            <a:ext cx="1336165" cy="348993"/>
          </a:xfrm>
          <a:prstGeom prst="wedgeRoundRectCallout">
            <a:avLst>
              <a:gd name="adj1" fmla="val -39697"/>
              <a:gd name="adj2" fmla="val 83589"/>
              <a:gd name="adj3" fmla="val 16667"/>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defRPr/>
            </a:pPr>
            <a:r>
              <a:rPr lang="zh-CN" altLang="en-US" sz="1400" dirty="0" smtClean="0">
                <a:solidFill>
                  <a:schemeClr val="tx1"/>
                </a:solidFill>
                <a:latin typeface="微软雅黑" pitchFamily="34" charset="-122"/>
                <a:ea typeface="微软雅黑" pitchFamily="34" charset="-122"/>
              </a:rPr>
              <a:t>子表注解配置</a:t>
            </a:r>
            <a:r>
              <a:rPr lang="en-US" altLang="zh-CN" sz="1400" dirty="0" smtClean="0">
                <a:solidFill>
                  <a:schemeClr val="tx1"/>
                </a:solidFill>
                <a:latin typeface="微软雅黑" pitchFamily="34" charset="-122"/>
                <a:ea typeface="微软雅黑" pitchFamily="34" charset="-122"/>
              </a:rPr>
              <a:t> </a:t>
            </a:r>
            <a:endParaRPr lang="zh-CN" altLang="en-US" sz="1400" dirty="0" smtClean="0">
              <a:solidFill>
                <a:schemeClr val="tx1"/>
              </a:solidFill>
              <a:latin typeface="微软雅黑" pitchFamily="34" charset="-122"/>
              <a:ea typeface="微软雅黑" pitchFamily="34" charset="-122"/>
            </a:endParaRPr>
          </a:p>
        </p:txBody>
      </p:sp>
      <p:sp>
        <p:nvSpPr>
          <p:cNvPr id="27" name="Rectangle 6"/>
          <p:cNvSpPr>
            <a:spLocks noChangeArrowheads="1"/>
          </p:cNvSpPr>
          <p:nvPr/>
        </p:nvSpPr>
        <p:spPr bwMode="auto">
          <a:xfrm>
            <a:off x="2007555" y="3814233"/>
            <a:ext cx="5128890" cy="689569"/>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ctr"/>
          <a:lstStyle/>
          <a:p>
            <a:pPr latinLnBrk="1">
              <a:lnSpc>
                <a:spcPct val="120000"/>
              </a:lnSpc>
              <a:defRPr/>
            </a:pPr>
            <a:r>
              <a:rPr lang="en-US" altLang="zh-CN" sz="900" b="1" dirty="0" smtClean="0">
                <a:solidFill>
                  <a:srgbClr val="000000"/>
                </a:solidFill>
                <a:latin typeface="微软雅黑" pitchFamily="34" charset="-122"/>
                <a:ea typeface="微软雅黑" pitchFamily="34" charset="-122"/>
              </a:rPr>
              <a:t>public </a:t>
            </a:r>
            <a:r>
              <a:rPr lang="en-US" altLang="zh-CN" sz="900" b="1" dirty="0" err="1" smtClean="0">
                <a:solidFill>
                  <a:srgbClr val="000000"/>
                </a:solidFill>
                <a:latin typeface="微软雅黑" pitchFamily="34" charset="-122"/>
                <a:ea typeface="微软雅黑" pitchFamily="34" charset="-122"/>
              </a:rPr>
              <a:t>boolean</a:t>
            </a:r>
            <a:r>
              <a:rPr lang="en-US" altLang="zh-CN" sz="900" b="1" dirty="0" smtClean="0">
                <a:solidFill>
                  <a:srgbClr val="000000"/>
                </a:solidFill>
                <a:latin typeface="微软雅黑" pitchFamily="34" charset="-122"/>
                <a:ea typeface="微软雅黑" pitchFamily="34" charset="-122"/>
              </a:rPr>
              <a:t> </a:t>
            </a:r>
            <a:r>
              <a:rPr lang="en-US" altLang="zh-CN" sz="900" b="1" dirty="0" err="1" smtClean="0">
                <a:solidFill>
                  <a:srgbClr val="000000"/>
                </a:solidFill>
                <a:latin typeface="微软雅黑" pitchFamily="34" charset="-122"/>
                <a:ea typeface="微软雅黑" pitchFamily="34" charset="-122"/>
              </a:rPr>
              <a:t>saveModel</a:t>
            </a:r>
            <a:r>
              <a:rPr lang="en-US" altLang="zh-CN" sz="900" b="1" dirty="0" smtClean="0">
                <a:solidFill>
                  <a:srgbClr val="000000"/>
                </a:solidFill>
                <a:latin typeface="微软雅黑" pitchFamily="34" charset="-122"/>
                <a:ea typeface="微软雅黑" pitchFamily="34" charset="-122"/>
              </a:rPr>
              <a:t>(Model </a:t>
            </a:r>
            <a:r>
              <a:rPr lang="en-US" altLang="zh-CN" sz="900" b="1" dirty="0" err="1" smtClean="0">
                <a:solidFill>
                  <a:srgbClr val="000000"/>
                </a:solidFill>
                <a:latin typeface="微软雅黑" pitchFamily="34" charset="-122"/>
                <a:ea typeface="微软雅黑" pitchFamily="34" charset="-122"/>
              </a:rPr>
              <a:t>model</a:t>
            </a:r>
            <a:r>
              <a:rPr lang="en-US" altLang="zh-CN" sz="900" b="1" dirty="0" smtClean="0">
                <a:solidFill>
                  <a:srgbClr val="000000"/>
                </a:solidFill>
                <a:latin typeface="微软雅黑" pitchFamily="34" charset="-122"/>
                <a:ea typeface="微软雅黑" pitchFamily="34" charset="-122"/>
              </a:rPr>
              <a:t> , List&lt;Upgrade&gt; upgrades) {</a:t>
            </a:r>
          </a:p>
          <a:p>
            <a:pPr latinLnBrk="1">
              <a:lnSpc>
                <a:spcPct val="120000"/>
              </a:lnSpc>
              <a:defRPr/>
            </a:pPr>
            <a:r>
              <a:rPr lang="en-US" altLang="zh-CN" sz="900" b="1" dirty="0" smtClean="0">
                <a:solidFill>
                  <a:srgbClr val="000000"/>
                </a:solidFill>
                <a:latin typeface="微软雅黑" pitchFamily="34" charset="-122"/>
                <a:ea typeface="微软雅黑" pitchFamily="34" charset="-122"/>
              </a:rPr>
              <a:t>       </a:t>
            </a:r>
            <a:r>
              <a:rPr lang="en-US" altLang="zh-CN" sz="900" b="1" dirty="0" err="1" smtClean="0">
                <a:solidFill>
                  <a:srgbClr val="000000"/>
                </a:solidFill>
                <a:latin typeface="微软雅黑" pitchFamily="34" charset="-122"/>
                <a:ea typeface="微软雅黑" pitchFamily="34" charset="-122"/>
              </a:rPr>
              <a:t>model.setUpgrades</a:t>
            </a:r>
            <a:r>
              <a:rPr lang="en-US" altLang="zh-CN" sz="900" b="1" dirty="0" smtClean="0">
                <a:solidFill>
                  <a:srgbClr val="000000"/>
                </a:solidFill>
                <a:latin typeface="微软雅黑" pitchFamily="34" charset="-122"/>
                <a:ea typeface="微软雅黑" pitchFamily="34" charset="-122"/>
              </a:rPr>
              <a:t>(upgrades);</a:t>
            </a:r>
          </a:p>
          <a:p>
            <a:pPr latinLnBrk="1">
              <a:lnSpc>
                <a:spcPct val="120000"/>
              </a:lnSpc>
              <a:defRPr/>
            </a:pPr>
            <a:r>
              <a:rPr lang="en-US" altLang="zh-CN" sz="900" b="1" dirty="0" smtClean="0">
                <a:solidFill>
                  <a:srgbClr val="000000"/>
                </a:solidFill>
                <a:latin typeface="微软雅黑" pitchFamily="34" charset="-122"/>
                <a:ea typeface="微软雅黑" pitchFamily="34" charset="-122"/>
              </a:rPr>
              <a:t>       </a:t>
            </a:r>
            <a:r>
              <a:rPr lang="en-US" altLang="zh-CN" sz="900" b="1" dirty="0" err="1" smtClean="0">
                <a:solidFill>
                  <a:srgbClr val="000000"/>
                </a:solidFill>
                <a:latin typeface="微软雅黑" pitchFamily="34" charset="-122"/>
                <a:ea typeface="微软雅黑" pitchFamily="34" charset="-122"/>
              </a:rPr>
              <a:t>modelDao.save</a:t>
            </a:r>
            <a:r>
              <a:rPr lang="en-US" altLang="zh-CN" sz="900" b="1" dirty="0" smtClean="0">
                <a:solidFill>
                  <a:srgbClr val="000000"/>
                </a:solidFill>
                <a:latin typeface="微软雅黑" pitchFamily="34" charset="-122"/>
                <a:ea typeface="微软雅黑" pitchFamily="34" charset="-122"/>
              </a:rPr>
              <a:t>(model);</a:t>
            </a:r>
          </a:p>
          <a:p>
            <a:pPr latinLnBrk="1">
              <a:lnSpc>
                <a:spcPct val="120000"/>
              </a:lnSpc>
              <a:defRPr/>
            </a:pPr>
            <a:r>
              <a:rPr lang="en-US" altLang="zh-CN" sz="900" b="1" dirty="0" smtClean="0">
                <a:solidFill>
                  <a:srgbClr val="000000"/>
                </a:solidFill>
                <a:latin typeface="微软雅黑" pitchFamily="34" charset="-122"/>
                <a:ea typeface="微软雅黑" pitchFamily="34" charset="-122"/>
              </a:rPr>
              <a:t>}</a:t>
            </a:r>
            <a:endParaRPr lang="zh-CN" altLang="en-US" sz="900" b="1" dirty="0">
              <a:solidFill>
                <a:srgbClr val="000000"/>
              </a:solidFill>
              <a:latin typeface="微软雅黑" pitchFamily="34" charset="-122"/>
              <a:ea typeface="微软雅黑" pitchFamily="34" charset="-122"/>
            </a:endParaRPr>
          </a:p>
        </p:txBody>
      </p:sp>
      <p:sp>
        <p:nvSpPr>
          <p:cNvPr id="29" name="下箭头 28"/>
          <p:cNvSpPr/>
          <p:nvPr/>
        </p:nvSpPr>
        <p:spPr>
          <a:xfrm>
            <a:off x="3870188" y="3349731"/>
            <a:ext cx="1175946" cy="464502"/>
          </a:xfrm>
          <a:prstGeom prst="down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1400" b="1" dirty="0" smtClean="0">
                <a:solidFill>
                  <a:schemeClr val="tx1"/>
                </a:solidFill>
                <a:latin typeface="微软雅黑" pitchFamily="34" charset="-122"/>
                <a:ea typeface="微软雅黑" pitchFamily="34" charset="-122"/>
              </a:rPr>
              <a:t>调用</a:t>
            </a:r>
            <a:endParaRPr lang="zh-CN" altLang="en-US" sz="1400" b="1" dirty="0">
              <a:solidFill>
                <a:schemeClr val="tx1"/>
              </a:solidFill>
              <a:latin typeface="微软雅黑" pitchFamily="34" charset="-122"/>
              <a:ea typeface="微软雅黑" pitchFamily="34" charset="-122"/>
            </a:endParaRPr>
          </a:p>
        </p:txBody>
      </p:sp>
      <p:sp>
        <p:nvSpPr>
          <p:cNvPr id="24" name="Text Box 49"/>
          <p:cNvSpPr txBox="1">
            <a:spLocks noChangeArrowheads="1"/>
          </p:cNvSpPr>
          <p:nvPr/>
        </p:nvSpPr>
        <p:spPr bwMode="auto">
          <a:xfrm>
            <a:off x="320101" y="692884"/>
            <a:ext cx="3185099"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b="1" dirty="0" smtClean="0">
                <a:latin typeface="微软雅黑" pitchFamily="34" charset="-122"/>
                <a:ea typeface="微软雅黑" pitchFamily="34" charset="-122"/>
              </a:rPr>
              <a:t>级联配置</a:t>
            </a:r>
            <a:r>
              <a:rPr lang="zh-CN" altLang="en-US" sz="1600" dirty="0" smtClean="0">
                <a:latin typeface="微软雅黑" pitchFamily="34" charset="-122"/>
                <a:ea typeface="微软雅黑" pitchFamily="34" charset="-122"/>
              </a:rPr>
              <a:t>：</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400" b="1" dirty="0" smtClean="0">
                <a:solidFill>
                  <a:schemeClr val="tx1">
                    <a:lumMod val="75000"/>
                    <a:lumOff val="25000"/>
                  </a:schemeClr>
                </a:solidFill>
                <a:latin typeface="Microsoft YaHei"/>
                <a:ea typeface="微软雅黑"/>
                <a:cs typeface="Microsoft YaHei"/>
              </a:rPr>
              <a:t>目录</a:t>
            </a:r>
            <a:endParaRPr kumimoji="1" lang="zh-CN" altLang="en-US" sz="1400" b="1" dirty="0">
              <a:solidFill>
                <a:schemeClr val="tx1">
                  <a:lumMod val="75000"/>
                  <a:lumOff val="2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grpSp>
        <p:nvGrpSpPr>
          <p:cNvPr id="8" name="Group 2"/>
          <p:cNvGrpSpPr>
            <a:grpSpLocks/>
          </p:cNvGrpSpPr>
          <p:nvPr/>
        </p:nvGrpSpPr>
        <p:grpSpPr bwMode="auto">
          <a:xfrm>
            <a:off x="1089959" y="994343"/>
            <a:ext cx="4800600" cy="566738"/>
            <a:chOff x="1248" y="1344"/>
            <a:chExt cx="3408" cy="419"/>
          </a:xfrm>
        </p:grpSpPr>
        <p:grpSp>
          <p:nvGrpSpPr>
            <p:cNvPr id="9" name="Group 3"/>
            <p:cNvGrpSpPr>
              <a:grpSpLocks/>
            </p:cNvGrpSpPr>
            <p:nvPr/>
          </p:nvGrpSpPr>
          <p:grpSpPr bwMode="auto">
            <a:xfrm>
              <a:off x="1248" y="1344"/>
              <a:ext cx="480" cy="419"/>
              <a:chOff x="1110" y="2656"/>
              <a:chExt cx="1549" cy="1351"/>
            </a:xfrm>
          </p:grpSpPr>
          <p:sp>
            <p:nvSpPr>
              <p:cNvPr id="1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9"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rgbClr val="3399FF"/>
                  </a:gs>
                  <a:gs pos="100000">
                    <a:schemeClr val="bg1"/>
                  </a:gs>
                </a:gsLst>
                <a:lin ang="2700000" scaled="1"/>
              </a:gradFill>
              <a:ln w="9525">
                <a:solidFill>
                  <a:schemeClr val="tx1"/>
                </a:solidFill>
                <a:miter lim="800000"/>
                <a:headEnd/>
                <a:tailEnd/>
              </a:ln>
            </p:spPr>
            <p:txBody>
              <a:bodyPr wrap="none" anchor="ctr"/>
              <a:lstStyle/>
              <a:p>
                <a:endParaRPr lang="zh-CN" altLang="en-US">
                  <a:latin typeface="微软雅黑" pitchFamily="34" charset="-122"/>
                  <a:ea typeface="微软雅黑" pitchFamily="34" charset="-122"/>
                </a:endParaRPr>
              </a:p>
            </p:txBody>
          </p:sp>
        </p:grpSp>
        <p:sp>
          <p:nvSpPr>
            <p:cNvPr id="10" name="Line 7"/>
            <p:cNvSpPr>
              <a:spLocks noChangeShapeType="1"/>
            </p:cNvSpPr>
            <p:nvPr/>
          </p:nvSpPr>
          <p:spPr bwMode="auto">
            <a:xfrm>
              <a:off x="1632" y="1728"/>
              <a:ext cx="3024" cy="0"/>
            </a:xfrm>
            <a:prstGeom prst="line">
              <a:avLst/>
            </a:prstGeom>
            <a:noFill/>
            <a:ln w="25400">
              <a:solidFill>
                <a:srgbClr val="C0C0C0"/>
              </a:solidFill>
              <a:prstDash val="sysDot"/>
              <a:round/>
              <a:headEnd/>
              <a:tailEnd type="oval" w="med" len="med"/>
            </a:ln>
          </p:spPr>
          <p:txBody>
            <a:bodyPr wrap="none" anchor="ctr"/>
            <a:lstStyle/>
            <a:p>
              <a:endParaRPr lang="zh-CN" altLang="en-US">
                <a:latin typeface="微软雅黑" pitchFamily="34" charset="-122"/>
                <a:ea typeface="微软雅黑" pitchFamily="34" charset="-122"/>
              </a:endParaRPr>
            </a:p>
          </p:txBody>
        </p:sp>
        <p:sp>
          <p:nvSpPr>
            <p:cNvPr id="13" name="Text Box 8"/>
            <p:cNvSpPr txBox="1">
              <a:spLocks noChangeArrowheads="1"/>
            </p:cNvSpPr>
            <p:nvPr/>
          </p:nvSpPr>
          <p:spPr bwMode="auto">
            <a:xfrm>
              <a:off x="1923" y="1392"/>
              <a:ext cx="2733" cy="341"/>
            </a:xfrm>
            <a:prstGeom prst="rect">
              <a:avLst/>
            </a:prstGeom>
            <a:noFill/>
            <a:ln w="9525" algn="ctr">
              <a:noFill/>
              <a:miter lim="800000"/>
              <a:headEnd/>
              <a:tailEnd/>
            </a:ln>
          </p:spPr>
          <p:txBody>
            <a:bodyPr wrap="square">
              <a:spAutoFit/>
            </a:bodyPr>
            <a:lstStyle/>
            <a:p>
              <a:pPr>
                <a:defRPr/>
              </a:pPr>
              <a:r>
                <a:rPr lang="en-US" altLang="zh-CN" sz="2400" b="1" dirty="0" smtClean="0">
                  <a:latin typeface="微软雅黑" pitchFamily="34" charset="-122"/>
                  <a:ea typeface="微软雅黑" pitchFamily="34" charset="-122"/>
                </a:rPr>
                <a:t>MVC</a:t>
              </a:r>
              <a:r>
                <a:rPr lang="zh-CN" altLang="en-US" sz="2400" b="1" dirty="0" smtClean="0">
                  <a:latin typeface="微软雅黑" pitchFamily="34" charset="-122"/>
                  <a:ea typeface="微软雅黑" pitchFamily="34" charset="-122"/>
                </a:rPr>
                <a:t>概要</a:t>
              </a:r>
            </a:p>
          </p:txBody>
        </p:sp>
        <p:sp>
          <p:nvSpPr>
            <p:cNvPr id="14" name="Text Box 9"/>
            <p:cNvSpPr txBox="1">
              <a:spLocks noChangeArrowheads="1"/>
            </p:cNvSpPr>
            <p:nvPr/>
          </p:nvSpPr>
          <p:spPr bwMode="gray">
            <a:xfrm>
              <a:off x="1372" y="1406"/>
              <a:ext cx="235" cy="291"/>
            </a:xfrm>
            <a:prstGeom prst="rect">
              <a:avLst/>
            </a:prstGeom>
            <a:noFill/>
            <a:ln w="9525" algn="ctr">
              <a:noFill/>
              <a:miter lim="800000"/>
              <a:headEnd/>
              <a:tailEnd/>
            </a:ln>
          </p:spPr>
          <p:txBody>
            <a:bodyPr wrap="none">
              <a:spAutoFit/>
            </a:bodyPr>
            <a:lstStyle/>
            <a:p>
              <a:r>
                <a:rPr lang="en-US" altLang="zh-CN" sz="2400" b="1">
                  <a:solidFill>
                    <a:srgbClr val="FFFFFF"/>
                  </a:solidFill>
                  <a:latin typeface="微软雅黑" pitchFamily="34" charset="-122"/>
                  <a:ea typeface="微软雅黑" pitchFamily="34" charset="-122"/>
                </a:rPr>
                <a:t>1</a:t>
              </a:r>
            </a:p>
          </p:txBody>
        </p:sp>
      </p:grpSp>
      <p:grpSp>
        <p:nvGrpSpPr>
          <p:cNvPr id="20" name="Group 10"/>
          <p:cNvGrpSpPr>
            <a:grpSpLocks/>
          </p:cNvGrpSpPr>
          <p:nvPr/>
        </p:nvGrpSpPr>
        <p:grpSpPr bwMode="auto">
          <a:xfrm>
            <a:off x="1089959" y="1749686"/>
            <a:ext cx="4950494" cy="588963"/>
            <a:chOff x="1248" y="1920"/>
            <a:chExt cx="3408" cy="419"/>
          </a:xfrm>
        </p:grpSpPr>
        <p:grpSp>
          <p:nvGrpSpPr>
            <p:cNvPr id="21" name="Group 11"/>
            <p:cNvGrpSpPr>
              <a:grpSpLocks/>
            </p:cNvGrpSpPr>
            <p:nvPr/>
          </p:nvGrpSpPr>
          <p:grpSpPr bwMode="auto">
            <a:xfrm>
              <a:off x="1248" y="1920"/>
              <a:ext cx="480" cy="419"/>
              <a:chOff x="3174" y="2656"/>
              <a:chExt cx="1549" cy="1351"/>
            </a:xfrm>
          </p:grpSpPr>
          <p:sp>
            <p:nvSpPr>
              <p:cNvPr id="25" name="AutoShape 1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6" name="AutoShape 1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7" name="AutoShape 14"/>
              <p:cNvSpPr>
                <a:spLocks noChangeArrowheads="1"/>
              </p:cNvSpPr>
              <p:nvPr/>
            </p:nvSpPr>
            <p:spPr bwMode="gray">
              <a:xfrm>
                <a:off x="3264" y="2736"/>
                <a:ext cx="1350" cy="1168"/>
              </a:xfrm>
              <a:prstGeom prst="hexagon">
                <a:avLst>
                  <a:gd name="adj" fmla="val 28896"/>
                  <a:gd name="vf" fmla="val 115470"/>
                </a:avLst>
              </a:prstGeom>
              <a:gradFill rotWithShape="1">
                <a:gsLst>
                  <a:gs pos="0">
                    <a:srgbClr val="472F76"/>
                  </a:gs>
                  <a:gs pos="100000">
                    <a:srgbClr val="9966FF"/>
                  </a:gs>
                </a:gsLst>
                <a:lin ang="2700000" scaled="1"/>
              </a:gradFill>
              <a:ln w="9525">
                <a:solidFill>
                  <a:schemeClr val="tx1"/>
                </a:solidFill>
                <a:miter lim="800000"/>
                <a:headEnd/>
                <a:tailEnd/>
              </a:ln>
            </p:spPr>
            <p:txBody>
              <a:bodyPr wrap="none" anchor="ctr"/>
              <a:lstStyle/>
              <a:p>
                <a:endParaRPr lang="zh-CN" altLang="en-US">
                  <a:latin typeface="微软雅黑" pitchFamily="34" charset="-122"/>
                  <a:ea typeface="微软雅黑" pitchFamily="34" charset="-122"/>
                </a:endParaRPr>
              </a:p>
            </p:txBody>
          </p:sp>
        </p:grpSp>
        <p:sp>
          <p:nvSpPr>
            <p:cNvPr id="22" name="Line 15"/>
            <p:cNvSpPr>
              <a:spLocks noChangeShapeType="1"/>
            </p:cNvSpPr>
            <p:nvPr/>
          </p:nvSpPr>
          <p:spPr bwMode="auto">
            <a:xfrm>
              <a:off x="1632" y="2304"/>
              <a:ext cx="3024" cy="0"/>
            </a:xfrm>
            <a:prstGeom prst="line">
              <a:avLst/>
            </a:prstGeom>
            <a:noFill/>
            <a:ln w="25400">
              <a:solidFill>
                <a:srgbClr val="C0C0C0"/>
              </a:solidFill>
              <a:prstDash val="sysDot"/>
              <a:round/>
              <a:headEnd/>
              <a:tailEnd type="oval" w="med" len="med"/>
            </a:ln>
          </p:spPr>
          <p:txBody>
            <a:bodyPr wrap="none" anchor="ctr"/>
            <a:lstStyle/>
            <a:p>
              <a:endParaRPr lang="zh-CN" altLang="en-US">
                <a:latin typeface="微软雅黑" pitchFamily="34" charset="-122"/>
                <a:ea typeface="微软雅黑" pitchFamily="34" charset="-122"/>
              </a:endParaRPr>
            </a:p>
          </p:txBody>
        </p:sp>
        <p:sp>
          <p:nvSpPr>
            <p:cNvPr id="24" name="Text Box 17"/>
            <p:cNvSpPr txBox="1">
              <a:spLocks noChangeArrowheads="1"/>
            </p:cNvSpPr>
            <p:nvPr/>
          </p:nvSpPr>
          <p:spPr bwMode="gray">
            <a:xfrm>
              <a:off x="1372" y="1982"/>
              <a:ext cx="235" cy="291"/>
            </a:xfrm>
            <a:prstGeom prst="rect">
              <a:avLst/>
            </a:prstGeom>
            <a:noFill/>
            <a:ln w="9525" algn="ctr">
              <a:noFill/>
              <a:miter lim="800000"/>
              <a:headEnd/>
              <a:tailEnd/>
            </a:ln>
          </p:spPr>
          <p:txBody>
            <a:bodyPr wrap="none">
              <a:spAutoFit/>
            </a:bodyPr>
            <a:lstStyle/>
            <a:p>
              <a:r>
                <a:rPr lang="en-US" altLang="zh-CN" sz="2400" b="1" dirty="0">
                  <a:solidFill>
                    <a:srgbClr val="FFFFFF"/>
                  </a:solidFill>
                  <a:latin typeface="微软雅黑" pitchFamily="34" charset="-122"/>
                  <a:ea typeface="微软雅黑" pitchFamily="34" charset="-122"/>
                </a:rPr>
                <a:t>2</a:t>
              </a:r>
            </a:p>
          </p:txBody>
        </p:sp>
      </p:grpSp>
      <p:sp>
        <p:nvSpPr>
          <p:cNvPr id="38" name="Text Box 8"/>
          <p:cNvSpPr txBox="1">
            <a:spLocks noChangeArrowheads="1"/>
          </p:cNvSpPr>
          <p:nvPr/>
        </p:nvSpPr>
        <p:spPr bwMode="auto">
          <a:xfrm>
            <a:off x="2040781" y="1786939"/>
            <a:ext cx="4275351" cy="461665"/>
          </a:xfrm>
          <a:prstGeom prst="rect">
            <a:avLst/>
          </a:prstGeom>
          <a:noFill/>
          <a:ln w="9525" algn="ctr">
            <a:noFill/>
            <a:miter lim="800000"/>
            <a:headEnd/>
            <a:tailEnd/>
          </a:ln>
        </p:spPr>
        <p:txBody>
          <a:bodyPr wrap="square">
            <a:spAutoFit/>
          </a:bodyPr>
          <a:lstStyle/>
          <a:p>
            <a:pPr>
              <a:defRPr/>
            </a:pPr>
            <a:r>
              <a:rPr lang="en-US" altLang="zh-CN" sz="2400" b="1" dirty="0" smtClean="0">
                <a:latin typeface="微软雅黑" pitchFamily="34" charset="-122"/>
                <a:ea typeface="微软雅黑" pitchFamily="34" charset="-122"/>
              </a:rPr>
              <a:t>Spring</a:t>
            </a:r>
            <a:r>
              <a:rPr lang="zh-CN" altLang="en-US" sz="2400" b="1" dirty="0" smtClean="0">
                <a:latin typeface="微软雅黑" pitchFamily="34" charset="-122"/>
                <a:ea typeface="微软雅黑" pitchFamily="34" charset="-122"/>
              </a:rPr>
              <a:t>框架简介</a:t>
            </a:r>
          </a:p>
        </p:txBody>
      </p:sp>
      <p:grpSp>
        <p:nvGrpSpPr>
          <p:cNvPr id="44" name="Group 2"/>
          <p:cNvGrpSpPr>
            <a:grpSpLocks/>
          </p:cNvGrpSpPr>
          <p:nvPr/>
        </p:nvGrpSpPr>
        <p:grpSpPr bwMode="auto">
          <a:xfrm>
            <a:off x="1089953" y="2459128"/>
            <a:ext cx="4800600" cy="566738"/>
            <a:chOff x="1248" y="1344"/>
            <a:chExt cx="3408" cy="419"/>
          </a:xfrm>
        </p:grpSpPr>
        <p:grpSp>
          <p:nvGrpSpPr>
            <p:cNvPr id="45" name="Group 3"/>
            <p:cNvGrpSpPr>
              <a:grpSpLocks/>
            </p:cNvGrpSpPr>
            <p:nvPr/>
          </p:nvGrpSpPr>
          <p:grpSpPr bwMode="auto">
            <a:xfrm>
              <a:off x="1248" y="1344"/>
              <a:ext cx="480" cy="419"/>
              <a:chOff x="1110" y="2656"/>
              <a:chExt cx="1549" cy="1351"/>
            </a:xfrm>
          </p:grpSpPr>
          <p:sp>
            <p:nvSpPr>
              <p:cNvPr id="4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5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51"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rgbClr val="3399FF"/>
                  </a:gs>
                  <a:gs pos="100000">
                    <a:schemeClr val="bg1"/>
                  </a:gs>
                </a:gsLst>
                <a:lin ang="2700000" scaled="1"/>
              </a:gradFill>
              <a:ln w="9525">
                <a:solidFill>
                  <a:schemeClr val="tx1"/>
                </a:solidFill>
                <a:miter lim="800000"/>
                <a:headEnd/>
                <a:tailEnd/>
              </a:ln>
            </p:spPr>
            <p:txBody>
              <a:bodyPr wrap="none" anchor="ctr"/>
              <a:lstStyle/>
              <a:p>
                <a:endParaRPr lang="zh-CN" altLang="en-US">
                  <a:latin typeface="微软雅黑" pitchFamily="34" charset="-122"/>
                  <a:ea typeface="微软雅黑" pitchFamily="34" charset="-122"/>
                </a:endParaRPr>
              </a:p>
            </p:txBody>
          </p:sp>
        </p:grpSp>
        <p:sp>
          <p:nvSpPr>
            <p:cNvPr id="46" name="Line 7"/>
            <p:cNvSpPr>
              <a:spLocks noChangeShapeType="1"/>
            </p:cNvSpPr>
            <p:nvPr/>
          </p:nvSpPr>
          <p:spPr bwMode="auto">
            <a:xfrm>
              <a:off x="1632" y="1728"/>
              <a:ext cx="3024" cy="0"/>
            </a:xfrm>
            <a:prstGeom prst="line">
              <a:avLst/>
            </a:prstGeom>
            <a:noFill/>
            <a:ln w="25400">
              <a:solidFill>
                <a:srgbClr val="C0C0C0"/>
              </a:solidFill>
              <a:prstDash val="sysDot"/>
              <a:round/>
              <a:headEnd/>
              <a:tailEnd type="oval" w="med" len="med"/>
            </a:ln>
          </p:spPr>
          <p:txBody>
            <a:bodyPr wrap="none" anchor="ctr"/>
            <a:lstStyle/>
            <a:p>
              <a:endParaRPr lang="zh-CN" altLang="en-US">
                <a:latin typeface="微软雅黑" pitchFamily="34" charset="-122"/>
                <a:ea typeface="微软雅黑" pitchFamily="34" charset="-122"/>
              </a:endParaRPr>
            </a:p>
          </p:txBody>
        </p:sp>
        <p:sp>
          <p:nvSpPr>
            <p:cNvPr id="47" name="Text Box 8"/>
            <p:cNvSpPr txBox="1">
              <a:spLocks noChangeArrowheads="1"/>
            </p:cNvSpPr>
            <p:nvPr/>
          </p:nvSpPr>
          <p:spPr bwMode="auto">
            <a:xfrm>
              <a:off x="1923" y="1392"/>
              <a:ext cx="2733" cy="341"/>
            </a:xfrm>
            <a:prstGeom prst="rect">
              <a:avLst/>
            </a:prstGeom>
            <a:noFill/>
            <a:ln w="9525" algn="ctr">
              <a:noFill/>
              <a:miter lim="800000"/>
              <a:headEnd/>
              <a:tailEnd/>
            </a:ln>
          </p:spPr>
          <p:txBody>
            <a:bodyPr wrap="square">
              <a:spAutoFit/>
            </a:bodyPr>
            <a:lstStyle/>
            <a:p>
              <a:pPr>
                <a:defRPr/>
              </a:pPr>
              <a:r>
                <a:rPr lang="en-US" altLang="zh-CN" sz="2400" b="1" dirty="0" smtClean="0">
                  <a:latin typeface="微软雅黑" pitchFamily="34" charset="-122"/>
                  <a:ea typeface="微软雅黑" pitchFamily="34" charset="-122"/>
                </a:rPr>
                <a:t>Spring</a:t>
              </a:r>
              <a:r>
                <a:rPr lang="zh-CN" altLang="en-US" sz="2400" b="1" dirty="0" smtClean="0">
                  <a:latin typeface="微软雅黑" pitchFamily="34" charset="-122"/>
                  <a:ea typeface="微软雅黑" pitchFamily="34" charset="-122"/>
                </a:rPr>
                <a:t>框架</a:t>
              </a:r>
              <a:r>
                <a:rPr lang="en-US" altLang="zh-CN" sz="2400" b="1" dirty="0" smtClean="0">
                  <a:latin typeface="微软雅黑" pitchFamily="34" charset="-122"/>
                  <a:ea typeface="微软雅黑" pitchFamily="34" charset="-122"/>
                </a:rPr>
                <a:t>—IOC</a:t>
              </a:r>
              <a:r>
                <a:rPr lang="zh-CN" altLang="en-US" sz="2400" b="1" dirty="0" smtClean="0">
                  <a:latin typeface="微软雅黑" pitchFamily="34" charset="-122"/>
                  <a:ea typeface="微软雅黑" pitchFamily="34" charset="-122"/>
                </a:rPr>
                <a:t>和</a:t>
              </a:r>
              <a:r>
                <a:rPr lang="en-US" altLang="zh-CN" sz="2400" b="1" dirty="0" smtClean="0">
                  <a:latin typeface="微软雅黑" pitchFamily="34" charset="-122"/>
                  <a:ea typeface="微软雅黑" pitchFamily="34" charset="-122"/>
                </a:rPr>
                <a:t>AOP</a:t>
              </a:r>
              <a:endParaRPr lang="zh-CN" altLang="en-US" sz="2400" b="1" dirty="0" smtClean="0">
                <a:latin typeface="微软雅黑" pitchFamily="34" charset="-122"/>
                <a:ea typeface="微软雅黑" pitchFamily="34" charset="-122"/>
              </a:endParaRPr>
            </a:p>
          </p:txBody>
        </p:sp>
        <p:sp>
          <p:nvSpPr>
            <p:cNvPr id="48" name="Text Box 9"/>
            <p:cNvSpPr txBox="1">
              <a:spLocks noChangeArrowheads="1"/>
            </p:cNvSpPr>
            <p:nvPr/>
          </p:nvSpPr>
          <p:spPr bwMode="gray">
            <a:xfrm>
              <a:off x="1372" y="1406"/>
              <a:ext cx="265" cy="341"/>
            </a:xfrm>
            <a:prstGeom prst="rect">
              <a:avLst/>
            </a:prstGeom>
            <a:noFill/>
            <a:ln w="9525" algn="ctr">
              <a:noFill/>
              <a:miter lim="800000"/>
              <a:headEnd/>
              <a:tailEnd/>
            </a:ln>
          </p:spPr>
          <p:txBody>
            <a:bodyPr wrap="none">
              <a:spAutoFit/>
            </a:bodyPr>
            <a:lstStyle/>
            <a:p>
              <a:r>
                <a:rPr lang="en-US" altLang="zh-CN" sz="2400" b="1" dirty="0" smtClean="0">
                  <a:solidFill>
                    <a:srgbClr val="FFFFFF"/>
                  </a:solidFill>
                  <a:latin typeface="微软雅黑" pitchFamily="34" charset="-122"/>
                  <a:ea typeface="微软雅黑" pitchFamily="34" charset="-122"/>
                </a:rPr>
                <a:t>3</a:t>
              </a:r>
              <a:endParaRPr lang="en-US" altLang="zh-CN" sz="2400" b="1" dirty="0">
                <a:solidFill>
                  <a:srgbClr val="FFFFFF"/>
                </a:solidFill>
                <a:latin typeface="微软雅黑" pitchFamily="34" charset="-122"/>
                <a:ea typeface="微软雅黑" pitchFamily="34" charset="-122"/>
              </a:endParaRPr>
            </a:p>
          </p:txBody>
        </p:sp>
      </p:grpSp>
      <p:grpSp>
        <p:nvGrpSpPr>
          <p:cNvPr id="52" name="Group 10"/>
          <p:cNvGrpSpPr>
            <a:grpSpLocks/>
          </p:cNvGrpSpPr>
          <p:nvPr/>
        </p:nvGrpSpPr>
        <p:grpSpPr bwMode="auto">
          <a:xfrm>
            <a:off x="1081486" y="3180603"/>
            <a:ext cx="4950494" cy="588963"/>
            <a:chOff x="1248" y="1920"/>
            <a:chExt cx="3408" cy="419"/>
          </a:xfrm>
        </p:grpSpPr>
        <p:grpSp>
          <p:nvGrpSpPr>
            <p:cNvPr id="53" name="Group 11"/>
            <p:cNvGrpSpPr>
              <a:grpSpLocks/>
            </p:cNvGrpSpPr>
            <p:nvPr/>
          </p:nvGrpSpPr>
          <p:grpSpPr bwMode="auto">
            <a:xfrm>
              <a:off x="1248" y="1920"/>
              <a:ext cx="480" cy="419"/>
              <a:chOff x="3174" y="2656"/>
              <a:chExt cx="1549" cy="1351"/>
            </a:xfrm>
          </p:grpSpPr>
          <p:sp>
            <p:nvSpPr>
              <p:cNvPr id="56" name="AutoShape 1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57" name="AutoShape 1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58" name="AutoShape 14"/>
              <p:cNvSpPr>
                <a:spLocks noChangeArrowheads="1"/>
              </p:cNvSpPr>
              <p:nvPr/>
            </p:nvSpPr>
            <p:spPr bwMode="gray">
              <a:xfrm>
                <a:off x="3264" y="2736"/>
                <a:ext cx="1350" cy="1168"/>
              </a:xfrm>
              <a:prstGeom prst="hexagon">
                <a:avLst>
                  <a:gd name="adj" fmla="val 28896"/>
                  <a:gd name="vf" fmla="val 115470"/>
                </a:avLst>
              </a:prstGeom>
              <a:gradFill rotWithShape="1">
                <a:gsLst>
                  <a:gs pos="0">
                    <a:srgbClr val="472F76"/>
                  </a:gs>
                  <a:gs pos="100000">
                    <a:srgbClr val="9966FF"/>
                  </a:gs>
                </a:gsLst>
                <a:lin ang="2700000" scaled="1"/>
              </a:gradFill>
              <a:ln w="9525">
                <a:solidFill>
                  <a:schemeClr val="tx1"/>
                </a:solidFill>
                <a:miter lim="800000"/>
                <a:headEnd/>
                <a:tailEnd/>
              </a:ln>
            </p:spPr>
            <p:txBody>
              <a:bodyPr wrap="none" anchor="ctr"/>
              <a:lstStyle/>
              <a:p>
                <a:endParaRPr lang="zh-CN" altLang="en-US">
                  <a:latin typeface="微软雅黑" pitchFamily="34" charset="-122"/>
                  <a:ea typeface="微软雅黑" pitchFamily="34" charset="-122"/>
                </a:endParaRPr>
              </a:p>
            </p:txBody>
          </p:sp>
        </p:grpSp>
        <p:sp>
          <p:nvSpPr>
            <p:cNvPr id="54" name="Line 15"/>
            <p:cNvSpPr>
              <a:spLocks noChangeShapeType="1"/>
            </p:cNvSpPr>
            <p:nvPr/>
          </p:nvSpPr>
          <p:spPr bwMode="auto">
            <a:xfrm>
              <a:off x="1632" y="2304"/>
              <a:ext cx="3024" cy="0"/>
            </a:xfrm>
            <a:prstGeom prst="line">
              <a:avLst/>
            </a:prstGeom>
            <a:noFill/>
            <a:ln w="25400">
              <a:solidFill>
                <a:srgbClr val="C0C0C0"/>
              </a:solidFill>
              <a:prstDash val="sysDot"/>
              <a:round/>
              <a:headEnd/>
              <a:tailEnd type="oval" w="med" len="med"/>
            </a:ln>
          </p:spPr>
          <p:txBody>
            <a:bodyPr wrap="none" anchor="ctr"/>
            <a:lstStyle/>
            <a:p>
              <a:endParaRPr lang="zh-CN" altLang="en-US">
                <a:latin typeface="微软雅黑" pitchFamily="34" charset="-122"/>
                <a:ea typeface="微软雅黑" pitchFamily="34" charset="-122"/>
              </a:endParaRPr>
            </a:p>
          </p:txBody>
        </p:sp>
        <p:sp>
          <p:nvSpPr>
            <p:cNvPr id="55" name="Text Box 17"/>
            <p:cNvSpPr txBox="1">
              <a:spLocks noChangeArrowheads="1"/>
            </p:cNvSpPr>
            <p:nvPr/>
          </p:nvSpPr>
          <p:spPr bwMode="gray">
            <a:xfrm>
              <a:off x="1372" y="1982"/>
              <a:ext cx="257" cy="328"/>
            </a:xfrm>
            <a:prstGeom prst="rect">
              <a:avLst/>
            </a:prstGeom>
            <a:noFill/>
            <a:ln w="9525" algn="ctr">
              <a:noFill/>
              <a:miter lim="800000"/>
              <a:headEnd/>
              <a:tailEnd/>
            </a:ln>
          </p:spPr>
          <p:txBody>
            <a:bodyPr wrap="none">
              <a:spAutoFit/>
            </a:bodyPr>
            <a:lstStyle/>
            <a:p>
              <a:r>
                <a:rPr lang="en-US" altLang="zh-CN" sz="2400" b="1" dirty="0" smtClean="0">
                  <a:solidFill>
                    <a:srgbClr val="FFFFFF"/>
                  </a:solidFill>
                  <a:latin typeface="微软雅黑" pitchFamily="34" charset="-122"/>
                  <a:ea typeface="微软雅黑" pitchFamily="34" charset="-122"/>
                </a:rPr>
                <a:t>4</a:t>
              </a:r>
              <a:endParaRPr lang="en-US" altLang="zh-CN" sz="2400" b="1" dirty="0">
                <a:solidFill>
                  <a:srgbClr val="FFFFFF"/>
                </a:solidFill>
                <a:latin typeface="微软雅黑" pitchFamily="34" charset="-122"/>
                <a:ea typeface="微软雅黑" pitchFamily="34" charset="-122"/>
              </a:endParaRPr>
            </a:p>
          </p:txBody>
        </p:sp>
      </p:grpSp>
      <p:sp>
        <p:nvSpPr>
          <p:cNvPr id="59" name="Text Box 8"/>
          <p:cNvSpPr txBox="1">
            <a:spLocks noChangeArrowheads="1"/>
          </p:cNvSpPr>
          <p:nvPr/>
        </p:nvSpPr>
        <p:spPr bwMode="auto">
          <a:xfrm>
            <a:off x="2032308" y="3217856"/>
            <a:ext cx="4275351" cy="461665"/>
          </a:xfrm>
          <a:prstGeom prst="rect">
            <a:avLst/>
          </a:prstGeom>
          <a:noFill/>
          <a:ln w="9525" algn="ctr">
            <a:noFill/>
            <a:miter lim="800000"/>
            <a:headEnd/>
            <a:tailEnd/>
          </a:ln>
        </p:spPr>
        <p:txBody>
          <a:bodyPr wrap="square">
            <a:spAutoFit/>
          </a:bodyPr>
          <a:lstStyle/>
          <a:p>
            <a:pPr>
              <a:defRPr/>
            </a:pPr>
            <a:r>
              <a:rPr lang="en-US" altLang="zh-CN" sz="2400" b="1" dirty="0" smtClean="0">
                <a:latin typeface="微软雅黑" pitchFamily="34" charset="-122"/>
                <a:ea typeface="微软雅黑" pitchFamily="34" charset="-122"/>
              </a:rPr>
              <a:t>Hibernate</a:t>
            </a:r>
            <a:r>
              <a:rPr lang="zh-CN" altLang="en-US" sz="2400" b="1" dirty="0" smtClean="0">
                <a:latin typeface="微软雅黑" pitchFamily="34" charset="-122"/>
                <a:ea typeface="微软雅黑" pitchFamily="34" charset="-122"/>
              </a:rPr>
              <a:t>框架简介</a:t>
            </a:r>
          </a:p>
        </p:txBody>
      </p:sp>
      <p:grpSp>
        <p:nvGrpSpPr>
          <p:cNvPr id="60" name="Group 2"/>
          <p:cNvGrpSpPr>
            <a:grpSpLocks/>
          </p:cNvGrpSpPr>
          <p:nvPr/>
        </p:nvGrpSpPr>
        <p:grpSpPr bwMode="auto">
          <a:xfrm>
            <a:off x="1089953" y="3941294"/>
            <a:ext cx="4800600" cy="566738"/>
            <a:chOff x="1248" y="1344"/>
            <a:chExt cx="3408" cy="419"/>
          </a:xfrm>
        </p:grpSpPr>
        <p:grpSp>
          <p:nvGrpSpPr>
            <p:cNvPr id="61" name="Group 3"/>
            <p:cNvGrpSpPr>
              <a:grpSpLocks/>
            </p:cNvGrpSpPr>
            <p:nvPr/>
          </p:nvGrpSpPr>
          <p:grpSpPr bwMode="auto">
            <a:xfrm>
              <a:off x="1248" y="1344"/>
              <a:ext cx="480" cy="419"/>
              <a:chOff x="1110" y="2656"/>
              <a:chExt cx="1549" cy="1351"/>
            </a:xfrm>
          </p:grpSpPr>
          <p:sp>
            <p:nvSpPr>
              <p:cNvPr id="6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6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67"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rgbClr val="3399FF"/>
                  </a:gs>
                  <a:gs pos="100000">
                    <a:schemeClr val="bg1"/>
                  </a:gs>
                </a:gsLst>
                <a:lin ang="2700000" scaled="1"/>
              </a:gradFill>
              <a:ln w="9525">
                <a:solidFill>
                  <a:schemeClr val="tx1"/>
                </a:solidFill>
                <a:miter lim="800000"/>
                <a:headEnd/>
                <a:tailEnd/>
              </a:ln>
            </p:spPr>
            <p:txBody>
              <a:bodyPr wrap="none" anchor="ctr"/>
              <a:lstStyle/>
              <a:p>
                <a:endParaRPr lang="zh-CN" altLang="en-US">
                  <a:latin typeface="微软雅黑" pitchFamily="34" charset="-122"/>
                  <a:ea typeface="微软雅黑" pitchFamily="34" charset="-122"/>
                </a:endParaRPr>
              </a:p>
            </p:txBody>
          </p:sp>
        </p:grpSp>
        <p:sp>
          <p:nvSpPr>
            <p:cNvPr id="62" name="Line 7"/>
            <p:cNvSpPr>
              <a:spLocks noChangeShapeType="1"/>
            </p:cNvSpPr>
            <p:nvPr/>
          </p:nvSpPr>
          <p:spPr bwMode="auto">
            <a:xfrm>
              <a:off x="1632" y="1728"/>
              <a:ext cx="3024" cy="0"/>
            </a:xfrm>
            <a:prstGeom prst="line">
              <a:avLst/>
            </a:prstGeom>
            <a:noFill/>
            <a:ln w="25400">
              <a:solidFill>
                <a:srgbClr val="C0C0C0"/>
              </a:solidFill>
              <a:prstDash val="sysDot"/>
              <a:round/>
              <a:headEnd/>
              <a:tailEnd type="oval" w="med" len="med"/>
            </a:ln>
          </p:spPr>
          <p:txBody>
            <a:bodyPr wrap="none" anchor="ctr"/>
            <a:lstStyle/>
            <a:p>
              <a:endParaRPr lang="zh-CN" altLang="en-US">
                <a:latin typeface="微软雅黑" pitchFamily="34" charset="-122"/>
                <a:ea typeface="微软雅黑" pitchFamily="34" charset="-122"/>
              </a:endParaRPr>
            </a:p>
          </p:txBody>
        </p:sp>
        <p:sp>
          <p:nvSpPr>
            <p:cNvPr id="63" name="Text Box 8"/>
            <p:cNvSpPr txBox="1">
              <a:spLocks noChangeArrowheads="1"/>
            </p:cNvSpPr>
            <p:nvPr/>
          </p:nvSpPr>
          <p:spPr bwMode="auto">
            <a:xfrm>
              <a:off x="1923" y="1392"/>
              <a:ext cx="2733" cy="341"/>
            </a:xfrm>
            <a:prstGeom prst="rect">
              <a:avLst/>
            </a:prstGeom>
            <a:noFill/>
            <a:ln w="9525" algn="ctr">
              <a:noFill/>
              <a:miter lim="800000"/>
              <a:headEnd/>
              <a:tailEnd/>
            </a:ln>
          </p:spPr>
          <p:txBody>
            <a:bodyPr wrap="square">
              <a:spAutoFit/>
            </a:bodyPr>
            <a:lstStyle/>
            <a:p>
              <a:pPr>
                <a:defRPr/>
              </a:pPr>
              <a:r>
                <a:rPr lang="en-US" altLang="zh-CN" sz="2400" b="1" dirty="0" smtClean="0">
                  <a:latin typeface="微软雅黑" pitchFamily="34" charset="-122"/>
                  <a:ea typeface="微软雅黑" pitchFamily="34" charset="-122"/>
                </a:rPr>
                <a:t>Hibernate</a:t>
              </a:r>
              <a:r>
                <a:rPr lang="zh-CN" altLang="en-US" sz="2400" b="1" dirty="0" smtClean="0">
                  <a:latin typeface="微软雅黑" pitchFamily="34" charset="-122"/>
                  <a:ea typeface="微软雅黑" pitchFamily="34" charset="-122"/>
                </a:rPr>
                <a:t>框架的配置</a:t>
              </a:r>
            </a:p>
          </p:txBody>
        </p:sp>
        <p:sp>
          <p:nvSpPr>
            <p:cNvPr id="64" name="Text Box 9"/>
            <p:cNvSpPr txBox="1">
              <a:spLocks noChangeArrowheads="1"/>
            </p:cNvSpPr>
            <p:nvPr/>
          </p:nvSpPr>
          <p:spPr bwMode="gray">
            <a:xfrm>
              <a:off x="1372" y="1406"/>
              <a:ext cx="265" cy="341"/>
            </a:xfrm>
            <a:prstGeom prst="rect">
              <a:avLst/>
            </a:prstGeom>
            <a:noFill/>
            <a:ln w="9525" algn="ctr">
              <a:noFill/>
              <a:miter lim="800000"/>
              <a:headEnd/>
              <a:tailEnd/>
            </a:ln>
          </p:spPr>
          <p:txBody>
            <a:bodyPr wrap="none">
              <a:spAutoFit/>
            </a:bodyPr>
            <a:lstStyle/>
            <a:p>
              <a:r>
                <a:rPr lang="en-US" altLang="zh-CN" sz="2400" b="1" dirty="0" smtClean="0">
                  <a:solidFill>
                    <a:srgbClr val="FFFFFF"/>
                  </a:solidFill>
                  <a:latin typeface="微软雅黑" pitchFamily="34" charset="-122"/>
                  <a:ea typeface="微软雅黑" pitchFamily="34" charset="-122"/>
                </a:rPr>
                <a:t>5</a:t>
              </a:r>
              <a:endParaRPr lang="en-US" altLang="zh-CN" sz="2400" b="1" dirty="0">
                <a:solidFill>
                  <a:srgbClr val="FFFFFF"/>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603984"/>
            <a:ext cx="860220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Hibernate </a:t>
            </a:r>
            <a:r>
              <a:rPr lang="zh-CN" altLang="en-US" sz="1600" b="1" dirty="0" smtClean="0">
                <a:latin typeface="微软雅黑" pitchFamily="34" charset="-122"/>
                <a:ea typeface="微软雅黑" pitchFamily="34" charset="-122"/>
              </a:rPr>
              <a:t>体系结构</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pic>
        <p:nvPicPr>
          <p:cNvPr id="19" name="Picture 4"/>
          <p:cNvPicPr>
            <a:picLocks noChangeAspect="1" noChangeArrowheads="1"/>
          </p:cNvPicPr>
          <p:nvPr/>
        </p:nvPicPr>
        <p:blipFill>
          <a:blip r:embed="rId5"/>
          <a:srcRect/>
          <a:stretch>
            <a:fillRect/>
          </a:stretch>
        </p:blipFill>
        <p:spPr bwMode="auto">
          <a:xfrm>
            <a:off x="2270881" y="1022854"/>
            <a:ext cx="4159250" cy="3856618"/>
          </a:xfrm>
          <a:prstGeom prst="rect">
            <a:avLst/>
          </a:prstGeom>
          <a:noFill/>
          <a:ln w="9525">
            <a:noFill/>
            <a:miter lim="800000"/>
            <a:headEnd/>
            <a:tailEnd/>
          </a:ln>
          <a:effectLst/>
        </p:spPr>
      </p:pic>
      <p:sp>
        <p:nvSpPr>
          <p:cNvPr id="20" name="AutoShape 5"/>
          <p:cNvSpPr>
            <a:spLocks/>
          </p:cNvSpPr>
          <p:nvPr/>
        </p:nvSpPr>
        <p:spPr bwMode="auto">
          <a:xfrm>
            <a:off x="6375401" y="1022854"/>
            <a:ext cx="144462" cy="844046"/>
          </a:xfrm>
          <a:prstGeom prst="rightBrace">
            <a:avLst>
              <a:gd name="adj1" fmla="val 54029"/>
              <a:gd name="adj2" fmla="val 50000"/>
            </a:avLst>
          </a:prstGeom>
          <a:noFill/>
          <a:ln w="9525" cmpd="sng">
            <a:solidFill>
              <a:schemeClr val="tx1"/>
            </a:solidFill>
            <a:round/>
            <a:headEnd/>
            <a:tailEnd/>
          </a:ln>
          <a:effectLst/>
        </p:spPr>
        <p:txBody>
          <a:bodyPr wrap="none" anchor="ctr"/>
          <a:lstStyle/>
          <a:p>
            <a:endParaRPr lang="zh-CN" altLang="en-US"/>
          </a:p>
        </p:txBody>
      </p:sp>
      <p:sp>
        <p:nvSpPr>
          <p:cNvPr id="21" name="AutoShape 6"/>
          <p:cNvSpPr>
            <a:spLocks/>
          </p:cNvSpPr>
          <p:nvPr/>
        </p:nvSpPr>
        <p:spPr bwMode="auto">
          <a:xfrm>
            <a:off x="6413501" y="1926432"/>
            <a:ext cx="89655" cy="1245394"/>
          </a:xfrm>
          <a:prstGeom prst="rightBrace">
            <a:avLst>
              <a:gd name="adj1" fmla="val 164312"/>
              <a:gd name="adj2" fmla="val 50000"/>
            </a:avLst>
          </a:prstGeom>
          <a:noFill/>
          <a:ln w="9525" cmpd="sng">
            <a:solidFill>
              <a:schemeClr val="tx1"/>
            </a:solidFill>
            <a:round/>
            <a:headEnd/>
            <a:tailEnd/>
          </a:ln>
          <a:effectLst/>
        </p:spPr>
        <p:txBody>
          <a:bodyPr wrap="none" anchor="ctr"/>
          <a:lstStyle/>
          <a:p>
            <a:endParaRPr lang="zh-CN" altLang="en-US"/>
          </a:p>
        </p:txBody>
      </p:sp>
      <p:sp>
        <p:nvSpPr>
          <p:cNvPr id="23" name="AutoShape 7"/>
          <p:cNvSpPr>
            <a:spLocks/>
          </p:cNvSpPr>
          <p:nvPr/>
        </p:nvSpPr>
        <p:spPr bwMode="auto">
          <a:xfrm>
            <a:off x="6420606" y="3219283"/>
            <a:ext cx="45719" cy="1580327"/>
          </a:xfrm>
          <a:prstGeom prst="rightBrace">
            <a:avLst>
              <a:gd name="adj1" fmla="val 197283"/>
              <a:gd name="adj2" fmla="val 50000"/>
            </a:avLst>
          </a:prstGeom>
          <a:noFill/>
          <a:ln w="9525" cmpd="sng">
            <a:solidFill>
              <a:schemeClr val="tx1"/>
            </a:solidFill>
            <a:round/>
            <a:headEnd/>
            <a:tailEnd/>
          </a:ln>
          <a:effectLst/>
        </p:spPr>
        <p:txBody>
          <a:bodyPr wrap="none" anchor="ctr"/>
          <a:lstStyle/>
          <a:p>
            <a:endParaRPr lang="zh-CN" altLang="en-US"/>
          </a:p>
        </p:txBody>
      </p:sp>
      <p:sp>
        <p:nvSpPr>
          <p:cNvPr id="24" name="Text Box 8"/>
          <p:cNvSpPr txBox="1">
            <a:spLocks noChangeArrowheads="1"/>
          </p:cNvSpPr>
          <p:nvPr/>
        </p:nvSpPr>
        <p:spPr bwMode="auto">
          <a:xfrm>
            <a:off x="6678613" y="1306513"/>
            <a:ext cx="717550"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zh-CN" altLang="en-US" sz="1400" dirty="0"/>
              <a:t>应用层</a:t>
            </a:r>
          </a:p>
        </p:txBody>
      </p:sp>
      <p:sp>
        <p:nvSpPr>
          <p:cNvPr id="25" name="Text Box 9"/>
          <p:cNvSpPr txBox="1">
            <a:spLocks noChangeArrowheads="1"/>
          </p:cNvSpPr>
          <p:nvPr/>
        </p:nvSpPr>
        <p:spPr bwMode="auto">
          <a:xfrm>
            <a:off x="6691313" y="2370138"/>
            <a:ext cx="717550"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zh-CN" altLang="en-US" sz="1400" dirty="0"/>
              <a:t>持久层</a:t>
            </a:r>
          </a:p>
        </p:txBody>
      </p:sp>
      <p:sp>
        <p:nvSpPr>
          <p:cNvPr id="26" name="Text Box 10"/>
          <p:cNvSpPr txBox="1">
            <a:spLocks noChangeArrowheads="1"/>
          </p:cNvSpPr>
          <p:nvPr/>
        </p:nvSpPr>
        <p:spPr bwMode="auto">
          <a:xfrm>
            <a:off x="6681788" y="3810000"/>
            <a:ext cx="895350"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zh-CN" altLang="en-US" sz="1400" dirty="0"/>
              <a:t>底层ＤＢ</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框架核心接口和类</a:t>
            </a:r>
          </a:p>
        </p:txBody>
      </p:sp>
      <p:sp>
        <p:nvSpPr>
          <p:cNvPr id="8" name="Text Box 49"/>
          <p:cNvSpPr txBox="1">
            <a:spLocks noChangeArrowheads="1"/>
          </p:cNvSpPr>
          <p:nvPr/>
        </p:nvSpPr>
        <p:spPr bwMode="auto">
          <a:xfrm>
            <a:off x="282000" y="1406467"/>
            <a:ext cx="8713833" cy="2926058"/>
          </a:xfrm>
          <a:prstGeom prst="rect">
            <a:avLst/>
          </a:prstGeom>
          <a:noFill/>
          <a:ln w="9525" algn="ctr">
            <a:noFill/>
            <a:miter lim="800000"/>
            <a:headEnd/>
            <a:tailEnd/>
          </a:ln>
          <a:effectLst/>
        </p:spPr>
        <p:txBody>
          <a:bodyPr wrap="square" lIns="90000" tIns="46800" rIns="90000" bIns="46800">
            <a:spAutoFit/>
          </a:bodyPr>
          <a:lstStyle/>
          <a:p>
            <a:pPr>
              <a:spcBef>
                <a:spcPct val="50000"/>
              </a:spcBef>
              <a:buFont typeface="Wingdings" pitchFamily="2" charset="2"/>
              <a:buChar char="Ø"/>
            </a:pPr>
            <a:r>
              <a:rPr lang="en-US" altLang="zh-CN" sz="1600" b="1" dirty="0" smtClean="0">
                <a:latin typeface="微软雅黑" pitchFamily="34" charset="-122"/>
                <a:ea typeface="微软雅黑" pitchFamily="34" charset="-122"/>
              </a:rPr>
              <a:t>Session </a:t>
            </a:r>
            <a:r>
              <a:rPr lang="zh-CN" altLang="en-US" sz="1600" dirty="0" smtClean="0">
                <a:latin typeface="微软雅黑" pitchFamily="34" charset="-122"/>
                <a:ea typeface="微软雅黑" pitchFamily="34" charset="-122"/>
              </a:rPr>
              <a:t>：该接口负责执行被持久化对象的</a:t>
            </a:r>
            <a:r>
              <a:rPr lang="en-US" altLang="zh-CN" sz="1600" dirty="0" smtClean="0">
                <a:latin typeface="微软雅黑" pitchFamily="34" charset="-122"/>
                <a:ea typeface="微软雅黑" pitchFamily="34" charset="-122"/>
              </a:rPr>
              <a:t>CRUD</a:t>
            </a:r>
            <a:r>
              <a:rPr lang="zh-CN" altLang="en-US" sz="1600" dirty="0" smtClean="0">
                <a:latin typeface="微软雅黑" pitchFamily="34" charset="-122"/>
                <a:ea typeface="微软雅黑" pitchFamily="34" charset="-122"/>
              </a:rPr>
              <a:t>操作</a:t>
            </a:r>
          </a:p>
          <a:p>
            <a:pPr>
              <a:spcBef>
                <a:spcPct val="50000"/>
              </a:spcBef>
              <a:buFont typeface="Wingdings" pitchFamily="2" charset="2"/>
              <a:buChar char="Ø"/>
            </a:pPr>
            <a:r>
              <a:rPr lang="en-US" altLang="zh-CN" sz="1600" b="1" dirty="0" err="1" smtClean="0">
                <a:latin typeface="微软雅黑" pitchFamily="34" charset="-122"/>
                <a:ea typeface="微软雅黑" pitchFamily="34" charset="-122"/>
              </a:rPr>
              <a:t>SessionFactory</a:t>
            </a:r>
            <a:r>
              <a:rPr lang="en-US" altLang="zh-CN" sz="1600" b="1"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：负责初始化</a:t>
            </a:r>
            <a:r>
              <a:rPr lang="en-US" altLang="zh-CN" sz="1600" dirty="0" smtClean="0">
                <a:latin typeface="微软雅黑" pitchFamily="34" charset="-122"/>
                <a:ea typeface="微软雅黑" pitchFamily="34" charset="-122"/>
              </a:rPr>
              <a:t>Hibernate,</a:t>
            </a:r>
            <a:r>
              <a:rPr lang="zh-CN" altLang="en-US" sz="1600" dirty="0" smtClean="0">
                <a:latin typeface="微软雅黑" pitchFamily="34" charset="-122"/>
                <a:ea typeface="微软雅黑" pitchFamily="34" charset="-122"/>
              </a:rPr>
              <a:t>充当数据存储源的代理，负责创建</a:t>
            </a:r>
            <a:r>
              <a:rPr lang="en-US" altLang="zh-CN" sz="1600" dirty="0" smtClean="0">
                <a:latin typeface="微软雅黑" pitchFamily="34" charset="-122"/>
                <a:ea typeface="微软雅黑" pitchFamily="34" charset="-122"/>
              </a:rPr>
              <a:t>Session</a:t>
            </a:r>
            <a:r>
              <a:rPr lang="zh-CN" altLang="en-US" sz="1600" dirty="0" smtClean="0">
                <a:latin typeface="微软雅黑" pitchFamily="34" charset="-122"/>
                <a:ea typeface="微软雅黑" pitchFamily="34" charset="-122"/>
              </a:rPr>
              <a:t>对象</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Transaction </a:t>
            </a:r>
            <a:r>
              <a:rPr lang="zh-CN" altLang="en-US" sz="1600" dirty="0" smtClean="0">
                <a:latin typeface="微软雅黑" pitchFamily="34" charset="-122"/>
                <a:ea typeface="微软雅黑" pitchFamily="34" charset="-122"/>
              </a:rPr>
              <a:t>： 该接口是对实际事务实现的一个抽象，隔离了底层不同事务实现</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Query </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Query</a:t>
            </a:r>
            <a:r>
              <a:rPr lang="zh-CN" altLang="en-US" sz="1600" dirty="0" smtClean="0">
                <a:latin typeface="微软雅黑" pitchFamily="34" charset="-122"/>
                <a:ea typeface="微软雅黑" pitchFamily="34" charset="-122"/>
              </a:rPr>
              <a:t>接口让你方便地对数据库及持久对象进行查询，有两种表达方式：</a:t>
            </a:r>
            <a:r>
              <a:rPr lang="en-US" altLang="zh-CN" sz="1600" dirty="0" smtClean="0">
                <a:latin typeface="微软雅黑" pitchFamily="34" charset="-122"/>
                <a:ea typeface="微软雅黑" pitchFamily="34" charset="-122"/>
              </a:rPr>
              <a:t>HQL</a:t>
            </a:r>
            <a:r>
              <a:rPr lang="zh-CN" altLang="en-US" sz="1600" dirty="0" smtClean="0">
                <a:latin typeface="微软雅黑" pitchFamily="34" charset="-122"/>
                <a:ea typeface="微软雅黑" pitchFamily="34" charset="-122"/>
              </a:rPr>
              <a:t>语言或本地数据库的</a:t>
            </a:r>
            <a:r>
              <a:rPr lang="en-US" altLang="zh-CN" sz="1600" dirty="0" smtClean="0">
                <a:latin typeface="微软雅黑" pitchFamily="34" charset="-122"/>
                <a:ea typeface="微软雅黑" pitchFamily="34" charset="-122"/>
              </a:rPr>
              <a:t>SQL</a:t>
            </a:r>
            <a:r>
              <a:rPr lang="zh-CN" altLang="en-US" sz="1600" dirty="0" smtClean="0">
                <a:latin typeface="微软雅黑" pitchFamily="34" charset="-122"/>
                <a:ea typeface="微软雅黑" pitchFamily="34" charset="-122"/>
              </a:rPr>
              <a:t>语句</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Criteria </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Criteria</a:t>
            </a:r>
            <a:r>
              <a:rPr lang="zh-CN" altLang="en-US" sz="1600" dirty="0" smtClean="0">
                <a:latin typeface="微软雅黑" pitchFamily="34" charset="-122"/>
                <a:ea typeface="微软雅黑" pitchFamily="34" charset="-122"/>
              </a:rPr>
              <a:t>接口与</a:t>
            </a:r>
            <a:r>
              <a:rPr lang="en-US" altLang="zh-CN" sz="1600" dirty="0" smtClean="0">
                <a:latin typeface="微软雅黑" pitchFamily="34" charset="-122"/>
                <a:ea typeface="微软雅黑" pitchFamily="34" charset="-122"/>
              </a:rPr>
              <a:t>Query</a:t>
            </a:r>
            <a:r>
              <a:rPr lang="zh-CN" altLang="en-US" sz="1600" dirty="0" smtClean="0">
                <a:latin typeface="微软雅黑" pitchFamily="34" charset="-122"/>
                <a:ea typeface="微软雅黑" pitchFamily="34" charset="-122"/>
              </a:rPr>
              <a:t>接口非常类似，允许创建并执行面向对象的标准化查询</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Configuration </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Configuration </a:t>
            </a:r>
            <a:r>
              <a:rPr lang="zh-CN" altLang="en-US" sz="1600" dirty="0" smtClean="0">
                <a:latin typeface="微软雅黑" pitchFamily="34" charset="-122"/>
                <a:ea typeface="微软雅黑" pitchFamily="34" charset="-122"/>
              </a:rPr>
              <a:t>类的作用是对</a:t>
            </a:r>
            <a:r>
              <a:rPr lang="en-US" altLang="zh-CN" sz="1600" dirty="0" smtClean="0">
                <a:latin typeface="微软雅黑" pitchFamily="34" charset="-122"/>
                <a:ea typeface="微软雅黑" pitchFamily="34" charset="-122"/>
              </a:rPr>
              <a:t>Hibernate </a:t>
            </a:r>
            <a:r>
              <a:rPr lang="zh-CN" altLang="en-US" sz="1600" dirty="0" smtClean="0">
                <a:latin typeface="微软雅黑" pitchFamily="34" charset="-122"/>
                <a:ea typeface="微软雅黑" pitchFamily="34" charset="-122"/>
              </a:rPr>
              <a:t>进行配置，以及对它进行启动，</a:t>
            </a:r>
            <a:r>
              <a:rPr lang="en-US" altLang="zh-CN" sz="1600" dirty="0" smtClean="0">
                <a:latin typeface="微软雅黑" pitchFamily="34" charset="-122"/>
                <a:ea typeface="微软雅黑" pitchFamily="34" charset="-122"/>
              </a:rPr>
              <a:t>Configuration </a:t>
            </a:r>
            <a:r>
              <a:rPr lang="zh-CN" altLang="en-US" sz="1600" dirty="0" smtClean="0">
                <a:latin typeface="微软雅黑" pitchFamily="34" charset="-122"/>
                <a:ea typeface="微软雅黑" pitchFamily="34" charset="-122"/>
              </a:rPr>
              <a:t>类的实例首先定位映射文档的位置，读取这些配置，然后创建一个</a:t>
            </a:r>
            <a:r>
              <a:rPr lang="en-US" altLang="zh-CN" sz="1600" dirty="0" err="1" smtClean="0">
                <a:latin typeface="微软雅黑" pitchFamily="34" charset="-122"/>
                <a:ea typeface="微软雅黑" pitchFamily="34" charset="-122"/>
              </a:rPr>
              <a:t>SessionFactory</a:t>
            </a:r>
            <a:r>
              <a:rPr lang="zh-CN" altLang="en-US" sz="1600" dirty="0" smtClean="0">
                <a:latin typeface="微软雅黑" pitchFamily="34" charset="-122"/>
                <a:ea typeface="微软雅黑" pitchFamily="34" charset="-122"/>
              </a:rPr>
              <a:t>对象</a:t>
            </a:r>
          </a:p>
        </p:txBody>
      </p:sp>
      <p:sp>
        <p:nvSpPr>
          <p:cNvPr id="7" name="Text Box 49"/>
          <p:cNvSpPr txBox="1">
            <a:spLocks noChangeArrowheads="1"/>
          </p:cNvSpPr>
          <p:nvPr/>
        </p:nvSpPr>
        <p:spPr bwMode="auto">
          <a:xfrm>
            <a:off x="193101" y="603984"/>
            <a:ext cx="8602200" cy="586957"/>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b="1" dirty="0" smtClean="0">
                <a:latin typeface="微软雅黑" pitchFamily="34" charset="-122"/>
                <a:ea typeface="微软雅黑" pitchFamily="34" charset="-122"/>
              </a:rPr>
              <a:t>核心类和接口</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Hibernate</a:t>
            </a:r>
            <a:r>
              <a:rPr lang="zh-CN" altLang="en-US" sz="1600" dirty="0" smtClean="0">
                <a:latin typeface="微软雅黑" pitchFamily="34" charset="-122"/>
                <a:ea typeface="微软雅黑" pitchFamily="34" charset="-122"/>
              </a:rPr>
              <a:t>的核心类和接口一共有</a:t>
            </a:r>
            <a:r>
              <a:rPr lang="en-US" altLang="zh-CN" sz="1600" dirty="0" smtClean="0">
                <a:latin typeface="微软雅黑" pitchFamily="34" charset="-122"/>
                <a:ea typeface="微软雅黑" pitchFamily="34" charset="-122"/>
              </a:rPr>
              <a:t>6</a:t>
            </a:r>
            <a:r>
              <a:rPr lang="zh-CN" altLang="en-US" sz="1600" dirty="0" smtClean="0">
                <a:latin typeface="微软雅黑" pitchFamily="34" charset="-122"/>
                <a:ea typeface="微软雅黑" pitchFamily="34" charset="-122"/>
              </a:rPr>
              <a:t>个，分别为</a:t>
            </a:r>
            <a:r>
              <a:rPr lang="en-US" altLang="zh-CN" sz="1600" dirty="0" smtClean="0">
                <a:latin typeface="微软雅黑" pitchFamily="34" charset="-122"/>
                <a:ea typeface="微软雅黑" pitchFamily="34" charset="-122"/>
              </a:rPr>
              <a:t>:Session</a:t>
            </a:r>
            <a:r>
              <a:rPr lang="zh-CN" altLang="en-US"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SessionFactory</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Transaction</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Query</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Criteria</a:t>
            </a:r>
            <a:r>
              <a:rPr lang="zh-CN" altLang="en-US" sz="1600" dirty="0" smtClean="0">
                <a:latin typeface="微软雅黑" pitchFamily="34" charset="-122"/>
                <a:ea typeface="微软雅黑" pitchFamily="34" charset="-122"/>
              </a:rPr>
              <a:t>和</a:t>
            </a:r>
            <a:r>
              <a:rPr lang="en-US" altLang="zh-CN" sz="1600" dirty="0" smtClean="0">
                <a:latin typeface="微软雅黑" pitchFamily="34" charset="-122"/>
                <a:ea typeface="微软雅黑" pitchFamily="34" charset="-122"/>
              </a:rPr>
              <a:t>Configuration</a:t>
            </a:r>
            <a:r>
              <a:rPr lang="zh-CN" altLang="en-US" sz="1600" dirty="0" smtClean="0">
                <a:latin typeface="微软雅黑" pitchFamily="34" charset="-122"/>
                <a:ea typeface="微软雅黑" pitchFamily="34" charset="-122"/>
              </a:rPr>
              <a:t>。</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603984"/>
            <a:ext cx="24453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Configuration</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944719"/>
            <a:ext cx="7853226" cy="2653614"/>
          </a:xfrm>
          <a:prstGeom prst="rect">
            <a:avLst/>
          </a:prstGeom>
        </p:spPr>
        <p:txBody>
          <a:bodyPr vert="horz" lIns="91440" tIns="45720" rIns="91440" bIns="45720" rtlCol="0">
            <a:normAutofit/>
          </a:bodyPr>
          <a:lstStyle/>
          <a:p>
            <a:pPr>
              <a:buFont typeface="Wingdings" pitchFamily="2" charset="2"/>
              <a:buChar char="Ø"/>
            </a:pPr>
            <a:r>
              <a:rPr lang="zh-CN" altLang="en-US" sz="1600" b="1" dirty="0" smtClean="0">
                <a:ea typeface="宋体" pitchFamily="2" charset="-122"/>
              </a:rPr>
              <a:t>概述：</a:t>
            </a:r>
            <a:r>
              <a:rPr lang="zh-CN" altLang="en-US" sz="1600" dirty="0" smtClean="0">
                <a:ea typeface="宋体" pitchFamily="2" charset="-122"/>
              </a:rPr>
              <a:t>Configuration 类负责管理Hibernate 的配置信息。它包括如下内容：</a:t>
            </a:r>
          </a:p>
          <a:p>
            <a:pPr>
              <a:buFont typeface="Wingdings" pitchFamily="2" charset="2"/>
              <a:buChar char="q"/>
            </a:pPr>
            <a:r>
              <a:rPr lang="zh-CN" altLang="en-US" sz="1600" dirty="0" smtClean="0">
                <a:ea typeface="宋体" pitchFamily="2" charset="-122"/>
              </a:rPr>
              <a:t>Hibernate运行的底层信息：数据库的URL、用户名、密码、JDBC驱动类，数据库Dialect,数据库连接池等。</a:t>
            </a:r>
            <a:endParaRPr lang="en-US" altLang="zh-CN" sz="1600" dirty="0" smtClean="0">
              <a:ea typeface="宋体" pitchFamily="2" charset="-122"/>
            </a:endParaRPr>
          </a:p>
          <a:p>
            <a:pPr>
              <a:buFont typeface="Wingdings" pitchFamily="2" charset="2"/>
              <a:buChar char="q"/>
            </a:pPr>
            <a:endParaRPr lang="en-US" altLang="zh-CN" sz="1600" dirty="0" smtClean="0">
              <a:ea typeface="宋体" pitchFamily="2" charset="-122"/>
            </a:endParaRPr>
          </a:p>
          <a:p>
            <a:pPr>
              <a:buFont typeface="Wingdings" pitchFamily="2" charset="2"/>
              <a:buChar char="Ø"/>
            </a:pPr>
            <a:r>
              <a:rPr lang="zh-CN" altLang="en-US" sz="1600" b="1" dirty="0" smtClean="0">
                <a:ea typeface="宋体" pitchFamily="2" charset="-122"/>
              </a:rPr>
              <a:t>Hibernate配置的两种方法：</a:t>
            </a:r>
          </a:p>
          <a:p>
            <a:pPr>
              <a:buFont typeface="Wingdings" pitchFamily="2" charset="2"/>
              <a:buChar char="q"/>
            </a:pPr>
            <a:r>
              <a:rPr lang="zh-CN" altLang="en-US" sz="1600" dirty="0" smtClean="0">
                <a:ea typeface="宋体" pitchFamily="2" charset="-122"/>
              </a:rPr>
              <a:t>属性文件（hibernate.properties）。</a:t>
            </a:r>
          </a:p>
          <a:p>
            <a:pPr>
              <a:buFont typeface="Wingdings" pitchFamily="2" charset="2"/>
              <a:buNone/>
            </a:pPr>
            <a:r>
              <a:rPr lang="zh-CN" altLang="en-US" sz="1600" dirty="0" smtClean="0">
                <a:ea typeface="宋体" pitchFamily="2" charset="-122"/>
              </a:rPr>
              <a:t>调用代码：Configuration cfg = new Configuration(); </a:t>
            </a:r>
          </a:p>
          <a:p>
            <a:pPr>
              <a:buFont typeface="Wingdings" pitchFamily="2" charset="2"/>
              <a:buChar char="q"/>
            </a:pPr>
            <a:r>
              <a:rPr lang="zh-CN" altLang="en-US" sz="1600" dirty="0" smtClean="0">
                <a:ea typeface="宋体" pitchFamily="2" charset="-122"/>
              </a:rPr>
              <a:t>Xml文件（hibernate.cfg.xml）。</a:t>
            </a:r>
          </a:p>
          <a:p>
            <a:pPr>
              <a:buFont typeface="Wingdings" pitchFamily="2" charset="2"/>
              <a:buNone/>
            </a:pPr>
            <a:r>
              <a:rPr lang="zh-CN" altLang="en-US" sz="1600" dirty="0" smtClean="0">
                <a:ea typeface="宋体" pitchFamily="2" charset="-122"/>
              </a:rPr>
              <a:t>调用代码：Configuration cfg = new Configuration().configure();</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603984"/>
            <a:ext cx="24453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Configuration</a:t>
            </a:r>
            <a:r>
              <a:rPr lang="zh-CN" altLang="en-US" sz="1600" b="1" dirty="0" smtClean="0">
                <a:latin typeface="微软雅黑" pitchFamily="34" charset="-122"/>
                <a:ea typeface="微软雅黑" pitchFamily="34" charset="-122"/>
              </a:rPr>
              <a:t>例子</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944719"/>
            <a:ext cx="7853226" cy="2653614"/>
          </a:xfrm>
          <a:prstGeom prst="rect">
            <a:avLst/>
          </a:prstGeom>
        </p:spPr>
        <p:txBody>
          <a:bodyPr vert="horz" lIns="91440" tIns="45720" rIns="91440" bIns="45720" rtlCol="0">
            <a:normAutofit lnSpcReduction="10000"/>
          </a:bodyPr>
          <a:lstStyle/>
          <a:p>
            <a:pPr>
              <a:buFont typeface="Wingdings" pitchFamily="2" charset="2"/>
              <a:buChar char="Ø"/>
            </a:pPr>
            <a:r>
              <a:rPr lang="zh-CN" altLang="en-US" sz="1600" b="1" dirty="0" smtClean="0">
                <a:ea typeface="宋体" pitchFamily="2" charset="-122"/>
              </a:rPr>
              <a:t>数据库连接的配置</a:t>
            </a:r>
          </a:p>
          <a:p>
            <a:pPr>
              <a:buFont typeface="Wingdings" pitchFamily="2" charset="2"/>
              <a:buNone/>
            </a:pPr>
            <a:r>
              <a:rPr lang="zh-CN" altLang="en-US" sz="1600" dirty="0" smtClean="0">
                <a:ea typeface="宋体" pitchFamily="2" charset="-122"/>
              </a:rPr>
              <a:t>hibernate.dialect </a:t>
            </a:r>
            <a:r>
              <a:rPr lang="zh-CN" altLang="en-US" sz="1600" dirty="0" smtClean="0">
                <a:solidFill>
                  <a:schemeClr val="folHlink"/>
                </a:solidFill>
                <a:ea typeface="宋体" pitchFamily="2" charset="-122"/>
              </a:rPr>
              <a:t>net.sf.hibernate.dialect.MySQLDialect</a:t>
            </a:r>
          </a:p>
          <a:p>
            <a:pPr>
              <a:buFont typeface="Wingdings" pitchFamily="2" charset="2"/>
              <a:buNone/>
            </a:pPr>
            <a:r>
              <a:rPr lang="zh-CN" altLang="en-US" sz="1600" dirty="0" smtClean="0">
                <a:ea typeface="宋体" pitchFamily="2" charset="-122"/>
              </a:rPr>
              <a:t>hibernate.connection.driver_class </a:t>
            </a:r>
            <a:r>
              <a:rPr lang="zh-CN" altLang="en-US" sz="1600" dirty="0" smtClean="0">
                <a:solidFill>
                  <a:schemeClr val="folHlink"/>
                </a:solidFill>
                <a:ea typeface="宋体" pitchFamily="2" charset="-122"/>
              </a:rPr>
              <a:t>com.mysql.jdbc.Driver</a:t>
            </a:r>
          </a:p>
          <a:p>
            <a:pPr>
              <a:buFont typeface="Wingdings" pitchFamily="2" charset="2"/>
              <a:buNone/>
            </a:pPr>
            <a:r>
              <a:rPr lang="zh-CN" altLang="en-US" sz="1600" dirty="0" smtClean="0">
                <a:ea typeface="宋体" pitchFamily="2" charset="-122"/>
              </a:rPr>
              <a:t>hibernate.connection.url </a:t>
            </a:r>
            <a:r>
              <a:rPr lang="zh-CN" altLang="en-US" sz="1600" dirty="0" smtClean="0">
                <a:solidFill>
                  <a:schemeClr val="folHlink"/>
                </a:solidFill>
                <a:ea typeface="宋体" pitchFamily="2" charset="-122"/>
              </a:rPr>
              <a:t>jdbc:mysql://localhost/hibernate</a:t>
            </a:r>
          </a:p>
          <a:p>
            <a:pPr>
              <a:buFont typeface="Wingdings" pitchFamily="2" charset="2"/>
              <a:buNone/>
            </a:pPr>
            <a:r>
              <a:rPr lang="zh-CN" altLang="en-US" sz="1600" dirty="0" smtClean="0">
                <a:ea typeface="宋体" pitchFamily="2" charset="-122"/>
              </a:rPr>
              <a:t>hibernate.connection.username </a:t>
            </a:r>
            <a:r>
              <a:rPr lang="zh-CN" altLang="en-US" sz="1600" dirty="0" smtClean="0">
                <a:solidFill>
                  <a:schemeClr val="folHlink"/>
                </a:solidFill>
                <a:ea typeface="宋体" pitchFamily="2" charset="-122"/>
              </a:rPr>
              <a:t>root</a:t>
            </a:r>
          </a:p>
          <a:p>
            <a:pPr>
              <a:buFont typeface="Wingdings" pitchFamily="2" charset="2"/>
              <a:buNone/>
            </a:pPr>
            <a:r>
              <a:rPr lang="zh-CN" altLang="en-US" sz="1600" dirty="0" smtClean="0">
                <a:ea typeface="宋体" pitchFamily="2" charset="-122"/>
              </a:rPr>
              <a:t>hibernate.connection.password</a:t>
            </a:r>
          </a:p>
          <a:p>
            <a:pPr>
              <a:buFont typeface="Wingdings" pitchFamily="2" charset="2"/>
              <a:buChar char="Ø"/>
            </a:pPr>
            <a:r>
              <a:rPr lang="zh-CN" altLang="en-US" sz="1600" b="1" dirty="0" smtClean="0">
                <a:ea typeface="宋体" pitchFamily="2" charset="-122"/>
              </a:rPr>
              <a:t>数据库连接池的配置－DBCP（App Server连接池首选）</a:t>
            </a:r>
          </a:p>
          <a:p>
            <a:pPr>
              <a:buFont typeface="Wingdings" pitchFamily="2" charset="2"/>
              <a:buNone/>
            </a:pPr>
            <a:r>
              <a:rPr lang="zh-CN" altLang="en-US" sz="1600" dirty="0" smtClean="0">
                <a:ea typeface="宋体" pitchFamily="2" charset="-122"/>
              </a:rPr>
              <a:t>hibernate.connection.provider_class </a:t>
            </a:r>
            <a:r>
              <a:rPr lang="zh-CN" altLang="en-US" sz="1600" dirty="0" smtClean="0">
                <a:solidFill>
                  <a:schemeClr val="folHlink"/>
                </a:solidFill>
                <a:ea typeface="宋体" pitchFamily="2" charset="-122"/>
              </a:rPr>
              <a:t>net.sf.hibernate.connection.DBCPConnectionProvider</a:t>
            </a:r>
          </a:p>
          <a:p>
            <a:pPr>
              <a:buFont typeface="Wingdings" pitchFamily="2" charset="2"/>
              <a:buNone/>
            </a:pPr>
            <a:r>
              <a:rPr lang="zh-CN" altLang="en-US" sz="1600" b="1" dirty="0" smtClean="0">
                <a:ea typeface="宋体" pitchFamily="2" charset="-122"/>
              </a:rPr>
              <a:t>配置DBCP连接池</a:t>
            </a:r>
          </a:p>
          <a:p>
            <a:pPr>
              <a:buFont typeface="Wingdings" pitchFamily="2" charset="2"/>
              <a:buChar char="Ø"/>
            </a:pPr>
            <a:r>
              <a:rPr lang="zh-CN" altLang="en-US" sz="1600" dirty="0" smtClean="0">
                <a:ea typeface="宋体" pitchFamily="2" charset="-122"/>
              </a:rPr>
              <a:t>其它</a:t>
            </a:r>
          </a:p>
          <a:p>
            <a:pPr>
              <a:buFont typeface="Wingdings" pitchFamily="2" charset="2"/>
              <a:buNone/>
            </a:pPr>
            <a:r>
              <a:rPr lang="zh-CN" altLang="en-US" sz="1600" dirty="0" smtClean="0">
                <a:ea typeface="宋体" pitchFamily="2" charset="-122"/>
              </a:rPr>
              <a:t>hibernate.show_sql </a:t>
            </a:r>
            <a:r>
              <a:rPr lang="zh-CN" altLang="en-US" sz="1600" dirty="0" smtClean="0">
                <a:solidFill>
                  <a:schemeClr val="folHlink"/>
                </a:solidFill>
                <a:ea typeface="宋体" pitchFamily="2" charset="-122"/>
              </a:rPr>
              <a:t>true</a:t>
            </a:r>
            <a:endParaRPr lang="zh-CN" altLang="en-US" sz="1600" dirty="0" smtClean="0">
              <a:ea typeface="宋体" pitchFamily="2"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603984"/>
            <a:ext cx="24453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err="1" smtClean="0">
                <a:latin typeface="微软雅黑" pitchFamily="34" charset="-122"/>
                <a:ea typeface="微软雅黑" pitchFamily="34" charset="-122"/>
              </a:rPr>
              <a:t>SessionFactory</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944719"/>
            <a:ext cx="7853226" cy="2653614"/>
          </a:xfrm>
          <a:prstGeom prst="rect">
            <a:avLst/>
          </a:prstGeom>
        </p:spPr>
        <p:txBody>
          <a:bodyPr vert="horz" lIns="91440" tIns="45720" rIns="91440" bIns="45720" rtlCol="0">
            <a:normAutofit/>
          </a:bodyPr>
          <a:lstStyle/>
          <a:p>
            <a:pPr>
              <a:buFont typeface="Wingdings" pitchFamily="2" charset="2"/>
              <a:buChar char="Ø"/>
            </a:pPr>
            <a:r>
              <a:rPr lang="zh-CN" altLang="en-US" sz="1600" b="1" dirty="0" smtClean="0">
                <a:ea typeface="宋体" pitchFamily="2" charset="-122"/>
              </a:rPr>
              <a:t>概述：</a:t>
            </a:r>
            <a:r>
              <a:rPr lang="zh-CN" altLang="en-US" sz="1600" dirty="0" smtClean="0">
                <a:ea typeface="宋体" pitchFamily="2" charset="-122"/>
              </a:rPr>
              <a:t>应用程序从SessionFactory（会话工厂）里获得Session(会话)实例。它在多个应用线程间进行共享。通常情况下，整个应用只有唯一的一个会话工厂</a:t>
            </a:r>
            <a:r>
              <a:rPr lang="zh-CN" altLang="en-US" sz="1600" dirty="0" smtClean="0">
                <a:latin typeface="Arial"/>
                <a:ea typeface="宋体" pitchFamily="2" charset="-122"/>
              </a:rPr>
              <a:t>——</a:t>
            </a:r>
            <a:r>
              <a:rPr lang="zh-CN" altLang="en-US" sz="1600" dirty="0" smtClean="0">
                <a:ea typeface="宋体" pitchFamily="2" charset="-122"/>
              </a:rPr>
              <a:t>例如在应用初始化时被创建。然而，如果你使用Hibernate访问多个数据库，你需要对每一个数据库使用一个会话工厂。</a:t>
            </a:r>
          </a:p>
          <a:p>
            <a:pPr>
              <a:buFont typeface="Wingdings" pitchFamily="2" charset="2"/>
              <a:buChar char="Ø"/>
            </a:pPr>
            <a:r>
              <a:rPr lang="zh-CN" altLang="en-US" sz="1600" dirty="0" smtClean="0">
                <a:ea typeface="宋体" pitchFamily="2" charset="-122"/>
              </a:rPr>
              <a:t>SessionFactory在Hibernate中实际起到了一个缓冲区的作用，它缓冲了Hibernate自动生成的SQL语句和一些其它的映射数据，还缓冲了一些将来有可能重复利用的数据。</a:t>
            </a:r>
            <a:endParaRPr lang="zh-CN" altLang="en-US" sz="1600" b="1" dirty="0" smtClean="0">
              <a:ea typeface="宋体" pitchFamily="2" charset="-122"/>
            </a:endParaRPr>
          </a:p>
          <a:p>
            <a:pPr>
              <a:buFont typeface="Wingdings" pitchFamily="2" charset="2"/>
              <a:buChar char="Ø"/>
            </a:pPr>
            <a:r>
              <a:rPr lang="zh-CN" altLang="en-US" sz="1600" b="1" dirty="0" smtClean="0">
                <a:ea typeface="宋体" pitchFamily="2" charset="-122"/>
              </a:rPr>
              <a:t>调用代码：</a:t>
            </a:r>
          </a:p>
          <a:p>
            <a:pPr>
              <a:buFont typeface="Wingdings" pitchFamily="2" charset="2"/>
              <a:buNone/>
            </a:pPr>
            <a:r>
              <a:rPr lang="zh-CN" altLang="en-US" sz="1600" dirty="0" smtClean="0">
                <a:ea typeface="宋体" pitchFamily="2" charset="-122"/>
              </a:rPr>
              <a:t>	SessionFactory sessionFactory = </a:t>
            </a:r>
            <a:r>
              <a:rPr lang="zh-CN" altLang="en-US" sz="1600" dirty="0" smtClean="0">
                <a:solidFill>
                  <a:schemeClr val="folHlink"/>
                </a:solidFill>
                <a:ea typeface="宋体" pitchFamily="2" charset="-122"/>
              </a:rPr>
              <a:t>cfg</a:t>
            </a:r>
            <a:r>
              <a:rPr lang="zh-CN" altLang="en-US" sz="1600" dirty="0" smtClean="0">
                <a:ea typeface="宋体" pitchFamily="2" charset="-122"/>
              </a:rPr>
              <a:t>.buildSessionFactory();</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603984"/>
            <a:ext cx="24453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Session</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944719"/>
            <a:ext cx="7853226" cy="2653614"/>
          </a:xfrm>
          <a:prstGeom prst="rect">
            <a:avLst/>
          </a:prstGeom>
        </p:spPr>
        <p:txBody>
          <a:bodyPr vert="horz" lIns="91440" tIns="45720" rIns="91440" bIns="45720" rtlCol="0">
            <a:normAutofit fontScale="92500"/>
          </a:bodyPr>
          <a:lstStyle/>
          <a:p>
            <a:pPr>
              <a:buFont typeface="Wingdings" pitchFamily="2" charset="2"/>
              <a:buChar char="Ø"/>
            </a:pPr>
            <a:r>
              <a:rPr lang="zh-CN" altLang="en-US" sz="1600" b="1" dirty="0" smtClean="0">
                <a:ea typeface="宋体" pitchFamily="2" charset="-122"/>
              </a:rPr>
              <a:t>概述：</a:t>
            </a:r>
          </a:p>
          <a:p>
            <a:pPr>
              <a:buFont typeface="Wingdings" pitchFamily="2" charset="2"/>
              <a:buChar char="q"/>
            </a:pPr>
            <a:r>
              <a:rPr lang="zh-CN" altLang="en-US" sz="1600" dirty="0" smtClean="0">
                <a:ea typeface="宋体" pitchFamily="2" charset="-122"/>
              </a:rPr>
              <a:t>Session接口是Hibernate对外提供的操作数据库的关键接口，它承担了管理持久对象状态的职能，通过提供基本的创建，读取，更新和删除等接口方法来实现对对象的持久化操作．</a:t>
            </a:r>
          </a:p>
          <a:p>
            <a:pPr>
              <a:buFont typeface="Wingdings" pitchFamily="2" charset="2"/>
              <a:buChar char="q"/>
            </a:pPr>
            <a:r>
              <a:rPr lang="zh-CN" altLang="en-US" sz="1600" dirty="0" smtClean="0">
                <a:ea typeface="宋体" pitchFamily="2" charset="-122"/>
              </a:rPr>
              <a:t>Session不是线程安全的，它代表与数据库之间的一次操作，它的概念介于Connection和Transaction之间。</a:t>
            </a:r>
          </a:p>
          <a:p>
            <a:pPr>
              <a:buFont typeface="Wingdings" pitchFamily="2" charset="2"/>
              <a:buChar char="q"/>
            </a:pPr>
            <a:r>
              <a:rPr lang="zh-CN" altLang="en-US" sz="1600" dirty="0" smtClean="0">
                <a:ea typeface="宋体" pitchFamily="2" charset="-122"/>
              </a:rPr>
              <a:t> Session也称为持久化管理器，因为它是与持久化有关的操作接口。</a:t>
            </a:r>
          </a:p>
          <a:p>
            <a:pPr>
              <a:buFont typeface="Wingdings" pitchFamily="2" charset="2"/>
              <a:buChar char="q"/>
            </a:pPr>
            <a:r>
              <a:rPr lang="zh-CN" altLang="en-US" sz="1600" dirty="0" smtClean="0">
                <a:ea typeface="宋体" pitchFamily="2" charset="-122"/>
              </a:rPr>
              <a:t> Session通过SessionFactory打开，在所有的工作完成后，需要关闭。</a:t>
            </a:r>
          </a:p>
          <a:p>
            <a:pPr>
              <a:buFont typeface="Wingdings" pitchFamily="2" charset="2"/>
              <a:buChar char="q"/>
            </a:pPr>
            <a:r>
              <a:rPr lang="zh-CN" altLang="en-US" sz="1600" dirty="0" smtClean="0">
                <a:ea typeface="宋体" pitchFamily="2" charset="-122"/>
              </a:rPr>
              <a:t>它与Web层的HttpSession没有任何关系。</a:t>
            </a:r>
          </a:p>
          <a:p>
            <a:pPr>
              <a:buFont typeface="Wingdings" pitchFamily="2" charset="2"/>
              <a:buNone/>
            </a:pPr>
            <a:endParaRPr lang="zh-CN" altLang="en-US" sz="1600" dirty="0" smtClean="0">
              <a:ea typeface="宋体" pitchFamily="2" charset="-122"/>
            </a:endParaRPr>
          </a:p>
          <a:p>
            <a:pPr>
              <a:buFont typeface="Wingdings" pitchFamily="2" charset="2"/>
              <a:buChar char="Ø"/>
            </a:pPr>
            <a:r>
              <a:rPr lang="zh-CN" altLang="en-US" sz="1600" b="1" dirty="0" smtClean="0">
                <a:ea typeface="宋体" pitchFamily="2" charset="-122"/>
              </a:rPr>
              <a:t>调用代码</a:t>
            </a:r>
          </a:p>
          <a:p>
            <a:pPr>
              <a:buFont typeface="Wingdings" pitchFamily="2" charset="2"/>
              <a:buNone/>
            </a:pPr>
            <a:r>
              <a:rPr lang="zh-CN" altLang="en-US" sz="1600" dirty="0" smtClean="0">
                <a:ea typeface="宋体" pitchFamily="2" charset="-122"/>
              </a:rPr>
              <a:t>Session session = </a:t>
            </a:r>
            <a:r>
              <a:rPr lang="zh-CN" altLang="en-US" sz="1600" dirty="0" smtClean="0">
                <a:solidFill>
                  <a:schemeClr val="folHlink"/>
                </a:solidFill>
                <a:ea typeface="宋体" pitchFamily="2" charset="-122"/>
              </a:rPr>
              <a:t>sessionFactory</a:t>
            </a:r>
            <a:r>
              <a:rPr lang="zh-CN" altLang="en-US" sz="1600" dirty="0" smtClean="0">
                <a:ea typeface="宋体" pitchFamily="2" charset="-122"/>
              </a:rPr>
              <a:t>.openSession();</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603984"/>
            <a:ext cx="24453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Transaction</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944719"/>
            <a:ext cx="7853226" cy="2653614"/>
          </a:xfrm>
          <a:prstGeom prst="rect">
            <a:avLst/>
          </a:prstGeom>
        </p:spPr>
        <p:txBody>
          <a:bodyPr vert="horz" lIns="91440" tIns="45720" rIns="91440" bIns="45720" rtlCol="0">
            <a:normAutofit/>
          </a:bodyPr>
          <a:lstStyle/>
          <a:p>
            <a:pPr>
              <a:buFont typeface="Wingdings" pitchFamily="2" charset="2"/>
              <a:buChar char="Ø"/>
            </a:pPr>
            <a:r>
              <a:rPr lang="zh-CN" altLang="en-US" sz="1600" b="1" dirty="0" smtClean="0">
                <a:ea typeface="宋体" pitchFamily="2" charset="-122"/>
              </a:rPr>
              <a:t>概述：</a:t>
            </a:r>
          </a:p>
          <a:p>
            <a:pPr>
              <a:buFont typeface="Wingdings" pitchFamily="2" charset="2"/>
              <a:buNone/>
            </a:pPr>
            <a:r>
              <a:rPr lang="zh-CN" altLang="en-US" sz="1600" dirty="0" smtClean="0">
                <a:ea typeface="宋体" pitchFamily="2" charset="-122"/>
              </a:rPr>
              <a:t>      它将应用代码从底层的事务实现中抽象出来</a:t>
            </a:r>
            <a:r>
              <a:rPr lang="zh-CN" altLang="en-US" sz="1600" dirty="0" smtClean="0">
                <a:latin typeface="Arial"/>
                <a:ea typeface="宋体" pitchFamily="2" charset="-122"/>
              </a:rPr>
              <a:t>——</a:t>
            </a:r>
            <a:r>
              <a:rPr lang="zh-CN" altLang="en-US" sz="1600" dirty="0" smtClean="0">
                <a:ea typeface="宋体" pitchFamily="2" charset="-122"/>
              </a:rPr>
              <a:t>这可能是一个JDBC事务，一个JTA用户事务或者甚至是一个公共对象请求代理结构（CORBA）</a:t>
            </a:r>
            <a:r>
              <a:rPr lang="zh-CN" altLang="en-US" sz="1600" dirty="0" smtClean="0">
                <a:latin typeface="Arial"/>
                <a:ea typeface="宋体" pitchFamily="2" charset="-122"/>
              </a:rPr>
              <a:t>——</a:t>
            </a:r>
            <a:r>
              <a:rPr lang="zh-CN" altLang="en-US" sz="1600" dirty="0" smtClean="0">
                <a:ea typeface="宋体" pitchFamily="2" charset="-122"/>
              </a:rPr>
              <a:t>允许应用通过一组一致的API控制事务边界。这有助于保持Hibernate应用在不同类型的执行环境或容器中的可移植性。</a:t>
            </a:r>
          </a:p>
          <a:p>
            <a:pPr>
              <a:buFont typeface="Wingdings" pitchFamily="2" charset="2"/>
              <a:buChar char="Ø"/>
            </a:pPr>
            <a:r>
              <a:rPr lang="zh-CN" altLang="en-US" sz="1600" b="1" dirty="0" smtClean="0">
                <a:ea typeface="宋体" pitchFamily="2" charset="-122"/>
              </a:rPr>
              <a:t>调用代码：</a:t>
            </a:r>
          </a:p>
          <a:p>
            <a:pPr>
              <a:buFont typeface="Wingdings" pitchFamily="2" charset="2"/>
              <a:buNone/>
            </a:pPr>
            <a:r>
              <a:rPr lang="zh-CN" altLang="en-US" sz="1600" dirty="0" smtClean="0">
                <a:ea typeface="宋体" pitchFamily="2" charset="-122"/>
              </a:rPr>
              <a:t>    Transaction tx = </a:t>
            </a:r>
            <a:r>
              <a:rPr lang="zh-CN" altLang="en-US" sz="1600" dirty="0" smtClean="0">
                <a:solidFill>
                  <a:schemeClr val="folHlink"/>
                </a:solidFill>
                <a:ea typeface="宋体" pitchFamily="2" charset="-122"/>
              </a:rPr>
              <a:t>session</a:t>
            </a:r>
            <a:r>
              <a:rPr lang="zh-CN" altLang="en-US" sz="1600" dirty="0" smtClean="0">
                <a:ea typeface="宋体" pitchFamily="2" charset="-122"/>
              </a:rPr>
              <a:t>.beginTransaction();</a:t>
            </a:r>
          </a:p>
          <a:p>
            <a:pPr>
              <a:buFont typeface="Arial" pitchFamily="34" charset="0"/>
              <a:buNone/>
            </a:pPr>
            <a:endParaRPr lang="zh-CN" altLang="en-US" sz="1600" dirty="0" smtClean="0">
              <a:ea typeface="宋体" pitchFamily="2" charset="-122"/>
            </a:endParaRPr>
          </a:p>
          <a:p>
            <a:pPr>
              <a:buFont typeface="Wingdings" pitchFamily="2" charset="2"/>
              <a:buChar char="v"/>
            </a:pPr>
            <a:r>
              <a:rPr lang="zh-CN" altLang="en-US" sz="1600" b="1" dirty="0" smtClean="0">
                <a:ea typeface="宋体" pitchFamily="2" charset="-122"/>
              </a:rPr>
              <a:t>注：</a:t>
            </a:r>
            <a:r>
              <a:rPr lang="zh-CN" altLang="en-US" sz="1600" dirty="0" smtClean="0">
                <a:ea typeface="宋体" pitchFamily="2" charset="-122"/>
              </a:rPr>
              <a:t>使用Hibernate进行操作时（增、删、改）必须显示的调用Transaction（默认：autoCommit=false)</a:t>
            </a:r>
          </a:p>
          <a:p>
            <a:pPr>
              <a:buFont typeface="Wingdings" pitchFamily="2" charset="2"/>
              <a:buNone/>
            </a:pPr>
            <a:endParaRPr lang="zh-CN" altLang="en-US" sz="1600" dirty="0" smtClean="0">
              <a:ea typeface="宋体" pitchFamily="2"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603984"/>
            <a:ext cx="24453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Query</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944719"/>
            <a:ext cx="7853226" cy="2653614"/>
          </a:xfrm>
          <a:prstGeom prst="rect">
            <a:avLst/>
          </a:prstGeom>
        </p:spPr>
        <p:txBody>
          <a:bodyPr vert="horz" lIns="91440" tIns="45720" rIns="91440" bIns="45720" rtlCol="0">
            <a:normAutofit/>
          </a:bodyPr>
          <a:lstStyle/>
          <a:p>
            <a:pPr algn="just">
              <a:buFont typeface="Wingdings" pitchFamily="2" charset="2"/>
              <a:buChar char="Ø"/>
            </a:pPr>
            <a:r>
              <a:rPr lang="zh-CN" altLang="en-US" sz="1600" b="1" dirty="0" smtClean="0">
                <a:ea typeface="宋体" pitchFamily="2" charset="-122"/>
              </a:rPr>
              <a:t>概述：</a:t>
            </a:r>
          </a:p>
          <a:p>
            <a:pPr algn="just">
              <a:buFont typeface="Arial" pitchFamily="34" charset="0"/>
              <a:buNone/>
            </a:pPr>
            <a:r>
              <a:rPr lang="zh-CN" altLang="en-US" sz="1600" dirty="0" smtClean="0">
                <a:ea typeface="宋体" pitchFamily="2" charset="-122"/>
              </a:rPr>
              <a:t>Query（查询）接口允许你在数据库上执行查询并控制查询如何执行。查询语句使用HQL或者本地数据库的SQL方言编写。</a:t>
            </a:r>
          </a:p>
          <a:p>
            <a:pPr algn="just">
              <a:buFont typeface="Arial" pitchFamily="34" charset="0"/>
              <a:buNone/>
            </a:pPr>
            <a:endParaRPr lang="zh-CN" altLang="en-US" sz="1600" dirty="0" smtClean="0">
              <a:ea typeface="宋体" pitchFamily="2" charset="-122"/>
            </a:endParaRPr>
          </a:p>
          <a:p>
            <a:pPr>
              <a:buFont typeface="Wingdings" pitchFamily="2" charset="2"/>
              <a:buChar char="Ø"/>
            </a:pPr>
            <a:r>
              <a:rPr lang="zh-CN" altLang="en-US" sz="1600" b="1" dirty="0" smtClean="0">
                <a:ea typeface="宋体" pitchFamily="2" charset="-122"/>
              </a:rPr>
              <a:t>调用代码：</a:t>
            </a:r>
          </a:p>
          <a:p>
            <a:pPr>
              <a:buFont typeface="Arial" pitchFamily="34" charset="0"/>
              <a:buNone/>
            </a:pPr>
            <a:r>
              <a:rPr lang="zh-CN" altLang="en-US" sz="1600" dirty="0" smtClean="0">
                <a:ea typeface="宋体" pitchFamily="2" charset="-122"/>
              </a:rPr>
              <a:t>Query query = </a:t>
            </a:r>
            <a:r>
              <a:rPr lang="zh-CN" altLang="en-US" sz="1600" dirty="0" smtClean="0">
                <a:solidFill>
                  <a:schemeClr val="folHlink"/>
                </a:solidFill>
                <a:ea typeface="宋体" pitchFamily="2" charset="-122"/>
              </a:rPr>
              <a:t>session</a:t>
            </a:r>
            <a:r>
              <a:rPr lang="zh-CN" altLang="en-US" sz="1600" dirty="0" smtClean="0">
                <a:ea typeface="宋体" pitchFamily="2" charset="-122"/>
              </a:rPr>
              <a:t>.createQuery(</a:t>
            </a:r>
            <a:r>
              <a:rPr lang="zh-CN" altLang="en-US" sz="1600" dirty="0" smtClean="0">
                <a:latin typeface="Arial"/>
                <a:ea typeface="宋体" pitchFamily="2" charset="-122"/>
              </a:rPr>
              <a:t>“</a:t>
            </a:r>
            <a:r>
              <a:rPr lang="zh-CN" altLang="en-US" sz="1600" dirty="0" smtClean="0">
                <a:ea typeface="宋体" pitchFamily="2" charset="-122"/>
              </a:rPr>
              <a:t>from User</a:t>
            </a:r>
            <a:r>
              <a:rPr lang="zh-CN" altLang="en-US" sz="1600" dirty="0" smtClean="0">
                <a:latin typeface="Arial"/>
                <a:ea typeface="宋体" pitchFamily="2" charset="-122"/>
              </a:rPr>
              <a:t>”</a:t>
            </a:r>
            <a:r>
              <a:rPr lang="zh-CN" altLang="en-US" sz="1600" dirty="0" smtClean="0">
                <a:ea typeface="宋体" pitchFamily="2" charset="-122"/>
              </a:rPr>
              <a:t>);</a:t>
            </a:r>
          </a:p>
          <a:p>
            <a:pPr>
              <a:buFont typeface="Wingdings" pitchFamily="2" charset="2"/>
              <a:buNone/>
            </a:pPr>
            <a:endParaRPr lang="zh-CN" altLang="en-US" sz="1600" dirty="0" smtClean="0">
              <a:ea typeface="宋体" pitchFamily="2"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603984"/>
            <a:ext cx="24453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b="1" dirty="0" smtClean="0">
                <a:latin typeface="微软雅黑" pitchFamily="34" charset="-122"/>
                <a:ea typeface="微软雅黑" pitchFamily="34" charset="-122"/>
              </a:rPr>
              <a:t>持久对象的生命周期</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1819234"/>
            <a:ext cx="7853226" cy="2781935"/>
          </a:xfrm>
          <a:prstGeom prst="rect">
            <a:avLst/>
          </a:prstGeom>
        </p:spPr>
        <p:txBody>
          <a:bodyPr vert="horz" lIns="91440" tIns="45720" rIns="91440" bIns="45720" rtlCol="0">
            <a:normAutofit/>
          </a:bodyPr>
          <a:lstStyle/>
          <a:p>
            <a:pPr>
              <a:buFont typeface="Wingdings" pitchFamily="2" charset="2"/>
              <a:buChar char="Ø"/>
            </a:pPr>
            <a:r>
              <a:rPr lang="zh-CN" altLang="en-US" sz="1600" b="1" dirty="0" smtClean="0">
                <a:latin typeface="微软雅黑" pitchFamily="34" charset="-122"/>
                <a:ea typeface="微软雅黑" pitchFamily="34" charset="-122"/>
              </a:rPr>
              <a:t>瞬时对象</a:t>
            </a:r>
            <a:br>
              <a:rPr lang="zh-CN" altLang="en-US" sz="1600" b="1" dirty="0" smtClean="0">
                <a:latin typeface="微软雅黑" pitchFamily="34" charset="-122"/>
                <a:ea typeface="微软雅黑" pitchFamily="34" charset="-122"/>
              </a:rPr>
            </a:br>
            <a:r>
              <a:rPr lang="zh-CN" altLang="en-US" sz="1600" dirty="0" smtClean="0">
                <a:latin typeface="微软雅黑" pitchFamily="34" charset="-122"/>
                <a:ea typeface="微软雅黑" pitchFamily="34" charset="-122"/>
              </a:rPr>
              <a:t>瞬时对象是被Hibernate持久化之前，由java的new 操作创建的对象．此时候该对象没有与Hibernate的Session发生关联．瞬时对象没有被持久化到数据库中，也没有被Hibernate设置标识．</a:t>
            </a:r>
          </a:p>
          <a:p>
            <a:pPr>
              <a:buFont typeface="Wingdings" pitchFamily="2" charset="2"/>
              <a:buChar char="Ø"/>
            </a:pPr>
            <a:r>
              <a:rPr lang="zh-CN" altLang="en-US" sz="1600" b="1" dirty="0" smtClean="0">
                <a:latin typeface="微软雅黑" pitchFamily="34" charset="-122"/>
                <a:ea typeface="微软雅黑" pitchFamily="34" charset="-122"/>
              </a:rPr>
              <a:t>持久对象</a:t>
            </a:r>
            <a:br>
              <a:rPr lang="zh-CN" altLang="en-US" sz="1600" b="1" dirty="0" smtClean="0">
                <a:latin typeface="微软雅黑" pitchFamily="34" charset="-122"/>
                <a:ea typeface="微软雅黑" pitchFamily="34" charset="-122"/>
              </a:rPr>
            </a:br>
            <a:r>
              <a:rPr lang="zh-CN" altLang="en-US" sz="1600" dirty="0" smtClean="0">
                <a:latin typeface="微软雅黑" pitchFamily="34" charset="-122"/>
                <a:ea typeface="微软雅黑" pitchFamily="34" charset="-122"/>
              </a:rPr>
              <a:t>持久对象定义为关联到数据库记录的对象实例．同时具有持久化标识，该标识将持久对象和数据库记录的主键关联．</a:t>
            </a:r>
          </a:p>
          <a:p>
            <a:pPr>
              <a:buFont typeface="Wingdings" pitchFamily="2" charset="2"/>
              <a:buChar char="Ø"/>
            </a:pPr>
            <a:r>
              <a:rPr lang="zh-CN" altLang="en-US" sz="1600" b="1" dirty="0" smtClean="0">
                <a:latin typeface="微软雅黑" pitchFamily="34" charset="-122"/>
                <a:ea typeface="微软雅黑" pitchFamily="34" charset="-122"/>
              </a:rPr>
              <a:t>脱管对象</a:t>
            </a:r>
            <a:br>
              <a:rPr lang="zh-CN" altLang="en-US" sz="1600" b="1" dirty="0" smtClean="0">
                <a:latin typeface="微软雅黑" pitchFamily="34" charset="-122"/>
                <a:ea typeface="微软雅黑" pitchFamily="34" charset="-122"/>
              </a:rPr>
            </a:br>
            <a:r>
              <a:rPr lang="zh-CN" altLang="en-US" sz="1600" dirty="0" smtClean="0">
                <a:latin typeface="微软雅黑" pitchFamily="34" charset="-122"/>
                <a:ea typeface="微软雅黑" pitchFamily="34" charset="-122"/>
              </a:rPr>
              <a:t>脱管对象定义为持久对象的延续，当持久对象所关联的Hibernate Session被关闭后，即调用Session的close()方法，该持久对象就转变为脱管对象.此时的对象状态不再被Hibernate的Session所管理，对象属性和数据库记录不再保持同步</a:t>
            </a:r>
          </a:p>
        </p:txBody>
      </p:sp>
      <p:sp>
        <p:nvSpPr>
          <p:cNvPr id="8" name="Rectangle 3"/>
          <p:cNvSpPr txBox="1">
            <a:spLocks noChangeArrowheads="1"/>
          </p:cNvSpPr>
          <p:nvPr/>
        </p:nvSpPr>
        <p:spPr>
          <a:xfrm>
            <a:off x="595449" y="944719"/>
            <a:ext cx="7853226" cy="1044948"/>
          </a:xfrm>
          <a:prstGeom prst="rect">
            <a:avLst/>
          </a:prstGeom>
        </p:spPr>
        <p:txBody>
          <a:bodyPr vert="horz" lIns="91440" tIns="45720" rIns="91440" bIns="45720" rtlCol="0">
            <a:normAutofit/>
          </a:bodyPr>
          <a:lstStyle/>
          <a:p>
            <a:pPr algn="just">
              <a:buFont typeface="Wingdings" pitchFamily="2" charset="2"/>
              <a:buChar char="Ø"/>
            </a:pPr>
            <a:r>
              <a:rPr lang="zh-CN" altLang="en-US" sz="1600" dirty="0" smtClean="0">
                <a:latin typeface="微软雅黑" pitchFamily="34" charset="-122"/>
                <a:ea typeface="微软雅黑" pitchFamily="34" charset="-122"/>
              </a:rPr>
              <a:t>对象状态是指在某一阶段其对象属性的取值，而反映到数据库中则是某一瞬间的数据记录．前提是</a:t>
            </a:r>
            <a:r>
              <a:rPr lang="en-US" altLang="zh-CN" sz="1600" dirty="0" smtClean="0">
                <a:latin typeface="微软雅黑" pitchFamily="34" charset="-122"/>
                <a:ea typeface="微软雅黑" pitchFamily="34" charset="-122"/>
              </a:rPr>
              <a:t>Hibernate</a:t>
            </a:r>
            <a:r>
              <a:rPr lang="zh-CN" altLang="en-US" sz="1600" dirty="0" smtClean="0">
                <a:latin typeface="微软雅黑" pitchFamily="34" charset="-122"/>
                <a:ea typeface="微软雅黑" pitchFamily="34" charset="-122"/>
              </a:rPr>
              <a:t>将其状态保存到数据库中．</a:t>
            </a:r>
            <a:r>
              <a:rPr lang="en-US" altLang="zh-CN" sz="1600" dirty="0" smtClean="0">
                <a:latin typeface="微软雅黑" pitchFamily="34" charset="-122"/>
                <a:ea typeface="微软雅黑" pitchFamily="34" charset="-122"/>
              </a:rPr>
              <a:t>Hibernate</a:t>
            </a:r>
            <a:r>
              <a:rPr lang="zh-CN" altLang="en-US" sz="1600" dirty="0" smtClean="0">
                <a:latin typeface="微软雅黑" pitchFamily="34" charset="-122"/>
                <a:ea typeface="微软雅黑" pitchFamily="34" charset="-122"/>
              </a:rPr>
              <a:t>中定义并支持下列对象状态：瞬时对象，持久对象，托管对象．</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603984"/>
            <a:ext cx="24453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b="1" dirty="0" smtClean="0">
                <a:latin typeface="微软雅黑" pitchFamily="34" charset="-122"/>
                <a:ea typeface="微软雅黑" pitchFamily="34" charset="-122"/>
              </a:rPr>
              <a:t>持久对象的状态转化</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944719"/>
            <a:ext cx="7853226" cy="1044948"/>
          </a:xfrm>
          <a:prstGeom prst="rect">
            <a:avLst/>
          </a:prstGeom>
        </p:spPr>
        <p:txBody>
          <a:bodyPr vert="horz" lIns="91440" tIns="45720" rIns="91440" bIns="45720" rtlCol="0">
            <a:normAutofit/>
          </a:bodyPr>
          <a:lstStyle/>
          <a:p>
            <a:pPr algn="just">
              <a:buFont typeface="Wingdings" pitchFamily="2" charset="2"/>
              <a:buChar char="Ø"/>
            </a:pPr>
            <a:r>
              <a:rPr lang="zh-CN" altLang="en-US" sz="1600" dirty="0" smtClean="0">
                <a:latin typeface="微软雅黑" pitchFamily="34" charset="-122"/>
                <a:ea typeface="微软雅黑" pitchFamily="34" charset="-122"/>
              </a:rPr>
              <a:t>持久对象的三种状态：瞬时对象，持久对象，托管对象，可以通过一些操作处理进行相互的转化，如下图所示：</a:t>
            </a:r>
          </a:p>
        </p:txBody>
      </p:sp>
      <p:sp>
        <p:nvSpPr>
          <p:cNvPr id="8" name="Oval 4"/>
          <p:cNvSpPr>
            <a:spLocks noChangeArrowheads="1"/>
          </p:cNvSpPr>
          <p:nvPr/>
        </p:nvSpPr>
        <p:spPr bwMode="auto">
          <a:xfrm>
            <a:off x="2279668" y="1934447"/>
            <a:ext cx="215900" cy="215900"/>
          </a:xfrm>
          <a:prstGeom prst="ellipse">
            <a:avLst/>
          </a:prstGeom>
          <a:solidFill>
            <a:schemeClr val="tx2"/>
          </a:solidFill>
          <a:ln w="9525">
            <a:noFill/>
            <a:round/>
            <a:headEnd/>
            <a:tailEnd/>
          </a:ln>
          <a:effectLst/>
        </p:spPr>
        <p:txBody>
          <a:bodyPr wrap="none" anchor="ctr"/>
          <a:lstStyle/>
          <a:p>
            <a:endParaRPr lang="zh-CN" altLang="en-US"/>
          </a:p>
        </p:txBody>
      </p:sp>
      <p:sp>
        <p:nvSpPr>
          <p:cNvPr id="10" name="Rectangle 5"/>
          <p:cNvSpPr>
            <a:spLocks noChangeArrowheads="1"/>
          </p:cNvSpPr>
          <p:nvPr/>
        </p:nvSpPr>
        <p:spPr bwMode="auto">
          <a:xfrm>
            <a:off x="3935431" y="1934447"/>
            <a:ext cx="1081087" cy="287338"/>
          </a:xfrm>
          <a:prstGeom prst="rect">
            <a:avLst/>
          </a:prstGeom>
          <a:noFill/>
          <a:ln w="9525" cmpd="sng">
            <a:solidFill>
              <a:schemeClr val="tx2"/>
            </a:solidFill>
            <a:miter lim="800000"/>
            <a:headEnd/>
            <a:tailEnd/>
          </a:ln>
          <a:effectLst/>
        </p:spPr>
        <p:txBody>
          <a:bodyPr wrap="none" anchor="ctr"/>
          <a:lstStyle/>
          <a:p>
            <a:pPr marL="342900" indent="-342900" algn="ctr">
              <a:spcBef>
                <a:spcPct val="20000"/>
              </a:spcBef>
              <a:buClr>
                <a:srgbClr val="330066"/>
              </a:buClr>
              <a:buFont typeface="Times" charset="0"/>
              <a:buNone/>
            </a:pPr>
            <a:r>
              <a:rPr lang="zh-CN" altLang="en-US" sz="1400" dirty="0"/>
              <a:t>瞬时对象</a:t>
            </a:r>
          </a:p>
        </p:txBody>
      </p:sp>
      <p:sp>
        <p:nvSpPr>
          <p:cNvPr id="11" name="Rectangle 6"/>
          <p:cNvSpPr>
            <a:spLocks noChangeArrowheads="1"/>
          </p:cNvSpPr>
          <p:nvPr/>
        </p:nvSpPr>
        <p:spPr bwMode="auto">
          <a:xfrm>
            <a:off x="3937018" y="2942510"/>
            <a:ext cx="1081088" cy="287337"/>
          </a:xfrm>
          <a:prstGeom prst="rect">
            <a:avLst/>
          </a:prstGeom>
          <a:noFill/>
          <a:ln w="9525" cmpd="sng">
            <a:solidFill>
              <a:schemeClr val="tx2"/>
            </a:solidFill>
            <a:miter lim="800000"/>
            <a:headEnd/>
            <a:tailEnd/>
          </a:ln>
          <a:effectLst/>
        </p:spPr>
        <p:txBody>
          <a:bodyPr wrap="none" anchor="ctr"/>
          <a:lstStyle/>
          <a:p>
            <a:pPr marL="342900" indent="-342900" algn="ctr">
              <a:spcBef>
                <a:spcPct val="20000"/>
              </a:spcBef>
              <a:buClr>
                <a:srgbClr val="330066"/>
              </a:buClr>
              <a:buFont typeface="Times" charset="0"/>
              <a:buNone/>
            </a:pPr>
            <a:r>
              <a:rPr lang="zh-CN" altLang="en-US" sz="1400"/>
              <a:t>持久对象</a:t>
            </a:r>
          </a:p>
        </p:txBody>
      </p:sp>
      <p:sp>
        <p:nvSpPr>
          <p:cNvPr id="13" name="Rectangle 7"/>
          <p:cNvSpPr>
            <a:spLocks noChangeArrowheads="1"/>
          </p:cNvSpPr>
          <p:nvPr/>
        </p:nvSpPr>
        <p:spPr bwMode="auto">
          <a:xfrm>
            <a:off x="3937018" y="4023597"/>
            <a:ext cx="1081088" cy="287338"/>
          </a:xfrm>
          <a:prstGeom prst="rect">
            <a:avLst/>
          </a:prstGeom>
          <a:noFill/>
          <a:ln w="9525" cmpd="sng">
            <a:solidFill>
              <a:schemeClr val="tx2"/>
            </a:solidFill>
            <a:miter lim="800000"/>
            <a:headEnd/>
            <a:tailEnd/>
          </a:ln>
          <a:effectLst/>
        </p:spPr>
        <p:txBody>
          <a:bodyPr wrap="none" anchor="ctr"/>
          <a:lstStyle/>
          <a:p>
            <a:pPr marL="342900" indent="-342900" algn="ctr">
              <a:spcBef>
                <a:spcPct val="20000"/>
              </a:spcBef>
              <a:buClr>
                <a:srgbClr val="330066"/>
              </a:buClr>
              <a:buFont typeface="Times" charset="0"/>
              <a:buNone/>
            </a:pPr>
            <a:r>
              <a:rPr lang="zh-CN" altLang="en-US" sz="1400"/>
              <a:t>脱管对象</a:t>
            </a:r>
          </a:p>
        </p:txBody>
      </p:sp>
      <p:sp>
        <p:nvSpPr>
          <p:cNvPr id="15" name="Line 8"/>
          <p:cNvSpPr>
            <a:spLocks noChangeShapeType="1"/>
          </p:cNvSpPr>
          <p:nvPr/>
        </p:nvSpPr>
        <p:spPr bwMode="auto">
          <a:xfrm>
            <a:off x="2424131" y="2078910"/>
            <a:ext cx="1512887" cy="0"/>
          </a:xfrm>
          <a:prstGeom prst="line">
            <a:avLst/>
          </a:prstGeom>
          <a:noFill/>
          <a:ln w="9525" cmpd="sng">
            <a:solidFill>
              <a:schemeClr val="tx2"/>
            </a:solidFill>
            <a:round/>
            <a:headEnd/>
            <a:tailEnd type="triangle" w="med" len="med"/>
          </a:ln>
          <a:effectLst/>
        </p:spPr>
        <p:txBody>
          <a:bodyPr/>
          <a:lstStyle/>
          <a:p>
            <a:endParaRPr lang="zh-CN" altLang="en-US"/>
          </a:p>
        </p:txBody>
      </p:sp>
      <p:sp>
        <p:nvSpPr>
          <p:cNvPr id="17" name="Text Box 9"/>
          <p:cNvSpPr txBox="1">
            <a:spLocks noChangeArrowheads="1"/>
          </p:cNvSpPr>
          <p:nvPr/>
        </p:nvSpPr>
        <p:spPr bwMode="auto">
          <a:xfrm>
            <a:off x="2620981" y="1705847"/>
            <a:ext cx="1171575" cy="304800"/>
          </a:xfrm>
          <a:prstGeom prst="rect">
            <a:avLst/>
          </a:prstGeom>
          <a:noFill/>
          <a:ln w="9525">
            <a:noFill/>
            <a:miter lim="800000"/>
            <a:headEnd/>
            <a:tailEnd/>
          </a:ln>
          <a:effectLst/>
        </p:spPr>
        <p:txBody>
          <a:bodyPr>
            <a:spAutoFit/>
          </a:bodyPr>
          <a:lstStyle/>
          <a:p>
            <a:pPr marL="342900" indent="-342900">
              <a:spcBef>
                <a:spcPct val="20000"/>
              </a:spcBef>
              <a:buClr>
                <a:srgbClr val="330066"/>
              </a:buClr>
              <a:buFont typeface="Times" charset="0"/>
              <a:buNone/>
            </a:pPr>
            <a:r>
              <a:rPr lang="en-US" sz="1400"/>
              <a:t>new Object</a:t>
            </a:r>
          </a:p>
        </p:txBody>
      </p:sp>
      <p:cxnSp>
        <p:nvCxnSpPr>
          <p:cNvPr id="18" name="AutoShape 10"/>
          <p:cNvCxnSpPr>
            <a:cxnSpLocks noChangeShapeType="1"/>
            <a:endCxn id="11" idx="1"/>
          </p:cNvCxnSpPr>
          <p:nvPr/>
        </p:nvCxnSpPr>
        <p:spPr bwMode="auto">
          <a:xfrm>
            <a:off x="2311418" y="2005885"/>
            <a:ext cx="1625600" cy="1081087"/>
          </a:xfrm>
          <a:prstGeom prst="bentConnector3">
            <a:avLst>
              <a:gd name="adj1" fmla="val 2537"/>
            </a:avLst>
          </a:prstGeom>
          <a:noFill/>
          <a:ln w="9525" cmpd="sng">
            <a:solidFill>
              <a:schemeClr val="tx2"/>
            </a:solidFill>
            <a:miter lim="800000"/>
            <a:headEnd/>
            <a:tailEnd type="triangle" w="med" len="med"/>
          </a:ln>
          <a:effectLst/>
        </p:spPr>
      </p:cxnSp>
      <p:sp>
        <p:nvSpPr>
          <p:cNvPr id="19" name="Line 11"/>
          <p:cNvSpPr>
            <a:spLocks noChangeShapeType="1"/>
          </p:cNvSpPr>
          <p:nvPr/>
        </p:nvSpPr>
        <p:spPr bwMode="auto">
          <a:xfrm>
            <a:off x="4152918" y="2221785"/>
            <a:ext cx="0" cy="720725"/>
          </a:xfrm>
          <a:prstGeom prst="line">
            <a:avLst/>
          </a:prstGeom>
          <a:noFill/>
          <a:ln w="9525" cmpd="sng">
            <a:solidFill>
              <a:schemeClr val="tx2"/>
            </a:solidFill>
            <a:round/>
            <a:headEnd/>
            <a:tailEnd type="triangle" w="med" len="med"/>
          </a:ln>
          <a:effectLst/>
        </p:spPr>
        <p:txBody>
          <a:bodyPr/>
          <a:lstStyle/>
          <a:p>
            <a:endParaRPr lang="zh-CN" altLang="en-US"/>
          </a:p>
        </p:txBody>
      </p:sp>
      <p:sp>
        <p:nvSpPr>
          <p:cNvPr id="20" name="Line 12"/>
          <p:cNvSpPr>
            <a:spLocks noChangeShapeType="1"/>
          </p:cNvSpPr>
          <p:nvPr/>
        </p:nvSpPr>
        <p:spPr bwMode="auto">
          <a:xfrm flipV="1">
            <a:off x="4729181" y="2221785"/>
            <a:ext cx="0" cy="720725"/>
          </a:xfrm>
          <a:prstGeom prst="line">
            <a:avLst/>
          </a:prstGeom>
          <a:noFill/>
          <a:ln w="9525" cmpd="sng">
            <a:solidFill>
              <a:schemeClr val="tx2"/>
            </a:solidFill>
            <a:round/>
            <a:headEnd/>
            <a:tailEnd type="triangle" w="med" len="med"/>
          </a:ln>
          <a:effectLst/>
        </p:spPr>
        <p:txBody>
          <a:bodyPr/>
          <a:lstStyle/>
          <a:p>
            <a:endParaRPr lang="zh-CN" altLang="en-US"/>
          </a:p>
        </p:txBody>
      </p:sp>
      <p:sp>
        <p:nvSpPr>
          <p:cNvPr id="21" name="Line 13"/>
          <p:cNvSpPr>
            <a:spLocks noChangeShapeType="1"/>
          </p:cNvSpPr>
          <p:nvPr/>
        </p:nvSpPr>
        <p:spPr bwMode="auto">
          <a:xfrm>
            <a:off x="4152918" y="3229847"/>
            <a:ext cx="0" cy="792163"/>
          </a:xfrm>
          <a:prstGeom prst="line">
            <a:avLst/>
          </a:prstGeom>
          <a:noFill/>
          <a:ln w="9525" cmpd="sng">
            <a:solidFill>
              <a:schemeClr val="tx2"/>
            </a:solidFill>
            <a:round/>
            <a:headEnd/>
            <a:tailEnd type="triangle" w="med" len="med"/>
          </a:ln>
          <a:effectLst/>
        </p:spPr>
        <p:txBody>
          <a:bodyPr/>
          <a:lstStyle/>
          <a:p>
            <a:endParaRPr lang="zh-CN" altLang="en-US"/>
          </a:p>
        </p:txBody>
      </p:sp>
      <p:sp>
        <p:nvSpPr>
          <p:cNvPr id="23" name="Line 14"/>
          <p:cNvSpPr>
            <a:spLocks noChangeShapeType="1"/>
          </p:cNvSpPr>
          <p:nvPr/>
        </p:nvSpPr>
        <p:spPr bwMode="auto">
          <a:xfrm flipV="1">
            <a:off x="4729181" y="3229847"/>
            <a:ext cx="0" cy="865188"/>
          </a:xfrm>
          <a:prstGeom prst="line">
            <a:avLst/>
          </a:prstGeom>
          <a:noFill/>
          <a:ln w="9525" cmpd="sng">
            <a:solidFill>
              <a:schemeClr val="tx2"/>
            </a:solidFill>
            <a:round/>
            <a:headEnd/>
            <a:tailEnd type="triangle" w="med" len="med"/>
          </a:ln>
          <a:effectLst/>
        </p:spPr>
        <p:txBody>
          <a:bodyPr/>
          <a:lstStyle/>
          <a:p>
            <a:endParaRPr lang="zh-CN" altLang="en-US"/>
          </a:p>
        </p:txBody>
      </p:sp>
      <p:sp>
        <p:nvSpPr>
          <p:cNvPr id="24" name="Oval 15"/>
          <p:cNvSpPr>
            <a:spLocks noChangeArrowheads="1"/>
          </p:cNvSpPr>
          <p:nvPr/>
        </p:nvSpPr>
        <p:spPr bwMode="auto">
          <a:xfrm>
            <a:off x="6313506" y="2942510"/>
            <a:ext cx="215900" cy="215900"/>
          </a:xfrm>
          <a:prstGeom prst="ellipse">
            <a:avLst/>
          </a:prstGeom>
          <a:solidFill>
            <a:schemeClr val="tx2"/>
          </a:solidFill>
          <a:ln w="9525">
            <a:noFill/>
            <a:round/>
            <a:headEnd/>
            <a:tailEnd/>
          </a:ln>
          <a:effectLst/>
        </p:spPr>
        <p:txBody>
          <a:bodyPr wrap="none" anchor="ctr"/>
          <a:lstStyle/>
          <a:p>
            <a:endParaRPr lang="zh-CN" altLang="en-US"/>
          </a:p>
        </p:txBody>
      </p:sp>
      <p:sp>
        <p:nvSpPr>
          <p:cNvPr id="25" name="Oval 16"/>
          <p:cNvSpPr>
            <a:spLocks noChangeArrowheads="1"/>
          </p:cNvSpPr>
          <p:nvPr/>
        </p:nvSpPr>
        <p:spPr bwMode="auto">
          <a:xfrm>
            <a:off x="6240481" y="2871072"/>
            <a:ext cx="361950" cy="360363"/>
          </a:xfrm>
          <a:prstGeom prst="ellipse">
            <a:avLst/>
          </a:prstGeom>
          <a:noFill/>
          <a:ln w="9525" cmpd="sng">
            <a:solidFill>
              <a:schemeClr val="tx1"/>
            </a:solidFill>
            <a:round/>
            <a:headEnd/>
            <a:tailEnd/>
          </a:ln>
          <a:effectLst/>
        </p:spPr>
        <p:txBody>
          <a:bodyPr wrap="none" anchor="ctr"/>
          <a:lstStyle/>
          <a:p>
            <a:endParaRPr lang="zh-CN" altLang="en-US"/>
          </a:p>
        </p:txBody>
      </p:sp>
      <p:cxnSp>
        <p:nvCxnSpPr>
          <p:cNvPr id="26" name="AutoShape 17"/>
          <p:cNvCxnSpPr>
            <a:cxnSpLocks noChangeShapeType="1"/>
            <a:endCxn id="25" idx="0"/>
          </p:cNvCxnSpPr>
          <p:nvPr/>
        </p:nvCxnSpPr>
        <p:spPr bwMode="auto">
          <a:xfrm>
            <a:off x="5016518" y="2078910"/>
            <a:ext cx="1404938" cy="792162"/>
          </a:xfrm>
          <a:prstGeom prst="bentConnector2">
            <a:avLst/>
          </a:prstGeom>
          <a:noFill/>
          <a:ln w="9525" cmpd="sng">
            <a:solidFill>
              <a:schemeClr val="tx2"/>
            </a:solidFill>
            <a:miter lim="800000"/>
            <a:headEnd/>
            <a:tailEnd type="triangle" w="med" len="med"/>
          </a:ln>
          <a:effectLst/>
        </p:spPr>
      </p:cxnSp>
      <p:cxnSp>
        <p:nvCxnSpPr>
          <p:cNvPr id="27" name="AutoShape 18"/>
          <p:cNvCxnSpPr>
            <a:cxnSpLocks noChangeShapeType="1"/>
            <a:endCxn id="25" idx="4"/>
          </p:cNvCxnSpPr>
          <p:nvPr/>
        </p:nvCxnSpPr>
        <p:spPr bwMode="auto">
          <a:xfrm flipV="1">
            <a:off x="5016518" y="3231435"/>
            <a:ext cx="1404938" cy="933450"/>
          </a:xfrm>
          <a:prstGeom prst="bentConnector2">
            <a:avLst/>
          </a:prstGeom>
          <a:noFill/>
          <a:ln w="9525" cmpd="sng">
            <a:solidFill>
              <a:schemeClr val="tx2"/>
            </a:solidFill>
            <a:miter lim="800000"/>
            <a:headEnd/>
            <a:tailEnd type="triangle" w="med" len="med"/>
          </a:ln>
          <a:effectLst/>
        </p:spPr>
      </p:cxnSp>
      <p:sp>
        <p:nvSpPr>
          <p:cNvPr id="28" name="Text Box 19"/>
          <p:cNvSpPr txBox="1">
            <a:spLocks noChangeArrowheads="1"/>
          </p:cNvSpPr>
          <p:nvPr/>
        </p:nvSpPr>
        <p:spPr bwMode="auto">
          <a:xfrm flipH="1">
            <a:off x="1811886" y="2294810"/>
            <a:ext cx="533400" cy="304800"/>
          </a:xfrm>
          <a:prstGeom prst="rect">
            <a:avLst/>
          </a:prstGeom>
          <a:noFill/>
          <a:ln w="9525">
            <a:noFill/>
            <a:miter lim="800000"/>
            <a:headEnd/>
            <a:tailEnd/>
          </a:ln>
          <a:effectLst/>
        </p:spPr>
        <p:txBody>
          <a:bodyPr wrap="square">
            <a:spAutoFit/>
          </a:bodyPr>
          <a:lstStyle/>
          <a:p>
            <a:pPr marL="342900" indent="-342900">
              <a:spcBef>
                <a:spcPct val="20000"/>
              </a:spcBef>
              <a:buClr>
                <a:srgbClr val="330066"/>
              </a:buClr>
              <a:buFont typeface="Times" charset="0"/>
              <a:buNone/>
            </a:pPr>
            <a:r>
              <a:rPr lang="en-US" sz="1400" dirty="0" smtClean="0"/>
              <a:t>get()</a:t>
            </a:r>
            <a:endParaRPr lang="en-US" sz="1400" dirty="0"/>
          </a:p>
        </p:txBody>
      </p:sp>
      <p:sp>
        <p:nvSpPr>
          <p:cNvPr id="29" name="Text Box 20"/>
          <p:cNvSpPr txBox="1">
            <a:spLocks noChangeArrowheads="1"/>
          </p:cNvSpPr>
          <p:nvPr/>
        </p:nvSpPr>
        <p:spPr bwMode="auto">
          <a:xfrm>
            <a:off x="1755793" y="2653585"/>
            <a:ext cx="636588"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a:t>load()</a:t>
            </a:r>
          </a:p>
        </p:txBody>
      </p:sp>
      <p:sp>
        <p:nvSpPr>
          <p:cNvPr id="30" name="Text Box 21"/>
          <p:cNvSpPr txBox="1">
            <a:spLocks noChangeArrowheads="1"/>
          </p:cNvSpPr>
          <p:nvPr/>
        </p:nvSpPr>
        <p:spPr bwMode="auto">
          <a:xfrm>
            <a:off x="3360756" y="2221785"/>
            <a:ext cx="676275"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dirty="0"/>
              <a:t>save()</a:t>
            </a:r>
          </a:p>
        </p:txBody>
      </p:sp>
      <p:sp>
        <p:nvSpPr>
          <p:cNvPr id="31" name="Text Box 22"/>
          <p:cNvSpPr txBox="1">
            <a:spLocks noChangeArrowheads="1"/>
          </p:cNvSpPr>
          <p:nvPr/>
        </p:nvSpPr>
        <p:spPr bwMode="auto">
          <a:xfrm>
            <a:off x="2784493" y="2437685"/>
            <a:ext cx="1439863" cy="304800"/>
          </a:xfrm>
          <a:prstGeom prst="rect">
            <a:avLst/>
          </a:prstGeom>
          <a:noFill/>
          <a:ln w="9525">
            <a:noFill/>
            <a:miter lim="800000"/>
            <a:headEnd/>
            <a:tailEnd/>
          </a:ln>
          <a:effectLst/>
        </p:spPr>
        <p:txBody>
          <a:bodyPr>
            <a:spAutoFit/>
          </a:bodyPr>
          <a:lstStyle/>
          <a:p>
            <a:pPr marL="342900" indent="-342900">
              <a:spcBef>
                <a:spcPct val="20000"/>
              </a:spcBef>
              <a:buClr>
                <a:srgbClr val="330066"/>
              </a:buClr>
              <a:buFont typeface="Times" charset="0"/>
              <a:buNone/>
            </a:pPr>
            <a:r>
              <a:rPr lang="en-US" sz="1400" dirty="0" err="1"/>
              <a:t>saveOrUpdate</a:t>
            </a:r>
            <a:r>
              <a:rPr lang="en-US" sz="1400" dirty="0"/>
              <a:t>()</a:t>
            </a:r>
          </a:p>
        </p:txBody>
      </p:sp>
      <p:sp>
        <p:nvSpPr>
          <p:cNvPr id="32" name="Text Box 23"/>
          <p:cNvSpPr txBox="1">
            <a:spLocks noChangeArrowheads="1"/>
          </p:cNvSpPr>
          <p:nvPr/>
        </p:nvSpPr>
        <p:spPr bwMode="auto">
          <a:xfrm>
            <a:off x="3268681" y="3228260"/>
            <a:ext cx="666750"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dirty="0"/>
              <a:t>evict()</a:t>
            </a:r>
          </a:p>
        </p:txBody>
      </p:sp>
      <p:sp>
        <p:nvSpPr>
          <p:cNvPr id="33" name="Text Box 24"/>
          <p:cNvSpPr txBox="1">
            <a:spLocks noChangeArrowheads="1"/>
          </p:cNvSpPr>
          <p:nvPr/>
        </p:nvSpPr>
        <p:spPr bwMode="auto">
          <a:xfrm>
            <a:off x="3250161" y="3445747"/>
            <a:ext cx="715963"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dirty="0"/>
              <a:t>close()</a:t>
            </a:r>
          </a:p>
        </p:txBody>
      </p:sp>
      <p:sp>
        <p:nvSpPr>
          <p:cNvPr id="34" name="Text Box 25"/>
          <p:cNvSpPr txBox="1">
            <a:spLocks noChangeArrowheads="1"/>
          </p:cNvSpPr>
          <p:nvPr/>
        </p:nvSpPr>
        <p:spPr bwMode="auto">
          <a:xfrm>
            <a:off x="3268681" y="3661647"/>
            <a:ext cx="685800"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a:t>clear()</a:t>
            </a:r>
          </a:p>
        </p:txBody>
      </p:sp>
      <p:sp>
        <p:nvSpPr>
          <p:cNvPr id="35" name="Text Box 26"/>
          <p:cNvSpPr txBox="1">
            <a:spLocks noChangeArrowheads="1"/>
          </p:cNvSpPr>
          <p:nvPr/>
        </p:nvSpPr>
        <p:spPr bwMode="auto">
          <a:xfrm>
            <a:off x="4708543" y="2364660"/>
            <a:ext cx="784225"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a:t>delete()</a:t>
            </a:r>
          </a:p>
        </p:txBody>
      </p:sp>
      <p:sp>
        <p:nvSpPr>
          <p:cNvPr id="36" name="Text Box 27"/>
          <p:cNvSpPr txBox="1">
            <a:spLocks noChangeArrowheads="1"/>
          </p:cNvSpPr>
          <p:nvPr/>
        </p:nvSpPr>
        <p:spPr bwMode="auto">
          <a:xfrm>
            <a:off x="4779981" y="3228260"/>
            <a:ext cx="842962"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a:t>update()</a:t>
            </a:r>
          </a:p>
        </p:txBody>
      </p:sp>
      <p:sp>
        <p:nvSpPr>
          <p:cNvPr id="37" name="Text Box 28"/>
          <p:cNvSpPr txBox="1">
            <a:spLocks noChangeArrowheads="1"/>
          </p:cNvSpPr>
          <p:nvPr/>
        </p:nvSpPr>
        <p:spPr bwMode="auto">
          <a:xfrm>
            <a:off x="4779981" y="3445747"/>
            <a:ext cx="1444625"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a:t>saveOrUpdate()</a:t>
            </a:r>
          </a:p>
        </p:txBody>
      </p:sp>
      <p:sp>
        <p:nvSpPr>
          <p:cNvPr id="38" name="Text Box 29"/>
          <p:cNvSpPr txBox="1">
            <a:spLocks noChangeArrowheads="1"/>
          </p:cNvSpPr>
          <p:nvPr/>
        </p:nvSpPr>
        <p:spPr bwMode="auto">
          <a:xfrm>
            <a:off x="4853006" y="3661647"/>
            <a:ext cx="617537"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a:t>lock()</a:t>
            </a:r>
          </a:p>
        </p:txBody>
      </p:sp>
      <p:sp>
        <p:nvSpPr>
          <p:cNvPr id="39" name="Text Box 30"/>
          <p:cNvSpPr txBox="1">
            <a:spLocks noChangeArrowheads="1"/>
          </p:cNvSpPr>
          <p:nvPr/>
        </p:nvSpPr>
        <p:spPr bwMode="auto">
          <a:xfrm>
            <a:off x="6437331" y="2220197"/>
            <a:ext cx="855662"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a:t>JVM GC</a:t>
            </a:r>
          </a:p>
        </p:txBody>
      </p:sp>
      <p:sp>
        <p:nvSpPr>
          <p:cNvPr id="40" name="Text Box 31"/>
          <p:cNvSpPr txBox="1">
            <a:spLocks noChangeArrowheads="1"/>
          </p:cNvSpPr>
          <p:nvPr/>
        </p:nvSpPr>
        <p:spPr bwMode="auto">
          <a:xfrm>
            <a:off x="6600843" y="3445747"/>
            <a:ext cx="855663" cy="304800"/>
          </a:xfrm>
          <a:prstGeom prst="rect">
            <a:avLst/>
          </a:prstGeom>
          <a:noFill/>
          <a:ln w="9525">
            <a:noFill/>
            <a:miter lim="800000"/>
            <a:headEnd/>
            <a:tailEnd/>
          </a:ln>
          <a:effectLst/>
        </p:spPr>
        <p:txBody>
          <a:bodyPr wrap="none">
            <a:spAutoFit/>
          </a:bodyPr>
          <a:lstStyle/>
          <a:p>
            <a:pPr marL="342900" indent="-342900">
              <a:spcBef>
                <a:spcPct val="20000"/>
              </a:spcBef>
              <a:buClr>
                <a:srgbClr val="330066"/>
              </a:buClr>
              <a:buFont typeface="Times" charset="0"/>
              <a:buNone/>
            </a:pPr>
            <a:r>
              <a:rPr lang="en-US" sz="1400"/>
              <a:t>JVM GC</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31"/>
          <p:cNvGrpSpPr/>
          <p:nvPr/>
        </p:nvGrpSpPr>
        <p:grpSpPr>
          <a:xfrm>
            <a:off x="2092402" y="982762"/>
            <a:ext cx="6159500" cy="3246338"/>
            <a:chOff x="1475656" y="2313634"/>
            <a:chExt cx="4680520" cy="3419622"/>
          </a:xfrm>
        </p:grpSpPr>
        <p:sp>
          <p:nvSpPr>
            <p:cNvPr id="30" name="Rectangle 7"/>
            <p:cNvSpPr>
              <a:spLocks noChangeArrowheads="1"/>
            </p:cNvSpPr>
            <p:nvPr/>
          </p:nvSpPr>
          <p:spPr bwMode="auto">
            <a:xfrm>
              <a:off x="1475656" y="2348880"/>
              <a:ext cx="4680520" cy="3384376"/>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ctr"/>
            <a:lstStyle/>
            <a:p>
              <a:pPr algn="ctr" latinLnBrk="1">
                <a:lnSpc>
                  <a:spcPct val="120000"/>
                </a:lnSpc>
                <a:defRPr/>
              </a:pPr>
              <a:endParaRPr lang="zh-CN" altLang="en-US" sz="1600" b="1" dirty="0" smtClean="0">
                <a:solidFill>
                  <a:srgbClr val="000000"/>
                </a:solidFill>
                <a:latin typeface="微软雅黑" pitchFamily="34" charset="-122"/>
                <a:ea typeface="微软雅黑" pitchFamily="34" charset="-122"/>
              </a:endParaRPr>
            </a:p>
          </p:txBody>
        </p:sp>
        <p:sp>
          <p:nvSpPr>
            <p:cNvPr id="31" name="Text Box 49"/>
            <p:cNvSpPr txBox="1">
              <a:spLocks noChangeArrowheads="1"/>
            </p:cNvSpPr>
            <p:nvPr/>
          </p:nvSpPr>
          <p:spPr bwMode="auto">
            <a:xfrm>
              <a:off x="2627606" y="2313634"/>
              <a:ext cx="2741183" cy="384455"/>
            </a:xfrm>
            <a:prstGeom prst="rect">
              <a:avLst/>
            </a:prstGeom>
            <a:noFill/>
            <a:ln w="9525" algn="ctr">
              <a:noFill/>
              <a:miter lim="800000"/>
              <a:headEnd/>
              <a:tailEnd/>
            </a:ln>
            <a:effectLst/>
          </p:spPr>
          <p:txBody>
            <a:bodyPr wrap="square" lIns="90000" tIns="46800" rIns="90000" bIns="46800">
              <a:spAutoFit/>
            </a:bodyPr>
            <a:lstStyle/>
            <a:p>
              <a:pPr algn="ctr" latinLnBrk="1">
                <a:lnSpc>
                  <a:spcPct val="120000"/>
                </a:lnSpc>
                <a:defRPr/>
              </a:pPr>
              <a:r>
                <a:rPr lang="en-US" altLang="zh-CN" sz="1600" b="1" dirty="0" smtClean="0">
                  <a:solidFill>
                    <a:srgbClr val="000000"/>
                  </a:solidFill>
                  <a:latin typeface="微软雅黑" pitchFamily="34" charset="-122"/>
                  <a:ea typeface="微软雅黑" pitchFamily="34" charset="-122"/>
                </a:rPr>
                <a:t>Spring</a:t>
              </a:r>
              <a:endParaRPr lang="zh-CN" altLang="en-US" sz="1600" b="1" dirty="0" smtClean="0">
                <a:solidFill>
                  <a:srgbClr val="000000"/>
                </a:solidFill>
                <a:latin typeface="微软雅黑" pitchFamily="34" charset="-122"/>
                <a:ea typeface="微软雅黑" pitchFamily="34" charset="-122"/>
              </a:endParaRPr>
            </a:p>
          </p:txBody>
        </p:sp>
      </p:grpSp>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MVC</a:t>
            </a:r>
            <a:r>
              <a:rPr kumimoji="1" lang="zh-CN" altLang="en-US" sz="1400" b="1" dirty="0" smtClean="0">
                <a:solidFill>
                  <a:schemeClr val="tx1">
                    <a:lumMod val="75000"/>
                    <a:lumOff val="25000"/>
                  </a:schemeClr>
                </a:solidFill>
                <a:latin typeface="Microsoft YaHei"/>
                <a:ea typeface="微软雅黑"/>
                <a:cs typeface="Microsoft YaHei"/>
              </a:rPr>
              <a:t>概要</a:t>
            </a:r>
          </a:p>
        </p:txBody>
      </p:sp>
      <p:sp>
        <p:nvSpPr>
          <p:cNvPr id="22" name="Text Box 49"/>
          <p:cNvSpPr txBox="1">
            <a:spLocks noChangeArrowheads="1"/>
          </p:cNvSpPr>
          <p:nvPr/>
        </p:nvSpPr>
        <p:spPr bwMode="auto">
          <a:xfrm>
            <a:off x="193100" y="595516"/>
            <a:ext cx="8900097"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dirty="0" smtClean="0">
                <a:latin typeface="微软雅黑" pitchFamily="34" charset="-122"/>
                <a:ea typeface="微软雅黑" pitchFamily="34" charset="-122"/>
              </a:rPr>
              <a:t>MVC</a:t>
            </a:r>
            <a:r>
              <a:rPr lang="zh-CN" altLang="en-US" sz="1600" dirty="0" smtClean="0">
                <a:latin typeface="微软雅黑" pitchFamily="34" charset="-122"/>
                <a:ea typeface="微软雅黑" pitchFamily="34" charset="-122"/>
              </a:rPr>
              <a:t>概要图：</a:t>
            </a:r>
          </a:p>
        </p:txBody>
      </p:sp>
      <p:sp>
        <p:nvSpPr>
          <p:cNvPr id="11" name="Rectangle 6"/>
          <p:cNvSpPr>
            <a:spLocks noChangeArrowheads="1"/>
          </p:cNvSpPr>
          <p:nvPr/>
        </p:nvSpPr>
        <p:spPr bwMode="auto">
          <a:xfrm>
            <a:off x="497900" y="2100854"/>
            <a:ext cx="1475770" cy="951830"/>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ctr"/>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客户端浏览器</a:t>
            </a:r>
            <a:endParaRPr lang="zh-CN" altLang="en-US" sz="1600" b="1" dirty="0">
              <a:solidFill>
                <a:srgbClr val="000000"/>
              </a:solidFill>
              <a:latin typeface="微软雅黑" pitchFamily="34" charset="-122"/>
              <a:ea typeface="微软雅黑" pitchFamily="34" charset="-122"/>
            </a:endParaRPr>
          </a:p>
        </p:txBody>
      </p:sp>
      <p:grpSp>
        <p:nvGrpSpPr>
          <p:cNvPr id="2" name="组合 31"/>
          <p:cNvGrpSpPr/>
          <p:nvPr/>
        </p:nvGrpSpPr>
        <p:grpSpPr>
          <a:xfrm>
            <a:off x="2448002" y="1548481"/>
            <a:ext cx="5473700" cy="2236183"/>
            <a:chOff x="1475656" y="2313634"/>
            <a:chExt cx="4680520" cy="3419622"/>
          </a:xfrm>
        </p:grpSpPr>
        <p:sp>
          <p:nvSpPr>
            <p:cNvPr id="14" name="Rectangle 7"/>
            <p:cNvSpPr>
              <a:spLocks noChangeArrowheads="1"/>
            </p:cNvSpPr>
            <p:nvPr/>
          </p:nvSpPr>
          <p:spPr bwMode="auto">
            <a:xfrm>
              <a:off x="1475656" y="2348880"/>
              <a:ext cx="4680520" cy="3384376"/>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ctr"/>
            <a:lstStyle/>
            <a:p>
              <a:pPr algn="ctr" latinLnBrk="1">
                <a:lnSpc>
                  <a:spcPct val="120000"/>
                </a:lnSpc>
                <a:defRPr/>
              </a:pPr>
              <a:endParaRPr lang="zh-CN" altLang="en-US" sz="1600" b="1" dirty="0" smtClean="0">
                <a:solidFill>
                  <a:srgbClr val="000000"/>
                </a:solidFill>
                <a:latin typeface="微软雅黑" pitchFamily="34" charset="-122"/>
                <a:ea typeface="微软雅黑" pitchFamily="34" charset="-122"/>
              </a:endParaRPr>
            </a:p>
          </p:txBody>
        </p:sp>
        <p:sp>
          <p:nvSpPr>
            <p:cNvPr id="15" name="Text Box 49"/>
            <p:cNvSpPr txBox="1">
              <a:spLocks noChangeArrowheads="1"/>
            </p:cNvSpPr>
            <p:nvPr/>
          </p:nvSpPr>
          <p:spPr bwMode="auto">
            <a:xfrm>
              <a:off x="2627606" y="2313634"/>
              <a:ext cx="2741183" cy="491788"/>
            </a:xfrm>
            <a:prstGeom prst="rect">
              <a:avLst/>
            </a:prstGeom>
            <a:noFill/>
            <a:ln w="9525" algn="ctr">
              <a:noFill/>
              <a:miter lim="800000"/>
              <a:headEnd/>
              <a:tailEnd/>
            </a:ln>
            <a:effectLst/>
          </p:spPr>
          <p:txBody>
            <a:bodyPr wrap="square" lIns="90000" tIns="46800" rIns="90000" bIns="46800">
              <a:spAutoFit/>
            </a:bodyPr>
            <a:lstStyle/>
            <a:p>
              <a:pPr algn="ctr" latinLnBrk="1">
                <a:lnSpc>
                  <a:spcPct val="120000"/>
                </a:lnSpc>
                <a:defRPr/>
              </a:pPr>
              <a:r>
                <a:rPr lang="en-US" altLang="zh-CN" sz="1600" b="1" dirty="0" err="1" smtClean="0">
                  <a:solidFill>
                    <a:srgbClr val="000000"/>
                  </a:solidFill>
                  <a:latin typeface="微软雅黑" pitchFamily="34" charset="-122"/>
                  <a:ea typeface="微软雅黑" pitchFamily="34" charset="-122"/>
                </a:rPr>
                <a:t>SpringMVC</a:t>
              </a:r>
              <a:endParaRPr lang="zh-CN" altLang="en-US" sz="1600" b="1" dirty="0" smtClean="0">
                <a:solidFill>
                  <a:srgbClr val="000000"/>
                </a:solidFill>
                <a:latin typeface="微软雅黑" pitchFamily="34" charset="-122"/>
                <a:ea typeface="微软雅黑" pitchFamily="34" charset="-122"/>
              </a:endParaRPr>
            </a:p>
          </p:txBody>
        </p:sp>
      </p:grpSp>
      <p:sp>
        <p:nvSpPr>
          <p:cNvPr id="17" name="Rectangle 6"/>
          <p:cNvSpPr>
            <a:spLocks noChangeArrowheads="1"/>
          </p:cNvSpPr>
          <p:nvPr/>
        </p:nvSpPr>
        <p:spPr bwMode="auto">
          <a:xfrm>
            <a:off x="4590717" y="2026053"/>
            <a:ext cx="1070819" cy="723961"/>
          </a:xfrm>
          <a:prstGeom prst="rect">
            <a:avLst/>
          </a:prstGeom>
          <a:gradFill rotWithShape="0">
            <a:gsLst>
              <a:gs pos="0">
                <a:srgbClr val="BEBFA1"/>
              </a:gs>
              <a:gs pos="100000">
                <a:srgbClr val="BEBFA1">
                  <a:gamma/>
                  <a:shade val="36078"/>
                  <a:invGamma/>
                </a:srgbClr>
              </a:gs>
            </a:gsLst>
            <a:lin ang="2700000" scaled="1"/>
          </a:gradFill>
          <a:ln w="19050">
            <a:solidFill>
              <a:srgbClr val="C0C0C0"/>
            </a:solidFill>
            <a:round/>
            <a:headEnd/>
            <a:tailEnd/>
          </a:ln>
          <a:effectLst/>
        </p:spPr>
        <p:txBody>
          <a:bodyPr wrap="none" anchor="ctr"/>
          <a:lstStyle/>
          <a:p>
            <a:pPr algn="ctr" latinLnBrk="1">
              <a:defRPr/>
            </a:pPr>
            <a:r>
              <a:rPr kumimoji="1" lang="en-US" altLang="zh-CN" sz="1400" dirty="0" smtClean="0">
                <a:solidFill>
                  <a:schemeClr val="bg1"/>
                </a:solidFill>
                <a:latin typeface="微软雅黑" pitchFamily="34" charset="-122"/>
                <a:ea typeface="微软雅黑" pitchFamily="34" charset="-122"/>
              </a:rPr>
              <a:t>Controller</a:t>
            </a:r>
            <a:endParaRPr kumimoji="1" lang="zh-CN" altLang="en-US" sz="1400" dirty="0">
              <a:solidFill>
                <a:schemeClr val="bg1"/>
              </a:solidFill>
              <a:latin typeface="微软雅黑" pitchFamily="34" charset="-122"/>
              <a:ea typeface="微软雅黑" pitchFamily="34" charset="-122"/>
            </a:endParaRPr>
          </a:p>
        </p:txBody>
      </p:sp>
      <p:sp>
        <p:nvSpPr>
          <p:cNvPr id="18" name="右箭头 17"/>
          <p:cNvSpPr/>
          <p:nvPr/>
        </p:nvSpPr>
        <p:spPr>
          <a:xfrm rot="1437724">
            <a:off x="5654095" y="2478082"/>
            <a:ext cx="1102537" cy="250552"/>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latin typeface="微软雅黑" pitchFamily="34" charset="-122"/>
                <a:ea typeface="微软雅黑" pitchFamily="34" charset="-122"/>
              </a:rPr>
              <a:t>2</a:t>
            </a:r>
            <a:r>
              <a:rPr lang="zh-CN" altLang="en-US" sz="800" dirty="0" smtClean="0">
                <a:solidFill>
                  <a:schemeClr val="tx1"/>
                </a:solidFill>
                <a:latin typeface="微软雅黑" pitchFamily="34" charset="-122"/>
                <a:ea typeface="微软雅黑" pitchFamily="34" charset="-122"/>
              </a:rPr>
              <a:t>调用相应</a:t>
            </a:r>
            <a:r>
              <a:rPr lang="en-US" altLang="zh-CN" sz="800" dirty="0" smtClean="0">
                <a:solidFill>
                  <a:schemeClr val="tx1"/>
                </a:solidFill>
                <a:latin typeface="微软雅黑" pitchFamily="34" charset="-122"/>
                <a:ea typeface="微软雅黑" pitchFamily="34" charset="-122"/>
              </a:rPr>
              <a:t>Model</a:t>
            </a:r>
            <a:endParaRPr lang="zh-CN" altLang="en-US" sz="800" dirty="0">
              <a:solidFill>
                <a:schemeClr val="tx1"/>
              </a:solidFill>
              <a:latin typeface="微软雅黑" pitchFamily="34" charset="-122"/>
              <a:ea typeface="微软雅黑" pitchFamily="34" charset="-122"/>
            </a:endParaRPr>
          </a:p>
        </p:txBody>
      </p:sp>
      <p:sp>
        <p:nvSpPr>
          <p:cNvPr id="19" name="Rectangle 7"/>
          <p:cNvSpPr>
            <a:spLocks noChangeArrowheads="1"/>
          </p:cNvSpPr>
          <p:nvPr/>
        </p:nvSpPr>
        <p:spPr bwMode="auto">
          <a:xfrm>
            <a:off x="6661667" y="2854950"/>
            <a:ext cx="1070819" cy="715605"/>
          </a:xfrm>
          <a:prstGeom prst="rect">
            <a:avLst/>
          </a:prstGeom>
          <a:gradFill rotWithShape="0">
            <a:gsLst>
              <a:gs pos="0">
                <a:srgbClr val="FF6600"/>
              </a:gs>
              <a:gs pos="100000">
                <a:srgbClr val="FF6600">
                  <a:gamma/>
                  <a:shade val="66275"/>
                  <a:invGamma/>
                </a:srgbClr>
              </a:gs>
            </a:gsLst>
            <a:lin ang="2700000" scaled="1"/>
          </a:gradFill>
          <a:ln w="12700">
            <a:noFill/>
            <a:miter lim="800000"/>
            <a:headEnd/>
            <a:tailEnd/>
          </a:ln>
          <a:effectLst/>
        </p:spPr>
        <p:txBody>
          <a:bodyPr wrap="none" lIns="99745" tIns="49873" rIns="99745" bIns="49873" anchor="ctr"/>
          <a:lstStyle/>
          <a:p>
            <a:pPr algn="ctr" latinLnBrk="1">
              <a:defRPr/>
            </a:pPr>
            <a:r>
              <a:rPr kumimoji="1" lang="en-US" altLang="zh-CN" sz="1400" dirty="0" smtClean="0">
                <a:solidFill>
                  <a:schemeClr val="bg1"/>
                </a:solidFill>
                <a:latin typeface="微软雅黑" pitchFamily="34" charset="-122"/>
                <a:ea typeface="微软雅黑" pitchFamily="34" charset="-122"/>
              </a:rPr>
              <a:t>Model</a:t>
            </a:r>
            <a:endParaRPr kumimoji="1" lang="zh-CN" altLang="en-US" sz="1400" dirty="0" smtClean="0">
              <a:solidFill>
                <a:schemeClr val="bg1"/>
              </a:solidFill>
              <a:latin typeface="微软雅黑" pitchFamily="34" charset="-122"/>
              <a:ea typeface="微软雅黑" pitchFamily="34" charset="-122"/>
            </a:endParaRPr>
          </a:p>
        </p:txBody>
      </p:sp>
      <p:sp>
        <p:nvSpPr>
          <p:cNvPr id="20" name="右箭头 19"/>
          <p:cNvSpPr/>
          <p:nvPr/>
        </p:nvSpPr>
        <p:spPr>
          <a:xfrm>
            <a:off x="1973670" y="2228319"/>
            <a:ext cx="2655147" cy="272822"/>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latin typeface="微软雅黑" pitchFamily="34" charset="-122"/>
                <a:ea typeface="微软雅黑" pitchFamily="34" charset="-122"/>
              </a:rPr>
              <a:t>1</a:t>
            </a:r>
            <a:r>
              <a:rPr lang="zh-CN" altLang="en-US" sz="800" dirty="0" smtClean="0">
                <a:solidFill>
                  <a:schemeClr val="tx1"/>
                </a:solidFill>
                <a:latin typeface="微软雅黑" pitchFamily="34" charset="-122"/>
                <a:ea typeface="微软雅黑" pitchFamily="34" charset="-122"/>
              </a:rPr>
              <a:t>请求</a:t>
            </a:r>
            <a:endParaRPr lang="zh-CN" altLang="en-US" sz="800" dirty="0">
              <a:solidFill>
                <a:schemeClr val="tx1"/>
              </a:solidFill>
              <a:latin typeface="微软雅黑" pitchFamily="34" charset="-122"/>
              <a:ea typeface="微软雅黑" pitchFamily="34" charset="-122"/>
            </a:endParaRPr>
          </a:p>
        </p:txBody>
      </p:sp>
      <p:sp>
        <p:nvSpPr>
          <p:cNvPr id="24" name="Rectangle 6"/>
          <p:cNvSpPr>
            <a:spLocks noChangeArrowheads="1"/>
          </p:cNvSpPr>
          <p:nvPr/>
        </p:nvSpPr>
        <p:spPr bwMode="auto">
          <a:xfrm>
            <a:off x="2675094" y="2854950"/>
            <a:ext cx="1070819" cy="723961"/>
          </a:xfrm>
          <a:prstGeom prst="rect">
            <a:avLst/>
          </a:prstGeom>
          <a:gradFill rotWithShape="0">
            <a:gsLst>
              <a:gs pos="0">
                <a:srgbClr val="BEBFA1"/>
              </a:gs>
              <a:gs pos="100000">
                <a:srgbClr val="BEBFA1">
                  <a:gamma/>
                  <a:shade val="36078"/>
                  <a:invGamma/>
                </a:srgbClr>
              </a:gs>
            </a:gsLst>
            <a:lin ang="2700000" scaled="1"/>
          </a:gradFill>
          <a:ln w="19050">
            <a:solidFill>
              <a:srgbClr val="C0C0C0"/>
            </a:solidFill>
            <a:round/>
            <a:headEnd/>
            <a:tailEnd/>
          </a:ln>
          <a:effectLst/>
        </p:spPr>
        <p:txBody>
          <a:bodyPr wrap="none" anchor="ctr"/>
          <a:lstStyle/>
          <a:p>
            <a:pPr algn="ctr" latinLnBrk="1">
              <a:defRPr/>
            </a:pPr>
            <a:r>
              <a:rPr kumimoji="1" lang="en-US" altLang="zh-CN" sz="1400" dirty="0" smtClean="0">
                <a:solidFill>
                  <a:schemeClr val="bg1"/>
                </a:solidFill>
                <a:latin typeface="微软雅黑" pitchFamily="34" charset="-122"/>
                <a:ea typeface="微软雅黑" pitchFamily="34" charset="-122"/>
              </a:rPr>
              <a:t>View</a:t>
            </a:r>
          </a:p>
          <a:p>
            <a:pPr algn="ctr" latinLnBrk="1">
              <a:defRPr/>
            </a:pPr>
            <a:r>
              <a:rPr kumimoji="1" lang="zh-CN" altLang="en-US" sz="1400" dirty="0" smtClean="0">
                <a:solidFill>
                  <a:schemeClr val="bg1"/>
                </a:solidFill>
                <a:latin typeface="微软雅黑" pitchFamily="34" charset="-122"/>
                <a:ea typeface="微软雅黑" pitchFamily="34" charset="-122"/>
              </a:rPr>
              <a:t>（</a:t>
            </a:r>
            <a:r>
              <a:rPr kumimoji="1" lang="en-US" altLang="zh-CN" sz="1400" dirty="0" smtClean="0">
                <a:solidFill>
                  <a:schemeClr val="bg1"/>
                </a:solidFill>
                <a:latin typeface="微软雅黑" pitchFamily="34" charset="-122"/>
                <a:ea typeface="微软雅黑" pitchFamily="34" charset="-122"/>
              </a:rPr>
              <a:t>JSP</a:t>
            </a:r>
            <a:r>
              <a:rPr kumimoji="1" lang="zh-CN" altLang="en-US" sz="1400" dirty="0" smtClean="0">
                <a:solidFill>
                  <a:schemeClr val="bg1"/>
                </a:solidFill>
                <a:latin typeface="微软雅黑" pitchFamily="34" charset="-122"/>
                <a:ea typeface="微软雅黑" pitchFamily="34" charset="-122"/>
              </a:rPr>
              <a:t>）</a:t>
            </a:r>
            <a:endParaRPr kumimoji="1" lang="en-US" altLang="zh-CN" sz="1400" dirty="0" smtClean="0">
              <a:solidFill>
                <a:schemeClr val="bg1"/>
              </a:solidFill>
              <a:latin typeface="微软雅黑" pitchFamily="34" charset="-122"/>
              <a:ea typeface="微软雅黑" pitchFamily="34" charset="-122"/>
            </a:endParaRPr>
          </a:p>
        </p:txBody>
      </p:sp>
      <p:sp>
        <p:nvSpPr>
          <p:cNvPr id="29" name="左箭头 28"/>
          <p:cNvSpPr/>
          <p:nvPr/>
        </p:nvSpPr>
        <p:spPr>
          <a:xfrm rot="1545311">
            <a:off x="5393294" y="2833576"/>
            <a:ext cx="1268826" cy="288008"/>
          </a:xfrm>
          <a:prstGeom prst="leftArrow">
            <a:avLst/>
          </a:prstGeom>
          <a:solidFill>
            <a:schemeClr val="accent3">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latin typeface="微软雅黑" pitchFamily="34" charset="-122"/>
                <a:ea typeface="微软雅黑" pitchFamily="34" charset="-122"/>
              </a:rPr>
              <a:t>3</a:t>
            </a:r>
            <a:r>
              <a:rPr lang="zh-CN" altLang="en-US" sz="800" dirty="0" smtClean="0">
                <a:solidFill>
                  <a:schemeClr val="tx1"/>
                </a:solidFill>
                <a:latin typeface="微软雅黑" pitchFamily="34" charset="-122"/>
                <a:ea typeface="微软雅黑" pitchFamily="34" charset="-122"/>
              </a:rPr>
              <a:t>得到业务处理结果</a:t>
            </a:r>
          </a:p>
        </p:txBody>
      </p:sp>
      <p:sp>
        <p:nvSpPr>
          <p:cNvPr id="25" name="左箭头 24"/>
          <p:cNvSpPr/>
          <p:nvPr/>
        </p:nvSpPr>
        <p:spPr>
          <a:xfrm rot="19526088">
            <a:off x="3420895" y="2896906"/>
            <a:ext cx="1268826" cy="288008"/>
          </a:xfrm>
          <a:prstGeom prst="leftArrow">
            <a:avLst/>
          </a:prstGeom>
          <a:solidFill>
            <a:schemeClr val="accent3">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latin typeface="微软雅黑" pitchFamily="34" charset="-122"/>
                <a:ea typeface="微软雅黑" pitchFamily="34" charset="-122"/>
              </a:rPr>
              <a:t>4</a:t>
            </a:r>
            <a:r>
              <a:rPr lang="zh-CN" altLang="en-US" sz="800" dirty="0" smtClean="0">
                <a:solidFill>
                  <a:schemeClr val="tx1"/>
                </a:solidFill>
                <a:latin typeface="微软雅黑" pitchFamily="34" charset="-122"/>
                <a:ea typeface="微软雅黑" pitchFamily="34" charset="-122"/>
              </a:rPr>
              <a:t>解析返回相应视图</a:t>
            </a:r>
          </a:p>
        </p:txBody>
      </p:sp>
      <p:sp>
        <p:nvSpPr>
          <p:cNvPr id="26" name="左箭头 25"/>
          <p:cNvSpPr/>
          <p:nvPr/>
        </p:nvSpPr>
        <p:spPr>
          <a:xfrm rot="1073079">
            <a:off x="1955543" y="2733663"/>
            <a:ext cx="1061116" cy="250065"/>
          </a:xfrm>
          <a:prstGeom prst="leftArrow">
            <a:avLst/>
          </a:prstGeom>
          <a:solidFill>
            <a:schemeClr val="accent3">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latin typeface="微软雅黑" pitchFamily="34" charset="-122"/>
                <a:ea typeface="微软雅黑" pitchFamily="34" charset="-122"/>
              </a:rPr>
              <a:t>5</a:t>
            </a:r>
            <a:r>
              <a:rPr lang="zh-CN" altLang="en-US" sz="800" dirty="0" smtClean="0">
                <a:solidFill>
                  <a:schemeClr val="tx1"/>
                </a:solidFill>
                <a:latin typeface="微软雅黑" pitchFamily="34" charset="-122"/>
                <a:ea typeface="微软雅黑" pitchFamily="34" charset="-122"/>
              </a:rPr>
              <a:t>响应</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494077"/>
            <a:ext cx="351212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b="1" dirty="0" smtClean="0">
                <a:latin typeface="微软雅黑" pitchFamily="34" charset="-122"/>
                <a:ea typeface="微软雅黑" pitchFamily="34" charset="-122"/>
              </a:rPr>
              <a:t>对象各个状态之间转化过程</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graphicFrame>
        <p:nvGraphicFramePr>
          <p:cNvPr id="8" name="Group 4"/>
          <p:cNvGraphicFramePr>
            <a:graphicFrameLocks/>
          </p:cNvGraphicFramePr>
          <p:nvPr/>
        </p:nvGraphicFramePr>
        <p:xfrm>
          <a:off x="193101" y="838603"/>
          <a:ext cx="8793243" cy="3762566"/>
        </p:xfrm>
        <a:graphic>
          <a:graphicData uri="http://schemas.openxmlformats.org/drawingml/2006/table">
            <a:tbl>
              <a:tblPr/>
              <a:tblGrid>
                <a:gridCol w="4032058"/>
                <a:gridCol w="2593427"/>
                <a:gridCol w="2167758"/>
              </a:tblGrid>
              <a:tr h="24436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程序代码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rPr>
                        <a:t>Customer</a:t>
                      </a: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对象的生命周期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rPr>
                        <a:t>Customer</a:t>
                      </a: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对象的状态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r>
              <a:tr h="4127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lang="en-US" sz="1400" dirty="0" smtClean="0"/>
                        <a:t>Transaction </a:t>
                      </a:r>
                      <a:r>
                        <a:rPr lang="en-US" sz="1400" dirty="0" err="1" smtClean="0"/>
                        <a:t>tx</a:t>
                      </a:r>
                      <a:r>
                        <a:rPr lang="en-US" sz="1400" dirty="0" smtClean="0"/>
                        <a:t> = </a:t>
                      </a:r>
                      <a:r>
                        <a:rPr lang="en-US" sz="1400" dirty="0" err="1" smtClean="0"/>
                        <a:t>session.beginTransaction</a:t>
                      </a:r>
                      <a:r>
                        <a:rPr lang="en-US" sz="1400" dirty="0" smtClean="0"/>
                        <a:t>();</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lang="en-US" sz="1400" dirty="0" smtClean="0"/>
                        <a:t>Customer </a:t>
                      </a:r>
                      <a:r>
                        <a:rPr lang="en-US" altLang="zh-CN" sz="1400" dirty="0" smtClean="0"/>
                        <a:t>c1 = new </a:t>
                      </a:r>
                      <a:r>
                        <a:rPr lang="en-US" sz="1400" dirty="0" smtClean="0"/>
                        <a:t>Customer(“test1”);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开始生命周期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瞬时状态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400" b="0" i="0" u="none" strike="noStrike" cap="none" normalizeH="0" baseline="0" dirty="0" err="1" smtClean="0">
                          <a:ln>
                            <a:noFill/>
                          </a:ln>
                          <a:solidFill>
                            <a:schemeClr val="tx1"/>
                          </a:solidFill>
                          <a:effectLst/>
                          <a:latin typeface="微软雅黑" pitchFamily="34" charset="-122"/>
                          <a:ea typeface="微软雅黑" pitchFamily="34" charset="-122"/>
                        </a:rPr>
                        <a:t>session.save</a:t>
                      </a: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rPr>
                        <a:t>(</a:t>
                      </a:r>
                      <a:r>
                        <a:rPr lang="en-US" altLang="zh-CN" sz="1400" dirty="0" smtClean="0"/>
                        <a:t>c1 </a:t>
                      </a: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处于生命周期中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转变为持久化状态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rPr>
                        <a:t>Long id = </a:t>
                      </a:r>
                      <a:r>
                        <a:rPr kumimoji="0" lang="en-US" altLang="zh-CN" sz="1400" b="0" i="0" u="none" strike="noStrike" cap="none" normalizeH="0" baseline="0" dirty="0" err="1" smtClean="0">
                          <a:ln>
                            <a:noFill/>
                          </a:ln>
                          <a:solidFill>
                            <a:schemeClr val="tx1"/>
                          </a:solidFill>
                          <a:effectLst/>
                          <a:latin typeface="微软雅黑" pitchFamily="34" charset="-122"/>
                          <a:ea typeface="微软雅黑" pitchFamily="34" charset="-122"/>
                        </a:rPr>
                        <a:t>cl.getId</a:t>
                      </a: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rPr>
                        <a:t>();</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400" b="0" i="0" u="none" strike="noStrike" cap="none" normalizeH="0" baseline="0" dirty="0" err="1" smtClean="0">
                          <a:ln>
                            <a:noFill/>
                          </a:ln>
                          <a:solidFill>
                            <a:schemeClr val="tx1"/>
                          </a:solidFill>
                          <a:effectLst/>
                          <a:latin typeface="微软雅黑" pitchFamily="34" charset="-122"/>
                          <a:ea typeface="微软雅黑" pitchFamily="34" charset="-122"/>
                        </a:rPr>
                        <a:t>cl</a:t>
                      </a: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rPr>
                        <a:t> = null;</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400" dirty="0" smtClean="0"/>
                        <a:t>Customer </a:t>
                      </a:r>
                      <a:r>
                        <a:rPr lang="en-US" altLang="zh-CN" sz="1400" dirty="0" smtClean="0"/>
                        <a:t>c2 = </a:t>
                      </a:r>
                      <a:r>
                        <a:rPr kumimoji="0" lang="en-US" altLang="zh-CN" sz="1400" b="0" i="0" u="none" strike="noStrike" cap="none" normalizeH="0" baseline="0" dirty="0" err="1" smtClean="0">
                          <a:ln>
                            <a:noFill/>
                          </a:ln>
                          <a:solidFill>
                            <a:schemeClr val="tx1"/>
                          </a:solidFill>
                          <a:effectLst/>
                          <a:latin typeface="微软雅黑" pitchFamily="34" charset="-122"/>
                          <a:ea typeface="微软雅黑" pitchFamily="34" charset="-122"/>
                        </a:rPr>
                        <a:t>session.load</a:t>
                      </a: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en-US" altLang="zh-CN" sz="1400" b="0" i="0" u="none" strike="noStrike" cap="none" normalizeH="0" baseline="0" dirty="0" err="1" smtClean="0">
                          <a:ln>
                            <a:noFill/>
                          </a:ln>
                          <a:solidFill>
                            <a:schemeClr val="tx1"/>
                          </a:solidFill>
                          <a:effectLst/>
                          <a:latin typeface="微软雅黑" pitchFamily="34" charset="-122"/>
                          <a:ea typeface="微软雅黑" pitchFamily="34" charset="-122"/>
                        </a:rPr>
                        <a:t>Customer.class</a:t>
                      </a: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rPr>
                        <a:t>, id);</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400" dirty="0" err="1" smtClean="0"/>
                        <a:t>tx.commit</a:t>
                      </a:r>
                      <a:r>
                        <a:rPr lang="en-US" sz="1400" dirty="0" smtClean="0"/>
                        <a:t>();</a:t>
                      </a:r>
                      <a:endPar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处于生命周期中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处于持久化状态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400" b="0" i="0" u="none" strike="noStrike" cap="none" normalizeH="0" baseline="0" dirty="0" err="1" smtClean="0">
                          <a:ln>
                            <a:noFill/>
                          </a:ln>
                          <a:solidFill>
                            <a:schemeClr val="tx1"/>
                          </a:solidFill>
                          <a:effectLst/>
                          <a:latin typeface="微软雅黑" pitchFamily="34" charset="-122"/>
                          <a:ea typeface="微软雅黑" pitchFamily="34" charset="-122"/>
                        </a:rPr>
                        <a:t>session.close</a:t>
                      </a: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rPr>
                        <a:t>();</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处于生命周期中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转变为脱管状态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400" b="0" i="0" u="none" strike="noStrike" cap="none" normalizeH="0" baseline="0" dirty="0" err="1" smtClean="0">
                          <a:ln>
                            <a:noFill/>
                          </a:ln>
                          <a:solidFill>
                            <a:schemeClr val="tx1"/>
                          </a:solidFill>
                          <a:effectLst/>
                          <a:latin typeface="微软雅黑" pitchFamily="34" charset="-122"/>
                          <a:ea typeface="微软雅黑" pitchFamily="34" charset="-122"/>
                        </a:rPr>
                        <a:t>System.out.println</a:t>
                      </a: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rPr>
                        <a:t>(c2.getName());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处于生命周期中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处于脱管状态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rPr>
                        <a:t>c2 = null;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结束生命周期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0" y="603984"/>
            <a:ext cx="3362899"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Session</a:t>
            </a:r>
            <a:r>
              <a:rPr lang="zh-CN" altLang="en-US" sz="1600" b="1" dirty="0" smtClean="0">
                <a:latin typeface="微软雅黑" pitchFamily="34" charset="-122"/>
                <a:ea typeface="微软雅黑" pitchFamily="34" charset="-122"/>
              </a:rPr>
              <a:t>操作对象的方法</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1088658"/>
            <a:ext cx="7853226" cy="3229348"/>
          </a:xfrm>
          <a:prstGeom prst="rect">
            <a:avLst/>
          </a:prstGeom>
        </p:spPr>
        <p:txBody>
          <a:bodyPr vert="horz" lIns="91440" tIns="45720" rIns="91440" bIns="45720" rtlCol="0">
            <a:normAutofit/>
          </a:bodyPr>
          <a:lstStyle/>
          <a:p>
            <a:pPr algn="just">
              <a:buFont typeface="Wingdings" pitchFamily="2" charset="2"/>
              <a:buChar char="Ø"/>
            </a:pPr>
            <a:r>
              <a:rPr lang="zh-CN" altLang="en-US" sz="1600" dirty="0" smtClean="0">
                <a:ea typeface="宋体" pitchFamily="2" charset="-122"/>
              </a:rPr>
              <a:t>Session对象是Hibernate对外接口中最常用的对象，它提供以下服务</a:t>
            </a:r>
          </a:p>
          <a:p>
            <a:pPr algn="just">
              <a:buFont typeface="Wingdings" pitchFamily="2" charset="2"/>
              <a:buNone/>
            </a:pPr>
            <a:r>
              <a:rPr lang="zh-CN" altLang="en-US" sz="1600" dirty="0" smtClean="0">
                <a:ea typeface="宋体" pitchFamily="2" charset="-122"/>
              </a:rPr>
              <a:t>	１．基本的增删改查操作</a:t>
            </a:r>
          </a:p>
          <a:p>
            <a:pPr algn="just">
              <a:buFont typeface="Wingdings" pitchFamily="2" charset="2"/>
              <a:buNone/>
            </a:pPr>
            <a:r>
              <a:rPr lang="zh-CN" altLang="en-US" sz="1600" dirty="0" smtClean="0">
                <a:ea typeface="宋体" pitchFamily="2" charset="-122"/>
              </a:rPr>
              <a:t>	２．查询操作</a:t>
            </a:r>
          </a:p>
          <a:p>
            <a:pPr algn="just">
              <a:buFont typeface="Wingdings" pitchFamily="2" charset="2"/>
              <a:buNone/>
            </a:pPr>
            <a:r>
              <a:rPr lang="zh-CN" altLang="en-US" sz="1600" dirty="0" smtClean="0">
                <a:ea typeface="宋体" pitchFamily="2" charset="-122"/>
              </a:rPr>
              <a:t>	３．事务控制</a:t>
            </a:r>
          </a:p>
          <a:p>
            <a:pPr algn="just">
              <a:buFont typeface="Wingdings" pitchFamily="2" charset="2"/>
              <a:buNone/>
            </a:pPr>
            <a:r>
              <a:rPr lang="zh-CN" altLang="en-US" sz="1600" dirty="0" smtClean="0">
                <a:ea typeface="宋体" pitchFamily="2" charset="-122"/>
              </a:rPr>
              <a:t>	４．事务级别的缓存管理(一级缓存)</a:t>
            </a:r>
          </a:p>
          <a:p>
            <a:pPr algn="just">
              <a:buFont typeface="Wingdings" pitchFamily="2" charset="2"/>
              <a:buChar char="Ø"/>
            </a:pPr>
            <a:r>
              <a:rPr lang="zh-CN" altLang="en-US" sz="1600" dirty="0" smtClean="0">
                <a:ea typeface="宋体" pitchFamily="2" charset="-122"/>
              </a:rPr>
              <a:t>Session通过SessionFactory创建出来后进行对象的持久化操作．Session接口主要提供了以下几种方法操作对象：</a:t>
            </a:r>
          </a:p>
          <a:p>
            <a:pPr algn="just">
              <a:buFont typeface="Wingdings" pitchFamily="2" charset="2"/>
              <a:buNone/>
            </a:pPr>
            <a:r>
              <a:rPr lang="zh-CN" altLang="en-US" sz="1600" dirty="0" smtClean="0">
                <a:ea typeface="宋体" pitchFamily="2" charset="-122"/>
              </a:rPr>
              <a:t>	1. save()</a:t>
            </a:r>
          </a:p>
          <a:p>
            <a:pPr algn="just">
              <a:buFont typeface="Wingdings" pitchFamily="2" charset="2"/>
              <a:buNone/>
            </a:pPr>
            <a:r>
              <a:rPr lang="zh-CN" altLang="en-US" sz="1600" dirty="0" smtClean="0">
                <a:ea typeface="宋体" pitchFamily="2" charset="-122"/>
              </a:rPr>
              <a:t>	2. get()</a:t>
            </a:r>
          </a:p>
          <a:p>
            <a:pPr algn="just">
              <a:buFont typeface="Wingdings" pitchFamily="2" charset="2"/>
              <a:buNone/>
            </a:pPr>
            <a:r>
              <a:rPr lang="zh-CN" altLang="en-US" sz="1600" dirty="0" smtClean="0">
                <a:ea typeface="宋体" pitchFamily="2" charset="-122"/>
              </a:rPr>
              <a:t>	3. update()</a:t>
            </a:r>
          </a:p>
          <a:p>
            <a:pPr algn="just">
              <a:buFont typeface="Wingdings" pitchFamily="2" charset="2"/>
              <a:buNone/>
            </a:pPr>
            <a:r>
              <a:rPr lang="zh-CN" altLang="en-US" sz="1600" dirty="0" smtClean="0">
                <a:ea typeface="宋体" pitchFamily="2" charset="-122"/>
              </a:rPr>
              <a:t>	4. delete()</a:t>
            </a:r>
          </a:p>
          <a:p>
            <a:pPr algn="just">
              <a:buFont typeface="Wingdings" pitchFamily="2" charset="2"/>
              <a:buNone/>
            </a:pPr>
            <a:r>
              <a:rPr lang="zh-CN" altLang="en-US" sz="1600" dirty="0" smtClean="0">
                <a:ea typeface="宋体" pitchFamily="2" charset="-122"/>
              </a:rPr>
              <a:t>	5.saveOrUpdate()</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0" y="603984"/>
            <a:ext cx="3362899"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Session</a:t>
            </a:r>
            <a:r>
              <a:rPr lang="zh-CN" altLang="en-US" sz="1600" b="1" dirty="0" smtClean="0">
                <a:latin typeface="微软雅黑" pitchFamily="34" charset="-122"/>
                <a:ea typeface="微软雅黑" pitchFamily="34" charset="-122"/>
              </a:rPr>
              <a:t>操作对象的方法</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1088658"/>
            <a:ext cx="7853226" cy="3229348"/>
          </a:xfrm>
          <a:prstGeom prst="rect">
            <a:avLst/>
          </a:prstGeom>
        </p:spPr>
        <p:txBody>
          <a:bodyPr vert="horz" lIns="91440" tIns="45720" rIns="91440" bIns="45720" rtlCol="0">
            <a:normAutofit/>
          </a:bodyPr>
          <a:lstStyle/>
          <a:p>
            <a:pPr algn="just">
              <a:buFont typeface="Wingdings" pitchFamily="2" charset="2"/>
              <a:buChar char="Ø"/>
            </a:pPr>
            <a:r>
              <a:rPr lang="zh-CN" altLang="en-US" sz="1600" dirty="0" smtClean="0">
                <a:ea typeface="宋体" pitchFamily="2" charset="-122"/>
              </a:rPr>
              <a:t>Session对象是Hibernate对外接口中最常用的对象，它提供以下服务</a:t>
            </a:r>
          </a:p>
          <a:p>
            <a:pPr algn="just">
              <a:buFont typeface="Wingdings" pitchFamily="2" charset="2"/>
              <a:buNone/>
            </a:pPr>
            <a:r>
              <a:rPr lang="zh-CN" altLang="en-US" sz="1600" dirty="0" smtClean="0">
                <a:ea typeface="宋体" pitchFamily="2" charset="-122"/>
              </a:rPr>
              <a:t>	１．基本的增删改查操作</a:t>
            </a:r>
          </a:p>
          <a:p>
            <a:pPr algn="just">
              <a:buFont typeface="Wingdings" pitchFamily="2" charset="2"/>
              <a:buNone/>
            </a:pPr>
            <a:r>
              <a:rPr lang="zh-CN" altLang="en-US" sz="1600" dirty="0" smtClean="0">
                <a:ea typeface="宋体" pitchFamily="2" charset="-122"/>
              </a:rPr>
              <a:t>	２．查询操作</a:t>
            </a:r>
          </a:p>
          <a:p>
            <a:pPr algn="just">
              <a:buFont typeface="Wingdings" pitchFamily="2" charset="2"/>
              <a:buNone/>
            </a:pPr>
            <a:r>
              <a:rPr lang="zh-CN" altLang="en-US" sz="1600" dirty="0" smtClean="0">
                <a:ea typeface="宋体" pitchFamily="2" charset="-122"/>
              </a:rPr>
              <a:t>	３．事务控制</a:t>
            </a:r>
          </a:p>
          <a:p>
            <a:pPr algn="just">
              <a:buFont typeface="Wingdings" pitchFamily="2" charset="2"/>
              <a:buNone/>
            </a:pPr>
            <a:r>
              <a:rPr lang="zh-CN" altLang="en-US" sz="1600" dirty="0" smtClean="0">
                <a:ea typeface="宋体" pitchFamily="2" charset="-122"/>
              </a:rPr>
              <a:t>	４．事务级别的缓存管理(一级缓存)</a:t>
            </a:r>
          </a:p>
          <a:p>
            <a:pPr algn="just">
              <a:buFont typeface="Wingdings" pitchFamily="2" charset="2"/>
              <a:buChar char="Ø"/>
            </a:pPr>
            <a:r>
              <a:rPr lang="zh-CN" altLang="en-US" sz="1600" dirty="0" smtClean="0">
                <a:ea typeface="宋体" pitchFamily="2" charset="-122"/>
              </a:rPr>
              <a:t>Session通过SessionFactory创建出来后进行对象的持久化操作．Session接口主要提供了以下几种方法操作对象：</a:t>
            </a:r>
          </a:p>
          <a:p>
            <a:pPr algn="just">
              <a:buFont typeface="Wingdings" pitchFamily="2" charset="2"/>
              <a:buNone/>
            </a:pPr>
            <a:r>
              <a:rPr lang="zh-CN" altLang="en-US" sz="1600" dirty="0" smtClean="0">
                <a:ea typeface="宋体" pitchFamily="2" charset="-122"/>
              </a:rPr>
              <a:t>	1. save()</a:t>
            </a:r>
          </a:p>
          <a:p>
            <a:pPr algn="just">
              <a:buFont typeface="Wingdings" pitchFamily="2" charset="2"/>
              <a:buNone/>
            </a:pPr>
            <a:r>
              <a:rPr lang="zh-CN" altLang="en-US" sz="1600" dirty="0" smtClean="0">
                <a:ea typeface="宋体" pitchFamily="2" charset="-122"/>
              </a:rPr>
              <a:t>	2. get()</a:t>
            </a:r>
          </a:p>
          <a:p>
            <a:pPr algn="just">
              <a:buFont typeface="Wingdings" pitchFamily="2" charset="2"/>
              <a:buNone/>
            </a:pPr>
            <a:r>
              <a:rPr lang="zh-CN" altLang="en-US" sz="1600" dirty="0" smtClean="0">
                <a:ea typeface="宋体" pitchFamily="2" charset="-122"/>
              </a:rPr>
              <a:t>	3. update()</a:t>
            </a:r>
          </a:p>
          <a:p>
            <a:pPr algn="just">
              <a:buFont typeface="Wingdings" pitchFamily="2" charset="2"/>
              <a:buNone/>
            </a:pPr>
            <a:r>
              <a:rPr lang="zh-CN" altLang="en-US" sz="1600" dirty="0" smtClean="0">
                <a:ea typeface="宋体" pitchFamily="2" charset="-122"/>
              </a:rPr>
              <a:t>	4. delete()</a:t>
            </a:r>
          </a:p>
          <a:p>
            <a:pPr algn="just">
              <a:buFont typeface="Wingdings" pitchFamily="2" charset="2"/>
              <a:buNone/>
            </a:pPr>
            <a:r>
              <a:rPr lang="zh-CN" altLang="en-US" sz="1600" dirty="0" smtClean="0">
                <a:ea typeface="宋体" pitchFamily="2" charset="-122"/>
              </a:rPr>
              <a:t>	5.saveOrUpdate()</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0" y="603984"/>
            <a:ext cx="3362899"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b="1" dirty="0" smtClean="0">
                <a:latin typeface="微软雅黑" pitchFamily="34" charset="-122"/>
                <a:ea typeface="微软雅黑" pitchFamily="34" charset="-122"/>
              </a:rPr>
              <a:t>保存数据</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1088658"/>
            <a:ext cx="7853226" cy="757075"/>
          </a:xfrm>
          <a:prstGeom prst="rect">
            <a:avLst/>
          </a:prstGeom>
        </p:spPr>
        <p:txBody>
          <a:bodyPr vert="horz" lIns="91440" tIns="45720" rIns="91440" bIns="45720" rtlCol="0">
            <a:normAutofit/>
          </a:bodyPr>
          <a:lstStyle/>
          <a:p>
            <a:pPr algn="just">
              <a:buFont typeface="Wingdings" pitchFamily="2" charset="2"/>
              <a:buChar char="Ø"/>
            </a:pPr>
            <a:r>
              <a:rPr lang="zh-CN" altLang="en-US" sz="1600" dirty="0" smtClean="0">
                <a:ea typeface="宋体" pitchFamily="2" charset="-122"/>
              </a:rPr>
              <a:t>Session.save()方法用于实体对象的持久化保存，也就是说当执行session.save()方法时会生成对应的insert SQL语句，完成数据的保存。如下代码所示</a:t>
            </a:r>
          </a:p>
        </p:txBody>
      </p:sp>
      <p:sp>
        <p:nvSpPr>
          <p:cNvPr id="8" name="Text Box 4"/>
          <p:cNvSpPr txBox="1">
            <a:spLocks noChangeArrowheads="1"/>
          </p:cNvSpPr>
          <p:nvPr/>
        </p:nvSpPr>
        <p:spPr bwMode="auto">
          <a:xfrm>
            <a:off x="1547814" y="1783360"/>
            <a:ext cx="5945187" cy="2702278"/>
          </a:xfrm>
          <a:prstGeom prst="rect">
            <a:avLst/>
          </a:prstGeom>
          <a:solidFill>
            <a:srgbClr val="C0C0C0"/>
          </a:solidFill>
          <a:ln w="9525">
            <a:noFill/>
            <a:miter lim="800000"/>
            <a:headEnd/>
            <a:tailEnd/>
          </a:ln>
          <a:effectLst/>
        </p:spPr>
        <p:txBody>
          <a:bodyPr wrap="square">
            <a:spAutoFit/>
          </a:bodyPr>
          <a:lstStyle/>
          <a:p>
            <a:pPr marL="342900" indent="-342900">
              <a:spcBef>
                <a:spcPct val="20000"/>
              </a:spcBef>
              <a:buClr>
                <a:srgbClr val="330066"/>
              </a:buClr>
              <a:buFont typeface="Times" charset="0"/>
              <a:buChar char="•"/>
            </a:pPr>
            <a:r>
              <a:rPr lang="en-US" sz="1600" dirty="0"/>
              <a:t>Person user=new Person();</a:t>
            </a:r>
          </a:p>
          <a:p>
            <a:pPr marL="342900" indent="-342900">
              <a:spcBef>
                <a:spcPct val="20000"/>
              </a:spcBef>
              <a:buClr>
                <a:srgbClr val="330066"/>
              </a:buClr>
              <a:buFont typeface="Times" charset="0"/>
              <a:buChar char="•"/>
            </a:pPr>
            <a:r>
              <a:rPr lang="en-US" sz="1600" dirty="0" err="1"/>
              <a:t>user.setName</a:t>
            </a:r>
            <a:r>
              <a:rPr lang="en-US" sz="1600" dirty="0"/>
              <a:t>(“</a:t>
            </a:r>
            <a:r>
              <a:rPr lang="en-US" sz="1600" dirty="0" err="1"/>
              <a:t>zx</a:t>
            </a:r>
            <a:r>
              <a:rPr lang="en-US" sz="1600" dirty="0"/>
              <a:t>”);</a:t>
            </a:r>
          </a:p>
          <a:p>
            <a:pPr marL="342900" indent="-342900">
              <a:spcBef>
                <a:spcPct val="20000"/>
              </a:spcBef>
              <a:buClr>
                <a:srgbClr val="330066"/>
              </a:buClr>
              <a:buFont typeface="Times" charset="0"/>
              <a:buChar char="•"/>
            </a:pPr>
            <a:r>
              <a:rPr lang="en-US" sz="1600" dirty="0"/>
              <a:t>//</a:t>
            </a:r>
            <a:r>
              <a:rPr lang="zh-CN" altLang="en-US" sz="1600" dirty="0"/>
              <a:t>开始一个事务</a:t>
            </a:r>
          </a:p>
          <a:p>
            <a:pPr marL="342900" indent="-342900">
              <a:spcBef>
                <a:spcPct val="20000"/>
              </a:spcBef>
              <a:buClr>
                <a:srgbClr val="330066"/>
              </a:buClr>
              <a:buFont typeface="Times" charset="0"/>
              <a:buChar char="•"/>
            </a:pPr>
            <a:r>
              <a:rPr lang="en-US" sz="1600" dirty="0"/>
              <a:t>Transaction </a:t>
            </a:r>
            <a:r>
              <a:rPr lang="en-US" sz="1600" dirty="0" err="1"/>
              <a:t>tx</a:t>
            </a:r>
            <a:r>
              <a:rPr lang="en-US" sz="1600" dirty="0"/>
              <a:t>=</a:t>
            </a:r>
            <a:r>
              <a:rPr lang="en-US" sz="1600" dirty="0" err="1"/>
              <a:t>session.beginTransaction</a:t>
            </a:r>
            <a:r>
              <a:rPr lang="en-US" sz="1600" dirty="0"/>
              <a:t>();</a:t>
            </a:r>
          </a:p>
          <a:p>
            <a:pPr marL="342900" indent="-342900">
              <a:spcBef>
                <a:spcPct val="20000"/>
              </a:spcBef>
              <a:buClr>
                <a:srgbClr val="330066"/>
              </a:buClr>
              <a:buFont typeface="Times" charset="0"/>
              <a:buChar char="•"/>
            </a:pPr>
            <a:r>
              <a:rPr lang="en-US" sz="1600" dirty="0" err="1"/>
              <a:t>session.save</a:t>
            </a:r>
            <a:r>
              <a:rPr lang="en-US" sz="1600" dirty="0"/>
              <a:t>(user);</a:t>
            </a:r>
          </a:p>
          <a:p>
            <a:pPr marL="342900" indent="-342900">
              <a:spcBef>
                <a:spcPct val="20000"/>
              </a:spcBef>
              <a:buClr>
                <a:srgbClr val="330066"/>
              </a:buClr>
              <a:buFont typeface="Times" charset="0"/>
              <a:buChar char="•"/>
            </a:pPr>
            <a:r>
              <a:rPr lang="en-US" sz="1600" dirty="0" err="1"/>
              <a:t>session.flush</a:t>
            </a:r>
            <a:r>
              <a:rPr lang="en-US" sz="1600" dirty="0"/>
              <a:t>();</a:t>
            </a:r>
          </a:p>
          <a:p>
            <a:pPr marL="342900" indent="-342900">
              <a:spcBef>
                <a:spcPct val="20000"/>
              </a:spcBef>
              <a:buClr>
                <a:srgbClr val="330066"/>
              </a:buClr>
              <a:buFont typeface="Times" charset="0"/>
              <a:buChar char="•"/>
            </a:pPr>
            <a:r>
              <a:rPr lang="en-US" sz="1600" dirty="0"/>
              <a:t>//</a:t>
            </a:r>
            <a:r>
              <a:rPr lang="zh-CN" altLang="en-US" sz="1600" dirty="0"/>
              <a:t>提交</a:t>
            </a:r>
          </a:p>
          <a:p>
            <a:pPr marL="342900" indent="-342900">
              <a:spcBef>
                <a:spcPct val="20000"/>
              </a:spcBef>
              <a:buClr>
                <a:srgbClr val="330066"/>
              </a:buClr>
              <a:buFont typeface="Times" charset="0"/>
              <a:buChar char="•"/>
            </a:pPr>
            <a:r>
              <a:rPr lang="en-US" sz="1600" dirty="0" err="1"/>
              <a:t>tx.commit</a:t>
            </a:r>
            <a:r>
              <a:rPr lang="en-US" sz="1600" dirty="0"/>
              <a:t>();</a:t>
            </a:r>
          </a:p>
          <a:p>
            <a:pPr marL="342900" indent="-342900">
              <a:spcBef>
                <a:spcPct val="20000"/>
              </a:spcBef>
              <a:buClr>
                <a:srgbClr val="330066"/>
              </a:buClr>
              <a:buFont typeface="Times" charset="0"/>
              <a:buChar char="•"/>
            </a:pPr>
            <a:r>
              <a:rPr lang="en-US" sz="1600" dirty="0" err="1"/>
              <a:t>session.close</a:t>
            </a:r>
            <a:r>
              <a:rPr lang="en-US" sz="1600" dirty="0"/>
              <a:t>();</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0" y="603984"/>
            <a:ext cx="3362899"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b="1" dirty="0" smtClean="0">
                <a:latin typeface="微软雅黑" pitchFamily="34" charset="-122"/>
                <a:ea typeface="微软雅黑" pitchFamily="34" charset="-122"/>
              </a:rPr>
              <a:t>加载数据</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1088658"/>
            <a:ext cx="7853226" cy="2797542"/>
          </a:xfrm>
          <a:prstGeom prst="rect">
            <a:avLst/>
          </a:prstGeom>
        </p:spPr>
        <p:txBody>
          <a:bodyPr vert="horz" lIns="91440" tIns="45720" rIns="91440" bIns="45720" rtlCol="0">
            <a:normAutofit/>
          </a:bodyPr>
          <a:lstStyle/>
          <a:p>
            <a:pPr algn="just">
              <a:buFont typeface="Wingdings" pitchFamily="2" charset="2"/>
              <a:buChar char="Ø"/>
            </a:pPr>
            <a:r>
              <a:rPr lang="zh-CN" altLang="en-US" sz="1600" dirty="0" smtClean="0">
                <a:ea typeface="宋体" pitchFamily="2" charset="-122"/>
              </a:rPr>
              <a:t>Session的load()和get()方法都能根据给定的OID从数据库中加载一个持久化对象，这两个方法的区别在于：当数据库中不存在与OID对应的记录时，load()方法抛出net.sf.ObjectNotFoundException异常，而get()方法返回null.</a:t>
            </a:r>
          </a:p>
          <a:p>
            <a:pPr algn="just">
              <a:buFont typeface="Wingdings" pitchFamily="2" charset="2"/>
              <a:buChar char="Ø"/>
            </a:pPr>
            <a:r>
              <a:rPr lang="zh-CN" altLang="en-US" sz="1600" dirty="0" smtClean="0">
                <a:ea typeface="宋体" pitchFamily="2" charset="-122"/>
              </a:rPr>
              <a:t>由get()、load()或其他查询方法返回的对象都位于当前Session的缓存中，因此修改了持久化对象的属性后，当Session清理缓存时，会根据持久化对象的属性变化来同步更新数据库</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0" y="603984"/>
            <a:ext cx="3362899"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b="1" dirty="0" smtClean="0">
                <a:latin typeface="微软雅黑" pitchFamily="34" charset="-122"/>
                <a:ea typeface="微软雅黑" pitchFamily="34" charset="-122"/>
              </a:rPr>
              <a:t>更新数据</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1088658"/>
            <a:ext cx="7853226" cy="1070342"/>
          </a:xfrm>
          <a:prstGeom prst="rect">
            <a:avLst/>
          </a:prstGeom>
        </p:spPr>
        <p:txBody>
          <a:bodyPr vert="horz" lIns="91440" tIns="45720" rIns="91440" bIns="45720" rtlCol="0">
            <a:normAutofit/>
          </a:bodyPr>
          <a:lstStyle/>
          <a:p>
            <a:pPr algn="just">
              <a:buFont typeface="Wingdings" pitchFamily="2" charset="2"/>
              <a:buChar char="Ø"/>
            </a:pPr>
            <a:r>
              <a:rPr lang="zh-CN" altLang="en-US" sz="1600" dirty="0" smtClean="0">
                <a:ea typeface="宋体" pitchFamily="2" charset="-122"/>
              </a:rPr>
              <a:t>脱离了Session管理的对象称为脱管对象，此时对该对象的属性修改不能够反映到数据库中，这时候需要调用update方法将该对象重新关联到Session.update()方法能够通知Session生成一条Update语句同步数据库．</a:t>
            </a:r>
          </a:p>
        </p:txBody>
      </p:sp>
      <p:sp>
        <p:nvSpPr>
          <p:cNvPr id="8" name="Text Box 4"/>
          <p:cNvSpPr txBox="1">
            <a:spLocks noChangeArrowheads="1"/>
          </p:cNvSpPr>
          <p:nvPr/>
        </p:nvSpPr>
        <p:spPr bwMode="auto">
          <a:xfrm>
            <a:off x="887413" y="2269067"/>
            <a:ext cx="7561262" cy="1815882"/>
          </a:xfrm>
          <a:prstGeom prst="rect">
            <a:avLst/>
          </a:prstGeom>
          <a:solidFill>
            <a:srgbClr val="C0C0C0"/>
          </a:solidFill>
          <a:ln w="9525">
            <a:noFill/>
            <a:miter lim="800000"/>
            <a:headEnd/>
            <a:tailEnd/>
          </a:ln>
          <a:effectLst/>
        </p:spPr>
        <p:txBody>
          <a:bodyPr>
            <a:spAutoFit/>
          </a:bodyPr>
          <a:lstStyle/>
          <a:p>
            <a:pPr marL="342900" indent="-342900">
              <a:spcBef>
                <a:spcPct val="20000"/>
              </a:spcBef>
              <a:buClr>
                <a:srgbClr val="330066"/>
              </a:buClr>
              <a:buFont typeface="Times" charset="0"/>
              <a:buChar char="•"/>
            </a:pPr>
            <a:r>
              <a:rPr lang="en-US" sz="1600"/>
              <a:t>customer.setName(“customer1”);</a:t>
            </a:r>
          </a:p>
          <a:p>
            <a:pPr marL="342900" indent="-342900">
              <a:spcBef>
                <a:spcPct val="20000"/>
              </a:spcBef>
              <a:buClr>
                <a:srgbClr val="330066"/>
              </a:buClr>
              <a:buFont typeface="Times" charset="0"/>
              <a:buChar char="•"/>
            </a:pPr>
            <a:r>
              <a:rPr lang="en-US" sz="1600"/>
              <a:t>Transaction tx=session.beginTransaction();</a:t>
            </a:r>
          </a:p>
          <a:p>
            <a:pPr marL="342900" indent="-342900">
              <a:spcBef>
                <a:spcPct val="20000"/>
              </a:spcBef>
              <a:buClr>
                <a:srgbClr val="330066"/>
              </a:buClr>
              <a:buFont typeface="Times" charset="0"/>
              <a:buChar char="•"/>
            </a:pPr>
            <a:r>
              <a:rPr lang="en-US" sz="1600"/>
              <a:t>session.update(customer);</a:t>
            </a:r>
          </a:p>
          <a:p>
            <a:pPr marL="342900" indent="-342900">
              <a:spcBef>
                <a:spcPct val="20000"/>
              </a:spcBef>
              <a:buClr>
                <a:srgbClr val="330066"/>
              </a:buClr>
              <a:buFont typeface="Times" charset="0"/>
              <a:buChar char="•"/>
            </a:pPr>
            <a:r>
              <a:rPr lang="en-US" sz="1600"/>
              <a:t>//</a:t>
            </a:r>
            <a:r>
              <a:rPr lang="zh-CN" altLang="en-US" sz="1600"/>
              <a:t>提交</a:t>
            </a:r>
          </a:p>
          <a:p>
            <a:pPr marL="342900" indent="-342900">
              <a:spcBef>
                <a:spcPct val="20000"/>
              </a:spcBef>
              <a:buClr>
                <a:srgbClr val="330066"/>
              </a:buClr>
              <a:buFont typeface="Times" charset="0"/>
              <a:buChar char="•"/>
            </a:pPr>
            <a:r>
              <a:rPr lang="en-US" sz="1600"/>
              <a:t>tx.commit();</a:t>
            </a:r>
          </a:p>
          <a:p>
            <a:pPr marL="342900" indent="-342900">
              <a:spcBef>
                <a:spcPct val="20000"/>
              </a:spcBef>
              <a:buClr>
                <a:srgbClr val="330066"/>
              </a:buClr>
              <a:buFont typeface="Times" charset="0"/>
              <a:buChar char="•"/>
            </a:pPr>
            <a:r>
              <a:rPr lang="en-US" sz="1600"/>
              <a:t>session.close();</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0" y="603984"/>
            <a:ext cx="3362899"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err="1" smtClean="0">
                <a:latin typeface="微软雅黑" pitchFamily="34" charset="-122"/>
                <a:ea typeface="微软雅黑" pitchFamily="34" charset="-122"/>
              </a:rPr>
              <a:t>saveOrUpdate</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1088658"/>
            <a:ext cx="7853226" cy="1747675"/>
          </a:xfrm>
          <a:prstGeom prst="rect">
            <a:avLst/>
          </a:prstGeom>
        </p:spPr>
        <p:txBody>
          <a:bodyPr vert="horz" lIns="91440" tIns="45720" rIns="91440" bIns="45720" rtlCol="0">
            <a:normAutofit/>
          </a:bodyPr>
          <a:lstStyle/>
          <a:p>
            <a:pPr algn="just">
              <a:buFont typeface="Wingdings" pitchFamily="2" charset="2"/>
              <a:buChar char="Ø"/>
            </a:pPr>
            <a:r>
              <a:rPr lang="zh-CN" altLang="en-US" sz="1600" dirty="0" smtClean="0">
                <a:latin typeface="微软雅黑" pitchFamily="34" charset="-122"/>
                <a:ea typeface="微软雅黑" pitchFamily="34" charset="-122"/>
              </a:rPr>
              <a:t>这个方法有save()和update()方法的功能，对于传入的对象，首先会执行一遍查询语句判断该对象在数据库中是否存在，然后调用相应的方法。其实这个方法就是为了解决一个对象它的状态可能处于动态的变化当中的。运用这个方法就能不用太关心对象的状态，而关心业务逻辑了。如果传入该方法的是一个脱管对象，那么这个方法就会执行update操作，如果传入该方法的是一个临时对象，那么这个方法就会执行insert操作．</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0" y="603984"/>
            <a:ext cx="3362899"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b="1" dirty="0" smtClean="0">
                <a:latin typeface="微软雅黑" pitchFamily="34" charset="-122"/>
                <a:ea typeface="微软雅黑" pitchFamily="34" charset="-122"/>
              </a:rPr>
              <a:t>删除数据</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1088658"/>
            <a:ext cx="7853226" cy="1265075"/>
          </a:xfrm>
          <a:prstGeom prst="rect">
            <a:avLst/>
          </a:prstGeom>
        </p:spPr>
        <p:txBody>
          <a:bodyPr vert="horz" lIns="91440" tIns="45720" rIns="91440" bIns="45720" rtlCol="0">
            <a:normAutofit/>
          </a:bodyPr>
          <a:lstStyle/>
          <a:p>
            <a:pPr algn="just">
              <a:buFont typeface="Wingdings" pitchFamily="2" charset="2"/>
              <a:buChar char="Ø"/>
            </a:pPr>
            <a:r>
              <a:rPr lang="zh-CN" altLang="en-US" sz="1600" dirty="0" smtClean="0">
                <a:ea typeface="宋体" pitchFamily="2" charset="-122"/>
              </a:rPr>
              <a:t>delete()方法用于从数据库中删除一个实体所对应的数据，如果传入的对象是持久化对象，那么当清理缓存时，就会执行delete操作。如果传入的是脱管对象，那么首先会使该对象与session相关联，然后当清理缓存时，再执行delete操作。看如下代码</a:t>
            </a:r>
            <a:endParaRPr lang="zh-CN" altLang="en-US" sz="1600" dirty="0" smtClean="0">
              <a:latin typeface="微软雅黑" pitchFamily="34" charset="-122"/>
              <a:ea typeface="微软雅黑" pitchFamily="34" charset="-122"/>
            </a:endParaRPr>
          </a:p>
        </p:txBody>
      </p:sp>
      <p:sp>
        <p:nvSpPr>
          <p:cNvPr id="8" name="Text Box 4"/>
          <p:cNvSpPr txBox="1">
            <a:spLocks noChangeArrowheads="1"/>
          </p:cNvSpPr>
          <p:nvPr/>
        </p:nvSpPr>
        <p:spPr bwMode="auto">
          <a:xfrm>
            <a:off x="862012" y="1865023"/>
            <a:ext cx="7561262" cy="2702278"/>
          </a:xfrm>
          <a:prstGeom prst="rect">
            <a:avLst/>
          </a:prstGeom>
          <a:solidFill>
            <a:srgbClr val="C0C0C0"/>
          </a:solidFill>
          <a:ln w="9525">
            <a:noFill/>
            <a:miter lim="800000"/>
            <a:headEnd/>
            <a:tailEnd/>
          </a:ln>
          <a:effectLst/>
        </p:spPr>
        <p:txBody>
          <a:bodyPr>
            <a:spAutoFit/>
          </a:bodyPr>
          <a:lstStyle/>
          <a:p>
            <a:pPr marL="342900" indent="-342900">
              <a:spcBef>
                <a:spcPct val="20000"/>
              </a:spcBef>
              <a:buClr>
                <a:srgbClr val="330066"/>
              </a:buClr>
              <a:buFont typeface="Times" charset="0"/>
              <a:buChar char="•"/>
            </a:pPr>
            <a:r>
              <a:rPr lang="en-US" sz="1600"/>
              <a:t>Session session=sessionFactory().openSession();</a:t>
            </a:r>
          </a:p>
          <a:p>
            <a:pPr marL="342900" indent="-342900">
              <a:spcBef>
                <a:spcPct val="20000"/>
              </a:spcBef>
              <a:buClr>
                <a:srgbClr val="330066"/>
              </a:buClr>
              <a:buFont typeface="Times" charset="0"/>
              <a:buChar char="•"/>
            </a:pPr>
            <a:r>
              <a:rPr lang="en-US" sz="1600"/>
              <a:t>Transaction tx=session.beginTransaction();</a:t>
            </a:r>
          </a:p>
          <a:p>
            <a:pPr marL="342900" indent="-342900">
              <a:spcBef>
                <a:spcPct val="20000"/>
              </a:spcBef>
              <a:buClr>
                <a:srgbClr val="330066"/>
              </a:buClr>
              <a:buFont typeface="Times" charset="0"/>
              <a:buChar char="•"/>
            </a:pPr>
            <a:r>
              <a:rPr lang="en-US" sz="1600"/>
              <a:t>Customer customer=(Customer)session.load(Customer.class</a:t>
            </a:r>
            <a:r>
              <a:rPr lang="zh-CN" altLang="en-US" sz="1600"/>
              <a:t>，”</a:t>
            </a:r>
            <a:r>
              <a:rPr lang="en-US" sz="1600"/>
              <a:t>1”);</a:t>
            </a:r>
          </a:p>
          <a:p>
            <a:pPr marL="342900" indent="-342900">
              <a:spcBef>
                <a:spcPct val="20000"/>
              </a:spcBef>
              <a:buClr>
                <a:srgbClr val="330066"/>
              </a:buClr>
              <a:buFont typeface="Times" charset="0"/>
              <a:buChar char="•"/>
            </a:pPr>
            <a:r>
              <a:rPr lang="en-US" sz="1600"/>
              <a:t>//</a:t>
            </a:r>
            <a:r>
              <a:rPr lang="zh-CN" altLang="en-US" sz="1600"/>
              <a:t>计划执行一条</a:t>
            </a:r>
            <a:r>
              <a:rPr lang="en-US" sz="1600"/>
              <a:t>delete</a:t>
            </a:r>
            <a:r>
              <a:rPr lang="zh-CN" altLang="en-US" sz="1600"/>
              <a:t>语句</a:t>
            </a:r>
          </a:p>
          <a:p>
            <a:pPr marL="342900" indent="-342900">
              <a:spcBef>
                <a:spcPct val="20000"/>
              </a:spcBef>
              <a:buClr>
                <a:srgbClr val="330066"/>
              </a:buClr>
              <a:buFont typeface="Times" charset="0"/>
              <a:buChar char="•"/>
            </a:pPr>
            <a:r>
              <a:rPr lang="en-US" sz="1600"/>
              <a:t>session.delete(customer); </a:t>
            </a:r>
          </a:p>
          <a:p>
            <a:pPr marL="342900" indent="-342900">
              <a:spcBef>
                <a:spcPct val="20000"/>
              </a:spcBef>
              <a:buClr>
                <a:srgbClr val="330066"/>
              </a:buClr>
              <a:buFont typeface="Times" charset="0"/>
              <a:buChar char="•"/>
            </a:pPr>
            <a:r>
              <a:rPr lang="en-US" sz="1600"/>
              <a:t>//</a:t>
            </a:r>
            <a:r>
              <a:rPr lang="zh-CN" altLang="en-US" sz="1600"/>
              <a:t>清理缓存，执行一条</a:t>
            </a:r>
            <a:r>
              <a:rPr lang="en-US" sz="1600"/>
              <a:t>delete</a:t>
            </a:r>
            <a:r>
              <a:rPr lang="zh-CN" altLang="en-US" sz="1600"/>
              <a:t>语句</a:t>
            </a:r>
          </a:p>
          <a:p>
            <a:pPr marL="342900" indent="-342900">
              <a:spcBef>
                <a:spcPct val="20000"/>
              </a:spcBef>
              <a:buClr>
                <a:srgbClr val="330066"/>
              </a:buClr>
              <a:buFont typeface="Times" charset="0"/>
              <a:buChar char="•"/>
            </a:pPr>
            <a:r>
              <a:rPr lang="en-US" sz="1600"/>
              <a:t>tx.commit();</a:t>
            </a:r>
          </a:p>
          <a:p>
            <a:pPr marL="342900" indent="-342900">
              <a:spcBef>
                <a:spcPct val="20000"/>
              </a:spcBef>
              <a:buClr>
                <a:srgbClr val="330066"/>
              </a:buClr>
              <a:buFont typeface="Times" charset="0"/>
              <a:buChar char="•"/>
            </a:pPr>
            <a:r>
              <a:rPr lang="en-US" sz="1600"/>
              <a:t>//</a:t>
            </a:r>
            <a:r>
              <a:rPr lang="zh-CN" altLang="en-US" sz="1600"/>
              <a:t>关闭</a:t>
            </a:r>
            <a:r>
              <a:rPr lang="en-US" sz="1600"/>
              <a:t>session</a:t>
            </a:r>
            <a:r>
              <a:rPr lang="zh-CN" altLang="en-US" sz="1600"/>
              <a:t>，这时将会把</a:t>
            </a:r>
            <a:r>
              <a:rPr lang="en-US" sz="1600"/>
              <a:t>customer</a:t>
            </a:r>
            <a:r>
              <a:rPr lang="zh-CN" altLang="en-US" sz="1600"/>
              <a:t>对象从缓存中删除。</a:t>
            </a:r>
          </a:p>
          <a:p>
            <a:pPr marL="342900" indent="-342900">
              <a:spcBef>
                <a:spcPct val="20000"/>
              </a:spcBef>
              <a:buClr>
                <a:srgbClr val="330066"/>
              </a:buClr>
              <a:buFont typeface="Times" charset="0"/>
              <a:buChar char="•"/>
            </a:pPr>
            <a:r>
              <a:rPr lang="en-US" sz="1600"/>
              <a:t>session.close();</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0" y="603984"/>
            <a:ext cx="3362899"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Hibernate</a:t>
            </a:r>
            <a:r>
              <a:rPr lang="zh-CN" altLang="en-US" sz="1600" b="1" dirty="0" smtClean="0">
                <a:latin typeface="微软雅黑" pitchFamily="34" charset="-122"/>
                <a:ea typeface="微软雅黑" pitchFamily="34" charset="-122"/>
              </a:rPr>
              <a:t>查询机制</a:t>
            </a:r>
            <a:r>
              <a:rPr lang="en-US" altLang="zh-CN" sz="1600" dirty="0" smtClean="0">
                <a:latin typeface="微软雅黑" pitchFamily="34" charset="-122"/>
                <a:ea typeface="微软雅黑" pitchFamily="34" charset="-122"/>
              </a:rPr>
              <a:t>:</a:t>
            </a:r>
            <a:endParaRPr lang="zh-CN" altLang="en-US" sz="1600" dirty="0" smtClean="0">
              <a:latin typeface="微软雅黑" pitchFamily="34" charset="-122"/>
              <a:ea typeface="微软雅黑" pitchFamily="34" charset="-122"/>
            </a:endParaRPr>
          </a:p>
        </p:txBody>
      </p:sp>
      <p:sp>
        <p:nvSpPr>
          <p:cNvPr id="14" name="Rectangle 3"/>
          <p:cNvSpPr txBox="1">
            <a:spLocks noChangeArrowheads="1"/>
          </p:cNvSpPr>
          <p:nvPr/>
        </p:nvSpPr>
        <p:spPr>
          <a:xfrm>
            <a:off x="595449" y="1088658"/>
            <a:ext cx="7853226" cy="2662075"/>
          </a:xfrm>
          <a:prstGeom prst="rect">
            <a:avLst/>
          </a:prstGeom>
        </p:spPr>
        <p:txBody>
          <a:bodyPr vert="horz" lIns="91440" tIns="45720" rIns="91440" bIns="45720" rtlCol="0">
            <a:normAutofit/>
          </a:bodyPr>
          <a:lstStyle/>
          <a:p>
            <a:pPr algn="just">
              <a:buFont typeface="Wingdings" pitchFamily="2" charset="2"/>
              <a:buChar char="Ø"/>
            </a:pPr>
            <a:r>
              <a:rPr lang="zh-CN" altLang="en-US" sz="1600" dirty="0" smtClean="0">
                <a:ea typeface="宋体" pitchFamily="2" charset="-122"/>
              </a:rPr>
              <a:t>数据查询与检索是Hibernate中的一个亮点。相对其他ORM实现而言，Hibernate提供了灵活多样的查询机制</a:t>
            </a:r>
            <a:endParaRPr lang="en-US" altLang="zh-CN" sz="1600" dirty="0" smtClean="0">
              <a:ea typeface="宋体" pitchFamily="2" charset="-122"/>
            </a:endParaRPr>
          </a:p>
          <a:p>
            <a:pPr algn="just">
              <a:buFont typeface="Wingdings" pitchFamily="2" charset="2"/>
              <a:buChar char="Ø"/>
            </a:pPr>
            <a:endParaRPr lang="en-US" altLang="zh-CN" sz="1600" dirty="0" smtClean="0">
              <a:latin typeface="宋体" pitchFamily="2" charset="-122"/>
              <a:ea typeface="宋体" pitchFamily="2" charset="-122"/>
            </a:endParaRPr>
          </a:p>
          <a:p>
            <a:pPr>
              <a:buFont typeface="Wingdings" pitchFamily="2" charset="2"/>
              <a:buChar char="q"/>
            </a:pPr>
            <a:r>
              <a:rPr lang="zh-CN" altLang="en-US" sz="1600" b="1" dirty="0" smtClean="0">
                <a:ea typeface="宋体" pitchFamily="2" charset="-122"/>
              </a:rPr>
              <a:t>Hibernate语言查询（Hibernate Query Language，HQL）</a:t>
            </a:r>
            <a:r>
              <a:rPr lang="zh-CN" altLang="en-US" sz="1600" dirty="0" smtClean="0">
                <a:ea typeface="宋体" pitchFamily="2" charset="-122"/>
              </a:rPr>
              <a:t>：它是</a:t>
            </a:r>
            <a:r>
              <a:rPr lang="zh-CN" altLang="en-US" sz="1600" dirty="0" smtClean="0">
                <a:latin typeface="宋体" pitchFamily="2" charset="-122"/>
                <a:ea typeface="宋体" pitchFamily="2" charset="-122"/>
              </a:rPr>
              <a:t>完全面向对象的查询语句，查询功能非常强大，具备继承、多态和关联等特性</a:t>
            </a:r>
            <a:r>
              <a:rPr lang="zh-CN" altLang="en-US" sz="1600" dirty="0" smtClean="0">
                <a:ea typeface="宋体" pitchFamily="2" charset="-122"/>
              </a:rPr>
              <a:t> 。Hibernate官方推荐使用HQL进行查询.</a:t>
            </a:r>
          </a:p>
          <a:p>
            <a:pPr>
              <a:buFont typeface="Wingdings" pitchFamily="2" charset="2"/>
              <a:buChar char="q"/>
            </a:pPr>
            <a:r>
              <a:rPr lang="zh-CN" altLang="en-US" sz="1600" b="1" dirty="0" smtClean="0">
                <a:ea typeface="宋体" pitchFamily="2" charset="-122"/>
              </a:rPr>
              <a:t>标准化对象查询(Criteria Query)</a:t>
            </a:r>
            <a:r>
              <a:rPr lang="zh-CN" altLang="en-US" sz="1600" dirty="0" smtClean="0">
                <a:ea typeface="宋体" pitchFamily="2" charset="-122"/>
              </a:rPr>
              <a:t>：以对象的方式进行查询，将查询语句封装为对象操作。优点：可读性好，符合Java 程序员的编码习惯。缺点：不够成熟，不支持投影（projection）或统计函数（aggregation）</a:t>
            </a:r>
          </a:p>
          <a:p>
            <a:pPr>
              <a:buFont typeface="Wingdings" pitchFamily="2" charset="2"/>
              <a:buChar char="q"/>
            </a:pPr>
            <a:r>
              <a:rPr lang="zh-CN" altLang="en-US" sz="1600" b="1" dirty="0" smtClean="0">
                <a:ea typeface="宋体" pitchFamily="2" charset="-122"/>
              </a:rPr>
              <a:t>Native SQL Queries（原生SQL查询）</a:t>
            </a:r>
            <a:r>
              <a:rPr lang="zh-CN" altLang="en-US" sz="1600" dirty="0" smtClean="0">
                <a:ea typeface="宋体" pitchFamily="2" charset="-122"/>
              </a:rPr>
              <a:t>：直接使用数据库提供的SQL方言进行查询。</a:t>
            </a:r>
            <a:endParaRPr lang="zh-CN" altLang="en-US"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框架关键注解</a:t>
            </a:r>
          </a:p>
        </p:txBody>
      </p:sp>
      <p:sp>
        <p:nvSpPr>
          <p:cNvPr id="8" name="Text Box 49"/>
          <p:cNvSpPr txBox="1">
            <a:spLocks noChangeArrowheads="1"/>
          </p:cNvSpPr>
          <p:nvPr/>
        </p:nvSpPr>
        <p:spPr bwMode="auto">
          <a:xfrm>
            <a:off x="282000" y="1283754"/>
            <a:ext cx="8713833" cy="2926058"/>
          </a:xfrm>
          <a:prstGeom prst="rect">
            <a:avLst/>
          </a:prstGeom>
          <a:noFill/>
          <a:ln w="9525" algn="ctr">
            <a:noFill/>
            <a:miter lim="800000"/>
            <a:headEnd/>
            <a:tailEnd/>
          </a:ln>
          <a:effectLst/>
        </p:spPr>
        <p:txBody>
          <a:bodyPr wrap="square" lIns="90000" tIns="46800" rIns="90000" bIns="46800">
            <a:spAutoFit/>
          </a:bodyPr>
          <a:lstStyle/>
          <a:p>
            <a:pPr>
              <a:spcBef>
                <a:spcPct val="50000"/>
              </a:spcBef>
              <a:buFont typeface="Wingdings" pitchFamily="2" charset="2"/>
              <a:buChar char="Ø"/>
            </a:pPr>
            <a:r>
              <a:rPr lang="en-US" altLang="zh-CN" sz="1600" b="1" dirty="0" smtClean="0">
                <a:latin typeface="微软雅黑" pitchFamily="34" charset="-122"/>
                <a:ea typeface="微软雅黑" pitchFamily="34" charset="-122"/>
              </a:rPr>
              <a:t>@Entity </a:t>
            </a:r>
            <a:r>
              <a:rPr lang="zh-CN" altLang="en-US" sz="1600" dirty="0" smtClean="0">
                <a:latin typeface="微软雅黑" pitchFamily="34" charset="-122"/>
                <a:ea typeface="微软雅黑" pitchFamily="34" charset="-122"/>
              </a:rPr>
              <a:t>：将一个类声明为一个实体</a:t>
            </a:r>
            <a:r>
              <a:rPr lang="en-US" altLang="zh-CN" sz="1600" dirty="0" smtClean="0">
                <a:latin typeface="微软雅黑" pitchFamily="34" charset="-122"/>
                <a:ea typeface="微软雅黑" pitchFamily="34" charset="-122"/>
              </a:rPr>
              <a:t>bean(</a:t>
            </a:r>
            <a:r>
              <a:rPr lang="zh-CN" altLang="en-US" sz="1600" dirty="0" smtClean="0">
                <a:latin typeface="微软雅黑" pitchFamily="34" charset="-122"/>
                <a:ea typeface="微软雅黑" pitchFamily="34" charset="-122"/>
              </a:rPr>
              <a:t>即一个持久化</a:t>
            </a:r>
            <a:r>
              <a:rPr lang="en-US" altLang="zh-CN" sz="1600" dirty="0" smtClean="0">
                <a:latin typeface="微软雅黑" pitchFamily="34" charset="-122"/>
                <a:ea typeface="微软雅黑" pitchFamily="34" charset="-122"/>
              </a:rPr>
              <a:t>POJO</a:t>
            </a:r>
            <a:r>
              <a:rPr lang="zh-CN" altLang="en-US" sz="1600" dirty="0" smtClean="0">
                <a:latin typeface="微软雅黑" pitchFamily="34" charset="-122"/>
                <a:ea typeface="微软雅黑" pitchFamily="34" charset="-122"/>
              </a:rPr>
              <a:t>类</a:t>
            </a:r>
            <a:r>
              <a:rPr lang="en-US" altLang="zh-CN" sz="1600" dirty="0" smtClean="0">
                <a:latin typeface="微软雅黑" pitchFamily="34" charset="-122"/>
                <a:ea typeface="微软雅黑" pitchFamily="34" charset="-122"/>
              </a:rPr>
              <a:t>)  </a:t>
            </a:r>
            <a:endParaRPr lang="zh-CN" altLang="en-US" sz="1600" dirty="0" smtClean="0">
              <a:latin typeface="微软雅黑" pitchFamily="34" charset="-122"/>
              <a:ea typeface="微软雅黑" pitchFamily="34" charset="-122"/>
            </a:endParaRP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@Id </a:t>
            </a:r>
            <a:r>
              <a:rPr lang="zh-CN" altLang="en-US" sz="1600" dirty="0" smtClean="0">
                <a:latin typeface="微软雅黑" pitchFamily="34" charset="-122"/>
                <a:ea typeface="微软雅黑" pitchFamily="34" charset="-122"/>
              </a:rPr>
              <a:t>：注解声明了该实体</a:t>
            </a:r>
            <a:r>
              <a:rPr lang="en-US" altLang="zh-CN" sz="1600" dirty="0" smtClean="0">
                <a:latin typeface="微软雅黑" pitchFamily="34" charset="-122"/>
                <a:ea typeface="微软雅黑" pitchFamily="34" charset="-122"/>
              </a:rPr>
              <a:t>bean</a:t>
            </a:r>
            <a:r>
              <a:rPr lang="zh-CN" altLang="en-US" sz="1600" dirty="0" smtClean="0">
                <a:latin typeface="微软雅黑" pitchFamily="34" charset="-122"/>
                <a:ea typeface="微软雅黑" pitchFamily="34" charset="-122"/>
              </a:rPr>
              <a:t>的标识属性（对应表中的主键）</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@Table </a:t>
            </a:r>
            <a:r>
              <a:rPr lang="zh-CN" altLang="en-US" sz="1600" dirty="0" smtClean="0">
                <a:latin typeface="微软雅黑" pitchFamily="34" charset="-122"/>
                <a:ea typeface="微软雅黑" pitchFamily="34" charset="-122"/>
              </a:rPr>
              <a:t>：注解声明了该实体</a:t>
            </a:r>
            <a:r>
              <a:rPr lang="en-US" altLang="zh-CN" sz="1600" dirty="0" smtClean="0">
                <a:latin typeface="微软雅黑" pitchFamily="34" charset="-122"/>
                <a:ea typeface="微软雅黑" pitchFamily="34" charset="-122"/>
              </a:rPr>
              <a:t>bean</a:t>
            </a:r>
            <a:r>
              <a:rPr lang="zh-CN" altLang="en-US" sz="1600" dirty="0" smtClean="0">
                <a:latin typeface="微软雅黑" pitchFamily="34" charset="-122"/>
                <a:ea typeface="微软雅黑" pitchFamily="34" charset="-122"/>
              </a:rPr>
              <a:t>映射指定的表（</a:t>
            </a:r>
            <a:r>
              <a:rPr lang="en-US" altLang="zh-CN" sz="1600" dirty="0" smtClean="0">
                <a:latin typeface="微软雅黑" pitchFamily="34" charset="-122"/>
                <a:ea typeface="微软雅黑" pitchFamily="34" charset="-122"/>
              </a:rPr>
              <a:t>table</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目录（</a:t>
            </a:r>
            <a:r>
              <a:rPr lang="en-US" altLang="zh-CN" sz="1600" dirty="0" smtClean="0">
                <a:latin typeface="微软雅黑" pitchFamily="34" charset="-122"/>
                <a:ea typeface="微软雅黑" pitchFamily="34" charset="-122"/>
              </a:rPr>
              <a:t>catalog</a:t>
            </a:r>
            <a:r>
              <a:rPr lang="zh-CN" altLang="en-US" sz="1600" dirty="0" smtClean="0">
                <a:latin typeface="微软雅黑" pitchFamily="34" charset="-122"/>
                <a:ea typeface="微软雅黑" pitchFamily="34" charset="-122"/>
              </a:rPr>
              <a:t>）和</a:t>
            </a:r>
            <a:r>
              <a:rPr lang="en-US" altLang="zh-CN" sz="1600" dirty="0" smtClean="0">
                <a:latin typeface="微软雅黑" pitchFamily="34" charset="-122"/>
                <a:ea typeface="微软雅黑" pitchFamily="34" charset="-122"/>
              </a:rPr>
              <a:t>schema</a:t>
            </a:r>
            <a:r>
              <a:rPr lang="zh-CN" altLang="en-US" sz="1600" dirty="0" smtClean="0">
                <a:latin typeface="微软雅黑" pitchFamily="34" charset="-122"/>
                <a:ea typeface="微软雅黑" pitchFamily="34" charset="-122"/>
              </a:rPr>
              <a:t>的名字</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a:t>
            </a:r>
            <a:r>
              <a:rPr lang="en-US" altLang="zh-CN" sz="1600" b="1" dirty="0" err="1" smtClean="0">
                <a:latin typeface="微软雅黑" pitchFamily="34" charset="-122"/>
                <a:ea typeface="微软雅黑" pitchFamily="34" charset="-122"/>
              </a:rPr>
              <a:t>GeneratedValue</a:t>
            </a:r>
            <a:r>
              <a:rPr lang="en-US" altLang="zh-CN" sz="1600" b="1"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：注解声明了主键的生成策略。该注解有如下属性 </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a:t>
            </a:r>
            <a:r>
              <a:rPr lang="en-US" altLang="zh-CN" sz="1600" b="1" dirty="0" err="1" smtClean="0">
                <a:latin typeface="微软雅黑" pitchFamily="34" charset="-122"/>
                <a:ea typeface="微软雅黑" pitchFamily="34" charset="-122"/>
              </a:rPr>
              <a:t>OneToOne</a:t>
            </a:r>
            <a:r>
              <a:rPr lang="en-US" altLang="zh-CN" sz="1600" b="1"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：设置一对一个关联</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a:t>
            </a:r>
            <a:r>
              <a:rPr lang="en-US" altLang="zh-CN" sz="1600" b="1" dirty="0" err="1" smtClean="0">
                <a:latin typeface="微软雅黑" pitchFamily="34" charset="-122"/>
                <a:ea typeface="微软雅黑" pitchFamily="34" charset="-122"/>
              </a:rPr>
              <a:t>ManyToOne</a:t>
            </a:r>
            <a:r>
              <a:rPr lang="en-US" altLang="zh-CN" sz="1600" b="1"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：设置多对一关联</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该注解标注的属性通常是数据库表的外键</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a:t>
            </a:r>
            <a:r>
              <a:rPr lang="en-US" altLang="zh-CN" sz="1600" b="1" dirty="0" err="1" smtClean="0">
                <a:latin typeface="微软雅黑" pitchFamily="34" charset="-122"/>
                <a:ea typeface="微软雅黑" pitchFamily="34" charset="-122"/>
              </a:rPr>
              <a:t>OneToMany</a:t>
            </a:r>
            <a:r>
              <a:rPr lang="en-US" altLang="zh-CN" sz="1600" b="1"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：描述一个一对多的关联</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该属性应该为集合类型</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在数据库中并没有实际字段</a:t>
            </a:r>
            <a:endParaRPr lang="en-US" altLang="zh-CN" sz="1600" dirty="0" smtClean="0">
              <a:latin typeface="微软雅黑" pitchFamily="34" charset="-122"/>
              <a:ea typeface="微软雅黑" pitchFamily="34" charset="-122"/>
            </a:endParaRP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a:t>
            </a:r>
            <a:r>
              <a:rPr lang="en-US" altLang="zh-CN" sz="1600" b="1" dirty="0" err="1" smtClean="0">
                <a:latin typeface="微软雅黑" pitchFamily="34" charset="-122"/>
                <a:ea typeface="微软雅黑" pitchFamily="34" charset="-122"/>
              </a:rPr>
              <a:t>JoinColumn</a:t>
            </a:r>
            <a:r>
              <a:rPr lang="zh-CN" altLang="en-US" sz="1600" dirty="0" smtClean="0">
                <a:latin typeface="微软雅黑" pitchFamily="34" charset="-122"/>
                <a:ea typeface="微软雅黑" pitchFamily="34" charset="-122"/>
              </a:rPr>
              <a:t>：描述的是一个关联字段，用于被</a:t>
            </a:r>
            <a:r>
              <a:rPr lang="en-US" altLang="zh-CN"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ManyToOne</a:t>
            </a:r>
            <a:r>
              <a:rPr lang="zh-CN" altLang="en-US" sz="1600" dirty="0" smtClean="0">
                <a:latin typeface="微软雅黑" pitchFamily="34" charset="-122"/>
                <a:ea typeface="微软雅黑" pitchFamily="34" charset="-122"/>
              </a:rPr>
              <a:t>注解的字段，并且为外键</a:t>
            </a:r>
          </a:p>
        </p:txBody>
      </p:sp>
      <p:sp>
        <p:nvSpPr>
          <p:cNvPr id="7" name="Text Box 49"/>
          <p:cNvSpPr txBox="1">
            <a:spLocks noChangeArrowheads="1"/>
          </p:cNvSpPr>
          <p:nvPr/>
        </p:nvSpPr>
        <p:spPr bwMode="auto">
          <a:xfrm>
            <a:off x="320101" y="692884"/>
            <a:ext cx="3185099"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Hibernate</a:t>
            </a:r>
            <a:r>
              <a:rPr lang="zh-CN" altLang="en-US" sz="1600" b="1" dirty="0" smtClean="0">
                <a:latin typeface="微软雅黑" pitchFamily="34" charset="-122"/>
                <a:ea typeface="微软雅黑" pitchFamily="34" charset="-122"/>
              </a:rPr>
              <a:t>框架常用注解</a:t>
            </a:r>
            <a:r>
              <a:rPr lang="zh-CN" altLang="en-US" sz="1600" dirty="0" smtClean="0">
                <a:latin typeface="微软雅黑" pitchFamily="34" charset="-122"/>
                <a:ea typeface="微软雅黑" pitchFamily="34" charset="-122"/>
              </a:rPr>
              <a:t>：</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1"/>
          <p:cNvGrpSpPr/>
          <p:nvPr/>
        </p:nvGrpSpPr>
        <p:grpSpPr>
          <a:xfrm>
            <a:off x="2313993" y="1126845"/>
            <a:ext cx="6159500" cy="3246338"/>
            <a:chOff x="1475656" y="2313634"/>
            <a:chExt cx="4680520" cy="3419622"/>
          </a:xfrm>
        </p:grpSpPr>
        <p:sp>
          <p:nvSpPr>
            <p:cNvPr id="30" name="Rectangle 7"/>
            <p:cNvSpPr>
              <a:spLocks noChangeArrowheads="1"/>
            </p:cNvSpPr>
            <p:nvPr/>
          </p:nvSpPr>
          <p:spPr bwMode="auto">
            <a:xfrm>
              <a:off x="1475656" y="2348880"/>
              <a:ext cx="4680520" cy="3384376"/>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ctr"/>
            <a:lstStyle/>
            <a:p>
              <a:pPr algn="ctr" latinLnBrk="1">
                <a:lnSpc>
                  <a:spcPct val="120000"/>
                </a:lnSpc>
                <a:defRPr/>
              </a:pPr>
              <a:endParaRPr lang="zh-CN" altLang="en-US" sz="1600" b="1" dirty="0" smtClean="0">
                <a:solidFill>
                  <a:srgbClr val="000000"/>
                </a:solidFill>
                <a:latin typeface="微软雅黑" pitchFamily="34" charset="-122"/>
                <a:ea typeface="微软雅黑" pitchFamily="34" charset="-122"/>
              </a:endParaRPr>
            </a:p>
          </p:txBody>
        </p:sp>
        <p:sp>
          <p:nvSpPr>
            <p:cNvPr id="31" name="Text Box 49"/>
            <p:cNvSpPr txBox="1">
              <a:spLocks noChangeArrowheads="1"/>
            </p:cNvSpPr>
            <p:nvPr/>
          </p:nvSpPr>
          <p:spPr bwMode="auto">
            <a:xfrm>
              <a:off x="2627606" y="2313634"/>
              <a:ext cx="2741183" cy="384455"/>
            </a:xfrm>
            <a:prstGeom prst="rect">
              <a:avLst/>
            </a:prstGeom>
            <a:noFill/>
            <a:ln w="9525" algn="ctr">
              <a:noFill/>
              <a:miter lim="800000"/>
              <a:headEnd/>
              <a:tailEnd/>
            </a:ln>
            <a:effectLst/>
          </p:spPr>
          <p:txBody>
            <a:bodyPr wrap="square" lIns="90000" tIns="46800" rIns="90000" bIns="46800">
              <a:spAutoFit/>
            </a:bodyPr>
            <a:lstStyle/>
            <a:p>
              <a:pPr algn="ctr" latinLnBrk="1">
                <a:lnSpc>
                  <a:spcPct val="120000"/>
                </a:lnSpc>
                <a:defRPr/>
              </a:pPr>
              <a:r>
                <a:rPr lang="en-US" altLang="zh-CN" sz="1600" b="1" dirty="0" smtClean="0">
                  <a:solidFill>
                    <a:srgbClr val="000000"/>
                  </a:solidFill>
                  <a:latin typeface="微软雅黑" pitchFamily="34" charset="-122"/>
                  <a:ea typeface="微软雅黑" pitchFamily="34" charset="-122"/>
                </a:rPr>
                <a:t>Spring</a:t>
              </a:r>
              <a:endParaRPr lang="zh-CN" altLang="en-US" sz="1600" b="1" dirty="0" smtClean="0">
                <a:solidFill>
                  <a:srgbClr val="000000"/>
                </a:solidFill>
                <a:latin typeface="微软雅黑" pitchFamily="34" charset="-122"/>
                <a:ea typeface="微软雅黑" pitchFamily="34" charset="-122"/>
              </a:endParaRPr>
            </a:p>
          </p:txBody>
        </p:sp>
      </p:grpSp>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MVC</a:t>
            </a:r>
            <a:r>
              <a:rPr kumimoji="1" lang="zh-CN" altLang="en-US" sz="1400" b="1" dirty="0" smtClean="0">
                <a:solidFill>
                  <a:schemeClr val="tx1">
                    <a:lumMod val="75000"/>
                    <a:lumOff val="25000"/>
                  </a:schemeClr>
                </a:solidFill>
                <a:latin typeface="Microsoft YaHei"/>
                <a:ea typeface="微软雅黑"/>
                <a:cs typeface="Microsoft YaHei"/>
              </a:rPr>
              <a:t>概要</a:t>
            </a:r>
          </a:p>
        </p:txBody>
      </p:sp>
      <p:sp>
        <p:nvSpPr>
          <p:cNvPr id="22" name="Text Box 49"/>
          <p:cNvSpPr txBox="1">
            <a:spLocks noChangeArrowheads="1"/>
          </p:cNvSpPr>
          <p:nvPr/>
        </p:nvSpPr>
        <p:spPr bwMode="auto">
          <a:xfrm>
            <a:off x="193100" y="595516"/>
            <a:ext cx="8900097"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引入</a:t>
            </a:r>
            <a:r>
              <a:rPr lang="en-US" altLang="zh-CN" sz="1600" dirty="0" smtClean="0">
                <a:latin typeface="微软雅黑" pitchFamily="34" charset="-122"/>
                <a:ea typeface="微软雅黑" pitchFamily="34" charset="-122"/>
              </a:rPr>
              <a:t>Hibernate</a:t>
            </a:r>
            <a:r>
              <a:rPr lang="zh-CN" altLang="en-US" sz="1600" dirty="0" smtClean="0">
                <a:latin typeface="微软雅黑" pitchFamily="34" charset="-122"/>
                <a:ea typeface="微软雅黑" pitchFamily="34" charset="-122"/>
              </a:rPr>
              <a:t>的</a:t>
            </a:r>
            <a:r>
              <a:rPr lang="en-US" altLang="zh-CN" sz="1600" dirty="0" smtClean="0">
                <a:latin typeface="微软雅黑" pitchFamily="34" charset="-122"/>
                <a:ea typeface="微软雅黑" pitchFamily="34" charset="-122"/>
              </a:rPr>
              <a:t>MVC</a:t>
            </a:r>
            <a:r>
              <a:rPr lang="zh-CN" altLang="en-US" sz="1600" dirty="0" smtClean="0">
                <a:latin typeface="微软雅黑" pitchFamily="34" charset="-122"/>
                <a:ea typeface="微软雅黑" pitchFamily="34" charset="-122"/>
              </a:rPr>
              <a:t>概要图：</a:t>
            </a:r>
          </a:p>
        </p:txBody>
      </p:sp>
      <p:sp>
        <p:nvSpPr>
          <p:cNvPr id="11" name="Rectangle 6"/>
          <p:cNvSpPr>
            <a:spLocks noChangeArrowheads="1"/>
          </p:cNvSpPr>
          <p:nvPr/>
        </p:nvSpPr>
        <p:spPr bwMode="auto">
          <a:xfrm>
            <a:off x="467013" y="2100854"/>
            <a:ext cx="1475770" cy="951830"/>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ctr"/>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客户端浏览器</a:t>
            </a:r>
            <a:endParaRPr lang="zh-CN" altLang="en-US" sz="1600" b="1" dirty="0">
              <a:solidFill>
                <a:srgbClr val="000000"/>
              </a:solidFill>
              <a:latin typeface="微软雅黑" pitchFamily="34" charset="-122"/>
              <a:ea typeface="微软雅黑" pitchFamily="34" charset="-122"/>
            </a:endParaRPr>
          </a:p>
        </p:txBody>
      </p:sp>
      <p:grpSp>
        <p:nvGrpSpPr>
          <p:cNvPr id="4" name="组合 31"/>
          <p:cNvGrpSpPr/>
          <p:nvPr/>
        </p:nvGrpSpPr>
        <p:grpSpPr>
          <a:xfrm>
            <a:off x="2702002" y="1573881"/>
            <a:ext cx="3863898" cy="2236183"/>
            <a:chOff x="1475656" y="2313634"/>
            <a:chExt cx="4680520" cy="3419622"/>
          </a:xfrm>
        </p:grpSpPr>
        <p:sp>
          <p:nvSpPr>
            <p:cNvPr id="14" name="Rectangle 7"/>
            <p:cNvSpPr>
              <a:spLocks noChangeArrowheads="1"/>
            </p:cNvSpPr>
            <p:nvPr/>
          </p:nvSpPr>
          <p:spPr bwMode="auto">
            <a:xfrm>
              <a:off x="1475656" y="2348880"/>
              <a:ext cx="4680520" cy="3384376"/>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ctr"/>
            <a:lstStyle/>
            <a:p>
              <a:pPr algn="ctr" latinLnBrk="1">
                <a:lnSpc>
                  <a:spcPct val="120000"/>
                </a:lnSpc>
                <a:defRPr/>
              </a:pPr>
              <a:endParaRPr lang="zh-CN" altLang="en-US" sz="1600" b="1" dirty="0" smtClean="0">
                <a:solidFill>
                  <a:srgbClr val="000000"/>
                </a:solidFill>
                <a:latin typeface="微软雅黑" pitchFamily="34" charset="-122"/>
                <a:ea typeface="微软雅黑" pitchFamily="34" charset="-122"/>
              </a:endParaRPr>
            </a:p>
          </p:txBody>
        </p:sp>
        <p:sp>
          <p:nvSpPr>
            <p:cNvPr id="15" name="Text Box 49"/>
            <p:cNvSpPr txBox="1">
              <a:spLocks noChangeArrowheads="1"/>
            </p:cNvSpPr>
            <p:nvPr/>
          </p:nvSpPr>
          <p:spPr bwMode="auto">
            <a:xfrm>
              <a:off x="2627606" y="2313634"/>
              <a:ext cx="2741183" cy="491788"/>
            </a:xfrm>
            <a:prstGeom prst="rect">
              <a:avLst/>
            </a:prstGeom>
            <a:noFill/>
            <a:ln w="9525" algn="ctr">
              <a:noFill/>
              <a:miter lim="800000"/>
              <a:headEnd/>
              <a:tailEnd/>
            </a:ln>
            <a:effectLst/>
          </p:spPr>
          <p:txBody>
            <a:bodyPr wrap="square" lIns="90000" tIns="46800" rIns="90000" bIns="46800">
              <a:spAutoFit/>
            </a:bodyPr>
            <a:lstStyle/>
            <a:p>
              <a:pPr algn="ctr" latinLnBrk="1">
                <a:lnSpc>
                  <a:spcPct val="120000"/>
                </a:lnSpc>
                <a:defRPr/>
              </a:pPr>
              <a:r>
                <a:rPr lang="en-US" altLang="zh-CN" sz="1600" b="1" dirty="0" err="1" smtClean="0">
                  <a:solidFill>
                    <a:srgbClr val="000000"/>
                  </a:solidFill>
                  <a:latin typeface="微软雅黑" pitchFamily="34" charset="-122"/>
                  <a:ea typeface="微软雅黑" pitchFamily="34" charset="-122"/>
                </a:rPr>
                <a:t>SpringMVC</a:t>
              </a:r>
              <a:endParaRPr lang="zh-CN" altLang="en-US" sz="1600" b="1" dirty="0" smtClean="0">
                <a:solidFill>
                  <a:srgbClr val="000000"/>
                </a:solidFill>
                <a:latin typeface="微软雅黑" pitchFamily="34" charset="-122"/>
                <a:ea typeface="微软雅黑" pitchFamily="34" charset="-122"/>
              </a:endParaRPr>
            </a:p>
          </p:txBody>
        </p:sp>
      </p:grpSp>
      <p:sp>
        <p:nvSpPr>
          <p:cNvPr id="17" name="Rectangle 6"/>
          <p:cNvSpPr>
            <a:spLocks noChangeArrowheads="1"/>
          </p:cNvSpPr>
          <p:nvPr/>
        </p:nvSpPr>
        <p:spPr bwMode="auto">
          <a:xfrm>
            <a:off x="4628817" y="2051453"/>
            <a:ext cx="1070819" cy="723961"/>
          </a:xfrm>
          <a:prstGeom prst="rect">
            <a:avLst/>
          </a:prstGeom>
          <a:gradFill rotWithShape="0">
            <a:gsLst>
              <a:gs pos="0">
                <a:srgbClr val="BEBFA1"/>
              </a:gs>
              <a:gs pos="100000">
                <a:srgbClr val="BEBFA1">
                  <a:gamma/>
                  <a:shade val="36078"/>
                  <a:invGamma/>
                </a:srgbClr>
              </a:gs>
            </a:gsLst>
            <a:lin ang="2700000" scaled="1"/>
          </a:gradFill>
          <a:ln w="19050">
            <a:solidFill>
              <a:srgbClr val="C0C0C0"/>
            </a:solidFill>
            <a:round/>
            <a:headEnd/>
            <a:tailEnd/>
          </a:ln>
          <a:effectLst/>
        </p:spPr>
        <p:txBody>
          <a:bodyPr wrap="none" anchor="ctr"/>
          <a:lstStyle/>
          <a:p>
            <a:pPr algn="ctr" latinLnBrk="1">
              <a:defRPr/>
            </a:pPr>
            <a:r>
              <a:rPr kumimoji="1" lang="en-US" altLang="zh-CN" sz="1400" dirty="0" smtClean="0">
                <a:solidFill>
                  <a:schemeClr val="bg1"/>
                </a:solidFill>
                <a:latin typeface="微软雅黑" pitchFamily="34" charset="-122"/>
                <a:ea typeface="微软雅黑" pitchFamily="34" charset="-122"/>
              </a:rPr>
              <a:t>Controller</a:t>
            </a:r>
            <a:endParaRPr kumimoji="1" lang="zh-CN" altLang="en-US" sz="1400" dirty="0">
              <a:solidFill>
                <a:schemeClr val="bg1"/>
              </a:solidFill>
              <a:latin typeface="微软雅黑" pitchFamily="34" charset="-122"/>
              <a:ea typeface="微软雅黑" pitchFamily="34" charset="-122"/>
            </a:endParaRPr>
          </a:p>
        </p:txBody>
      </p:sp>
      <p:sp>
        <p:nvSpPr>
          <p:cNvPr id="20" name="右箭头 19"/>
          <p:cNvSpPr/>
          <p:nvPr/>
        </p:nvSpPr>
        <p:spPr>
          <a:xfrm>
            <a:off x="1973670" y="2228319"/>
            <a:ext cx="2655147" cy="272822"/>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latin typeface="微软雅黑" pitchFamily="34" charset="-122"/>
                <a:ea typeface="微软雅黑" pitchFamily="34" charset="-122"/>
              </a:rPr>
              <a:t>1</a:t>
            </a:r>
            <a:r>
              <a:rPr lang="zh-CN" altLang="en-US" sz="800" dirty="0" smtClean="0">
                <a:solidFill>
                  <a:schemeClr val="tx1"/>
                </a:solidFill>
                <a:latin typeface="微软雅黑" pitchFamily="34" charset="-122"/>
                <a:ea typeface="微软雅黑" pitchFamily="34" charset="-122"/>
              </a:rPr>
              <a:t>请求</a:t>
            </a:r>
            <a:endParaRPr lang="zh-CN" altLang="en-US" sz="800" dirty="0">
              <a:solidFill>
                <a:schemeClr val="tx1"/>
              </a:solidFill>
              <a:latin typeface="微软雅黑" pitchFamily="34" charset="-122"/>
              <a:ea typeface="微软雅黑" pitchFamily="34" charset="-122"/>
            </a:endParaRPr>
          </a:p>
        </p:txBody>
      </p:sp>
      <p:sp>
        <p:nvSpPr>
          <p:cNvPr id="24" name="Rectangle 6"/>
          <p:cNvSpPr>
            <a:spLocks noChangeArrowheads="1"/>
          </p:cNvSpPr>
          <p:nvPr/>
        </p:nvSpPr>
        <p:spPr bwMode="auto">
          <a:xfrm>
            <a:off x="2929094" y="2880350"/>
            <a:ext cx="1070819" cy="723961"/>
          </a:xfrm>
          <a:prstGeom prst="rect">
            <a:avLst/>
          </a:prstGeom>
          <a:gradFill rotWithShape="0">
            <a:gsLst>
              <a:gs pos="0">
                <a:srgbClr val="BEBFA1"/>
              </a:gs>
              <a:gs pos="100000">
                <a:srgbClr val="BEBFA1">
                  <a:gamma/>
                  <a:shade val="36078"/>
                  <a:invGamma/>
                </a:srgbClr>
              </a:gs>
            </a:gsLst>
            <a:lin ang="2700000" scaled="1"/>
          </a:gradFill>
          <a:ln w="19050">
            <a:solidFill>
              <a:srgbClr val="C0C0C0"/>
            </a:solidFill>
            <a:round/>
            <a:headEnd/>
            <a:tailEnd/>
          </a:ln>
          <a:effectLst/>
        </p:spPr>
        <p:txBody>
          <a:bodyPr wrap="none" anchor="ctr"/>
          <a:lstStyle/>
          <a:p>
            <a:pPr algn="ctr" latinLnBrk="1">
              <a:defRPr/>
            </a:pPr>
            <a:r>
              <a:rPr kumimoji="1" lang="en-US" altLang="zh-CN" sz="1400" dirty="0" smtClean="0">
                <a:solidFill>
                  <a:schemeClr val="bg1"/>
                </a:solidFill>
                <a:latin typeface="微软雅黑" pitchFamily="34" charset="-122"/>
                <a:ea typeface="微软雅黑" pitchFamily="34" charset="-122"/>
              </a:rPr>
              <a:t>View</a:t>
            </a:r>
          </a:p>
          <a:p>
            <a:pPr algn="ctr" latinLnBrk="1">
              <a:defRPr/>
            </a:pPr>
            <a:r>
              <a:rPr kumimoji="1" lang="zh-CN" altLang="en-US" sz="1400" dirty="0" smtClean="0">
                <a:solidFill>
                  <a:schemeClr val="bg1"/>
                </a:solidFill>
                <a:latin typeface="微软雅黑" pitchFamily="34" charset="-122"/>
                <a:ea typeface="微软雅黑" pitchFamily="34" charset="-122"/>
              </a:rPr>
              <a:t>（</a:t>
            </a:r>
            <a:r>
              <a:rPr kumimoji="1" lang="en-US" altLang="zh-CN" sz="1400" dirty="0" smtClean="0">
                <a:solidFill>
                  <a:schemeClr val="bg1"/>
                </a:solidFill>
                <a:latin typeface="微软雅黑" pitchFamily="34" charset="-122"/>
                <a:ea typeface="微软雅黑" pitchFamily="34" charset="-122"/>
              </a:rPr>
              <a:t>JSP</a:t>
            </a:r>
            <a:r>
              <a:rPr kumimoji="1" lang="zh-CN" altLang="en-US" sz="1400" dirty="0" smtClean="0">
                <a:solidFill>
                  <a:schemeClr val="bg1"/>
                </a:solidFill>
                <a:latin typeface="微软雅黑" pitchFamily="34" charset="-122"/>
                <a:ea typeface="微软雅黑" pitchFamily="34" charset="-122"/>
              </a:rPr>
              <a:t>）</a:t>
            </a:r>
            <a:endParaRPr kumimoji="1" lang="en-US" altLang="zh-CN" sz="1400" dirty="0" smtClean="0">
              <a:solidFill>
                <a:schemeClr val="bg1"/>
              </a:solidFill>
              <a:latin typeface="微软雅黑" pitchFamily="34" charset="-122"/>
              <a:ea typeface="微软雅黑" pitchFamily="34" charset="-122"/>
            </a:endParaRPr>
          </a:p>
        </p:txBody>
      </p:sp>
      <p:sp>
        <p:nvSpPr>
          <p:cNvPr id="25" name="左箭头 24"/>
          <p:cNvSpPr/>
          <p:nvPr/>
        </p:nvSpPr>
        <p:spPr>
          <a:xfrm rot="19526088">
            <a:off x="3674895" y="2922306"/>
            <a:ext cx="1268826" cy="288008"/>
          </a:xfrm>
          <a:prstGeom prst="leftArrow">
            <a:avLst/>
          </a:prstGeom>
          <a:solidFill>
            <a:schemeClr val="accent3">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latin typeface="微软雅黑" pitchFamily="34" charset="-122"/>
                <a:ea typeface="微软雅黑" pitchFamily="34" charset="-122"/>
              </a:rPr>
              <a:t>4</a:t>
            </a:r>
            <a:r>
              <a:rPr lang="zh-CN" altLang="en-US" sz="800" dirty="0" smtClean="0">
                <a:solidFill>
                  <a:schemeClr val="tx1"/>
                </a:solidFill>
                <a:latin typeface="微软雅黑" pitchFamily="34" charset="-122"/>
                <a:ea typeface="微软雅黑" pitchFamily="34" charset="-122"/>
              </a:rPr>
              <a:t>解析返回相应视图</a:t>
            </a:r>
          </a:p>
        </p:txBody>
      </p:sp>
      <p:sp>
        <p:nvSpPr>
          <p:cNvPr id="26" name="左箭头 25"/>
          <p:cNvSpPr/>
          <p:nvPr/>
        </p:nvSpPr>
        <p:spPr>
          <a:xfrm rot="1073079">
            <a:off x="1955543" y="2733663"/>
            <a:ext cx="1061116" cy="250065"/>
          </a:xfrm>
          <a:prstGeom prst="leftArrow">
            <a:avLst/>
          </a:prstGeom>
          <a:solidFill>
            <a:schemeClr val="accent3">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latin typeface="微软雅黑" pitchFamily="34" charset="-122"/>
                <a:ea typeface="微软雅黑" pitchFamily="34" charset="-122"/>
              </a:rPr>
              <a:t>5</a:t>
            </a:r>
            <a:r>
              <a:rPr lang="zh-CN" altLang="en-US" sz="800" dirty="0" smtClean="0">
                <a:solidFill>
                  <a:schemeClr val="tx1"/>
                </a:solidFill>
                <a:latin typeface="微软雅黑" pitchFamily="34" charset="-122"/>
                <a:ea typeface="微软雅黑" pitchFamily="34" charset="-122"/>
              </a:rPr>
              <a:t>响应</a:t>
            </a:r>
          </a:p>
        </p:txBody>
      </p:sp>
      <p:grpSp>
        <p:nvGrpSpPr>
          <p:cNvPr id="23" name="组合 31"/>
          <p:cNvGrpSpPr/>
          <p:nvPr/>
        </p:nvGrpSpPr>
        <p:grpSpPr>
          <a:xfrm>
            <a:off x="6673648" y="1596929"/>
            <a:ext cx="1592126" cy="2213135"/>
            <a:chOff x="7727204" y="1911500"/>
            <a:chExt cx="5015127" cy="3384376"/>
          </a:xfrm>
        </p:grpSpPr>
        <p:sp>
          <p:nvSpPr>
            <p:cNvPr id="27" name="Rectangle 7"/>
            <p:cNvSpPr>
              <a:spLocks noChangeArrowheads="1"/>
            </p:cNvSpPr>
            <p:nvPr/>
          </p:nvSpPr>
          <p:spPr bwMode="auto">
            <a:xfrm>
              <a:off x="7894508" y="1911500"/>
              <a:ext cx="4680520" cy="3384376"/>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ctr"/>
            <a:lstStyle/>
            <a:p>
              <a:pPr algn="ctr" latinLnBrk="1">
                <a:lnSpc>
                  <a:spcPct val="120000"/>
                </a:lnSpc>
                <a:defRPr/>
              </a:pPr>
              <a:endParaRPr lang="zh-CN" altLang="en-US" sz="1600" b="1" dirty="0" smtClean="0">
                <a:solidFill>
                  <a:srgbClr val="000000"/>
                </a:solidFill>
                <a:latin typeface="微软雅黑" pitchFamily="34" charset="-122"/>
                <a:ea typeface="微软雅黑" pitchFamily="34" charset="-122"/>
              </a:endParaRPr>
            </a:p>
          </p:txBody>
        </p:sp>
        <p:sp>
          <p:nvSpPr>
            <p:cNvPr id="28" name="Text Box 49"/>
            <p:cNvSpPr txBox="1">
              <a:spLocks noChangeArrowheads="1"/>
            </p:cNvSpPr>
            <p:nvPr/>
          </p:nvSpPr>
          <p:spPr bwMode="auto">
            <a:xfrm>
              <a:off x="7727204" y="2034570"/>
              <a:ext cx="5015127" cy="596366"/>
            </a:xfrm>
            <a:prstGeom prst="rect">
              <a:avLst/>
            </a:prstGeom>
            <a:noFill/>
            <a:ln w="9525" algn="ctr">
              <a:noFill/>
              <a:miter lim="800000"/>
              <a:headEnd/>
              <a:tailEnd/>
            </a:ln>
            <a:effectLst/>
          </p:spPr>
          <p:txBody>
            <a:bodyPr wrap="square" lIns="90000" tIns="46800" rIns="90000" bIns="46800">
              <a:spAutoFit/>
            </a:bodyPr>
            <a:lstStyle/>
            <a:p>
              <a:pPr algn="ctr" latinLnBrk="1">
                <a:lnSpc>
                  <a:spcPct val="120000"/>
                </a:lnSpc>
                <a:defRPr/>
              </a:pPr>
              <a:r>
                <a:rPr lang="en-US" altLang="zh-CN" sz="1600" b="1" dirty="0" smtClean="0">
                  <a:solidFill>
                    <a:srgbClr val="000000"/>
                  </a:solidFill>
                  <a:latin typeface="微软雅黑" pitchFamily="34" charset="-122"/>
                  <a:ea typeface="微软雅黑" pitchFamily="34" charset="-122"/>
                </a:rPr>
                <a:t>Hibernate</a:t>
              </a:r>
              <a:endParaRPr lang="zh-CN" altLang="en-US" sz="1600" b="1" dirty="0" smtClean="0">
                <a:solidFill>
                  <a:srgbClr val="000000"/>
                </a:solidFill>
                <a:latin typeface="微软雅黑" pitchFamily="34" charset="-122"/>
                <a:ea typeface="微软雅黑" pitchFamily="34" charset="-122"/>
              </a:endParaRPr>
            </a:p>
          </p:txBody>
        </p:sp>
      </p:grpSp>
      <p:sp>
        <p:nvSpPr>
          <p:cNvPr id="19" name="Rectangle 7"/>
          <p:cNvSpPr>
            <a:spLocks noChangeArrowheads="1"/>
          </p:cNvSpPr>
          <p:nvPr/>
        </p:nvSpPr>
        <p:spPr bwMode="auto">
          <a:xfrm>
            <a:off x="6915667" y="2880350"/>
            <a:ext cx="1070819" cy="715605"/>
          </a:xfrm>
          <a:prstGeom prst="rect">
            <a:avLst/>
          </a:prstGeom>
          <a:gradFill rotWithShape="0">
            <a:gsLst>
              <a:gs pos="0">
                <a:srgbClr val="FF6600"/>
              </a:gs>
              <a:gs pos="100000">
                <a:srgbClr val="FF6600">
                  <a:gamma/>
                  <a:shade val="66275"/>
                  <a:invGamma/>
                </a:srgbClr>
              </a:gs>
            </a:gsLst>
            <a:lin ang="2700000" scaled="1"/>
          </a:gradFill>
          <a:ln w="12700">
            <a:noFill/>
            <a:miter lim="800000"/>
            <a:headEnd/>
            <a:tailEnd/>
          </a:ln>
          <a:effectLst/>
        </p:spPr>
        <p:txBody>
          <a:bodyPr wrap="none" lIns="99745" tIns="49873" rIns="99745" bIns="49873" anchor="ctr"/>
          <a:lstStyle/>
          <a:p>
            <a:pPr algn="ctr" latinLnBrk="1">
              <a:defRPr/>
            </a:pPr>
            <a:r>
              <a:rPr kumimoji="1" lang="en-US" altLang="zh-CN" sz="1400" dirty="0" smtClean="0">
                <a:solidFill>
                  <a:schemeClr val="bg1"/>
                </a:solidFill>
                <a:latin typeface="微软雅黑" pitchFamily="34" charset="-122"/>
                <a:ea typeface="微软雅黑" pitchFamily="34" charset="-122"/>
              </a:rPr>
              <a:t>Model</a:t>
            </a:r>
            <a:endParaRPr kumimoji="1" lang="zh-CN" altLang="en-US" sz="1400" dirty="0" smtClean="0">
              <a:solidFill>
                <a:schemeClr val="bg1"/>
              </a:solidFill>
              <a:latin typeface="微软雅黑" pitchFamily="34" charset="-122"/>
              <a:ea typeface="微软雅黑" pitchFamily="34" charset="-122"/>
            </a:endParaRPr>
          </a:p>
        </p:txBody>
      </p:sp>
      <p:sp>
        <p:nvSpPr>
          <p:cNvPr id="18" name="右箭头 17"/>
          <p:cNvSpPr/>
          <p:nvPr/>
        </p:nvSpPr>
        <p:spPr>
          <a:xfrm rot="1437724">
            <a:off x="5708144" y="2461050"/>
            <a:ext cx="1297348" cy="317207"/>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latin typeface="微软雅黑" pitchFamily="34" charset="-122"/>
                <a:ea typeface="微软雅黑" pitchFamily="34" charset="-122"/>
              </a:rPr>
              <a:t>2</a:t>
            </a:r>
            <a:r>
              <a:rPr lang="zh-CN" altLang="en-US" sz="800" dirty="0" smtClean="0">
                <a:solidFill>
                  <a:schemeClr val="tx1"/>
                </a:solidFill>
                <a:latin typeface="微软雅黑" pitchFamily="34" charset="-122"/>
                <a:ea typeface="微软雅黑" pitchFamily="34" charset="-122"/>
              </a:rPr>
              <a:t>调用相应</a:t>
            </a:r>
            <a:r>
              <a:rPr lang="en-US" altLang="zh-CN" sz="800" dirty="0" smtClean="0">
                <a:solidFill>
                  <a:schemeClr val="tx1"/>
                </a:solidFill>
                <a:latin typeface="微软雅黑" pitchFamily="34" charset="-122"/>
                <a:ea typeface="微软雅黑" pitchFamily="34" charset="-122"/>
              </a:rPr>
              <a:t>Model</a:t>
            </a:r>
            <a:endParaRPr lang="zh-CN" altLang="en-US" sz="800" dirty="0">
              <a:solidFill>
                <a:schemeClr val="tx1"/>
              </a:solidFill>
              <a:latin typeface="微软雅黑" pitchFamily="34" charset="-122"/>
              <a:ea typeface="微软雅黑" pitchFamily="34" charset="-122"/>
            </a:endParaRPr>
          </a:p>
        </p:txBody>
      </p:sp>
      <p:sp>
        <p:nvSpPr>
          <p:cNvPr id="29" name="左箭头 28"/>
          <p:cNvSpPr/>
          <p:nvPr/>
        </p:nvSpPr>
        <p:spPr>
          <a:xfrm rot="1545311">
            <a:off x="5647294" y="2858976"/>
            <a:ext cx="1268826" cy="288008"/>
          </a:xfrm>
          <a:prstGeom prst="leftArrow">
            <a:avLst/>
          </a:prstGeom>
          <a:solidFill>
            <a:schemeClr val="accent3">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latin typeface="微软雅黑" pitchFamily="34" charset="-122"/>
                <a:ea typeface="微软雅黑" pitchFamily="34" charset="-122"/>
              </a:rPr>
              <a:t>3</a:t>
            </a:r>
            <a:r>
              <a:rPr lang="zh-CN" altLang="en-US" sz="800" dirty="0" smtClean="0">
                <a:solidFill>
                  <a:schemeClr val="tx1"/>
                </a:solidFill>
                <a:latin typeface="微软雅黑" pitchFamily="34" charset="-122"/>
                <a:ea typeface="微软雅黑" pitchFamily="34" charset="-122"/>
              </a:rPr>
              <a:t>得到业务处理结果</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Hibernate</a:t>
            </a:r>
            <a:r>
              <a:rPr kumimoji="1" lang="zh-CN" altLang="en-US" sz="1400" b="1" dirty="0" smtClean="0">
                <a:solidFill>
                  <a:schemeClr val="tx1">
                    <a:lumMod val="75000"/>
                    <a:lumOff val="25000"/>
                  </a:schemeClr>
                </a:solidFill>
                <a:latin typeface="Microsoft YaHei"/>
                <a:ea typeface="微软雅黑"/>
                <a:cs typeface="Microsoft YaHei"/>
              </a:rPr>
              <a:t>框架关键注解</a:t>
            </a:r>
          </a:p>
        </p:txBody>
      </p:sp>
      <p:sp>
        <p:nvSpPr>
          <p:cNvPr id="22" name="Text Box 49"/>
          <p:cNvSpPr txBox="1">
            <a:spLocks noChangeArrowheads="1"/>
          </p:cNvSpPr>
          <p:nvPr/>
        </p:nvSpPr>
        <p:spPr bwMode="auto">
          <a:xfrm>
            <a:off x="348702" y="4140930"/>
            <a:ext cx="8446598"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生成</a:t>
            </a:r>
            <a:r>
              <a:rPr lang="en-US" altLang="zh-CN" sz="1600" dirty="0" smtClean="0">
                <a:latin typeface="微软雅黑" pitchFamily="34" charset="-122"/>
                <a:ea typeface="微软雅黑" pitchFamily="34" charset="-122"/>
              </a:rPr>
              <a:t>POJO</a:t>
            </a:r>
            <a:r>
              <a:rPr lang="zh-CN" altLang="en-US" sz="1600" dirty="0" smtClean="0">
                <a:latin typeface="微软雅黑" pitchFamily="34" charset="-122"/>
                <a:ea typeface="微软雅黑" pitchFamily="34" charset="-122"/>
              </a:rPr>
              <a:t>类的</a:t>
            </a:r>
            <a:r>
              <a:rPr lang="en-US" altLang="zh-CN" sz="1600" dirty="0" smtClean="0">
                <a:latin typeface="微软雅黑" pitchFamily="34" charset="-122"/>
                <a:ea typeface="微软雅黑" pitchFamily="34" charset="-122"/>
              </a:rPr>
              <a:t>eclipse</a:t>
            </a:r>
            <a:r>
              <a:rPr lang="zh-CN" altLang="en-US" sz="1600" dirty="0" smtClean="0">
                <a:latin typeface="微软雅黑" pitchFamily="34" charset="-122"/>
                <a:ea typeface="微软雅黑" pitchFamily="34" charset="-122"/>
              </a:rPr>
              <a:t>插件工具：</a:t>
            </a:r>
            <a:r>
              <a:rPr lang="en-US" altLang="zh-CN" sz="1600" dirty="0" smtClean="0">
                <a:latin typeface="微软雅黑" pitchFamily="34" charset="-122"/>
                <a:ea typeface="微软雅黑" pitchFamily="34" charset="-122"/>
              </a:rPr>
              <a:t> </a:t>
            </a:r>
            <a:r>
              <a:rPr lang="en-US" altLang="zh-CN" sz="1600" b="1" dirty="0" err="1" smtClean="0">
                <a:solidFill>
                  <a:srgbClr val="FF0000"/>
                </a:solidFill>
                <a:latin typeface="微软雅黑" pitchFamily="34" charset="-122"/>
                <a:ea typeface="微软雅黑" pitchFamily="34" charset="-122"/>
              </a:rPr>
              <a:t>HibernateTools</a:t>
            </a:r>
            <a:endParaRPr lang="zh-CN" altLang="en-US" sz="1600" b="1" dirty="0" smtClean="0">
              <a:solidFill>
                <a:srgbClr val="FF0000"/>
              </a:solidFill>
              <a:latin typeface="微软雅黑" pitchFamily="34" charset="-122"/>
              <a:ea typeface="微软雅黑" pitchFamily="34" charset="-122"/>
            </a:endParaRPr>
          </a:p>
        </p:txBody>
      </p:sp>
      <p:sp>
        <p:nvSpPr>
          <p:cNvPr id="11" name="Rectangle 6"/>
          <p:cNvSpPr>
            <a:spLocks noChangeArrowheads="1"/>
          </p:cNvSpPr>
          <p:nvPr/>
        </p:nvSpPr>
        <p:spPr bwMode="auto">
          <a:xfrm>
            <a:off x="795867" y="1202266"/>
            <a:ext cx="7552267" cy="2768601"/>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latinLnBrk="1">
              <a:lnSpc>
                <a:spcPct val="120000"/>
              </a:lnSpc>
              <a:buFont typeface="Wingdings" pitchFamily="2" charset="2"/>
              <a:buChar char="l"/>
              <a:defRPr/>
            </a:pPr>
            <a:r>
              <a:rPr lang="en-US" altLang="zh-CN" sz="1400" dirty="0" smtClean="0">
                <a:solidFill>
                  <a:srgbClr val="FF0000"/>
                </a:solidFill>
                <a:latin typeface="微软雅黑" pitchFamily="34" charset="-122"/>
                <a:ea typeface="微软雅黑" pitchFamily="34" charset="-122"/>
              </a:rPr>
              <a:t>name</a:t>
            </a:r>
            <a:r>
              <a:rPr lang="en-US" altLang="zh-CN" sz="1400" dirty="0" smtClean="0">
                <a:solidFill>
                  <a:srgbClr val="000000"/>
                </a:solidFill>
                <a:latin typeface="微软雅黑" pitchFamily="34" charset="-122"/>
                <a:ea typeface="微软雅黑" pitchFamily="34" charset="-122"/>
              </a:rPr>
              <a:t>  </a:t>
            </a:r>
            <a:r>
              <a:rPr lang="zh-CN" altLang="en-US" sz="1400" dirty="0" smtClean="0">
                <a:solidFill>
                  <a:srgbClr val="000000"/>
                </a:solidFill>
                <a:latin typeface="微软雅黑" pitchFamily="34" charset="-122"/>
                <a:ea typeface="微软雅黑" pitchFamily="34" charset="-122"/>
              </a:rPr>
              <a:t>可选，列名（默认值是属性名）</a:t>
            </a:r>
            <a:endParaRPr lang="en-US" altLang="zh-CN" sz="1400" dirty="0" smtClean="0">
              <a:solidFill>
                <a:srgbClr val="000000"/>
              </a:solidFill>
              <a:latin typeface="微软雅黑" pitchFamily="34" charset="-122"/>
              <a:ea typeface="微软雅黑" pitchFamily="34" charset="-122"/>
            </a:endParaRPr>
          </a:p>
          <a:p>
            <a:pPr latinLnBrk="1">
              <a:lnSpc>
                <a:spcPct val="120000"/>
              </a:lnSpc>
              <a:buFont typeface="Wingdings" pitchFamily="2" charset="2"/>
              <a:buChar char="l"/>
              <a:defRPr/>
            </a:pPr>
            <a:r>
              <a:rPr lang="en-US" altLang="zh-CN" sz="1400" dirty="0" smtClean="0">
                <a:solidFill>
                  <a:srgbClr val="FF0000"/>
                </a:solidFill>
                <a:latin typeface="微软雅黑" pitchFamily="34" charset="-122"/>
                <a:ea typeface="微软雅黑" pitchFamily="34" charset="-122"/>
              </a:rPr>
              <a:t>unique</a:t>
            </a:r>
            <a:r>
              <a:rPr lang="en-US" altLang="zh-CN" sz="1400" dirty="0" smtClean="0">
                <a:solidFill>
                  <a:srgbClr val="000000"/>
                </a:solidFill>
                <a:latin typeface="微软雅黑" pitchFamily="34" charset="-122"/>
                <a:ea typeface="微软雅黑" pitchFamily="34" charset="-122"/>
              </a:rPr>
              <a:t> </a:t>
            </a:r>
            <a:r>
              <a:rPr lang="zh-CN" altLang="en-US" sz="1400" dirty="0" smtClean="0">
                <a:solidFill>
                  <a:srgbClr val="000000"/>
                </a:solidFill>
                <a:latin typeface="微软雅黑" pitchFamily="34" charset="-122"/>
                <a:ea typeface="微软雅黑" pitchFamily="34" charset="-122"/>
              </a:rPr>
              <a:t>可选，是否在该列上设置唯一约束（默认值</a:t>
            </a:r>
            <a:r>
              <a:rPr lang="en-US" altLang="zh-CN" sz="1400" dirty="0" smtClean="0">
                <a:solidFill>
                  <a:srgbClr val="000000"/>
                </a:solidFill>
                <a:latin typeface="微软雅黑" pitchFamily="34" charset="-122"/>
                <a:ea typeface="微软雅黑" pitchFamily="34" charset="-122"/>
              </a:rPr>
              <a:t>false</a:t>
            </a:r>
            <a:r>
              <a:rPr lang="zh-CN" altLang="en-US" sz="1400" dirty="0" smtClean="0">
                <a:solidFill>
                  <a:srgbClr val="000000"/>
                </a:solidFill>
                <a:latin typeface="微软雅黑" pitchFamily="34" charset="-122"/>
                <a:ea typeface="微软雅黑" pitchFamily="34" charset="-122"/>
              </a:rPr>
              <a:t>）</a:t>
            </a:r>
            <a:endParaRPr lang="en-US" altLang="zh-CN" sz="1400" dirty="0" smtClean="0">
              <a:solidFill>
                <a:srgbClr val="000000"/>
              </a:solidFill>
              <a:latin typeface="微软雅黑" pitchFamily="34" charset="-122"/>
              <a:ea typeface="微软雅黑" pitchFamily="34" charset="-122"/>
            </a:endParaRPr>
          </a:p>
          <a:p>
            <a:pPr latinLnBrk="1">
              <a:lnSpc>
                <a:spcPct val="120000"/>
              </a:lnSpc>
              <a:buFont typeface="Wingdings" pitchFamily="2" charset="2"/>
              <a:buChar char="l"/>
              <a:defRPr/>
            </a:pPr>
            <a:r>
              <a:rPr lang="en-US" altLang="zh-CN" sz="1400" dirty="0" err="1" smtClean="0">
                <a:solidFill>
                  <a:srgbClr val="FF0000"/>
                </a:solidFill>
                <a:latin typeface="微软雅黑" pitchFamily="34" charset="-122"/>
                <a:ea typeface="微软雅黑" pitchFamily="34" charset="-122"/>
              </a:rPr>
              <a:t>nullable</a:t>
            </a:r>
            <a:r>
              <a:rPr lang="en-US" altLang="zh-CN" sz="1400" dirty="0" smtClean="0">
                <a:solidFill>
                  <a:srgbClr val="000000"/>
                </a:solidFill>
                <a:latin typeface="微软雅黑" pitchFamily="34" charset="-122"/>
                <a:ea typeface="微软雅黑" pitchFamily="34" charset="-122"/>
              </a:rPr>
              <a:t> </a:t>
            </a:r>
            <a:r>
              <a:rPr lang="zh-CN" altLang="en-US" sz="1400" dirty="0" smtClean="0">
                <a:solidFill>
                  <a:srgbClr val="000000"/>
                </a:solidFill>
                <a:latin typeface="微软雅黑" pitchFamily="34" charset="-122"/>
                <a:ea typeface="微软雅黑" pitchFamily="34" charset="-122"/>
              </a:rPr>
              <a:t>可选，是否设置该列的值可以为空（默认值</a:t>
            </a:r>
            <a:r>
              <a:rPr lang="en-US" altLang="zh-CN" sz="1400" dirty="0" smtClean="0">
                <a:solidFill>
                  <a:srgbClr val="000000"/>
                </a:solidFill>
                <a:latin typeface="微软雅黑" pitchFamily="34" charset="-122"/>
                <a:ea typeface="微软雅黑" pitchFamily="34" charset="-122"/>
              </a:rPr>
              <a:t>false</a:t>
            </a:r>
            <a:r>
              <a:rPr lang="zh-CN" altLang="en-US" sz="1400" dirty="0" smtClean="0">
                <a:solidFill>
                  <a:srgbClr val="000000"/>
                </a:solidFill>
                <a:latin typeface="微软雅黑" pitchFamily="34" charset="-122"/>
                <a:ea typeface="微软雅黑" pitchFamily="34" charset="-122"/>
              </a:rPr>
              <a:t>）</a:t>
            </a:r>
            <a:endParaRPr lang="en-US" altLang="zh-CN" sz="1400" dirty="0" smtClean="0">
              <a:solidFill>
                <a:srgbClr val="000000"/>
              </a:solidFill>
              <a:latin typeface="微软雅黑" pitchFamily="34" charset="-122"/>
              <a:ea typeface="微软雅黑" pitchFamily="34" charset="-122"/>
            </a:endParaRPr>
          </a:p>
          <a:p>
            <a:pPr latinLnBrk="1">
              <a:lnSpc>
                <a:spcPct val="120000"/>
              </a:lnSpc>
              <a:buFont typeface="Wingdings" pitchFamily="2" charset="2"/>
              <a:buChar char="l"/>
              <a:defRPr/>
            </a:pPr>
            <a:r>
              <a:rPr lang="en-US" altLang="zh-CN" sz="1400" dirty="0" smtClean="0">
                <a:solidFill>
                  <a:srgbClr val="FF0000"/>
                </a:solidFill>
                <a:latin typeface="微软雅黑" pitchFamily="34" charset="-122"/>
                <a:ea typeface="微软雅黑" pitchFamily="34" charset="-122"/>
              </a:rPr>
              <a:t>length</a:t>
            </a:r>
            <a:r>
              <a:rPr lang="en-US" altLang="zh-CN" sz="1400" dirty="0" smtClean="0">
                <a:solidFill>
                  <a:srgbClr val="000000"/>
                </a:solidFill>
                <a:latin typeface="微软雅黑" pitchFamily="34" charset="-122"/>
                <a:ea typeface="微软雅黑" pitchFamily="34" charset="-122"/>
              </a:rPr>
              <a:t> </a:t>
            </a:r>
            <a:r>
              <a:rPr lang="zh-CN" altLang="en-US" sz="1400" dirty="0" smtClean="0">
                <a:solidFill>
                  <a:srgbClr val="000000"/>
                </a:solidFill>
                <a:latin typeface="微软雅黑" pitchFamily="34" charset="-122"/>
                <a:ea typeface="微软雅黑" pitchFamily="34" charset="-122"/>
              </a:rPr>
              <a:t>可选，列长度（默认值</a:t>
            </a:r>
            <a:r>
              <a:rPr lang="en-US" altLang="zh-CN" sz="1400" dirty="0" smtClean="0">
                <a:solidFill>
                  <a:srgbClr val="000000"/>
                </a:solidFill>
                <a:latin typeface="微软雅黑" pitchFamily="34" charset="-122"/>
                <a:ea typeface="微软雅黑" pitchFamily="34" charset="-122"/>
              </a:rPr>
              <a:t>255</a:t>
            </a:r>
            <a:r>
              <a:rPr lang="zh-CN" altLang="en-US" sz="1400" dirty="0" smtClean="0">
                <a:solidFill>
                  <a:srgbClr val="000000"/>
                </a:solidFill>
                <a:latin typeface="微软雅黑" pitchFamily="34" charset="-122"/>
                <a:ea typeface="微软雅黑" pitchFamily="34" charset="-122"/>
              </a:rPr>
              <a:t>） </a:t>
            </a:r>
            <a:endParaRPr lang="en-US" altLang="zh-CN" sz="1400" dirty="0" smtClean="0">
              <a:solidFill>
                <a:srgbClr val="000000"/>
              </a:solidFill>
              <a:latin typeface="微软雅黑" pitchFamily="34" charset="-122"/>
              <a:ea typeface="微软雅黑" pitchFamily="34" charset="-122"/>
            </a:endParaRPr>
          </a:p>
          <a:p>
            <a:pPr latinLnBrk="1">
              <a:lnSpc>
                <a:spcPct val="120000"/>
              </a:lnSpc>
              <a:buFont typeface="Wingdings" pitchFamily="2" charset="2"/>
              <a:buChar char="l"/>
              <a:defRPr/>
            </a:pPr>
            <a:r>
              <a:rPr lang="en-US" altLang="zh-CN" sz="1400" dirty="0" smtClean="0">
                <a:solidFill>
                  <a:srgbClr val="FF0000"/>
                </a:solidFill>
                <a:latin typeface="微软雅黑" pitchFamily="34" charset="-122"/>
                <a:ea typeface="微软雅黑" pitchFamily="34" charset="-122"/>
              </a:rPr>
              <a:t>precision</a:t>
            </a:r>
            <a:r>
              <a:rPr lang="en-US" altLang="zh-CN" sz="1400" dirty="0" smtClean="0">
                <a:solidFill>
                  <a:srgbClr val="000000"/>
                </a:solidFill>
                <a:latin typeface="微软雅黑" pitchFamily="34" charset="-122"/>
                <a:ea typeface="微软雅黑" pitchFamily="34" charset="-122"/>
              </a:rPr>
              <a:t> </a:t>
            </a:r>
            <a:r>
              <a:rPr lang="zh-CN" altLang="en-US" sz="1400" dirty="0" smtClean="0">
                <a:solidFill>
                  <a:srgbClr val="000000"/>
                </a:solidFill>
                <a:latin typeface="微软雅黑" pitchFamily="34" charset="-122"/>
                <a:ea typeface="微软雅黑" pitchFamily="34" charset="-122"/>
              </a:rPr>
              <a:t>可选，列十进制精度（</a:t>
            </a:r>
            <a:r>
              <a:rPr lang="en-US" altLang="zh-CN" sz="1400" dirty="0" smtClean="0">
                <a:solidFill>
                  <a:srgbClr val="000000"/>
                </a:solidFill>
                <a:latin typeface="微软雅黑" pitchFamily="34" charset="-122"/>
                <a:ea typeface="微软雅黑" pitchFamily="34" charset="-122"/>
              </a:rPr>
              <a:t>decimal precision)(</a:t>
            </a:r>
            <a:r>
              <a:rPr lang="zh-CN" altLang="en-US" sz="1400" dirty="0" smtClean="0">
                <a:solidFill>
                  <a:srgbClr val="000000"/>
                </a:solidFill>
                <a:latin typeface="微软雅黑" pitchFamily="34" charset="-122"/>
                <a:ea typeface="微软雅黑" pitchFamily="34" charset="-122"/>
              </a:rPr>
              <a:t>默认值</a:t>
            </a:r>
            <a:r>
              <a:rPr lang="en-US" altLang="zh-CN" sz="1400" dirty="0" smtClean="0">
                <a:solidFill>
                  <a:srgbClr val="000000"/>
                </a:solidFill>
                <a:latin typeface="微软雅黑" pitchFamily="34" charset="-122"/>
                <a:ea typeface="微软雅黑" pitchFamily="34" charset="-122"/>
              </a:rPr>
              <a:t>0</a:t>
            </a:r>
            <a:r>
              <a:rPr lang="zh-CN" altLang="en-US" sz="1400" dirty="0" smtClean="0">
                <a:solidFill>
                  <a:srgbClr val="000000"/>
                </a:solidFill>
                <a:latin typeface="微软雅黑" pitchFamily="34" charset="-122"/>
                <a:ea typeface="微软雅黑" pitchFamily="34" charset="-122"/>
              </a:rPr>
              <a:t>）</a:t>
            </a:r>
            <a:endParaRPr lang="en-US" altLang="zh-CN" sz="1400" dirty="0" smtClean="0">
              <a:solidFill>
                <a:srgbClr val="000000"/>
              </a:solidFill>
              <a:latin typeface="微软雅黑" pitchFamily="34" charset="-122"/>
              <a:ea typeface="微软雅黑" pitchFamily="34" charset="-122"/>
            </a:endParaRPr>
          </a:p>
          <a:p>
            <a:pPr latinLnBrk="1">
              <a:lnSpc>
                <a:spcPct val="120000"/>
              </a:lnSpc>
              <a:buFont typeface="Wingdings" pitchFamily="2" charset="2"/>
              <a:buChar char="l"/>
              <a:defRPr/>
            </a:pPr>
            <a:r>
              <a:rPr lang="en-US" altLang="zh-CN" sz="1400" dirty="0" smtClean="0">
                <a:solidFill>
                  <a:srgbClr val="FF0000"/>
                </a:solidFill>
                <a:latin typeface="微软雅黑" pitchFamily="34" charset="-122"/>
                <a:ea typeface="微软雅黑" pitchFamily="34" charset="-122"/>
              </a:rPr>
              <a:t>scale</a:t>
            </a:r>
            <a:r>
              <a:rPr lang="en-US" altLang="zh-CN" sz="1400" dirty="0" smtClean="0">
                <a:solidFill>
                  <a:srgbClr val="000000"/>
                </a:solidFill>
                <a:latin typeface="微软雅黑" pitchFamily="34" charset="-122"/>
                <a:ea typeface="微软雅黑" pitchFamily="34" charset="-122"/>
              </a:rPr>
              <a:t> </a:t>
            </a:r>
            <a:r>
              <a:rPr lang="zh-CN" altLang="en-US" sz="1400" dirty="0" smtClean="0">
                <a:solidFill>
                  <a:srgbClr val="000000"/>
                </a:solidFill>
                <a:latin typeface="微软雅黑" pitchFamily="34" charset="-122"/>
                <a:ea typeface="微软雅黑" pitchFamily="34" charset="-122"/>
              </a:rPr>
              <a:t>可选，如果列十进制数值范围（</a:t>
            </a:r>
            <a:r>
              <a:rPr lang="en-US" altLang="zh-CN" sz="1400" dirty="0" smtClean="0">
                <a:solidFill>
                  <a:srgbClr val="000000"/>
                </a:solidFill>
                <a:latin typeface="微软雅黑" pitchFamily="34" charset="-122"/>
                <a:ea typeface="微软雅黑" pitchFamily="34" charset="-122"/>
              </a:rPr>
              <a:t>decimal scale</a:t>
            </a:r>
            <a:r>
              <a:rPr lang="zh-CN" altLang="en-US" sz="1400" dirty="0" smtClean="0">
                <a:solidFill>
                  <a:srgbClr val="000000"/>
                </a:solidFill>
                <a:latin typeface="微软雅黑" pitchFamily="34" charset="-122"/>
                <a:ea typeface="微软雅黑" pitchFamily="34" charset="-122"/>
              </a:rPr>
              <a:t>）可用，在此设置（默认值</a:t>
            </a:r>
            <a:r>
              <a:rPr lang="en-US" altLang="zh-CN" sz="1400" dirty="0" smtClean="0">
                <a:solidFill>
                  <a:srgbClr val="000000"/>
                </a:solidFill>
                <a:latin typeface="微软雅黑" pitchFamily="34" charset="-122"/>
                <a:ea typeface="微软雅黑" pitchFamily="34" charset="-122"/>
              </a:rPr>
              <a:t>0</a:t>
            </a:r>
            <a:r>
              <a:rPr lang="zh-CN" altLang="en-US" sz="1400" dirty="0" smtClean="0">
                <a:solidFill>
                  <a:srgbClr val="000000"/>
                </a:solidFill>
                <a:latin typeface="微软雅黑" pitchFamily="34" charset="-122"/>
                <a:ea typeface="微软雅黑" pitchFamily="34" charset="-122"/>
              </a:rPr>
              <a:t>）</a:t>
            </a:r>
            <a:endParaRPr lang="en-US" altLang="zh-CN" sz="1400" dirty="0" smtClean="0">
              <a:solidFill>
                <a:srgbClr val="000000"/>
              </a:solidFill>
              <a:latin typeface="微软雅黑" pitchFamily="34" charset="-122"/>
              <a:ea typeface="微软雅黑" pitchFamily="34" charset="-122"/>
            </a:endParaRPr>
          </a:p>
          <a:p>
            <a:pPr latinLnBrk="1">
              <a:lnSpc>
                <a:spcPct val="120000"/>
              </a:lnSpc>
              <a:buFont typeface="Wingdings" pitchFamily="2" charset="2"/>
              <a:buChar char="l"/>
              <a:defRPr/>
            </a:pPr>
            <a:r>
              <a:rPr lang="en-US" altLang="zh-CN" sz="1400" dirty="0" smtClean="0">
                <a:solidFill>
                  <a:srgbClr val="FF0000"/>
                </a:solidFill>
                <a:latin typeface="微软雅黑" pitchFamily="34" charset="-122"/>
                <a:ea typeface="微软雅黑" pitchFamily="34" charset="-122"/>
              </a:rPr>
              <a:t>precision</a:t>
            </a:r>
            <a:r>
              <a:rPr lang="zh-CN" altLang="en-US" sz="1400" dirty="0" smtClean="0">
                <a:solidFill>
                  <a:srgbClr val="000000"/>
                </a:solidFill>
                <a:latin typeface="微软雅黑" pitchFamily="34" charset="-122"/>
                <a:ea typeface="微软雅黑" pitchFamily="34" charset="-122"/>
              </a:rPr>
              <a:t>属性和</a:t>
            </a:r>
            <a:r>
              <a:rPr lang="en-US" altLang="zh-CN" sz="1400" dirty="0" smtClean="0">
                <a:solidFill>
                  <a:srgbClr val="000000"/>
                </a:solidFill>
                <a:latin typeface="微软雅黑" pitchFamily="34" charset="-122"/>
                <a:ea typeface="微软雅黑" pitchFamily="34" charset="-122"/>
              </a:rPr>
              <a:t>scale</a:t>
            </a:r>
            <a:r>
              <a:rPr lang="zh-CN" altLang="en-US" sz="1400" dirty="0" smtClean="0">
                <a:solidFill>
                  <a:srgbClr val="000000"/>
                </a:solidFill>
                <a:latin typeface="微软雅黑" pitchFamily="34" charset="-122"/>
                <a:ea typeface="微软雅黑" pitchFamily="34" charset="-122"/>
              </a:rPr>
              <a:t>属性表示精度时，当字段类型为</a:t>
            </a:r>
            <a:r>
              <a:rPr lang="en-US" altLang="zh-CN" sz="1400" dirty="0" smtClean="0">
                <a:solidFill>
                  <a:srgbClr val="000000"/>
                </a:solidFill>
                <a:latin typeface="微软雅黑" pitchFamily="34" charset="-122"/>
                <a:ea typeface="微软雅黑" pitchFamily="34" charset="-122"/>
              </a:rPr>
              <a:t>double</a:t>
            </a:r>
            <a:r>
              <a:rPr lang="zh-CN" altLang="en-US" sz="1400" dirty="0" smtClean="0">
                <a:solidFill>
                  <a:srgbClr val="000000"/>
                </a:solidFill>
                <a:latin typeface="微软雅黑" pitchFamily="34" charset="-122"/>
                <a:ea typeface="微软雅黑" pitchFamily="34" charset="-122"/>
              </a:rPr>
              <a:t>时，</a:t>
            </a:r>
            <a:endParaRPr lang="en-US" altLang="zh-CN" sz="1400" dirty="0" smtClean="0">
              <a:solidFill>
                <a:srgbClr val="000000"/>
              </a:solidFill>
              <a:latin typeface="微软雅黑" pitchFamily="34" charset="-122"/>
              <a:ea typeface="微软雅黑" pitchFamily="34" charset="-122"/>
            </a:endParaRPr>
          </a:p>
          <a:p>
            <a:pPr latinLnBrk="1">
              <a:lnSpc>
                <a:spcPct val="120000"/>
              </a:lnSpc>
              <a:defRPr/>
            </a:pPr>
            <a:r>
              <a:rPr lang="en-US" altLang="zh-CN" sz="1400" dirty="0" smtClean="0">
                <a:solidFill>
                  <a:srgbClr val="000000"/>
                </a:solidFill>
                <a:latin typeface="微软雅黑" pitchFamily="34" charset="-122"/>
                <a:ea typeface="微软雅黑" pitchFamily="34" charset="-122"/>
              </a:rPr>
              <a:t>   precision</a:t>
            </a:r>
            <a:r>
              <a:rPr lang="zh-CN" altLang="en-US" sz="1400" dirty="0" smtClean="0">
                <a:solidFill>
                  <a:srgbClr val="000000"/>
                </a:solidFill>
                <a:latin typeface="微软雅黑" pitchFamily="34" charset="-122"/>
                <a:ea typeface="微软雅黑" pitchFamily="34" charset="-122"/>
              </a:rPr>
              <a:t>表示数值的总长度，</a:t>
            </a:r>
            <a:r>
              <a:rPr lang="en-US" altLang="zh-CN" sz="1400" dirty="0" smtClean="0">
                <a:solidFill>
                  <a:srgbClr val="000000"/>
                </a:solidFill>
                <a:latin typeface="微软雅黑" pitchFamily="34" charset="-122"/>
                <a:ea typeface="微软雅黑" pitchFamily="34" charset="-122"/>
              </a:rPr>
              <a:t>scale</a:t>
            </a:r>
            <a:r>
              <a:rPr lang="zh-CN" altLang="en-US" sz="1400" dirty="0" smtClean="0">
                <a:solidFill>
                  <a:srgbClr val="000000"/>
                </a:solidFill>
                <a:latin typeface="微软雅黑" pitchFamily="34" charset="-122"/>
                <a:ea typeface="微软雅黑" pitchFamily="34" charset="-122"/>
              </a:rPr>
              <a:t>表示小数点所占的位数。</a:t>
            </a:r>
            <a:endParaRPr lang="en-US" altLang="zh-CN" sz="1400" dirty="0" smtClean="0">
              <a:solidFill>
                <a:srgbClr val="000000"/>
              </a:solidFill>
              <a:latin typeface="微软雅黑" pitchFamily="34" charset="-122"/>
              <a:ea typeface="微软雅黑" pitchFamily="34" charset="-122"/>
            </a:endParaRPr>
          </a:p>
          <a:p>
            <a:pPr latinLnBrk="1">
              <a:lnSpc>
                <a:spcPct val="120000"/>
              </a:lnSpc>
              <a:buFont typeface="Wingdings" pitchFamily="2" charset="2"/>
              <a:buChar char="l"/>
              <a:defRPr/>
            </a:pPr>
            <a:r>
              <a:rPr lang="en-US" altLang="zh-CN" sz="1400" dirty="0" err="1" smtClean="0">
                <a:solidFill>
                  <a:srgbClr val="FF0000"/>
                </a:solidFill>
                <a:latin typeface="微软雅黑" pitchFamily="34" charset="-122"/>
                <a:ea typeface="微软雅黑" pitchFamily="34" charset="-122"/>
              </a:rPr>
              <a:t>insertable</a:t>
            </a:r>
            <a:r>
              <a:rPr lang="en-US" altLang="zh-CN" sz="1400" dirty="0" smtClean="0">
                <a:solidFill>
                  <a:srgbClr val="000000"/>
                </a:solidFill>
                <a:latin typeface="微软雅黑" pitchFamily="34" charset="-122"/>
                <a:ea typeface="微软雅黑" pitchFamily="34" charset="-122"/>
              </a:rPr>
              <a:t> </a:t>
            </a:r>
            <a:r>
              <a:rPr lang="zh-CN" altLang="en-US" sz="1400" dirty="0" smtClean="0">
                <a:solidFill>
                  <a:srgbClr val="000000"/>
                </a:solidFill>
                <a:latin typeface="微软雅黑" pitchFamily="34" charset="-122"/>
                <a:ea typeface="微软雅黑" pitchFamily="34" charset="-122"/>
              </a:rPr>
              <a:t>可选，该列是否作为生成的</a:t>
            </a:r>
            <a:r>
              <a:rPr lang="en-US" altLang="zh-CN" sz="1400" dirty="0" smtClean="0">
                <a:solidFill>
                  <a:srgbClr val="000000"/>
                </a:solidFill>
                <a:latin typeface="微软雅黑" pitchFamily="34" charset="-122"/>
                <a:ea typeface="微软雅黑" pitchFamily="34" charset="-122"/>
              </a:rPr>
              <a:t>insert</a:t>
            </a:r>
            <a:r>
              <a:rPr lang="zh-CN" altLang="en-US" sz="1400" dirty="0" smtClean="0">
                <a:solidFill>
                  <a:srgbClr val="000000"/>
                </a:solidFill>
                <a:latin typeface="微软雅黑" pitchFamily="34" charset="-122"/>
                <a:ea typeface="微软雅黑" pitchFamily="34" charset="-122"/>
              </a:rPr>
              <a:t>语句中的一个列（默认值</a:t>
            </a:r>
            <a:r>
              <a:rPr lang="en-US" altLang="zh-CN" sz="1400" dirty="0" smtClean="0">
                <a:solidFill>
                  <a:srgbClr val="000000"/>
                </a:solidFill>
                <a:latin typeface="微软雅黑" pitchFamily="34" charset="-122"/>
                <a:ea typeface="微软雅黑" pitchFamily="34" charset="-122"/>
              </a:rPr>
              <a:t>true</a:t>
            </a:r>
            <a:r>
              <a:rPr lang="zh-CN" altLang="en-US" sz="1400" dirty="0" smtClean="0">
                <a:solidFill>
                  <a:srgbClr val="000000"/>
                </a:solidFill>
                <a:latin typeface="微软雅黑" pitchFamily="34" charset="-122"/>
                <a:ea typeface="微软雅黑" pitchFamily="34" charset="-122"/>
              </a:rPr>
              <a:t>） </a:t>
            </a:r>
            <a:endParaRPr lang="en-US" altLang="zh-CN" sz="1400" dirty="0" smtClean="0">
              <a:solidFill>
                <a:srgbClr val="000000"/>
              </a:solidFill>
              <a:latin typeface="微软雅黑" pitchFamily="34" charset="-122"/>
              <a:ea typeface="微软雅黑" pitchFamily="34" charset="-122"/>
            </a:endParaRPr>
          </a:p>
          <a:p>
            <a:pPr latinLnBrk="1">
              <a:lnSpc>
                <a:spcPct val="120000"/>
              </a:lnSpc>
              <a:buFont typeface="Wingdings" pitchFamily="2" charset="2"/>
              <a:buChar char="l"/>
              <a:defRPr/>
            </a:pPr>
            <a:r>
              <a:rPr lang="en-US" altLang="zh-CN" sz="1400" dirty="0" smtClean="0">
                <a:solidFill>
                  <a:srgbClr val="FF0000"/>
                </a:solidFill>
                <a:latin typeface="微软雅黑" pitchFamily="34" charset="-122"/>
                <a:ea typeface="微软雅黑" pitchFamily="34" charset="-122"/>
              </a:rPr>
              <a:t>updatable</a:t>
            </a:r>
            <a:r>
              <a:rPr lang="en-US" altLang="zh-CN" sz="1400" dirty="0" smtClean="0">
                <a:solidFill>
                  <a:srgbClr val="000000"/>
                </a:solidFill>
                <a:latin typeface="微软雅黑" pitchFamily="34" charset="-122"/>
                <a:ea typeface="微软雅黑" pitchFamily="34" charset="-122"/>
              </a:rPr>
              <a:t> </a:t>
            </a:r>
            <a:r>
              <a:rPr lang="zh-CN" altLang="en-US" sz="1400" dirty="0" smtClean="0">
                <a:solidFill>
                  <a:srgbClr val="000000"/>
                </a:solidFill>
                <a:latin typeface="微软雅黑" pitchFamily="34" charset="-122"/>
                <a:ea typeface="微软雅黑" pitchFamily="34" charset="-122"/>
              </a:rPr>
              <a:t>可选，该列是否作为生成的</a:t>
            </a:r>
            <a:r>
              <a:rPr lang="en-US" altLang="zh-CN" sz="1400" dirty="0" smtClean="0">
                <a:solidFill>
                  <a:srgbClr val="000000"/>
                </a:solidFill>
                <a:latin typeface="微软雅黑" pitchFamily="34" charset="-122"/>
                <a:ea typeface="微软雅黑" pitchFamily="34" charset="-122"/>
              </a:rPr>
              <a:t>update</a:t>
            </a:r>
            <a:r>
              <a:rPr lang="zh-CN" altLang="en-US" sz="1400" dirty="0" smtClean="0">
                <a:solidFill>
                  <a:srgbClr val="000000"/>
                </a:solidFill>
                <a:latin typeface="微软雅黑" pitchFamily="34" charset="-122"/>
                <a:ea typeface="微软雅黑" pitchFamily="34" charset="-122"/>
              </a:rPr>
              <a:t>语句中的一个列（默认值</a:t>
            </a:r>
            <a:r>
              <a:rPr lang="en-US" altLang="zh-CN" sz="1400" dirty="0" smtClean="0">
                <a:solidFill>
                  <a:srgbClr val="000000"/>
                </a:solidFill>
                <a:latin typeface="微软雅黑" pitchFamily="34" charset="-122"/>
                <a:ea typeface="微软雅黑" pitchFamily="34" charset="-122"/>
              </a:rPr>
              <a:t>true</a:t>
            </a:r>
            <a:r>
              <a:rPr lang="zh-CN" altLang="en-US" sz="1400" dirty="0" smtClean="0">
                <a:solidFill>
                  <a:srgbClr val="000000"/>
                </a:solidFill>
                <a:latin typeface="微软雅黑" pitchFamily="34" charset="-122"/>
                <a:ea typeface="微软雅黑" pitchFamily="34" charset="-122"/>
              </a:rPr>
              <a:t>） </a:t>
            </a:r>
            <a:endParaRPr lang="en-US" altLang="zh-CN" sz="1400" dirty="0" smtClean="0">
              <a:solidFill>
                <a:srgbClr val="000000"/>
              </a:solidFill>
              <a:latin typeface="微软雅黑" pitchFamily="34" charset="-122"/>
              <a:ea typeface="微软雅黑" pitchFamily="34" charset="-122"/>
            </a:endParaRPr>
          </a:p>
          <a:p>
            <a:pPr latinLnBrk="1">
              <a:lnSpc>
                <a:spcPct val="120000"/>
              </a:lnSpc>
              <a:defRPr/>
            </a:pPr>
            <a:endParaRPr lang="en-US" altLang="zh-CN" sz="1400" dirty="0" smtClean="0">
              <a:solidFill>
                <a:srgbClr val="000000"/>
              </a:solidFill>
              <a:latin typeface="微软雅黑" pitchFamily="34" charset="-122"/>
              <a:ea typeface="微软雅黑" pitchFamily="34" charset="-122"/>
            </a:endParaRPr>
          </a:p>
          <a:p>
            <a:pPr latinLnBrk="1">
              <a:lnSpc>
                <a:spcPct val="120000"/>
              </a:lnSpc>
              <a:defRPr/>
            </a:pPr>
            <a:endParaRPr lang="zh-CN" altLang="en-US" sz="1400" dirty="0">
              <a:solidFill>
                <a:srgbClr val="000000"/>
              </a:solidFill>
              <a:latin typeface="微软雅黑" pitchFamily="34" charset="-122"/>
              <a:ea typeface="微软雅黑" pitchFamily="34" charset="-122"/>
            </a:endParaRPr>
          </a:p>
        </p:txBody>
      </p:sp>
      <p:sp>
        <p:nvSpPr>
          <p:cNvPr id="10" name="Text Box 49"/>
          <p:cNvSpPr txBox="1">
            <a:spLocks noChangeArrowheads="1"/>
          </p:cNvSpPr>
          <p:nvPr/>
        </p:nvSpPr>
        <p:spPr bwMode="auto">
          <a:xfrm>
            <a:off x="320101" y="692884"/>
            <a:ext cx="3185099"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@Column </a:t>
            </a:r>
            <a:r>
              <a:rPr lang="zh-CN" altLang="en-US" sz="1600" b="1" dirty="0" smtClean="0">
                <a:latin typeface="微软雅黑" pitchFamily="34" charset="-122"/>
                <a:ea typeface="微软雅黑" pitchFamily="34" charset="-122"/>
              </a:rPr>
              <a:t>注解的相关属性</a:t>
            </a:r>
            <a:r>
              <a:rPr lang="zh-CN" altLang="en-US" sz="1600" dirty="0" smtClean="0">
                <a:latin typeface="微软雅黑" pitchFamily="34" charset="-122"/>
                <a:ea typeface="微软雅黑" pitchFamily="34" charset="-122"/>
              </a:rPr>
              <a:t>：</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descr="封底宽-11.jp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709" y="0"/>
            <a:ext cx="9141291" cy="5143500"/>
          </a:xfrm>
          <a:prstGeom prst="rect">
            <a:avLst/>
          </a:prstGeom>
        </p:spPr>
      </p:pic>
      <p:pic>
        <p:nvPicPr>
          <p:cNvPr id="4" name="图片 3" descr="地址栏-14.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8691" y="4758676"/>
            <a:ext cx="8966619" cy="316971"/>
          </a:xfrm>
          <a:prstGeom prst="rect">
            <a:avLst/>
          </a:prstGeom>
        </p:spPr>
      </p:pic>
    </p:spTree>
    <p:extLst>
      <p:ext uri="{BB962C8B-B14F-4D97-AF65-F5344CB8AC3E}">
        <p14:creationId xmlns:p14="http://schemas.microsoft.com/office/powerpoint/2010/main" xmlns="" val="26214296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1"/>
          <p:cNvGrpSpPr/>
          <p:nvPr/>
        </p:nvGrpSpPr>
        <p:grpSpPr>
          <a:xfrm>
            <a:off x="3289300" y="1246149"/>
            <a:ext cx="5506000" cy="2949855"/>
            <a:chOff x="1475656" y="2313634"/>
            <a:chExt cx="4680520" cy="3419622"/>
          </a:xfrm>
        </p:grpSpPr>
        <p:sp>
          <p:nvSpPr>
            <p:cNvPr id="30" name="Rectangle 7"/>
            <p:cNvSpPr>
              <a:spLocks noChangeArrowheads="1"/>
            </p:cNvSpPr>
            <p:nvPr/>
          </p:nvSpPr>
          <p:spPr bwMode="auto">
            <a:xfrm>
              <a:off x="1475656" y="2348880"/>
              <a:ext cx="4680520" cy="3384376"/>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ctr"/>
            <a:lstStyle/>
            <a:p>
              <a:pPr algn="ctr" latinLnBrk="1">
                <a:lnSpc>
                  <a:spcPct val="120000"/>
                </a:lnSpc>
                <a:defRPr/>
              </a:pPr>
              <a:endParaRPr lang="zh-CN" altLang="en-US" sz="1600" b="1" dirty="0" smtClean="0">
                <a:solidFill>
                  <a:srgbClr val="000000"/>
                </a:solidFill>
                <a:latin typeface="微软雅黑" pitchFamily="34" charset="-122"/>
                <a:ea typeface="微软雅黑" pitchFamily="34" charset="-122"/>
              </a:endParaRPr>
            </a:p>
          </p:txBody>
        </p:sp>
        <p:sp>
          <p:nvSpPr>
            <p:cNvPr id="31" name="Text Box 49"/>
            <p:cNvSpPr txBox="1">
              <a:spLocks noChangeArrowheads="1"/>
            </p:cNvSpPr>
            <p:nvPr/>
          </p:nvSpPr>
          <p:spPr bwMode="auto">
            <a:xfrm>
              <a:off x="2627606" y="2313634"/>
              <a:ext cx="2741183" cy="384455"/>
            </a:xfrm>
            <a:prstGeom prst="rect">
              <a:avLst/>
            </a:prstGeom>
            <a:noFill/>
            <a:ln w="9525" algn="ctr">
              <a:noFill/>
              <a:miter lim="800000"/>
              <a:headEnd/>
              <a:tailEnd/>
            </a:ln>
            <a:effectLst/>
          </p:spPr>
          <p:txBody>
            <a:bodyPr wrap="square" lIns="90000" tIns="46800" rIns="90000" bIns="46800">
              <a:spAutoFit/>
            </a:bodyPr>
            <a:lstStyle/>
            <a:p>
              <a:pPr algn="ctr" latinLnBrk="1">
                <a:lnSpc>
                  <a:spcPct val="120000"/>
                </a:lnSpc>
                <a:defRPr/>
              </a:pPr>
              <a:r>
                <a:rPr lang="en-US" altLang="zh-CN" sz="1600" b="1" dirty="0" smtClean="0">
                  <a:solidFill>
                    <a:srgbClr val="000000"/>
                  </a:solidFill>
                  <a:latin typeface="微软雅黑" pitchFamily="34" charset="-122"/>
                  <a:ea typeface="微软雅黑" pitchFamily="34" charset="-122"/>
                </a:rPr>
                <a:t>Model</a:t>
              </a:r>
              <a:endParaRPr lang="zh-CN" altLang="en-US" sz="1600" b="1" dirty="0" smtClean="0">
                <a:solidFill>
                  <a:srgbClr val="000000"/>
                </a:solidFill>
                <a:latin typeface="微软雅黑" pitchFamily="34" charset="-122"/>
                <a:ea typeface="微软雅黑" pitchFamily="34" charset="-122"/>
              </a:endParaRPr>
            </a:p>
          </p:txBody>
        </p:sp>
      </p:grpSp>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MVC</a:t>
            </a:r>
            <a:r>
              <a:rPr kumimoji="1" lang="zh-CN" altLang="en-US" sz="1400" b="1" dirty="0" smtClean="0">
                <a:solidFill>
                  <a:schemeClr val="tx1">
                    <a:lumMod val="75000"/>
                    <a:lumOff val="25000"/>
                  </a:schemeClr>
                </a:solidFill>
                <a:latin typeface="Microsoft YaHei"/>
                <a:ea typeface="微软雅黑"/>
                <a:cs typeface="Microsoft YaHei"/>
              </a:rPr>
              <a:t>概要</a:t>
            </a:r>
          </a:p>
        </p:txBody>
      </p:sp>
      <p:sp>
        <p:nvSpPr>
          <p:cNvPr id="22" name="Text Box 49"/>
          <p:cNvSpPr txBox="1">
            <a:spLocks noChangeArrowheads="1"/>
          </p:cNvSpPr>
          <p:nvPr/>
        </p:nvSpPr>
        <p:spPr bwMode="auto">
          <a:xfrm>
            <a:off x="193100" y="595516"/>
            <a:ext cx="8900097"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dirty="0" smtClean="0">
                <a:latin typeface="微软雅黑" pitchFamily="34" charset="-122"/>
                <a:ea typeface="微软雅黑" pitchFamily="34" charset="-122"/>
              </a:rPr>
              <a:t>MVC</a:t>
            </a:r>
            <a:r>
              <a:rPr lang="zh-CN" altLang="en-US" sz="1600" dirty="0" smtClean="0">
                <a:latin typeface="微软雅黑" pitchFamily="34" charset="-122"/>
                <a:ea typeface="微软雅黑" pitchFamily="34" charset="-122"/>
              </a:rPr>
              <a:t>中的</a:t>
            </a:r>
            <a:r>
              <a:rPr lang="en-US" altLang="zh-CN" sz="1600" dirty="0" smtClean="0">
                <a:latin typeface="微软雅黑" pitchFamily="34" charset="-122"/>
                <a:ea typeface="微软雅黑" pitchFamily="34" charset="-122"/>
              </a:rPr>
              <a:t>Model</a:t>
            </a:r>
            <a:r>
              <a:rPr lang="zh-CN" altLang="en-US" sz="1600" dirty="0" smtClean="0">
                <a:latin typeface="微软雅黑" pitchFamily="34" charset="-122"/>
                <a:ea typeface="微软雅黑" pitchFamily="34" charset="-122"/>
              </a:rPr>
              <a:t>分层细化：</a:t>
            </a:r>
          </a:p>
        </p:txBody>
      </p:sp>
      <p:sp>
        <p:nvSpPr>
          <p:cNvPr id="11" name="Rectangle 6"/>
          <p:cNvSpPr>
            <a:spLocks noChangeArrowheads="1"/>
          </p:cNvSpPr>
          <p:nvPr/>
        </p:nvSpPr>
        <p:spPr bwMode="auto">
          <a:xfrm>
            <a:off x="348703" y="2342548"/>
            <a:ext cx="1475770" cy="951830"/>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ctr"/>
          <a:lstStyle/>
          <a:p>
            <a:pPr algn="ctr" latinLnBrk="1">
              <a:lnSpc>
                <a:spcPct val="120000"/>
              </a:lnSpc>
              <a:defRPr/>
            </a:pPr>
            <a:r>
              <a:rPr lang="en-US" altLang="zh-CN" sz="1600" b="1" dirty="0" smtClean="0">
                <a:solidFill>
                  <a:srgbClr val="000000"/>
                </a:solidFill>
                <a:latin typeface="微软雅黑" pitchFamily="34" charset="-122"/>
                <a:ea typeface="微软雅黑" pitchFamily="34" charset="-122"/>
              </a:rPr>
              <a:t>Model</a:t>
            </a:r>
            <a:endParaRPr lang="zh-CN" altLang="en-US" sz="1600" b="1" dirty="0">
              <a:solidFill>
                <a:srgbClr val="000000"/>
              </a:solidFill>
              <a:latin typeface="微软雅黑" pitchFamily="34" charset="-122"/>
              <a:ea typeface="微软雅黑" pitchFamily="34" charset="-122"/>
            </a:endParaRPr>
          </a:p>
        </p:txBody>
      </p:sp>
      <p:sp>
        <p:nvSpPr>
          <p:cNvPr id="19" name="Rectangle 7"/>
          <p:cNvSpPr>
            <a:spLocks noChangeArrowheads="1"/>
          </p:cNvSpPr>
          <p:nvPr/>
        </p:nvSpPr>
        <p:spPr bwMode="auto">
          <a:xfrm>
            <a:off x="3570445" y="1781876"/>
            <a:ext cx="4930282" cy="438282"/>
          </a:xfrm>
          <a:prstGeom prst="rect">
            <a:avLst/>
          </a:prstGeom>
          <a:gradFill rotWithShape="0">
            <a:gsLst>
              <a:gs pos="0">
                <a:srgbClr val="FF6600"/>
              </a:gs>
              <a:gs pos="100000">
                <a:srgbClr val="FF6600">
                  <a:gamma/>
                  <a:shade val="66275"/>
                  <a:invGamma/>
                </a:srgbClr>
              </a:gs>
            </a:gsLst>
            <a:lin ang="2700000" scaled="1"/>
          </a:gradFill>
          <a:ln w="12700">
            <a:noFill/>
            <a:miter lim="800000"/>
            <a:headEnd/>
            <a:tailEnd/>
          </a:ln>
          <a:effectLst/>
        </p:spPr>
        <p:txBody>
          <a:bodyPr wrap="none" lIns="99745" tIns="49873" rIns="99745" bIns="49873" anchor="ctr"/>
          <a:lstStyle/>
          <a:p>
            <a:pPr algn="ctr" latinLnBrk="1">
              <a:defRPr/>
            </a:pPr>
            <a:r>
              <a:rPr kumimoji="1" lang="en-US" altLang="zh-CN" sz="1400" dirty="0" smtClean="0">
                <a:solidFill>
                  <a:schemeClr val="bg1"/>
                </a:solidFill>
                <a:latin typeface="微软雅黑" pitchFamily="34" charset="-122"/>
                <a:ea typeface="微软雅黑" pitchFamily="34" charset="-122"/>
              </a:rPr>
              <a:t>Model</a:t>
            </a:r>
            <a:r>
              <a:rPr kumimoji="1" lang="zh-CN" altLang="en-US" sz="1400" dirty="0" smtClean="0">
                <a:solidFill>
                  <a:schemeClr val="bg1"/>
                </a:solidFill>
                <a:latin typeface="微软雅黑" pitchFamily="34" charset="-122"/>
                <a:ea typeface="微软雅黑" pitchFamily="34" charset="-122"/>
              </a:rPr>
              <a:t>的</a:t>
            </a:r>
            <a:r>
              <a:rPr kumimoji="1" lang="en-US" altLang="zh-CN" sz="1400" dirty="0" smtClean="0">
                <a:solidFill>
                  <a:schemeClr val="bg1"/>
                </a:solidFill>
                <a:latin typeface="微软雅黑" pitchFamily="34" charset="-122"/>
                <a:ea typeface="微软雅黑" pitchFamily="34" charset="-122"/>
              </a:rPr>
              <a:t>POJO</a:t>
            </a:r>
            <a:r>
              <a:rPr kumimoji="1" lang="zh-CN" altLang="en-US" sz="1400" dirty="0" smtClean="0">
                <a:solidFill>
                  <a:schemeClr val="bg1"/>
                </a:solidFill>
                <a:latin typeface="微软雅黑" pitchFamily="34" charset="-122"/>
                <a:ea typeface="微软雅黑" pitchFamily="34" charset="-122"/>
              </a:rPr>
              <a:t>类（采用</a:t>
            </a:r>
            <a:r>
              <a:rPr kumimoji="1" lang="en-US" altLang="zh-CN" sz="1400" dirty="0" smtClean="0">
                <a:solidFill>
                  <a:schemeClr val="bg1"/>
                </a:solidFill>
                <a:latin typeface="微软雅黑" pitchFamily="34" charset="-122"/>
                <a:ea typeface="微软雅黑" pitchFamily="34" charset="-122"/>
              </a:rPr>
              <a:t>ORM</a:t>
            </a:r>
            <a:r>
              <a:rPr kumimoji="1" lang="zh-CN" altLang="en-US" sz="1400" dirty="0" smtClean="0">
                <a:solidFill>
                  <a:schemeClr val="bg1"/>
                </a:solidFill>
                <a:latin typeface="微软雅黑" pitchFamily="34" charset="-122"/>
                <a:ea typeface="微软雅黑" pitchFamily="34" charset="-122"/>
              </a:rPr>
              <a:t>机制与数据库表一一对应映射）</a:t>
            </a:r>
          </a:p>
        </p:txBody>
      </p:sp>
      <p:sp>
        <p:nvSpPr>
          <p:cNvPr id="18" name="右箭头 17"/>
          <p:cNvSpPr/>
          <p:nvPr/>
        </p:nvSpPr>
        <p:spPr>
          <a:xfrm>
            <a:off x="2014973" y="2439299"/>
            <a:ext cx="1134627" cy="766179"/>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分层细化</a:t>
            </a:r>
            <a:endParaRPr lang="zh-CN" altLang="en-US" sz="1200" b="1" dirty="0">
              <a:solidFill>
                <a:schemeClr val="tx1"/>
              </a:solidFill>
              <a:latin typeface="微软雅黑" pitchFamily="34" charset="-122"/>
              <a:ea typeface="微软雅黑" pitchFamily="34" charset="-122"/>
            </a:endParaRPr>
          </a:p>
        </p:txBody>
      </p:sp>
      <p:sp>
        <p:nvSpPr>
          <p:cNvPr id="32" name="Rectangle 7"/>
          <p:cNvSpPr>
            <a:spLocks noChangeArrowheads="1"/>
          </p:cNvSpPr>
          <p:nvPr/>
        </p:nvSpPr>
        <p:spPr bwMode="auto">
          <a:xfrm>
            <a:off x="3570445" y="2624950"/>
            <a:ext cx="4930282" cy="438282"/>
          </a:xfrm>
          <a:prstGeom prst="rect">
            <a:avLst/>
          </a:prstGeom>
          <a:gradFill rotWithShape="0">
            <a:gsLst>
              <a:gs pos="0">
                <a:srgbClr val="FF6600"/>
              </a:gs>
              <a:gs pos="100000">
                <a:srgbClr val="FF6600">
                  <a:gamma/>
                  <a:shade val="66275"/>
                  <a:invGamma/>
                </a:srgbClr>
              </a:gs>
            </a:gsLst>
            <a:lin ang="2700000" scaled="1"/>
          </a:gradFill>
          <a:ln w="12700">
            <a:noFill/>
            <a:miter lim="800000"/>
            <a:headEnd/>
            <a:tailEnd/>
          </a:ln>
          <a:effectLst/>
        </p:spPr>
        <p:txBody>
          <a:bodyPr wrap="none" lIns="99745" tIns="49873" rIns="99745" bIns="49873" anchor="ctr"/>
          <a:lstStyle/>
          <a:p>
            <a:pPr algn="ctr" latinLnBrk="1">
              <a:defRPr/>
            </a:pPr>
            <a:r>
              <a:rPr kumimoji="1" lang="en-US" altLang="zh-CN" sz="1400" dirty="0" smtClean="0">
                <a:solidFill>
                  <a:schemeClr val="bg1"/>
                </a:solidFill>
                <a:latin typeface="微软雅黑" pitchFamily="34" charset="-122"/>
                <a:ea typeface="微软雅黑" pitchFamily="34" charset="-122"/>
              </a:rPr>
              <a:t>Service</a:t>
            </a:r>
            <a:r>
              <a:rPr kumimoji="1" lang="zh-CN" altLang="en-US" sz="1400" dirty="0" smtClean="0">
                <a:solidFill>
                  <a:schemeClr val="bg1"/>
                </a:solidFill>
                <a:latin typeface="微软雅黑" pitchFamily="34" charset="-122"/>
                <a:ea typeface="微软雅黑" pitchFamily="34" charset="-122"/>
              </a:rPr>
              <a:t>层类（集中封装业务处理）</a:t>
            </a:r>
          </a:p>
        </p:txBody>
      </p:sp>
      <p:sp>
        <p:nvSpPr>
          <p:cNvPr id="33" name="Rectangle 7"/>
          <p:cNvSpPr>
            <a:spLocks noChangeArrowheads="1"/>
          </p:cNvSpPr>
          <p:nvPr/>
        </p:nvSpPr>
        <p:spPr bwMode="auto">
          <a:xfrm>
            <a:off x="3570445" y="3391129"/>
            <a:ext cx="4930282" cy="438282"/>
          </a:xfrm>
          <a:prstGeom prst="rect">
            <a:avLst/>
          </a:prstGeom>
          <a:gradFill rotWithShape="0">
            <a:gsLst>
              <a:gs pos="0">
                <a:srgbClr val="FF6600"/>
              </a:gs>
              <a:gs pos="100000">
                <a:srgbClr val="FF6600">
                  <a:gamma/>
                  <a:shade val="66275"/>
                  <a:invGamma/>
                </a:srgbClr>
              </a:gs>
            </a:gsLst>
            <a:lin ang="2700000" scaled="1"/>
          </a:gradFill>
          <a:ln w="12700">
            <a:noFill/>
            <a:miter lim="800000"/>
            <a:headEnd/>
            <a:tailEnd/>
          </a:ln>
          <a:effectLst/>
        </p:spPr>
        <p:txBody>
          <a:bodyPr wrap="none" lIns="99745" tIns="49873" rIns="99745" bIns="49873" anchor="ctr"/>
          <a:lstStyle/>
          <a:p>
            <a:pPr algn="ctr" latinLnBrk="1">
              <a:defRPr/>
            </a:pPr>
            <a:r>
              <a:rPr kumimoji="1" lang="en-US" altLang="zh-CN" sz="1400" dirty="0" smtClean="0">
                <a:solidFill>
                  <a:schemeClr val="bg1"/>
                </a:solidFill>
                <a:latin typeface="微软雅黑" pitchFamily="34" charset="-122"/>
                <a:ea typeface="微软雅黑" pitchFamily="34" charset="-122"/>
              </a:rPr>
              <a:t>Dao</a:t>
            </a:r>
            <a:r>
              <a:rPr kumimoji="1" lang="zh-CN" altLang="en-US" sz="1400" dirty="0" smtClean="0">
                <a:solidFill>
                  <a:schemeClr val="bg1"/>
                </a:solidFill>
                <a:latin typeface="微软雅黑" pitchFamily="34" charset="-122"/>
                <a:ea typeface="微软雅黑" pitchFamily="34" charset="-122"/>
              </a:rPr>
              <a:t>层类（与数据库交互的持久层）</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Spring</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22" name="Text Box 49"/>
          <p:cNvSpPr txBox="1">
            <a:spLocks noChangeArrowheads="1"/>
          </p:cNvSpPr>
          <p:nvPr/>
        </p:nvSpPr>
        <p:spPr bwMode="auto">
          <a:xfrm>
            <a:off x="193101" y="603984"/>
            <a:ext cx="8602200" cy="86395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Spring</a:t>
            </a:r>
            <a:r>
              <a:rPr lang="en-US" altLang="zh-CN" sz="1600" dirty="0" smtClean="0">
                <a:latin typeface="微软雅黑" pitchFamily="34" charset="-122"/>
                <a:ea typeface="微软雅黑" pitchFamily="34" charset="-122"/>
              </a:rPr>
              <a:t> : Spring</a:t>
            </a:r>
            <a:r>
              <a:rPr lang="zh-CN" altLang="en-US" sz="1600" dirty="0" smtClean="0">
                <a:latin typeface="微软雅黑" pitchFamily="34" charset="-122"/>
                <a:ea typeface="微软雅黑" pitchFamily="34" charset="-122"/>
              </a:rPr>
              <a:t>是一个开源框架，是为了解决企业应用程序开发复杂性而创建的。框架的主要优势之一就是其分层架构，分层架构允许您选择使用哪一个组件，同时为 </a:t>
            </a:r>
            <a:r>
              <a:rPr lang="en-US" altLang="zh-CN" sz="1600" dirty="0" smtClean="0">
                <a:latin typeface="微软雅黑" pitchFamily="34" charset="-122"/>
                <a:ea typeface="微软雅黑" pitchFamily="34" charset="-122"/>
              </a:rPr>
              <a:t>J2EE </a:t>
            </a:r>
            <a:r>
              <a:rPr lang="zh-CN" altLang="en-US" sz="1600" dirty="0" smtClean="0">
                <a:latin typeface="微软雅黑" pitchFamily="34" charset="-122"/>
                <a:ea typeface="微软雅黑" pitchFamily="34" charset="-122"/>
              </a:rPr>
              <a:t>应用程序开发提供集成的框架。支持不绑定到特定 </a:t>
            </a:r>
            <a:r>
              <a:rPr lang="en-US" altLang="zh-CN" sz="1600" dirty="0" smtClean="0">
                <a:latin typeface="微软雅黑" pitchFamily="34" charset="-122"/>
                <a:ea typeface="微软雅黑" pitchFamily="34" charset="-122"/>
              </a:rPr>
              <a:t>J2EE </a:t>
            </a:r>
            <a:r>
              <a:rPr lang="zh-CN" altLang="en-US" sz="1600" dirty="0" smtClean="0">
                <a:latin typeface="微软雅黑" pitchFamily="34" charset="-122"/>
                <a:ea typeface="微软雅黑" pitchFamily="34" charset="-122"/>
              </a:rPr>
              <a:t>服务的可重用业务和数据访问对象。</a:t>
            </a:r>
          </a:p>
        </p:txBody>
      </p:sp>
      <p:pic>
        <p:nvPicPr>
          <p:cNvPr id="24578" name="Picture 2" descr="Spring 框架图示"/>
          <p:cNvPicPr>
            <a:picLocks noChangeAspect="1" noChangeArrowheads="1"/>
          </p:cNvPicPr>
          <p:nvPr/>
        </p:nvPicPr>
        <p:blipFill>
          <a:blip r:embed="rId5"/>
          <a:srcRect/>
          <a:stretch>
            <a:fillRect/>
          </a:stretch>
        </p:blipFill>
        <p:spPr bwMode="auto">
          <a:xfrm>
            <a:off x="1598097" y="1467939"/>
            <a:ext cx="5885817" cy="3054263"/>
          </a:xfrm>
          <a:prstGeom prst="rect">
            <a:avLst/>
          </a:prstGeom>
          <a:noFill/>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Spring</a:t>
            </a:r>
            <a:r>
              <a:rPr kumimoji="1" lang="zh-CN" altLang="en-US" sz="1400" b="1" dirty="0" smtClean="0">
                <a:solidFill>
                  <a:schemeClr val="tx1">
                    <a:lumMod val="75000"/>
                    <a:lumOff val="25000"/>
                  </a:schemeClr>
                </a:solidFill>
                <a:latin typeface="Microsoft YaHei"/>
                <a:ea typeface="微软雅黑"/>
                <a:cs typeface="Microsoft YaHei"/>
              </a:rPr>
              <a:t>框架简介</a:t>
            </a:r>
          </a:p>
        </p:txBody>
      </p:sp>
      <p:sp>
        <p:nvSpPr>
          <p:cNvPr id="8" name="Text Box 49"/>
          <p:cNvSpPr txBox="1">
            <a:spLocks noChangeArrowheads="1"/>
          </p:cNvSpPr>
          <p:nvPr/>
        </p:nvSpPr>
        <p:spPr bwMode="auto">
          <a:xfrm>
            <a:off x="193100" y="451903"/>
            <a:ext cx="8713833" cy="4280275"/>
          </a:xfrm>
          <a:prstGeom prst="rect">
            <a:avLst/>
          </a:prstGeom>
          <a:noFill/>
          <a:ln w="9525" algn="ctr">
            <a:noFill/>
            <a:miter lim="800000"/>
            <a:headEnd/>
            <a:tailEnd/>
          </a:ln>
          <a:effectLst/>
        </p:spPr>
        <p:txBody>
          <a:bodyPr wrap="square" lIns="90000" tIns="46800" rIns="90000" bIns="46800">
            <a:spAutoFit/>
          </a:bodyPr>
          <a:lstStyle/>
          <a:p>
            <a:pPr>
              <a:spcBef>
                <a:spcPct val="50000"/>
              </a:spcBef>
              <a:buFont typeface="Wingdings" pitchFamily="2" charset="2"/>
              <a:buChar char="Ø"/>
            </a:pPr>
            <a:r>
              <a:rPr lang="zh-CN" altLang="en-US" sz="1600" b="1" dirty="0" smtClean="0">
                <a:latin typeface="微软雅黑" pitchFamily="34" charset="-122"/>
                <a:ea typeface="微软雅黑" pitchFamily="34" charset="-122"/>
              </a:rPr>
              <a:t>核心容器</a:t>
            </a:r>
            <a:r>
              <a:rPr lang="en-US" altLang="zh-CN" sz="1600" b="1" dirty="0" smtClean="0">
                <a:latin typeface="微软雅黑" pitchFamily="34" charset="-122"/>
                <a:ea typeface="微软雅黑" pitchFamily="34" charset="-122"/>
              </a:rPr>
              <a:t>(Core)</a:t>
            </a:r>
            <a:r>
              <a:rPr lang="zh-CN" altLang="en-US" sz="1600" dirty="0" smtClean="0">
                <a:latin typeface="微软雅黑" pitchFamily="34" charset="-122"/>
                <a:ea typeface="微软雅黑" pitchFamily="34" charset="-122"/>
              </a:rPr>
              <a:t>：核心容器提供 </a:t>
            </a:r>
            <a:r>
              <a:rPr lang="en-US" altLang="zh-CN" sz="1600" dirty="0" smtClean="0">
                <a:latin typeface="微软雅黑" pitchFamily="34" charset="-122"/>
                <a:ea typeface="微软雅黑" pitchFamily="34" charset="-122"/>
              </a:rPr>
              <a:t>Spring </a:t>
            </a:r>
            <a:r>
              <a:rPr lang="zh-CN" altLang="en-US" sz="1600" dirty="0" smtClean="0">
                <a:latin typeface="微软雅黑" pitchFamily="34" charset="-122"/>
                <a:ea typeface="微软雅黑" pitchFamily="34" charset="-122"/>
              </a:rPr>
              <a:t>框架的基本功能。核心容器的主要组件是 </a:t>
            </a:r>
            <a:r>
              <a:rPr lang="en-US" altLang="zh-CN" sz="1600" dirty="0" err="1" smtClean="0">
                <a:latin typeface="微软雅黑" pitchFamily="34" charset="-122"/>
                <a:ea typeface="微软雅黑" pitchFamily="34" charset="-122"/>
              </a:rPr>
              <a:t>BeanFactory</a:t>
            </a:r>
            <a:r>
              <a:rPr lang="zh-CN" altLang="en-US"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BeanFactory</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使用控制反转 （</a:t>
            </a:r>
            <a:r>
              <a:rPr lang="en-US" altLang="zh-CN" sz="1600" dirty="0" smtClean="0">
                <a:latin typeface="微软雅黑" pitchFamily="34" charset="-122"/>
                <a:ea typeface="微软雅黑" pitchFamily="34" charset="-122"/>
              </a:rPr>
              <a:t>IOC</a:t>
            </a:r>
            <a:r>
              <a:rPr lang="zh-CN" altLang="en-US" sz="1600" dirty="0" smtClean="0">
                <a:latin typeface="微软雅黑" pitchFamily="34" charset="-122"/>
                <a:ea typeface="微软雅黑" pitchFamily="34" charset="-122"/>
              </a:rPr>
              <a:t>） 模式将应用程序的配置和依赖性规范与实际的应用程序代码分开。</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Spring </a:t>
            </a:r>
            <a:r>
              <a:rPr lang="zh-CN" altLang="en-US" sz="1600" b="1" dirty="0" smtClean="0">
                <a:latin typeface="微软雅黑" pitchFamily="34" charset="-122"/>
                <a:ea typeface="微软雅黑" pitchFamily="34" charset="-122"/>
              </a:rPr>
              <a:t>上下文</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Spring </a:t>
            </a:r>
            <a:r>
              <a:rPr lang="zh-CN" altLang="en-US" sz="1600" dirty="0" smtClean="0">
                <a:latin typeface="微软雅黑" pitchFamily="34" charset="-122"/>
                <a:ea typeface="微软雅黑" pitchFamily="34" charset="-122"/>
              </a:rPr>
              <a:t>上下文是一个配置文件，向 </a:t>
            </a:r>
            <a:r>
              <a:rPr lang="en-US" altLang="zh-CN" sz="1600" dirty="0" smtClean="0">
                <a:latin typeface="微软雅黑" pitchFamily="34" charset="-122"/>
                <a:ea typeface="微软雅黑" pitchFamily="34" charset="-122"/>
              </a:rPr>
              <a:t>Spring </a:t>
            </a:r>
            <a:r>
              <a:rPr lang="zh-CN" altLang="en-US" sz="1600" dirty="0" smtClean="0">
                <a:latin typeface="微软雅黑" pitchFamily="34" charset="-122"/>
                <a:ea typeface="微软雅黑" pitchFamily="34" charset="-122"/>
              </a:rPr>
              <a:t>框架提供上下文信息。</a:t>
            </a:r>
            <a:r>
              <a:rPr lang="en-US" altLang="zh-CN" sz="1600" dirty="0" smtClean="0">
                <a:latin typeface="微软雅黑" pitchFamily="34" charset="-122"/>
                <a:ea typeface="微软雅黑" pitchFamily="34" charset="-122"/>
              </a:rPr>
              <a:t>Spring </a:t>
            </a:r>
            <a:r>
              <a:rPr lang="zh-CN" altLang="en-US" sz="1600" dirty="0" smtClean="0">
                <a:latin typeface="微软雅黑" pitchFamily="34" charset="-122"/>
                <a:ea typeface="微软雅黑" pitchFamily="34" charset="-122"/>
              </a:rPr>
              <a:t>上下文包括企业服务，例如 </a:t>
            </a:r>
            <a:r>
              <a:rPr lang="en-US" altLang="zh-CN" sz="1600" dirty="0" smtClean="0">
                <a:latin typeface="微软雅黑" pitchFamily="34" charset="-122"/>
                <a:ea typeface="微软雅黑" pitchFamily="34" charset="-122"/>
              </a:rPr>
              <a:t>JNDI</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EJB</a:t>
            </a:r>
            <a:r>
              <a:rPr lang="zh-CN" altLang="en-US" sz="1600" dirty="0" smtClean="0">
                <a:latin typeface="微软雅黑" pitchFamily="34" charset="-122"/>
                <a:ea typeface="微软雅黑" pitchFamily="34" charset="-122"/>
              </a:rPr>
              <a:t>、电子邮件、国际化、校验和调度功能。</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Spring AOP</a:t>
            </a:r>
            <a:r>
              <a:rPr lang="zh-CN" altLang="en-US" sz="1600" dirty="0" smtClean="0">
                <a:latin typeface="微软雅黑" pitchFamily="34" charset="-122"/>
                <a:ea typeface="微软雅黑" pitchFamily="34" charset="-122"/>
              </a:rPr>
              <a:t>：通过配置管理特性，</a:t>
            </a:r>
            <a:r>
              <a:rPr lang="en-US" altLang="zh-CN" sz="1600" dirty="0" smtClean="0">
                <a:latin typeface="微软雅黑" pitchFamily="34" charset="-122"/>
                <a:ea typeface="微软雅黑" pitchFamily="34" charset="-122"/>
              </a:rPr>
              <a:t>Spring AOP </a:t>
            </a:r>
            <a:r>
              <a:rPr lang="zh-CN" altLang="en-US" sz="1600" dirty="0" smtClean="0">
                <a:latin typeface="微软雅黑" pitchFamily="34" charset="-122"/>
                <a:ea typeface="微软雅黑" pitchFamily="34" charset="-122"/>
              </a:rPr>
              <a:t>模块直接将面向方面的编程功能集成到了 </a:t>
            </a:r>
            <a:r>
              <a:rPr lang="en-US" altLang="zh-CN" sz="1600" dirty="0" smtClean="0">
                <a:latin typeface="微软雅黑" pitchFamily="34" charset="-122"/>
                <a:ea typeface="微软雅黑" pitchFamily="34" charset="-122"/>
              </a:rPr>
              <a:t>Spring </a:t>
            </a:r>
            <a:r>
              <a:rPr lang="zh-CN" altLang="en-US" sz="1600" dirty="0" smtClean="0">
                <a:latin typeface="微软雅黑" pitchFamily="34" charset="-122"/>
                <a:ea typeface="微软雅黑" pitchFamily="34" charset="-122"/>
              </a:rPr>
              <a:t>框架中。所以，可以很容易地使 </a:t>
            </a:r>
            <a:r>
              <a:rPr lang="en-US" altLang="zh-CN" sz="1600" dirty="0" smtClean="0">
                <a:latin typeface="微软雅黑" pitchFamily="34" charset="-122"/>
                <a:ea typeface="微软雅黑" pitchFamily="34" charset="-122"/>
              </a:rPr>
              <a:t>Spring </a:t>
            </a:r>
            <a:r>
              <a:rPr lang="zh-CN" altLang="en-US" sz="1600" dirty="0" smtClean="0">
                <a:latin typeface="微软雅黑" pitchFamily="34" charset="-122"/>
                <a:ea typeface="微软雅黑" pitchFamily="34" charset="-122"/>
              </a:rPr>
              <a:t>框架管理的任何对象支持 </a:t>
            </a:r>
            <a:r>
              <a:rPr lang="en-US" altLang="zh-CN" sz="1600" dirty="0" smtClean="0">
                <a:latin typeface="微软雅黑" pitchFamily="34" charset="-122"/>
                <a:ea typeface="微软雅黑" pitchFamily="34" charset="-122"/>
              </a:rPr>
              <a:t>AOP</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Spring AOP </a:t>
            </a:r>
            <a:r>
              <a:rPr lang="zh-CN" altLang="en-US" sz="1600" dirty="0" smtClean="0">
                <a:latin typeface="微软雅黑" pitchFamily="34" charset="-122"/>
                <a:ea typeface="微软雅黑" pitchFamily="34" charset="-122"/>
              </a:rPr>
              <a:t>模块为基于 </a:t>
            </a:r>
            <a:r>
              <a:rPr lang="en-US" altLang="zh-CN" sz="1600" dirty="0" smtClean="0">
                <a:latin typeface="微软雅黑" pitchFamily="34" charset="-122"/>
                <a:ea typeface="微软雅黑" pitchFamily="34" charset="-122"/>
              </a:rPr>
              <a:t>Spring </a:t>
            </a:r>
            <a:r>
              <a:rPr lang="zh-CN" altLang="en-US" sz="1600" dirty="0" smtClean="0">
                <a:latin typeface="微软雅黑" pitchFamily="34" charset="-122"/>
                <a:ea typeface="微软雅黑" pitchFamily="34" charset="-122"/>
              </a:rPr>
              <a:t>的应用程序中的对象提供了事务管理服务。</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Spring DAO</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JDBC DAO </a:t>
            </a:r>
            <a:r>
              <a:rPr lang="zh-CN" altLang="en-US" sz="1600" dirty="0" smtClean="0">
                <a:latin typeface="微软雅黑" pitchFamily="34" charset="-122"/>
                <a:ea typeface="微软雅黑" pitchFamily="34" charset="-122"/>
              </a:rPr>
              <a:t>抽象层提供了有意义的异常层次结构，可用该结构来管理异常处理和不同数据库供应商抛出的错误消息。异常层次结构简化了错误处理。</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Spring ORM</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Spring </a:t>
            </a:r>
            <a:r>
              <a:rPr lang="zh-CN" altLang="en-US" sz="1600" dirty="0" smtClean="0">
                <a:latin typeface="微软雅黑" pitchFamily="34" charset="-122"/>
                <a:ea typeface="微软雅黑" pitchFamily="34" charset="-122"/>
              </a:rPr>
              <a:t>框架插入了若干个 </a:t>
            </a:r>
            <a:r>
              <a:rPr lang="en-US" altLang="zh-CN" sz="1600" dirty="0" smtClean="0">
                <a:latin typeface="微软雅黑" pitchFamily="34" charset="-122"/>
                <a:ea typeface="微软雅黑" pitchFamily="34" charset="-122"/>
              </a:rPr>
              <a:t>ORM </a:t>
            </a:r>
            <a:r>
              <a:rPr lang="zh-CN" altLang="en-US" sz="1600" dirty="0" smtClean="0">
                <a:latin typeface="微软雅黑" pitchFamily="34" charset="-122"/>
                <a:ea typeface="微软雅黑" pitchFamily="34" charset="-122"/>
              </a:rPr>
              <a:t>框架，从而提供了 </a:t>
            </a:r>
            <a:r>
              <a:rPr lang="en-US" altLang="zh-CN" sz="1600" dirty="0" smtClean="0">
                <a:latin typeface="微软雅黑" pitchFamily="34" charset="-122"/>
                <a:ea typeface="微软雅黑" pitchFamily="34" charset="-122"/>
              </a:rPr>
              <a:t>ORM </a:t>
            </a:r>
            <a:r>
              <a:rPr lang="zh-CN" altLang="en-US" sz="1600" dirty="0" smtClean="0">
                <a:latin typeface="微软雅黑" pitchFamily="34" charset="-122"/>
                <a:ea typeface="微软雅黑" pitchFamily="34" charset="-122"/>
              </a:rPr>
              <a:t>的对象关系工具。</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Spring Web </a:t>
            </a:r>
            <a:r>
              <a:rPr lang="zh-CN" altLang="en-US" sz="1600" b="1" dirty="0" smtClean="0">
                <a:latin typeface="微软雅黑" pitchFamily="34" charset="-122"/>
                <a:ea typeface="微软雅黑" pitchFamily="34" charset="-122"/>
              </a:rPr>
              <a:t>模块</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Web </a:t>
            </a:r>
            <a:r>
              <a:rPr lang="zh-CN" altLang="en-US" sz="1600" dirty="0" smtClean="0">
                <a:latin typeface="微软雅黑" pitchFamily="34" charset="-122"/>
                <a:ea typeface="微软雅黑" pitchFamily="34" charset="-122"/>
              </a:rPr>
              <a:t>上下文模块建立在应用程序上下文模块之上，为基于 </a:t>
            </a:r>
            <a:r>
              <a:rPr lang="en-US" altLang="zh-CN" sz="1600" dirty="0" smtClean="0">
                <a:latin typeface="微软雅黑" pitchFamily="34" charset="-122"/>
                <a:ea typeface="微软雅黑" pitchFamily="34" charset="-122"/>
              </a:rPr>
              <a:t>Web </a:t>
            </a:r>
            <a:r>
              <a:rPr lang="zh-CN" altLang="en-US" sz="1600" dirty="0" smtClean="0">
                <a:latin typeface="微软雅黑" pitchFamily="34" charset="-122"/>
                <a:ea typeface="微软雅黑" pitchFamily="34" charset="-122"/>
              </a:rPr>
              <a:t>的应用程序提供了上下文。</a:t>
            </a:r>
          </a:p>
          <a:p>
            <a:pPr>
              <a:spcBef>
                <a:spcPct val="50000"/>
              </a:spcBef>
              <a:buFont typeface="Wingdings" pitchFamily="2" charset="2"/>
              <a:buChar char="Ø"/>
            </a:pPr>
            <a:r>
              <a:rPr lang="en-US" altLang="zh-CN" sz="1600" b="1" dirty="0" smtClean="0">
                <a:latin typeface="微软雅黑" pitchFamily="34" charset="-122"/>
                <a:ea typeface="微软雅黑" pitchFamily="34" charset="-122"/>
              </a:rPr>
              <a:t>Spring MVC </a:t>
            </a:r>
            <a:r>
              <a:rPr lang="zh-CN" altLang="en-US" sz="1600" b="1" dirty="0" smtClean="0">
                <a:latin typeface="微软雅黑" pitchFamily="34" charset="-122"/>
                <a:ea typeface="微软雅黑" pitchFamily="34" charset="-122"/>
              </a:rPr>
              <a:t>框架</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MVC </a:t>
            </a:r>
            <a:r>
              <a:rPr lang="zh-CN" altLang="en-US" sz="1600" dirty="0" smtClean="0">
                <a:latin typeface="微软雅黑" pitchFamily="34" charset="-122"/>
                <a:ea typeface="微软雅黑" pitchFamily="34" charset="-122"/>
              </a:rPr>
              <a:t>框架是一个全功能的构建 </a:t>
            </a:r>
            <a:r>
              <a:rPr lang="en-US" altLang="zh-CN" sz="1600" dirty="0" smtClean="0">
                <a:latin typeface="微软雅黑" pitchFamily="34" charset="-122"/>
                <a:ea typeface="微软雅黑" pitchFamily="34" charset="-122"/>
              </a:rPr>
              <a:t>Web </a:t>
            </a:r>
            <a:r>
              <a:rPr lang="zh-CN" altLang="en-US" sz="1600" dirty="0" smtClean="0">
                <a:latin typeface="微软雅黑" pitchFamily="34" charset="-122"/>
                <a:ea typeface="微软雅黑" pitchFamily="34" charset="-122"/>
              </a:rPr>
              <a:t>应用程序的 </a:t>
            </a:r>
            <a:r>
              <a:rPr lang="en-US" altLang="zh-CN" sz="1600" dirty="0" smtClean="0">
                <a:latin typeface="微软雅黑" pitchFamily="34" charset="-122"/>
                <a:ea typeface="微软雅黑" pitchFamily="34" charset="-122"/>
              </a:rPr>
              <a:t>MVC </a:t>
            </a:r>
            <a:r>
              <a:rPr lang="zh-CN" altLang="en-US" sz="1600" dirty="0" smtClean="0">
                <a:latin typeface="微软雅黑" pitchFamily="34" charset="-122"/>
                <a:ea typeface="微软雅黑" pitchFamily="34" charset="-122"/>
              </a:rPr>
              <a:t>实现。</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Spring</a:t>
            </a:r>
            <a:r>
              <a:rPr kumimoji="1" lang="zh-CN" altLang="en-US" sz="1400" b="1" dirty="0" smtClean="0">
                <a:solidFill>
                  <a:schemeClr val="tx1">
                    <a:lumMod val="75000"/>
                    <a:lumOff val="25000"/>
                  </a:schemeClr>
                </a:solidFill>
                <a:latin typeface="Microsoft YaHei"/>
                <a:ea typeface="微软雅黑"/>
                <a:cs typeface="Microsoft YaHei"/>
              </a:rPr>
              <a:t>框架</a:t>
            </a:r>
            <a:r>
              <a:rPr kumimoji="1" lang="en-US" altLang="zh-CN" sz="1400" b="1" dirty="0" smtClean="0">
                <a:solidFill>
                  <a:schemeClr val="tx1">
                    <a:lumMod val="75000"/>
                    <a:lumOff val="25000"/>
                  </a:schemeClr>
                </a:solidFill>
                <a:latin typeface="Microsoft YaHei"/>
                <a:ea typeface="微软雅黑"/>
                <a:cs typeface="Microsoft YaHei"/>
              </a:rPr>
              <a:t>—IOC</a:t>
            </a:r>
            <a:r>
              <a:rPr kumimoji="1" lang="zh-CN" altLang="en-US" sz="1400" b="1" dirty="0" smtClean="0">
                <a:solidFill>
                  <a:schemeClr val="tx1">
                    <a:lumMod val="75000"/>
                    <a:lumOff val="25000"/>
                  </a:schemeClr>
                </a:solidFill>
                <a:latin typeface="Microsoft YaHei"/>
                <a:ea typeface="微软雅黑"/>
                <a:cs typeface="Microsoft YaHei"/>
              </a:rPr>
              <a:t>和</a:t>
            </a:r>
            <a:r>
              <a:rPr kumimoji="1" lang="en-US" altLang="zh-CN" sz="1400" b="1" dirty="0" smtClean="0">
                <a:solidFill>
                  <a:schemeClr val="tx1">
                    <a:lumMod val="75000"/>
                    <a:lumOff val="25000"/>
                  </a:schemeClr>
                </a:solidFill>
                <a:latin typeface="Microsoft YaHei"/>
                <a:ea typeface="微软雅黑"/>
                <a:cs typeface="Microsoft YaHei"/>
              </a:rPr>
              <a:t>AOP</a:t>
            </a:r>
          </a:p>
        </p:txBody>
      </p:sp>
      <p:sp>
        <p:nvSpPr>
          <p:cNvPr id="22" name="Text Box 49"/>
          <p:cNvSpPr txBox="1">
            <a:spLocks noChangeArrowheads="1"/>
          </p:cNvSpPr>
          <p:nvPr/>
        </p:nvSpPr>
        <p:spPr bwMode="auto">
          <a:xfrm>
            <a:off x="193100" y="595516"/>
            <a:ext cx="8900097" cy="833178"/>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Spring  IOC</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IoC</a:t>
            </a:r>
            <a:r>
              <a:rPr lang="en-US" altLang="zh-CN" sz="1600" dirty="0" smtClean="0">
                <a:latin typeface="微软雅黑" pitchFamily="34" charset="-122"/>
                <a:ea typeface="微软雅黑" pitchFamily="34" charset="-122"/>
              </a:rPr>
              <a:t> (Inversion of Control)</a:t>
            </a:r>
            <a:r>
              <a:rPr lang="zh-CN" altLang="en-US" sz="1600" dirty="0" smtClean="0">
                <a:latin typeface="微软雅黑" pitchFamily="34" charset="-122"/>
                <a:ea typeface="微软雅黑" pitchFamily="34" charset="-122"/>
              </a:rPr>
              <a:t>就是应用本身不依赖对象的创建和维护而是交给外部容器</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这里为</a:t>
            </a:r>
            <a:r>
              <a:rPr lang="en-US" altLang="zh-CN" sz="1600" dirty="0" smtClean="0">
                <a:latin typeface="微软雅黑" pitchFamily="34" charset="-122"/>
                <a:ea typeface="微软雅黑" pitchFamily="34" charset="-122"/>
              </a:rPr>
              <a:t>spring),</a:t>
            </a:r>
            <a:r>
              <a:rPr lang="zh-CN" altLang="en-US" sz="1600" dirty="0" smtClean="0">
                <a:latin typeface="微软雅黑" pitchFamily="34" charset="-122"/>
                <a:ea typeface="微软雅黑" pitchFamily="34" charset="-122"/>
              </a:rPr>
              <a:t>这要就把应用和对象之间解耦</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控制权交给了外部容器。主要底层实现采用了</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的反射机制。</a:t>
            </a:r>
          </a:p>
        </p:txBody>
      </p:sp>
      <p:sp>
        <p:nvSpPr>
          <p:cNvPr id="8" name="Rectangle 6"/>
          <p:cNvSpPr>
            <a:spLocks noChangeArrowheads="1"/>
          </p:cNvSpPr>
          <p:nvPr/>
        </p:nvSpPr>
        <p:spPr bwMode="auto">
          <a:xfrm>
            <a:off x="1340483" y="1391911"/>
            <a:ext cx="2127818" cy="3260058"/>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latinLnBrk="1">
              <a:lnSpc>
                <a:spcPct val="120000"/>
              </a:lnSpc>
              <a:defRPr/>
            </a:pPr>
            <a:r>
              <a:rPr lang="en-US" altLang="zh-CN" sz="1000" dirty="0" smtClean="0">
                <a:solidFill>
                  <a:srgbClr val="000000"/>
                </a:solidFill>
                <a:latin typeface="微软雅黑" pitchFamily="34" charset="-122"/>
                <a:ea typeface="微软雅黑" pitchFamily="34" charset="-122"/>
              </a:rPr>
              <a:t>public class A {</a:t>
            </a:r>
          </a:p>
          <a:p>
            <a:pPr latinLnBrk="1">
              <a:lnSpc>
                <a:spcPct val="120000"/>
              </a:lnSpc>
              <a:defRPr/>
            </a:pPr>
            <a:r>
              <a:rPr lang="en-US" altLang="zh-CN" sz="1000" dirty="0" smtClean="0">
                <a:solidFill>
                  <a:srgbClr val="000000"/>
                </a:solidFill>
                <a:latin typeface="微软雅黑" pitchFamily="34" charset="-122"/>
                <a:ea typeface="微软雅黑" pitchFamily="34" charset="-122"/>
              </a:rPr>
              <a:t>     private B  </a:t>
            </a:r>
            <a:r>
              <a:rPr lang="en-US" altLang="zh-CN" sz="1000" dirty="0" err="1" smtClean="0">
                <a:solidFill>
                  <a:srgbClr val="000000"/>
                </a:solidFill>
                <a:latin typeface="微软雅黑" pitchFamily="34" charset="-122"/>
                <a:ea typeface="微软雅黑" pitchFamily="34" charset="-122"/>
              </a:rPr>
              <a:t>b</a:t>
            </a:r>
            <a:r>
              <a:rPr lang="en-US" altLang="zh-CN" sz="1000" dirty="0" smtClean="0">
                <a:solidFill>
                  <a:srgbClr val="000000"/>
                </a:solidFill>
                <a:latin typeface="微软雅黑" pitchFamily="34" charset="-122"/>
                <a:ea typeface="微软雅黑" pitchFamily="34" charset="-122"/>
              </a:rPr>
              <a:t>;</a:t>
            </a:r>
          </a:p>
          <a:p>
            <a:pPr latinLnBrk="1">
              <a:lnSpc>
                <a:spcPct val="120000"/>
              </a:lnSpc>
              <a:defRPr/>
            </a:pPr>
            <a:r>
              <a:rPr lang="en-US" altLang="zh-CN" sz="1000" dirty="0" smtClean="0">
                <a:solidFill>
                  <a:srgbClr val="000000"/>
                </a:solidFill>
                <a:latin typeface="微软雅黑" pitchFamily="34" charset="-122"/>
                <a:ea typeface="微软雅黑" pitchFamily="34" charset="-122"/>
              </a:rPr>
              <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     public void </a:t>
            </a:r>
            <a:r>
              <a:rPr lang="en-US" altLang="zh-CN" sz="1000" dirty="0" err="1" smtClean="0">
                <a:solidFill>
                  <a:srgbClr val="000000"/>
                </a:solidFill>
                <a:latin typeface="微软雅黑" pitchFamily="34" charset="-122"/>
                <a:ea typeface="微软雅黑" pitchFamily="34" charset="-122"/>
              </a:rPr>
              <a:t>doA</a:t>
            </a:r>
            <a:r>
              <a:rPr lang="en-US" altLang="zh-CN" sz="1000" dirty="0" smtClean="0">
                <a:solidFill>
                  <a:srgbClr val="000000"/>
                </a:solidFill>
                <a:latin typeface="微软雅黑" pitchFamily="34" charset="-122"/>
                <a:ea typeface="微软雅黑" pitchFamily="34" charset="-122"/>
              </a:rPr>
              <a:t> () {</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 	</a:t>
            </a:r>
            <a:r>
              <a:rPr lang="en-US" altLang="zh-CN" sz="1000" dirty="0" smtClean="0">
                <a:solidFill>
                  <a:srgbClr val="FF0000"/>
                </a:solidFill>
                <a:latin typeface="微软雅黑" pitchFamily="34" charset="-122"/>
                <a:ea typeface="微软雅黑" pitchFamily="34" charset="-122"/>
              </a:rPr>
              <a:t> b = new B();</a:t>
            </a:r>
          </a:p>
          <a:p>
            <a:pPr latinLnBrk="1">
              <a:lnSpc>
                <a:spcPct val="120000"/>
              </a:lnSpc>
              <a:defRPr/>
            </a:pPr>
            <a:r>
              <a:rPr lang="en-US" altLang="zh-CN" sz="1000" dirty="0" smtClean="0">
                <a:solidFill>
                  <a:srgbClr val="FF0000"/>
                </a:solidFill>
                <a:latin typeface="微软雅黑" pitchFamily="34" charset="-122"/>
                <a:ea typeface="微软雅黑" pitchFamily="34" charset="-122"/>
              </a:rPr>
              <a:t>	 </a:t>
            </a:r>
            <a:r>
              <a:rPr lang="en-US" altLang="zh-CN" sz="1000" dirty="0" err="1" smtClean="0">
                <a:solidFill>
                  <a:srgbClr val="FF0000"/>
                </a:solidFill>
                <a:latin typeface="微软雅黑" pitchFamily="34" charset="-122"/>
                <a:ea typeface="微软雅黑" pitchFamily="34" charset="-122"/>
              </a:rPr>
              <a:t>b.doB</a:t>
            </a:r>
            <a:r>
              <a:rPr lang="en-US" altLang="zh-CN" sz="1000" dirty="0" smtClean="0">
                <a:solidFill>
                  <a:srgbClr val="FF0000"/>
                </a:solidFill>
                <a:latin typeface="微软雅黑" pitchFamily="34" charset="-122"/>
                <a:ea typeface="微软雅黑" pitchFamily="34" charset="-122"/>
              </a:rPr>
              <a:t>();</a:t>
            </a:r>
            <a:r>
              <a:rPr lang="zh-CN" altLang="en-US" sz="1000" dirty="0" smtClean="0">
                <a:solidFill>
                  <a:srgbClr val="000000"/>
                </a:solidFill>
                <a:latin typeface="微软雅黑" pitchFamily="34" charset="-122"/>
                <a:ea typeface="微软雅黑" pitchFamily="34" charset="-122"/>
              </a:rPr>
              <a:t/>
            </a:r>
            <a:br>
              <a:rPr lang="zh-CN" altLang="en-US" sz="1000" dirty="0" smtClean="0">
                <a:solidFill>
                  <a:srgbClr val="000000"/>
                </a:solidFill>
                <a:latin typeface="微软雅黑" pitchFamily="34" charset="-122"/>
                <a:ea typeface="微软雅黑" pitchFamily="34" charset="-122"/>
              </a:rPr>
            </a:br>
            <a:r>
              <a:rPr lang="zh-CN" altLang="en-US" sz="1000" dirty="0" smtClean="0">
                <a:solidFill>
                  <a:srgbClr val="000000"/>
                </a:solidFill>
                <a:latin typeface="微软雅黑" pitchFamily="34" charset="-122"/>
                <a:ea typeface="微软雅黑" pitchFamily="34" charset="-122"/>
              </a:rPr>
              <a:t>     </a:t>
            </a:r>
            <a:r>
              <a:rPr lang="en-US" altLang="zh-CN" sz="1000" dirty="0" smtClean="0">
                <a:solidFill>
                  <a:srgbClr val="000000"/>
                </a:solidFill>
                <a:latin typeface="微软雅黑" pitchFamily="34" charset="-122"/>
                <a:ea typeface="微软雅黑" pitchFamily="34" charset="-122"/>
              </a:rPr>
              <a:t>}</a:t>
            </a:r>
          </a:p>
          <a:p>
            <a:pPr latinLnBrk="1">
              <a:lnSpc>
                <a:spcPct val="120000"/>
              </a:lnSpc>
              <a:defRPr/>
            </a:pPr>
            <a:endParaRPr lang="en-US" altLang="zh-CN" sz="1000" dirty="0" smtClean="0">
              <a:solidFill>
                <a:srgbClr val="000000"/>
              </a:solidFill>
              <a:latin typeface="微软雅黑" pitchFamily="34" charset="-122"/>
              <a:ea typeface="微软雅黑" pitchFamily="34" charset="-122"/>
            </a:endParaRPr>
          </a:p>
          <a:p>
            <a:pPr latinLnBrk="1">
              <a:lnSpc>
                <a:spcPct val="120000"/>
              </a:lnSpc>
              <a:defRPr/>
            </a:pPr>
            <a:r>
              <a:rPr lang="en-US" altLang="zh-CN" sz="1000" dirty="0" smtClean="0">
                <a:solidFill>
                  <a:srgbClr val="000000"/>
                </a:solidFill>
                <a:latin typeface="微软雅黑" pitchFamily="34" charset="-122"/>
                <a:ea typeface="微软雅黑" pitchFamily="34" charset="-122"/>
              </a:rPr>
              <a:t>     public void </a:t>
            </a:r>
            <a:r>
              <a:rPr lang="en-US" altLang="zh-CN" sz="1000" dirty="0" err="1" smtClean="0">
                <a:solidFill>
                  <a:srgbClr val="000000"/>
                </a:solidFill>
                <a:latin typeface="微软雅黑" pitchFamily="34" charset="-122"/>
                <a:ea typeface="微软雅黑" pitchFamily="34" charset="-122"/>
              </a:rPr>
              <a:t>setB</a:t>
            </a:r>
            <a:r>
              <a:rPr lang="en-US" altLang="zh-CN" sz="1000" dirty="0" smtClean="0">
                <a:solidFill>
                  <a:srgbClr val="000000"/>
                </a:solidFill>
                <a:latin typeface="微软雅黑" pitchFamily="34" charset="-122"/>
                <a:ea typeface="微软雅黑" pitchFamily="34" charset="-122"/>
              </a:rPr>
              <a:t>(B  </a:t>
            </a:r>
            <a:r>
              <a:rPr lang="en-US" altLang="zh-CN" sz="1000" dirty="0" err="1" smtClean="0">
                <a:solidFill>
                  <a:srgbClr val="000000"/>
                </a:solidFill>
                <a:latin typeface="微软雅黑" pitchFamily="34" charset="-122"/>
                <a:ea typeface="微软雅黑" pitchFamily="34" charset="-122"/>
              </a:rPr>
              <a:t>b</a:t>
            </a:r>
            <a:r>
              <a:rPr lang="en-US" altLang="zh-CN" sz="1000" dirty="0" smtClean="0">
                <a:solidFill>
                  <a:srgbClr val="000000"/>
                </a:solidFill>
                <a:latin typeface="微软雅黑" pitchFamily="34" charset="-122"/>
                <a:ea typeface="微软雅黑" pitchFamily="34" charset="-122"/>
              </a:rPr>
              <a:t>){</a:t>
            </a:r>
          </a:p>
          <a:p>
            <a:pPr latinLnBrk="1">
              <a:lnSpc>
                <a:spcPct val="120000"/>
              </a:lnSpc>
              <a:defRPr/>
            </a:pPr>
            <a:r>
              <a:rPr lang="en-US" altLang="zh-CN" sz="1000" dirty="0" smtClean="0">
                <a:solidFill>
                  <a:srgbClr val="000000"/>
                </a:solidFill>
                <a:latin typeface="微软雅黑" pitchFamily="34" charset="-122"/>
                <a:ea typeface="微软雅黑" pitchFamily="34" charset="-122"/>
              </a:rPr>
              <a:t>              </a:t>
            </a:r>
            <a:r>
              <a:rPr lang="en-US" altLang="zh-CN" sz="1000" dirty="0" err="1" smtClean="0">
                <a:solidFill>
                  <a:srgbClr val="000000"/>
                </a:solidFill>
                <a:latin typeface="微软雅黑" pitchFamily="34" charset="-122"/>
                <a:ea typeface="微软雅黑" pitchFamily="34" charset="-122"/>
              </a:rPr>
              <a:t>this.b</a:t>
            </a:r>
            <a:r>
              <a:rPr lang="en-US" altLang="zh-CN" sz="1000" dirty="0" smtClean="0">
                <a:solidFill>
                  <a:srgbClr val="000000"/>
                </a:solidFill>
                <a:latin typeface="微软雅黑" pitchFamily="34" charset="-122"/>
                <a:ea typeface="微软雅黑" pitchFamily="34" charset="-122"/>
              </a:rPr>
              <a:t> = b;    </a:t>
            </a:r>
          </a:p>
          <a:p>
            <a:pPr latinLnBrk="1">
              <a:lnSpc>
                <a:spcPct val="120000"/>
              </a:lnSpc>
              <a:defRPr/>
            </a:pPr>
            <a:r>
              <a:rPr lang="en-US" altLang="zh-CN" sz="1000" dirty="0" smtClean="0">
                <a:solidFill>
                  <a:srgbClr val="000000"/>
                </a:solidFill>
                <a:latin typeface="微软雅黑" pitchFamily="34" charset="-122"/>
                <a:ea typeface="微软雅黑" pitchFamily="34" charset="-122"/>
              </a:rPr>
              <a:t>     } </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a:t>
            </a:r>
          </a:p>
          <a:p>
            <a:pPr latinLnBrk="1">
              <a:lnSpc>
                <a:spcPct val="120000"/>
              </a:lnSpc>
              <a:defRPr/>
            </a:pPr>
            <a:endParaRPr lang="en-US" altLang="zh-CN" sz="1000" dirty="0" smtClean="0">
              <a:solidFill>
                <a:srgbClr val="000000"/>
              </a:solidFill>
              <a:latin typeface="微软雅黑" pitchFamily="34" charset="-122"/>
              <a:ea typeface="微软雅黑" pitchFamily="34" charset="-122"/>
            </a:endParaRPr>
          </a:p>
          <a:p>
            <a:pPr latinLnBrk="1">
              <a:lnSpc>
                <a:spcPct val="120000"/>
              </a:lnSpc>
              <a:defRPr/>
            </a:pPr>
            <a:r>
              <a:rPr lang="en-US" altLang="zh-CN" sz="1000" dirty="0" smtClean="0">
                <a:solidFill>
                  <a:srgbClr val="000000"/>
                </a:solidFill>
                <a:latin typeface="微软雅黑" pitchFamily="34" charset="-122"/>
                <a:ea typeface="微软雅黑" pitchFamily="34" charset="-122"/>
              </a:rPr>
              <a:t>public class B {</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     public void </a:t>
            </a:r>
            <a:r>
              <a:rPr lang="en-US" altLang="zh-CN" sz="1000" dirty="0" err="1" smtClean="0">
                <a:solidFill>
                  <a:srgbClr val="000000"/>
                </a:solidFill>
                <a:latin typeface="微软雅黑" pitchFamily="34" charset="-122"/>
                <a:ea typeface="微软雅黑" pitchFamily="34" charset="-122"/>
              </a:rPr>
              <a:t>doB</a:t>
            </a:r>
            <a:r>
              <a:rPr lang="en-US" altLang="zh-CN" sz="1000" dirty="0" smtClean="0">
                <a:solidFill>
                  <a:srgbClr val="000000"/>
                </a:solidFill>
                <a:latin typeface="微软雅黑" pitchFamily="34" charset="-122"/>
                <a:ea typeface="微软雅黑" pitchFamily="34" charset="-122"/>
              </a:rPr>
              <a:t> () {</a:t>
            </a:r>
            <a:r>
              <a:rPr lang="zh-CN" altLang="en-US" sz="1000" dirty="0" smtClean="0">
                <a:solidFill>
                  <a:srgbClr val="000000"/>
                </a:solidFill>
                <a:latin typeface="微软雅黑" pitchFamily="34" charset="-122"/>
                <a:ea typeface="微软雅黑" pitchFamily="34" charset="-122"/>
              </a:rPr>
              <a:t/>
            </a:r>
            <a:br>
              <a:rPr lang="zh-CN" altLang="en-US" sz="1000" dirty="0" smtClean="0">
                <a:solidFill>
                  <a:srgbClr val="000000"/>
                </a:solidFill>
                <a:latin typeface="微软雅黑" pitchFamily="34" charset="-122"/>
                <a:ea typeface="微软雅黑" pitchFamily="34" charset="-122"/>
              </a:rPr>
            </a:br>
            <a:r>
              <a:rPr lang="zh-CN" altLang="en-US" sz="1000" dirty="0" smtClean="0">
                <a:solidFill>
                  <a:srgbClr val="000000"/>
                </a:solidFill>
                <a:latin typeface="微软雅黑" pitchFamily="34" charset="-122"/>
                <a:ea typeface="微软雅黑" pitchFamily="34" charset="-122"/>
              </a:rPr>
              <a:t>     </a:t>
            </a:r>
            <a:r>
              <a:rPr lang="en-US" altLang="zh-CN" sz="1000" dirty="0" smtClean="0">
                <a:solidFill>
                  <a:srgbClr val="000000"/>
                </a:solidFill>
                <a:latin typeface="微软雅黑" pitchFamily="34" charset="-122"/>
                <a:ea typeface="微软雅黑" pitchFamily="34" charset="-122"/>
              </a:rPr>
              <a:t>}</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a:t>
            </a:r>
          </a:p>
          <a:p>
            <a:pPr latinLnBrk="1">
              <a:lnSpc>
                <a:spcPct val="120000"/>
              </a:lnSpc>
              <a:defRPr/>
            </a:pPr>
            <a:endParaRPr lang="en-US" altLang="zh-CN" sz="1000" dirty="0" smtClean="0">
              <a:solidFill>
                <a:srgbClr val="000000"/>
              </a:solidFill>
              <a:latin typeface="微软雅黑" pitchFamily="34" charset="-122"/>
              <a:ea typeface="微软雅黑" pitchFamily="34" charset="-122"/>
            </a:endParaRPr>
          </a:p>
          <a:p>
            <a:pPr latinLnBrk="1">
              <a:lnSpc>
                <a:spcPct val="120000"/>
              </a:lnSpc>
              <a:defRPr/>
            </a:pPr>
            <a:endParaRPr lang="zh-CN" altLang="en-US" sz="1000" dirty="0">
              <a:solidFill>
                <a:srgbClr val="000000"/>
              </a:solidFill>
              <a:latin typeface="微软雅黑" pitchFamily="34" charset="-122"/>
              <a:ea typeface="微软雅黑" pitchFamily="34" charset="-122"/>
            </a:endParaRPr>
          </a:p>
        </p:txBody>
      </p:sp>
      <p:sp>
        <p:nvSpPr>
          <p:cNvPr id="10" name="Rectangle 6"/>
          <p:cNvSpPr>
            <a:spLocks noChangeArrowheads="1"/>
          </p:cNvSpPr>
          <p:nvPr/>
        </p:nvSpPr>
        <p:spPr bwMode="auto">
          <a:xfrm>
            <a:off x="5537200" y="1391911"/>
            <a:ext cx="2127818" cy="3053089"/>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latinLnBrk="1">
              <a:lnSpc>
                <a:spcPct val="120000"/>
              </a:lnSpc>
              <a:defRPr/>
            </a:pPr>
            <a:r>
              <a:rPr lang="en-US" altLang="zh-CN" sz="1000" dirty="0" smtClean="0">
                <a:solidFill>
                  <a:srgbClr val="000000"/>
                </a:solidFill>
                <a:latin typeface="微软雅黑" pitchFamily="34" charset="-122"/>
                <a:ea typeface="微软雅黑" pitchFamily="34" charset="-122"/>
              </a:rPr>
              <a:t>public class A {</a:t>
            </a:r>
          </a:p>
          <a:p>
            <a:pPr latinLnBrk="1">
              <a:lnSpc>
                <a:spcPct val="120000"/>
              </a:lnSpc>
              <a:defRPr/>
            </a:pPr>
            <a:r>
              <a:rPr lang="en-US" altLang="zh-CN" sz="1000" dirty="0" smtClean="0">
                <a:solidFill>
                  <a:srgbClr val="000000"/>
                </a:solidFill>
                <a:latin typeface="微软雅黑" pitchFamily="34" charset="-122"/>
                <a:ea typeface="微软雅黑" pitchFamily="34" charset="-122"/>
              </a:rPr>
              <a:t>     private B  </a:t>
            </a:r>
            <a:r>
              <a:rPr lang="en-US" altLang="zh-CN" sz="1000" dirty="0" err="1" smtClean="0">
                <a:solidFill>
                  <a:srgbClr val="000000"/>
                </a:solidFill>
                <a:latin typeface="微软雅黑" pitchFamily="34" charset="-122"/>
                <a:ea typeface="微软雅黑" pitchFamily="34" charset="-122"/>
              </a:rPr>
              <a:t>b</a:t>
            </a:r>
            <a:r>
              <a:rPr lang="en-US" altLang="zh-CN" sz="1000" dirty="0" smtClean="0">
                <a:solidFill>
                  <a:srgbClr val="000000"/>
                </a:solidFill>
                <a:latin typeface="微软雅黑" pitchFamily="34" charset="-122"/>
                <a:ea typeface="微软雅黑" pitchFamily="34" charset="-122"/>
              </a:rPr>
              <a:t>;</a:t>
            </a:r>
          </a:p>
          <a:p>
            <a:pPr latinLnBrk="1">
              <a:lnSpc>
                <a:spcPct val="120000"/>
              </a:lnSpc>
              <a:defRPr/>
            </a:pPr>
            <a:r>
              <a:rPr lang="en-US" altLang="zh-CN" sz="1000" dirty="0" smtClean="0">
                <a:solidFill>
                  <a:srgbClr val="000000"/>
                </a:solidFill>
                <a:latin typeface="微软雅黑" pitchFamily="34" charset="-122"/>
                <a:ea typeface="微软雅黑" pitchFamily="34" charset="-122"/>
              </a:rPr>
              <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     public void </a:t>
            </a:r>
            <a:r>
              <a:rPr lang="en-US" altLang="zh-CN" sz="1000" dirty="0" err="1" smtClean="0">
                <a:solidFill>
                  <a:srgbClr val="000000"/>
                </a:solidFill>
                <a:latin typeface="微软雅黑" pitchFamily="34" charset="-122"/>
                <a:ea typeface="微软雅黑" pitchFamily="34" charset="-122"/>
              </a:rPr>
              <a:t>doA</a:t>
            </a:r>
            <a:r>
              <a:rPr lang="en-US" altLang="zh-CN" sz="1000" dirty="0" smtClean="0">
                <a:solidFill>
                  <a:srgbClr val="000000"/>
                </a:solidFill>
                <a:latin typeface="微软雅黑" pitchFamily="34" charset="-122"/>
                <a:ea typeface="微软雅黑" pitchFamily="34" charset="-122"/>
              </a:rPr>
              <a:t> () {</a:t>
            </a:r>
          </a:p>
          <a:p>
            <a:pPr latinLnBrk="1">
              <a:lnSpc>
                <a:spcPct val="120000"/>
              </a:lnSpc>
              <a:defRPr/>
            </a:pPr>
            <a:r>
              <a:rPr lang="en-US" altLang="zh-CN" sz="1000" dirty="0" smtClean="0">
                <a:solidFill>
                  <a:srgbClr val="000000"/>
                </a:solidFill>
                <a:latin typeface="微软雅黑" pitchFamily="34" charset="-122"/>
                <a:ea typeface="微软雅黑" pitchFamily="34" charset="-122"/>
              </a:rPr>
              <a:t>	 </a:t>
            </a:r>
            <a:r>
              <a:rPr lang="en-US" altLang="zh-CN" sz="1000" dirty="0" err="1" smtClean="0">
                <a:solidFill>
                  <a:srgbClr val="FF0000"/>
                </a:solidFill>
                <a:latin typeface="微软雅黑" pitchFamily="34" charset="-122"/>
                <a:ea typeface="微软雅黑" pitchFamily="34" charset="-122"/>
              </a:rPr>
              <a:t>b.doB</a:t>
            </a:r>
            <a:r>
              <a:rPr lang="en-US" altLang="zh-CN" sz="1000" dirty="0" smtClean="0">
                <a:solidFill>
                  <a:srgbClr val="FF0000"/>
                </a:solidFill>
                <a:latin typeface="微软雅黑" pitchFamily="34" charset="-122"/>
                <a:ea typeface="微软雅黑" pitchFamily="34" charset="-122"/>
              </a:rPr>
              <a:t>();</a:t>
            </a:r>
            <a:r>
              <a:rPr lang="zh-CN" altLang="en-US" sz="1000" dirty="0" smtClean="0">
                <a:solidFill>
                  <a:srgbClr val="000000"/>
                </a:solidFill>
                <a:latin typeface="微软雅黑" pitchFamily="34" charset="-122"/>
                <a:ea typeface="微软雅黑" pitchFamily="34" charset="-122"/>
              </a:rPr>
              <a:t/>
            </a:r>
            <a:br>
              <a:rPr lang="zh-CN" altLang="en-US" sz="1000" dirty="0" smtClean="0">
                <a:solidFill>
                  <a:srgbClr val="000000"/>
                </a:solidFill>
                <a:latin typeface="微软雅黑" pitchFamily="34" charset="-122"/>
                <a:ea typeface="微软雅黑" pitchFamily="34" charset="-122"/>
              </a:rPr>
            </a:br>
            <a:r>
              <a:rPr lang="zh-CN" altLang="en-US" sz="1000" dirty="0" smtClean="0">
                <a:solidFill>
                  <a:srgbClr val="000000"/>
                </a:solidFill>
                <a:latin typeface="微软雅黑" pitchFamily="34" charset="-122"/>
                <a:ea typeface="微软雅黑" pitchFamily="34" charset="-122"/>
              </a:rPr>
              <a:t>     </a:t>
            </a:r>
            <a:r>
              <a:rPr lang="en-US" altLang="zh-CN" sz="1000" dirty="0" smtClean="0">
                <a:solidFill>
                  <a:srgbClr val="000000"/>
                </a:solidFill>
                <a:latin typeface="微软雅黑" pitchFamily="34" charset="-122"/>
                <a:ea typeface="微软雅黑" pitchFamily="34" charset="-122"/>
              </a:rPr>
              <a:t>}</a:t>
            </a:r>
          </a:p>
          <a:p>
            <a:pPr latinLnBrk="1">
              <a:lnSpc>
                <a:spcPct val="120000"/>
              </a:lnSpc>
              <a:defRPr/>
            </a:pPr>
            <a:endParaRPr lang="en-US" altLang="zh-CN" sz="1000" dirty="0" smtClean="0">
              <a:solidFill>
                <a:srgbClr val="000000"/>
              </a:solidFill>
              <a:latin typeface="微软雅黑" pitchFamily="34" charset="-122"/>
              <a:ea typeface="微软雅黑" pitchFamily="34" charset="-122"/>
            </a:endParaRPr>
          </a:p>
          <a:p>
            <a:pPr latinLnBrk="1">
              <a:lnSpc>
                <a:spcPct val="120000"/>
              </a:lnSpc>
              <a:defRPr/>
            </a:pPr>
            <a:r>
              <a:rPr lang="en-US" altLang="zh-CN" sz="1000" dirty="0" smtClean="0">
                <a:solidFill>
                  <a:srgbClr val="000000"/>
                </a:solidFill>
                <a:latin typeface="微软雅黑" pitchFamily="34" charset="-122"/>
                <a:ea typeface="微软雅黑" pitchFamily="34" charset="-122"/>
              </a:rPr>
              <a:t>     public void </a:t>
            </a:r>
            <a:r>
              <a:rPr lang="en-US" altLang="zh-CN" sz="1000" dirty="0" err="1" smtClean="0">
                <a:solidFill>
                  <a:srgbClr val="000000"/>
                </a:solidFill>
                <a:latin typeface="微软雅黑" pitchFamily="34" charset="-122"/>
                <a:ea typeface="微软雅黑" pitchFamily="34" charset="-122"/>
              </a:rPr>
              <a:t>setB</a:t>
            </a:r>
            <a:r>
              <a:rPr lang="en-US" altLang="zh-CN" sz="1000" dirty="0" smtClean="0">
                <a:solidFill>
                  <a:srgbClr val="000000"/>
                </a:solidFill>
                <a:latin typeface="微软雅黑" pitchFamily="34" charset="-122"/>
                <a:ea typeface="微软雅黑" pitchFamily="34" charset="-122"/>
              </a:rPr>
              <a:t>(B  </a:t>
            </a:r>
            <a:r>
              <a:rPr lang="en-US" altLang="zh-CN" sz="1000" dirty="0" err="1" smtClean="0">
                <a:solidFill>
                  <a:srgbClr val="000000"/>
                </a:solidFill>
                <a:latin typeface="微软雅黑" pitchFamily="34" charset="-122"/>
                <a:ea typeface="微软雅黑" pitchFamily="34" charset="-122"/>
              </a:rPr>
              <a:t>b</a:t>
            </a:r>
            <a:r>
              <a:rPr lang="en-US" altLang="zh-CN" sz="1000" dirty="0" smtClean="0">
                <a:solidFill>
                  <a:srgbClr val="000000"/>
                </a:solidFill>
                <a:latin typeface="微软雅黑" pitchFamily="34" charset="-122"/>
                <a:ea typeface="微软雅黑" pitchFamily="34" charset="-122"/>
              </a:rPr>
              <a:t>){</a:t>
            </a:r>
          </a:p>
          <a:p>
            <a:pPr latinLnBrk="1">
              <a:lnSpc>
                <a:spcPct val="120000"/>
              </a:lnSpc>
              <a:defRPr/>
            </a:pPr>
            <a:r>
              <a:rPr lang="en-US" altLang="zh-CN" sz="1000" dirty="0" smtClean="0">
                <a:solidFill>
                  <a:srgbClr val="000000"/>
                </a:solidFill>
                <a:latin typeface="微软雅黑" pitchFamily="34" charset="-122"/>
                <a:ea typeface="微软雅黑" pitchFamily="34" charset="-122"/>
              </a:rPr>
              <a:t>              </a:t>
            </a:r>
            <a:r>
              <a:rPr lang="en-US" altLang="zh-CN" sz="1000" dirty="0" err="1" smtClean="0">
                <a:solidFill>
                  <a:srgbClr val="000000"/>
                </a:solidFill>
                <a:latin typeface="微软雅黑" pitchFamily="34" charset="-122"/>
                <a:ea typeface="微软雅黑" pitchFamily="34" charset="-122"/>
              </a:rPr>
              <a:t>this.b</a:t>
            </a:r>
            <a:r>
              <a:rPr lang="en-US" altLang="zh-CN" sz="1000" dirty="0" smtClean="0">
                <a:solidFill>
                  <a:srgbClr val="000000"/>
                </a:solidFill>
                <a:latin typeface="微软雅黑" pitchFamily="34" charset="-122"/>
                <a:ea typeface="微软雅黑" pitchFamily="34" charset="-122"/>
              </a:rPr>
              <a:t> = b;    </a:t>
            </a:r>
          </a:p>
          <a:p>
            <a:pPr latinLnBrk="1">
              <a:lnSpc>
                <a:spcPct val="120000"/>
              </a:lnSpc>
              <a:defRPr/>
            </a:pPr>
            <a:r>
              <a:rPr lang="en-US" altLang="zh-CN" sz="1000" dirty="0" smtClean="0">
                <a:solidFill>
                  <a:srgbClr val="000000"/>
                </a:solidFill>
                <a:latin typeface="微软雅黑" pitchFamily="34" charset="-122"/>
                <a:ea typeface="微软雅黑" pitchFamily="34" charset="-122"/>
              </a:rPr>
              <a:t>     }</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a:t>
            </a:r>
          </a:p>
          <a:p>
            <a:pPr latinLnBrk="1">
              <a:lnSpc>
                <a:spcPct val="120000"/>
              </a:lnSpc>
              <a:defRPr/>
            </a:pPr>
            <a:endParaRPr lang="en-US" altLang="zh-CN" sz="1000" dirty="0" smtClean="0">
              <a:solidFill>
                <a:srgbClr val="000000"/>
              </a:solidFill>
              <a:latin typeface="微软雅黑" pitchFamily="34" charset="-122"/>
              <a:ea typeface="微软雅黑" pitchFamily="34" charset="-122"/>
            </a:endParaRPr>
          </a:p>
          <a:p>
            <a:pPr latinLnBrk="1">
              <a:lnSpc>
                <a:spcPct val="120000"/>
              </a:lnSpc>
              <a:defRPr/>
            </a:pPr>
            <a:r>
              <a:rPr lang="en-US" altLang="zh-CN" sz="1000" dirty="0" smtClean="0">
                <a:solidFill>
                  <a:srgbClr val="000000"/>
                </a:solidFill>
                <a:latin typeface="微软雅黑" pitchFamily="34" charset="-122"/>
                <a:ea typeface="微软雅黑" pitchFamily="34" charset="-122"/>
              </a:rPr>
              <a:t>public class B {</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     public void </a:t>
            </a:r>
            <a:r>
              <a:rPr lang="en-US" altLang="zh-CN" sz="1000" dirty="0" err="1" smtClean="0">
                <a:solidFill>
                  <a:srgbClr val="000000"/>
                </a:solidFill>
                <a:latin typeface="微软雅黑" pitchFamily="34" charset="-122"/>
                <a:ea typeface="微软雅黑" pitchFamily="34" charset="-122"/>
              </a:rPr>
              <a:t>doB</a:t>
            </a:r>
            <a:r>
              <a:rPr lang="en-US" altLang="zh-CN" sz="1000" dirty="0" smtClean="0">
                <a:solidFill>
                  <a:srgbClr val="000000"/>
                </a:solidFill>
                <a:latin typeface="微软雅黑" pitchFamily="34" charset="-122"/>
                <a:ea typeface="微软雅黑" pitchFamily="34" charset="-122"/>
              </a:rPr>
              <a:t> () {</a:t>
            </a:r>
            <a:r>
              <a:rPr lang="zh-CN" altLang="en-US" sz="1000" dirty="0" smtClean="0">
                <a:solidFill>
                  <a:srgbClr val="000000"/>
                </a:solidFill>
                <a:latin typeface="微软雅黑" pitchFamily="34" charset="-122"/>
                <a:ea typeface="微软雅黑" pitchFamily="34" charset="-122"/>
              </a:rPr>
              <a:t/>
            </a:r>
            <a:br>
              <a:rPr lang="zh-CN" altLang="en-US" sz="1000" dirty="0" smtClean="0">
                <a:solidFill>
                  <a:srgbClr val="000000"/>
                </a:solidFill>
                <a:latin typeface="微软雅黑" pitchFamily="34" charset="-122"/>
                <a:ea typeface="微软雅黑" pitchFamily="34" charset="-122"/>
              </a:rPr>
            </a:br>
            <a:r>
              <a:rPr lang="zh-CN" altLang="en-US" sz="1000" dirty="0" smtClean="0">
                <a:solidFill>
                  <a:srgbClr val="000000"/>
                </a:solidFill>
                <a:latin typeface="微软雅黑" pitchFamily="34" charset="-122"/>
                <a:ea typeface="微软雅黑" pitchFamily="34" charset="-122"/>
              </a:rPr>
              <a:t>     </a:t>
            </a:r>
            <a:r>
              <a:rPr lang="en-US" altLang="zh-CN" sz="1000" dirty="0" smtClean="0">
                <a:solidFill>
                  <a:srgbClr val="000000"/>
                </a:solidFill>
                <a:latin typeface="微软雅黑" pitchFamily="34" charset="-122"/>
                <a:ea typeface="微软雅黑" pitchFamily="34" charset="-122"/>
              </a:rPr>
              <a:t>}</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a:t>
            </a:r>
          </a:p>
          <a:p>
            <a:pPr latinLnBrk="1">
              <a:lnSpc>
                <a:spcPct val="120000"/>
              </a:lnSpc>
              <a:defRPr/>
            </a:pPr>
            <a:endParaRPr lang="en-US" altLang="zh-CN" sz="1000" dirty="0" smtClean="0">
              <a:solidFill>
                <a:srgbClr val="000000"/>
              </a:solidFill>
              <a:latin typeface="微软雅黑" pitchFamily="34" charset="-122"/>
              <a:ea typeface="微软雅黑" pitchFamily="34" charset="-122"/>
            </a:endParaRPr>
          </a:p>
          <a:p>
            <a:pPr latinLnBrk="1">
              <a:lnSpc>
                <a:spcPct val="120000"/>
              </a:lnSpc>
              <a:defRPr/>
            </a:pPr>
            <a:endParaRPr lang="zh-CN" altLang="en-US" sz="1000" dirty="0">
              <a:solidFill>
                <a:srgbClr val="000000"/>
              </a:solidFill>
              <a:latin typeface="微软雅黑" pitchFamily="34" charset="-122"/>
              <a:ea typeface="微软雅黑" pitchFamily="34" charset="-122"/>
            </a:endParaRPr>
          </a:p>
        </p:txBody>
      </p:sp>
      <p:sp>
        <p:nvSpPr>
          <p:cNvPr id="11" name="右箭头 10"/>
          <p:cNvSpPr/>
          <p:nvPr/>
        </p:nvSpPr>
        <p:spPr>
          <a:xfrm>
            <a:off x="3986392" y="2337699"/>
            <a:ext cx="1296808" cy="977001"/>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微软雅黑" pitchFamily="34" charset="-122"/>
                <a:ea typeface="微软雅黑" pitchFamily="34" charset="-122"/>
              </a:rPr>
              <a:t>IOC</a:t>
            </a:r>
            <a:endParaRPr lang="zh-CN" altLang="en-US" b="1"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Spring</a:t>
            </a:r>
            <a:r>
              <a:rPr kumimoji="1" lang="zh-CN" altLang="en-US" sz="1400" b="1" dirty="0" smtClean="0">
                <a:solidFill>
                  <a:schemeClr val="tx1">
                    <a:lumMod val="75000"/>
                    <a:lumOff val="25000"/>
                  </a:schemeClr>
                </a:solidFill>
                <a:latin typeface="Microsoft YaHei"/>
                <a:ea typeface="微软雅黑"/>
                <a:cs typeface="Microsoft YaHei"/>
              </a:rPr>
              <a:t>框架</a:t>
            </a:r>
            <a:r>
              <a:rPr kumimoji="1" lang="en-US" altLang="zh-CN" sz="1400" b="1" dirty="0" smtClean="0">
                <a:solidFill>
                  <a:schemeClr val="tx1">
                    <a:lumMod val="75000"/>
                    <a:lumOff val="25000"/>
                  </a:schemeClr>
                </a:solidFill>
                <a:latin typeface="Microsoft YaHei"/>
                <a:ea typeface="微软雅黑"/>
                <a:cs typeface="Microsoft YaHei"/>
              </a:rPr>
              <a:t>—IOC</a:t>
            </a:r>
            <a:r>
              <a:rPr kumimoji="1" lang="zh-CN" altLang="en-US" sz="1400" b="1" dirty="0" smtClean="0">
                <a:solidFill>
                  <a:schemeClr val="tx1">
                    <a:lumMod val="75000"/>
                    <a:lumOff val="25000"/>
                  </a:schemeClr>
                </a:solidFill>
                <a:latin typeface="Microsoft YaHei"/>
                <a:ea typeface="微软雅黑"/>
                <a:cs typeface="Microsoft YaHei"/>
              </a:rPr>
              <a:t>和</a:t>
            </a:r>
            <a:r>
              <a:rPr kumimoji="1" lang="en-US" altLang="zh-CN" sz="1400" b="1" dirty="0" smtClean="0">
                <a:solidFill>
                  <a:schemeClr val="tx1">
                    <a:lumMod val="75000"/>
                    <a:lumOff val="25000"/>
                  </a:schemeClr>
                </a:solidFill>
                <a:latin typeface="Microsoft YaHei"/>
                <a:ea typeface="微软雅黑"/>
                <a:cs typeface="Microsoft YaHei"/>
              </a:rPr>
              <a:t>AOP</a:t>
            </a:r>
          </a:p>
        </p:txBody>
      </p:sp>
      <p:sp>
        <p:nvSpPr>
          <p:cNvPr id="22" name="Text Box 49"/>
          <p:cNvSpPr txBox="1">
            <a:spLocks noChangeArrowheads="1"/>
          </p:cNvSpPr>
          <p:nvPr/>
        </p:nvSpPr>
        <p:spPr bwMode="auto">
          <a:xfrm>
            <a:off x="193100" y="595516"/>
            <a:ext cx="8900097" cy="833178"/>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b="1" dirty="0" smtClean="0">
                <a:latin typeface="微软雅黑" pitchFamily="34" charset="-122"/>
                <a:ea typeface="微软雅黑" pitchFamily="34" charset="-122"/>
              </a:rPr>
              <a:t>Spring AOP </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AOP(Aspect Oriented Programming)</a:t>
            </a:r>
            <a:r>
              <a:rPr lang="zh-CN" altLang="en-US" sz="1600" dirty="0" smtClean="0">
                <a:latin typeface="微软雅黑" pitchFamily="34" charset="-122"/>
                <a:ea typeface="微软雅黑" pitchFamily="34" charset="-122"/>
              </a:rPr>
              <a:t>面向切面编程。就是把一些贯穿在各个模块之间相同的功能抽象出来</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然后封装成一个面。例如异常处理</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日志功能</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权限的检查</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事务等。它主要运用了</a:t>
            </a:r>
            <a:r>
              <a:rPr lang="en-US" altLang="zh-CN" sz="1600" dirty="0" err="1" smtClean="0">
                <a:latin typeface="微软雅黑" pitchFamily="34" charset="-122"/>
                <a:ea typeface="微软雅黑" pitchFamily="34" charset="-122"/>
              </a:rPr>
              <a:t>jdk</a:t>
            </a:r>
            <a:r>
              <a:rPr lang="zh-CN" altLang="en-US" sz="1600" dirty="0" smtClean="0">
                <a:latin typeface="微软雅黑" pitchFamily="34" charset="-122"/>
                <a:ea typeface="微软雅黑" pitchFamily="34" charset="-122"/>
              </a:rPr>
              <a:t>动态代理中的</a:t>
            </a:r>
            <a:r>
              <a:rPr lang="en-US" altLang="zh-CN" sz="1600" dirty="0" smtClean="0">
                <a:latin typeface="微软雅黑" pitchFamily="34" charset="-122"/>
                <a:ea typeface="微软雅黑" pitchFamily="34" charset="-122"/>
              </a:rPr>
              <a:t>Proxy</a:t>
            </a:r>
            <a:r>
              <a:rPr lang="zh-CN" altLang="en-US" sz="1600" dirty="0" smtClean="0">
                <a:latin typeface="微软雅黑" pitchFamily="34" charset="-122"/>
                <a:ea typeface="微软雅黑" pitchFamily="34" charset="-122"/>
              </a:rPr>
              <a:t>类和</a:t>
            </a:r>
            <a:r>
              <a:rPr lang="en-US" altLang="zh-CN" sz="1600" dirty="0" err="1" smtClean="0">
                <a:latin typeface="微软雅黑" pitchFamily="34" charset="-122"/>
                <a:ea typeface="微软雅黑" pitchFamily="34" charset="-122"/>
              </a:rPr>
              <a:t>InvicationHandler</a:t>
            </a:r>
            <a:r>
              <a:rPr lang="zh-CN" altLang="en-US" sz="1600" dirty="0" smtClean="0">
                <a:latin typeface="微软雅黑" pitchFamily="34" charset="-122"/>
                <a:ea typeface="微软雅黑" pitchFamily="34" charset="-122"/>
              </a:rPr>
              <a:t>接口实现。</a:t>
            </a:r>
          </a:p>
        </p:txBody>
      </p:sp>
      <p:sp>
        <p:nvSpPr>
          <p:cNvPr id="8" name="Rectangle 6"/>
          <p:cNvSpPr>
            <a:spLocks noChangeArrowheads="1"/>
          </p:cNvSpPr>
          <p:nvPr/>
        </p:nvSpPr>
        <p:spPr bwMode="auto">
          <a:xfrm>
            <a:off x="1251583" y="1950711"/>
            <a:ext cx="2127818" cy="1922789"/>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latinLnBrk="1">
              <a:lnSpc>
                <a:spcPct val="120000"/>
              </a:lnSpc>
              <a:defRPr/>
            </a:pPr>
            <a:r>
              <a:rPr lang="en-US" altLang="zh-CN" sz="1000" dirty="0" smtClean="0">
                <a:solidFill>
                  <a:srgbClr val="000000"/>
                </a:solidFill>
                <a:latin typeface="微软雅黑" pitchFamily="34" charset="-122"/>
                <a:ea typeface="微软雅黑" pitchFamily="34" charset="-122"/>
              </a:rPr>
              <a:t>public class A {</a:t>
            </a:r>
          </a:p>
          <a:p>
            <a:pPr latinLnBrk="1">
              <a:lnSpc>
                <a:spcPct val="120000"/>
              </a:lnSpc>
              <a:defRPr/>
            </a:pPr>
            <a:r>
              <a:rPr lang="en-US" altLang="zh-CN" sz="1000" dirty="0" smtClean="0">
                <a:solidFill>
                  <a:srgbClr val="000000"/>
                </a:solidFill>
                <a:latin typeface="微软雅黑" pitchFamily="34" charset="-122"/>
                <a:ea typeface="微软雅黑" pitchFamily="34" charset="-122"/>
              </a:rPr>
              <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     public void </a:t>
            </a:r>
            <a:r>
              <a:rPr lang="en-US" altLang="zh-CN" sz="1000" dirty="0" err="1" smtClean="0">
                <a:solidFill>
                  <a:srgbClr val="000000"/>
                </a:solidFill>
                <a:latin typeface="微软雅黑" pitchFamily="34" charset="-122"/>
                <a:ea typeface="微软雅黑" pitchFamily="34" charset="-122"/>
              </a:rPr>
              <a:t>doA</a:t>
            </a:r>
            <a:r>
              <a:rPr lang="en-US" altLang="zh-CN" sz="1000" dirty="0" smtClean="0">
                <a:solidFill>
                  <a:srgbClr val="000000"/>
                </a:solidFill>
                <a:latin typeface="微软雅黑" pitchFamily="34" charset="-122"/>
                <a:ea typeface="微软雅黑" pitchFamily="34" charset="-122"/>
              </a:rPr>
              <a:t> () {</a:t>
            </a:r>
          </a:p>
          <a:p>
            <a:pPr latinLnBrk="1">
              <a:lnSpc>
                <a:spcPct val="120000"/>
              </a:lnSpc>
              <a:defRPr/>
            </a:pPr>
            <a:r>
              <a:rPr lang="en-US" altLang="zh-CN" sz="1000" dirty="0" smtClean="0">
                <a:solidFill>
                  <a:srgbClr val="000000"/>
                </a:solidFill>
                <a:latin typeface="微软雅黑" pitchFamily="34" charset="-122"/>
                <a:ea typeface="微软雅黑" pitchFamily="34" charset="-122"/>
              </a:rPr>
              <a:t>	 </a:t>
            </a:r>
            <a:r>
              <a:rPr lang="en-US" altLang="zh-CN" sz="1000" dirty="0" smtClean="0">
                <a:solidFill>
                  <a:srgbClr val="FF0000"/>
                </a:solidFill>
                <a:latin typeface="微软雅黑" pitchFamily="34" charset="-122"/>
                <a:ea typeface="微软雅黑" pitchFamily="34" charset="-122"/>
              </a:rPr>
              <a:t>log.info(“</a:t>
            </a:r>
            <a:r>
              <a:rPr lang="zh-CN" altLang="en-US" sz="1000" dirty="0" smtClean="0">
                <a:solidFill>
                  <a:srgbClr val="FF0000"/>
                </a:solidFill>
                <a:latin typeface="微软雅黑" pitchFamily="34" charset="-122"/>
                <a:ea typeface="微软雅黑" pitchFamily="34" charset="-122"/>
              </a:rPr>
              <a:t>开始</a:t>
            </a:r>
            <a:r>
              <a:rPr lang="en-US" altLang="zh-CN" sz="1000" dirty="0" smtClean="0">
                <a:solidFill>
                  <a:srgbClr val="FF0000"/>
                </a:solidFill>
                <a:latin typeface="微软雅黑" pitchFamily="34" charset="-122"/>
                <a:ea typeface="微软雅黑" pitchFamily="34" charset="-122"/>
              </a:rPr>
              <a:t>”):</a:t>
            </a:r>
          </a:p>
          <a:p>
            <a:pPr latinLnBrk="1">
              <a:lnSpc>
                <a:spcPct val="120000"/>
              </a:lnSpc>
              <a:defRPr/>
            </a:pPr>
            <a:r>
              <a:rPr lang="en-US" altLang="zh-CN" sz="1000" dirty="0" smtClean="0">
                <a:solidFill>
                  <a:srgbClr val="000000"/>
                </a:solidFill>
                <a:latin typeface="微软雅黑" pitchFamily="34" charset="-122"/>
                <a:ea typeface="微软雅黑" pitchFamily="34" charset="-122"/>
              </a:rPr>
              <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             // do something</a:t>
            </a:r>
          </a:p>
          <a:p>
            <a:pPr latinLnBrk="1">
              <a:lnSpc>
                <a:spcPct val="120000"/>
              </a:lnSpc>
              <a:defRPr/>
            </a:pPr>
            <a:r>
              <a:rPr lang="en-US" altLang="zh-CN" sz="1000" dirty="0" smtClean="0">
                <a:solidFill>
                  <a:srgbClr val="000000"/>
                </a:solidFill>
                <a:latin typeface="微软雅黑" pitchFamily="34" charset="-122"/>
                <a:ea typeface="微软雅黑" pitchFamily="34" charset="-122"/>
              </a:rPr>
              <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             </a:t>
            </a:r>
            <a:r>
              <a:rPr lang="en-US" altLang="zh-CN" sz="1000" dirty="0" smtClean="0">
                <a:solidFill>
                  <a:srgbClr val="FF0000"/>
                </a:solidFill>
                <a:latin typeface="微软雅黑" pitchFamily="34" charset="-122"/>
                <a:ea typeface="微软雅黑" pitchFamily="34" charset="-122"/>
              </a:rPr>
              <a:t>log.info(“</a:t>
            </a:r>
            <a:r>
              <a:rPr lang="zh-CN" altLang="en-US" sz="1000" dirty="0" smtClean="0">
                <a:solidFill>
                  <a:srgbClr val="FF0000"/>
                </a:solidFill>
                <a:latin typeface="微软雅黑" pitchFamily="34" charset="-122"/>
                <a:ea typeface="微软雅黑" pitchFamily="34" charset="-122"/>
              </a:rPr>
              <a:t>结束</a:t>
            </a:r>
            <a:r>
              <a:rPr lang="en-US" altLang="zh-CN" sz="1000" dirty="0" smtClean="0">
                <a:solidFill>
                  <a:srgbClr val="FF0000"/>
                </a:solidFill>
                <a:latin typeface="微软雅黑" pitchFamily="34" charset="-122"/>
                <a:ea typeface="微软雅黑" pitchFamily="34" charset="-122"/>
              </a:rPr>
              <a:t>”): </a:t>
            </a:r>
            <a:r>
              <a:rPr lang="zh-CN" altLang="en-US" sz="1000" dirty="0" smtClean="0">
                <a:solidFill>
                  <a:srgbClr val="000000"/>
                </a:solidFill>
                <a:latin typeface="微软雅黑" pitchFamily="34" charset="-122"/>
                <a:ea typeface="微软雅黑" pitchFamily="34" charset="-122"/>
              </a:rPr>
              <a:t/>
            </a:r>
            <a:br>
              <a:rPr lang="zh-CN" altLang="en-US" sz="1000" dirty="0" smtClean="0">
                <a:solidFill>
                  <a:srgbClr val="000000"/>
                </a:solidFill>
                <a:latin typeface="微软雅黑" pitchFamily="34" charset="-122"/>
                <a:ea typeface="微软雅黑" pitchFamily="34" charset="-122"/>
              </a:rPr>
            </a:br>
            <a:r>
              <a:rPr lang="zh-CN" altLang="en-US" sz="1000" dirty="0" smtClean="0">
                <a:solidFill>
                  <a:srgbClr val="000000"/>
                </a:solidFill>
                <a:latin typeface="微软雅黑" pitchFamily="34" charset="-122"/>
                <a:ea typeface="微软雅黑" pitchFamily="34" charset="-122"/>
              </a:rPr>
              <a:t>     </a:t>
            </a:r>
            <a:r>
              <a:rPr lang="en-US" altLang="zh-CN" sz="1000" dirty="0" smtClean="0">
                <a:solidFill>
                  <a:srgbClr val="000000"/>
                </a:solidFill>
                <a:latin typeface="微软雅黑" pitchFamily="34" charset="-122"/>
                <a:ea typeface="微软雅黑" pitchFamily="34" charset="-122"/>
              </a:rPr>
              <a:t>}</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a:t>
            </a:r>
          </a:p>
          <a:p>
            <a:pPr latinLnBrk="1">
              <a:lnSpc>
                <a:spcPct val="120000"/>
              </a:lnSpc>
              <a:defRPr/>
            </a:pPr>
            <a:endParaRPr lang="zh-CN" altLang="en-US" sz="1000" dirty="0">
              <a:solidFill>
                <a:srgbClr val="000000"/>
              </a:solidFill>
              <a:latin typeface="微软雅黑" pitchFamily="34" charset="-122"/>
              <a:ea typeface="微软雅黑" pitchFamily="34" charset="-122"/>
            </a:endParaRPr>
          </a:p>
        </p:txBody>
      </p:sp>
      <p:sp>
        <p:nvSpPr>
          <p:cNvPr id="11" name="右箭头 10"/>
          <p:cNvSpPr/>
          <p:nvPr/>
        </p:nvSpPr>
        <p:spPr>
          <a:xfrm>
            <a:off x="3791002" y="2337699"/>
            <a:ext cx="1296808" cy="977001"/>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微软雅黑" pitchFamily="34" charset="-122"/>
                <a:ea typeface="微软雅黑" pitchFamily="34" charset="-122"/>
              </a:rPr>
              <a:t>AOP</a:t>
            </a:r>
            <a:endParaRPr lang="zh-CN" altLang="en-US" b="1" dirty="0">
              <a:solidFill>
                <a:schemeClr val="tx1"/>
              </a:solidFill>
              <a:latin typeface="微软雅黑" pitchFamily="34" charset="-122"/>
              <a:ea typeface="微软雅黑" pitchFamily="34" charset="-122"/>
            </a:endParaRPr>
          </a:p>
        </p:txBody>
      </p:sp>
      <p:sp>
        <p:nvSpPr>
          <p:cNvPr id="13" name="Rectangle 6"/>
          <p:cNvSpPr>
            <a:spLocks noChangeArrowheads="1"/>
          </p:cNvSpPr>
          <p:nvPr/>
        </p:nvSpPr>
        <p:spPr bwMode="auto">
          <a:xfrm>
            <a:off x="5484665" y="1497009"/>
            <a:ext cx="2127818" cy="3027960"/>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latinLnBrk="1">
              <a:lnSpc>
                <a:spcPct val="120000"/>
              </a:lnSpc>
              <a:defRPr/>
            </a:pPr>
            <a:r>
              <a:rPr lang="en-US" altLang="zh-CN" sz="1000" dirty="0" smtClean="0">
                <a:solidFill>
                  <a:srgbClr val="000000"/>
                </a:solidFill>
                <a:latin typeface="微软雅黑" pitchFamily="34" charset="-122"/>
                <a:ea typeface="微软雅黑" pitchFamily="34" charset="-122"/>
              </a:rPr>
              <a:t>public class A {</a:t>
            </a:r>
          </a:p>
          <a:p>
            <a:pPr latinLnBrk="1">
              <a:lnSpc>
                <a:spcPct val="120000"/>
              </a:lnSpc>
              <a:defRPr/>
            </a:pPr>
            <a:r>
              <a:rPr lang="en-US" altLang="zh-CN" sz="1000" dirty="0" smtClean="0">
                <a:solidFill>
                  <a:srgbClr val="000000"/>
                </a:solidFill>
                <a:latin typeface="微软雅黑" pitchFamily="34" charset="-122"/>
                <a:ea typeface="微软雅黑" pitchFamily="34" charset="-122"/>
              </a:rPr>
              <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     public void </a:t>
            </a:r>
            <a:r>
              <a:rPr lang="en-US" altLang="zh-CN" sz="1000" dirty="0" err="1" smtClean="0">
                <a:solidFill>
                  <a:srgbClr val="000000"/>
                </a:solidFill>
                <a:latin typeface="微软雅黑" pitchFamily="34" charset="-122"/>
                <a:ea typeface="微软雅黑" pitchFamily="34" charset="-122"/>
              </a:rPr>
              <a:t>doA</a:t>
            </a:r>
            <a:r>
              <a:rPr lang="en-US" altLang="zh-CN" sz="1000" dirty="0" smtClean="0">
                <a:solidFill>
                  <a:srgbClr val="000000"/>
                </a:solidFill>
                <a:latin typeface="微软雅黑" pitchFamily="34" charset="-122"/>
                <a:ea typeface="微软雅黑" pitchFamily="34" charset="-122"/>
              </a:rPr>
              <a:t> () {</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             // do something</a:t>
            </a:r>
            <a:r>
              <a:rPr lang="zh-CN" altLang="en-US" sz="1000" dirty="0" smtClean="0">
                <a:solidFill>
                  <a:srgbClr val="000000"/>
                </a:solidFill>
                <a:latin typeface="微软雅黑" pitchFamily="34" charset="-122"/>
                <a:ea typeface="微软雅黑" pitchFamily="34" charset="-122"/>
              </a:rPr>
              <a:t/>
            </a:r>
            <a:br>
              <a:rPr lang="zh-CN" altLang="en-US" sz="1000" dirty="0" smtClean="0">
                <a:solidFill>
                  <a:srgbClr val="000000"/>
                </a:solidFill>
                <a:latin typeface="微软雅黑" pitchFamily="34" charset="-122"/>
                <a:ea typeface="微软雅黑" pitchFamily="34" charset="-122"/>
              </a:rPr>
            </a:br>
            <a:r>
              <a:rPr lang="zh-CN" altLang="en-US" sz="1000" dirty="0" smtClean="0">
                <a:solidFill>
                  <a:srgbClr val="000000"/>
                </a:solidFill>
                <a:latin typeface="微软雅黑" pitchFamily="34" charset="-122"/>
                <a:ea typeface="微软雅黑" pitchFamily="34" charset="-122"/>
              </a:rPr>
              <a:t>     </a:t>
            </a:r>
            <a:r>
              <a:rPr lang="en-US" altLang="zh-CN" sz="1000" dirty="0" smtClean="0">
                <a:solidFill>
                  <a:srgbClr val="000000"/>
                </a:solidFill>
                <a:latin typeface="微软雅黑" pitchFamily="34" charset="-122"/>
                <a:ea typeface="微软雅黑" pitchFamily="34" charset="-122"/>
              </a:rPr>
              <a:t>}</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a:t>
            </a:r>
          </a:p>
          <a:p>
            <a:pPr latinLnBrk="1">
              <a:lnSpc>
                <a:spcPct val="120000"/>
              </a:lnSpc>
              <a:defRPr/>
            </a:pPr>
            <a:endParaRPr lang="en-US" altLang="zh-CN" sz="1000" dirty="0" smtClean="0">
              <a:solidFill>
                <a:srgbClr val="000000"/>
              </a:solidFill>
              <a:latin typeface="微软雅黑" pitchFamily="34" charset="-122"/>
              <a:ea typeface="微软雅黑" pitchFamily="34" charset="-122"/>
            </a:endParaRPr>
          </a:p>
          <a:p>
            <a:pPr latinLnBrk="1">
              <a:lnSpc>
                <a:spcPct val="120000"/>
              </a:lnSpc>
              <a:defRPr/>
            </a:pPr>
            <a:r>
              <a:rPr lang="en-US" altLang="zh-CN" sz="1000" dirty="0" smtClean="0">
                <a:solidFill>
                  <a:srgbClr val="000000"/>
                </a:solidFill>
                <a:latin typeface="微软雅黑" pitchFamily="34" charset="-122"/>
                <a:ea typeface="微软雅黑" pitchFamily="34" charset="-122"/>
              </a:rPr>
              <a:t>public class </a:t>
            </a:r>
            <a:r>
              <a:rPr lang="en-US" altLang="zh-CN" sz="1000" dirty="0" err="1" smtClean="0">
                <a:solidFill>
                  <a:srgbClr val="000000"/>
                </a:solidFill>
                <a:latin typeface="微软雅黑" pitchFamily="34" charset="-122"/>
                <a:ea typeface="微软雅黑" pitchFamily="34" charset="-122"/>
              </a:rPr>
              <a:t>AProxy</a:t>
            </a:r>
            <a:r>
              <a:rPr lang="en-US" altLang="zh-CN" sz="1000" dirty="0" smtClean="0">
                <a:solidFill>
                  <a:srgbClr val="000000"/>
                </a:solidFill>
                <a:latin typeface="微软雅黑" pitchFamily="34" charset="-122"/>
                <a:ea typeface="微软雅黑" pitchFamily="34" charset="-122"/>
              </a:rPr>
              <a:t> {</a:t>
            </a:r>
          </a:p>
          <a:p>
            <a:pPr latinLnBrk="1">
              <a:lnSpc>
                <a:spcPct val="120000"/>
              </a:lnSpc>
              <a:defRPr/>
            </a:pPr>
            <a:r>
              <a:rPr lang="en-US" altLang="zh-CN" sz="1000" dirty="0" smtClean="0">
                <a:solidFill>
                  <a:srgbClr val="000000"/>
                </a:solidFill>
                <a:latin typeface="微软雅黑" pitchFamily="34" charset="-122"/>
                <a:ea typeface="微软雅黑" pitchFamily="34" charset="-122"/>
              </a:rPr>
              <a:t>       private A </a:t>
            </a:r>
            <a:r>
              <a:rPr lang="en-US" altLang="zh-CN" sz="1000" dirty="0" err="1" smtClean="0">
                <a:solidFill>
                  <a:srgbClr val="000000"/>
                </a:solidFill>
                <a:latin typeface="微软雅黑" pitchFamily="34" charset="-122"/>
                <a:ea typeface="微软雅黑" pitchFamily="34" charset="-122"/>
              </a:rPr>
              <a:t>a</a:t>
            </a:r>
            <a:r>
              <a:rPr lang="en-US" altLang="zh-CN" sz="1000" dirty="0" smtClean="0">
                <a:solidFill>
                  <a:srgbClr val="000000"/>
                </a:solidFill>
                <a:latin typeface="微软雅黑" pitchFamily="34" charset="-122"/>
                <a:ea typeface="微软雅黑" pitchFamily="34" charset="-122"/>
              </a:rPr>
              <a:t>;</a:t>
            </a:r>
          </a:p>
          <a:p>
            <a:pPr latinLnBrk="1">
              <a:lnSpc>
                <a:spcPct val="120000"/>
              </a:lnSpc>
              <a:defRPr/>
            </a:pPr>
            <a:endParaRPr lang="en-US" altLang="zh-CN" sz="1000" dirty="0" smtClean="0">
              <a:solidFill>
                <a:srgbClr val="000000"/>
              </a:solidFill>
              <a:latin typeface="微软雅黑" pitchFamily="34" charset="-122"/>
              <a:ea typeface="微软雅黑" pitchFamily="34" charset="-122"/>
            </a:endParaRPr>
          </a:p>
          <a:p>
            <a:pPr latinLnBrk="1">
              <a:lnSpc>
                <a:spcPct val="120000"/>
              </a:lnSpc>
              <a:defRPr/>
            </a:pPr>
            <a:r>
              <a:rPr lang="en-US" altLang="zh-CN" sz="1000" dirty="0" smtClean="0">
                <a:solidFill>
                  <a:srgbClr val="000000"/>
                </a:solidFill>
                <a:latin typeface="微软雅黑" pitchFamily="34" charset="-122"/>
                <a:ea typeface="微软雅黑" pitchFamily="34" charset="-122"/>
              </a:rPr>
              <a:t>       public void </a:t>
            </a:r>
            <a:r>
              <a:rPr lang="en-US" altLang="zh-CN" sz="1000" dirty="0" err="1" smtClean="0">
                <a:solidFill>
                  <a:srgbClr val="000000"/>
                </a:solidFill>
                <a:latin typeface="微软雅黑" pitchFamily="34" charset="-122"/>
                <a:ea typeface="微软雅黑" pitchFamily="34" charset="-122"/>
              </a:rPr>
              <a:t>doA</a:t>
            </a:r>
            <a:r>
              <a:rPr lang="en-US" altLang="zh-CN" sz="1000" dirty="0" smtClean="0">
                <a:solidFill>
                  <a:srgbClr val="000000"/>
                </a:solidFill>
                <a:latin typeface="微软雅黑" pitchFamily="34" charset="-122"/>
                <a:ea typeface="微软雅黑" pitchFamily="34" charset="-122"/>
              </a:rPr>
              <a:t> () {</a:t>
            </a:r>
          </a:p>
          <a:p>
            <a:pPr latinLnBrk="1">
              <a:lnSpc>
                <a:spcPct val="120000"/>
              </a:lnSpc>
              <a:defRPr/>
            </a:pPr>
            <a:r>
              <a:rPr lang="en-US" altLang="zh-CN" sz="1000" dirty="0" smtClean="0">
                <a:solidFill>
                  <a:srgbClr val="000000"/>
                </a:solidFill>
                <a:latin typeface="微软雅黑" pitchFamily="34" charset="-122"/>
                <a:ea typeface="微软雅黑" pitchFamily="34" charset="-122"/>
              </a:rPr>
              <a:t>	 </a:t>
            </a:r>
            <a:r>
              <a:rPr lang="en-US" altLang="zh-CN" sz="1000" dirty="0" smtClean="0">
                <a:solidFill>
                  <a:srgbClr val="FF0000"/>
                </a:solidFill>
                <a:latin typeface="微软雅黑" pitchFamily="34" charset="-122"/>
                <a:ea typeface="微软雅黑" pitchFamily="34" charset="-122"/>
              </a:rPr>
              <a:t>log.info(“</a:t>
            </a:r>
            <a:r>
              <a:rPr lang="zh-CN" altLang="en-US" sz="1000" dirty="0" smtClean="0">
                <a:solidFill>
                  <a:srgbClr val="FF0000"/>
                </a:solidFill>
                <a:latin typeface="微软雅黑" pitchFamily="34" charset="-122"/>
                <a:ea typeface="微软雅黑" pitchFamily="34" charset="-122"/>
              </a:rPr>
              <a:t>开始</a:t>
            </a:r>
            <a:r>
              <a:rPr lang="en-US" altLang="zh-CN" sz="1000" dirty="0" smtClean="0">
                <a:solidFill>
                  <a:srgbClr val="FF0000"/>
                </a:solidFill>
                <a:latin typeface="微软雅黑" pitchFamily="34" charset="-122"/>
                <a:ea typeface="微软雅黑" pitchFamily="34" charset="-122"/>
              </a:rPr>
              <a:t>”):</a:t>
            </a:r>
            <a:endParaRPr lang="en-US" altLang="zh-CN" sz="1000" dirty="0" smtClean="0">
              <a:solidFill>
                <a:srgbClr val="000000"/>
              </a:solidFill>
              <a:latin typeface="微软雅黑" pitchFamily="34" charset="-122"/>
              <a:ea typeface="微软雅黑" pitchFamily="34" charset="-122"/>
            </a:endParaRPr>
          </a:p>
          <a:p>
            <a:pPr latinLnBrk="1">
              <a:lnSpc>
                <a:spcPct val="120000"/>
              </a:lnSpc>
              <a:defRPr/>
            </a:pPr>
            <a:r>
              <a:rPr lang="en-US" altLang="zh-CN" sz="1000" dirty="0" smtClean="0">
                <a:solidFill>
                  <a:srgbClr val="000000"/>
                </a:solidFill>
                <a:latin typeface="微软雅黑" pitchFamily="34" charset="-122"/>
                <a:ea typeface="微软雅黑" pitchFamily="34" charset="-122"/>
              </a:rPr>
              <a:t>             a .</a:t>
            </a:r>
            <a:r>
              <a:rPr lang="en-US" altLang="zh-CN" sz="1000" dirty="0" err="1" smtClean="0">
                <a:solidFill>
                  <a:srgbClr val="000000"/>
                </a:solidFill>
                <a:latin typeface="微软雅黑" pitchFamily="34" charset="-122"/>
                <a:ea typeface="微软雅黑" pitchFamily="34" charset="-122"/>
              </a:rPr>
              <a:t>doA</a:t>
            </a:r>
            <a:r>
              <a:rPr lang="en-US" altLang="zh-CN" sz="1000" dirty="0" smtClean="0">
                <a:solidFill>
                  <a:srgbClr val="000000"/>
                </a:solidFill>
                <a:latin typeface="微软雅黑" pitchFamily="34" charset="-122"/>
                <a:ea typeface="微软雅黑" pitchFamily="34" charset="-122"/>
              </a:rPr>
              <a:t>();</a:t>
            </a:r>
            <a:br>
              <a:rPr lang="en-US" altLang="zh-CN" sz="1000" dirty="0" smtClean="0">
                <a:solidFill>
                  <a:srgbClr val="000000"/>
                </a:solidFill>
                <a:latin typeface="微软雅黑" pitchFamily="34" charset="-122"/>
                <a:ea typeface="微软雅黑" pitchFamily="34" charset="-122"/>
              </a:rPr>
            </a:br>
            <a:r>
              <a:rPr lang="en-US" altLang="zh-CN" sz="1000" dirty="0" smtClean="0">
                <a:solidFill>
                  <a:srgbClr val="000000"/>
                </a:solidFill>
                <a:latin typeface="微软雅黑" pitchFamily="34" charset="-122"/>
                <a:ea typeface="微软雅黑" pitchFamily="34" charset="-122"/>
              </a:rPr>
              <a:t>             </a:t>
            </a:r>
            <a:r>
              <a:rPr lang="en-US" altLang="zh-CN" sz="1000" dirty="0" smtClean="0">
                <a:solidFill>
                  <a:srgbClr val="FF0000"/>
                </a:solidFill>
                <a:latin typeface="微软雅黑" pitchFamily="34" charset="-122"/>
                <a:ea typeface="微软雅黑" pitchFamily="34" charset="-122"/>
              </a:rPr>
              <a:t>log.info(“</a:t>
            </a:r>
            <a:r>
              <a:rPr lang="zh-CN" altLang="en-US" sz="1000" dirty="0" smtClean="0">
                <a:solidFill>
                  <a:srgbClr val="FF0000"/>
                </a:solidFill>
                <a:latin typeface="微软雅黑" pitchFamily="34" charset="-122"/>
                <a:ea typeface="微软雅黑" pitchFamily="34" charset="-122"/>
              </a:rPr>
              <a:t>结束</a:t>
            </a:r>
            <a:r>
              <a:rPr lang="en-US" altLang="zh-CN" sz="1000" dirty="0" smtClean="0">
                <a:solidFill>
                  <a:srgbClr val="FF0000"/>
                </a:solidFill>
                <a:latin typeface="微软雅黑" pitchFamily="34" charset="-122"/>
                <a:ea typeface="微软雅黑" pitchFamily="34" charset="-122"/>
              </a:rPr>
              <a:t>”): </a:t>
            </a:r>
            <a:r>
              <a:rPr lang="zh-CN" altLang="en-US" sz="1000" dirty="0" smtClean="0">
                <a:solidFill>
                  <a:srgbClr val="000000"/>
                </a:solidFill>
                <a:latin typeface="微软雅黑" pitchFamily="34" charset="-122"/>
                <a:ea typeface="微软雅黑" pitchFamily="34" charset="-122"/>
              </a:rPr>
              <a:t/>
            </a:r>
            <a:br>
              <a:rPr lang="zh-CN" altLang="en-US" sz="1000" dirty="0" smtClean="0">
                <a:solidFill>
                  <a:srgbClr val="000000"/>
                </a:solidFill>
                <a:latin typeface="微软雅黑" pitchFamily="34" charset="-122"/>
                <a:ea typeface="微软雅黑" pitchFamily="34" charset="-122"/>
              </a:rPr>
            </a:br>
            <a:r>
              <a:rPr lang="zh-CN" altLang="en-US" sz="1000" dirty="0" smtClean="0">
                <a:solidFill>
                  <a:srgbClr val="000000"/>
                </a:solidFill>
                <a:latin typeface="微软雅黑" pitchFamily="34" charset="-122"/>
                <a:ea typeface="微软雅黑" pitchFamily="34" charset="-122"/>
              </a:rPr>
              <a:t>     </a:t>
            </a:r>
            <a:r>
              <a:rPr lang="en-US" altLang="zh-CN" sz="1000" dirty="0" smtClean="0">
                <a:solidFill>
                  <a:srgbClr val="000000"/>
                </a:solidFill>
                <a:latin typeface="微软雅黑" pitchFamily="34" charset="-122"/>
                <a:ea typeface="微软雅黑" pitchFamily="34" charset="-122"/>
              </a:rPr>
              <a:t>}</a:t>
            </a:r>
          </a:p>
          <a:p>
            <a:pPr latinLnBrk="1">
              <a:lnSpc>
                <a:spcPct val="120000"/>
              </a:lnSpc>
              <a:defRPr/>
            </a:pPr>
            <a:r>
              <a:rPr lang="en-US" altLang="zh-CN" sz="1000" dirty="0" smtClean="0">
                <a:solidFill>
                  <a:srgbClr val="000000"/>
                </a:solidFill>
                <a:latin typeface="微软雅黑" pitchFamily="34" charset="-122"/>
                <a:ea typeface="微软雅黑" pitchFamily="34" charset="-122"/>
              </a:rPr>
              <a:t>}</a:t>
            </a:r>
          </a:p>
          <a:p>
            <a:pPr latinLnBrk="1">
              <a:lnSpc>
                <a:spcPct val="120000"/>
              </a:lnSpc>
              <a:defRPr/>
            </a:pPr>
            <a:endParaRPr lang="en-US" altLang="zh-CN" sz="1000" dirty="0" smtClean="0">
              <a:solidFill>
                <a:srgbClr val="000000"/>
              </a:solidFill>
              <a:latin typeface="微软雅黑" pitchFamily="34" charset="-122"/>
              <a:ea typeface="微软雅黑" pitchFamily="34" charset="-122"/>
            </a:endParaRPr>
          </a:p>
          <a:p>
            <a:pPr latinLnBrk="1">
              <a:lnSpc>
                <a:spcPct val="120000"/>
              </a:lnSpc>
              <a:defRPr/>
            </a:pPr>
            <a:endParaRPr lang="en-US" altLang="zh-CN" sz="1000" dirty="0" smtClean="0">
              <a:solidFill>
                <a:srgbClr val="000000"/>
              </a:solidFill>
              <a:latin typeface="微软雅黑" pitchFamily="34" charset="-122"/>
              <a:ea typeface="微软雅黑" pitchFamily="34" charset="-122"/>
            </a:endParaRPr>
          </a:p>
          <a:p>
            <a:pPr latinLnBrk="1">
              <a:lnSpc>
                <a:spcPct val="120000"/>
              </a:lnSpc>
              <a:defRPr/>
            </a:pPr>
            <a:endParaRPr lang="zh-CN" altLang="en-US" sz="10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办公室">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8167</TotalTime>
  <Words>3383</Words>
  <Application>Microsoft Office PowerPoint</Application>
  <PresentationFormat>全屏显示(16:9)</PresentationFormat>
  <Paragraphs>520</Paragraphs>
  <Slides>41</Slides>
  <Notes>38</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幻灯片 1</vt:lpstr>
      <vt:lpstr>目录</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Adam</dc:creator>
  <cp:lastModifiedBy>fulei</cp:lastModifiedBy>
  <cp:revision>1456</cp:revision>
  <dcterms:created xsi:type="dcterms:W3CDTF">2013-09-17T10:15:37Z</dcterms:created>
  <dcterms:modified xsi:type="dcterms:W3CDTF">2017-08-18T09:40:36Z</dcterms:modified>
</cp:coreProperties>
</file>