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3" r:id="rId3"/>
    <p:sldId id="278" r:id="rId4"/>
    <p:sldId id="277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9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5" r:id="rId23"/>
    <p:sldId id="298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FB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378" autoAdjust="0"/>
    <p:restoredTop sz="84473" autoAdjust="0"/>
  </p:normalViewPr>
  <p:slideViewPr>
    <p:cSldViewPr snapToGrid="0" snapToObjects="1">
      <p:cViewPr varScale="1">
        <p:scale>
          <a:sx n="120" d="100"/>
          <a:sy n="120" d="100"/>
        </p:scale>
        <p:origin x="-9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EF01-B9B7-374F-BDF2-41FAC5B61027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6E4E-086C-6C4B-9FAB-29DB6A9AB7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87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C193-7D3A-4F8C-B22B-A97DACB94F72}" type="datetimeFigureOut">
              <a:rPr lang="zh-CN" altLang="en-US" smtClean="0"/>
              <a:pPr/>
              <a:t>2015-07-25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2D627-4A8F-4D2D-A412-010C6A57D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2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3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5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6337-390F-2149-906C-C18E33E15304}" type="datetimeFigureOut">
              <a:rPr kumimoji="1" lang="zh-CN" altLang="en-US" smtClean="0"/>
              <a:pPr/>
              <a:t>2015-07-25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0.204.76.222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ubia 品牌PPT模版20130228-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82818" y="18963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7" name="图片 6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0" y="4669184"/>
            <a:ext cx="902880" cy="148460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411551" y="1764729"/>
            <a:ext cx="6317535" cy="344704"/>
          </a:xfrm>
        </p:spPr>
        <p:txBody>
          <a:bodyPr>
            <a:noAutofit/>
          </a:bodyPr>
          <a:lstStyle/>
          <a:p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Microsoft YaHei"/>
              </a:rPr>
              <a:t>代码规范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8631" y="288496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  <a:latin typeface="Microsoft YaHei"/>
                <a:ea typeface="微软雅黑"/>
                <a:cs typeface="Microsoft YaHei"/>
              </a:rPr>
              <a:t>沈映泉</a:t>
            </a:r>
            <a:endParaRPr kumimoji="1" lang="en-US" altLang="zh-CN" dirty="0" smtClean="0">
              <a:solidFill>
                <a:schemeClr val="bg1">
                  <a:lumMod val="50000"/>
                </a:schemeClr>
              </a:solidFill>
              <a:latin typeface="Microsoft YaHei"/>
              <a:ea typeface="微软雅黑"/>
              <a:cs typeface="Microsoft YaHei"/>
            </a:endParaRPr>
          </a:p>
          <a:p>
            <a:r>
              <a:rPr kumimoji="1" lang="en-US" altLang="zh-CN" dirty="0" smtClean="0">
                <a:solidFill>
                  <a:schemeClr val="bg1">
                    <a:lumMod val="50000"/>
                  </a:schemeClr>
                </a:solidFill>
                <a:latin typeface="Microsoft YaHei"/>
                <a:ea typeface="微软雅黑"/>
                <a:cs typeface="Microsoft YaHei"/>
              </a:rPr>
              <a:t>2015-7-24</a:t>
            </a:r>
            <a:endParaRPr kumimoji="1" lang="en-US" altLang="en-US" dirty="0" smtClean="0">
              <a:solidFill>
                <a:schemeClr val="bg1">
                  <a:lumMod val="50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循环的退出时机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8702" y="539750"/>
          <a:ext cx="844659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9"/>
                <a:gridCol w="4223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negativeInputFound</a:t>
                      </a:r>
                      <a:r>
                        <a:rPr lang="en-US" altLang="zh-CN" sz="18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count;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 (input[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&lt; 0)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negativeInputFound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negativeInputFound</a:t>
                      </a:r>
                      <a:r>
                        <a:rPr lang="en-US" altLang="zh-CN" sz="18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false;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count;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 (input[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&lt; 0)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negativeInputFound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true;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break;</a:t>
                      </a:r>
                    </a:p>
                    <a:p>
                      <a:r>
                        <a:rPr lang="zh-CN" alt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循环的可读性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or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性能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8702" y="539750"/>
          <a:ext cx="84465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9"/>
                <a:gridCol w="4223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可读性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count;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if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sumType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SUMTYPE_NET)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netSum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amount[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} else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grossSum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amount[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sumType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SUMTYPE_NET)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count;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netSum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amount[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 else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count;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grossSum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amount[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空循环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8702" y="539750"/>
          <a:ext cx="844659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9"/>
                <a:gridCol w="4223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while (condition);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(condition)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kSomeNumber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++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{}  while (condition) continue;  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嵌套</a:t>
            </a:r>
          </a:p>
        </p:txBody>
      </p:sp>
      <p:pic>
        <p:nvPicPr>
          <p:cNvPr id="7" name="图片 6" descr="EasyCap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71475"/>
            <a:ext cx="8572500" cy="440055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1802167" y="692368"/>
            <a:ext cx="2139517" cy="807957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太多的嵌套层数，</a:t>
            </a:r>
            <a:r>
              <a:rPr lang="zh-CN" altLang="en-US" dirty="0" smtClean="0">
                <a:solidFill>
                  <a:srgbClr val="FF0000"/>
                </a:solidFill>
              </a:rPr>
              <a:t>不超过三层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switch (var) { case 0: { /* case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相对于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switch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要有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2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个空格的缩进 *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 ... /* case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里面的语句相对于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switch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有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4</a:t>
            </a:r>
            <a:r>
              <a:rPr kumimoji="0" 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个空格的缩进 *</a:t>
            </a: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/ break; } case 1: { ... break; } default: { assert(false); } }</a:t>
            </a: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switch (</a:t>
            </a:r>
            <a:r>
              <a:rPr lang="en-US" sz="1200" dirty="0" err="1" smtClean="0"/>
              <a:t>var</a:t>
            </a:r>
            <a:r>
              <a:rPr lang="en-US" sz="1200" dirty="0" smtClean="0"/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case 0: {  /* case</a:t>
            </a:r>
            <a:r>
              <a:rPr lang="zh-CN" altLang="en-US" sz="1200" dirty="0" smtClean="0"/>
              <a:t>相对于</a:t>
            </a:r>
            <a:r>
              <a:rPr lang="en-US" sz="1200" dirty="0" smtClean="0"/>
              <a:t>switch</a:t>
            </a:r>
            <a:r>
              <a:rPr lang="zh-CN" altLang="en-US" sz="1200" dirty="0" smtClean="0"/>
              <a:t>要有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个空格的缩进 *</a:t>
            </a:r>
            <a:r>
              <a:rPr lang="en-US" altLang="zh-CN" sz="1200" dirty="0" smtClean="0"/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...      /* </a:t>
            </a:r>
            <a:r>
              <a:rPr lang="en-US" sz="1200" dirty="0" smtClean="0"/>
              <a:t>case</a:t>
            </a:r>
            <a:r>
              <a:rPr lang="zh-CN" altLang="en-US" sz="1200" dirty="0" smtClean="0"/>
              <a:t>里面的语句相对于</a:t>
            </a:r>
            <a:r>
              <a:rPr lang="en-US" sz="1200" dirty="0" smtClean="0"/>
              <a:t>switch</a:t>
            </a:r>
            <a:r>
              <a:rPr lang="zh-CN" altLang="en-US" sz="1200" dirty="0" smtClean="0"/>
              <a:t>有</a:t>
            </a:r>
            <a:r>
              <a:rPr lang="en-US" altLang="zh-CN" sz="1200" dirty="0" smtClean="0"/>
              <a:t>4</a:t>
            </a:r>
            <a:r>
              <a:rPr lang="zh-CN" altLang="en-US" sz="1200" dirty="0" smtClean="0"/>
              <a:t>个空格的缩进 *</a:t>
            </a:r>
            <a:r>
              <a:rPr lang="en-US" altLang="zh-CN" sz="1200" dirty="0" smtClean="0"/>
              <a:t>/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/>
              <a:t>    </a:t>
            </a:r>
            <a:r>
              <a:rPr lang="en-US" sz="1200" dirty="0" smtClean="0"/>
              <a:t>break;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case 1: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...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break;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default: {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//assert(false);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</a:t>
            </a:r>
            <a:r>
              <a:rPr lang="en-US" altLang="zh-CN" sz="1200" dirty="0" smtClean="0"/>
              <a:t>break;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  }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}</a:t>
            </a: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——switch</a:t>
            </a:r>
            <a:endParaRPr kumimoji="1"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// Check to see if the employee is eligible for full benefits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if (((</a:t>
            </a:r>
            <a:r>
              <a:rPr lang="en-US" sz="1200" dirty="0" err="1" smtClean="0"/>
              <a:t>employee.flags</a:t>
            </a:r>
            <a:r>
              <a:rPr lang="en-US" sz="1200" dirty="0" smtClean="0"/>
              <a:t> &amp; HOURLY_FLAG) &amp;&amp;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(</a:t>
            </a:r>
            <a:r>
              <a:rPr lang="en-US" sz="1200" dirty="0" err="1" smtClean="0"/>
              <a:t>employee.age</a:t>
            </a:r>
            <a:r>
              <a:rPr lang="en-US" sz="1200" dirty="0" smtClean="0"/>
              <a:t> &gt; 65) &amp;&amp;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(</a:t>
            </a:r>
            <a:r>
              <a:rPr lang="en-US" sz="1200" dirty="0" err="1" smtClean="0"/>
              <a:t>employee.salary</a:t>
            </a:r>
            <a:r>
              <a:rPr lang="en-US" sz="1200" dirty="0" smtClean="0"/>
              <a:t> &lt; 2000)) ||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((</a:t>
            </a:r>
            <a:r>
              <a:rPr lang="en-US" sz="1200" dirty="0" err="1" smtClean="0"/>
              <a:t>employee.flags</a:t>
            </a:r>
            <a:r>
              <a:rPr lang="en-US" sz="1200" dirty="0" smtClean="0"/>
              <a:t> &amp; MONTHLY_FLAG) &amp;&amp;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(</a:t>
            </a:r>
            <a:r>
              <a:rPr lang="en-US" sz="1200" dirty="0" err="1" smtClean="0"/>
              <a:t>employee.age</a:t>
            </a:r>
            <a:r>
              <a:rPr lang="en-US" sz="1200" dirty="0" smtClean="0"/>
              <a:t> &gt; 65) &amp;&amp;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(</a:t>
            </a:r>
            <a:r>
              <a:rPr lang="en-US" sz="1200" dirty="0" err="1" smtClean="0"/>
              <a:t>employee.salary</a:t>
            </a:r>
            <a:r>
              <a:rPr lang="en-US" sz="1200" dirty="0" smtClean="0"/>
              <a:t> &lt; 3000))) {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      </a:t>
            </a:r>
            <a:r>
              <a:rPr lang="en-US" sz="1200" dirty="0" err="1" smtClean="0"/>
              <a:t>employee.getFullBenefits</a:t>
            </a:r>
            <a:r>
              <a:rPr lang="en-US" sz="1200" dirty="0" smtClean="0"/>
              <a:t>(); 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}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 条件判断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432929" y="1082987"/>
            <a:ext cx="2423604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过于复杂的判断条件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 函数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DO ONE THING</a:t>
            </a:r>
            <a:endParaRPr kumimoji="1"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1" name="图片 10" descr="EasyCap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445" y="512746"/>
            <a:ext cx="5447102" cy="4475543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5379868" y="923278"/>
            <a:ext cx="2317072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第一个逻辑</a:t>
            </a:r>
            <a:endParaRPr lang="zh-CN" altLang="en-US" dirty="0"/>
          </a:p>
        </p:txBody>
      </p:sp>
      <p:sp>
        <p:nvSpPr>
          <p:cNvPr id="14" name="椭圆形标注 13"/>
          <p:cNvSpPr/>
          <p:nvPr/>
        </p:nvSpPr>
        <p:spPr>
          <a:xfrm>
            <a:off x="3191970" y="3081942"/>
            <a:ext cx="2317072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第二个逻辑</a:t>
            </a:r>
            <a:endParaRPr lang="zh-CN" altLang="en-US" dirty="0"/>
          </a:p>
        </p:txBody>
      </p:sp>
      <p:pic>
        <p:nvPicPr>
          <p:cNvPr id="17" name="图片 16" descr="EasyCap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93" y="0"/>
            <a:ext cx="824641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 animBg="1"/>
      <p:bldP spid="14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 逻辑连贯</a:t>
            </a:r>
          </a:p>
        </p:txBody>
      </p:sp>
      <p:pic>
        <p:nvPicPr>
          <p:cNvPr id="18" name="图片 17" descr="EasyCapture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9" y="476249"/>
            <a:ext cx="7454879" cy="4209406"/>
          </a:xfrm>
          <a:prstGeom prst="rect">
            <a:avLst/>
          </a:prstGeom>
        </p:spPr>
      </p:pic>
      <p:sp>
        <p:nvSpPr>
          <p:cNvPr id="19" name="椭圆形标注 18"/>
          <p:cNvSpPr/>
          <p:nvPr/>
        </p:nvSpPr>
        <p:spPr>
          <a:xfrm>
            <a:off x="2885243" y="420491"/>
            <a:ext cx="1465263" cy="6126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逻辑被拆分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 代码复用</a:t>
            </a:r>
          </a:p>
        </p:txBody>
      </p:sp>
      <p:pic>
        <p:nvPicPr>
          <p:cNvPr id="10" name="图片 9" descr="EasyCapture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07" y="476249"/>
            <a:ext cx="7546357" cy="4261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 代码复用</a:t>
            </a:r>
          </a:p>
        </p:txBody>
      </p:sp>
      <p:pic>
        <p:nvPicPr>
          <p:cNvPr id="10" name="图片 9" descr="EasyCapture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07" y="485127"/>
            <a:ext cx="7546357" cy="42610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48702" y="131775"/>
            <a:ext cx="4001804" cy="27178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目录</a:t>
            </a:r>
            <a:endParaRPr kumimoji="1"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代码规范目的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规则总章程</a:t>
            </a:r>
            <a:endParaRPr lang="en-US" altLang="zh-CN" dirty="0" smtClean="0"/>
          </a:p>
          <a:p>
            <a:pPr lvl="0"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规范文档下载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循环的可读性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or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性能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8702" y="539750"/>
          <a:ext cx="8446598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3299"/>
                <a:gridCol w="42232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Good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err="1" smtClean="0"/>
                        <a:t>int</a:t>
                      </a:r>
                      <a:r>
                        <a:rPr lang="en-US" altLang="zh-CN" b="0" dirty="0" smtClean="0"/>
                        <a:t>[] data = { 1, 9, 8, 4, 9, 1, 7, 1, 9, 0,</a:t>
                      </a:r>
                      <a:r>
                        <a:rPr lang="en-US" altLang="zh-CN" b="0" baseline="0" dirty="0" smtClean="0"/>
                        <a:t> </a:t>
                      </a:r>
                      <a:r>
                        <a:rPr lang="en-US" altLang="zh-CN" b="0" dirty="0" smtClean="0"/>
                        <a:t>8, 7, 3, 9 };</a:t>
                      </a:r>
                    </a:p>
                    <a:p>
                      <a:r>
                        <a:rPr lang="en-US" altLang="zh-CN" b="0" dirty="0" smtClean="0"/>
                        <a:t>for (</a:t>
                      </a:r>
                      <a:r>
                        <a:rPr lang="en-US" altLang="zh-CN" b="0" dirty="0" err="1" smtClean="0"/>
                        <a:t>int</a:t>
                      </a:r>
                      <a:r>
                        <a:rPr lang="en-US" altLang="zh-CN" b="0" dirty="0" smtClean="0"/>
                        <a:t> </a:t>
                      </a:r>
                      <a:r>
                        <a:rPr lang="en-US" altLang="zh-CN" b="0" dirty="0" err="1" smtClean="0"/>
                        <a:t>i</a:t>
                      </a:r>
                      <a:r>
                        <a:rPr lang="en-US" altLang="zh-CN" b="0" dirty="0" smtClean="0"/>
                        <a:t> = 0; 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data[</a:t>
                      </a:r>
                      <a:r>
                        <a:rPr lang="en-US" altLang="zh-CN" b="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] != 0 &amp;&amp; </a:t>
                      </a:r>
                      <a:r>
                        <a:rPr lang="en-US" altLang="zh-CN" b="0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</a:rPr>
                        <a:t> &lt; </a:t>
                      </a:r>
                      <a:r>
                        <a:rPr lang="en-US" altLang="zh-CN" b="0" dirty="0" err="1" smtClean="0">
                          <a:solidFill>
                            <a:srgbClr val="FF0000"/>
                          </a:solidFill>
                        </a:rPr>
                        <a:t>data.length</a:t>
                      </a:r>
                      <a:r>
                        <a:rPr lang="en-US" altLang="zh-CN" b="0" dirty="0" smtClean="0"/>
                        <a:t>; </a:t>
                      </a:r>
                      <a:r>
                        <a:rPr lang="en-US" altLang="zh-CN" b="0" dirty="0" err="1" smtClean="0"/>
                        <a:t>i</a:t>
                      </a:r>
                      <a:r>
                        <a:rPr lang="en-US" altLang="zh-CN" b="0" dirty="0" smtClean="0"/>
                        <a:t>++) {</a:t>
                      </a:r>
                    </a:p>
                    <a:p>
                      <a:r>
                        <a:rPr lang="en-US" altLang="zh-CN" b="0" dirty="0" smtClean="0"/>
                        <a:t>	</a:t>
                      </a:r>
                      <a:r>
                        <a:rPr lang="en-US" altLang="zh-CN" b="0" dirty="0" err="1" smtClean="0"/>
                        <a:t>System.out.println</a:t>
                      </a:r>
                      <a:r>
                        <a:rPr lang="en-US" altLang="zh-CN" b="0" dirty="0" smtClean="0"/>
                        <a:t>(data[</a:t>
                      </a:r>
                      <a:r>
                        <a:rPr lang="en-US" altLang="zh-CN" b="0" dirty="0" err="1" smtClean="0"/>
                        <a:t>i</a:t>
                      </a:r>
                      <a:r>
                        <a:rPr lang="en-US" altLang="zh-CN" b="0" dirty="0" smtClean="0"/>
                        <a:t>]);</a:t>
                      </a:r>
                    </a:p>
                    <a:p>
                      <a:r>
                        <a:rPr lang="en-US" altLang="zh-CN" b="0" dirty="0" smtClean="0"/>
                        <a:t>}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data = { 1, 9, 8, 4, 9, 1, 7, 1, 9, 0, 8, 7, 3, 9 };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 </a:t>
                      </a:r>
                      <a:r>
                        <a:rPr lang="en-US" altLang="zh-CN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altLang="zh-CN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data.length</a:t>
                      </a:r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&amp;&amp; data[</a:t>
                      </a:r>
                      <a:r>
                        <a:rPr lang="en-US" altLang="zh-CN" sz="1800" b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] != 0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(data[</a:t>
                      </a:r>
                      <a:r>
                        <a:rPr lang="en-US" altLang="zh-CN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</a:p>
                    <a:p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zh-CN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类访问限定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702" y="717175"/>
            <a:ext cx="844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善用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protected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public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尽量使用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，少用</a:t>
            </a:r>
            <a:r>
              <a:rPr lang="en-US" altLang="zh-CN" dirty="0" smtClean="0"/>
              <a:t>public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浏览器打开 </a:t>
            </a:r>
            <a:r>
              <a:rPr lang="en-US" altLang="zh-CN" dirty="0" smtClean="0">
                <a:hlinkClick r:id="rId4"/>
              </a:rPr>
              <a:t>http://10.204.76.222/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定位到常用链接，可以下载以下的规范文档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CSS</a:t>
            </a:r>
            <a:r>
              <a:rPr lang="zh-CN" altLang="en-US" dirty="0" smtClean="0"/>
              <a:t>代码编程规范</a:t>
            </a:r>
            <a:r>
              <a:rPr lang="en-US" altLang="zh-CN" dirty="0" smtClean="0"/>
              <a:t>v1.0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HTML</a:t>
            </a:r>
            <a:r>
              <a:rPr lang="zh-CN" altLang="en-US" dirty="0" smtClean="0"/>
              <a:t>代码编程规范</a:t>
            </a:r>
            <a:r>
              <a:rPr lang="en-US" altLang="zh-CN" dirty="0" smtClean="0"/>
              <a:t>v1.0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Java</a:t>
            </a:r>
            <a:r>
              <a:rPr lang="zh-CN" altLang="en-US" dirty="0" smtClean="0"/>
              <a:t>代码编程规范</a:t>
            </a:r>
            <a:r>
              <a:rPr lang="en-US" altLang="zh-CN" dirty="0" smtClean="0"/>
              <a:t>v1.0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代码编程规范</a:t>
            </a:r>
            <a:r>
              <a:rPr lang="en-US" altLang="zh-CN" dirty="0" smtClean="0"/>
              <a:t>v1.0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dirty="0" smtClean="0"/>
              <a:t>PHP</a:t>
            </a:r>
            <a:r>
              <a:rPr lang="zh-CN" altLang="en-US" dirty="0" smtClean="0"/>
              <a:t>代码编程规范</a:t>
            </a:r>
            <a:r>
              <a:rPr lang="en-US" altLang="zh-CN" dirty="0" smtClean="0"/>
              <a:t>v1.0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规范文档下载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/>
              <a:ea typeface="微软雅黑"/>
              <a:cs typeface="Microsoft YaHe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5635" y="1963963"/>
            <a:ext cx="4325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Thank you for your attention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让代码易于理解、维护和增强灵活性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方便代码的延续和交接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相同项目组的成员阅读和理解功能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减少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的发生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1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Microsoft YaHei"/>
                <a:ea typeface="微软雅黑"/>
                <a:cs typeface="Microsoft YaHei"/>
              </a:rPr>
              <a:t>代码规范目的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Microsoft YaHei"/>
              <a:ea typeface="微软雅黑"/>
              <a:cs typeface="Microsoft YaHe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除非文件特别要求，否则要使用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utf8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无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格式，并以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unix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格式的换行符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使用空格缩进，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tab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符不用于缩进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注意添加必要的空格和空行，以及换行的方式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排版</a:t>
            </a:r>
          </a:p>
        </p:txBody>
      </p:sp>
      <p:pic>
        <p:nvPicPr>
          <p:cNvPr id="10" name="图片 9" descr="EasyCapture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083" y="1743755"/>
            <a:ext cx="3152775" cy="1133475"/>
          </a:xfrm>
          <a:prstGeom prst="rect">
            <a:avLst/>
          </a:prstGeom>
        </p:spPr>
      </p:pic>
      <p:pic>
        <p:nvPicPr>
          <p:cNvPr id="11" name="图片 10" descr="EasyCap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506" y="3004451"/>
            <a:ext cx="3438525" cy="1152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按照代码的规范和排版模式编写代码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借助于工具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代码风格</a:t>
            </a:r>
          </a:p>
        </p:txBody>
      </p:sp>
      <p:pic>
        <p:nvPicPr>
          <p:cNvPr id="13" name="图片 12" descr="EasyCapture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106" y="0"/>
            <a:ext cx="6855788" cy="5143500"/>
          </a:xfrm>
          <a:prstGeom prst="rect">
            <a:avLst/>
          </a:prstGeom>
        </p:spPr>
      </p:pic>
      <p:pic>
        <p:nvPicPr>
          <p:cNvPr id="14" name="图片 13" descr="EasyCapture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760" y="0"/>
            <a:ext cx="5880479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不同的编程语言要求不同的命名方式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类命名、变量命名、文件命名</a:t>
            </a:r>
            <a:endParaRPr lang="en-US" altLang="zh-CN" dirty="0" smtClean="0"/>
          </a:p>
          <a:p>
            <a:pPr indent="-2286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/>
              <a:t>名字带上明确的含义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变量命名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变量命名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2737" y="539748"/>
          <a:ext cx="8046720" cy="419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22"/>
                <a:gridCol w="5891598"/>
              </a:tblGrid>
              <a:tr h="486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示例代码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具体含义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= x - y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合适长度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 / c </a:t>
                      </a:r>
                    </a:p>
                    <a:p>
                      <a:r>
                        <a:rPr lang="en-US" altLang="zh-CN" dirty="0" err="1" smtClean="0"/>
                        <a:t>numberOfSeatsInTheStadium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err="1" smtClean="0"/>
                        <a:t>maximumNumberOfPointsInModernOlympics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标记变量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flag = 0x1; </a:t>
                      </a:r>
                    </a:p>
                    <a:p>
                      <a:r>
                        <a:rPr lang="en-US" altLang="zh-CN" dirty="0" smtClean="0"/>
                        <a:t>if (</a:t>
                      </a:r>
                      <a:r>
                        <a:rPr lang="en-US" altLang="zh-CN" dirty="0" err="1" smtClean="0"/>
                        <a:t>statusFlag</a:t>
                      </a:r>
                      <a:r>
                        <a:rPr lang="en-US" altLang="zh-CN" dirty="0" smtClean="0"/>
                        <a:t> &amp; 0x0F)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布尔变量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 = true; </a:t>
                      </a:r>
                    </a:p>
                    <a:p>
                      <a:r>
                        <a:rPr lang="en-US" altLang="zh-CN" dirty="0" err="1" smtClean="0"/>
                        <a:t>sourceFile</a:t>
                      </a:r>
                      <a:r>
                        <a:rPr lang="en-US" altLang="zh-CN" dirty="0" smtClean="0"/>
                        <a:t> = false;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six = 6; </a:t>
                      </a:r>
                    </a:p>
                    <a:p>
                      <a:r>
                        <a:rPr lang="en-US" altLang="zh-CN" dirty="0" smtClean="0"/>
                        <a:t>final static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LENGTH_SIX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dirty="0" smtClean="0"/>
                        <a:t>6; 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2914153" y="591206"/>
            <a:ext cx="2150828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无法明了具体含义</a:t>
            </a:r>
            <a:endParaRPr lang="zh-CN" altLang="en-US" dirty="0"/>
          </a:p>
        </p:txBody>
      </p:sp>
      <p:sp>
        <p:nvSpPr>
          <p:cNvPr id="13" name="圆角矩形标注 12"/>
          <p:cNvSpPr/>
          <p:nvPr/>
        </p:nvSpPr>
        <p:spPr>
          <a:xfrm>
            <a:off x="4762850" y="1327470"/>
            <a:ext cx="2735249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长度不合适，平均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8</a:t>
            </a:r>
            <a:r>
              <a:rPr lang="zh-CN" altLang="en-US" dirty="0" smtClean="0"/>
              <a:t>到</a:t>
            </a:r>
            <a:r>
              <a:rPr lang="en-US" altLang="zh-CN" dirty="0" smtClean="0"/>
              <a:t>20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4350505" y="2250219"/>
            <a:ext cx="2264979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无法知道标记的具体含义</a:t>
            </a:r>
            <a:endParaRPr lang="zh-CN" alt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4041781" y="3015267"/>
            <a:ext cx="2264979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无法知道具体的状态</a:t>
            </a:r>
            <a:endParaRPr lang="zh-CN" altLang="en-US" dirty="0"/>
          </a:p>
        </p:txBody>
      </p:sp>
      <p:sp>
        <p:nvSpPr>
          <p:cNvPr id="18" name="圆角矩形标注 17"/>
          <p:cNvSpPr/>
          <p:nvPr/>
        </p:nvSpPr>
        <p:spPr>
          <a:xfrm>
            <a:off x="4194181" y="3780315"/>
            <a:ext cx="2264979" cy="612648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常量含义不明确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  <p:bldP spid="13" grpId="0" build="allAtOnce" animBg="1"/>
      <p:bldP spid="14" grpId="0" build="allAtOnce" animBg="1"/>
      <p:bldP spid="17" grpId="0" build="allAtOnce" animBg="1"/>
      <p:bldP spid="1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 altLang="zh-CN" sz="1200" i="1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变量命名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2737" y="539748"/>
          <a:ext cx="8046720" cy="419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22"/>
                <a:gridCol w="5891598"/>
              </a:tblGrid>
              <a:tr h="486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示例代码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具体含义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balance = balance – </a:t>
                      </a:r>
                      <a:r>
                        <a:rPr lang="en-US" altLang="zh-CN" dirty="0" err="1" smtClean="0"/>
                        <a:t>lastPayment</a:t>
                      </a:r>
                      <a:r>
                        <a:rPr lang="en-US" altLang="zh-CN" dirty="0" smtClean="0"/>
                        <a:t>;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合适长度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seatCount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err="1" smtClean="0"/>
                        <a:t>numberSeatsInStadium</a:t>
                      </a:r>
                      <a:r>
                        <a:rPr lang="en-US" altLang="zh-CN" dirty="0" smtClean="0"/>
                        <a:t> </a:t>
                      </a:r>
                    </a:p>
                    <a:p>
                      <a:r>
                        <a:rPr lang="en-US" altLang="zh-CN" dirty="0" err="1" smtClean="0"/>
                        <a:t>pointsRecord</a:t>
                      </a:r>
                      <a:r>
                        <a:rPr lang="en-US" altLang="zh-CN" dirty="0" smtClean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标记变量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dataReady</a:t>
                      </a:r>
                      <a:r>
                        <a:rPr lang="en-US" altLang="zh-CN" dirty="0" smtClean="0"/>
                        <a:t> = true; </a:t>
                      </a:r>
                    </a:p>
                    <a:p>
                      <a:r>
                        <a:rPr lang="en-US" altLang="zh-CN" dirty="0" smtClean="0"/>
                        <a:t>if (</a:t>
                      </a:r>
                      <a:r>
                        <a:rPr lang="en-US" altLang="zh-CN" dirty="0" err="1" smtClean="0"/>
                        <a:t>charType</a:t>
                      </a:r>
                      <a:r>
                        <a:rPr lang="en-US" altLang="zh-CN" dirty="0" smtClean="0"/>
                        <a:t> &amp; PRINTABLE_CHAR) …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布尔变量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done = true; / found = true; /</a:t>
                      </a:r>
                      <a:r>
                        <a:rPr lang="en-US" altLang="zh-CN" dirty="0" err="1" smtClean="0"/>
                        <a:t>statusOK</a:t>
                      </a:r>
                      <a:r>
                        <a:rPr lang="en-US" altLang="zh-CN" dirty="0" smtClean="0"/>
                        <a:t> = true; </a:t>
                      </a:r>
                    </a:p>
                    <a:p>
                      <a:r>
                        <a:rPr lang="en-US" altLang="zh-CN" dirty="0" err="1" smtClean="0"/>
                        <a:t>sourceFileAvailable</a:t>
                      </a:r>
                      <a:r>
                        <a:rPr lang="en-US" altLang="zh-CN" dirty="0" smtClean="0"/>
                        <a:t> = false; 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9948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常量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 </a:t>
                      </a:r>
                      <a:r>
                        <a:rPr lang="en-US" altLang="zh-CN" dirty="0" err="1" smtClean="0"/>
                        <a:t>name_length</a:t>
                      </a:r>
                      <a:r>
                        <a:rPr lang="en-US" altLang="zh-CN" dirty="0" smtClean="0"/>
                        <a:t> = 6; </a:t>
                      </a:r>
                    </a:p>
                    <a:p>
                      <a:r>
                        <a:rPr lang="en-US" altLang="zh-CN" dirty="0" smtClean="0"/>
                        <a:t>final static 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 NAME_LENGTH</a:t>
                      </a:r>
                      <a:r>
                        <a:rPr lang="en-US" altLang="zh-CN" baseline="0" dirty="0" smtClean="0"/>
                        <a:t> = </a:t>
                      </a:r>
                      <a:r>
                        <a:rPr lang="en-US" altLang="zh-CN" dirty="0" smtClean="0"/>
                        <a:t>6;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副标题 2"/>
          <p:cNvSpPr>
            <a:spLocks noGrp="1"/>
          </p:cNvSpPr>
          <p:nvPr>
            <p:ph type="subTitle" idx="1"/>
          </p:nvPr>
        </p:nvSpPr>
        <p:spPr>
          <a:xfrm>
            <a:off x="5174271" y="217361"/>
            <a:ext cx="3621030" cy="20313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kumimoji="1" lang="zh-CN" altLang="en-US" sz="12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</a:rPr>
              <a:t>代码规范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839829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45" y="4736641"/>
            <a:ext cx="1827626" cy="28448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32480" y="591206"/>
            <a:ext cx="8162819" cy="389931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与变量要求类似，通常表示一个动作或者判断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常使用的程序名对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show/hide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read/write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get/set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open/close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add/remove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insert/delete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lock/unlock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first/last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next/previous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old/new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source/target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min/max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altLang="en-US" sz="11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348702" y="131775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规则总章程</a:t>
            </a:r>
            <a:r>
              <a:rPr kumimoji="1"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——</a:t>
            </a:r>
            <a:r>
              <a:rPr kumimoji="1"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/>
                <a:ea typeface="微软雅黑"/>
                <a:cs typeface="Microsoft YaHei"/>
              </a:rPr>
              <a:t>函数命名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5968</TotalTime>
  <Words>1324</Words>
  <Application>Microsoft Office PowerPoint</Application>
  <PresentationFormat>全屏显示(16:9)</PresentationFormat>
  <Paragraphs>223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代码规范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nubia.ppt.template</dc:title>
  <dc:creator>沈映泉</dc:creator>
  <cp:keywords>代码规范</cp:keywords>
  <cp:lastModifiedBy>沈映泉</cp:lastModifiedBy>
  <cp:revision>830</cp:revision>
  <dcterms:created xsi:type="dcterms:W3CDTF">2013-09-17T10:15:37Z</dcterms:created>
  <dcterms:modified xsi:type="dcterms:W3CDTF">2015-07-25T08:48:42Z</dcterms:modified>
</cp:coreProperties>
</file>