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Default Extension="vml" ContentType="application/vnd.openxmlformats-officedocument.vmlDrawing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diagrams/drawing5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7" r:id="rId2"/>
    <p:sldId id="296" r:id="rId3"/>
    <p:sldId id="271" r:id="rId4"/>
    <p:sldId id="273" r:id="rId5"/>
    <p:sldId id="279" r:id="rId6"/>
    <p:sldId id="276" r:id="rId7"/>
    <p:sldId id="282" r:id="rId8"/>
    <p:sldId id="297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8" r:id="rId17"/>
    <p:sldId id="290" r:id="rId18"/>
    <p:sldId id="291" r:id="rId19"/>
    <p:sldId id="292" r:id="rId20"/>
    <p:sldId id="293" r:id="rId21"/>
    <p:sldId id="294" r:id="rId22"/>
    <p:sldId id="265" r:id="rId23"/>
    <p:sldId id="267" r:id="rId24"/>
    <p:sldId id="300" r:id="rId25"/>
    <p:sldId id="301" r:id="rId26"/>
    <p:sldId id="299" r:id="rId27"/>
    <p:sldId id="261" r:id="rId28"/>
    <p:sldId id="258" r:id="rId29"/>
    <p:sldId id="259" r:id="rId30"/>
    <p:sldId id="260" r:id="rId31"/>
    <p:sldId id="264" r:id="rId32"/>
    <p:sldId id="302" r:id="rId33"/>
    <p:sldId id="280" r:id="rId34"/>
  </p:sldIdLst>
  <p:sldSz cx="100806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0504D"/>
    <a:srgbClr val="C9504D"/>
    <a:srgbClr val="C4504D"/>
    <a:srgbClr val="FF1914"/>
    <a:srgbClr val="F37B95"/>
    <a:srgbClr val="FF0F0F"/>
    <a:srgbClr val="FF0909"/>
    <a:srgbClr val="FF0403"/>
    <a:srgbClr val="DFA08F"/>
    <a:srgbClr val="EE808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08" y="-78"/>
      </p:cViewPr>
      <p:guideLst>
        <p:guide orient="horz" pos="2160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BF9CFF-8743-FF42-8DD9-57D9BE4F495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FFC8ABE9-31B9-194F-AB7B-BD230F1F00E9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合作流畅</a:t>
          </a:r>
          <a:endParaRPr lang="zh-CN" altLang="en-US" dirty="0"/>
        </a:p>
      </dgm:t>
    </dgm:pt>
    <dgm:pt modelId="{F4A8AA1A-1298-BA43-BBCA-2C7F5CAF5455}" type="parTrans" cxnId="{C06D7618-50E4-C346-ACF5-D75D9F006232}">
      <dgm:prSet/>
      <dgm:spPr/>
      <dgm:t>
        <a:bodyPr/>
        <a:lstStyle/>
        <a:p>
          <a:endParaRPr lang="zh-CN" altLang="en-US"/>
        </a:p>
      </dgm:t>
    </dgm:pt>
    <dgm:pt modelId="{D2F63D35-7657-3F44-B3C0-980D0F48B02E}" type="sibTrans" cxnId="{C06D7618-50E4-C346-ACF5-D75D9F006232}">
      <dgm:prSet/>
      <dgm:spPr/>
      <dgm:t>
        <a:bodyPr/>
        <a:lstStyle/>
        <a:p>
          <a:endParaRPr lang="zh-CN" altLang="en-US"/>
        </a:p>
      </dgm:t>
    </dgm:pt>
    <dgm:pt modelId="{743048F2-B872-7B44-B087-371FED815D8E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流程清晰</a:t>
          </a:r>
          <a:endParaRPr lang="zh-CN" altLang="en-US" dirty="0"/>
        </a:p>
      </dgm:t>
    </dgm:pt>
    <dgm:pt modelId="{C4C94EA0-7687-4848-8E7F-16FA27C9BB64}" type="parTrans" cxnId="{79B8900B-4E62-D043-BF9A-71F494E296DD}">
      <dgm:prSet/>
      <dgm:spPr/>
      <dgm:t>
        <a:bodyPr/>
        <a:lstStyle/>
        <a:p>
          <a:endParaRPr lang="zh-CN" altLang="en-US"/>
        </a:p>
      </dgm:t>
    </dgm:pt>
    <dgm:pt modelId="{8E31E62A-0B52-9C41-95E2-2379CE2A453D}" type="sibTrans" cxnId="{79B8900B-4E62-D043-BF9A-71F494E296DD}">
      <dgm:prSet/>
      <dgm:spPr/>
      <dgm:t>
        <a:bodyPr/>
        <a:lstStyle/>
        <a:p>
          <a:endParaRPr lang="zh-CN" altLang="en-US"/>
        </a:p>
      </dgm:t>
    </dgm:pt>
    <dgm:pt modelId="{689EBA9B-6536-7E4C-BB95-E4E97E9ED40D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标准严谨</a:t>
          </a:r>
          <a:endParaRPr lang="zh-CN" altLang="en-US" dirty="0"/>
        </a:p>
      </dgm:t>
    </dgm:pt>
    <dgm:pt modelId="{C5C0F9AB-37E7-CE47-A22E-420E257A2B16}" type="parTrans" cxnId="{AD6F4C37-5CE8-C841-A32F-6779F93D5557}">
      <dgm:prSet/>
      <dgm:spPr/>
      <dgm:t>
        <a:bodyPr/>
        <a:lstStyle/>
        <a:p>
          <a:endParaRPr lang="zh-CN" altLang="en-US"/>
        </a:p>
      </dgm:t>
    </dgm:pt>
    <dgm:pt modelId="{F73FAFA8-F189-6E4B-8CC1-9DFA0F2CB421}" type="sibTrans" cxnId="{AD6F4C37-5CE8-C841-A32F-6779F93D5557}">
      <dgm:prSet/>
      <dgm:spPr/>
      <dgm:t>
        <a:bodyPr/>
        <a:lstStyle/>
        <a:p>
          <a:endParaRPr lang="zh-CN" altLang="en-US"/>
        </a:p>
      </dgm:t>
    </dgm:pt>
    <dgm:pt modelId="{8050C91A-2173-E747-A520-42E3E41E28A0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目标明确</a:t>
          </a:r>
          <a:endParaRPr lang="zh-CN" altLang="en-US" dirty="0"/>
        </a:p>
      </dgm:t>
    </dgm:pt>
    <dgm:pt modelId="{691EF62F-C71E-724B-9973-8E9A069E688A}" type="parTrans" cxnId="{30B119CC-6638-FE45-B65F-35804E789F7F}">
      <dgm:prSet/>
      <dgm:spPr/>
      <dgm:t>
        <a:bodyPr/>
        <a:lstStyle/>
        <a:p>
          <a:endParaRPr lang="zh-CN" altLang="en-US"/>
        </a:p>
      </dgm:t>
    </dgm:pt>
    <dgm:pt modelId="{68B89ACA-E1F2-244D-B8FD-22311D289A30}" type="sibTrans" cxnId="{30B119CC-6638-FE45-B65F-35804E789F7F}">
      <dgm:prSet/>
      <dgm:spPr/>
      <dgm:t>
        <a:bodyPr/>
        <a:lstStyle/>
        <a:p>
          <a:endParaRPr lang="zh-CN" altLang="en-US"/>
        </a:p>
      </dgm:t>
    </dgm:pt>
    <dgm:pt modelId="{1D2FF041-78D9-BD47-94F3-4A5E85C687DE}" type="pres">
      <dgm:prSet presAssocID="{1CBF9CFF-8743-FF42-8DD9-57D9BE4F495D}" presName="Name0" presStyleCnt="0">
        <dgm:presLayoutVars>
          <dgm:dir/>
          <dgm:resizeHandles val="exact"/>
        </dgm:presLayoutVars>
      </dgm:prSet>
      <dgm:spPr/>
    </dgm:pt>
    <dgm:pt modelId="{D7580C76-0AF0-A94F-BC16-65C23F3B4BCE}" type="pres">
      <dgm:prSet presAssocID="{8050C91A-2173-E747-A520-42E3E41E28A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4A18D1-7BEE-9C4C-BA2C-D4C4A7D8532E}" type="pres">
      <dgm:prSet presAssocID="{68B89ACA-E1F2-244D-B8FD-22311D289A30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7EDFF41A-FAD0-1D44-8215-C56273303266}" type="pres">
      <dgm:prSet presAssocID="{68B89ACA-E1F2-244D-B8FD-22311D289A30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FD4ADFD8-4968-2045-847E-F78EB3172B74}" type="pres">
      <dgm:prSet presAssocID="{FFC8ABE9-31B9-194F-AB7B-BD230F1F00E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7066A4-675E-B546-AB82-76A066E91932}" type="pres">
      <dgm:prSet presAssocID="{D2F63D35-7657-3F44-B3C0-980D0F48B02E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C0F2A3F-7B4C-8A42-ADB7-12DD7ED37710}" type="pres">
      <dgm:prSet presAssocID="{D2F63D35-7657-3F44-B3C0-980D0F48B02E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89E772B-2806-EA4D-8D39-27B51CD88716}" type="pres">
      <dgm:prSet presAssocID="{743048F2-B872-7B44-B087-371FED815D8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BF9597-7CCF-3842-8575-134402B467BF}" type="pres">
      <dgm:prSet presAssocID="{8E31E62A-0B52-9C41-95E2-2379CE2A453D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F6BD8423-7FE9-0946-AB0E-CA4F71A951DA}" type="pres">
      <dgm:prSet presAssocID="{8E31E62A-0B52-9C41-95E2-2379CE2A453D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4D301472-BF6A-7440-9600-33CB81BBDC84}" type="pres">
      <dgm:prSet presAssocID="{689EBA9B-6536-7E4C-BB95-E4E97E9ED40D}" presName="node" presStyleLbl="node1" presStyleIdx="3" presStyleCnt="4" custLinFactNeighborY="40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C9E879-9FDB-4471-B3F7-3A2C3F1FD09A}" type="presOf" srcId="{68B89ACA-E1F2-244D-B8FD-22311D289A30}" destId="{7EDFF41A-FAD0-1D44-8215-C56273303266}" srcOrd="1" destOrd="0" presId="urn:microsoft.com/office/officeart/2005/8/layout/process1"/>
    <dgm:cxn modelId="{4DB0033A-68CF-4D09-B740-26D0B9CFA116}" type="presOf" srcId="{FFC8ABE9-31B9-194F-AB7B-BD230F1F00E9}" destId="{FD4ADFD8-4968-2045-847E-F78EB3172B74}" srcOrd="0" destOrd="0" presId="urn:microsoft.com/office/officeart/2005/8/layout/process1"/>
    <dgm:cxn modelId="{34E2AFFD-99A5-4A8D-B25E-FA6C2D3B2DEB}" type="presOf" srcId="{8E31E62A-0B52-9C41-95E2-2379CE2A453D}" destId="{F6BD8423-7FE9-0946-AB0E-CA4F71A951DA}" srcOrd="1" destOrd="0" presId="urn:microsoft.com/office/officeart/2005/8/layout/process1"/>
    <dgm:cxn modelId="{79B8900B-4E62-D043-BF9A-71F494E296DD}" srcId="{1CBF9CFF-8743-FF42-8DD9-57D9BE4F495D}" destId="{743048F2-B872-7B44-B087-371FED815D8E}" srcOrd="2" destOrd="0" parTransId="{C4C94EA0-7687-4848-8E7F-16FA27C9BB64}" sibTransId="{8E31E62A-0B52-9C41-95E2-2379CE2A453D}"/>
    <dgm:cxn modelId="{A32ED93D-DEEE-402F-AEBD-1C8F4211C437}" type="presOf" srcId="{8E31E62A-0B52-9C41-95E2-2379CE2A453D}" destId="{5DBF9597-7CCF-3842-8575-134402B467BF}" srcOrd="0" destOrd="0" presId="urn:microsoft.com/office/officeart/2005/8/layout/process1"/>
    <dgm:cxn modelId="{371285C2-7DF5-4AF8-AF26-872B7DC01D79}" type="presOf" srcId="{68B89ACA-E1F2-244D-B8FD-22311D289A30}" destId="{BF4A18D1-7BEE-9C4C-BA2C-D4C4A7D8532E}" srcOrd="0" destOrd="0" presId="urn:microsoft.com/office/officeart/2005/8/layout/process1"/>
    <dgm:cxn modelId="{CD08DB5D-232A-4F13-AB72-AB123CB71294}" type="presOf" srcId="{D2F63D35-7657-3F44-B3C0-980D0F48B02E}" destId="{5E7066A4-675E-B546-AB82-76A066E91932}" srcOrd="0" destOrd="0" presId="urn:microsoft.com/office/officeart/2005/8/layout/process1"/>
    <dgm:cxn modelId="{C06D7618-50E4-C346-ACF5-D75D9F006232}" srcId="{1CBF9CFF-8743-FF42-8DD9-57D9BE4F495D}" destId="{FFC8ABE9-31B9-194F-AB7B-BD230F1F00E9}" srcOrd="1" destOrd="0" parTransId="{F4A8AA1A-1298-BA43-BBCA-2C7F5CAF5455}" sibTransId="{D2F63D35-7657-3F44-B3C0-980D0F48B02E}"/>
    <dgm:cxn modelId="{29A51FE4-7C78-4A51-B6FC-825D6F39539B}" type="presOf" srcId="{D2F63D35-7657-3F44-B3C0-980D0F48B02E}" destId="{EC0F2A3F-7B4C-8A42-ADB7-12DD7ED37710}" srcOrd="1" destOrd="0" presId="urn:microsoft.com/office/officeart/2005/8/layout/process1"/>
    <dgm:cxn modelId="{30B119CC-6638-FE45-B65F-35804E789F7F}" srcId="{1CBF9CFF-8743-FF42-8DD9-57D9BE4F495D}" destId="{8050C91A-2173-E747-A520-42E3E41E28A0}" srcOrd="0" destOrd="0" parTransId="{691EF62F-C71E-724B-9973-8E9A069E688A}" sibTransId="{68B89ACA-E1F2-244D-B8FD-22311D289A30}"/>
    <dgm:cxn modelId="{D40632D0-CF37-47C6-A301-30898EF3A036}" type="presOf" srcId="{689EBA9B-6536-7E4C-BB95-E4E97E9ED40D}" destId="{4D301472-BF6A-7440-9600-33CB81BBDC84}" srcOrd="0" destOrd="0" presId="urn:microsoft.com/office/officeart/2005/8/layout/process1"/>
    <dgm:cxn modelId="{AD6F4C37-5CE8-C841-A32F-6779F93D5557}" srcId="{1CBF9CFF-8743-FF42-8DD9-57D9BE4F495D}" destId="{689EBA9B-6536-7E4C-BB95-E4E97E9ED40D}" srcOrd="3" destOrd="0" parTransId="{C5C0F9AB-37E7-CE47-A22E-420E257A2B16}" sibTransId="{F73FAFA8-F189-6E4B-8CC1-9DFA0F2CB421}"/>
    <dgm:cxn modelId="{4615DFEF-E839-41D7-9E3B-FF8A6D3F1AEC}" type="presOf" srcId="{1CBF9CFF-8743-FF42-8DD9-57D9BE4F495D}" destId="{1D2FF041-78D9-BD47-94F3-4A5E85C687DE}" srcOrd="0" destOrd="0" presId="urn:microsoft.com/office/officeart/2005/8/layout/process1"/>
    <dgm:cxn modelId="{E3FEF855-5122-42C3-98C9-DFE765106C9A}" type="presOf" srcId="{8050C91A-2173-E747-A520-42E3E41E28A0}" destId="{D7580C76-0AF0-A94F-BC16-65C23F3B4BCE}" srcOrd="0" destOrd="0" presId="urn:microsoft.com/office/officeart/2005/8/layout/process1"/>
    <dgm:cxn modelId="{5D81DD95-5AE9-4631-81DC-ADCBBE14AFE8}" type="presOf" srcId="{743048F2-B872-7B44-B087-371FED815D8E}" destId="{489E772B-2806-EA4D-8D39-27B51CD88716}" srcOrd="0" destOrd="0" presId="urn:microsoft.com/office/officeart/2005/8/layout/process1"/>
    <dgm:cxn modelId="{2FBBD5CA-7380-452C-A87E-48ADDC03D3C2}" type="presParOf" srcId="{1D2FF041-78D9-BD47-94F3-4A5E85C687DE}" destId="{D7580C76-0AF0-A94F-BC16-65C23F3B4BCE}" srcOrd="0" destOrd="0" presId="urn:microsoft.com/office/officeart/2005/8/layout/process1"/>
    <dgm:cxn modelId="{D9831089-AC40-4621-831E-EF4C2637BE1C}" type="presParOf" srcId="{1D2FF041-78D9-BD47-94F3-4A5E85C687DE}" destId="{BF4A18D1-7BEE-9C4C-BA2C-D4C4A7D8532E}" srcOrd="1" destOrd="0" presId="urn:microsoft.com/office/officeart/2005/8/layout/process1"/>
    <dgm:cxn modelId="{3C9C377F-FC22-408B-BB99-E4E6DED3F438}" type="presParOf" srcId="{BF4A18D1-7BEE-9C4C-BA2C-D4C4A7D8532E}" destId="{7EDFF41A-FAD0-1D44-8215-C56273303266}" srcOrd="0" destOrd="0" presId="urn:microsoft.com/office/officeart/2005/8/layout/process1"/>
    <dgm:cxn modelId="{97E5FF2B-6319-40D3-A34D-007E4A11B069}" type="presParOf" srcId="{1D2FF041-78D9-BD47-94F3-4A5E85C687DE}" destId="{FD4ADFD8-4968-2045-847E-F78EB3172B74}" srcOrd="2" destOrd="0" presId="urn:microsoft.com/office/officeart/2005/8/layout/process1"/>
    <dgm:cxn modelId="{D7AC4101-5A5C-494D-9B30-3C44944953C6}" type="presParOf" srcId="{1D2FF041-78D9-BD47-94F3-4A5E85C687DE}" destId="{5E7066A4-675E-B546-AB82-76A066E91932}" srcOrd="3" destOrd="0" presId="urn:microsoft.com/office/officeart/2005/8/layout/process1"/>
    <dgm:cxn modelId="{1E04FA93-5C2D-44A4-997C-59F6F6B5E31E}" type="presParOf" srcId="{5E7066A4-675E-B546-AB82-76A066E91932}" destId="{EC0F2A3F-7B4C-8A42-ADB7-12DD7ED37710}" srcOrd="0" destOrd="0" presId="urn:microsoft.com/office/officeart/2005/8/layout/process1"/>
    <dgm:cxn modelId="{6EB82270-9402-4E61-968E-D554D7D37C6E}" type="presParOf" srcId="{1D2FF041-78D9-BD47-94F3-4A5E85C687DE}" destId="{489E772B-2806-EA4D-8D39-27B51CD88716}" srcOrd="4" destOrd="0" presId="urn:microsoft.com/office/officeart/2005/8/layout/process1"/>
    <dgm:cxn modelId="{8A218DE3-0B09-4887-B24D-829AC8E2DE91}" type="presParOf" srcId="{1D2FF041-78D9-BD47-94F3-4A5E85C687DE}" destId="{5DBF9597-7CCF-3842-8575-134402B467BF}" srcOrd="5" destOrd="0" presId="urn:microsoft.com/office/officeart/2005/8/layout/process1"/>
    <dgm:cxn modelId="{C0DA09ED-FE83-4D62-9319-CECE5EB9CD26}" type="presParOf" srcId="{5DBF9597-7CCF-3842-8575-134402B467BF}" destId="{F6BD8423-7FE9-0946-AB0E-CA4F71A951DA}" srcOrd="0" destOrd="0" presId="urn:microsoft.com/office/officeart/2005/8/layout/process1"/>
    <dgm:cxn modelId="{4DD2A4AA-14C5-4C95-9E95-251B3923A09C}" type="presParOf" srcId="{1D2FF041-78D9-BD47-94F3-4A5E85C687DE}" destId="{4D301472-BF6A-7440-9600-33CB81BBDC8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24E0CE-CCB2-4157-BC66-73697BCD427C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28B4ED8-B06E-4F84-A426-5A84CF2CF5D6}">
      <dgm:prSet phldrT="[文本]"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软件开发模式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AB697A1D-CE66-4B25-9036-3F4B287B5571}" type="parTrans" cxnId="{2E574864-44D0-458B-AE79-94B3D9071F0F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FD63B492-3CD1-4795-A3E4-287BF962708C}" type="sibTrans" cxnId="{2E574864-44D0-458B-AE79-94B3D9071F0F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D9117B16-12B0-4CCA-B7C3-DEE99EC13271}">
      <dgm:prSet phldrT="[文本]" custT="1"/>
      <dgm:spPr/>
      <dgm:t>
        <a:bodyPr/>
        <a:lstStyle/>
        <a:p>
          <a:r>
            <a:rPr lang="zh-CN" altLang="en-US" sz="2000" dirty="0" smtClean="0">
              <a:latin typeface="华文楷体" pitchFamily="2" charset="-122"/>
              <a:ea typeface="华文楷体" pitchFamily="2" charset="-122"/>
            </a:rPr>
            <a:t>迭代模式</a:t>
          </a:r>
          <a:endParaRPr lang="zh-CN" altLang="en-US" sz="2000" dirty="0">
            <a:latin typeface="华文楷体" pitchFamily="2" charset="-122"/>
            <a:ea typeface="华文楷体" pitchFamily="2" charset="-122"/>
          </a:endParaRPr>
        </a:p>
      </dgm:t>
    </dgm:pt>
    <dgm:pt modelId="{4784B2A2-0A6A-4626-9996-B5D999D77144}" type="parTrans" cxnId="{4ED19129-F2F3-4B36-AD69-562EB5D402C8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A02C996D-0F12-416A-AAA5-1A7786B69E20}" type="sibTrans" cxnId="{4ED19129-F2F3-4B36-AD69-562EB5D402C8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5626DD7F-A5F6-46CC-82C6-660D6630E202}">
      <dgm:prSet phldrT="[文本]" custT="1"/>
      <dgm:spPr/>
      <dgm:t>
        <a:bodyPr/>
        <a:lstStyle/>
        <a:p>
          <a:r>
            <a:rPr lang="zh-CN" altLang="en-US" sz="2000" dirty="0" smtClean="0">
              <a:latin typeface="华文楷体" pitchFamily="2" charset="-122"/>
              <a:ea typeface="华文楷体" pitchFamily="2" charset="-122"/>
            </a:rPr>
            <a:t>敏捷开发 </a:t>
          </a:r>
          <a:endParaRPr lang="zh-CN" altLang="en-US" sz="2000" dirty="0">
            <a:latin typeface="华文楷体" pitchFamily="2" charset="-122"/>
            <a:ea typeface="华文楷体" pitchFamily="2" charset="-122"/>
          </a:endParaRPr>
        </a:p>
      </dgm:t>
    </dgm:pt>
    <dgm:pt modelId="{A3D550FE-33D3-4043-9E82-61BD85E94EAB}" type="parTrans" cxnId="{A8CCE775-3019-4D19-86F7-E022540534E1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FEFAAC12-F8A5-4C62-A032-B46C4D61713E}" type="sibTrans" cxnId="{A8CCE775-3019-4D19-86F7-E022540534E1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285FA050-5ABD-43FB-B0F3-C61FBE37C0E3}">
      <dgm:prSet phldrT="[文本]" custT="1"/>
      <dgm:spPr/>
      <dgm:t>
        <a:bodyPr/>
        <a:lstStyle/>
        <a:p>
          <a:r>
            <a:rPr lang="zh-CN" altLang="en-US" sz="2000" dirty="0" smtClean="0">
              <a:latin typeface="华文楷体" pitchFamily="2" charset="-122"/>
              <a:ea typeface="华文楷体" pitchFamily="2" charset="-122"/>
            </a:rPr>
            <a:t>增量模式</a:t>
          </a:r>
          <a:endParaRPr lang="zh-CN" altLang="en-US" sz="2000" dirty="0">
            <a:latin typeface="华文楷体" pitchFamily="2" charset="-122"/>
            <a:ea typeface="华文楷体" pitchFamily="2" charset="-122"/>
          </a:endParaRPr>
        </a:p>
      </dgm:t>
    </dgm:pt>
    <dgm:pt modelId="{9F016280-49D1-42E9-A109-03A9B46C9A26}" type="parTrans" cxnId="{379E277E-76D9-4219-8E90-CCB9AA5DB5FB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CD79FDCB-FF82-45F1-B1A4-75338536584E}" type="sibTrans" cxnId="{379E277E-76D9-4219-8E90-CCB9AA5DB5FB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E343B6A0-04A8-4EDB-851D-032F7B089ED3}">
      <dgm:prSet phldrT="[文本]" custT="1"/>
      <dgm:spPr/>
      <dgm:t>
        <a:bodyPr/>
        <a:lstStyle/>
        <a:p>
          <a:r>
            <a:rPr lang="en-US" altLang="zh-CN" sz="2000" dirty="0" smtClean="0">
              <a:latin typeface="华文楷体" pitchFamily="2" charset="-122"/>
              <a:ea typeface="华文楷体" pitchFamily="2" charset="-122"/>
            </a:rPr>
            <a:t>XP</a:t>
          </a:r>
          <a:endParaRPr lang="zh-CN" altLang="en-US" sz="2000" dirty="0">
            <a:latin typeface="华文楷体" pitchFamily="2" charset="-122"/>
            <a:ea typeface="华文楷体" pitchFamily="2" charset="-122"/>
          </a:endParaRPr>
        </a:p>
      </dgm:t>
    </dgm:pt>
    <dgm:pt modelId="{303C5DEF-2706-4211-AB73-09BD8492C1D3}" type="parTrans" cxnId="{047726DA-5857-43CB-ACF4-0B3E072F41CC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C0E1F602-AB84-4D5D-9B13-4C5376B3B992}" type="sibTrans" cxnId="{047726DA-5857-43CB-ACF4-0B3E072F41CC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F10E82A0-75E8-4C91-BF8D-2036FE5C9C42}">
      <dgm:prSet phldrT="[文本]" custT="1"/>
      <dgm:spPr/>
      <dgm:t>
        <a:bodyPr/>
        <a:lstStyle/>
        <a:p>
          <a:r>
            <a:rPr lang="zh-CN" altLang="en-US" sz="2000" dirty="0" smtClean="0">
              <a:latin typeface="华文楷体" pitchFamily="2" charset="-122"/>
              <a:ea typeface="华文楷体" pitchFamily="2" charset="-122"/>
            </a:rPr>
            <a:t>瀑布模式</a:t>
          </a:r>
          <a:endParaRPr lang="zh-CN" altLang="en-US" sz="2000" dirty="0">
            <a:latin typeface="华文楷体" pitchFamily="2" charset="-122"/>
            <a:ea typeface="华文楷体" pitchFamily="2" charset="-122"/>
          </a:endParaRPr>
        </a:p>
      </dgm:t>
    </dgm:pt>
    <dgm:pt modelId="{46FE68C8-2963-4052-9C32-EC1D49DE5B78}" type="sibTrans" cxnId="{8F81E9DC-BB53-411E-9A82-89260783BFF3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8BF80F6F-ABA6-4EEF-A505-025766F5F441}" type="parTrans" cxnId="{8F81E9DC-BB53-411E-9A82-89260783BFF3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8144BEBD-E84F-48DE-87FD-8A65ABD0326F}">
      <dgm:prSet phldrT="[文本]" custT="1"/>
      <dgm:spPr/>
      <dgm:t>
        <a:bodyPr/>
        <a:lstStyle/>
        <a:p>
          <a:r>
            <a:rPr lang="en-US" altLang="zh-CN" sz="2000" dirty="0" smtClean="0">
              <a:latin typeface="华文楷体" pitchFamily="2" charset="-122"/>
              <a:ea typeface="华文楷体" pitchFamily="2" charset="-122"/>
            </a:rPr>
            <a:t>……</a:t>
          </a:r>
          <a:endParaRPr lang="zh-CN" altLang="en-US" sz="2000" dirty="0">
            <a:latin typeface="华文楷体" pitchFamily="2" charset="-122"/>
            <a:ea typeface="华文楷体" pitchFamily="2" charset="-122"/>
          </a:endParaRPr>
        </a:p>
      </dgm:t>
    </dgm:pt>
    <dgm:pt modelId="{EB243098-2A18-4E69-AC17-0CC4B03D31FB}" type="parTrans" cxnId="{DE85C196-BBC2-4D45-B638-5B803BCF6A84}">
      <dgm:prSet/>
      <dgm:spPr/>
      <dgm:t>
        <a:bodyPr/>
        <a:lstStyle/>
        <a:p>
          <a:endParaRPr lang="zh-CN" altLang="en-US"/>
        </a:p>
      </dgm:t>
    </dgm:pt>
    <dgm:pt modelId="{EBE7771C-F44D-4923-88ED-EA355554CBF5}" type="sibTrans" cxnId="{DE85C196-BBC2-4D45-B638-5B803BCF6A84}">
      <dgm:prSet/>
      <dgm:spPr/>
      <dgm:t>
        <a:bodyPr/>
        <a:lstStyle/>
        <a:p>
          <a:endParaRPr lang="zh-CN" altLang="en-US"/>
        </a:p>
      </dgm:t>
    </dgm:pt>
    <dgm:pt modelId="{53E9FBFC-9EBF-4286-B7F8-BEA6969F45E6}">
      <dgm:prSet phldrT="[文本]" custT="1"/>
      <dgm:spPr/>
      <dgm:t>
        <a:bodyPr/>
        <a:lstStyle/>
        <a:p>
          <a:r>
            <a:rPr lang="en-US" altLang="zh-CN" sz="2000" dirty="0" smtClean="0">
              <a:latin typeface="华文楷体" pitchFamily="2" charset="-122"/>
              <a:ea typeface="华文楷体" pitchFamily="2" charset="-122"/>
            </a:rPr>
            <a:t>……</a:t>
          </a:r>
          <a:endParaRPr lang="zh-CN" altLang="en-US" sz="2000" dirty="0">
            <a:latin typeface="华文楷体" pitchFamily="2" charset="-122"/>
            <a:ea typeface="华文楷体" pitchFamily="2" charset="-122"/>
          </a:endParaRPr>
        </a:p>
      </dgm:t>
    </dgm:pt>
    <dgm:pt modelId="{C6855547-0B96-41DB-A54F-535546EA5920}" type="parTrans" cxnId="{D57442FB-7BC7-463E-A58B-717AD78ED1F7}">
      <dgm:prSet/>
      <dgm:spPr/>
      <dgm:t>
        <a:bodyPr/>
        <a:lstStyle/>
        <a:p>
          <a:endParaRPr lang="zh-CN" altLang="en-US"/>
        </a:p>
      </dgm:t>
    </dgm:pt>
    <dgm:pt modelId="{1959B2E9-B17B-4AC3-BE22-1A7BEE789D88}" type="sibTrans" cxnId="{D57442FB-7BC7-463E-A58B-717AD78ED1F7}">
      <dgm:prSet/>
      <dgm:spPr/>
      <dgm:t>
        <a:bodyPr/>
        <a:lstStyle/>
        <a:p>
          <a:endParaRPr lang="zh-CN" altLang="en-US"/>
        </a:p>
      </dgm:t>
    </dgm:pt>
    <dgm:pt modelId="{A0A1E047-0B68-40F0-B2D8-789CBA6965A3}">
      <dgm:prSet phldrT="[文本]" custT="1"/>
      <dgm:spPr/>
      <dgm:t>
        <a:bodyPr/>
        <a:lstStyle/>
        <a:p>
          <a:r>
            <a:rPr lang="en-US" altLang="zh-CN" sz="2000" dirty="0" smtClean="0">
              <a:latin typeface="华文楷体" pitchFamily="2" charset="-122"/>
              <a:ea typeface="华文楷体" pitchFamily="2" charset="-122"/>
            </a:rPr>
            <a:t>Scrum</a:t>
          </a:r>
          <a:endParaRPr lang="zh-CN" altLang="en-US" sz="2000" dirty="0">
            <a:latin typeface="华文楷体" pitchFamily="2" charset="-122"/>
            <a:ea typeface="华文楷体" pitchFamily="2" charset="-122"/>
          </a:endParaRPr>
        </a:p>
      </dgm:t>
    </dgm:pt>
    <dgm:pt modelId="{78CC1F57-19E3-4664-83F1-A3CF5B3DF9FA}" type="parTrans" cxnId="{4609B903-39B5-4B13-A40D-175487853DC1}">
      <dgm:prSet/>
      <dgm:spPr/>
      <dgm:t>
        <a:bodyPr/>
        <a:lstStyle/>
        <a:p>
          <a:endParaRPr lang="zh-CN" altLang="en-US"/>
        </a:p>
      </dgm:t>
    </dgm:pt>
    <dgm:pt modelId="{27E0625C-892A-4195-BB71-16117231EE3B}" type="sibTrans" cxnId="{4609B903-39B5-4B13-A40D-175487853DC1}">
      <dgm:prSet/>
      <dgm:spPr/>
      <dgm:t>
        <a:bodyPr/>
        <a:lstStyle/>
        <a:p>
          <a:endParaRPr lang="zh-CN" altLang="en-US"/>
        </a:p>
      </dgm:t>
    </dgm:pt>
    <dgm:pt modelId="{585E61D4-C795-4707-B0CB-ED4753CC1961}" type="pres">
      <dgm:prSet presAssocID="{EA24E0CE-CCB2-4157-BC66-73697BCD427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8026C47-AE37-4160-A751-6679DFC5FDC9}" type="pres">
      <dgm:prSet presAssocID="{F28B4ED8-B06E-4F84-A426-5A84CF2CF5D6}" presName="root1" presStyleCnt="0"/>
      <dgm:spPr/>
    </dgm:pt>
    <dgm:pt modelId="{3CAE1057-F652-4B34-B503-8FF4121798CD}" type="pres">
      <dgm:prSet presAssocID="{F28B4ED8-B06E-4F84-A426-5A84CF2CF5D6}" presName="LevelOneTextNode" presStyleLbl="node0" presStyleIdx="0" presStyleCnt="1" custScaleX="1120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414C62-488D-4B04-B932-14C21F947855}" type="pres">
      <dgm:prSet presAssocID="{F28B4ED8-B06E-4F84-A426-5A84CF2CF5D6}" presName="level2hierChild" presStyleCnt="0"/>
      <dgm:spPr/>
    </dgm:pt>
    <dgm:pt modelId="{FB79BC7D-9780-4758-B295-A6C2C6527E41}" type="pres">
      <dgm:prSet presAssocID="{8BF80F6F-ABA6-4EEF-A505-025766F5F441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7FC65F1B-E4CB-48E0-9368-9B14BF9CC2FE}" type="pres">
      <dgm:prSet presAssocID="{8BF80F6F-ABA6-4EEF-A505-025766F5F441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1E2911CF-8E8A-42F5-BC65-797720E6DFCB}" type="pres">
      <dgm:prSet presAssocID="{F10E82A0-75E8-4C91-BF8D-2036FE5C9C42}" presName="root2" presStyleCnt="0"/>
      <dgm:spPr/>
    </dgm:pt>
    <dgm:pt modelId="{FDD0B30D-8F6B-49EE-BF9D-20C73F7DFB2D}" type="pres">
      <dgm:prSet presAssocID="{F10E82A0-75E8-4C91-BF8D-2036FE5C9C42}" presName="LevelTwoTextNode" presStyleLbl="node2" presStyleIdx="0" presStyleCnt="3" custLinFactNeighborX="2900" custLinFactNeighborY="478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BD0FADC-AC16-4684-8707-189407059990}" type="pres">
      <dgm:prSet presAssocID="{F10E82A0-75E8-4C91-BF8D-2036FE5C9C42}" presName="level3hierChild" presStyleCnt="0"/>
      <dgm:spPr/>
    </dgm:pt>
    <dgm:pt modelId="{519FE072-50DC-41A2-9977-B36D2BFFBF3A}" type="pres">
      <dgm:prSet presAssocID="{4784B2A2-0A6A-4626-9996-B5D999D77144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773D0E76-4973-4C1B-96BC-07A155D37BA4}" type="pres">
      <dgm:prSet presAssocID="{4784B2A2-0A6A-4626-9996-B5D999D77144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CFB827FA-B1B4-45E2-BB8E-BE88407DD022}" type="pres">
      <dgm:prSet presAssocID="{D9117B16-12B0-4CCA-B7C3-DEE99EC13271}" presName="root2" presStyleCnt="0"/>
      <dgm:spPr/>
    </dgm:pt>
    <dgm:pt modelId="{57179107-10C5-4059-8328-2C96DFCB7FCA}" type="pres">
      <dgm:prSet presAssocID="{D9117B16-12B0-4CCA-B7C3-DEE99EC13271}" presName="LevelTwoTextNode" presStyleLbl="node2" presStyleIdx="1" presStyleCnt="3" custLinFactNeighborX="2900" custLinFactNeighborY="478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FAA7B01-9FAE-49A3-B939-436E970F148A}" type="pres">
      <dgm:prSet presAssocID="{D9117B16-12B0-4CCA-B7C3-DEE99EC13271}" presName="level3hierChild" presStyleCnt="0"/>
      <dgm:spPr/>
    </dgm:pt>
    <dgm:pt modelId="{EB4D14E4-24A8-451C-B2C2-E4BB410DD22E}" type="pres">
      <dgm:prSet presAssocID="{A3D550FE-33D3-4043-9E82-61BD85E94EAB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37DD2F2B-CCBB-4245-88AF-E6C2A7142BEA}" type="pres">
      <dgm:prSet presAssocID="{A3D550FE-33D3-4043-9E82-61BD85E94EAB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4AA9173F-4B45-4D5B-929A-AB6EDA1C3E34}" type="pres">
      <dgm:prSet presAssocID="{5626DD7F-A5F6-46CC-82C6-660D6630E202}" presName="root2" presStyleCnt="0"/>
      <dgm:spPr/>
    </dgm:pt>
    <dgm:pt modelId="{E8B66E1E-7026-4FAD-A175-0D484B3C3334}" type="pres">
      <dgm:prSet presAssocID="{5626DD7F-A5F6-46CC-82C6-660D6630E202}" presName="LevelTwoTextNode" presStyleLbl="node3" presStyleIdx="0" presStyleCnt="2" custLinFactNeighborX="2900" custLinFactNeighborY="478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A5217C-07D3-4BFD-BB14-71A8B5741C04}" type="pres">
      <dgm:prSet presAssocID="{5626DD7F-A5F6-46CC-82C6-660D6630E202}" presName="level3hierChild" presStyleCnt="0"/>
      <dgm:spPr/>
    </dgm:pt>
    <dgm:pt modelId="{E2C454A7-E5A2-4BFF-A0B3-B97BF54D3B62}" type="pres">
      <dgm:prSet presAssocID="{303C5DEF-2706-4211-AB73-09BD8492C1D3}" presName="conn2-1" presStyleLbl="parChTrans1D4" presStyleIdx="0" presStyleCnt="3"/>
      <dgm:spPr/>
      <dgm:t>
        <a:bodyPr/>
        <a:lstStyle/>
        <a:p>
          <a:endParaRPr lang="zh-CN" altLang="en-US"/>
        </a:p>
      </dgm:t>
    </dgm:pt>
    <dgm:pt modelId="{BD9C5893-5C3B-4A6E-9CB4-2652AE7ABFC7}" type="pres">
      <dgm:prSet presAssocID="{303C5DEF-2706-4211-AB73-09BD8492C1D3}" presName="connTx" presStyleLbl="parChTrans1D4" presStyleIdx="0" presStyleCnt="3"/>
      <dgm:spPr/>
      <dgm:t>
        <a:bodyPr/>
        <a:lstStyle/>
        <a:p>
          <a:endParaRPr lang="zh-CN" altLang="en-US"/>
        </a:p>
      </dgm:t>
    </dgm:pt>
    <dgm:pt modelId="{883C07D6-2767-4CC4-B9A6-62E6DF8CC816}" type="pres">
      <dgm:prSet presAssocID="{E343B6A0-04A8-4EDB-851D-032F7B089ED3}" presName="root2" presStyleCnt="0"/>
      <dgm:spPr/>
    </dgm:pt>
    <dgm:pt modelId="{05E54844-2290-42BB-97DF-0E98018C39F2}" type="pres">
      <dgm:prSet presAssocID="{E343B6A0-04A8-4EDB-851D-032F7B089ED3}" presName="LevelTwoTextNode" presStyleLbl="node4" presStyleIdx="0" presStyleCnt="3" custLinFactNeighborX="2900" custLinFactNeighborY="478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8066F21-0D1C-4267-9282-1F15250349C1}" type="pres">
      <dgm:prSet presAssocID="{E343B6A0-04A8-4EDB-851D-032F7B089ED3}" presName="level3hierChild" presStyleCnt="0"/>
      <dgm:spPr/>
    </dgm:pt>
    <dgm:pt modelId="{8D3A3884-4983-43C0-BFE6-4C98475E3C47}" type="pres">
      <dgm:prSet presAssocID="{C6855547-0B96-41DB-A54F-535546EA5920}" presName="conn2-1" presStyleLbl="parChTrans1D4" presStyleIdx="1" presStyleCnt="3"/>
      <dgm:spPr/>
      <dgm:t>
        <a:bodyPr/>
        <a:lstStyle/>
        <a:p>
          <a:endParaRPr lang="zh-CN" altLang="en-US"/>
        </a:p>
      </dgm:t>
    </dgm:pt>
    <dgm:pt modelId="{60A5767A-03FB-4D7B-B52F-0004099AF1A9}" type="pres">
      <dgm:prSet presAssocID="{C6855547-0B96-41DB-A54F-535546EA5920}" presName="connTx" presStyleLbl="parChTrans1D4" presStyleIdx="1" presStyleCnt="3"/>
      <dgm:spPr/>
      <dgm:t>
        <a:bodyPr/>
        <a:lstStyle/>
        <a:p>
          <a:endParaRPr lang="zh-CN" altLang="en-US"/>
        </a:p>
      </dgm:t>
    </dgm:pt>
    <dgm:pt modelId="{D1327182-B1ED-4A41-A870-E44E98AB41AD}" type="pres">
      <dgm:prSet presAssocID="{53E9FBFC-9EBF-4286-B7F8-BEA6969F45E6}" presName="root2" presStyleCnt="0"/>
      <dgm:spPr/>
    </dgm:pt>
    <dgm:pt modelId="{D8F853DA-85A1-456F-AC75-921311D242F3}" type="pres">
      <dgm:prSet presAssocID="{53E9FBFC-9EBF-4286-B7F8-BEA6969F45E6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10F38C-5958-409C-AE75-095CD98F4BDA}" type="pres">
      <dgm:prSet presAssocID="{53E9FBFC-9EBF-4286-B7F8-BEA6969F45E6}" presName="level3hierChild" presStyleCnt="0"/>
      <dgm:spPr/>
    </dgm:pt>
    <dgm:pt modelId="{84BCB75F-92E9-47C3-89BF-F57E5642428F}" type="pres">
      <dgm:prSet presAssocID="{78CC1F57-19E3-4664-83F1-A3CF5B3DF9FA}" presName="conn2-1" presStyleLbl="parChTrans1D4" presStyleIdx="2" presStyleCnt="3"/>
      <dgm:spPr/>
      <dgm:t>
        <a:bodyPr/>
        <a:lstStyle/>
        <a:p>
          <a:endParaRPr lang="zh-CN" altLang="en-US"/>
        </a:p>
      </dgm:t>
    </dgm:pt>
    <dgm:pt modelId="{D958CAC1-83B2-4B9D-812C-F8251594013B}" type="pres">
      <dgm:prSet presAssocID="{78CC1F57-19E3-4664-83F1-A3CF5B3DF9FA}" presName="connTx" presStyleLbl="parChTrans1D4" presStyleIdx="2" presStyleCnt="3"/>
      <dgm:spPr/>
      <dgm:t>
        <a:bodyPr/>
        <a:lstStyle/>
        <a:p>
          <a:endParaRPr lang="zh-CN" altLang="en-US"/>
        </a:p>
      </dgm:t>
    </dgm:pt>
    <dgm:pt modelId="{9BAF469A-3FBA-4174-98A3-8B80C9094B57}" type="pres">
      <dgm:prSet presAssocID="{A0A1E047-0B68-40F0-B2D8-789CBA6965A3}" presName="root2" presStyleCnt="0"/>
      <dgm:spPr/>
    </dgm:pt>
    <dgm:pt modelId="{8EC85EEB-C3C2-4FA4-8283-DEF5E0A36637}" type="pres">
      <dgm:prSet presAssocID="{A0A1E047-0B68-40F0-B2D8-789CBA6965A3}" presName="LevelTwoTextNode" presStyleLbl="node4" presStyleIdx="2" presStyleCnt="3" custLinFactNeighborX="2900" custLinFactNeighborY="478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0C33F5-B4C5-4769-9DA6-DD1926E3CC17}" type="pres">
      <dgm:prSet presAssocID="{A0A1E047-0B68-40F0-B2D8-789CBA6965A3}" presName="level3hierChild" presStyleCnt="0"/>
      <dgm:spPr/>
    </dgm:pt>
    <dgm:pt modelId="{4BDC4690-5C5F-4948-A19A-3B3630D0750D}" type="pres">
      <dgm:prSet presAssocID="{EB243098-2A18-4E69-AC17-0CC4B03D31FB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BE70FB8B-046D-43CC-AA85-BBE2ACE6A829}" type="pres">
      <dgm:prSet presAssocID="{EB243098-2A18-4E69-AC17-0CC4B03D31FB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E908659D-F2C1-4AAB-B68E-C8D00D0F778D}" type="pres">
      <dgm:prSet presAssocID="{8144BEBD-E84F-48DE-87FD-8A65ABD0326F}" presName="root2" presStyleCnt="0"/>
      <dgm:spPr/>
    </dgm:pt>
    <dgm:pt modelId="{C80E2CC4-B4B1-406D-A33E-5F9E59DB40CD}" type="pres">
      <dgm:prSet presAssocID="{8144BEBD-E84F-48DE-87FD-8A65ABD0326F}" presName="LevelTwoTextNode" presStyleLbl="node3" presStyleIdx="1" presStyleCnt="2" custLinFactNeighborX="3993" custLinFactNeighborY="7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7B00E0-7148-4138-877A-98862DF9C10B}" type="pres">
      <dgm:prSet presAssocID="{8144BEBD-E84F-48DE-87FD-8A65ABD0326F}" presName="level3hierChild" presStyleCnt="0"/>
      <dgm:spPr/>
    </dgm:pt>
    <dgm:pt modelId="{77643AF0-6356-4DE8-8FBF-B5D251857FAD}" type="pres">
      <dgm:prSet presAssocID="{9F016280-49D1-42E9-A109-03A9B46C9A26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17F5617D-3F64-404D-AF36-7C2036B7BE98}" type="pres">
      <dgm:prSet presAssocID="{9F016280-49D1-42E9-A109-03A9B46C9A26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25DF2B68-6090-45AB-B43A-F3341254B129}" type="pres">
      <dgm:prSet presAssocID="{285FA050-5ABD-43FB-B0F3-C61FBE37C0E3}" presName="root2" presStyleCnt="0"/>
      <dgm:spPr/>
    </dgm:pt>
    <dgm:pt modelId="{083E8947-54D4-4128-B354-030EB155987A}" type="pres">
      <dgm:prSet presAssocID="{285FA050-5ABD-43FB-B0F3-C61FBE37C0E3}" presName="LevelTwoTextNode" presStyleLbl="node2" presStyleIdx="2" presStyleCnt="3" custLinFactNeighborX="2900" custLinFactNeighborY="478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84F9A8-1C5C-4046-8DD9-92D6D1D42A92}" type="pres">
      <dgm:prSet presAssocID="{285FA050-5ABD-43FB-B0F3-C61FBE37C0E3}" presName="level3hierChild" presStyleCnt="0"/>
      <dgm:spPr/>
    </dgm:pt>
  </dgm:ptLst>
  <dgm:cxnLst>
    <dgm:cxn modelId="{7AFAEDAF-0003-4A76-9168-B920F440F600}" type="presOf" srcId="{EB243098-2A18-4E69-AC17-0CC4B03D31FB}" destId="{BE70FB8B-046D-43CC-AA85-BBE2ACE6A829}" srcOrd="1" destOrd="0" presId="urn:microsoft.com/office/officeart/2005/8/layout/hierarchy2"/>
    <dgm:cxn modelId="{E77CF034-C56D-45D5-BDF0-D577083BA636}" type="presOf" srcId="{C6855547-0B96-41DB-A54F-535546EA5920}" destId="{8D3A3884-4983-43C0-BFE6-4C98475E3C47}" srcOrd="0" destOrd="0" presId="urn:microsoft.com/office/officeart/2005/8/layout/hierarchy2"/>
    <dgm:cxn modelId="{E11EC9C9-4FAC-44DB-B935-D818CF1FB442}" type="presOf" srcId="{C6855547-0B96-41DB-A54F-535546EA5920}" destId="{60A5767A-03FB-4D7B-B52F-0004099AF1A9}" srcOrd="1" destOrd="0" presId="urn:microsoft.com/office/officeart/2005/8/layout/hierarchy2"/>
    <dgm:cxn modelId="{E8ECBD1D-EE7B-4947-B14A-489D8F2C182E}" type="presOf" srcId="{8BF80F6F-ABA6-4EEF-A505-025766F5F441}" destId="{7FC65F1B-E4CB-48E0-9368-9B14BF9CC2FE}" srcOrd="1" destOrd="0" presId="urn:microsoft.com/office/officeart/2005/8/layout/hierarchy2"/>
    <dgm:cxn modelId="{34D18519-043C-497C-9772-E6305C61CBEC}" type="presOf" srcId="{A0A1E047-0B68-40F0-B2D8-789CBA6965A3}" destId="{8EC85EEB-C3C2-4FA4-8283-DEF5E0A36637}" srcOrd="0" destOrd="0" presId="urn:microsoft.com/office/officeart/2005/8/layout/hierarchy2"/>
    <dgm:cxn modelId="{2511E0F9-482D-4EE7-94B6-11FAC23506B7}" type="presOf" srcId="{A3D550FE-33D3-4043-9E82-61BD85E94EAB}" destId="{EB4D14E4-24A8-451C-B2C2-E4BB410DD22E}" srcOrd="0" destOrd="0" presId="urn:microsoft.com/office/officeart/2005/8/layout/hierarchy2"/>
    <dgm:cxn modelId="{EA32A88B-A076-4D2A-90A5-689FEBCDA1FB}" type="presOf" srcId="{303C5DEF-2706-4211-AB73-09BD8492C1D3}" destId="{E2C454A7-E5A2-4BFF-A0B3-B97BF54D3B62}" srcOrd="0" destOrd="0" presId="urn:microsoft.com/office/officeart/2005/8/layout/hierarchy2"/>
    <dgm:cxn modelId="{FEA04660-DE80-4838-9EF8-B96201EEF2AA}" type="presOf" srcId="{78CC1F57-19E3-4664-83F1-A3CF5B3DF9FA}" destId="{D958CAC1-83B2-4B9D-812C-F8251594013B}" srcOrd="1" destOrd="0" presId="urn:microsoft.com/office/officeart/2005/8/layout/hierarchy2"/>
    <dgm:cxn modelId="{CE22ABAE-F8C2-41B9-B2C3-BBB707B33E61}" type="presOf" srcId="{9F016280-49D1-42E9-A109-03A9B46C9A26}" destId="{17F5617D-3F64-404D-AF36-7C2036B7BE98}" srcOrd="1" destOrd="0" presId="urn:microsoft.com/office/officeart/2005/8/layout/hierarchy2"/>
    <dgm:cxn modelId="{44890414-FC61-4025-8739-570DF60E69AA}" type="presOf" srcId="{303C5DEF-2706-4211-AB73-09BD8492C1D3}" destId="{BD9C5893-5C3B-4A6E-9CB4-2652AE7ABFC7}" srcOrd="1" destOrd="0" presId="urn:microsoft.com/office/officeart/2005/8/layout/hierarchy2"/>
    <dgm:cxn modelId="{37B9A0F5-2A40-4069-8E93-A920FF62E39B}" type="presOf" srcId="{285FA050-5ABD-43FB-B0F3-C61FBE37C0E3}" destId="{083E8947-54D4-4128-B354-030EB155987A}" srcOrd="0" destOrd="0" presId="urn:microsoft.com/office/officeart/2005/8/layout/hierarchy2"/>
    <dgm:cxn modelId="{379E277E-76D9-4219-8E90-CCB9AA5DB5FB}" srcId="{F28B4ED8-B06E-4F84-A426-5A84CF2CF5D6}" destId="{285FA050-5ABD-43FB-B0F3-C61FBE37C0E3}" srcOrd="2" destOrd="0" parTransId="{9F016280-49D1-42E9-A109-03A9B46C9A26}" sibTransId="{CD79FDCB-FF82-45F1-B1A4-75338536584E}"/>
    <dgm:cxn modelId="{4609B903-39B5-4B13-A40D-175487853DC1}" srcId="{5626DD7F-A5F6-46CC-82C6-660D6630E202}" destId="{A0A1E047-0B68-40F0-B2D8-789CBA6965A3}" srcOrd="2" destOrd="0" parTransId="{78CC1F57-19E3-4664-83F1-A3CF5B3DF9FA}" sibTransId="{27E0625C-892A-4195-BB71-16117231EE3B}"/>
    <dgm:cxn modelId="{8D7BBEC7-3AB0-4DFA-9E44-8BCCA5779D3F}" type="presOf" srcId="{9F016280-49D1-42E9-A109-03A9B46C9A26}" destId="{77643AF0-6356-4DE8-8FBF-B5D251857FAD}" srcOrd="0" destOrd="0" presId="urn:microsoft.com/office/officeart/2005/8/layout/hierarchy2"/>
    <dgm:cxn modelId="{3495253D-E3CE-4294-ABB0-1D3F6F37D953}" type="presOf" srcId="{8144BEBD-E84F-48DE-87FD-8A65ABD0326F}" destId="{C80E2CC4-B4B1-406D-A33E-5F9E59DB40CD}" srcOrd="0" destOrd="0" presId="urn:microsoft.com/office/officeart/2005/8/layout/hierarchy2"/>
    <dgm:cxn modelId="{2793D028-D26B-42D2-A8CB-33EF35A0BC30}" type="presOf" srcId="{4784B2A2-0A6A-4626-9996-B5D999D77144}" destId="{519FE072-50DC-41A2-9977-B36D2BFFBF3A}" srcOrd="0" destOrd="0" presId="urn:microsoft.com/office/officeart/2005/8/layout/hierarchy2"/>
    <dgm:cxn modelId="{50A7E56B-CEAB-4AAD-9A62-B16CDCC4AF5B}" type="presOf" srcId="{8BF80F6F-ABA6-4EEF-A505-025766F5F441}" destId="{FB79BC7D-9780-4758-B295-A6C2C6527E41}" srcOrd="0" destOrd="0" presId="urn:microsoft.com/office/officeart/2005/8/layout/hierarchy2"/>
    <dgm:cxn modelId="{D57442FB-7BC7-463E-A58B-717AD78ED1F7}" srcId="{5626DD7F-A5F6-46CC-82C6-660D6630E202}" destId="{53E9FBFC-9EBF-4286-B7F8-BEA6969F45E6}" srcOrd="1" destOrd="0" parTransId="{C6855547-0B96-41DB-A54F-535546EA5920}" sibTransId="{1959B2E9-B17B-4AC3-BE22-1A7BEE789D88}"/>
    <dgm:cxn modelId="{CAD612EB-E960-43F7-AFD0-565B623B7C6E}" type="presOf" srcId="{F10E82A0-75E8-4C91-BF8D-2036FE5C9C42}" destId="{FDD0B30D-8F6B-49EE-BF9D-20C73F7DFB2D}" srcOrd="0" destOrd="0" presId="urn:microsoft.com/office/officeart/2005/8/layout/hierarchy2"/>
    <dgm:cxn modelId="{7895B6A3-2908-47B6-B4AE-3DB5F3D5305F}" type="presOf" srcId="{4784B2A2-0A6A-4626-9996-B5D999D77144}" destId="{773D0E76-4973-4C1B-96BC-07A155D37BA4}" srcOrd="1" destOrd="0" presId="urn:microsoft.com/office/officeart/2005/8/layout/hierarchy2"/>
    <dgm:cxn modelId="{A8CCE775-3019-4D19-86F7-E022540534E1}" srcId="{D9117B16-12B0-4CCA-B7C3-DEE99EC13271}" destId="{5626DD7F-A5F6-46CC-82C6-660D6630E202}" srcOrd="0" destOrd="0" parTransId="{A3D550FE-33D3-4043-9E82-61BD85E94EAB}" sibTransId="{FEFAAC12-F8A5-4C62-A032-B46C4D61713E}"/>
    <dgm:cxn modelId="{40DD223E-1A32-46EC-AE92-FEFC8D628460}" type="presOf" srcId="{A3D550FE-33D3-4043-9E82-61BD85E94EAB}" destId="{37DD2F2B-CCBB-4245-88AF-E6C2A7142BEA}" srcOrd="1" destOrd="0" presId="urn:microsoft.com/office/officeart/2005/8/layout/hierarchy2"/>
    <dgm:cxn modelId="{C6E085EF-A2D7-486C-B99C-ACED8F3EF501}" type="presOf" srcId="{E343B6A0-04A8-4EDB-851D-032F7B089ED3}" destId="{05E54844-2290-42BB-97DF-0E98018C39F2}" srcOrd="0" destOrd="0" presId="urn:microsoft.com/office/officeart/2005/8/layout/hierarchy2"/>
    <dgm:cxn modelId="{4ED19129-F2F3-4B36-AD69-562EB5D402C8}" srcId="{F28B4ED8-B06E-4F84-A426-5A84CF2CF5D6}" destId="{D9117B16-12B0-4CCA-B7C3-DEE99EC13271}" srcOrd="1" destOrd="0" parTransId="{4784B2A2-0A6A-4626-9996-B5D999D77144}" sibTransId="{A02C996D-0F12-416A-AAA5-1A7786B69E20}"/>
    <dgm:cxn modelId="{201A309F-C562-4620-9F46-3195A5124A64}" type="presOf" srcId="{EB243098-2A18-4E69-AC17-0CC4B03D31FB}" destId="{4BDC4690-5C5F-4948-A19A-3B3630D0750D}" srcOrd="0" destOrd="0" presId="urn:microsoft.com/office/officeart/2005/8/layout/hierarchy2"/>
    <dgm:cxn modelId="{E18164A1-79BF-4A97-A571-6021F5B0E882}" type="presOf" srcId="{5626DD7F-A5F6-46CC-82C6-660D6630E202}" destId="{E8B66E1E-7026-4FAD-A175-0D484B3C3334}" srcOrd="0" destOrd="0" presId="urn:microsoft.com/office/officeart/2005/8/layout/hierarchy2"/>
    <dgm:cxn modelId="{DE85C196-BBC2-4D45-B638-5B803BCF6A84}" srcId="{D9117B16-12B0-4CCA-B7C3-DEE99EC13271}" destId="{8144BEBD-E84F-48DE-87FD-8A65ABD0326F}" srcOrd="1" destOrd="0" parTransId="{EB243098-2A18-4E69-AC17-0CC4B03D31FB}" sibTransId="{EBE7771C-F44D-4923-88ED-EA355554CBF5}"/>
    <dgm:cxn modelId="{FD4B3DFC-EF9F-4758-853F-78E7DDCC8189}" type="presOf" srcId="{53E9FBFC-9EBF-4286-B7F8-BEA6969F45E6}" destId="{D8F853DA-85A1-456F-AC75-921311D242F3}" srcOrd="0" destOrd="0" presId="urn:microsoft.com/office/officeart/2005/8/layout/hierarchy2"/>
    <dgm:cxn modelId="{096C831A-F785-4E7E-83EB-74A326514733}" type="presOf" srcId="{78CC1F57-19E3-4664-83F1-A3CF5B3DF9FA}" destId="{84BCB75F-92E9-47C3-89BF-F57E5642428F}" srcOrd="0" destOrd="0" presId="urn:microsoft.com/office/officeart/2005/8/layout/hierarchy2"/>
    <dgm:cxn modelId="{4E426277-CCB5-40AD-8FCA-7BDADDAFB6B8}" type="presOf" srcId="{F28B4ED8-B06E-4F84-A426-5A84CF2CF5D6}" destId="{3CAE1057-F652-4B34-B503-8FF4121798CD}" srcOrd="0" destOrd="0" presId="urn:microsoft.com/office/officeart/2005/8/layout/hierarchy2"/>
    <dgm:cxn modelId="{7AE1B1E0-31A1-41A5-AE6A-57D20E878AAF}" type="presOf" srcId="{EA24E0CE-CCB2-4157-BC66-73697BCD427C}" destId="{585E61D4-C795-4707-B0CB-ED4753CC1961}" srcOrd="0" destOrd="0" presId="urn:microsoft.com/office/officeart/2005/8/layout/hierarchy2"/>
    <dgm:cxn modelId="{8F81E9DC-BB53-411E-9A82-89260783BFF3}" srcId="{F28B4ED8-B06E-4F84-A426-5A84CF2CF5D6}" destId="{F10E82A0-75E8-4C91-BF8D-2036FE5C9C42}" srcOrd="0" destOrd="0" parTransId="{8BF80F6F-ABA6-4EEF-A505-025766F5F441}" sibTransId="{46FE68C8-2963-4052-9C32-EC1D49DE5B78}"/>
    <dgm:cxn modelId="{D4BA3B6E-AE63-4E69-86ED-5C1BF10DE04E}" type="presOf" srcId="{D9117B16-12B0-4CCA-B7C3-DEE99EC13271}" destId="{57179107-10C5-4059-8328-2C96DFCB7FCA}" srcOrd="0" destOrd="0" presId="urn:microsoft.com/office/officeart/2005/8/layout/hierarchy2"/>
    <dgm:cxn modelId="{047726DA-5857-43CB-ACF4-0B3E072F41CC}" srcId="{5626DD7F-A5F6-46CC-82C6-660D6630E202}" destId="{E343B6A0-04A8-4EDB-851D-032F7B089ED3}" srcOrd="0" destOrd="0" parTransId="{303C5DEF-2706-4211-AB73-09BD8492C1D3}" sibTransId="{C0E1F602-AB84-4D5D-9B13-4C5376B3B992}"/>
    <dgm:cxn modelId="{2E574864-44D0-458B-AE79-94B3D9071F0F}" srcId="{EA24E0CE-CCB2-4157-BC66-73697BCD427C}" destId="{F28B4ED8-B06E-4F84-A426-5A84CF2CF5D6}" srcOrd="0" destOrd="0" parTransId="{AB697A1D-CE66-4B25-9036-3F4B287B5571}" sibTransId="{FD63B492-3CD1-4795-A3E4-287BF962708C}"/>
    <dgm:cxn modelId="{BC9A9ACC-8CEF-4BF5-B9FA-542E8B62CB4A}" type="presParOf" srcId="{585E61D4-C795-4707-B0CB-ED4753CC1961}" destId="{08026C47-AE37-4160-A751-6679DFC5FDC9}" srcOrd="0" destOrd="0" presId="urn:microsoft.com/office/officeart/2005/8/layout/hierarchy2"/>
    <dgm:cxn modelId="{D8B7CC92-243E-4403-A1FB-9EFE3CEA437D}" type="presParOf" srcId="{08026C47-AE37-4160-A751-6679DFC5FDC9}" destId="{3CAE1057-F652-4B34-B503-8FF4121798CD}" srcOrd="0" destOrd="0" presId="urn:microsoft.com/office/officeart/2005/8/layout/hierarchy2"/>
    <dgm:cxn modelId="{28F00F40-C244-42A5-B4F8-0BCAC8EF030E}" type="presParOf" srcId="{08026C47-AE37-4160-A751-6679DFC5FDC9}" destId="{58414C62-488D-4B04-B932-14C21F947855}" srcOrd="1" destOrd="0" presId="urn:microsoft.com/office/officeart/2005/8/layout/hierarchy2"/>
    <dgm:cxn modelId="{85F5F44B-0BF4-4C24-98D1-E2AEEAAC6657}" type="presParOf" srcId="{58414C62-488D-4B04-B932-14C21F947855}" destId="{FB79BC7D-9780-4758-B295-A6C2C6527E41}" srcOrd="0" destOrd="0" presId="urn:microsoft.com/office/officeart/2005/8/layout/hierarchy2"/>
    <dgm:cxn modelId="{BD11F4B8-CD1D-410D-B433-8E9A07DC0DD4}" type="presParOf" srcId="{FB79BC7D-9780-4758-B295-A6C2C6527E41}" destId="{7FC65F1B-E4CB-48E0-9368-9B14BF9CC2FE}" srcOrd="0" destOrd="0" presId="urn:microsoft.com/office/officeart/2005/8/layout/hierarchy2"/>
    <dgm:cxn modelId="{50788B98-0643-44B8-8006-7D96EB6C17A7}" type="presParOf" srcId="{58414C62-488D-4B04-B932-14C21F947855}" destId="{1E2911CF-8E8A-42F5-BC65-797720E6DFCB}" srcOrd="1" destOrd="0" presId="urn:microsoft.com/office/officeart/2005/8/layout/hierarchy2"/>
    <dgm:cxn modelId="{2EBDF302-5027-4E6F-B956-7985D29F6CA3}" type="presParOf" srcId="{1E2911CF-8E8A-42F5-BC65-797720E6DFCB}" destId="{FDD0B30D-8F6B-49EE-BF9D-20C73F7DFB2D}" srcOrd="0" destOrd="0" presId="urn:microsoft.com/office/officeart/2005/8/layout/hierarchy2"/>
    <dgm:cxn modelId="{ACD69B8B-78C5-4A24-BB9C-09D9BECE2B9B}" type="presParOf" srcId="{1E2911CF-8E8A-42F5-BC65-797720E6DFCB}" destId="{1BD0FADC-AC16-4684-8707-189407059990}" srcOrd="1" destOrd="0" presId="urn:microsoft.com/office/officeart/2005/8/layout/hierarchy2"/>
    <dgm:cxn modelId="{86E9A759-9F1E-411B-9D0D-83F9C21668D1}" type="presParOf" srcId="{58414C62-488D-4B04-B932-14C21F947855}" destId="{519FE072-50DC-41A2-9977-B36D2BFFBF3A}" srcOrd="2" destOrd="0" presId="urn:microsoft.com/office/officeart/2005/8/layout/hierarchy2"/>
    <dgm:cxn modelId="{DE04DCD6-4AC6-40B8-A2A9-DA9A8DC1D2A7}" type="presParOf" srcId="{519FE072-50DC-41A2-9977-B36D2BFFBF3A}" destId="{773D0E76-4973-4C1B-96BC-07A155D37BA4}" srcOrd="0" destOrd="0" presId="urn:microsoft.com/office/officeart/2005/8/layout/hierarchy2"/>
    <dgm:cxn modelId="{794B0BE9-C943-494C-9C11-407E53CE82DB}" type="presParOf" srcId="{58414C62-488D-4B04-B932-14C21F947855}" destId="{CFB827FA-B1B4-45E2-BB8E-BE88407DD022}" srcOrd="3" destOrd="0" presId="urn:microsoft.com/office/officeart/2005/8/layout/hierarchy2"/>
    <dgm:cxn modelId="{EE47FD6D-C6EB-4A84-A58F-5B53BEE3D8E8}" type="presParOf" srcId="{CFB827FA-B1B4-45E2-BB8E-BE88407DD022}" destId="{57179107-10C5-4059-8328-2C96DFCB7FCA}" srcOrd="0" destOrd="0" presId="urn:microsoft.com/office/officeart/2005/8/layout/hierarchy2"/>
    <dgm:cxn modelId="{388D8B91-7E53-4D5E-A263-348202C1B83C}" type="presParOf" srcId="{CFB827FA-B1B4-45E2-BB8E-BE88407DD022}" destId="{9FAA7B01-9FAE-49A3-B939-436E970F148A}" srcOrd="1" destOrd="0" presId="urn:microsoft.com/office/officeart/2005/8/layout/hierarchy2"/>
    <dgm:cxn modelId="{DE1807C1-2333-4ED0-8BD1-1E8F9CF91419}" type="presParOf" srcId="{9FAA7B01-9FAE-49A3-B939-436E970F148A}" destId="{EB4D14E4-24A8-451C-B2C2-E4BB410DD22E}" srcOrd="0" destOrd="0" presId="urn:microsoft.com/office/officeart/2005/8/layout/hierarchy2"/>
    <dgm:cxn modelId="{8E26DD99-267F-4A39-93C9-85CA28A4412A}" type="presParOf" srcId="{EB4D14E4-24A8-451C-B2C2-E4BB410DD22E}" destId="{37DD2F2B-CCBB-4245-88AF-E6C2A7142BEA}" srcOrd="0" destOrd="0" presId="urn:microsoft.com/office/officeart/2005/8/layout/hierarchy2"/>
    <dgm:cxn modelId="{20EBD826-EAD5-42EE-BC32-AF68256393B7}" type="presParOf" srcId="{9FAA7B01-9FAE-49A3-B939-436E970F148A}" destId="{4AA9173F-4B45-4D5B-929A-AB6EDA1C3E34}" srcOrd="1" destOrd="0" presId="urn:microsoft.com/office/officeart/2005/8/layout/hierarchy2"/>
    <dgm:cxn modelId="{E8D80617-A40F-4C5B-BE96-CB6CD03882F9}" type="presParOf" srcId="{4AA9173F-4B45-4D5B-929A-AB6EDA1C3E34}" destId="{E8B66E1E-7026-4FAD-A175-0D484B3C3334}" srcOrd="0" destOrd="0" presId="urn:microsoft.com/office/officeart/2005/8/layout/hierarchy2"/>
    <dgm:cxn modelId="{D29C0C1A-E485-4385-AA2B-9C994C70B2B1}" type="presParOf" srcId="{4AA9173F-4B45-4D5B-929A-AB6EDA1C3E34}" destId="{75A5217C-07D3-4BFD-BB14-71A8B5741C04}" srcOrd="1" destOrd="0" presId="urn:microsoft.com/office/officeart/2005/8/layout/hierarchy2"/>
    <dgm:cxn modelId="{DE2BB351-8203-451A-A6FC-2AC8951C5AE1}" type="presParOf" srcId="{75A5217C-07D3-4BFD-BB14-71A8B5741C04}" destId="{E2C454A7-E5A2-4BFF-A0B3-B97BF54D3B62}" srcOrd="0" destOrd="0" presId="urn:microsoft.com/office/officeart/2005/8/layout/hierarchy2"/>
    <dgm:cxn modelId="{E19405EC-ABCB-4C77-B557-00ABAF7A046D}" type="presParOf" srcId="{E2C454A7-E5A2-4BFF-A0B3-B97BF54D3B62}" destId="{BD9C5893-5C3B-4A6E-9CB4-2652AE7ABFC7}" srcOrd="0" destOrd="0" presId="urn:microsoft.com/office/officeart/2005/8/layout/hierarchy2"/>
    <dgm:cxn modelId="{E2C0E00E-3EDC-4D79-A967-B186E61FE77A}" type="presParOf" srcId="{75A5217C-07D3-4BFD-BB14-71A8B5741C04}" destId="{883C07D6-2767-4CC4-B9A6-62E6DF8CC816}" srcOrd="1" destOrd="0" presId="urn:microsoft.com/office/officeart/2005/8/layout/hierarchy2"/>
    <dgm:cxn modelId="{2983FE3E-637D-4E2A-99B4-411D76C54ADA}" type="presParOf" srcId="{883C07D6-2767-4CC4-B9A6-62E6DF8CC816}" destId="{05E54844-2290-42BB-97DF-0E98018C39F2}" srcOrd="0" destOrd="0" presId="urn:microsoft.com/office/officeart/2005/8/layout/hierarchy2"/>
    <dgm:cxn modelId="{1B1019B2-48C3-4382-8590-78D183C6C3F0}" type="presParOf" srcId="{883C07D6-2767-4CC4-B9A6-62E6DF8CC816}" destId="{D8066F21-0D1C-4267-9282-1F15250349C1}" srcOrd="1" destOrd="0" presId="urn:microsoft.com/office/officeart/2005/8/layout/hierarchy2"/>
    <dgm:cxn modelId="{91EE4780-DFA7-41AC-A49C-135951234DC0}" type="presParOf" srcId="{75A5217C-07D3-4BFD-BB14-71A8B5741C04}" destId="{8D3A3884-4983-43C0-BFE6-4C98475E3C47}" srcOrd="2" destOrd="0" presId="urn:microsoft.com/office/officeart/2005/8/layout/hierarchy2"/>
    <dgm:cxn modelId="{3FA2BCD3-F1AD-4CD7-9851-A34ED9C41CC1}" type="presParOf" srcId="{8D3A3884-4983-43C0-BFE6-4C98475E3C47}" destId="{60A5767A-03FB-4D7B-B52F-0004099AF1A9}" srcOrd="0" destOrd="0" presId="urn:microsoft.com/office/officeart/2005/8/layout/hierarchy2"/>
    <dgm:cxn modelId="{B4E6E155-647E-4C73-BC9B-B644AF86CF49}" type="presParOf" srcId="{75A5217C-07D3-4BFD-BB14-71A8B5741C04}" destId="{D1327182-B1ED-4A41-A870-E44E98AB41AD}" srcOrd="3" destOrd="0" presId="urn:microsoft.com/office/officeart/2005/8/layout/hierarchy2"/>
    <dgm:cxn modelId="{B5CE46F1-3FA8-4458-A123-12A06C1712B3}" type="presParOf" srcId="{D1327182-B1ED-4A41-A870-E44E98AB41AD}" destId="{D8F853DA-85A1-456F-AC75-921311D242F3}" srcOrd="0" destOrd="0" presId="urn:microsoft.com/office/officeart/2005/8/layout/hierarchy2"/>
    <dgm:cxn modelId="{467597A1-C3B4-4294-AB93-6793C41BE9E7}" type="presParOf" srcId="{D1327182-B1ED-4A41-A870-E44E98AB41AD}" destId="{E810F38C-5958-409C-AE75-095CD98F4BDA}" srcOrd="1" destOrd="0" presId="urn:microsoft.com/office/officeart/2005/8/layout/hierarchy2"/>
    <dgm:cxn modelId="{F48607C6-D956-4BC5-9BE1-3EF2E1345A12}" type="presParOf" srcId="{75A5217C-07D3-4BFD-BB14-71A8B5741C04}" destId="{84BCB75F-92E9-47C3-89BF-F57E5642428F}" srcOrd="4" destOrd="0" presId="urn:microsoft.com/office/officeart/2005/8/layout/hierarchy2"/>
    <dgm:cxn modelId="{DFF21EE5-1C19-40A9-B9F2-37B97C3BA988}" type="presParOf" srcId="{84BCB75F-92E9-47C3-89BF-F57E5642428F}" destId="{D958CAC1-83B2-4B9D-812C-F8251594013B}" srcOrd="0" destOrd="0" presId="urn:microsoft.com/office/officeart/2005/8/layout/hierarchy2"/>
    <dgm:cxn modelId="{98FB40CB-B5D3-4182-BE2F-B0057611D78C}" type="presParOf" srcId="{75A5217C-07D3-4BFD-BB14-71A8B5741C04}" destId="{9BAF469A-3FBA-4174-98A3-8B80C9094B57}" srcOrd="5" destOrd="0" presId="urn:microsoft.com/office/officeart/2005/8/layout/hierarchy2"/>
    <dgm:cxn modelId="{B8BDDAB3-2F50-4E9E-9879-4642BCB7DA9D}" type="presParOf" srcId="{9BAF469A-3FBA-4174-98A3-8B80C9094B57}" destId="{8EC85EEB-C3C2-4FA4-8283-DEF5E0A36637}" srcOrd="0" destOrd="0" presId="urn:microsoft.com/office/officeart/2005/8/layout/hierarchy2"/>
    <dgm:cxn modelId="{7A7682C3-3061-4577-BE82-8CAADE7A5EAD}" type="presParOf" srcId="{9BAF469A-3FBA-4174-98A3-8B80C9094B57}" destId="{760C33F5-B4C5-4769-9DA6-DD1926E3CC17}" srcOrd="1" destOrd="0" presId="urn:microsoft.com/office/officeart/2005/8/layout/hierarchy2"/>
    <dgm:cxn modelId="{8F69F270-DD7F-4EC2-89F2-DE2348863DF1}" type="presParOf" srcId="{9FAA7B01-9FAE-49A3-B939-436E970F148A}" destId="{4BDC4690-5C5F-4948-A19A-3B3630D0750D}" srcOrd="2" destOrd="0" presId="urn:microsoft.com/office/officeart/2005/8/layout/hierarchy2"/>
    <dgm:cxn modelId="{AA6A15BE-1C8A-407D-BC6D-E37A470891E5}" type="presParOf" srcId="{4BDC4690-5C5F-4948-A19A-3B3630D0750D}" destId="{BE70FB8B-046D-43CC-AA85-BBE2ACE6A829}" srcOrd="0" destOrd="0" presId="urn:microsoft.com/office/officeart/2005/8/layout/hierarchy2"/>
    <dgm:cxn modelId="{2764711B-E3E6-4A5D-A5E1-4007BDB201B2}" type="presParOf" srcId="{9FAA7B01-9FAE-49A3-B939-436E970F148A}" destId="{E908659D-F2C1-4AAB-B68E-C8D00D0F778D}" srcOrd="3" destOrd="0" presId="urn:microsoft.com/office/officeart/2005/8/layout/hierarchy2"/>
    <dgm:cxn modelId="{D842FB55-5BB1-49B6-8D6A-A91F302310FE}" type="presParOf" srcId="{E908659D-F2C1-4AAB-B68E-C8D00D0F778D}" destId="{C80E2CC4-B4B1-406D-A33E-5F9E59DB40CD}" srcOrd="0" destOrd="0" presId="urn:microsoft.com/office/officeart/2005/8/layout/hierarchy2"/>
    <dgm:cxn modelId="{80132928-1D2A-4F9E-AC57-8ACB99D44084}" type="presParOf" srcId="{E908659D-F2C1-4AAB-B68E-C8D00D0F778D}" destId="{7F7B00E0-7148-4138-877A-98862DF9C10B}" srcOrd="1" destOrd="0" presId="urn:microsoft.com/office/officeart/2005/8/layout/hierarchy2"/>
    <dgm:cxn modelId="{AC812877-07EE-415D-9565-A1F578E5A8E7}" type="presParOf" srcId="{58414C62-488D-4B04-B932-14C21F947855}" destId="{77643AF0-6356-4DE8-8FBF-B5D251857FAD}" srcOrd="4" destOrd="0" presId="urn:microsoft.com/office/officeart/2005/8/layout/hierarchy2"/>
    <dgm:cxn modelId="{726BB061-95B9-45AC-8942-4F78D4D77336}" type="presParOf" srcId="{77643AF0-6356-4DE8-8FBF-B5D251857FAD}" destId="{17F5617D-3F64-404D-AF36-7C2036B7BE98}" srcOrd="0" destOrd="0" presId="urn:microsoft.com/office/officeart/2005/8/layout/hierarchy2"/>
    <dgm:cxn modelId="{9856E3C9-70C1-473A-98A9-5E61E2B8AE74}" type="presParOf" srcId="{58414C62-488D-4B04-B932-14C21F947855}" destId="{25DF2B68-6090-45AB-B43A-F3341254B129}" srcOrd="5" destOrd="0" presId="urn:microsoft.com/office/officeart/2005/8/layout/hierarchy2"/>
    <dgm:cxn modelId="{B657B068-FE08-4810-8956-63831DB0346B}" type="presParOf" srcId="{25DF2B68-6090-45AB-B43A-F3341254B129}" destId="{083E8947-54D4-4128-B354-030EB155987A}" srcOrd="0" destOrd="0" presId="urn:microsoft.com/office/officeart/2005/8/layout/hierarchy2"/>
    <dgm:cxn modelId="{C79B6B94-295A-4A34-87A8-C08C6070759A}" type="presParOf" srcId="{25DF2B68-6090-45AB-B43A-F3341254B129}" destId="{5184F9A8-1C5C-4046-8DD9-92D6D1D42A9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BCCA38-0EF3-4060-AB83-D78790605A36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92A37A5F-BB8B-45C9-8D4E-AF4F191B29F5}">
      <dgm:prSet phldrT="[文本]"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需求分析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116DFE3D-B7F2-4247-95E7-C87325813FC9}" type="parTrans" cxnId="{8F23848F-0077-4644-94E8-A4436A5F6C62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BD8A7421-61C5-4BDD-B866-7E93EC016DA2}" type="sibTrans" cxnId="{8F23848F-0077-4644-94E8-A4436A5F6C62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2BD24936-C672-4CAE-AF9B-8535ABFF1BC7}">
      <dgm:prSet phldrT="[文本]"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分析报告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ED6BF539-CD96-42CD-9F43-F83E1F91746C}" type="parTrans" cxnId="{7DA0F16D-8437-425A-AB83-E531A6180086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ED4D2C63-6C25-4BDE-BF07-774C495A9826}" type="sibTrans" cxnId="{7DA0F16D-8437-425A-AB83-E531A6180086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39F17F89-94CC-456D-A0D7-8B40E710FF92}">
      <dgm:prSet phldrT="[文本]"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系统设计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8D95B6F4-B09F-43A2-86B0-E0125CF12266}" type="parTrans" cxnId="{65EE5270-7BD6-4034-AF3D-C5C15D517EF5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DAAAB322-E536-4EAA-B2D4-18B76E63C301}" type="sibTrans" cxnId="{65EE5270-7BD6-4034-AF3D-C5C15D517EF5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454EAFE9-DA7B-41D4-A6F0-A19AE6FB1F2A}">
      <dgm:prSet phldrT="[文本]"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设计文档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1358F566-B894-43FB-A787-AC6E891EF6BA}" type="parTrans" cxnId="{D98A9DE3-F4E1-4F00-8C82-FE725CEAAB51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D399F953-7DC2-47D5-BF35-6D1336330437}" type="sibTrans" cxnId="{D98A9DE3-F4E1-4F00-8C82-FE725CEAAB51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18B41DFB-9D64-4AB0-9F49-68D243180CC5}">
      <dgm:prSet phldrT="[文本]"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编码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1534B54A-6D21-4F0A-8235-F025C44B1E7E}" type="parTrans" cxnId="{BD670433-04DE-4F90-B494-BFFB5293524E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41E41632-FC80-480D-9074-4B5026A6A195}" type="sibTrans" cxnId="{BD670433-04DE-4F90-B494-BFFB5293524E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2BD38104-C815-41DA-8D1B-15A1DA31E685}">
      <dgm:prSet phldrT="[文本]"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源码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4FD57A22-0EEC-49E6-B7A7-98911881892A}" type="parTrans" cxnId="{A22D390B-9916-425A-8DFE-5A4BEFABE43E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B0372F65-0D79-450D-AE42-7C27A62DCD20}" type="sibTrans" cxnId="{A22D390B-9916-425A-8DFE-5A4BEFABE43E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A0DB673D-7089-46B7-91DE-1FD58DBCAA53}">
      <dgm:prSet phldrT="[文本]"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测试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3879F0C0-B9C9-4888-806F-8E592EFD1169}" type="parTrans" cxnId="{46740420-5E70-4A89-825C-C5F437A6AA89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D3C7A739-B78E-4521-9315-41FC2E68C745}" type="sibTrans" cxnId="{46740420-5E70-4A89-825C-C5F437A6AA89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C2C42049-F032-4DC6-84D6-32DA77053824}">
      <dgm:prSet phldrT="[文本]"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维护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BD11E92F-AF33-444E-94ED-276D9ABBD5C7}" type="parTrans" cxnId="{8A2F7836-A5FD-45D4-9FCD-B842CA5BF99D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35A86BBD-403E-47AC-8B75-F7E7DB882598}" type="sibTrans" cxnId="{8A2F7836-A5FD-45D4-9FCD-B842CA5BF99D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32E89974-F3CE-4FF9-AF47-2C51EE898871}">
      <dgm:prSet phldrT="[文本]"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测试报告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9D4B51DE-351B-404E-A78D-DC8F82FAA039}" type="parTrans" cxnId="{6543B642-EE2F-4306-953A-1BB286865AE9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46B458F9-C78C-422E-A25F-C356F2AED59B}" type="sibTrans" cxnId="{6543B642-EE2F-4306-953A-1BB286865AE9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9C006838-F19E-4F45-8146-EA1C700830CA}" type="pres">
      <dgm:prSet presAssocID="{77BCCA38-0EF3-4060-AB83-D78790605A3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9A219EE-9F42-43E9-96DF-CBD173F7181F}" type="pres">
      <dgm:prSet presAssocID="{92A37A5F-BB8B-45C9-8D4E-AF4F191B29F5}" presName="composite" presStyleCnt="0"/>
      <dgm:spPr/>
      <dgm:t>
        <a:bodyPr/>
        <a:lstStyle/>
        <a:p>
          <a:endParaRPr lang="zh-CN" altLang="en-US"/>
        </a:p>
      </dgm:t>
    </dgm:pt>
    <dgm:pt modelId="{96CAD429-2165-4468-B4BD-5203EFDAC469}" type="pres">
      <dgm:prSet presAssocID="{92A37A5F-BB8B-45C9-8D4E-AF4F191B29F5}" presName="bentUpArrow1" presStyleLbl="alignImgPlace1" presStyleIdx="0" presStyleCnt="4"/>
      <dgm:spPr/>
      <dgm:t>
        <a:bodyPr/>
        <a:lstStyle/>
        <a:p>
          <a:endParaRPr lang="zh-CN" altLang="en-US"/>
        </a:p>
      </dgm:t>
    </dgm:pt>
    <dgm:pt modelId="{565BC932-EF87-4001-B5C9-5C373B6EFFF5}" type="pres">
      <dgm:prSet presAssocID="{92A37A5F-BB8B-45C9-8D4E-AF4F191B29F5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73E00B-142C-446A-82A1-4FE1CFE156BE}" type="pres">
      <dgm:prSet presAssocID="{92A37A5F-BB8B-45C9-8D4E-AF4F191B29F5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6595DB-53FB-4779-BD1D-84E62DCDDBB4}" type="pres">
      <dgm:prSet presAssocID="{BD8A7421-61C5-4BDD-B866-7E93EC016DA2}" presName="sibTrans" presStyleCnt="0"/>
      <dgm:spPr/>
      <dgm:t>
        <a:bodyPr/>
        <a:lstStyle/>
        <a:p>
          <a:endParaRPr lang="zh-CN" altLang="en-US"/>
        </a:p>
      </dgm:t>
    </dgm:pt>
    <dgm:pt modelId="{08A9DC25-4F23-48EC-B9AD-BE6EB45080EC}" type="pres">
      <dgm:prSet presAssocID="{39F17F89-94CC-456D-A0D7-8B40E710FF92}" presName="composite" presStyleCnt="0"/>
      <dgm:spPr/>
      <dgm:t>
        <a:bodyPr/>
        <a:lstStyle/>
        <a:p>
          <a:endParaRPr lang="zh-CN" altLang="en-US"/>
        </a:p>
      </dgm:t>
    </dgm:pt>
    <dgm:pt modelId="{5A0A3B13-F47D-486F-B82C-A767F2B15989}" type="pres">
      <dgm:prSet presAssocID="{39F17F89-94CC-456D-A0D7-8B40E710FF92}" presName="bentUpArrow1" presStyleLbl="alignImgPlace1" presStyleIdx="1" presStyleCnt="4"/>
      <dgm:spPr/>
      <dgm:t>
        <a:bodyPr/>
        <a:lstStyle/>
        <a:p>
          <a:endParaRPr lang="zh-CN" altLang="en-US"/>
        </a:p>
      </dgm:t>
    </dgm:pt>
    <dgm:pt modelId="{17B98963-CFD7-4DE0-AE0F-6134BF1C696F}" type="pres">
      <dgm:prSet presAssocID="{39F17F89-94CC-456D-A0D7-8B40E710FF92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EB926-6074-49A8-89FC-84C82DF90D32}" type="pres">
      <dgm:prSet presAssocID="{39F17F89-94CC-456D-A0D7-8B40E710FF92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6A3DA7-6583-454A-9C55-08C0B11CBBCB}" type="pres">
      <dgm:prSet presAssocID="{DAAAB322-E536-4EAA-B2D4-18B76E63C301}" presName="sibTrans" presStyleCnt="0"/>
      <dgm:spPr/>
      <dgm:t>
        <a:bodyPr/>
        <a:lstStyle/>
        <a:p>
          <a:endParaRPr lang="zh-CN" altLang="en-US"/>
        </a:p>
      </dgm:t>
    </dgm:pt>
    <dgm:pt modelId="{E701278C-C9BF-4F05-BDEB-39C48F53B1F7}" type="pres">
      <dgm:prSet presAssocID="{18B41DFB-9D64-4AB0-9F49-68D243180CC5}" presName="composite" presStyleCnt="0"/>
      <dgm:spPr/>
      <dgm:t>
        <a:bodyPr/>
        <a:lstStyle/>
        <a:p>
          <a:endParaRPr lang="zh-CN" altLang="en-US"/>
        </a:p>
      </dgm:t>
    </dgm:pt>
    <dgm:pt modelId="{3E63B347-E77E-454D-8D19-92EC8ECC65C7}" type="pres">
      <dgm:prSet presAssocID="{18B41DFB-9D64-4AB0-9F49-68D243180CC5}" presName="bentUpArrow1" presStyleLbl="alignImgPlace1" presStyleIdx="2" presStyleCnt="4"/>
      <dgm:spPr/>
      <dgm:t>
        <a:bodyPr/>
        <a:lstStyle/>
        <a:p>
          <a:endParaRPr lang="zh-CN" altLang="en-US"/>
        </a:p>
      </dgm:t>
    </dgm:pt>
    <dgm:pt modelId="{DC64BA62-4C02-457E-9128-9F03A83524F4}" type="pres">
      <dgm:prSet presAssocID="{18B41DFB-9D64-4AB0-9F49-68D243180CC5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218810-D564-40D7-9601-86BE8E0F042D}" type="pres">
      <dgm:prSet presAssocID="{18B41DFB-9D64-4AB0-9F49-68D243180CC5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92BE99-409E-440A-B461-5F281F0D02A8}" type="pres">
      <dgm:prSet presAssocID="{41E41632-FC80-480D-9074-4B5026A6A195}" presName="sibTrans" presStyleCnt="0"/>
      <dgm:spPr/>
      <dgm:t>
        <a:bodyPr/>
        <a:lstStyle/>
        <a:p>
          <a:endParaRPr lang="zh-CN" altLang="en-US"/>
        </a:p>
      </dgm:t>
    </dgm:pt>
    <dgm:pt modelId="{15C03D4E-5FCB-439B-B0AC-6E5948E6AB5D}" type="pres">
      <dgm:prSet presAssocID="{A0DB673D-7089-46B7-91DE-1FD58DBCAA53}" presName="composite" presStyleCnt="0"/>
      <dgm:spPr/>
      <dgm:t>
        <a:bodyPr/>
        <a:lstStyle/>
        <a:p>
          <a:endParaRPr lang="zh-CN" altLang="en-US"/>
        </a:p>
      </dgm:t>
    </dgm:pt>
    <dgm:pt modelId="{EB967501-9781-4ACF-8E37-D95364A404BC}" type="pres">
      <dgm:prSet presAssocID="{A0DB673D-7089-46B7-91DE-1FD58DBCAA53}" presName="bentUpArrow1" presStyleLbl="alignImgPlace1" presStyleIdx="3" presStyleCnt="4"/>
      <dgm:spPr/>
      <dgm:t>
        <a:bodyPr/>
        <a:lstStyle/>
        <a:p>
          <a:endParaRPr lang="zh-CN" altLang="en-US"/>
        </a:p>
      </dgm:t>
    </dgm:pt>
    <dgm:pt modelId="{001D8969-1141-428C-A35D-DE14097D1632}" type="pres">
      <dgm:prSet presAssocID="{A0DB673D-7089-46B7-91DE-1FD58DBCAA53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CC007D-EE1D-4AB7-833E-BF98DF0B330A}" type="pres">
      <dgm:prSet presAssocID="{A0DB673D-7089-46B7-91DE-1FD58DBCAA53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F29D77-B0CD-4DA3-BD51-E248DDC57497}" type="pres">
      <dgm:prSet presAssocID="{D3C7A739-B78E-4521-9315-41FC2E68C745}" presName="sibTrans" presStyleCnt="0"/>
      <dgm:spPr/>
      <dgm:t>
        <a:bodyPr/>
        <a:lstStyle/>
        <a:p>
          <a:endParaRPr lang="zh-CN" altLang="en-US"/>
        </a:p>
      </dgm:t>
    </dgm:pt>
    <dgm:pt modelId="{B82F38AD-4316-4FDC-8E8A-295C57AA5CBE}" type="pres">
      <dgm:prSet presAssocID="{C2C42049-F032-4DC6-84D6-32DA77053824}" presName="composite" presStyleCnt="0"/>
      <dgm:spPr/>
      <dgm:t>
        <a:bodyPr/>
        <a:lstStyle/>
        <a:p>
          <a:endParaRPr lang="zh-CN" altLang="en-US"/>
        </a:p>
      </dgm:t>
    </dgm:pt>
    <dgm:pt modelId="{79D9CF06-5D79-437C-A3C1-7FFFF8B4BBB9}" type="pres">
      <dgm:prSet presAssocID="{C2C42049-F032-4DC6-84D6-32DA77053824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6740420-5E70-4A89-825C-C5F437A6AA89}" srcId="{77BCCA38-0EF3-4060-AB83-D78790605A36}" destId="{A0DB673D-7089-46B7-91DE-1FD58DBCAA53}" srcOrd="3" destOrd="0" parTransId="{3879F0C0-B9C9-4888-806F-8E592EFD1169}" sibTransId="{D3C7A739-B78E-4521-9315-41FC2E68C745}"/>
    <dgm:cxn modelId="{48A6FE7F-3351-4467-AD0D-BEF5BC7F25ED}" type="presOf" srcId="{2BD38104-C815-41DA-8D1B-15A1DA31E685}" destId="{A2218810-D564-40D7-9601-86BE8E0F042D}" srcOrd="0" destOrd="0" presId="urn:microsoft.com/office/officeart/2005/8/layout/StepDownProcess"/>
    <dgm:cxn modelId="{1D50712B-6AA0-4E41-9D0D-8AC921866F24}" type="presOf" srcId="{2BD24936-C672-4CAE-AF9B-8535ABFF1BC7}" destId="{A273E00B-142C-446A-82A1-4FE1CFE156BE}" srcOrd="0" destOrd="0" presId="urn:microsoft.com/office/officeart/2005/8/layout/StepDownProcess"/>
    <dgm:cxn modelId="{8A2F7836-A5FD-45D4-9FCD-B842CA5BF99D}" srcId="{77BCCA38-0EF3-4060-AB83-D78790605A36}" destId="{C2C42049-F032-4DC6-84D6-32DA77053824}" srcOrd="4" destOrd="0" parTransId="{BD11E92F-AF33-444E-94ED-276D9ABBD5C7}" sibTransId="{35A86BBD-403E-47AC-8B75-F7E7DB882598}"/>
    <dgm:cxn modelId="{D98A9DE3-F4E1-4F00-8C82-FE725CEAAB51}" srcId="{39F17F89-94CC-456D-A0D7-8B40E710FF92}" destId="{454EAFE9-DA7B-41D4-A6F0-A19AE6FB1F2A}" srcOrd="0" destOrd="0" parTransId="{1358F566-B894-43FB-A787-AC6E891EF6BA}" sibTransId="{D399F953-7DC2-47D5-BF35-6D1336330437}"/>
    <dgm:cxn modelId="{A22D390B-9916-425A-8DFE-5A4BEFABE43E}" srcId="{18B41DFB-9D64-4AB0-9F49-68D243180CC5}" destId="{2BD38104-C815-41DA-8D1B-15A1DA31E685}" srcOrd="0" destOrd="0" parTransId="{4FD57A22-0EEC-49E6-B7A7-98911881892A}" sibTransId="{B0372F65-0D79-450D-AE42-7C27A62DCD20}"/>
    <dgm:cxn modelId="{78FAC3F6-6A00-46F0-9BAE-814F780ED309}" type="presOf" srcId="{C2C42049-F032-4DC6-84D6-32DA77053824}" destId="{79D9CF06-5D79-437C-A3C1-7FFFF8B4BBB9}" srcOrd="0" destOrd="0" presId="urn:microsoft.com/office/officeart/2005/8/layout/StepDownProcess"/>
    <dgm:cxn modelId="{BD670433-04DE-4F90-B494-BFFB5293524E}" srcId="{77BCCA38-0EF3-4060-AB83-D78790605A36}" destId="{18B41DFB-9D64-4AB0-9F49-68D243180CC5}" srcOrd="2" destOrd="0" parTransId="{1534B54A-6D21-4F0A-8235-F025C44B1E7E}" sibTransId="{41E41632-FC80-480D-9074-4B5026A6A195}"/>
    <dgm:cxn modelId="{AD48C1CE-C1EC-43DB-A4F5-6428BC46D530}" type="presOf" srcId="{77BCCA38-0EF3-4060-AB83-D78790605A36}" destId="{9C006838-F19E-4F45-8146-EA1C700830CA}" srcOrd="0" destOrd="0" presId="urn:microsoft.com/office/officeart/2005/8/layout/StepDownProcess"/>
    <dgm:cxn modelId="{A62C95F0-10F5-4FC6-B485-5B0ECE310B58}" type="presOf" srcId="{32E89974-F3CE-4FF9-AF47-2C51EE898871}" destId="{6ECC007D-EE1D-4AB7-833E-BF98DF0B330A}" srcOrd="0" destOrd="0" presId="urn:microsoft.com/office/officeart/2005/8/layout/StepDownProcess"/>
    <dgm:cxn modelId="{7DA0F16D-8437-425A-AB83-E531A6180086}" srcId="{92A37A5F-BB8B-45C9-8D4E-AF4F191B29F5}" destId="{2BD24936-C672-4CAE-AF9B-8535ABFF1BC7}" srcOrd="0" destOrd="0" parTransId="{ED6BF539-CD96-42CD-9F43-F83E1F91746C}" sibTransId="{ED4D2C63-6C25-4BDE-BF07-774C495A9826}"/>
    <dgm:cxn modelId="{30863555-CE3A-493D-944C-55F0A6691D8C}" type="presOf" srcId="{A0DB673D-7089-46B7-91DE-1FD58DBCAA53}" destId="{001D8969-1141-428C-A35D-DE14097D1632}" srcOrd="0" destOrd="0" presId="urn:microsoft.com/office/officeart/2005/8/layout/StepDownProcess"/>
    <dgm:cxn modelId="{AE07B65B-5900-43DA-B64F-F88B13290355}" type="presOf" srcId="{39F17F89-94CC-456D-A0D7-8B40E710FF92}" destId="{17B98963-CFD7-4DE0-AE0F-6134BF1C696F}" srcOrd="0" destOrd="0" presId="urn:microsoft.com/office/officeart/2005/8/layout/StepDownProcess"/>
    <dgm:cxn modelId="{65EE5270-7BD6-4034-AF3D-C5C15D517EF5}" srcId="{77BCCA38-0EF3-4060-AB83-D78790605A36}" destId="{39F17F89-94CC-456D-A0D7-8B40E710FF92}" srcOrd="1" destOrd="0" parTransId="{8D95B6F4-B09F-43A2-86B0-E0125CF12266}" sibTransId="{DAAAB322-E536-4EAA-B2D4-18B76E63C301}"/>
    <dgm:cxn modelId="{6F6A6DAE-9959-4A7D-A61C-11F732F7A6B3}" type="presOf" srcId="{454EAFE9-DA7B-41D4-A6F0-A19AE6FB1F2A}" destId="{623EB926-6074-49A8-89FC-84C82DF90D32}" srcOrd="0" destOrd="0" presId="urn:microsoft.com/office/officeart/2005/8/layout/StepDownProcess"/>
    <dgm:cxn modelId="{6543B642-EE2F-4306-953A-1BB286865AE9}" srcId="{A0DB673D-7089-46B7-91DE-1FD58DBCAA53}" destId="{32E89974-F3CE-4FF9-AF47-2C51EE898871}" srcOrd="0" destOrd="0" parTransId="{9D4B51DE-351B-404E-A78D-DC8F82FAA039}" sibTransId="{46B458F9-C78C-422E-A25F-C356F2AED59B}"/>
    <dgm:cxn modelId="{8F23848F-0077-4644-94E8-A4436A5F6C62}" srcId="{77BCCA38-0EF3-4060-AB83-D78790605A36}" destId="{92A37A5F-BB8B-45C9-8D4E-AF4F191B29F5}" srcOrd="0" destOrd="0" parTransId="{116DFE3D-B7F2-4247-95E7-C87325813FC9}" sibTransId="{BD8A7421-61C5-4BDD-B866-7E93EC016DA2}"/>
    <dgm:cxn modelId="{D66C615E-D5B7-4CA7-8AB9-C74B9C20D1D0}" type="presOf" srcId="{18B41DFB-9D64-4AB0-9F49-68D243180CC5}" destId="{DC64BA62-4C02-457E-9128-9F03A83524F4}" srcOrd="0" destOrd="0" presId="urn:microsoft.com/office/officeart/2005/8/layout/StepDownProcess"/>
    <dgm:cxn modelId="{63CBEFC6-EB3F-4980-93B4-8CF6E81B0EBA}" type="presOf" srcId="{92A37A5F-BB8B-45C9-8D4E-AF4F191B29F5}" destId="{565BC932-EF87-4001-B5C9-5C373B6EFFF5}" srcOrd="0" destOrd="0" presId="urn:microsoft.com/office/officeart/2005/8/layout/StepDownProcess"/>
    <dgm:cxn modelId="{AD1C8E73-589D-4DFD-86C5-75A3129D23CF}" type="presParOf" srcId="{9C006838-F19E-4F45-8146-EA1C700830CA}" destId="{B9A219EE-9F42-43E9-96DF-CBD173F7181F}" srcOrd="0" destOrd="0" presId="urn:microsoft.com/office/officeart/2005/8/layout/StepDownProcess"/>
    <dgm:cxn modelId="{F3FEE84F-0BD9-41A6-98B0-675111033C5F}" type="presParOf" srcId="{B9A219EE-9F42-43E9-96DF-CBD173F7181F}" destId="{96CAD429-2165-4468-B4BD-5203EFDAC469}" srcOrd="0" destOrd="0" presId="urn:microsoft.com/office/officeart/2005/8/layout/StepDownProcess"/>
    <dgm:cxn modelId="{81D9B1A8-1769-4657-8124-BBA3E369CD78}" type="presParOf" srcId="{B9A219EE-9F42-43E9-96DF-CBD173F7181F}" destId="{565BC932-EF87-4001-B5C9-5C373B6EFFF5}" srcOrd="1" destOrd="0" presId="urn:microsoft.com/office/officeart/2005/8/layout/StepDownProcess"/>
    <dgm:cxn modelId="{DFD17087-F1D1-4281-9327-0A40E7CA3172}" type="presParOf" srcId="{B9A219EE-9F42-43E9-96DF-CBD173F7181F}" destId="{A273E00B-142C-446A-82A1-4FE1CFE156BE}" srcOrd="2" destOrd="0" presId="urn:microsoft.com/office/officeart/2005/8/layout/StepDownProcess"/>
    <dgm:cxn modelId="{C733322B-02DD-4C4C-8A3F-1331CE694CFE}" type="presParOf" srcId="{9C006838-F19E-4F45-8146-EA1C700830CA}" destId="{5D6595DB-53FB-4779-BD1D-84E62DCDDBB4}" srcOrd="1" destOrd="0" presId="urn:microsoft.com/office/officeart/2005/8/layout/StepDownProcess"/>
    <dgm:cxn modelId="{13423145-B88B-4B89-B169-623646FEF149}" type="presParOf" srcId="{9C006838-F19E-4F45-8146-EA1C700830CA}" destId="{08A9DC25-4F23-48EC-B9AD-BE6EB45080EC}" srcOrd="2" destOrd="0" presId="urn:microsoft.com/office/officeart/2005/8/layout/StepDownProcess"/>
    <dgm:cxn modelId="{6B149486-F3F7-43FC-B179-A586063E9D45}" type="presParOf" srcId="{08A9DC25-4F23-48EC-B9AD-BE6EB45080EC}" destId="{5A0A3B13-F47D-486F-B82C-A767F2B15989}" srcOrd="0" destOrd="0" presId="urn:microsoft.com/office/officeart/2005/8/layout/StepDownProcess"/>
    <dgm:cxn modelId="{8506F3FC-3620-4ECA-8619-356E4E47EE00}" type="presParOf" srcId="{08A9DC25-4F23-48EC-B9AD-BE6EB45080EC}" destId="{17B98963-CFD7-4DE0-AE0F-6134BF1C696F}" srcOrd="1" destOrd="0" presId="urn:microsoft.com/office/officeart/2005/8/layout/StepDownProcess"/>
    <dgm:cxn modelId="{C2A94683-1918-44AC-B86F-1BDC06C74E58}" type="presParOf" srcId="{08A9DC25-4F23-48EC-B9AD-BE6EB45080EC}" destId="{623EB926-6074-49A8-89FC-84C82DF90D32}" srcOrd="2" destOrd="0" presId="urn:microsoft.com/office/officeart/2005/8/layout/StepDownProcess"/>
    <dgm:cxn modelId="{86441DA9-97DA-4FEF-B826-C7435E521DE6}" type="presParOf" srcId="{9C006838-F19E-4F45-8146-EA1C700830CA}" destId="{686A3DA7-6583-454A-9C55-08C0B11CBBCB}" srcOrd="3" destOrd="0" presId="urn:microsoft.com/office/officeart/2005/8/layout/StepDownProcess"/>
    <dgm:cxn modelId="{FEC20A06-EF5D-41C0-BED2-8D5214C68583}" type="presParOf" srcId="{9C006838-F19E-4F45-8146-EA1C700830CA}" destId="{E701278C-C9BF-4F05-BDEB-39C48F53B1F7}" srcOrd="4" destOrd="0" presId="urn:microsoft.com/office/officeart/2005/8/layout/StepDownProcess"/>
    <dgm:cxn modelId="{0995BB96-B9FF-470A-B126-92533848D2CC}" type="presParOf" srcId="{E701278C-C9BF-4F05-BDEB-39C48F53B1F7}" destId="{3E63B347-E77E-454D-8D19-92EC8ECC65C7}" srcOrd="0" destOrd="0" presId="urn:microsoft.com/office/officeart/2005/8/layout/StepDownProcess"/>
    <dgm:cxn modelId="{99C64B8A-3779-407C-9CF2-E002500B3F66}" type="presParOf" srcId="{E701278C-C9BF-4F05-BDEB-39C48F53B1F7}" destId="{DC64BA62-4C02-457E-9128-9F03A83524F4}" srcOrd="1" destOrd="0" presId="urn:microsoft.com/office/officeart/2005/8/layout/StepDownProcess"/>
    <dgm:cxn modelId="{A6A8709F-2076-4E54-8E6A-BE7B08DF464E}" type="presParOf" srcId="{E701278C-C9BF-4F05-BDEB-39C48F53B1F7}" destId="{A2218810-D564-40D7-9601-86BE8E0F042D}" srcOrd="2" destOrd="0" presId="urn:microsoft.com/office/officeart/2005/8/layout/StepDownProcess"/>
    <dgm:cxn modelId="{23090368-3C49-4203-8BCA-D11D8A4B6E1A}" type="presParOf" srcId="{9C006838-F19E-4F45-8146-EA1C700830CA}" destId="{E492BE99-409E-440A-B461-5F281F0D02A8}" srcOrd="5" destOrd="0" presId="urn:microsoft.com/office/officeart/2005/8/layout/StepDownProcess"/>
    <dgm:cxn modelId="{0FBF5179-65C6-455C-87C0-A10694B437B2}" type="presParOf" srcId="{9C006838-F19E-4F45-8146-EA1C700830CA}" destId="{15C03D4E-5FCB-439B-B0AC-6E5948E6AB5D}" srcOrd="6" destOrd="0" presId="urn:microsoft.com/office/officeart/2005/8/layout/StepDownProcess"/>
    <dgm:cxn modelId="{549F4CFF-4D3E-4D1B-BB6B-78DFD758A6D4}" type="presParOf" srcId="{15C03D4E-5FCB-439B-B0AC-6E5948E6AB5D}" destId="{EB967501-9781-4ACF-8E37-D95364A404BC}" srcOrd="0" destOrd="0" presId="urn:microsoft.com/office/officeart/2005/8/layout/StepDownProcess"/>
    <dgm:cxn modelId="{C50C468C-6CC4-4B36-8678-D4D02035CE55}" type="presParOf" srcId="{15C03D4E-5FCB-439B-B0AC-6E5948E6AB5D}" destId="{001D8969-1141-428C-A35D-DE14097D1632}" srcOrd="1" destOrd="0" presId="urn:microsoft.com/office/officeart/2005/8/layout/StepDownProcess"/>
    <dgm:cxn modelId="{D2F3A7B3-A3E4-4280-AA24-9C78A64B27D7}" type="presParOf" srcId="{15C03D4E-5FCB-439B-B0AC-6E5948E6AB5D}" destId="{6ECC007D-EE1D-4AB7-833E-BF98DF0B330A}" srcOrd="2" destOrd="0" presId="urn:microsoft.com/office/officeart/2005/8/layout/StepDownProcess"/>
    <dgm:cxn modelId="{B71A4F77-2AEA-4059-AE20-2F09FB089767}" type="presParOf" srcId="{9C006838-F19E-4F45-8146-EA1C700830CA}" destId="{1DF29D77-B0CD-4DA3-BD51-E248DDC57497}" srcOrd="7" destOrd="0" presId="urn:microsoft.com/office/officeart/2005/8/layout/StepDownProcess"/>
    <dgm:cxn modelId="{F9FA3FF6-56DA-432E-AE74-9A1F08C4AC35}" type="presParOf" srcId="{9C006838-F19E-4F45-8146-EA1C700830CA}" destId="{B82F38AD-4316-4FDC-8E8A-295C57AA5CBE}" srcOrd="8" destOrd="0" presId="urn:microsoft.com/office/officeart/2005/8/layout/StepDownProcess"/>
    <dgm:cxn modelId="{8E752F91-AA56-4B4A-BC93-33EC942FE6E8}" type="presParOf" srcId="{B82F38AD-4316-4FDC-8E8A-295C57AA5CBE}" destId="{79D9CF06-5D79-437C-A3C1-7FFFF8B4BBB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D359FD-C8A4-4BD1-B337-6014E393F2DA}" type="doc">
      <dgm:prSet loTypeId="urn:microsoft.com/office/officeart/2005/8/layout/cycle5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EC63EE5A-B22E-4C75-9544-1141B666075E}">
      <dgm:prSet phldrT="[文本]"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需求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4F2D2318-7D77-41E0-AAF3-7863AA9DCA0C}" type="parTrans" cxnId="{EE519EB6-1D2D-4378-9B3E-099E44D85A14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4FB3F752-2989-477C-8B68-439225A6DC1B}" type="sibTrans" cxnId="{EE519EB6-1D2D-4378-9B3E-099E44D85A14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85B3D4D0-5742-4459-A00B-F2544997E85B}">
      <dgm:prSet phldrT="[文本]"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设计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B6F5AFE6-2E46-490B-9176-8DF376ADE0F1}" type="parTrans" cxnId="{A447AED4-81CE-431B-8D42-1F3654D7251D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F1E1616B-120E-475F-9274-8CCFEACB212D}" type="sibTrans" cxnId="{A447AED4-81CE-431B-8D42-1F3654D7251D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5CAE2153-5DDD-483F-AF10-A460AC1B88F9}">
      <dgm:prSet phldrT="[文本]"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编码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BB40F946-FA27-493C-A3C3-23710E985632}" type="parTrans" cxnId="{05D164F9-7A72-4719-BAAF-49CDA1DE6502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BF0E9B51-10EA-48C9-A830-F86F365256B8}" type="sibTrans" cxnId="{05D164F9-7A72-4719-BAAF-49CDA1DE6502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939BDC32-3FDF-4AB7-B0E1-AA967F05F5D0}">
      <dgm:prSet phldrT="[文本]"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测试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32A1A4A1-9D84-4825-8E06-21816CF2D18C}" type="parTrans" cxnId="{1F3E8DE4-BFC8-4334-8F6D-22661EF0E657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1C0E70DD-C5CC-4BC5-9095-EA59E4D8BEC2}" type="sibTrans" cxnId="{1F3E8DE4-BFC8-4334-8F6D-22661EF0E657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36DA3B67-B78F-43AF-9AA2-D78D66B618EE}">
      <dgm:prSet phldrT="[文本]"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上线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8363CBB1-D1DC-4E18-A81B-124ADFAB54B0}" type="parTrans" cxnId="{5EBFA3FE-9BF7-4468-86F9-03457FD27A79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0EBC134C-D753-4101-860D-CAD797064E01}" type="sibTrans" cxnId="{5EBFA3FE-9BF7-4468-86F9-03457FD27A79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DF2FC0E9-7648-49E2-B03D-959398338ED0}" type="pres">
      <dgm:prSet presAssocID="{E9D359FD-C8A4-4BD1-B337-6014E393F2D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B91F70D-AE20-4FD0-AD06-5AD3A9F65540}" type="pres">
      <dgm:prSet presAssocID="{EC63EE5A-B22E-4C75-9544-1141B666075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40DDE0-6F1B-4DC4-B9E3-6DB90C9AA1BF}" type="pres">
      <dgm:prSet presAssocID="{EC63EE5A-B22E-4C75-9544-1141B666075E}" presName="spNode" presStyleCnt="0"/>
      <dgm:spPr/>
      <dgm:t>
        <a:bodyPr/>
        <a:lstStyle/>
        <a:p>
          <a:endParaRPr lang="zh-CN" altLang="en-US"/>
        </a:p>
      </dgm:t>
    </dgm:pt>
    <dgm:pt modelId="{C81F5ED3-58F7-466B-A748-E7C4FC236ACF}" type="pres">
      <dgm:prSet presAssocID="{4FB3F752-2989-477C-8B68-439225A6DC1B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584E8BBF-9117-4C6F-B9F8-964A6E9081EC}" type="pres">
      <dgm:prSet presAssocID="{85B3D4D0-5742-4459-A00B-F2544997E85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C36EDB-79A2-409C-810A-4DAE3C6054A2}" type="pres">
      <dgm:prSet presAssocID="{85B3D4D0-5742-4459-A00B-F2544997E85B}" presName="spNode" presStyleCnt="0"/>
      <dgm:spPr/>
      <dgm:t>
        <a:bodyPr/>
        <a:lstStyle/>
        <a:p>
          <a:endParaRPr lang="zh-CN" altLang="en-US"/>
        </a:p>
      </dgm:t>
    </dgm:pt>
    <dgm:pt modelId="{BD73A37B-10E7-4C74-A58C-C1055A51539E}" type="pres">
      <dgm:prSet presAssocID="{F1E1616B-120E-475F-9274-8CCFEACB212D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4AB51135-6A46-44CB-BE61-811D2AC4F48F}" type="pres">
      <dgm:prSet presAssocID="{5CAE2153-5DDD-483F-AF10-A460AC1B88F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64D2D9-106D-4626-B4D1-8127813C0535}" type="pres">
      <dgm:prSet presAssocID="{5CAE2153-5DDD-483F-AF10-A460AC1B88F9}" presName="spNode" presStyleCnt="0"/>
      <dgm:spPr/>
      <dgm:t>
        <a:bodyPr/>
        <a:lstStyle/>
        <a:p>
          <a:endParaRPr lang="zh-CN" altLang="en-US"/>
        </a:p>
      </dgm:t>
    </dgm:pt>
    <dgm:pt modelId="{8C488D19-37FE-426F-B4B6-507D6DC12077}" type="pres">
      <dgm:prSet presAssocID="{BF0E9B51-10EA-48C9-A830-F86F365256B8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75511CD2-5A4C-4DCF-BF81-330984B3D633}" type="pres">
      <dgm:prSet presAssocID="{939BDC32-3FDF-4AB7-B0E1-AA967F05F5D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B3F759-D2FA-4FDD-B802-6E01D224E7D6}" type="pres">
      <dgm:prSet presAssocID="{939BDC32-3FDF-4AB7-B0E1-AA967F05F5D0}" presName="spNode" presStyleCnt="0"/>
      <dgm:spPr/>
      <dgm:t>
        <a:bodyPr/>
        <a:lstStyle/>
        <a:p>
          <a:endParaRPr lang="zh-CN" altLang="en-US"/>
        </a:p>
      </dgm:t>
    </dgm:pt>
    <dgm:pt modelId="{C2029768-7DF4-4F23-BEDB-9F057A84F082}" type="pres">
      <dgm:prSet presAssocID="{1C0E70DD-C5CC-4BC5-9095-EA59E4D8BEC2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B9D67D03-69E6-44D7-B323-E4C98D3CFEF2}" type="pres">
      <dgm:prSet presAssocID="{36DA3B67-B78F-43AF-9AA2-D78D66B618E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E1E951-6E22-4944-8E2C-2A0D18AA73E2}" type="pres">
      <dgm:prSet presAssocID="{36DA3B67-B78F-43AF-9AA2-D78D66B618EE}" presName="spNode" presStyleCnt="0"/>
      <dgm:spPr/>
      <dgm:t>
        <a:bodyPr/>
        <a:lstStyle/>
        <a:p>
          <a:endParaRPr lang="zh-CN" altLang="en-US"/>
        </a:p>
      </dgm:t>
    </dgm:pt>
    <dgm:pt modelId="{496FE6D7-C769-492B-9BB3-ADD6470D74B8}" type="pres">
      <dgm:prSet presAssocID="{0EBC134C-D753-4101-860D-CAD797064E01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05D164F9-7A72-4719-BAAF-49CDA1DE6502}" srcId="{E9D359FD-C8A4-4BD1-B337-6014E393F2DA}" destId="{5CAE2153-5DDD-483F-AF10-A460AC1B88F9}" srcOrd="2" destOrd="0" parTransId="{BB40F946-FA27-493C-A3C3-23710E985632}" sibTransId="{BF0E9B51-10EA-48C9-A830-F86F365256B8}"/>
    <dgm:cxn modelId="{1F3E8DE4-BFC8-4334-8F6D-22661EF0E657}" srcId="{E9D359FD-C8A4-4BD1-B337-6014E393F2DA}" destId="{939BDC32-3FDF-4AB7-B0E1-AA967F05F5D0}" srcOrd="3" destOrd="0" parTransId="{32A1A4A1-9D84-4825-8E06-21816CF2D18C}" sibTransId="{1C0E70DD-C5CC-4BC5-9095-EA59E4D8BEC2}"/>
    <dgm:cxn modelId="{23D1373D-6346-4613-921D-C8243FFB7F1E}" type="presOf" srcId="{4FB3F752-2989-477C-8B68-439225A6DC1B}" destId="{C81F5ED3-58F7-466B-A748-E7C4FC236ACF}" srcOrd="0" destOrd="0" presId="urn:microsoft.com/office/officeart/2005/8/layout/cycle5"/>
    <dgm:cxn modelId="{EE519EB6-1D2D-4378-9B3E-099E44D85A14}" srcId="{E9D359FD-C8A4-4BD1-B337-6014E393F2DA}" destId="{EC63EE5A-B22E-4C75-9544-1141B666075E}" srcOrd="0" destOrd="0" parTransId="{4F2D2318-7D77-41E0-AAF3-7863AA9DCA0C}" sibTransId="{4FB3F752-2989-477C-8B68-439225A6DC1B}"/>
    <dgm:cxn modelId="{0EBE769A-C90A-417D-8B8C-6A82C75034EB}" type="presOf" srcId="{36DA3B67-B78F-43AF-9AA2-D78D66B618EE}" destId="{B9D67D03-69E6-44D7-B323-E4C98D3CFEF2}" srcOrd="0" destOrd="0" presId="urn:microsoft.com/office/officeart/2005/8/layout/cycle5"/>
    <dgm:cxn modelId="{2BD45789-3F62-4BE9-B0E2-97E32632A796}" type="presOf" srcId="{85B3D4D0-5742-4459-A00B-F2544997E85B}" destId="{584E8BBF-9117-4C6F-B9F8-964A6E9081EC}" srcOrd="0" destOrd="0" presId="urn:microsoft.com/office/officeart/2005/8/layout/cycle5"/>
    <dgm:cxn modelId="{5EBFA3FE-9BF7-4468-86F9-03457FD27A79}" srcId="{E9D359FD-C8A4-4BD1-B337-6014E393F2DA}" destId="{36DA3B67-B78F-43AF-9AA2-D78D66B618EE}" srcOrd="4" destOrd="0" parTransId="{8363CBB1-D1DC-4E18-A81B-124ADFAB54B0}" sibTransId="{0EBC134C-D753-4101-860D-CAD797064E01}"/>
    <dgm:cxn modelId="{7741EFB0-0CEF-48B8-95A9-04D721E42136}" type="presOf" srcId="{BF0E9B51-10EA-48C9-A830-F86F365256B8}" destId="{8C488D19-37FE-426F-B4B6-507D6DC12077}" srcOrd="0" destOrd="0" presId="urn:microsoft.com/office/officeart/2005/8/layout/cycle5"/>
    <dgm:cxn modelId="{F3E0F478-11CE-4149-BD59-B957CE19F295}" type="presOf" srcId="{E9D359FD-C8A4-4BD1-B337-6014E393F2DA}" destId="{DF2FC0E9-7648-49E2-B03D-959398338ED0}" srcOrd="0" destOrd="0" presId="urn:microsoft.com/office/officeart/2005/8/layout/cycle5"/>
    <dgm:cxn modelId="{DC5D159F-EA6C-4414-99CB-298029E49FB4}" type="presOf" srcId="{1C0E70DD-C5CC-4BC5-9095-EA59E4D8BEC2}" destId="{C2029768-7DF4-4F23-BEDB-9F057A84F082}" srcOrd="0" destOrd="0" presId="urn:microsoft.com/office/officeart/2005/8/layout/cycle5"/>
    <dgm:cxn modelId="{B976A89A-D7E4-4AE8-82F0-231A308AAE43}" type="presOf" srcId="{EC63EE5A-B22E-4C75-9544-1141B666075E}" destId="{EB91F70D-AE20-4FD0-AD06-5AD3A9F65540}" srcOrd="0" destOrd="0" presId="urn:microsoft.com/office/officeart/2005/8/layout/cycle5"/>
    <dgm:cxn modelId="{A0A96FF8-9821-48DE-8027-797612183E64}" type="presOf" srcId="{F1E1616B-120E-475F-9274-8CCFEACB212D}" destId="{BD73A37B-10E7-4C74-A58C-C1055A51539E}" srcOrd="0" destOrd="0" presId="urn:microsoft.com/office/officeart/2005/8/layout/cycle5"/>
    <dgm:cxn modelId="{A447AED4-81CE-431B-8D42-1F3654D7251D}" srcId="{E9D359FD-C8A4-4BD1-B337-6014E393F2DA}" destId="{85B3D4D0-5742-4459-A00B-F2544997E85B}" srcOrd="1" destOrd="0" parTransId="{B6F5AFE6-2E46-490B-9176-8DF376ADE0F1}" sibTransId="{F1E1616B-120E-475F-9274-8CCFEACB212D}"/>
    <dgm:cxn modelId="{80E9C5E4-52BA-4B0D-ABF3-9F3CAD99CAB9}" type="presOf" srcId="{5CAE2153-5DDD-483F-AF10-A460AC1B88F9}" destId="{4AB51135-6A46-44CB-BE61-811D2AC4F48F}" srcOrd="0" destOrd="0" presId="urn:microsoft.com/office/officeart/2005/8/layout/cycle5"/>
    <dgm:cxn modelId="{983ED5B6-6B96-499A-9EBE-9F1908F4F449}" type="presOf" srcId="{0EBC134C-D753-4101-860D-CAD797064E01}" destId="{496FE6D7-C769-492B-9BB3-ADD6470D74B8}" srcOrd="0" destOrd="0" presId="urn:microsoft.com/office/officeart/2005/8/layout/cycle5"/>
    <dgm:cxn modelId="{FAA46B86-AE68-49AA-A037-2D944E776D20}" type="presOf" srcId="{939BDC32-3FDF-4AB7-B0E1-AA967F05F5D0}" destId="{75511CD2-5A4C-4DCF-BF81-330984B3D633}" srcOrd="0" destOrd="0" presId="urn:microsoft.com/office/officeart/2005/8/layout/cycle5"/>
    <dgm:cxn modelId="{10734474-566F-45BD-8A74-8CF9C2B8FD2A}" type="presParOf" srcId="{DF2FC0E9-7648-49E2-B03D-959398338ED0}" destId="{EB91F70D-AE20-4FD0-AD06-5AD3A9F65540}" srcOrd="0" destOrd="0" presId="urn:microsoft.com/office/officeart/2005/8/layout/cycle5"/>
    <dgm:cxn modelId="{1D1E02A8-011A-4D0F-BD99-DA153A1A58BE}" type="presParOf" srcId="{DF2FC0E9-7648-49E2-B03D-959398338ED0}" destId="{3140DDE0-6F1B-4DC4-B9E3-6DB90C9AA1BF}" srcOrd="1" destOrd="0" presId="urn:microsoft.com/office/officeart/2005/8/layout/cycle5"/>
    <dgm:cxn modelId="{31B1DD8A-DAE1-4F48-845E-41F55D8D7FE6}" type="presParOf" srcId="{DF2FC0E9-7648-49E2-B03D-959398338ED0}" destId="{C81F5ED3-58F7-466B-A748-E7C4FC236ACF}" srcOrd="2" destOrd="0" presId="urn:microsoft.com/office/officeart/2005/8/layout/cycle5"/>
    <dgm:cxn modelId="{2A0B1959-5A2C-40C5-83DB-AF5E5113D51E}" type="presParOf" srcId="{DF2FC0E9-7648-49E2-B03D-959398338ED0}" destId="{584E8BBF-9117-4C6F-B9F8-964A6E9081EC}" srcOrd="3" destOrd="0" presId="urn:microsoft.com/office/officeart/2005/8/layout/cycle5"/>
    <dgm:cxn modelId="{9B430F6A-34D3-4769-88C5-995B06A9CAB2}" type="presParOf" srcId="{DF2FC0E9-7648-49E2-B03D-959398338ED0}" destId="{41C36EDB-79A2-409C-810A-4DAE3C6054A2}" srcOrd="4" destOrd="0" presId="urn:microsoft.com/office/officeart/2005/8/layout/cycle5"/>
    <dgm:cxn modelId="{A6E039C7-CAB3-4106-ACF5-04DD1A52EFA6}" type="presParOf" srcId="{DF2FC0E9-7648-49E2-B03D-959398338ED0}" destId="{BD73A37B-10E7-4C74-A58C-C1055A51539E}" srcOrd="5" destOrd="0" presId="urn:microsoft.com/office/officeart/2005/8/layout/cycle5"/>
    <dgm:cxn modelId="{65141EF4-91DD-4B2C-9D80-71E850E52867}" type="presParOf" srcId="{DF2FC0E9-7648-49E2-B03D-959398338ED0}" destId="{4AB51135-6A46-44CB-BE61-811D2AC4F48F}" srcOrd="6" destOrd="0" presId="urn:microsoft.com/office/officeart/2005/8/layout/cycle5"/>
    <dgm:cxn modelId="{6ED67756-6809-4152-9C61-F95CFEB62E9D}" type="presParOf" srcId="{DF2FC0E9-7648-49E2-B03D-959398338ED0}" destId="{A364D2D9-106D-4626-B4D1-8127813C0535}" srcOrd="7" destOrd="0" presId="urn:microsoft.com/office/officeart/2005/8/layout/cycle5"/>
    <dgm:cxn modelId="{A098DA3E-5234-43EC-AABE-147BC38CE235}" type="presParOf" srcId="{DF2FC0E9-7648-49E2-B03D-959398338ED0}" destId="{8C488D19-37FE-426F-B4B6-507D6DC12077}" srcOrd="8" destOrd="0" presId="urn:microsoft.com/office/officeart/2005/8/layout/cycle5"/>
    <dgm:cxn modelId="{79885214-EBA0-47DC-8F18-1F55B99F5228}" type="presParOf" srcId="{DF2FC0E9-7648-49E2-B03D-959398338ED0}" destId="{75511CD2-5A4C-4DCF-BF81-330984B3D633}" srcOrd="9" destOrd="0" presId="urn:microsoft.com/office/officeart/2005/8/layout/cycle5"/>
    <dgm:cxn modelId="{0292B358-B23F-4E31-B3E6-12644B21899E}" type="presParOf" srcId="{DF2FC0E9-7648-49E2-B03D-959398338ED0}" destId="{56B3F759-D2FA-4FDD-B802-6E01D224E7D6}" srcOrd="10" destOrd="0" presId="urn:microsoft.com/office/officeart/2005/8/layout/cycle5"/>
    <dgm:cxn modelId="{0CF74CDD-597A-4A98-AD2B-FB5DA2B7FC57}" type="presParOf" srcId="{DF2FC0E9-7648-49E2-B03D-959398338ED0}" destId="{C2029768-7DF4-4F23-BEDB-9F057A84F082}" srcOrd="11" destOrd="0" presId="urn:microsoft.com/office/officeart/2005/8/layout/cycle5"/>
    <dgm:cxn modelId="{F005DD60-3D94-491C-B9A7-9E4658512AC2}" type="presParOf" srcId="{DF2FC0E9-7648-49E2-B03D-959398338ED0}" destId="{B9D67D03-69E6-44D7-B323-E4C98D3CFEF2}" srcOrd="12" destOrd="0" presId="urn:microsoft.com/office/officeart/2005/8/layout/cycle5"/>
    <dgm:cxn modelId="{9024D058-33CC-43F6-9D1D-35F7E16AF232}" type="presParOf" srcId="{DF2FC0E9-7648-49E2-B03D-959398338ED0}" destId="{75E1E951-6E22-4944-8E2C-2A0D18AA73E2}" srcOrd="13" destOrd="0" presId="urn:microsoft.com/office/officeart/2005/8/layout/cycle5"/>
    <dgm:cxn modelId="{3DC4AF7F-299C-4614-81B8-009FFC922994}" type="presParOf" srcId="{DF2FC0E9-7648-49E2-B03D-959398338ED0}" destId="{496FE6D7-C769-492B-9BB3-ADD6470D74B8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D359FD-C8A4-4BD1-B337-6014E393F2DA}" type="doc">
      <dgm:prSet loTypeId="urn:microsoft.com/office/officeart/2005/8/layout/cycle5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EC63EE5A-B22E-4C75-9544-1141B666075E}">
      <dgm:prSet phldrT="[文本]"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需求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4F2D2318-7D77-41E0-AAF3-7863AA9DCA0C}" type="parTrans" cxnId="{EE519EB6-1D2D-4378-9B3E-099E44D85A14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4FB3F752-2989-477C-8B68-439225A6DC1B}" type="sibTrans" cxnId="{EE519EB6-1D2D-4378-9B3E-099E44D85A14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85B3D4D0-5742-4459-A00B-F2544997E85B}">
      <dgm:prSet phldrT="[文本]"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设计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B6F5AFE6-2E46-490B-9176-8DF376ADE0F1}" type="parTrans" cxnId="{A447AED4-81CE-431B-8D42-1F3654D7251D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F1E1616B-120E-475F-9274-8CCFEACB212D}" type="sibTrans" cxnId="{A447AED4-81CE-431B-8D42-1F3654D7251D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5CAE2153-5DDD-483F-AF10-A460AC1B88F9}">
      <dgm:prSet phldrT="[文本]"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编码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BB40F946-FA27-493C-A3C3-23710E985632}" type="parTrans" cxnId="{05D164F9-7A72-4719-BAAF-49CDA1DE6502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BF0E9B51-10EA-48C9-A830-F86F365256B8}" type="sibTrans" cxnId="{05D164F9-7A72-4719-BAAF-49CDA1DE6502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939BDC32-3FDF-4AB7-B0E1-AA967F05F5D0}">
      <dgm:prSet phldrT="[文本]"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测试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32A1A4A1-9D84-4825-8E06-21816CF2D18C}" type="parTrans" cxnId="{1F3E8DE4-BFC8-4334-8F6D-22661EF0E657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1C0E70DD-C5CC-4BC5-9095-EA59E4D8BEC2}" type="sibTrans" cxnId="{1F3E8DE4-BFC8-4334-8F6D-22661EF0E657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36DA3B67-B78F-43AF-9AA2-D78D66B618EE}">
      <dgm:prSet phldrT="[文本]"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上线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8363CBB1-D1DC-4E18-A81B-124ADFAB54B0}" type="parTrans" cxnId="{5EBFA3FE-9BF7-4468-86F9-03457FD27A79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0EBC134C-D753-4101-860D-CAD797064E01}" type="sibTrans" cxnId="{5EBFA3FE-9BF7-4468-86F9-03457FD27A79}">
      <dgm:prSet/>
      <dgm:spPr/>
      <dgm:t>
        <a:bodyPr/>
        <a:lstStyle/>
        <a:p>
          <a:endParaRPr lang="zh-CN" altLang="en-US">
            <a:latin typeface="华文楷体" pitchFamily="2" charset="-122"/>
            <a:ea typeface="华文楷体" pitchFamily="2" charset="-122"/>
          </a:endParaRPr>
        </a:p>
      </dgm:t>
    </dgm:pt>
    <dgm:pt modelId="{DF2FC0E9-7648-49E2-B03D-959398338ED0}" type="pres">
      <dgm:prSet presAssocID="{E9D359FD-C8A4-4BD1-B337-6014E393F2D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B91F70D-AE20-4FD0-AD06-5AD3A9F65540}" type="pres">
      <dgm:prSet presAssocID="{EC63EE5A-B22E-4C75-9544-1141B666075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40DDE0-6F1B-4DC4-B9E3-6DB90C9AA1BF}" type="pres">
      <dgm:prSet presAssocID="{EC63EE5A-B22E-4C75-9544-1141B666075E}" presName="spNode" presStyleCnt="0"/>
      <dgm:spPr/>
      <dgm:t>
        <a:bodyPr/>
        <a:lstStyle/>
        <a:p>
          <a:endParaRPr lang="zh-CN" altLang="en-US"/>
        </a:p>
      </dgm:t>
    </dgm:pt>
    <dgm:pt modelId="{C81F5ED3-58F7-466B-A748-E7C4FC236ACF}" type="pres">
      <dgm:prSet presAssocID="{4FB3F752-2989-477C-8B68-439225A6DC1B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584E8BBF-9117-4C6F-B9F8-964A6E9081EC}" type="pres">
      <dgm:prSet presAssocID="{85B3D4D0-5742-4459-A00B-F2544997E85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C36EDB-79A2-409C-810A-4DAE3C6054A2}" type="pres">
      <dgm:prSet presAssocID="{85B3D4D0-5742-4459-A00B-F2544997E85B}" presName="spNode" presStyleCnt="0"/>
      <dgm:spPr/>
      <dgm:t>
        <a:bodyPr/>
        <a:lstStyle/>
        <a:p>
          <a:endParaRPr lang="zh-CN" altLang="en-US"/>
        </a:p>
      </dgm:t>
    </dgm:pt>
    <dgm:pt modelId="{BD73A37B-10E7-4C74-A58C-C1055A51539E}" type="pres">
      <dgm:prSet presAssocID="{F1E1616B-120E-475F-9274-8CCFEACB212D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4AB51135-6A46-44CB-BE61-811D2AC4F48F}" type="pres">
      <dgm:prSet presAssocID="{5CAE2153-5DDD-483F-AF10-A460AC1B88F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64D2D9-106D-4626-B4D1-8127813C0535}" type="pres">
      <dgm:prSet presAssocID="{5CAE2153-5DDD-483F-AF10-A460AC1B88F9}" presName="spNode" presStyleCnt="0"/>
      <dgm:spPr/>
      <dgm:t>
        <a:bodyPr/>
        <a:lstStyle/>
        <a:p>
          <a:endParaRPr lang="zh-CN" altLang="en-US"/>
        </a:p>
      </dgm:t>
    </dgm:pt>
    <dgm:pt modelId="{8C488D19-37FE-426F-B4B6-507D6DC12077}" type="pres">
      <dgm:prSet presAssocID="{BF0E9B51-10EA-48C9-A830-F86F365256B8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75511CD2-5A4C-4DCF-BF81-330984B3D633}" type="pres">
      <dgm:prSet presAssocID="{939BDC32-3FDF-4AB7-B0E1-AA967F05F5D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B3F759-D2FA-4FDD-B802-6E01D224E7D6}" type="pres">
      <dgm:prSet presAssocID="{939BDC32-3FDF-4AB7-B0E1-AA967F05F5D0}" presName="spNode" presStyleCnt="0"/>
      <dgm:spPr/>
      <dgm:t>
        <a:bodyPr/>
        <a:lstStyle/>
        <a:p>
          <a:endParaRPr lang="zh-CN" altLang="en-US"/>
        </a:p>
      </dgm:t>
    </dgm:pt>
    <dgm:pt modelId="{C2029768-7DF4-4F23-BEDB-9F057A84F082}" type="pres">
      <dgm:prSet presAssocID="{1C0E70DD-C5CC-4BC5-9095-EA59E4D8BEC2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B9D67D03-69E6-44D7-B323-E4C98D3CFEF2}" type="pres">
      <dgm:prSet presAssocID="{36DA3B67-B78F-43AF-9AA2-D78D66B618E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E1E951-6E22-4944-8E2C-2A0D18AA73E2}" type="pres">
      <dgm:prSet presAssocID="{36DA3B67-B78F-43AF-9AA2-D78D66B618EE}" presName="spNode" presStyleCnt="0"/>
      <dgm:spPr/>
      <dgm:t>
        <a:bodyPr/>
        <a:lstStyle/>
        <a:p>
          <a:endParaRPr lang="zh-CN" altLang="en-US"/>
        </a:p>
      </dgm:t>
    </dgm:pt>
    <dgm:pt modelId="{496FE6D7-C769-492B-9BB3-ADD6470D74B8}" type="pres">
      <dgm:prSet presAssocID="{0EBC134C-D753-4101-860D-CAD797064E01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28A62918-0F88-466B-A7E6-D92AA5803B04}" type="presOf" srcId="{0EBC134C-D753-4101-860D-CAD797064E01}" destId="{496FE6D7-C769-492B-9BB3-ADD6470D74B8}" srcOrd="0" destOrd="0" presId="urn:microsoft.com/office/officeart/2005/8/layout/cycle5"/>
    <dgm:cxn modelId="{05D164F9-7A72-4719-BAAF-49CDA1DE6502}" srcId="{E9D359FD-C8A4-4BD1-B337-6014E393F2DA}" destId="{5CAE2153-5DDD-483F-AF10-A460AC1B88F9}" srcOrd="2" destOrd="0" parTransId="{BB40F946-FA27-493C-A3C3-23710E985632}" sibTransId="{BF0E9B51-10EA-48C9-A830-F86F365256B8}"/>
    <dgm:cxn modelId="{2F91164C-AC36-4121-8061-9F1A3681E781}" type="presOf" srcId="{BF0E9B51-10EA-48C9-A830-F86F365256B8}" destId="{8C488D19-37FE-426F-B4B6-507D6DC12077}" srcOrd="0" destOrd="0" presId="urn:microsoft.com/office/officeart/2005/8/layout/cycle5"/>
    <dgm:cxn modelId="{1F3E8DE4-BFC8-4334-8F6D-22661EF0E657}" srcId="{E9D359FD-C8A4-4BD1-B337-6014E393F2DA}" destId="{939BDC32-3FDF-4AB7-B0E1-AA967F05F5D0}" srcOrd="3" destOrd="0" parTransId="{32A1A4A1-9D84-4825-8E06-21816CF2D18C}" sibTransId="{1C0E70DD-C5CC-4BC5-9095-EA59E4D8BEC2}"/>
    <dgm:cxn modelId="{25E61D4C-AEC1-400D-847E-4EFE3C8CF25A}" type="presOf" srcId="{5CAE2153-5DDD-483F-AF10-A460AC1B88F9}" destId="{4AB51135-6A46-44CB-BE61-811D2AC4F48F}" srcOrd="0" destOrd="0" presId="urn:microsoft.com/office/officeart/2005/8/layout/cycle5"/>
    <dgm:cxn modelId="{73BA3764-5FA9-4477-ABFA-8561B70FA0FE}" type="presOf" srcId="{E9D359FD-C8A4-4BD1-B337-6014E393F2DA}" destId="{DF2FC0E9-7648-49E2-B03D-959398338ED0}" srcOrd="0" destOrd="0" presId="urn:microsoft.com/office/officeart/2005/8/layout/cycle5"/>
    <dgm:cxn modelId="{EE519EB6-1D2D-4378-9B3E-099E44D85A14}" srcId="{E9D359FD-C8A4-4BD1-B337-6014E393F2DA}" destId="{EC63EE5A-B22E-4C75-9544-1141B666075E}" srcOrd="0" destOrd="0" parTransId="{4F2D2318-7D77-41E0-AAF3-7863AA9DCA0C}" sibTransId="{4FB3F752-2989-477C-8B68-439225A6DC1B}"/>
    <dgm:cxn modelId="{5EBFA3FE-9BF7-4468-86F9-03457FD27A79}" srcId="{E9D359FD-C8A4-4BD1-B337-6014E393F2DA}" destId="{36DA3B67-B78F-43AF-9AA2-D78D66B618EE}" srcOrd="4" destOrd="0" parTransId="{8363CBB1-D1DC-4E18-A81B-124ADFAB54B0}" sibTransId="{0EBC134C-D753-4101-860D-CAD797064E01}"/>
    <dgm:cxn modelId="{C5AEEA08-80DA-44E9-A661-77801C2B306C}" type="presOf" srcId="{36DA3B67-B78F-43AF-9AA2-D78D66B618EE}" destId="{B9D67D03-69E6-44D7-B323-E4C98D3CFEF2}" srcOrd="0" destOrd="0" presId="urn:microsoft.com/office/officeart/2005/8/layout/cycle5"/>
    <dgm:cxn modelId="{F5B5A4E4-72E4-4B62-B1C6-74D807FD27D8}" type="presOf" srcId="{EC63EE5A-B22E-4C75-9544-1141B666075E}" destId="{EB91F70D-AE20-4FD0-AD06-5AD3A9F65540}" srcOrd="0" destOrd="0" presId="urn:microsoft.com/office/officeart/2005/8/layout/cycle5"/>
    <dgm:cxn modelId="{9DD3C9C4-FB2A-496F-A20D-E2D2B6A6DE9A}" type="presOf" srcId="{F1E1616B-120E-475F-9274-8CCFEACB212D}" destId="{BD73A37B-10E7-4C74-A58C-C1055A51539E}" srcOrd="0" destOrd="0" presId="urn:microsoft.com/office/officeart/2005/8/layout/cycle5"/>
    <dgm:cxn modelId="{39D45546-8E55-45F2-9A70-AB1E554DABAF}" type="presOf" srcId="{1C0E70DD-C5CC-4BC5-9095-EA59E4D8BEC2}" destId="{C2029768-7DF4-4F23-BEDB-9F057A84F082}" srcOrd="0" destOrd="0" presId="urn:microsoft.com/office/officeart/2005/8/layout/cycle5"/>
    <dgm:cxn modelId="{A447AED4-81CE-431B-8D42-1F3654D7251D}" srcId="{E9D359FD-C8A4-4BD1-B337-6014E393F2DA}" destId="{85B3D4D0-5742-4459-A00B-F2544997E85B}" srcOrd="1" destOrd="0" parTransId="{B6F5AFE6-2E46-490B-9176-8DF376ADE0F1}" sibTransId="{F1E1616B-120E-475F-9274-8CCFEACB212D}"/>
    <dgm:cxn modelId="{6CBD11E6-CA1D-413E-AEDD-3A9955849675}" type="presOf" srcId="{939BDC32-3FDF-4AB7-B0E1-AA967F05F5D0}" destId="{75511CD2-5A4C-4DCF-BF81-330984B3D633}" srcOrd="0" destOrd="0" presId="urn:microsoft.com/office/officeart/2005/8/layout/cycle5"/>
    <dgm:cxn modelId="{12C296AC-7F7C-45FF-8736-22D657D0052E}" type="presOf" srcId="{4FB3F752-2989-477C-8B68-439225A6DC1B}" destId="{C81F5ED3-58F7-466B-A748-E7C4FC236ACF}" srcOrd="0" destOrd="0" presId="urn:microsoft.com/office/officeart/2005/8/layout/cycle5"/>
    <dgm:cxn modelId="{E922E3EC-F9CB-4C6C-B2A5-22A7E46401F1}" type="presOf" srcId="{85B3D4D0-5742-4459-A00B-F2544997E85B}" destId="{584E8BBF-9117-4C6F-B9F8-964A6E9081EC}" srcOrd="0" destOrd="0" presId="urn:microsoft.com/office/officeart/2005/8/layout/cycle5"/>
    <dgm:cxn modelId="{87D82F3F-6275-41B7-8276-FFF4F228A4BE}" type="presParOf" srcId="{DF2FC0E9-7648-49E2-B03D-959398338ED0}" destId="{EB91F70D-AE20-4FD0-AD06-5AD3A9F65540}" srcOrd="0" destOrd="0" presId="urn:microsoft.com/office/officeart/2005/8/layout/cycle5"/>
    <dgm:cxn modelId="{8FF59252-2A8A-42C8-B58F-4A1D06163D54}" type="presParOf" srcId="{DF2FC0E9-7648-49E2-B03D-959398338ED0}" destId="{3140DDE0-6F1B-4DC4-B9E3-6DB90C9AA1BF}" srcOrd="1" destOrd="0" presId="urn:microsoft.com/office/officeart/2005/8/layout/cycle5"/>
    <dgm:cxn modelId="{1DD44B1A-B3EF-42EC-AC78-3355C51D4D6C}" type="presParOf" srcId="{DF2FC0E9-7648-49E2-B03D-959398338ED0}" destId="{C81F5ED3-58F7-466B-A748-E7C4FC236ACF}" srcOrd="2" destOrd="0" presId="urn:microsoft.com/office/officeart/2005/8/layout/cycle5"/>
    <dgm:cxn modelId="{D9AF0223-DF64-4846-86DF-11641C50B76E}" type="presParOf" srcId="{DF2FC0E9-7648-49E2-B03D-959398338ED0}" destId="{584E8BBF-9117-4C6F-B9F8-964A6E9081EC}" srcOrd="3" destOrd="0" presId="urn:microsoft.com/office/officeart/2005/8/layout/cycle5"/>
    <dgm:cxn modelId="{B6B208B3-0101-4314-BB65-93493B3DAF4D}" type="presParOf" srcId="{DF2FC0E9-7648-49E2-B03D-959398338ED0}" destId="{41C36EDB-79A2-409C-810A-4DAE3C6054A2}" srcOrd="4" destOrd="0" presId="urn:microsoft.com/office/officeart/2005/8/layout/cycle5"/>
    <dgm:cxn modelId="{FC67D9C1-45A3-49B9-BD58-DD2F01FCDAA5}" type="presParOf" srcId="{DF2FC0E9-7648-49E2-B03D-959398338ED0}" destId="{BD73A37B-10E7-4C74-A58C-C1055A51539E}" srcOrd="5" destOrd="0" presId="urn:microsoft.com/office/officeart/2005/8/layout/cycle5"/>
    <dgm:cxn modelId="{680C57D6-5786-4070-B835-7B8F15D507C6}" type="presParOf" srcId="{DF2FC0E9-7648-49E2-B03D-959398338ED0}" destId="{4AB51135-6A46-44CB-BE61-811D2AC4F48F}" srcOrd="6" destOrd="0" presId="urn:microsoft.com/office/officeart/2005/8/layout/cycle5"/>
    <dgm:cxn modelId="{53F49E8C-BE0F-4598-84C0-74B2BB9EA3B3}" type="presParOf" srcId="{DF2FC0E9-7648-49E2-B03D-959398338ED0}" destId="{A364D2D9-106D-4626-B4D1-8127813C0535}" srcOrd="7" destOrd="0" presId="urn:microsoft.com/office/officeart/2005/8/layout/cycle5"/>
    <dgm:cxn modelId="{04CBBB60-0E6E-49E8-8F16-C86800C84A77}" type="presParOf" srcId="{DF2FC0E9-7648-49E2-B03D-959398338ED0}" destId="{8C488D19-37FE-426F-B4B6-507D6DC12077}" srcOrd="8" destOrd="0" presId="urn:microsoft.com/office/officeart/2005/8/layout/cycle5"/>
    <dgm:cxn modelId="{C21FA1AA-5B4A-48F9-B365-4577D8F9D860}" type="presParOf" srcId="{DF2FC0E9-7648-49E2-B03D-959398338ED0}" destId="{75511CD2-5A4C-4DCF-BF81-330984B3D633}" srcOrd="9" destOrd="0" presId="urn:microsoft.com/office/officeart/2005/8/layout/cycle5"/>
    <dgm:cxn modelId="{18C40FDD-BFFB-493D-813D-F2F56B751618}" type="presParOf" srcId="{DF2FC0E9-7648-49E2-B03D-959398338ED0}" destId="{56B3F759-D2FA-4FDD-B802-6E01D224E7D6}" srcOrd="10" destOrd="0" presId="urn:microsoft.com/office/officeart/2005/8/layout/cycle5"/>
    <dgm:cxn modelId="{CD5987D0-F813-498D-8328-66D521D73D0D}" type="presParOf" srcId="{DF2FC0E9-7648-49E2-B03D-959398338ED0}" destId="{C2029768-7DF4-4F23-BEDB-9F057A84F082}" srcOrd="11" destOrd="0" presId="urn:microsoft.com/office/officeart/2005/8/layout/cycle5"/>
    <dgm:cxn modelId="{FB935552-E345-4552-8959-79E724983074}" type="presParOf" srcId="{DF2FC0E9-7648-49E2-B03D-959398338ED0}" destId="{B9D67D03-69E6-44D7-B323-E4C98D3CFEF2}" srcOrd="12" destOrd="0" presId="urn:microsoft.com/office/officeart/2005/8/layout/cycle5"/>
    <dgm:cxn modelId="{528CD9FB-1A5C-4E73-9118-F4FCC078263B}" type="presParOf" srcId="{DF2FC0E9-7648-49E2-B03D-959398338ED0}" destId="{75E1E951-6E22-4944-8E2C-2A0D18AA73E2}" srcOrd="13" destOrd="0" presId="urn:microsoft.com/office/officeart/2005/8/layout/cycle5"/>
    <dgm:cxn modelId="{6D5B3249-5E27-41DC-9367-3F938B352620}" type="presParOf" srcId="{DF2FC0E9-7648-49E2-B03D-959398338ED0}" destId="{496FE6D7-C769-492B-9BB3-ADD6470D74B8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87384D-A397-41FE-B576-9DAEED1D442C}" type="doc">
      <dgm:prSet loTypeId="urn:microsoft.com/office/officeart/2005/8/layout/process2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A71CEAC0-C8A6-4AE2-9471-B139C676CC83}">
      <dgm:prSet phldrT="[文本]" custT="1"/>
      <dgm:spPr/>
      <dgm:t>
        <a:bodyPr/>
        <a:lstStyle/>
        <a:p>
          <a:r>
            <a:rPr lang="zh-CN" altLang="en-US" sz="2000" dirty="0" smtClean="0">
              <a:latin typeface="华文楷体" pitchFamily="2" charset="-122"/>
              <a:ea typeface="华文楷体" pitchFamily="2" charset="-122"/>
            </a:rPr>
            <a:t>昨天做了什么？</a:t>
          </a:r>
          <a:endParaRPr lang="zh-CN" altLang="en-US" sz="2000" dirty="0">
            <a:latin typeface="华文楷体" pitchFamily="2" charset="-122"/>
            <a:ea typeface="华文楷体" pitchFamily="2" charset="-122"/>
          </a:endParaRPr>
        </a:p>
      </dgm:t>
    </dgm:pt>
    <dgm:pt modelId="{04663DE5-140A-4756-9060-625687D6835B}" type="parTrans" cxnId="{1C3C698F-40EB-407C-9843-8DD10813480C}">
      <dgm:prSet/>
      <dgm:spPr/>
      <dgm:t>
        <a:bodyPr/>
        <a:lstStyle/>
        <a:p>
          <a:endParaRPr lang="zh-CN" altLang="en-US" sz="2000">
            <a:latin typeface="华文楷体" pitchFamily="2" charset="-122"/>
            <a:ea typeface="华文楷体" pitchFamily="2" charset="-122"/>
          </a:endParaRPr>
        </a:p>
      </dgm:t>
    </dgm:pt>
    <dgm:pt modelId="{7183FC0D-24F7-4DF2-9BC3-22EDF21949E9}" type="sibTrans" cxnId="{1C3C698F-40EB-407C-9843-8DD10813480C}">
      <dgm:prSet custT="1"/>
      <dgm:spPr/>
      <dgm:t>
        <a:bodyPr/>
        <a:lstStyle/>
        <a:p>
          <a:endParaRPr lang="zh-CN" altLang="en-US" sz="2000">
            <a:latin typeface="华文楷体" pitchFamily="2" charset="-122"/>
            <a:ea typeface="华文楷体" pitchFamily="2" charset="-122"/>
          </a:endParaRPr>
        </a:p>
      </dgm:t>
    </dgm:pt>
    <dgm:pt modelId="{139E360C-291E-4977-B0CD-E139D820A6BB}">
      <dgm:prSet phldrT="[文本]" custT="1"/>
      <dgm:spPr/>
      <dgm:t>
        <a:bodyPr/>
        <a:lstStyle/>
        <a:p>
          <a:r>
            <a:rPr lang="zh-CN" altLang="en-US" sz="2000" dirty="0" smtClean="0">
              <a:latin typeface="华文楷体" pitchFamily="2" charset="-122"/>
              <a:ea typeface="华文楷体" pitchFamily="2" charset="-122"/>
            </a:rPr>
            <a:t>今天计划做什么？</a:t>
          </a:r>
          <a:endParaRPr lang="zh-CN" altLang="en-US" sz="2000" dirty="0">
            <a:latin typeface="华文楷体" pitchFamily="2" charset="-122"/>
            <a:ea typeface="华文楷体" pitchFamily="2" charset="-122"/>
          </a:endParaRPr>
        </a:p>
      </dgm:t>
    </dgm:pt>
    <dgm:pt modelId="{17A9FD5B-CC87-45F4-8650-79C3E78B6078}" type="parTrans" cxnId="{607EAD44-F7D0-4042-B2EE-1A71C4F8C3AC}">
      <dgm:prSet/>
      <dgm:spPr/>
      <dgm:t>
        <a:bodyPr/>
        <a:lstStyle/>
        <a:p>
          <a:endParaRPr lang="zh-CN" altLang="en-US" sz="2000">
            <a:latin typeface="华文楷体" pitchFamily="2" charset="-122"/>
            <a:ea typeface="华文楷体" pitchFamily="2" charset="-122"/>
          </a:endParaRPr>
        </a:p>
      </dgm:t>
    </dgm:pt>
    <dgm:pt modelId="{F8FFA7DF-F6FE-4E08-B317-5720C2D89E29}" type="sibTrans" cxnId="{607EAD44-F7D0-4042-B2EE-1A71C4F8C3AC}">
      <dgm:prSet custT="1"/>
      <dgm:spPr/>
      <dgm:t>
        <a:bodyPr/>
        <a:lstStyle/>
        <a:p>
          <a:endParaRPr lang="zh-CN" altLang="en-US" sz="2000">
            <a:latin typeface="华文楷体" pitchFamily="2" charset="-122"/>
            <a:ea typeface="华文楷体" pitchFamily="2" charset="-122"/>
          </a:endParaRPr>
        </a:p>
      </dgm:t>
    </dgm:pt>
    <dgm:pt modelId="{EBD322B2-2861-45E8-89B6-E0FFA01AD923}">
      <dgm:prSet phldrT="[文本]" custT="1"/>
      <dgm:spPr/>
      <dgm:t>
        <a:bodyPr/>
        <a:lstStyle/>
        <a:p>
          <a:r>
            <a:rPr lang="zh-CN" altLang="en-US" sz="2000" dirty="0" smtClean="0">
              <a:latin typeface="华文楷体" pitchFamily="2" charset="-122"/>
              <a:ea typeface="华文楷体" pitchFamily="2" charset="-122"/>
            </a:rPr>
            <a:t>有什么困难</a:t>
          </a:r>
          <a:r>
            <a:rPr lang="en-US" altLang="zh-CN" sz="2000" dirty="0" smtClean="0">
              <a:latin typeface="华文楷体" pitchFamily="2" charset="-122"/>
              <a:ea typeface="华文楷体" pitchFamily="2" charset="-122"/>
            </a:rPr>
            <a:t>/</a:t>
          </a:r>
          <a:r>
            <a:rPr lang="zh-CN" altLang="en-US" sz="2000" dirty="0" smtClean="0">
              <a:latin typeface="华文楷体" pitchFamily="2" charset="-122"/>
              <a:ea typeface="华文楷体" pitchFamily="2" charset="-122"/>
            </a:rPr>
            <a:t>风险？</a:t>
          </a:r>
          <a:endParaRPr lang="zh-CN" altLang="en-US" sz="2000" dirty="0">
            <a:latin typeface="华文楷体" pitchFamily="2" charset="-122"/>
            <a:ea typeface="华文楷体" pitchFamily="2" charset="-122"/>
          </a:endParaRPr>
        </a:p>
      </dgm:t>
    </dgm:pt>
    <dgm:pt modelId="{C8916A98-50F6-4AE6-BC7A-B63290448237}" type="parTrans" cxnId="{34F7CDBB-BB60-4D17-ABFA-71C18CBE3E29}">
      <dgm:prSet/>
      <dgm:spPr/>
      <dgm:t>
        <a:bodyPr/>
        <a:lstStyle/>
        <a:p>
          <a:endParaRPr lang="zh-CN" altLang="en-US" sz="2000">
            <a:latin typeface="华文楷体" pitchFamily="2" charset="-122"/>
            <a:ea typeface="华文楷体" pitchFamily="2" charset="-122"/>
          </a:endParaRPr>
        </a:p>
      </dgm:t>
    </dgm:pt>
    <dgm:pt modelId="{A8995B99-128D-4696-AB4B-45F06EDC2B47}" type="sibTrans" cxnId="{34F7CDBB-BB60-4D17-ABFA-71C18CBE3E29}">
      <dgm:prSet/>
      <dgm:spPr/>
      <dgm:t>
        <a:bodyPr/>
        <a:lstStyle/>
        <a:p>
          <a:endParaRPr lang="zh-CN" altLang="en-US" sz="2000">
            <a:latin typeface="华文楷体" pitchFamily="2" charset="-122"/>
            <a:ea typeface="华文楷体" pitchFamily="2" charset="-122"/>
          </a:endParaRPr>
        </a:p>
      </dgm:t>
    </dgm:pt>
    <dgm:pt modelId="{C1A9DC10-079C-492F-90E6-72F65A80E573}" type="pres">
      <dgm:prSet presAssocID="{7487384D-A397-41FE-B576-9DAEED1D442C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DEF694-EFF6-4B54-B0C2-504259BD7BE2}" type="pres">
      <dgm:prSet presAssocID="{A71CEAC0-C8A6-4AE2-9471-B139C676CC8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58D63D-7DBA-4F3E-AF11-D8F20F449422}" type="pres">
      <dgm:prSet presAssocID="{7183FC0D-24F7-4DF2-9BC3-22EDF21949E9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CAD26EC-3CF9-43FA-B9CE-7C6517981CED}" type="pres">
      <dgm:prSet presAssocID="{7183FC0D-24F7-4DF2-9BC3-22EDF21949E9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1172453B-80C3-4E06-AEB0-57547ACE0811}" type="pres">
      <dgm:prSet presAssocID="{139E360C-291E-4977-B0CD-E139D820A6B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5670DB-1421-4774-BCC3-3834C541F55B}" type="pres">
      <dgm:prSet presAssocID="{F8FFA7DF-F6FE-4E08-B317-5720C2D89E29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5AE50ACF-22AB-4C43-9960-C75281C2E55F}" type="pres">
      <dgm:prSet presAssocID="{F8FFA7DF-F6FE-4E08-B317-5720C2D89E29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775D853-2EF0-4DDB-BD37-D2AB14D42C3C}" type="pres">
      <dgm:prSet presAssocID="{EBD322B2-2861-45E8-89B6-E0FFA01AD92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ACB1D0-A833-4583-AEBE-A610F5206213}" type="presOf" srcId="{7183FC0D-24F7-4DF2-9BC3-22EDF21949E9}" destId="{9658D63D-7DBA-4F3E-AF11-D8F20F449422}" srcOrd="0" destOrd="0" presId="urn:microsoft.com/office/officeart/2005/8/layout/process2"/>
    <dgm:cxn modelId="{FCC583D2-C359-407E-9CF0-2F091D95B455}" type="presOf" srcId="{A71CEAC0-C8A6-4AE2-9471-B139C676CC83}" destId="{45DEF694-EFF6-4B54-B0C2-504259BD7BE2}" srcOrd="0" destOrd="0" presId="urn:microsoft.com/office/officeart/2005/8/layout/process2"/>
    <dgm:cxn modelId="{4ABD6C62-755C-4292-B3B2-40F55141ECDC}" type="presOf" srcId="{7183FC0D-24F7-4DF2-9BC3-22EDF21949E9}" destId="{3CAD26EC-3CF9-43FA-B9CE-7C6517981CED}" srcOrd="1" destOrd="0" presId="urn:microsoft.com/office/officeart/2005/8/layout/process2"/>
    <dgm:cxn modelId="{1C3C698F-40EB-407C-9843-8DD10813480C}" srcId="{7487384D-A397-41FE-B576-9DAEED1D442C}" destId="{A71CEAC0-C8A6-4AE2-9471-B139C676CC83}" srcOrd="0" destOrd="0" parTransId="{04663DE5-140A-4756-9060-625687D6835B}" sibTransId="{7183FC0D-24F7-4DF2-9BC3-22EDF21949E9}"/>
    <dgm:cxn modelId="{A92DCE4F-B34E-4BAD-AA5F-B94A83C5839E}" type="presOf" srcId="{F8FFA7DF-F6FE-4E08-B317-5720C2D89E29}" destId="{9F5670DB-1421-4774-BCC3-3834C541F55B}" srcOrd="0" destOrd="0" presId="urn:microsoft.com/office/officeart/2005/8/layout/process2"/>
    <dgm:cxn modelId="{6DCD4156-F730-4401-834B-E0E35A0BD4EE}" type="presOf" srcId="{139E360C-291E-4977-B0CD-E139D820A6BB}" destId="{1172453B-80C3-4E06-AEB0-57547ACE0811}" srcOrd="0" destOrd="0" presId="urn:microsoft.com/office/officeart/2005/8/layout/process2"/>
    <dgm:cxn modelId="{2EF22BFF-E8B5-43D3-A0A0-0F5B6B0A95E7}" type="presOf" srcId="{EBD322B2-2861-45E8-89B6-E0FFA01AD923}" destId="{4775D853-2EF0-4DDB-BD37-D2AB14D42C3C}" srcOrd="0" destOrd="0" presId="urn:microsoft.com/office/officeart/2005/8/layout/process2"/>
    <dgm:cxn modelId="{607EAD44-F7D0-4042-B2EE-1A71C4F8C3AC}" srcId="{7487384D-A397-41FE-B576-9DAEED1D442C}" destId="{139E360C-291E-4977-B0CD-E139D820A6BB}" srcOrd="1" destOrd="0" parTransId="{17A9FD5B-CC87-45F4-8650-79C3E78B6078}" sibTransId="{F8FFA7DF-F6FE-4E08-B317-5720C2D89E29}"/>
    <dgm:cxn modelId="{34F7CDBB-BB60-4D17-ABFA-71C18CBE3E29}" srcId="{7487384D-A397-41FE-B576-9DAEED1D442C}" destId="{EBD322B2-2861-45E8-89B6-E0FFA01AD923}" srcOrd="2" destOrd="0" parTransId="{C8916A98-50F6-4AE6-BC7A-B63290448237}" sibTransId="{A8995B99-128D-4696-AB4B-45F06EDC2B47}"/>
    <dgm:cxn modelId="{2C7B2CFE-AE70-4CA3-A2B0-FAE6562D6EC4}" type="presOf" srcId="{7487384D-A397-41FE-B576-9DAEED1D442C}" destId="{C1A9DC10-079C-492F-90E6-72F65A80E573}" srcOrd="0" destOrd="0" presId="urn:microsoft.com/office/officeart/2005/8/layout/process2"/>
    <dgm:cxn modelId="{07B815F7-80BF-4F59-9EBB-0AB56961F97D}" type="presOf" srcId="{F8FFA7DF-F6FE-4E08-B317-5720C2D89E29}" destId="{5AE50ACF-22AB-4C43-9960-C75281C2E55F}" srcOrd="1" destOrd="0" presId="urn:microsoft.com/office/officeart/2005/8/layout/process2"/>
    <dgm:cxn modelId="{FEB3AA6A-CE2D-426F-9666-1476B1CA9F20}" type="presParOf" srcId="{C1A9DC10-079C-492F-90E6-72F65A80E573}" destId="{45DEF694-EFF6-4B54-B0C2-504259BD7BE2}" srcOrd="0" destOrd="0" presId="urn:microsoft.com/office/officeart/2005/8/layout/process2"/>
    <dgm:cxn modelId="{FA72553D-1868-4102-AD11-10022CE3709C}" type="presParOf" srcId="{C1A9DC10-079C-492F-90E6-72F65A80E573}" destId="{9658D63D-7DBA-4F3E-AF11-D8F20F449422}" srcOrd="1" destOrd="0" presId="urn:microsoft.com/office/officeart/2005/8/layout/process2"/>
    <dgm:cxn modelId="{3CA1239A-F0BD-4CC5-927F-815BD8DF1A6C}" type="presParOf" srcId="{9658D63D-7DBA-4F3E-AF11-D8F20F449422}" destId="{3CAD26EC-3CF9-43FA-B9CE-7C6517981CED}" srcOrd="0" destOrd="0" presId="urn:microsoft.com/office/officeart/2005/8/layout/process2"/>
    <dgm:cxn modelId="{AADFCF08-80C5-4480-BD51-7D01CF02E773}" type="presParOf" srcId="{C1A9DC10-079C-492F-90E6-72F65A80E573}" destId="{1172453B-80C3-4E06-AEB0-57547ACE0811}" srcOrd="2" destOrd="0" presId="urn:microsoft.com/office/officeart/2005/8/layout/process2"/>
    <dgm:cxn modelId="{C01890F6-C429-4AFE-845A-0C1AAA4FE09C}" type="presParOf" srcId="{C1A9DC10-079C-492F-90E6-72F65A80E573}" destId="{9F5670DB-1421-4774-BCC3-3834C541F55B}" srcOrd="3" destOrd="0" presId="urn:microsoft.com/office/officeart/2005/8/layout/process2"/>
    <dgm:cxn modelId="{0D3F5E1E-0CD5-4CCC-9851-69356F850773}" type="presParOf" srcId="{9F5670DB-1421-4774-BCC3-3834C541F55B}" destId="{5AE50ACF-22AB-4C43-9960-C75281C2E55F}" srcOrd="0" destOrd="0" presId="urn:microsoft.com/office/officeart/2005/8/layout/process2"/>
    <dgm:cxn modelId="{B84532F4-53D1-4A7E-B22A-206F2E710385}" type="presParOf" srcId="{C1A9DC10-079C-492F-90E6-72F65A80E573}" destId="{4775D853-2EF0-4DDB-BD37-D2AB14D42C3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7580C76-0AF0-A94F-BC16-65C23F3B4BCE}">
      <dsp:nvSpPr>
        <dsp:cNvPr id="0" name=""/>
        <dsp:cNvSpPr/>
      </dsp:nvSpPr>
      <dsp:spPr>
        <a:xfrm>
          <a:off x="2490" y="0"/>
          <a:ext cx="1089057" cy="232509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目标明确</a:t>
          </a:r>
          <a:endParaRPr lang="zh-CN" altLang="en-US" sz="900" kern="1200" dirty="0"/>
        </a:p>
      </dsp:txBody>
      <dsp:txXfrm>
        <a:off x="2490" y="0"/>
        <a:ext cx="1089057" cy="232509"/>
      </dsp:txXfrm>
    </dsp:sp>
    <dsp:sp modelId="{BF4A18D1-7BEE-9C4C-BA2C-D4C4A7D8532E}">
      <dsp:nvSpPr>
        <dsp:cNvPr id="0" name=""/>
        <dsp:cNvSpPr/>
      </dsp:nvSpPr>
      <dsp:spPr>
        <a:xfrm>
          <a:off x="1200454" y="0"/>
          <a:ext cx="230880" cy="2325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200454" y="0"/>
        <a:ext cx="230880" cy="232509"/>
      </dsp:txXfrm>
    </dsp:sp>
    <dsp:sp modelId="{FD4ADFD8-4968-2045-847E-F78EB3172B74}">
      <dsp:nvSpPr>
        <dsp:cNvPr id="0" name=""/>
        <dsp:cNvSpPr/>
      </dsp:nvSpPr>
      <dsp:spPr>
        <a:xfrm>
          <a:off x="1527171" y="0"/>
          <a:ext cx="1089057" cy="232509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合作流畅</a:t>
          </a:r>
          <a:endParaRPr lang="zh-CN" altLang="en-US" sz="900" kern="1200" dirty="0"/>
        </a:p>
      </dsp:txBody>
      <dsp:txXfrm>
        <a:off x="1527171" y="0"/>
        <a:ext cx="1089057" cy="232509"/>
      </dsp:txXfrm>
    </dsp:sp>
    <dsp:sp modelId="{5E7066A4-675E-B546-AB82-76A066E91932}">
      <dsp:nvSpPr>
        <dsp:cNvPr id="0" name=""/>
        <dsp:cNvSpPr/>
      </dsp:nvSpPr>
      <dsp:spPr>
        <a:xfrm>
          <a:off x="2725135" y="0"/>
          <a:ext cx="230880" cy="2325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725135" y="0"/>
        <a:ext cx="230880" cy="232509"/>
      </dsp:txXfrm>
    </dsp:sp>
    <dsp:sp modelId="{489E772B-2806-EA4D-8D39-27B51CD88716}">
      <dsp:nvSpPr>
        <dsp:cNvPr id="0" name=""/>
        <dsp:cNvSpPr/>
      </dsp:nvSpPr>
      <dsp:spPr>
        <a:xfrm>
          <a:off x="3051853" y="0"/>
          <a:ext cx="1089057" cy="232509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流程清晰</a:t>
          </a:r>
          <a:endParaRPr lang="zh-CN" altLang="en-US" sz="900" kern="1200" dirty="0"/>
        </a:p>
      </dsp:txBody>
      <dsp:txXfrm>
        <a:off x="3051853" y="0"/>
        <a:ext cx="1089057" cy="232509"/>
      </dsp:txXfrm>
    </dsp:sp>
    <dsp:sp modelId="{5DBF9597-7CCF-3842-8575-134402B467BF}">
      <dsp:nvSpPr>
        <dsp:cNvPr id="0" name=""/>
        <dsp:cNvSpPr/>
      </dsp:nvSpPr>
      <dsp:spPr>
        <a:xfrm>
          <a:off x="4249816" y="0"/>
          <a:ext cx="230880" cy="2325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4249816" y="0"/>
        <a:ext cx="230880" cy="232509"/>
      </dsp:txXfrm>
    </dsp:sp>
    <dsp:sp modelId="{4D301472-BF6A-7440-9600-33CB81BBDC84}">
      <dsp:nvSpPr>
        <dsp:cNvPr id="0" name=""/>
        <dsp:cNvSpPr/>
      </dsp:nvSpPr>
      <dsp:spPr>
        <a:xfrm>
          <a:off x="4576534" y="0"/>
          <a:ext cx="1089057" cy="232509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标准严谨</a:t>
          </a:r>
          <a:endParaRPr lang="zh-CN" altLang="en-US" sz="900" kern="1200" dirty="0"/>
        </a:p>
      </dsp:txBody>
      <dsp:txXfrm>
        <a:off x="4576534" y="0"/>
        <a:ext cx="1089057" cy="23250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AE1057-F652-4B34-B503-8FF4121798CD}">
      <dsp:nvSpPr>
        <dsp:cNvPr id="0" name=""/>
        <dsp:cNvSpPr/>
      </dsp:nvSpPr>
      <dsp:spPr>
        <a:xfrm>
          <a:off x="3734" y="2158861"/>
          <a:ext cx="1955004" cy="8722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华文楷体" pitchFamily="2" charset="-122"/>
              <a:ea typeface="华文楷体" pitchFamily="2" charset="-122"/>
            </a:rPr>
            <a:t>软件开发模式</a:t>
          </a:r>
          <a:endParaRPr lang="zh-CN" altLang="en-US" sz="2300" kern="1200" dirty="0">
            <a:latin typeface="华文楷体" pitchFamily="2" charset="-122"/>
            <a:ea typeface="华文楷体" pitchFamily="2" charset="-122"/>
          </a:endParaRPr>
        </a:p>
      </dsp:txBody>
      <dsp:txXfrm>
        <a:off x="3734" y="2158861"/>
        <a:ext cx="1955004" cy="872209"/>
      </dsp:txXfrm>
    </dsp:sp>
    <dsp:sp modelId="{FB79BC7D-9780-4758-B295-A6C2C6527E41}">
      <dsp:nvSpPr>
        <dsp:cNvPr id="0" name=""/>
        <dsp:cNvSpPr/>
      </dsp:nvSpPr>
      <dsp:spPr>
        <a:xfrm rot="18473954">
          <a:off x="1723779" y="2097556"/>
          <a:ext cx="1218275" cy="33486"/>
        </a:xfrm>
        <a:custGeom>
          <a:avLst/>
          <a:gdLst/>
          <a:ahLst/>
          <a:cxnLst/>
          <a:rect l="0" t="0" r="0" b="0"/>
          <a:pathLst>
            <a:path>
              <a:moveTo>
                <a:pt x="0" y="16743"/>
              </a:moveTo>
              <a:lnTo>
                <a:pt x="1218275" y="1674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华文楷体" pitchFamily="2" charset="-122"/>
            <a:ea typeface="华文楷体" pitchFamily="2" charset="-122"/>
          </a:endParaRPr>
        </a:p>
      </dsp:txBody>
      <dsp:txXfrm rot="18473954">
        <a:off x="2302460" y="2083842"/>
        <a:ext cx="60913" cy="60913"/>
      </dsp:txXfrm>
    </dsp:sp>
    <dsp:sp modelId="{FDD0B30D-8F6B-49EE-BF9D-20C73F7DFB2D}">
      <dsp:nvSpPr>
        <dsp:cNvPr id="0" name=""/>
        <dsp:cNvSpPr/>
      </dsp:nvSpPr>
      <dsp:spPr>
        <a:xfrm>
          <a:off x="2707094" y="1197529"/>
          <a:ext cx="1744418" cy="8722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华文楷体" pitchFamily="2" charset="-122"/>
              <a:ea typeface="华文楷体" pitchFamily="2" charset="-122"/>
            </a:rPr>
            <a:t>瀑布模式</a:t>
          </a:r>
          <a:endParaRPr lang="zh-CN" altLang="en-US" sz="2000" kern="1200" dirty="0">
            <a:latin typeface="华文楷体" pitchFamily="2" charset="-122"/>
            <a:ea typeface="华文楷体" pitchFamily="2" charset="-122"/>
          </a:endParaRPr>
        </a:p>
      </dsp:txBody>
      <dsp:txXfrm>
        <a:off x="2707094" y="1197529"/>
        <a:ext cx="1744418" cy="872209"/>
      </dsp:txXfrm>
    </dsp:sp>
    <dsp:sp modelId="{519FE072-50DC-41A2-9977-B36D2BFFBF3A}">
      <dsp:nvSpPr>
        <dsp:cNvPr id="0" name=""/>
        <dsp:cNvSpPr/>
      </dsp:nvSpPr>
      <dsp:spPr>
        <a:xfrm rot="191402">
          <a:off x="1958158" y="2599077"/>
          <a:ext cx="749516" cy="33486"/>
        </a:xfrm>
        <a:custGeom>
          <a:avLst/>
          <a:gdLst/>
          <a:ahLst/>
          <a:cxnLst/>
          <a:rect l="0" t="0" r="0" b="0"/>
          <a:pathLst>
            <a:path>
              <a:moveTo>
                <a:pt x="0" y="16743"/>
              </a:moveTo>
              <a:lnTo>
                <a:pt x="749516" y="1674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华文楷体" pitchFamily="2" charset="-122"/>
            <a:ea typeface="华文楷体" pitchFamily="2" charset="-122"/>
          </a:endParaRPr>
        </a:p>
      </dsp:txBody>
      <dsp:txXfrm rot="191402">
        <a:off x="2314179" y="2597082"/>
        <a:ext cx="37475" cy="37475"/>
      </dsp:txXfrm>
    </dsp:sp>
    <dsp:sp modelId="{57179107-10C5-4059-8328-2C96DFCB7FCA}">
      <dsp:nvSpPr>
        <dsp:cNvPr id="0" name=""/>
        <dsp:cNvSpPr/>
      </dsp:nvSpPr>
      <dsp:spPr>
        <a:xfrm>
          <a:off x="2707094" y="2200570"/>
          <a:ext cx="1744418" cy="8722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华文楷体" pitchFamily="2" charset="-122"/>
              <a:ea typeface="华文楷体" pitchFamily="2" charset="-122"/>
            </a:rPr>
            <a:t>迭代模式</a:t>
          </a:r>
          <a:endParaRPr lang="zh-CN" altLang="en-US" sz="2000" kern="1200" dirty="0">
            <a:latin typeface="华文楷体" pitchFamily="2" charset="-122"/>
            <a:ea typeface="华文楷体" pitchFamily="2" charset="-122"/>
          </a:endParaRPr>
        </a:p>
      </dsp:txBody>
      <dsp:txXfrm>
        <a:off x="2707094" y="2200570"/>
        <a:ext cx="1744418" cy="872209"/>
      </dsp:txXfrm>
    </dsp:sp>
    <dsp:sp modelId="{EB4D14E4-24A8-451C-B2C2-E4BB410DD22E}">
      <dsp:nvSpPr>
        <dsp:cNvPr id="0" name=""/>
        <dsp:cNvSpPr/>
      </dsp:nvSpPr>
      <dsp:spPr>
        <a:xfrm rot="19457599">
          <a:off x="4370745" y="2369171"/>
          <a:ext cx="859303" cy="33486"/>
        </a:xfrm>
        <a:custGeom>
          <a:avLst/>
          <a:gdLst/>
          <a:ahLst/>
          <a:cxnLst/>
          <a:rect l="0" t="0" r="0" b="0"/>
          <a:pathLst>
            <a:path>
              <a:moveTo>
                <a:pt x="0" y="16743"/>
              </a:moveTo>
              <a:lnTo>
                <a:pt x="859303" y="1674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华文楷体" pitchFamily="2" charset="-122"/>
            <a:ea typeface="华文楷体" pitchFamily="2" charset="-122"/>
          </a:endParaRPr>
        </a:p>
      </dsp:txBody>
      <dsp:txXfrm rot="19457599">
        <a:off x="4778914" y="2364431"/>
        <a:ext cx="42965" cy="42965"/>
      </dsp:txXfrm>
    </dsp:sp>
    <dsp:sp modelId="{E8B66E1E-7026-4FAD-A175-0D484B3C3334}">
      <dsp:nvSpPr>
        <dsp:cNvPr id="0" name=""/>
        <dsp:cNvSpPr/>
      </dsp:nvSpPr>
      <dsp:spPr>
        <a:xfrm>
          <a:off x="5149280" y="1699049"/>
          <a:ext cx="1744418" cy="8722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华文楷体" pitchFamily="2" charset="-122"/>
              <a:ea typeface="华文楷体" pitchFamily="2" charset="-122"/>
            </a:rPr>
            <a:t>敏捷开发 </a:t>
          </a:r>
          <a:endParaRPr lang="zh-CN" altLang="en-US" sz="2000" kern="1200" dirty="0">
            <a:latin typeface="华文楷体" pitchFamily="2" charset="-122"/>
            <a:ea typeface="华文楷体" pitchFamily="2" charset="-122"/>
          </a:endParaRPr>
        </a:p>
      </dsp:txBody>
      <dsp:txXfrm>
        <a:off x="5149280" y="1699049"/>
        <a:ext cx="1744418" cy="872209"/>
      </dsp:txXfrm>
    </dsp:sp>
    <dsp:sp modelId="{E2C454A7-E5A2-4BFF-A0B3-B97BF54D3B62}">
      <dsp:nvSpPr>
        <dsp:cNvPr id="0" name=""/>
        <dsp:cNvSpPr/>
      </dsp:nvSpPr>
      <dsp:spPr>
        <a:xfrm rot="18178871">
          <a:off x="6621289" y="1616890"/>
          <a:ext cx="1195733" cy="33486"/>
        </a:xfrm>
        <a:custGeom>
          <a:avLst/>
          <a:gdLst/>
          <a:ahLst/>
          <a:cxnLst/>
          <a:rect l="0" t="0" r="0" b="0"/>
          <a:pathLst>
            <a:path>
              <a:moveTo>
                <a:pt x="0" y="16743"/>
              </a:moveTo>
              <a:lnTo>
                <a:pt x="1195733" y="1674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华文楷体" pitchFamily="2" charset="-122"/>
            <a:ea typeface="华文楷体" pitchFamily="2" charset="-122"/>
          </a:endParaRPr>
        </a:p>
      </dsp:txBody>
      <dsp:txXfrm rot="18178871">
        <a:off x="7189263" y="1603740"/>
        <a:ext cx="59786" cy="59786"/>
      </dsp:txXfrm>
    </dsp:sp>
    <dsp:sp modelId="{05E54844-2290-42BB-97DF-0E98018C39F2}">
      <dsp:nvSpPr>
        <dsp:cNvPr id="0" name=""/>
        <dsp:cNvSpPr/>
      </dsp:nvSpPr>
      <dsp:spPr>
        <a:xfrm>
          <a:off x="7544613" y="696009"/>
          <a:ext cx="1744418" cy="8722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华文楷体" pitchFamily="2" charset="-122"/>
              <a:ea typeface="华文楷体" pitchFamily="2" charset="-122"/>
            </a:rPr>
            <a:t>XP</a:t>
          </a:r>
          <a:endParaRPr lang="zh-CN" altLang="en-US" sz="2000" kern="1200" dirty="0">
            <a:latin typeface="华文楷体" pitchFamily="2" charset="-122"/>
            <a:ea typeface="华文楷体" pitchFamily="2" charset="-122"/>
          </a:endParaRPr>
        </a:p>
      </dsp:txBody>
      <dsp:txXfrm>
        <a:off x="7544613" y="696009"/>
        <a:ext cx="1744418" cy="872209"/>
      </dsp:txXfrm>
    </dsp:sp>
    <dsp:sp modelId="{8D3A3884-4983-43C0-BFE6-4C98475E3C47}">
      <dsp:nvSpPr>
        <dsp:cNvPr id="0" name=""/>
        <dsp:cNvSpPr/>
      </dsp:nvSpPr>
      <dsp:spPr>
        <a:xfrm rot="21378752">
          <a:off x="6893028" y="2097556"/>
          <a:ext cx="648521" cy="33486"/>
        </a:xfrm>
        <a:custGeom>
          <a:avLst/>
          <a:gdLst/>
          <a:ahLst/>
          <a:cxnLst/>
          <a:rect l="0" t="0" r="0" b="0"/>
          <a:pathLst>
            <a:path>
              <a:moveTo>
                <a:pt x="0" y="16743"/>
              </a:moveTo>
              <a:lnTo>
                <a:pt x="648521" y="1674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21378752">
        <a:off x="7201076" y="2098086"/>
        <a:ext cx="32426" cy="32426"/>
      </dsp:txXfrm>
    </dsp:sp>
    <dsp:sp modelId="{D8F853DA-85A1-456F-AC75-921311D242F3}">
      <dsp:nvSpPr>
        <dsp:cNvPr id="0" name=""/>
        <dsp:cNvSpPr/>
      </dsp:nvSpPr>
      <dsp:spPr>
        <a:xfrm>
          <a:off x="7540878" y="1657340"/>
          <a:ext cx="1744418" cy="8722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华文楷体" pitchFamily="2" charset="-122"/>
              <a:ea typeface="华文楷体" pitchFamily="2" charset="-122"/>
            </a:rPr>
            <a:t>……</a:t>
          </a:r>
          <a:endParaRPr lang="zh-CN" altLang="en-US" sz="2000" kern="1200" dirty="0">
            <a:latin typeface="华文楷体" pitchFamily="2" charset="-122"/>
            <a:ea typeface="华文楷体" pitchFamily="2" charset="-122"/>
          </a:endParaRPr>
        </a:p>
      </dsp:txBody>
      <dsp:txXfrm>
        <a:off x="7540878" y="1657340"/>
        <a:ext cx="1744418" cy="872209"/>
      </dsp:txXfrm>
    </dsp:sp>
    <dsp:sp modelId="{84BCB75F-92E9-47C3-89BF-F57E5642428F}">
      <dsp:nvSpPr>
        <dsp:cNvPr id="0" name=""/>
        <dsp:cNvSpPr/>
      </dsp:nvSpPr>
      <dsp:spPr>
        <a:xfrm rot="3421129">
          <a:off x="6621289" y="2619931"/>
          <a:ext cx="1195733" cy="33486"/>
        </a:xfrm>
        <a:custGeom>
          <a:avLst/>
          <a:gdLst/>
          <a:ahLst/>
          <a:cxnLst/>
          <a:rect l="0" t="0" r="0" b="0"/>
          <a:pathLst>
            <a:path>
              <a:moveTo>
                <a:pt x="0" y="16743"/>
              </a:moveTo>
              <a:lnTo>
                <a:pt x="1195733" y="1674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3421129">
        <a:off x="7189263" y="2606781"/>
        <a:ext cx="59786" cy="59786"/>
      </dsp:txXfrm>
    </dsp:sp>
    <dsp:sp modelId="{8EC85EEB-C3C2-4FA4-8283-DEF5E0A36637}">
      <dsp:nvSpPr>
        <dsp:cNvPr id="0" name=""/>
        <dsp:cNvSpPr/>
      </dsp:nvSpPr>
      <dsp:spPr>
        <a:xfrm>
          <a:off x="7544613" y="2702090"/>
          <a:ext cx="1744418" cy="8722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华文楷体" pitchFamily="2" charset="-122"/>
              <a:ea typeface="华文楷体" pitchFamily="2" charset="-122"/>
            </a:rPr>
            <a:t>Scrum</a:t>
          </a:r>
          <a:endParaRPr lang="zh-CN" altLang="en-US" sz="2000" kern="1200" dirty="0">
            <a:latin typeface="华文楷体" pitchFamily="2" charset="-122"/>
            <a:ea typeface="华文楷体" pitchFamily="2" charset="-122"/>
          </a:endParaRPr>
        </a:p>
      </dsp:txBody>
      <dsp:txXfrm>
        <a:off x="7544613" y="2702090"/>
        <a:ext cx="1744418" cy="872209"/>
      </dsp:txXfrm>
    </dsp:sp>
    <dsp:sp modelId="{4BDC4690-5C5F-4948-A19A-3B3630D0750D}">
      <dsp:nvSpPr>
        <dsp:cNvPr id="0" name=""/>
        <dsp:cNvSpPr/>
      </dsp:nvSpPr>
      <dsp:spPr>
        <a:xfrm rot="1983639">
          <a:off x="4382273" y="2853230"/>
          <a:ext cx="855314" cy="33486"/>
        </a:xfrm>
        <a:custGeom>
          <a:avLst/>
          <a:gdLst/>
          <a:ahLst/>
          <a:cxnLst/>
          <a:rect l="0" t="0" r="0" b="0"/>
          <a:pathLst>
            <a:path>
              <a:moveTo>
                <a:pt x="0" y="16743"/>
              </a:moveTo>
              <a:lnTo>
                <a:pt x="855314" y="1674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983639">
        <a:off x="4788547" y="2848590"/>
        <a:ext cx="42765" cy="42765"/>
      </dsp:txXfrm>
    </dsp:sp>
    <dsp:sp modelId="{C80E2CC4-B4B1-406D-A33E-5F9E59DB40CD}">
      <dsp:nvSpPr>
        <dsp:cNvPr id="0" name=""/>
        <dsp:cNvSpPr/>
      </dsp:nvSpPr>
      <dsp:spPr>
        <a:xfrm>
          <a:off x="5168347" y="2667167"/>
          <a:ext cx="1744418" cy="8722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华文楷体" pitchFamily="2" charset="-122"/>
              <a:ea typeface="华文楷体" pitchFamily="2" charset="-122"/>
            </a:rPr>
            <a:t>……</a:t>
          </a:r>
          <a:endParaRPr lang="zh-CN" altLang="en-US" sz="2000" kern="1200" dirty="0">
            <a:latin typeface="华文楷体" pitchFamily="2" charset="-122"/>
            <a:ea typeface="华文楷体" pitchFamily="2" charset="-122"/>
          </a:endParaRPr>
        </a:p>
      </dsp:txBody>
      <dsp:txXfrm>
        <a:off x="5168347" y="2667167"/>
        <a:ext cx="1744418" cy="872209"/>
      </dsp:txXfrm>
    </dsp:sp>
    <dsp:sp modelId="{77643AF0-6356-4DE8-8FBF-B5D251857FAD}">
      <dsp:nvSpPr>
        <dsp:cNvPr id="0" name=""/>
        <dsp:cNvSpPr/>
      </dsp:nvSpPr>
      <dsp:spPr>
        <a:xfrm rot="3263156">
          <a:off x="1690356" y="3100597"/>
          <a:ext cx="1285121" cy="33486"/>
        </a:xfrm>
        <a:custGeom>
          <a:avLst/>
          <a:gdLst/>
          <a:ahLst/>
          <a:cxnLst/>
          <a:rect l="0" t="0" r="0" b="0"/>
          <a:pathLst>
            <a:path>
              <a:moveTo>
                <a:pt x="0" y="16743"/>
              </a:moveTo>
              <a:lnTo>
                <a:pt x="1285121" y="1674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华文楷体" pitchFamily="2" charset="-122"/>
            <a:ea typeface="华文楷体" pitchFamily="2" charset="-122"/>
          </a:endParaRPr>
        </a:p>
      </dsp:txBody>
      <dsp:txXfrm rot="3263156">
        <a:off x="2300789" y="3085212"/>
        <a:ext cx="64256" cy="64256"/>
      </dsp:txXfrm>
    </dsp:sp>
    <dsp:sp modelId="{083E8947-54D4-4128-B354-030EB155987A}">
      <dsp:nvSpPr>
        <dsp:cNvPr id="0" name=""/>
        <dsp:cNvSpPr/>
      </dsp:nvSpPr>
      <dsp:spPr>
        <a:xfrm>
          <a:off x="2707094" y="3203610"/>
          <a:ext cx="1744418" cy="8722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华文楷体" pitchFamily="2" charset="-122"/>
              <a:ea typeface="华文楷体" pitchFamily="2" charset="-122"/>
            </a:rPr>
            <a:t>增量模式</a:t>
          </a:r>
          <a:endParaRPr lang="zh-CN" altLang="en-US" sz="2000" kern="1200" dirty="0">
            <a:latin typeface="华文楷体" pitchFamily="2" charset="-122"/>
            <a:ea typeface="华文楷体" pitchFamily="2" charset="-122"/>
          </a:endParaRPr>
        </a:p>
      </dsp:txBody>
      <dsp:txXfrm>
        <a:off x="2707094" y="3203610"/>
        <a:ext cx="1744418" cy="87220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6CAD429-2165-4468-B4BD-5203EFDAC469}">
      <dsp:nvSpPr>
        <dsp:cNvPr id="0" name=""/>
        <dsp:cNvSpPr/>
      </dsp:nvSpPr>
      <dsp:spPr>
        <a:xfrm rot="5400000">
          <a:off x="177893" y="828514"/>
          <a:ext cx="663369" cy="7552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BC932-EF87-4001-B5C9-5C373B6EFFF5}">
      <dsp:nvSpPr>
        <dsp:cNvPr id="0" name=""/>
        <dsp:cNvSpPr/>
      </dsp:nvSpPr>
      <dsp:spPr>
        <a:xfrm>
          <a:off x="2141" y="93156"/>
          <a:ext cx="1116723" cy="781670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华文楷体" pitchFamily="2" charset="-122"/>
              <a:ea typeface="华文楷体" pitchFamily="2" charset="-122"/>
            </a:rPr>
            <a:t>需求分析</a:t>
          </a:r>
          <a:endParaRPr lang="zh-CN" altLang="en-US" sz="1700" kern="1200" dirty="0">
            <a:latin typeface="华文楷体" pitchFamily="2" charset="-122"/>
            <a:ea typeface="华文楷体" pitchFamily="2" charset="-122"/>
          </a:endParaRPr>
        </a:p>
      </dsp:txBody>
      <dsp:txXfrm>
        <a:off x="2141" y="93156"/>
        <a:ext cx="1116723" cy="781670"/>
      </dsp:txXfrm>
    </dsp:sp>
    <dsp:sp modelId="{A273E00B-142C-446A-82A1-4FE1CFE156BE}">
      <dsp:nvSpPr>
        <dsp:cNvPr id="0" name=""/>
        <dsp:cNvSpPr/>
      </dsp:nvSpPr>
      <dsp:spPr>
        <a:xfrm>
          <a:off x="1118864" y="167706"/>
          <a:ext cx="812198" cy="631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latin typeface="华文楷体" pitchFamily="2" charset="-122"/>
              <a:ea typeface="华文楷体" pitchFamily="2" charset="-122"/>
            </a:rPr>
            <a:t>分析报告</a:t>
          </a:r>
          <a:endParaRPr lang="zh-CN" altLang="en-US" sz="1300" kern="1200" dirty="0">
            <a:latin typeface="华文楷体" pitchFamily="2" charset="-122"/>
            <a:ea typeface="华文楷体" pitchFamily="2" charset="-122"/>
          </a:endParaRPr>
        </a:p>
      </dsp:txBody>
      <dsp:txXfrm>
        <a:off x="1118864" y="167706"/>
        <a:ext cx="812198" cy="631780"/>
      </dsp:txXfrm>
    </dsp:sp>
    <dsp:sp modelId="{5A0A3B13-F47D-486F-B82C-A767F2B15989}">
      <dsp:nvSpPr>
        <dsp:cNvPr id="0" name=""/>
        <dsp:cNvSpPr/>
      </dsp:nvSpPr>
      <dsp:spPr>
        <a:xfrm rot="5400000">
          <a:off x="1103776" y="1706588"/>
          <a:ext cx="663369" cy="7552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1685677"/>
            <a:satOff val="-2314"/>
            <a:lumOff val="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98963-CFD7-4DE0-AE0F-6134BF1C696F}">
      <dsp:nvSpPr>
        <dsp:cNvPr id="0" name=""/>
        <dsp:cNvSpPr/>
      </dsp:nvSpPr>
      <dsp:spPr>
        <a:xfrm>
          <a:off x="928023" y="971230"/>
          <a:ext cx="1116723" cy="781670"/>
        </a:xfrm>
        <a:prstGeom prst="roundRect">
          <a:avLst>
            <a:gd name="adj" fmla="val 1667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华文楷体" pitchFamily="2" charset="-122"/>
              <a:ea typeface="华文楷体" pitchFamily="2" charset="-122"/>
            </a:rPr>
            <a:t>系统设计</a:t>
          </a:r>
          <a:endParaRPr lang="zh-CN" altLang="en-US" sz="1700" kern="1200" dirty="0">
            <a:latin typeface="华文楷体" pitchFamily="2" charset="-122"/>
            <a:ea typeface="华文楷体" pitchFamily="2" charset="-122"/>
          </a:endParaRPr>
        </a:p>
      </dsp:txBody>
      <dsp:txXfrm>
        <a:off x="928023" y="971230"/>
        <a:ext cx="1116723" cy="781670"/>
      </dsp:txXfrm>
    </dsp:sp>
    <dsp:sp modelId="{623EB926-6074-49A8-89FC-84C82DF90D32}">
      <dsp:nvSpPr>
        <dsp:cNvPr id="0" name=""/>
        <dsp:cNvSpPr/>
      </dsp:nvSpPr>
      <dsp:spPr>
        <a:xfrm>
          <a:off x="2044747" y="1045780"/>
          <a:ext cx="812198" cy="631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latin typeface="华文楷体" pitchFamily="2" charset="-122"/>
              <a:ea typeface="华文楷体" pitchFamily="2" charset="-122"/>
            </a:rPr>
            <a:t>设计文档</a:t>
          </a:r>
          <a:endParaRPr lang="zh-CN" altLang="en-US" sz="1300" kern="1200" dirty="0">
            <a:latin typeface="华文楷体" pitchFamily="2" charset="-122"/>
            <a:ea typeface="华文楷体" pitchFamily="2" charset="-122"/>
          </a:endParaRPr>
        </a:p>
      </dsp:txBody>
      <dsp:txXfrm>
        <a:off x="2044747" y="1045780"/>
        <a:ext cx="812198" cy="631780"/>
      </dsp:txXfrm>
    </dsp:sp>
    <dsp:sp modelId="{3E63B347-E77E-454D-8D19-92EC8ECC65C7}">
      <dsp:nvSpPr>
        <dsp:cNvPr id="0" name=""/>
        <dsp:cNvSpPr/>
      </dsp:nvSpPr>
      <dsp:spPr>
        <a:xfrm rot="5400000">
          <a:off x="2029658" y="2584662"/>
          <a:ext cx="663369" cy="7552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3371353"/>
            <a:satOff val="-4627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4BA62-4C02-457E-9128-9F03A83524F4}">
      <dsp:nvSpPr>
        <dsp:cNvPr id="0" name=""/>
        <dsp:cNvSpPr/>
      </dsp:nvSpPr>
      <dsp:spPr>
        <a:xfrm>
          <a:off x="1853906" y="1849303"/>
          <a:ext cx="1116723" cy="781670"/>
        </a:xfrm>
        <a:prstGeom prst="roundRect">
          <a:avLst>
            <a:gd name="adj" fmla="val 1667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华文楷体" pitchFamily="2" charset="-122"/>
              <a:ea typeface="华文楷体" pitchFamily="2" charset="-122"/>
            </a:rPr>
            <a:t>编码</a:t>
          </a:r>
          <a:endParaRPr lang="zh-CN" altLang="en-US" sz="1700" kern="1200" dirty="0">
            <a:latin typeface="华文楷体" pitchFamily="2" charset="-122"/>
            <a:ea typeface="华文楷体" pitchFamily="2" charset="-122"/>
          </a:endParaRPr>
        </a:p>
      </dsp:txBody>
      <dsp:txXfrm>
        <a:off x="1853906" y="1849303"/>
        <a:ext cx="1116723" cy="781670"/>
      </dsp:txXfrm>
    </dsp:sp>
    <dsp:sp modelId="{A2218810-D564-40D7-9601-86BE8E0F042D}">
      <dsp:nvSpPr>
        <dsp:cNvPr id="0" name=""/>
        <dsp:cNvSpPr/>
      </dsp:nvSpPr>
      <dsp:spPr>
        <a:xfrm>
          <a:off x="2970629" y="1923853"/>
          <a:ext cx="812198" cy="631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latin typeface="华文楷体" pitchFamily="2" charset="-122"/>
              <a:ea typeface="华文楷体" pitchFamily="2" charset="-122"/>
            </a:rPr>
            <a:t>源码</a:t>
          </a:r>
          <a:endParaRPr lang="zh-CN" altLang="en-US" sz="1300" kern="1200" dirty="0">
            <a:latin typeface="华文楷体" pitchFamily="2" charset="-122"/>
            <a:ea typeface="华文楷体" pitchFamily="2" charset="-122"/>
          </a:endParaRPr>
        </a:p>
      </dsp:txBody>
      <dsp:txXfrm>
        <a:off x="2970629" y="1923853"/>
        <a:ext cx="812198" cy="631780"/>
      </dsp:txXfrm>
    </dsp:sp>
    <dsp:sp modelId="{EB967501-9781-4ACF-8E37-D95364A404BC}">
      <dsp:nvSpPr>
        <dsp:cNvPr id="0" name=""/>
        <dsp:cNvSpPr/>
      </dsp:nvSpPr>
      <dsp:spPr>
        <a:xfrm rot="5400000">
          <a:off x="2955541" y="3462735"/>
          <a:ext cx="663369" cy="7552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5057030"/>
            <a:satOff val="-6941"/>
            <a:lumOff val="1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D8969-1141-428C-A35D-DE14097D1632}">
      <dsp:nvSpPr>
        <dsp:cNvPr id="0" name=""/>
        <dsp:cNvSpPr/>
      </dsp:nvSpPr>
      <dsp:spPr>
        <a:xfrm>
          <a:off x="2779788" y="2727377"/>
          <a:ext cx="1116723" cy="781670"/>
        </a:xfrm>
        <a:prstGeom prst="roundRect">
          <a:avLst>
            <a:gd name="adj" fmla="val 1667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华文楷体" pitchFamily="2" charset="-122"/>
              <a:ea typeface="华文楷体" pitchFamily="2" charset="-122"/>
            </a:rPr>
            <a:t>测试</a:t>
          </a:r>
          <a:endParaRPr lang="zh-CN" altLang="en-US" sz="1700" kern="1200" dirty="0">
            <a:latin typeface="华文楷体" pitchFamily="2" charset="-122"/>
            <a:ea typeface="华文楷体" pitchFamily="2" charset="-122"/>
          </a:endParaRPr>
        </a:p>
      </dsp:txBody>
      <dsp:txXfrm>
        <a:off x="2779788" y="2727377"/>
        <a:ext cx="1116723" cy="781670"/>
      </dsp:txXfrm>
    </dsp:sp>
    <dsp:sp modelId="{6ECC007D-EE1D-4AB7-833E-BF98DF0B330A}">
      <dsp:nvSpPr>
        <dsp:cNvPr id="0" name=""/>
        <dsp:cNvSpPr/>
      </dsp:nvSpPr>
      <dsp:spPr>
        <a:xfrm>
          <a:off x="3896512" y="2801927"/>
          <a:ext cx="812198" cy="631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latin typeface="华文楷体" pitchFamily="2" charset="-122"/>
              <a:ea typeface="华文楷体" pitchFamily="2" charset="-122"/>
            </a:rPr>
            <a:t>测试报告</a:t>
          </a:r>
          <a:endParaRPr lang="zh-CN" altLang="en-US" sz="1300" kern="1200" dirty="0">
            <a:latin typeface="华文楷体" pitchFamily="2" charset="-122"/>
            <a:ea typeface="华文楷体" pitchFamily="2" charset="-122"/>
          </a:endParaRPr>
        </a:p>
      </dsp:txBody>
      <dsp:txXfrm>
        <a:off x="3896512" y="2801927"/>
        <a:ext cx="812198" cy="631780"/>
      </dsp:txXfrm>
    </dsp:sp>
    <dsp:sp modelId="{79D9CF06-5D79-437C-A3C1-7FFFF8B4BBB9}">
      <dsp:nvSpPr>
        <dsp:cNvPr id="0" name=""/>
        <dsp:cNvSpPr/>
      </dsp:nvSpPr>
      <dsp:spPr>
        <a:xfrm>
          <a:off x="3705671" y="3605451"/>
          <a:ext cx="1116723" cy="781670"/>
        </a:xfrm>
        <a:prstGeom prst="roundRect">
          <a:avLst>
            <a:gd name="adj" fmla="val 1667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华文楷体" pitchFamily="2" charset="-122"/>
              <a:ea typeface="华文楷体" pitchFamily="2" charset="-122"/>
            </a:rPr>
            <a:t>维护</a:t>
          </a:r>
          <a:endParaRPr lang="zh-CN" altLang="en-US" sz="1700" kern="1200" dirty="0">
            <a:latin typeface="华文楷体" pitchFamily="2" charset="-122"/>
            <a:ea typeface="华文楷体" pitchFamily="2" charset="-122"/>
          </a:endParaRPr>
        </a:p>
      </dsp:txBody>
      <dsp:txXfrm>
        <a:off x="3705671" y="3605451"/>
        <a:ext cx="1116723" cy="78167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91F70D-AE20-4FD0-AD06-5AD3A9F65540}">
      <dsp:nvSpPr>
        <dsp:cNvPr id="0" name=""/>
        <dsp:cNvSpPr/>
      </dsp:nvSpPr>
      <dsp:spPr>
        <a:xfrm>
          <a:off x="888508" y="206078"/>
          <a:ext cx="719094" cy="46741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华文楷体" pitchFamily="2" charset="-122"/>
              <a:ea typeface="华文楷体" pitchFamily="2" charset="-122"/>
            </a:rPr>
            <a:t>需求</a:t>
          </a:r>
          <a:endParaRPr lang="zh-CN" altLang="en-US" sz="1700" kern="1200" dirty="0">
            <a:latin typeface="华文楷体" pitchFamily="2" charset="-122"/>
            <a:ea typeface="华文楷体" pitchFamily="2" charset="-122"/>
          </a:endParaRPr>
        </a:p>
      </dsp:txBody>
      <dsp:txXfrm>
        <a:off x="888508" y="206078"/>
        <a:ext cx="719094" cy="467411"/>
      </dsp:txXfrm>
    </dsp:sp>
    <dsp:sp modelId="{C81F5ED3-58F7-466B-A748-E7C4FC236ACF}">
      <dsp:nvSpPr>
        <dsp:cNvPr id="0" name=""/>
        <dsp:cNvSpPr/>
      </dsp:nvSpPr>
      <dsp:spPr>
        <a:xfrm>
          <a:off x="314044" y="439784"/>
          <a:ext cx="1868022" cy="1868022"/>
        </a:xfrm>
        <a:custGeom>
          <a:avLst/>
          <a:gdLst/>
          <a:ahLst/>
          <a:cxnLst/>
          <a:rect l="0" t="0" r="0" b="0"/>
          <a:pathLst>
            <a:path>
              <a:moveTo>
                <a:pt x="1389935" y="118836"/>
              </a:moveTo>
              <a:arcTo wR="934011" hR="934011" stAng="17953086" swAng="121209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E8BBF-9117-4C6F-B9F8-964A6E9081EC}">
      <dsp:nvSpPr>
        <dsp:cNvPr id="0" name=""/>
        <dsp:cNvSpPr/>
      </dsp:nvSpPr>
      <dsp:spPr>
        <a:xfrm>
          <a:off x="1776805" y="851465"/>
          <a:ext cx="719094" cy="467411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华文楷体" pitchFamily="2" charset="-122"/>
              <a:ea typeface="华文楷体" pitchFamily="2" charset="-122"/>
            </a:rPr>
            <a:t>设计</a:t>
          </a:r>
          <a:endParaRPr lang="zh-CN" altLang="en-US" sz="1700" kern="1200" dirty="0">
            <a:latin typeface="华文楷体" pitchFamily="2" charset="-122"/>
            <a:ea typeface="华文楷体" pitchFamily="2" charset="-122"/>
          </a:endParaRPr>
        </a:p>
      </dsp:txBody>
      <dsp:txXfrm>
        <a:off x="1776805" y="851465"/>
        <a:ext cx="719094" cy="467411"/>
      </dsp:txXfrm>
    </dsp:sp>
    <dsp:sp modelId="{BD73A37B-10E7-4C74-A58C-C1055A51539E}">
      <dsp:nvSpPr>
        <dsp:cNvPr id="0" name=""/>
        <dsp:cNvSpPr/>
      </dsp:nvSpPr>
      <dsp:spPr>
        <a:xfrm>
          <a:off x="314044" y="439784"/>
          <a:ext cx="1868022" cy="1868022"/>
        </a:xfrm>
        <a:custGeom>
          <a:avLst/>
          <a:gdLst/>
          <a:ahLst/>
          <a:cxnLst/>
          <a:rect l="0" t="0" r="0" b="0"/>
          <a:pathLst>
            <a:path>
              <a:moveTo>
                <a:pt x="1865785" y="998617"/>
              </a:moveTo>
              <a:arcTo wR="934011" hR="934011" stAng="21837980" swAng="1360155"/>
            </a:path>
          </a:pathLst>
        </a:custGeom>
        <a:noFill/>
        <a:ln w="9525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51135-6A46-44CB-BE61-811D2AC4F48F}">
      <dsp:nvSpPr>
        <dsp:cNvPr id="0" name=""/>
        <dsp:cNvSpPr/>
      </dsp:nvSpPr>
      <dsp:spPr>
        <a:xfrm>
          <a:off x="1437506" y="1895721"/>
          <a:ext cx="719094" cy="467411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华文楷体" pitchFamily="2" charset="-122"/>
              <a:ea typeface="华文楷体" pitchFamily="2" charset="-122"/>
            </a:rPr>
            <a:t>编码</a:t>
          </a:r>
          <a:endParaRPr lang="zh-CN" altLang="en-US" sz="1700" kern="1200" dirty="0">
            <a:latin typeface="华文楷体" pitchFamily="2" charset="-122"/>
            <a:ea typeface="华文楷体" pitchFamily="2" charset="-122"/>
          </a:endParaRPr>
        </a:p>
      </dsp:txBody>
      <dsp:txXfrm>
        <a:off x="1437506" y="1895721"/>
        <a:ext cx="719094" cy="467411"/>
      </dsp:txXfrm>
    </dsp:sp>
    <dsp:sp modelId="{8C488D19-37FE-426F-B4B6-507D6DC12077}">
      <dsp:nvSpPr>
        <dsp:cNvPr id="0" name=""/>
        <dsp:cNvSpPr/>
      </dsp:nvSpPr>
      <dsp:spPr>
        <a:xfrm>
          <a:off x="314044" y="439784"/>
          <a:ext cx="1868022" cy="1868022"/>
        </a:xfrm>
        <a:custGeom>
          <a:avLst/>
          <a:gdLst/>
          <a:ahLst/>
          <a:cxnLst/>
          <a:rect l="0" t="0" r="0" b="0"/>
          <a:pathLst>
            <a:path>
              <a:moveTo>
                <a:pt x="1048715" y="1860952"/>
              </a:moveTo>
              <a:arcTo wR="934011" hR="934011" stAng="4976749" swAng="846502"/>
            </a:path>
          </a:pathLst>
        </a:custGeom>
        <a:noFill/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11CD2-5A4C-4DCF-BF81-330984B3D633}">
      <dsp:nvSpPr>
        <dsp:cNvPr id="0" name=""/>
        <dsp:cNvSpPr/>
      </dsp:nvSpPr>
      <dsp:spPr>
        <a:xfrm>
          <a:off x="339510" y="1895721"/>
          <a:ext cx="719094" cy="467411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华文楷体" pitchFamily="2" charset="-122"/>
              <a:ea typeface="华文楷体" pitchFamily="2" charset="-122"/>
            </a:rPr>
            <a:t>测试</a:t>
          </a:r>
          <a:endParaRPr lang="zh-CN" altLang="en-US" sz="1700" kern="1200" dirty="0">
            <a:latin typeface="华文楷体" pitchFamily="2" charset="-122"/>
            <a:ea typeface="华文楷体" pitchFamily="2" charset="-122"/>
          </a:endParaRPr>
        </a:p>
      </dsp:txBody>
      <dsp:txXfrm>
        <a:off x="339510" y="1895721"/>
        <a:ext cx="719094" cy="467411"/>
      </dsp:txXfrm>
    </dsp:sp>
    <dsp:sp modelId="{C2029768-7DF4-4F23-BEDB-9F057A84F082}">
      <dsp:nvSpPr>
        <dsp:cNvPr id="0" name=""/>
        <dsp:cNvSpPr/>
      </dsp:nvSpPr>
      <dsp:spPr>
        <a:xfrm>
          <a:off x="314044" y="439784"/>
          <a:ext cx="1868022" cy="1868022"/>
        </a:xfrm>
        <a:custGeom>
          <a:avLst/>
          <a:gdLst/>
          <a:ahLst/>
          <a:cxnLst/>
          <a:rect l="0" t="0" r="0" b="0"/>
          <a:pathLst>
            <a:path>
              <a:moveTo>
                <a:pt x="99121" y="1352742"/>
              </a:moveTo>
              <a:arcTo wR="934011" hR="934011" stAng="9201865" swAng="1360155"/>
            </a:path>
          </a:pathLst>
        </a:custGeom>
        <a:noFill/>
        <a:ln w="9525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D67D03-69E6-44D7-B323-E4C98D3CFEF2}">
      <dsp:nvSpPr>
        <dsp:cNvPr id="0" name=""/>
        <dsp:cNvSpPr/>
      </dsp:nvSpPr>
      <dsp:spPr>
        <a:xfrm>
          <a:off x="210" y="851465"/>
          <a:ext cx="719094" cy="467411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华文楷体" pitchFamily="2" charset="-122"/>
              <a:ea typeface="华文楷体" pitchFamily="2" charset="-122"/>
            </a:rPr>
            <a:t>上线</a:t>
          </a:r>
          <a:endParaRPr lang="zh-CN" altLang="en-US" sz="1700" kern="1200" dirty="0">
            <a:latin typeface="华文楷体" pitchFamily="2" charset="-122"/>
            <a:ea typeface="华文楷体" pitchFamily="2" charset="-122"/>
          </a:endParaRPr>
        </a:p>
      </dsp:txBody>
      <dsp:txXfrm>
        <a:off x="210" y="851465"/>
        <a:ext cx="719094" cy="467411"/>
      </dsp:txXfrm>
    </dsp:sp>
    <dsp:sp modelId="{496FE6D7-C769-492B-9BB3-ADD6470D74B8}">
      <dsp:nvSpPr>
        <dsp:cNvPr id="0" name=""/>
        <dsp:cNvSpPr/>
      </dsp:nvSpPr>
      <dsp:spPr>
        <a:xfrm>
          <a:off x="314044" y="439784"/>
          <a:ext cx="1868022" cy="1868022"/>
        </a:xfrm>
        <a:custGeom>
          <a:avLst/>
          <a:gdLst/>
          <a:ahLst/>
          <a:cxnLst/>
          <a:rect l="0" t="0" r="0" b="0"/>
          <a:pathLst>
            <a:path>
              <a:moveTo>
                <a:pt x="224634" y="326424"/>
              </a:moveTo>
              <a:arcTo wR="934011" hR="934011" stAng="13234821" swAng="1212094"/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91F70D-AE20-4FD0-AD06-5AD3A9F65540}">
      <dsp:nvSpPr>
        <dsp:cNvPr id="0" name=""/>
        <dsp:cNvSpPr/>
      </dsp:nvSpPr>
      <dsp:spPr>
        <a:xfrm>
          <a:off x="888508" y="206078"/>
          <a:ext cx="719094" cy="46741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华文楷体" pitchFamily="2" charset="-122"/>
              <a:ea typeface="华文楷体" pitchFamily="2" charset="-122"/>
            </a:rPr>
            <a:t>需求</a:t>
          </a:r>
          <a:endParaRPr lang="zh-CN" altLang="en-US" sz="1700" kern="1200" dirty="0">
            <a:latin typeface="华文楷体" pitchFamily="2" charset="-122"/>
            <a:ea typeface="华文楷体" pitchFamily="2" charset="-122"/>
          </a:endParaRPr>
        </a:p>
      </dsp:txBody>
      <dsp:txXfrm>
        <a:off x="888508" y="206078"/>
        <a:ext cx="719094" cy="467411"/>
      </dsp:txXfrm>
    </dsp:sp>
    <dsp:sp modelId="{C81F5ED3-58F7-466B-A748-E7C4FC236ACF}">
      <dsp:nvSpPr>
        <dsp:cNvPr id="0" name=""/>
        <dsp:cNvSpPr/>
      </dsp:nvSpPr>
      <dsp:spPr>
        <a:xfrm>
          <a:off x="314044" y="439784"/>
          <a:ext cx="1868022" cy="1868022"/>
        </a:xfrm>
        <a:custGeom>
          <a:avLst/>
          <a:gdLst/>
          <a:ahLst/>
          <a:cxnLst/>
          <a:rect l="0" t="0" r="0" b="0"/>
          <a:pathLst>
            <a:path>
              <a:moveTo>
                <a:pt x="1389935" y="118836"/>
              </a:moveTo>
              <a:arcTo wR="934011" hR="934011" stAng="17953086" swAng="121209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E8BBF-9117-4C6F-B9F8-964A6E9081EC}">
      <dsp:nvSpPr>
        <dsp:cNvPr id="0" name=""/>
        <dsp:cNvSpPr/>
      </dsp:nvSpPr>
      <dsp:spPr>
        <a:xfrm>
          <a:off x="1776805" y="851465"/>
          <a:ext cx="719094" cy="467411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华文楷体" pitchFamily="2" charset="-122"/>
              <a:ea typeface="华文楷体" pitchFamily="2" charset="-122"/>
            </a:rPr>
            <a:t>设计</a:t>
          </a:r>
          <a:endParaRPr lang="zh-CN" altLang="en-US" sz="1700" kern="1200" dirty="0">
            <a:latin typeface="华文楷体" pitchFamily="2" charset="-122"/>
            <a:ea typeface="华文楷体" pitchFamily="2" charset="-122"/>
          </a:endParaRPr>
        </a:p>
      </dsp:txBody>
      <dsp:txXfrm>
        <a:off x="1776805" y="851465"/>
        <a:ext cx="719094" cy="467411"/>
      </dsp:txXfrm>
    </dsp:sp>
    <dsp:sp modelId="{BD73A37B-10E7-4C74-A58C-C1055A51539E}">
      <dsp:nvSpPr>
        <dsp:cNvPr id="0" name=""/>
        <dsp:cNvSpPr/>
      </dsp:nvSpPr>
      <dsp:spPr>
        <a:xfrm>
          <a:off x="314044" y="439784"/>
          <a:ext cx="1868022" cy="1868022"/>
        </a:xfrm>
        <a:custGeom>
          <a:avLst/>
          <a:gdLst/>
          <a:ahLst/>
          <a:cxnLst/>
          <a:rect l="0" t="0" r="0" b="0"/>
          <a:pathLst>
            <a:path>
              <a:moveTo>
                <a:pt x="1865785" y="998617"/>
              </a:moveTo>
              <a:arcTo wR="934011" hR="934011" stAng="21837980" swAng="1360155"/>
            </a:path>
          </a:pathLst>
        </a:custGeom>
        <a:noFill/>
        <a:ln w="9525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51135-6A46-44CB-BE61-811D2AC4F48F}">
      <dsp:nvSpPr>
        <dsp:cNvPr id="0" name=""/>
        <dsp:cNvSpPr/>
      </dsp:nvSpPr>
      <dsp:spPr>
        <a:xfrm>
          <a:off x="1437506" y="1895721"/>
          <a:ext cx="719094" cy="467411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华文楷体" pitchFamily="2" charset="-122"/>
              <a:ea typeface="华文楷体" pitchFamily="2" charset="-122"/>
            </a:rPr>
            <a:t>编码</a:t>
          </a:r>
          <a:endParaRPr lang="zh-CN" altLang="en-US" sz="1700" kern="1200" dirty="0">
            <a:latin typeface="华文楷体" pitchFamily="2" charset="-122"/>
            <a:ea typeface="华文楷体" pitchFamily="2" charset="-122"/>
          </a:endParaRPr>
        </a:p>
      </dsp:txBody>
      <dsp:txXfrm>
        <a:off x="1437506" y="1895721"/>
        <a:ext cx="719094" cy="467411"/>
      </dsp:txXfrm>
    </dsp:sp>
    <dsp:sp modelId="{8C488D19-37FE-426F-B4B6-507D6DC12077}">
      <dsp:nvSpPr>
        <dsp:cNvPr id="0" name=""/>
        <dsp:cNvSpPr/>
      </dsp:nvSpPr>
      <dsp:spPr>
        <a:xfrm>
          <a:off x="314044" y="439784"/>
          <a:ext cx="1868022" cy="1868022"/>
        </a:xfrm>
        <a:custGeom>
          <a:avLst/>
          <a:gdLst/>
          <a:ahLst/>
          <a:cxnLst/>
          <a:rect l="0" t="0" r="0" b="0"/>
          <a:pathLst>
            <a:path>
              <a:moveTo>
                <a:pt x="1048715" y="1860952"/>
              </a:moveTo>
              <a:arcTo wR="934011" hR="934011" stAng="4976749" swAng="846502"/>
            </a:path>
          </a:pathLst>
        </a:custGeom>
        <a:noFill/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11CD2-5A4C-4DCF-BF81-330984B3D633}">
      <dsp:nvSpPr>
        <dsp:cNvPr id="0" name=""/>
        <dsp:cNvSpPr/>
      </dsp:nvSpPr>
      <dsp:spPr>
        <a:xfrm>
          <a:off x="339510" y="1895721"/>
          <a:ext cx="719094" cy="467411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华文楷体" pitchFamily="2" charset="-122"/>
              <a:ea typeface="华文楷体" pitchFamily="2" charset="-122"/>
            </a:rPr>
            <a:t>测试</a:t>
          </a:r>
          <a:endParaRPr lang="zh-CN" altLang="en-US" sz="1700" kern="1200" dirty="0">
            <a:latin typeface="华文楷体" pitchFamily="2" charset="-122"/>
            <a:ea typeface="华文楷体" pitchFamily="2" charset="-122"/>
          </a:endParaRPr>
        </a:p>
      </dsp:txBody>
      <dsp:txXfrm>
        <a:off x="339510" y="1895721"/>
        <a:ext cx="719094" cy="467411"/>
      </dsp:txXfrm>
    </dsp:sp>
    <dsp:sp modelId="{C2029768-7DF4-4F23-BEDB-9F057A84F082}">
      <dsp:nvSpPr>
        <dsp:cNvPr id="0" name=""/>
        <dsp:cNvSpPr/>
      </dsp:nvSpPr>
      <dsp:spPr>
        <a:xfrm>
          <a:off x="314044" y="439784"/>
          <a:ext cx="1868022" cy="1868022"/>
        </a:xfrm>
        <a:custGeom>
          <a:avLst/>
          <a:gdLst/>
          <a:ahLst/>
          <a:cxnLst/>
          <a:rect l="0" t="0" r="0" b="0"/>
          <a:pathLst>
            <a:path>
              <a:moveTo>
                <a:pt x="99121" y="1352742"/>
              </a:moveTo>
              <a:arcTo wR="934011" hR="934011" stAng="9201865" swAng="1360155"/>
            </a:path>
          </a:pathLst>
        </a:custGeom>
        <a:noFill/>
        <a:ln w="9525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D67D03-69E6-44D7-B323-E4C98D3CFEF2}">
      <dsp:nvSpPr>
        <dsp:cNvPr id="0" name=""/>
        <dsp:cNvSpPr/>
      </dsp:nvSpPr>
      <dsp:spPr>
        <a:xfrm>
          <a:off x="210" y="851465"/>
          <a:ext cx="719094" cy="467411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华文楷体" pitchFamily="2" charset="-122"/>
              <a:ea typeface="华文楷体" pitchFamily="2" charset="-122"/>
            </a:rPr>
            <a:t>上线</a:t>
          </a:r>
          <a:endParaRPr lang="zh-CN" altLang="en-US" sz="1700" kern="1200" dirty="0">
            <a:latin typeface="华文楷体" pitchFamily="2" charset="-122"/>
            <a:ea typeface="华文楷体" pitchFamily="2" charset="-122"/>
          </a:endParaRPr>
        </a:p>
      </dsp:txBody>
      <dsp:txXfrm>
        <a:off x="210" y="851465"/>
        <a:ext cx="719094" cy="467411"/>
      </dsp:txXfrm>
    </dsp:sp>
    <dsp:sp modelId="{496FE6D7-C769-492B-9BB3-ADD6470D74B8}">
      <dsp:nvSpPr>
        <dsp:cNvPr id="0" name=""/>
        <dsp:cNvSpPr/>
      </dsp:nvSpPr>
      <dsp:spPr>
        <a:xfrm>
          <a:off x="314044" y="439784"/>
          <a:ext cx="1868022" cy="1868022"/>
        </a:xfrm>
        <a:custGeom>
          <a:avLst/>
          <a:gdLst/>
          <a:ahLst/>
          <a:cxnLst/>
          <a:rect l="0" t="0" r="0" b="0"/>
          <a:pathLst>
            <a:path>
              <a:moveTo>
                <a:pt x="224634" y="326424"/>
              </a:moveTo>
              <a:arcTo wR="934011" hR="934011" stAng="13234821" swAng="1212094"/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5DEF694-EFF6-4B54-B0C2-504259BD7BE2}">
      <dsp:nvSpPr>
        <dsp:cNvPr id="0" name=""/>
        <dsp:cNvSpPr/>
      </dsp:nvSpPr>
      <dsp:spPr>
        <a:xfrm>
          <a:off x="857467" y="0"/>
          <a:ext cx="2101489" cy="6300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华文楷体" pitchFamily="2" charset="-122"/>
              <a:ea typeface="华文楷体" pitchFamily="2" charset="-122"/>
            </a:rPr>
            <a:t>昨天做了什么？</a:t>
          </a:r>
          <a:endParaRPr lang="zh-CN" altLang="en-US" sz="2000" kern="1200" dirty="0">
            <a:latin typeface="华文楷体" pitchFamily="2" charset="-122"/>
            <a:ea typeface="华文楷体" pitchFamily="2" charset="-122"/>
          </a:endParaRPr>
        </a:p>
      </dsp:txBody>
      <dsp:txXfrm>
        <a:off x="857467" y="0"/>
        <a:ext cx="2101489" cy="630069"/>
      </dsp:txXfrm>
    </dsp:sp>
    <dsp:sp modelId="{9658D63D-7DBA-4F3E-AF11-D8F20F449422}">
      <dsp:nvSpPr>
        <dsp:cNvPr id="0" name=""/>
        <dsp:cNvSpPr/>
      </dsp:nvSpPr>
      <dsp:spPr>
        <a:xfrm rot="5400000">
          <a:off x="1790073" y="645821"/>
          <a:ext cx="236276" cy="2835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latin typeface="华文楷体" pitchFamily="2" charset="-122"/>
            <a:ea typeface="华文楷体" pitchFamily="2" charset="-122"/>
          </a:endParaRPr>
        </a:p>
      </dsp:txBody>
      <dsp:txXfrm rot="5400000">
        <a:off x="1790073" y="645821"/>
        <a:ext cx="236276" cy="283531"/>
      </dsp:txXfrm>
    </dsp:sp>
    <dsp:sp modelId="{1172453B-80C3-4E06-AEB0-57547ACE0811}">
      <dsp:nvSpPr>
        <dsp:cNvPr id="0" name=""/>
        <dsp:cNvSpPr/>
      </dsp:nvSpPr>
      <dsp:spPr>
        <a:xfrm>
          <a:off x="857467" y="945105"/>
          <a:ext cx="2101489" cy="6300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华文楷体" pitchFamily="2" charset="-122"/>
              <a:ea typeface="华文楷体" pitchFamily="2" charset="-122"/>
            </a:rPr>
            <a:t>今天计划做什么？</a:t>
          </a:r>
          <a:endParaRPr lang="zh-CN" altLang="en-US" sz="2000" kern="1200" dirty="0">
            <a:latin typeface="华文楷体" pitchFamily="2" charset="-122"/>
            <a:ea typeface="华文楷体" pitchFamily="2" charset="-122"/>
          </a:endParaRPr>
        </a:p>
      </dsp:txBody>
      <dsp:txXfrm>
        <a:off x="857467" y="945105"/>
        <a:ext cx="2101489" cy="630069"/>
      </dsp:txXfrm>
    </dsp:sp>
    <dsp:sp modelId="{9F5670DB-1421-4774-BCC3-3834C541F55B}">
      <dsp:nvSpPr>
        <dsp:cNvPr id="0" name=""/>
        <dsp:cNvSpPr/>
      </dsp:nvSpPr>
      <dsp:spPr>
        <a:xfrm rot="5400000">
          <a:off x="1790073" y="1590926"/>
          <a:ext cx="236276" cy="2835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latin typeface="华文楷体" pitchFamily="2" charset="-122"/>
            <a:ea typeface="华文楷体" pitchFamily="2" charset="-122"/>
          </a:endParaRPr>
        </a:p>
      </dsp:txBody>
      <dsp:txXfrm rot="5400000">
        <a:off x="1790073" y="1590926"/>
        <a:ext cx="236276" cy="283531"/>
      </dsp:txXfrm>
    </dsp:sp>
    <dsp:sp modelId="{4775D853-2EF0-4DDB-BD37-D2AB14D42C3C}">
      <dsp:nvSpPr>
        <dsp:cNvPr id="0" name=""/>
        <dsp:cNvSpPr/>
      </dsp:nvSpPr>
      <dsp:spPr>
        <a:xfrm>
          <a:off x="857467" y="1890209"/>
          <a:ext cx="2101489" cy="6300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华文楷体" pitchFamily="2" charset="-122"/>
              <a:ea typeface="华文楷体" pitchFamily="2" charset="-122"/>
            </a:rPr>
            <a:t>有什么困难</a:t>
          </a:r>
          <a:r>
            <a:rPr lang="en-US" altLang="zh-CN" sz="2000" kern="1200" dirty="0" smtClean="0">
              <a:latin typeface="华文楷体" pitchFamily="2" charset="-122"/>
              <a:ea typeface="华文楷体" pitchFamily="2" charset="-122"/>
            </a:rPr>
            <a:t>/</a:t>
          </a:r>
          <a:r>
            <a:rPr lang="zh-CN" altLang="en-US" sz="2000" kern="1200" dirty="0" smtClean="0">
              <a:latin typeface="华文楷体" pitchFamily="2" charset="-122"/>
              <a:ea typeface="华文楷体" pitchFamily="2" charset="-122"/>
            </a:rPr>
            <a:t>风险？</a:t>
          </a:r>
          <a:endParaRPr lang="zh-CN" altLang="en-US" sz="2000" kern="1200" dirty="0">
            <a:latin typeface="华文楷体" pitchFamily="2" charset="-122"/>
            <a:ea typeface="华文楷体" pitchFamily="2" charset="-122"/>
          </a:endParaRPr>
        </a:p>
      </dsp:txBody>
      <dsp:txXfrm>
        <a:off x="857467" y="1890209"/>
        <a:ext cx="2101489" cy="630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1F954-C9D3-430D-BD34-188668DD998E}" type="datetimeFigureOut">
              <a:rPr lang="zh-CN" altLang="en-US" smtClean="0"/>
              <a:pPr/>
              <a:t>2017-8-14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685800"/>
            <a:ext cx="50387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0065D-F160-44D0-9BE2-10FC517F85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706B8-EBCC-470A-8AE8-B49CE76EE6E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54451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8050" y="685800"/>
            <a:ext cx="50419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、容易犯的错误是什么？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8451-2391-4CEE-8161-8D1E6D7FEE5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8050" y="685800"/>
            <a:ext cx="50419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8451-2391-4CEE-8161-8D1E6D7FEE5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8050" y="685800"/>
            <a:ext cx="50419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、状态是灵活定义的（还可以加入编码，测试等状态）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、可以加入横向泳道，可以是以责任人划分，也可以是以</a:t>
            </a:r>
            <a:r>
              <a:rPr lang="en-US" altLang="zh-CN" dirty="0" smtClean="0"/>
              <a:t>PB</a:t>
            </a:r>
            <a:r>
              <a:rPr lang="zh-CN" altLang="en-US" dirty="0" smtClean="0"/>
              <a:t>划分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、燃尽图也需要一起展示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8451-2391-4CEE-8161-8D1E6D7FEE5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8050" y="685800"/>
            <a:ext cx="50419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8451-2391-4CEE-8161-8D1E6D7FEE5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3549C-18AD-48D9-AD43-ACD402B85A8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8050" y="685800"/>
            <a:ext cx="50419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8451-2391-4CEE-8161-8D1E6D7FEE5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8050" y="685800"/>
            <a:ext cx="50419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8451-2391-4CEE-8161-8D1E6D7FEE5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8050" y="685800"/>
            <a:ext cx="50419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u="none" kern="1200" dirty="0" smtClean="0">
                <a:solidFill>
                  <a:schemeClr val="tx1"/>
                </a:solidFill>
                <a:effectLst/>
                <a:latin typeface="华文楷体" pitchFamily="2" charset="-122"/>
                <a:ea typeface="华文楷体" pitchFamily="2" charset="-122"/>
                <a:cs typeface="+mn-cs"/>
              </a:rPr>
              <a:t>增量模型是从功能量上来划分的，每阶段完成一定的功能。迭代模型是从深度或细化的程度来划分的，每阶段功能得到完善、增强。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zh-CN" altLang="en-US" dirty="0" smtClean="0">
                <a:latin typeface="华文楷体" pitchFamily="2" charset="-122"/>
                <a:ea typeface="华文楷体" pitchFamily="2" charset="-122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华文楷体" pitchFamily="2" charset="-122"/>
                <a:ea typeface="华文楷体" pitchFamily="2" charset="-122"/>
                <a:cs typeface="+mn-cs"/>
              </a:rPr>
              <a:t>增量模型适用于需求比较明确，架构比较稳定的软件开发，每次增量不影响已有的架构，在已有的架构下增加新的功能。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华文楷体" pitchFamily="2" charset="-122"/>
                <a:ea typeface="华文楷体" pitchFamily="2" charset="-122"/>
                <a:cs typeface="+mn-cs"/>
              </a:rPr>
              <a:t>迭代模型适用于需求不甚明确、难度比较大的软件开发。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8451-2391-4CEE-8161-8D1E6D7FEE5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8050" y="685800"/>
            <a:ext cx="50419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8451-2391-4CEE-8161-8D1E6D7FEE5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8050" y="685800"/>
            <a:ext cx="50419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、为什么要有</a:t>
            </a:r>
            <a:r>
              <a:rPr lang="en-US" altLang="zh-CN" dirty="0" smtClean="0"/>
              <a:t>PO</a:t>
            </a:r>
            <a:r>
              <a:rPr lang="zh-CN" altLang="en-US" dirty="0" smtClean="0"/>
              <a:t>？</a:t>
            </a:r>
            <a:r>
              <a:rPr lang="en-US" altLang="zh-CN" dirty="0" smtClean="0"/>
              <a:t>PO</a:t>
            </a:r>
            <a:r>
              <a:rPr lang="zh-CN" altLang="en-US" dirty="0" smtClean="0"/>
              <a:t>代表了什么</a:t>
            </a:r>
            <a:r>
              <a:rPr lang="en-US" altLang="zh-CN" dirty="0" smtClean="0"/>
              <a:t>?(</a:t>
            </a:r>
            <a:r>
              <a:rPr lang="zh-CN" altLang="en-US" dirty="0" smtClean="0"/>
              <a:t>客户，用户，干系人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，产品列表，定优先级，设定验收标准，能随时与团队成员沟通，答疑。创造价值最大化，需要与开发团队协调一致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、是不是开发兼任的？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、敏捷教练（教练与交警的区别？因此，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是带领团队从</a:t>
            </a:r>
            <a:r>
              <a:rPr lang="en-US" altLang="zh-CN" dirty="0" smtClean="0"/>
              <a:t>Scrum</a:t>
            </a:r>
            <a:r>
              <a:rPr lang="zh-CN" altLang="en-US" dirty="0" smtClean="0"/>
              <a:t>中获取最大利益的人，密切关注流程和进度，改进团队工作效率上的问题，维持</a:t>
            </a:r>
            <a:r>
              <a:rPr lang="en-US" altLang="zh-CN" dirty="0" smtClean="0"/>
              <a:t>Scrum</a:t>
            </a:r>
            <a:r>
              <a:rPr lang="zh-CN" altLang="en-US" dirty="0" smtClean="0"/>
              <a:t>的活动）（在实施</a:t>
            </a:r>
            <a:r>
              <a:rPr lang="en-US" altLang="zh-CN" dirty="0" smtClean="0"/>
              <a:t>Scrum</a:t>
            </a:r>
            <a:r>
              <a:rPr lang="zh-CN" altLang="en-US" dirty="0" smtClean="0"/>
              <a:t>的初期，需要多教育，后期熟练了，可以适当后退）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、鸡和猪的故事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8451-2391-4CEE-8161-8D1E6D7FEE5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97E01-ADD4-4C19-9859-2BECC98B4DF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8050" y="685800"/>
            <a:ext cx="50419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8451-2391-4CEE-8161-8D1E6D7FEE5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6048" y="2130428"/>
            <a:ext cx="8568532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095" y="3886200"/>
            <a:ext cx="705643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4031" y="6356353"/>
            <a:ext cx="2352146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2017-8-14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44214" y="6356353"/>
            <a:ext cx="3192198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24448" y="6356353"/>
            <a:ext cx="2352146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nubia 品牌PPT模版20130228-0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0080625" cy="6858000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1800196" y="1764729"/>
            <a:ext cx="6264307" cy="3447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Microsoft YaHei"/>
              <a:ea typeface="微软雅黑"/>
              <a:cs typeface="Microsoft YaHei"/>
            </a:endParaRPr>
          </a:p>
        </p:txBody>
      </p:sp>
      <p:sp>
        <p:nvSpPr>
          <p:cNvPr id="9" name="文本框 1"/>
          <p:cNvSpPr txBox="1"/>
          <p:nvPr userDrawn="1"/>
        </p:nvSpPr>
        <p:spPr>
          <a:xfrm>
            <a:off x="3729323" y="1896341"/>
            <a:ext cx="19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0" name="图片 9" descr="nubia 品牌PPT模版元素-03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2632" y="4669184"/>
            <a:ext cx="995363" cy="1484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11"/>
          <p:cNvCxnSpPr/>
          <p:nvPr userDrawn="1"/>
        </p:nvCxnSpPr>
        <p:spPr>
          <a:xfrm>
            <a:off x="253966" y="571480"/>
            <a:ext cx="9572692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nubia 品牌PPT模版元素-03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5404" y="6500834"/>
            <a:ext cx="902880" cy="148460"/>
          </a:xfrm>
          <a:prstGeom prst="rect">
            <a:avLst/>
          </a:prstGeom>
        </p:spPr>
      </p:pic>
      <p:pic>
        <p:nvPicPr>
          <p:cNvPr id="11" name="图片 10" descr="nubia 品牌PPT模版元素-01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40708" y="6429396"/>
            <a:ext cx="1827626" cy="284489"/>
          </a:xfrm>
          <a:prstGeom prst="rect">
            <a:avLst/>
          </a:prstGeom>
        </p:spPr>
      </p:pic>
      <p:sp>
        <p:nvSpPr>
          <p:cNvPr id="16" name="标题 1"/>
          <p:cNvSpPr>
            <a:spLocks noGrp="1"/>
          </p:cNvSpPr>
          <p:nvPr userDrawn="1">
            <p:ph type="ctrTitle"/>
          </p:nvPr>
        </p:nvSpPr>
        <p:spPr>
          <a:xfrm>
            <a:off x="348702" y="228260"/>
            <a:ext cx="4001804" cy="2717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Microsoft YaHei"/>
                <a:ea typeface="微软雅黑"/>
                <a:cs typeface="Microsoft YaHei"/>
              </a:rPr>
              <a:t>目录</a:t>
            </a:r>
            <a:endParaRPr kumimoji="1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icrosoft YaHei"/>
              <a:ea typeface="微软雅黑"/>
              <a:cs typeface="Microsoft YaHe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封底宽-1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0080624" cy="6858000"/>
          </a:xfrm>
          <a:prstGeom prst="rect">
            <a:avLst/>
          </a:prstGeom>
        </p:spPr>
      </p:pic>
      <p:pic>
        <p:nvPicPr>
          <p:cNvPr id="8" name="图片 7" descr="地址栏-1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718" y="6429396"/>
            <a:ext cx="8865554" cy="313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31524" y="1008529"/>
            <a:ext cx="9017577" cy="806824"/>
          </a:xfrm>
          <a:prstGeom prst="rect">
            <a:avLst/>
          </a:prstGeom>
        </p:spPr>
        <p:txBody>
          <a:bodyPr/>
          <a:lstStyle/>
          <a:p>
            <a:r>
              <a:rPr lang="en-US" altLang="zh-CN" noProof="0" dirty="0" smtClean="0"/>
              <a:t>Insert banner statement here</a:t>
            </a:r>
            <a:endParaRPr lang="zh-CN" altLang="en-US" noProof="0" dirty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1845" y="906685"/>
            <a:ext cx="9164207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62895" y="6252882"/>
            <a:ext cx="1677049" cy="137160"/>
          </a:xfrm>
          <a:prstGeom prst="rect">
            <a:avLst/>
          </a:prstGeom>
        </p:spPr>
        <p:txBody>
          <a:bodyPr/>
          <a:lstStyle/>
          <a:p>
            <a:fld id="{D4520669-6AA0-4A3F-933C-1003FF4EF48D}" type="datetime1">
              <a:rPr lang="en-US" altLang="zh-CN" smtClean="0"/>
              <a:pPr/>
              <a:t>8/14/2017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1524" y="6252882"/>
            <a:ext cx="5791777" cy="13716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62895" y="6390042"/>
            <a:ext cx="1677049" cy="137160"/>
          </a:xfrm>
          <a:prstGeom prst="rect">
            <a:avLst/>
          </a:prstGeom>
        </p:spPr>
        <p:txBody>
          <a:bodyPr/>
          <a:lstStyle/>
          <a:p>
            <a:fld id="{4D5A39AF-FEF5-47AB-AA80-4C0BD4A8B0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>
          <a:xfrm>
            <a:off x="531524" y="1008529"/>
            <a:ext cx="9017577" cy="806824"/>
          </a:xfrm>
          <a:prstGeom prst="rect">
            <a:avLst/>
          </a:prstGeom>
        </p:spPr>
        <p:txBody>
          <a:bodyPr/>
          <a:lstStyle/>
          <a:p>
            <a:r>
              <a:rPr lang="en-US" altLang="zh-CN" noProof="0" dirty="0" smtClean="0"/>
              <a:t>Insert banner statement here</a:t>
            </a:r>
            <a:endParaRPr lang="zh-CN" altLang="en-US" dirty="0"/>
          </a:p>
        </p:txBody>
      </p:sp>
      <p:sp>
        <p:nvSpPr>
          <p:cNvPr id="25" name="Page Number"/>
          <p:cNvSpPr txBox="1"/>
          <p:nvPr userDrawn="1">
            <p:custDataLst>
              <p:tags r:id="rId1"/>
            </p:custDataLst>
          </p:nvPr>
        </p:nvSpPr>
        <p:spPr>
          <a:xfrm>
            <a:off x="9217674" y="6430384"/>
            <a:ext cx="320747" cy="938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999"/>
              </a:lnSpc>
            </a:pPr>
            <a:endParaRPr lang="zh-CN" altLang="en-US" sz="900" noProof="1" smtClean="0"/>
          </a:p>
        </p:txBody>
      </p:sp>
      <p:sp>
        <p:nvSpPr>
          <p:cNvPr id="26" name="Section Footer"/>
          <p:cNvSpPr txBox="1"/>
          <p:nvPr userDrawn="1">
            <p:custDataLst>
              <p:tags r:id="rId2"/>
            </p:custDataLst>
          </p:nvPr>
        </p:nvSpPr>
        <p:spPr>
          <a:xfrm>
            <a:off x="538688" y="6297109"/>
            <a:ext cx="442631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zh-CN" altLang="en-US" sz="900" noProof="1" smtClean="0">
              <a:solidFill>
                <a:schemeClr val="tx1"/>
              </a:solidFill>
            </a:endParaRPr>
          </a:p>
        </p:txBody>
      </p:sp>
      <p:sp>
        <p:nvSpPr>
          <p:cNvPr id="16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113626" y="6420569"/>
            <a:ext cx="3253293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ct val="100000"/>
              </a:lnSpc>
            </a:pPr>
            <a:endParaRPr lang="zh-CN" altLang="en-US" sz="900" noProof="1" smtClean="0"/>
          </a:p>
        </p:txBody>
      </p:sp>
      <p:sp>
        <p:nvSpPr>
          <p:cNvPr id="30" name="Presentation 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38682" y="6179952"/>
            <a:ext cx="8091993" cy="1384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endParaRPr lang="zh-CN" altLang="en-US" sz="900" noProof="1" smtClean="0"/>
          </a:p>
        </p:txBody>
      </p:sp>
      <p:sp>
        <p:nvSpPr>
          <p:cNvPr id="27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31527" y="6115722"/>
            <a:ext cx="65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endParaRPr lang="zh-CN" altLang="en-US" sz="1600" noProof="1" smtClean="0">
              <a:solidFill>
                <a:schemeClr val="tx1"/>
              </a:solidFill>
            </a:endParaRPr>
          </a:p>
        </p:txBody>
      </p:sp>
      <p:sp>
        <p:nvSpPr>
          <p:cNvPr id="14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31524" y="750347"/>
            <a:ext cx="5498523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zh-CN" altLang="en-US" sz="900" noProof="1" smtClean="0">
              <a:solidFill>
                <a:schemeClr val="tx1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06773" y="353394"/>
            <a:ext cx="6231660" cy="2769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altLang="zh-CN" sz="900" noProof="1" smtClean="0"/>
              <a:t>30/06/2016 C:\Users\yanjun yj wang\Desktop\Nubia\Yan-Jun's deliverable\Detailed Training Mateial - Product Development Template v1.1.pptx</a:t>
            </a:r>
            <a:endParaRPr lang="zh-CN" altLang="en-US" sz="900" noProof="1"/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1845" y="906685"/>
            <a:ext cx="9164207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31524" y="1008529"/>
            <a:ext cx="9017577" cy="806824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noProof="0" dirty="0" smtClean="0"/>
              <a:t>Insert banner statement here</a:t>
            </a:r>
            <a:endParaRPr lang="zh-CN" alt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31524" y="1952513"/>
            <a:ext cx="9017577" cy="3896958"/>
          </a:xfrm>
          <a:prstGeom prst="rect">
            <a:avLst/>
          </a:prstGeom>
        </p:spPr>
        <p:txBody>
          <a:bodyPr tIns="0" bIns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 smtClean="0"/>
          </a:p>
        </p:txBody>
      </p:sp>
      <p:sp>
        <p:nvSpPr>
          <p:cNvPr id="15" name="Page Number"/>
          <p:cNvSpPr txBox="1"/>
          <p:nvPr userDrawn="1">
            <p:custDataLst>
              <p:tags r:id="rId2"/>
            </p:custDataLst>
          </p:nvPr>
        </p:nvSpPr>
        <p:spPr>
          <a:xfrm>
            <a:off x="9217674" y="6442429"/>
            <a:ext cx="320747" cy="938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999"/>
              </a:lnSpc>
            </a:pPr>
            <a:endParaRPr lang="zh-CN" altLang="en-US" sz="900" noProof="1" smtClean="0"/>
          </a:p>
        </p:txBody>
      </p:sp>
      <p:sp>
        <p:nvSpPr>
          <p:cNvPr id="20" name="Section Footer"/>
          <p:cNvSpPr txBox="1"/>
          <p:nvPr userDrawn="1">
            <p:custDataLst>
              <p:tags r:id="rId3"/>
            </p:custDataLst>
          </p:nvPr>
        </p:nvSpPr>
        <p:spPr>
          <a:xfrm>
            <a:off x="538688" y="6297109"/>
            <a:ext cx="442631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zh-CN" altLang="en-US" sz="900" noProof="1" smtClean="0">
              <a:solidFill>
                <a:schemeClr val="tx1"/>
              </a:solidFill>
            </a:endParaRPr>
          </a:p>
        </p:txBody>
      </p:sp>
      <p:sp>
        <p:nvSpPr>
          <p:cNvPr id="29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113626" y="6420569"/>
            <a:ext cx="3253293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ct val="100000"/>
              </a:lnSpc>
            </a:pPr>
            <a:endParaRPr lang="zh-CN" altLang="en-US" sz="900" noProof="1" smtClean="0"/>
          </a:p>
        </p:txBody>
      </p:sp>
      <p:sp>
        <p:nvSpPr>
          <p:cNvPr id="19" name="Presentation 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538682" y="6179952"/>
            <a:ext cx="8091993" cy="1384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endParaRPr lang="zh-CN" altLang="en-US" sz="900" noProof="1" smtClean="0"/>
          </a:p>
        </p:txBody>
      </p:sp>
      <p:sp>
        <p:nvSpPr>
          <p:cNvPr id="18" name="Executive Summary" hidden="1"/>
          <p:cNvSpPr txBox="1"/>
          <p:nvPr userDrawn="1">
            <p:custDataLst>
              <p:tags r:id="rId6"/>
            </p:custDataLst>
          </p:nvPr>
        </p:nvSpPr>
        <p:spPr>
          <a:xfrm>
            <a:off x="531527" y="6115722"/>
            <a:ext cx="65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endParaRPr lang="zh-CN" altLang="en-US" sz="1600" noProof="1" smtClean="0">
              <a:solidFill>
                <a:schemeClr val="tx1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31524" y="750347"/>
            <a:ext cx="5498523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zh-CN" altLang="en-US" sz="900" noProof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06773" y="353394"/>
            <a:ext cx="6231660" cy="2769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altLang="zh-CN" sz="900" noProof="1" smtClean="0"/>
              <a:t>30/06/2016 C:\Users\yanjun yj wang\Desktop\Nubia\Yan-Jun's deliverable\Detailed Training Mateial - Product Development Template v1.1.pptx</a:t>
            </a:r>
            <a:endParaRPr lang="zh-CN" altLang="en-US" sz="900" noProof="1"/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1845" y="906685"/>
            <a:ext cx="9164207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5"/>
          </p:nvPr>
        </p:nvSpPr>
        <p:spPr>
          <a:xfrm>
            <a:off x="7862895" y="6252882"/>
            <a:ext cx="1677049" cy="137160"/>
          </a:xfrm>
          <a:prstGeom prst="rect">
            <a:avLst/>
          </a:prstGeom>
        </p:spPr>
        <p:txBody>
          <a:bodyPr/>
          <a:lstStyle/>
          <a:p>
            <a:fld id="{E769F445-42F0-44A4-939B-091596A9F338}" type="datetime1">
              <a:rPr lang="en-US" altLang="zh-CN" smtClean="0"/>
              <a:pPr/>
              <a:t>8/14/2017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6"/>
          </p:nvPr>
        </p:nvSpPr>
        <p:spPr>
          <a:xfrm>
            <a:off x="531524" y="6252882"/>
            <a:ext cx="5791777" cy="13716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7"/>
          </p:nvPr>
        </p:nvSpPr>
        <p:spPr>
          <a:xfrm>
            <a:off x="7862895" y="6390042"/>
            <a:ext cx="1677049" cy="137160"/>
          </a:xfrm>
          <a:prstGeom prst="rect">
            <a:avLst/>
          </a:prstGeom>
        </p:spPr>
        <p:txBody>
          <a:bodyPr/>
          <a:lstStyle/>
          <a:p>
            <a:fld id="{4D5A39AF-FEF5-47AB-AA80-4C0BD4A8B0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Frame Line"/>
          <p:cNvCxnSpPr/>
          <p:nvPr userDrawn="1">
            <p:custDataLst>
              <p:tags r:id="rId1"/>
            </p:custDataLst>
          </p:nvPr>
        </p:nvCxnSpPr>
        <p:spPr>
          <a:xfrm flipV="1">
            <a:off x="325264" y="714356"/>
            <a:ext cx="9465469" cy="144000"/>
          </a:xfrm>
          <a:prstGeom prst="bentConnector3">
            <a:avLst>
              <a:gd name="adj1" fmla="val 0"/>
            </a:avLst>
          </a:prstGeom>
          <a:noFill/>
          <a:ln w="9525" cap="flat" cmpd="sng" algn="ctr">
            <a:solidFill>
              <a:srgbClr val="C000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93342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双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0"/>
          </p:nvPr>
        </p:nvSpPr>
        <p:spPr>
          <a:xfrm>
            <a:off x="504031" y="965204"/>
            <a:ext cx="9072563" cy="5160433"/>
          </a:xfrm>
          <a:prstGeom prst="rect">
            <a:avLst/>
          </a:prstGeom>
        </p:spPr>
        <p:txBody>
          <a:bodyPr lIns="104232" tIns="52116" rIns="104232" bIns="52116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4031" y="152406"/>
            <a:ext cx="3129194" cy="330199"/>
          </a:xfrm>
          <a:prstGeom prst="rect">
            <a:avLst/>
          </a:prstGeom>
        </p:spPr>
        <p:txBody>
          <a:bodyPr lIns="104232" tIns="52116" rIns="104232" bIns="52116">
            <a:noAutofit/>
          </a:bodyPr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50950" y="203202"/>
            <a:ext cx="2425650" cy="241301"/>
          </a:xfrm>
          <a:prstGeom prst="rect">
            <a:avLst/>
          </a:prstGeom>
        </p:spPr>
        <p:txBody>
          <a:bodyPr lIns="104232" tIns="52116" rIns="104232" bIns="52116">
            <a:noAutofit/>
          </a:bodyPr>
          <a:lstStyle>
            <a:lvl1pPr marL="0" indent="0" algn="r">
              <a:buNone/>
              <a:defRPr sz="1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521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3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4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5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6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6" name="直线连接符 11"/>
          <p:cNvCxnSpPr/>
          <p:nvPr userDrawn="1"/>
        </p:nvCxnSpPr>
        <p:spPr>
          <a:xfrm>
            <a:off x="384422" y="634999"/>
            <a:ext cx="931178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0" r:id="rId4"/>
    <p:sldLayoutId id="2147483661" r:id="rId5"/>
    <p:sldLayoutId id="2147483662" r:id="rId6"/>
    <p:sldLayoutId id="2147483664" r:id="rId7"/>
    <p:sldLayoutId id="2147483665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1.docx"/><Relationship Id="rId3" Type="http://schemas.openxmlformats.org/officeDocument/2006/relationships/hyperlink" Target="&#36719;&#20214;&#19977;&#37096;-&#27969;&#31243;&#22320;&#22270;&#26803;&#29702;&#65288;&#20462;&#35746;&#29256;&#65289;.vsd" TargetMode="Externa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hyperlink" Target="&#35780;&#23457;&#27969;&#31243;.docx" TargetMode="External"/><Relationship Id="rId5" Type="http://schemas.openxmlformats.org/officeDocument/2006/relationships/hyperlink" Target="&#38656;&#27714;&#21464;&#26356;&#27969;&#31243;.docx" TargetMode="External"/><Relationship Id="rId10" Type="http://schemas.openxmlformats.org/officeDocument/2006/relationships/package" Target="../embeddings/Microsoft_Office_Word___3.docx"/><Relationship Id="rId4" Type="http://schemas.openxmlformats.org/officeDocument/2006/relationships/hyperlink" Target="&#36719;&#20214;&#35774;&#35745;&#32534;&#30721;&#27969;&#31243;.docx" TargetMode="External"/><Relationship Id="rId9" Type="http://schemas.openxmlformats.org/officeDocument/2006/relationships/package" Target="../embeddings/Microsoft_Office_Word___2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&#36719;&#20214;&#35774;&#35745;&#32534;&#30721;&#27969;&#31243;.docx" TargetMode="External"/><Relationship Id="rId2" Type="http://schemas.openxmlformats.org/officeDocument/2006/relationships/hyperlink" Target="&#36719;&#20214;&#19977;&#37096;-&#27969;&#31243;&#22320;&#22270;&#26803;&#29702;&#65288;&#20462;&#35746;&#29256;&#65289;.vs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&#35780;&#23457;&#27969;&#31243;.docx" TargetMode="External"/><Relationship Id="rId4" Type="http://schemas.openxmlformats.org/officeDocument/2006/relationships/hyperlink" Target="&#38656;&#27714;&#21464;&#26356;&#27969;&#31243;.docx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slideLayout" Target="../slideLayouts/slideLayout5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56" y="1571612"/>
            <a:ext cx="9017577" cy="806824"/>
          </a:xfrm>
        </p:spPr>
        <p:txBody>
          <a:bodyPr/>
          <a:lstStyle/>
          <a:p>
            <a:r>
              <a:rPr lang="zh-CN" altLang="en-US" dirty="0" smtClean="0"/>
              <a:t>移动互联网开发流程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1"/>
          <p:cNvSpPr>
            <a:spLocks noGrp="1"/>
          </p:cNvSpPr>
          <p:nvPr>
            <p:ph type="ctrTitle"/>
          </p:nvPr>
        </p:nvSpPr>
        <p:spPr>
          <a:xfrm>
            <a:off x="359792" y="132882"/>
            <a:ext cx="4680520" cy="271782"/>
          </a:xfrm>
        </p:spPr>
        <p:txBody>
          <a:bodyPr/>
          <a:lstStyle/>
          <a:p>
            <a:pPr algn="l"/>
            <a:r>
              <a:rPr lang="en-US" altLang="zh-CN" sz="2800" b="1" i="1" dirty="0" smtClean="0">
                <a:solidFill>
                  <a:schemeClr val="hlink"/>
                </a:solidFill>
              </a:rPr>
              <a:t>2.</a:t>
            </a:r>
            <a:r>
              <a:rPr lang="zh-CN" altLang="en-US" sz="2800" b="1" i="1" dirty="0" smtClean="0">
                <a:solidFill>
                  <a:schemeClr val="hlink"/>
                </a:solidFill>
              </a:rPr>
              <a:t>软件开发过程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03808" y="836712"/>
            <a:ext cx="8352928" cy="472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lnSpc>
                <a:spcPct val="130000"/>
              </a:lnSpc>
              <a:buFontTx/>
              <a:buAutoNum type="circleNumDbPlain"/>
            </a:pPr>
            <a:r>
              <a:rPr lang="zh-CN" altLang="en-US" sz="2400" b="1" dirty="0"/>
              <a:t>需求分析</a:t>
            </a:r>
            <a:r>
              <a:rPr lang="en-US" altLang="zh-CN" sz="2400" b="1" dirty="0"/>
              <a:t>:</a:t>
            </a:r>
            <a:r>
              <a:rPr lang="en-US" altLang="zh-CN" sz="2800" dirty="0"/>
              <a:t> </a:t>
            </a:r>
            <a:r>
              <a:rPr lang="zh-CN" altLang="en-US" sz="2000" dirty="0"/>
              <a:t>根据客户的要求，清楚了解客户需求中的产品功能、特性、性能、界面和具体规格等，然后进行分析，确定软件产品所能达到的目标。</a:t>
            </a:r>
          </a:p>
          <a:p>
            <a:pPr marL="457200" indent="-457200">
              <a:lnSpc>
                <a:spcPct val="130000"/>
              </a:lnSpc>
              <a:buFontTx/>
              <a:buAutoNum type="circleNumDbPlain"/>
            </a:pPr>
            <a:r>
              <a:rPr lang="zh-CN" altLang="en-US" sz="2400" b="1" dirty="0"/>
              <a:t>设计</a:t>
            </a:r>
            <a:r>
              <a:rPr lang="en-US" altLang="zh-CN" sz="2400" b="1" dirty="0"/>
              <a:t>:</a:t>
            </a:r>
            <a:r>
              <a:rPr lang="en-US" altLang="zh-CN" sz="2800" dirty="0"/>
              <a:t> </a:t>
            </a:r>
            <a:r>
              <a:rPr lang="zh-CN" altLang="en-US" sz="2000" dirty="0"/>
              <a:t>根据需求分析的结果，考虑如何在逻辑、程序上去实现所定义的产品功能、特性等，可以分为概要设计和详细设计，也可分为数据结构设计、软件体系结构设计、应用接口设计、模块设计、界面设计等。</a:t>
            </a:r>
          </a:p>
          <a:p>
            <a:pPr marL="457200" indent="-457200">
              <a:lnSpc>
                <a:spcPct val="130000"/>
              </a:lnSpc>
              <a:buFontTx/>
              <a:buAutoNum type="circleNumDbPlain"/>
            </a:pPr>
            <a:r>
              <a:rPr lang="zh-CN" altLang="en-US" sz="2400" b="1" dirty="0"/>
              <a:t>编程</a:t>
            </a:r>
            <a:r>
              <a:rPr lang="en-US" altLang="zh-CN" sz="2400" b="1" dirty="0"/>
              <a:t>:</a:t>
            </a:r>
            <a:r>
              <a:rPr lang="en-US" altLang="zh-CN" sz="2800" dirty="0"/>
              <a:t>  </a:t>
            </a:r>
            <a:r>
              <a:rPr lang="zh-CN" altLang="en-US" sz="2000" dirty="0"/>
              <a:t>将设计转换成计算机可读的形式。</a:t>
            </a:r>
          </a:p>
          <a:p>
            <a:pPr marL="457200" indent="-457200">
              <a:lnSpc>
                <a:spcPct val="130000"/>
              </a:lnSpc>
              <a:buFontTx/>
              <a:buAutoNum type="circleNumDbPlain"/>
            </a:pPr>
            <a:r>
              <a:rPr lang="zh-CN" altLang="en-US" sz="2400" b="1" dirty="0"/>
              <a:t>测试</a:t>
            </a:r>
            <a:r>
              <a:rPr lang="en-US" altLang="zh-CN" sz="2400" b="1" dirty="0"/>
              <a:t>:</a:t>
            </a:r>
            <a:r>
              <a:rPr lang="en-US" altLang="zh-CN" sz="2800" dirty="0"/>
              <a:t> </a:t>
            </a:r>
            <a:r>
              <a:rPr lang="zh-CN" altLang="en-US" sz="2000" dirty="0"/>
              <a:t>对设计、编程进行验证和用户需求确认的过程</a:t>
            </a:r>
          </a:p>
          <a:p>
            <a:pPr marL="457200" indent="-457200">
              <a:lnSpc>
                <a:spcPct val="130000"/>
              </a:lnSpc>
              <a:buFontTx/>
              <a:buAutoNum type="circleNumDbPlain"/>
            </a:pPr>
            <a:r>
              <a:rPr lang="zh-CN" altLang="en-US" sz="2400" b="1" dirty="0"/>
              <a:t>维护：</a:t>
            </a:r>
            <a:r>
              <a:rPr lang="zh-CN" altLang="en-US" sz="2000" dirty="0"/>
              <a:t>维持软件运行，修改软件缺陷、增强已有功能、增加新功能、升级等。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1"/>
          <p:cNvSpPr>
            <a:spLocks noGrp="1"/>
          </p:cNvSpPr>
          <p:nvPr>
            <p:ph type="ctrTitle"/>
          </p:nvPr>
        </p:nvSpPr>
        <p:spPr>
          <a:xfrm>
            <a:off x="359792" y="132882"/>
            <a:ext cx="4680520" cy="271782"/>
          </a:xfrm>
        </p:spPr>
        <p:txBody>
          <a:bodyPr/>
          <a:lstStyle/>
          <a:p>
            <a:pPr algn="l"/>
            <a:r>
              <a:rPr lang="en-US" altLang="zh-CN" sz="2800" b="1" i="1" dirty="0" smtClean="0">
                <a:solidFill>
                  <a:schemeClr val="hlink"/>
                </a:solidFill>
              </a:rPr>
              <a:t>2</a:t>
            </a:r>
            <a:r>
              <a:rPr lang="zh-CN" altLang="en-US" sz="2800" b="1" i="1" dirty="0" smtClean="0">
                <a:solidFill>
                  <a:schemeClr val="hlink"/>
                </a:solidFill>
              </a:rPr>
              <a:t>软件开发过程模型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19832" y="980728"/>
            <a:ext cx="5329237" cy="3619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i="1" dirty="0"/>
              <a:t> 瀑布模型</a:t>
            </a:r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i="1" dirty="0"/>
              <a:t> 原型模型</a:t>
            </a:r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i="1" dirty="0"/>
              <a:t> 快速应用开发</a:t>
            </a:r>
            <a:r>
              <a:rPr lang="en-US" altLang="zh-CN" sz="2400" b="1" i="1" dirty="0"/>
              <a:t>(RAD)</a:t>
            </a:r>
            <a:r>
              <a:rPr lang="zh-CN" altLang="en-US" sz="2400" b="1" i="1" dirty="0"/>
              <a:t>模型</a:t>
            </a:r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i="1" dirty="0"/>
              <a:t> 改进的</a:t>
            </a:r>
            <a:r>
              <a:rPr lang="en-US" altLang="zh-CN" sz="2400" b="1" i="1" dirty="0"/>
              <a:t>V</a:t>
            </a:r>
            <a:r>
              <a:rPr lang="zh-CN" altLang="en-US" sz="2400" b="1" i="1" dirty="0"/>
              <a:t>模型</a:t>
            </a:r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i="1" dirty="0"/>
              <a:t> 螺旋模型</a:t>
            </a:r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i="1" dirty="0"/>
              <a:t> 增量模型和迭代模型</a:t>
            </a:r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i="1" dirty="0"/>
              <a:t> </a:t>
            </a:r>
            <a:r>
              <a:rPr lang="zh-CN" altLang="en-US" sz="2400" b="1" i="1" dirty="0" smtClean="0"/>
              <a:t>敏捷过程</a:t>
            </a:r>
            <a:endParaRPr lang="zh-CN" altLang="en-US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ctrTitle"/>
          </p:nvPr>
        </p:nvSpPr>
        <p:spPr>
          <a:xfrm>
            <a:off x="504031" y="175266"/>
            <a:ext cx="3129194" cy="330199"/>
          </a:xfrm>
        </p:spPr>
        <p:txBody>
          <a:bodyPr>
            <a:noAutofit/>
          </a:bodyPr>
          <a:lstStyle/>
          <a:p>
            <a:pPr algn="l"/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2.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常用软件开发模式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="" xmlns:p14="http://schemas.microsoft.com/office/powerpoint/2010/main" val="2606684960"/>
              </p:ext>
            </p:extLst>
          </p:nvPr>
        </p:nvGraphicFramePr>
        <p:xfrm>
          <a:off x="359792" y="1052736"/>
          <a:ext cx="9289032" cy="4688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上箭头 7"/>
          <p:cNvSpPr/>
          <p:nvPr/>
        </p:nvSpPr>
        <p:spPr>
          <a:xfrm>
            <a:off x="8603838" y="4797152"/>
            <a:ext cx="432048" cy="504056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96696" y="54757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这里</a:t>
            </a:r>
          </a:p>
        </p:txBody>
      </p:sp>
    </p:spTree>
    <p:extLst>
      <p:ext uri="{BB962C8B-B14F-4D97-AF65-F5344CB8AC3E}">
        <p14:creationId xmlns="" xmlns:p14="http://schemas.microsoft.com/office/powerpoint/2010/main" val="35592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>
          <a:xfrm>
            <a:off x="504031" y="980728"/>
            <a:ext cx="4032225" cy="5383495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瀑布模式的优点？</a:t>
            </a:r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计划性强，便于项目管理、跟进、汇报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 marL="457200" lvl="1" indent="0">
              <a:buNone/>
            </a:pPr>
            <a:endParaRPr lang="en-US" altLang="zh-CN" sz="1600" dirty="0">
              <a:latin typeface="华文楷体" pitchFamily="2" charset="-122"/>
              <a:ea typeface="华文楷体" pitchFamily="2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缺点？</a:t>
            </a:r>
            <a:endParaRPr lang="en-US" altLang="zh-CN" sz="1800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b="1" dirty="0" smtClean="0">
                <a:latin typeface="华文楷体" pitchFamily="2" charset="-122"/>
                <a:ea typeface="华文楷体" pitchFamily="2" charset="-122"/>
              </a:rPr>
              <a:t>用户只有</a:t>
            </a:r>
            <a:r>
              <a:rPr lang="zh-CN" altLang="en-US" sz="1600" b="1" dirty="0">
                <a:latin typeface="华文楷体" pitchFamily="2" charset="-122"/>
                <a:ea typeface="华文楷体" pitchFamily="2" charset="-122"/>
              </a:rPr>
              <a:t>在项目生命周期的后期才能看到结果，项目风险</a:t>
            </a:r>
            <a:r>
              <a:rPr lang="zh-CN" altLang="en-US" sz="1600" b="1" dirty="0" smtClean="0">
                <a:latin typeface="华文楷体" pitchFamily="2" charset="-122"/>
                <a:ea typeface="华文楷体" pitchFamily="2" charset="-122"/>
              </a:rPr>
              <a:t>大</a:t>
            </a:r>
            <a:endParaRPr lang="en-US" altLang="zh-CN" sz="1600" b="1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所有缺陷都是在后期发现</a:t>
            </a:r>
            <a:endParaRPr lang="en-US" altLang="zh-CN" sz="1600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大量的文档，大量的工作量</a:t>
            </a:r>
            <a:endParaRPr lang="en-US" altLang="zh-CN" sz="1600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b="1" dirty="0" smtClean="0">
                <a:latin typeface="华文楷体" pitchFamily="2" charset="-122"/>
                <a:ea typeface="华文楷体" pitchFamily="2" charset="-122"/>
              </a:rPr>
              <a:t>不适</a:t>
            </a:r>
            <a:r>
              <a:rPr lang="zh-CN" altLang="en-US" sz="1600" b="1" dirty="0">
                <a:latin typeface="华文楷体" pitchFamily="2" charset="-122"/>
                <a:ea typeface="华文楷体" pitchFamily="2" charset="-122"/>
              </a:rPr>
              <a:t>应用户需求的</a:t>
            </a:r>
            <a:r>
              <a:rPr lang="zh-CN" altLang="en-US" sz="1600" b="1" dirty="0" smtClean="0">
                <a:latin typeface="华文楷体" pitchFamily="2" charset="-122"/>
                <a:ea typeface="华文楷体" pitchFamily="2" charset="-122"/>
              </a:rPr>
              <a:t>变化</a:t>
            </a:r>
            <a:endParaRPr lang="en-US" altLang="zh-CN" sz="1600" b="1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瀑布项目的成功率只有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16%</a:t>
            </a:r>
            <a:endParaRPr lang="en-US" altLang="zh-CN" sz="1600" dirty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12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1800" dirty="0">
                <a:latin typeface="华文楷体" pitchFamily="2" charset="-122"/>
                <a:ea typeface="华文楷体" pitchFamily="2" charset="-122"/>
              </a:rPr>
              <a:t>瀑布适用的典型场景举例：</a:t>
            </a:r>
            <a:endParaRPr lang="en-US" altLang="zh-CN" sz="1800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新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项目经理</a:t>
            </a:r>
            <a:endParaRPr lang="en-US" altLang="zh-CN" sz="1600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需求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相对固定的项目</a:t>
            </a:r>
            <a:endParaRPr lang="en-US" altLang="zh-CN" sz="1600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面向过程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的开发用的多</a:t>
            </a:r>
            <a:endParaRPr lang="en-US" altLang="zh-CN" sz="1600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分析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设计人员应对应用领域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很熟悉</a:t>
            </a:r>
            <a:endParaRPr lang="en-US" altLang="zh-CN" sz="1600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低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风险项目（对目标、环境很熟悉）</a:t>
            </a:r>
            <a:endParaRPr lang="en-US" altLang="zh-CN" sz="1600" dirty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sz="1600" dirty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ctrTitle"/>
          </p:nvPr>
        </p:nvSpPr>
        <p:spPr>
          <a:xfrm>
            <a:off x="504031" y="175266"/>
            <a:ext cx="3129194" cy="330199"/>
          </a:xfrm>
        </p:spPr>
        <p:txBody>
          <a:bodyPr>
            <a:noAutofit/>
          </a:bodyPr>
          <a:lstStyle/>
          <a:p>
            <a:pPr algn="l"/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、常用软件开发模式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="" xmlns:p14="http://schemas.microsoft.com/office/powerpoint/2010/main" val="4277297099"/>
              </p:ext>
            </p:extLst>
          </p:nvPr>
        </p:nvGraphicFramePr>
        <p:xfrm>
          <a:off x="4752280" y="980728"/>
          <a:ext cx="4824536" cy="448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肘形连接符 7"/>
          <p:cNvCxnSpPr/>
          <p:nvPr/>
        </p:nvCxnSpPr>
        <p:spPr>
          <a:xfrm rot="16200000" flipV="1">
            <a:off x="6516477" y="1664805"/>
            <a:ext cx="3456384" cy="3096342"/>
          </a:xfrm>
          <a:prstGeom prst="bentConnector3">
            <a:avLst>
              <a:gd name="adj1" fmla="val 99977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886357" y="246828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华文楷体" pitchFamily="2" charset="-122"/>
                <a:ea typeface="华文楷体" pitchFamily="2" charset="-122"/>
              </a:rPr>
              <a:t>需求变化</a:t>
            </a:r>
            <a:endParaRPr lang="zh-CN" altLang="en-US" sz="1400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231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>
          <a:xfrm>
            <a:off x="504031" y="827532"/>
            <a:ext cx="9072563" cy="5536691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我们的业务（项目）特点？</a:t>
            </a:r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需要最大程度、最快的响应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用户，让用户尽早参与进来</a:t>
            </a:r>
            <a:endParaRPr lang="en-US" altLang="zh-CN" sz="1600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新需求多，变化快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版本发布节奏快，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每个月有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版本发布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竞争激烈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互联网产品产品，产品本身处于不断摸索和尝试，螺旋式提升状态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质量要求高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所以我们没有选择瀑布模式，而迭代模式和增量相比更适合我们部门的项目特点</a:t>
            </a:r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1800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迭代模式和增量模式有什么区别？</a:t>
            </a:r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假设一个软件共有</a:t>
            </a:r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D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E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五个功能，怎么来开发呢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？</a:t>
            </a:r>
            <a:endParaRPr lang="en-US" altLang="zh-CN" sz="1600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思路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：我们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可以五个功能同时做，由粗到细，逐步求精，最终完成整个软件。整个过程可以是先做出</a:t>
            </a:r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D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E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五个功能的原型，然后完成他们的基本功能，接着对这些功能进行优化，最终得到功能完整的软件。这样的开发过程就是迭代模型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思路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：我们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也可以由少多到的进行开发，先完成一部分功能，然后再完成一部分功能，直至完成整个软件。例如先开发出功能</a:t>
            </a:r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，然后开发出功能</a:t>
            </a:r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D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，最后开发出功能</a:t>
            </a:r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E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。这样的开发过程就是增量模型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16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ctrTitle"/>
          </p:nvPr>
        </p:nvSpPr>
        <p:spPr>
          <a:xfrm>
            <a:off x="504031" y="175266"/>
            <a:ext cx="3129194" cy="330199"/>
          </a:xfrm>
        </p:spPr>
        <p:txBody>
          <a:bodyPr>
            <a:noAutofit/>
          </a:bodyPr>
          <a:lstStyle/>
          <a:p>
            <a:pPr algn="l"/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、常用软件开发模式</a:t>
            </a:r>
          </a:p>
        </p:txBody>
      </p:sp>
    </p:spTree>
    <p:extLst>
      <p:ext uri="{BB962C8B-B14F-4D97-AF65-F5344CB8AC3E}">
        <p14:creationId xmlns="" xmlns:p14="http://schemas.microsoft.com/office/powerpoint/2010/main" val="65808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>
          <a:xfrm>
            <a:off x="504031" y="827532"/>
            <a:ext cx="9072563" cy="5536691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我们部门采用的开发模式</a:t>
            </a:r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大迭代，小瀑布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小增量</a:t>
            </a:r>
            <a:endParaRPr lang="en-US" altLang="zh-CN" sz="1600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Scrum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敏捷开发（快速迭代，重视设计，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强调代码质量，边做边测试，跨职能团队）</a:t>
            </a:r>
            <a:endParaRPr lang="en-US" altLang="zh-CN" sz="1600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整体是迭代式滚动，但每个迭代内部按照需求分析、设计、开发、测试、上线进行。新功能开发过程中还会按需要采取增量模式添加。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1800" dirty="0">
                <a:latin typeface="华文楷体" pitchFamily="2" charset="-122"/>
                <a:ea typeface="华文楷体" pitchFamily="2" charset="-122"/>
              </a:rPr>
              <a:t>Why</a:t>
            </a:r>
            <a:r>
              <a:rPr lang="zh-CN" altLang="en-US" sz="1800" dirty="0">
                <a:latin typeface="华文楷体" pitchFamily="2" charset="-122"/>
                <a:ea typeface="华文楷体" pitchFamily="2" charset="-122"/>
              </a:rPr>
              <a:t>？</a:t>
            </a:r>
            <a:endParaRPr lang="en-US" altLang="zh-CN" sz="1800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需求的变化是永恒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的</a:t>
            </a:r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ctrTitle"/>
          </p:nvPr>
        </p:nvSpPr>
        <p:spPr>
          <a:xfrm>
            <a:off x="504031" y="175266"/>
            <a:ext cx="3129194" cy="330199"/>
          </a:xfrm>
        </p:spPr>
        <p:txBody>
          <a:bodyPr>
            <a:noAutofit/>
          </a:bodyPr>
          <a:lstStyle/>
          <a:p>
            <a:pPr algn="l"/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、常用软件开发模式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="" xmlns:p14="http://schemas.microsoft.com/office/powerpoint/2010/main" val="2713489433"/>
              </p:ext>
            </p:extLst>
          </p:nvPr>
        </p:nvGraphicFramePr>
        <p:xfrm>
          <a:off x="1583928" y="3339810"/>
          <a:ext cx="2496111" cy="2600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="" xmlns:p14="http://schemas.microsoft.com/office/powerpoint/2010/main" val="667829160"/>
              </p:ext>
            </p:extLst>
          </p:nvPr>
        </p:nvGraphicFramePr>
        <p:xfrm>
          <a:off x="5688384" y="3339810"/>
          <a:ext cx="2496111" cy="2600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右箭头 8"/>
          <p:cNvSpPr/>
          <p:nvPr/>
        </p:nvSpPr>
        <p:spPr>
          <a:xfrm>
            <a:off x="4608264" y="4433496"/>
            <a:ext cx="648072" cy="36004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76761" y="62280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迭代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8504" y="619575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迭代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126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22603324"/>
              </p:ext>
            </p:extLst>
          </p:nvPr>
        </p:nvGraphicFramePr>
        <p:xfrm>
          <a:off x="935856" y="1124744"/>
          <a:ext cx="8424936" cy="28803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424936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华文楷体" pitchFamily="2" charset="-122"/>
                          <a:ea typeface="华文楷体" pitchFamily="2" charset="-122"/>
                        </a:rPr>
                        <a:t>目录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华文楷体" pitchFamily="2" charset="-122"/>
                          <a:ea typeface="华文楷体" pitchFamily="2" charset="-122"/>
                        </a:rPr>
                        <a:t>1</a:t>
                      </a:r>
                      <a:r>
                        <a:rPr lang="zh-CN" altLang="en-US" sz="1800" b="0" dirty="0" smtClean="0">
                          <a:latin typeface="华文楷体" pitchFamily="2" charset="-122"/>
                          <a:ea typeface="华文楷体" pitchFamily="2" charset="-122"/>
                        </a:rPr>
                        <a:t>、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公司新流程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IPS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简介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华文楷体" pitchFamily="2" charset="-122"/>
                          <a:ea typeface="华文楷体" pitchFamily="2" charset="-122"/>
                        </a:rPr>
                        <a:t>2</a:t>
                      </a:r>
                      <a:r>
                        <a:rPr lang="zh-CN" altLang="en-US" sz="1800" b="0" dirty="0" smtClean="0">
                          <a:latin typeface="华文楷体" pitchFamily="2" charset="-122"/>
                          <a:ea typeface="华文楷体" pitchFamily="2" charset="-122"/>
                        </a:rPr>
                        <a:t>、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软件开发过程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华文楷体" pitchFamily="2" charset="-122"/>
                          <a:ea typeface="华文楷体" pitchFamily="2" charset="-122"/>
                        </a:rPr>
                        <a:t>3</a:t>
                      </a:r>
                      <a:r>
                        <a:rPr lang="zh-CN" altLang="en-US" sz="1800" dirty="0" smtClean="0">
                          <a:latin typeface="华文楷体" pitchFamily="2" charset="-122"/>
                          <a:ea typeface="华文楷体" pitchFamily="2" charset="-122"/>
                        </a:rPr>
                        <a:t>、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敏捷开发介绍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华文楷体" pitchFamily="2" charset="-122"/>
                          <a:ea typeface="华文楷体" pitchFamily="2" charset="-122"/>
                        </a:rPr>
                        <a:t>4</a:t>
                      </a:r>
                      <a:r>
                        <a:rPr lang="zh-CN" altLang="en-US" sz="1800" dirty="0" smtClean="0">
                          <a:latin typeface="华文楷体" pitchFamily="2" charset="-122"/>
                          <a:ea typeface="华文楷体" pitchFamily="2" charset="-122"/>
                        </a:rPr>
                        <a:t>、部门研发流程</a:t>
                      </a:r>
                      <a:endParaRPr lang="en-US" altLang="zh-CN" sz="18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2780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ctrTitle"/>
          </p:nvPr>
        </p:nvSpPr>
        <p:spPr>
          <a:xfrm>
            <a:off x="504031" y="175266"/>
            <a:ext cx="3129194" cy="330199"/>
          </a:xfrm>
        </p:spPr>
        <p:txBody>
          <a:bodyPr>
            <a:noAutofit/>
          </a:bodyPr>
          <a:lstStyle/>
          <a:p>
            <a:pPr algn="l"/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、敏捷开发介绍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89044918"/>
              </p:ext>
            </p:extLst>
          </p:nvPr>
        </p:nvGraphicFramePr>
        <p:xfrm>
          <a:off x="503808" y="836712"/>
          <a:ext cx="9108536" cy="5572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545"/>
                <a:gridCol w="7320991"/>
              </a:tblGrid>
              <a:tr h="5688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 pitchFamily="2" charset="-122"/>
                          <a:ea typeface="华文楷体" pitchFamily="2" charset="-122"/>
                        </a:rPr>
                        <a:t>角色</a:t>
                      </a:r>
                      <a:endParaRPr lang="zh-CN" altLang="en-US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 pitchFamily="2" charset="-122"/>
                          <a:ea typeface="华文楷体" pitchFamily="2" charset="-122"/>
                        </a:rPr>
                        <a:t>职责</a:t>
                      </a:r>
                      <a:endParaRPr lang="zh-CN" altLang="en-US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888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华文楷体" pitchFamily="2" charset="-122"/>
                          <a:ea typeface="华文楷体" pitchFamily="2" charset="-122"/>
                        </a:rPr>
                        <a:t>PO</a:t>
                      </a:r>
                    </a:p>
                    <a:p>
                      <a:pPr algn="ctr"/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（</a:t>
                      </a:r>
                      <a:r>
                        <a:rPr lang="en-US" altLang="zh-CN" sz="1600" dirty="0" smtClean="0">
                          <a:latin typeface="华文楷体" pitchFamily="2" charset="-122"/>
                          <a:ea typeface="华文楷体" pitchFamily="2" charset="-122"/>
                        </a:rPr>
                        <a:t>Product Owner</a:t>
                      </a:r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）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PO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是一个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role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，负责与用户打交道提炼用户需求，转换为产品列表（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Product Backlog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），并按需求的价值以及紧急程度安排优先级。同时他代表用户的意愿，从业务角度保证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Scrum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团队做正确的事。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8904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华文楷体" pitchFamily="2" charset="-122"/>
                          <a:ea typeface="华文楷体" pitchFamily="2" charset="-122"/>
                        </a:rPr>
                        <a:t>PM</a:t>
                      </a:r>
                    </a:p>
                    <a:p>
                      <a:pPr algn="ctr"/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（</a:t>
                      </a:r>
                      <a:r>
                        <a:rPr lang="en-US" altLang="zh-CN" sz="1600" dirty="0" smtClean="0">
                          <a:latin typeface="华文楷体" pitchFamily="2" charset="-122"/>
                          <a:ea typeface="华文楷体" pitchFamily="2" charset="-122"/>
                        </a:rPr>
                        <a:t>Project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latin typeface="华文楷体" pitchFamily="2" charset="-122"/>
                          <a:ea typeface="华文楷体" pitchFamily="2" charset="-122"/>
                        </a:rPr>
                        <a:t>Manager</a:t>
                      </a:r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）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PM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将需求转化成产品的一个个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feature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并借助其技术背景与团队一起讨论出实现的可行性方案。同时与各个团队功能角色一起工作，管理产品的研发进度，确保产品高效</a:t>
                      </a:r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地</a:t>
                      </a:r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以高质量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地发布上线。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404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华文楷体" pitchFamily="2" charset="-122"/>
                          <a:ea typeface="华文楷体" pitchFamily="2" charset="-122"/>
                        </a:rPr>
                        <a:t>BA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协助产品经理进行需求分析以及需求确认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1133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Scrum Master</a:t>
                      </a:r>
                      <a:endParaRPr lang="zh-CN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敏捷教练</a:t>
                      </a:r>
                      <a:r>
                        <a:rPr lang="zh-CN" altLang="en-US" sz="1600" b="0" i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，即熟悉敏捷开发模式及实施流程的人员。一般可由敏捷团队当中的开发负责人担任，部分能力很强且懂技术的产品经理也可担任这个角色，因涉及到工作量评估和分派等工作，最好都是由技术能力较强的人员担任。</a:t>
                      </a:r>
                      <a:endParaRPr lang="zh-CN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4857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SE</a:t>
                      </a:r>
                      <a:endParaRPr lang="zh-CN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负责产品开发的技术决策，对技术成功负责</a:t>
                      </a:r>
                      <a:endParaRPr lang="zh-CN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6476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Architect</a:t>
                      </a:r>
                      <a:endParaRPr lang="zh-CN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确认和评估系统需求，给出开发规范，搭建系统实现的核心构架，并澄清技术细节、扫清主要难点的技术人员</a:t>
                      </a:r>
                      <a:endParaRPr lang="zh-CN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553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i="0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团队成员</a:t>
                      </a:r>
                      <a:endParaRPr lang="zh-CN" altLang="en-US" sz="1600" b="0" i="0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0" i="0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交付用户故事，所有开发，估算</a:t>
                      </a:r>
                      <a:endParaRPr lang="en-US" altLang="zh-CN" sz="1600" b="0" i="0" kern="120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8702" y="156822"/>
            <a:ext cx="4001804" cy="271782"/>
          </a:xfrm>
        </p:spPr>
        <p:txBody>
          <a:bodyPr lIns="104232" tIns="52116" rIns="104232" bIns="52116">
            <a:noAutofit/>
          </a:bodyPr>
          <a:lstStyle/>
          <a:p>
            <a:pPr algn="l"/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Sprint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周期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032" y="1571612"/>
            <a:ext cx="87153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内容占位符 1"/>
          <p:cNvSpPr txBox="1">
            <a:spLocks/>
          </p:cNvSpPr>
          <p:nvPr/>
        </p:nvSpPr>
        <p:spPr>
          <a:xfrm>
            <a:off x="504031" y="827533"/>
            <a:ext cx="9072563" cy="6726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新名词：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Sprint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，启动会（计划会），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站立会，评审会，回顾会（反思会）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>
          <a:xfrm>
            <a:off x="504031" y="827532"/>
            <a:ext cx="9072563" cy="5536691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启动会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700" dirty="0">
                <a:latin typeface="华文楷体" pitchFamily="2" charset="-122"/>
                <a:ea typeface="华文楷体" pitchFamily="2" charset="-122"/>
              </a:rPr>
              <a:t>目的</a:t>
            </a:r>
            <a:r>
              <a:rPr lang="zh-CN" altLang="en-US" sz="1700" dirty="0" smtClean="0">
                <a:latin typeface="华文楷体" pitchFamily="2" charset="-122"/>
                <a:ea typeface="华文楷体" pitchFamily="2" charset="-122"/>
              </a:rPr>
              <a:t>：团队达成共同的承诺</a:t>
            </a:r>
            <a:endParaRPr lang="en-US" altLang="zh-CN" sz="17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700" dirty="0" smtClean="0">
                <a:latin typeface="华文楷体" pitchFamily="2" charset="-122"/>
                <a:ea typeface="华文楷体" pitchFamily="2" charset="-122"/>
              </a:rPr>
              <a:t>输入：</a:t>
            </a:r>
            <a:r>
              <a:rPr lang="en-US" altLang="zh-CN" sz="1700" dirty="0" smtClean="0">
                <a:latin typeface="华文楷体" pitchFamily="2" charset="-122"/>
                <a:ea typeface="华文楷体" pitchFamily="2" charset="-122"/>
              </a:rPr>
              <a:t>Product Backlog</a:t>
            </a:r>
            <a:r>
              <a:rPr lang="zh-CN" altLang="en-US" sz="1700" dirty="0" smtClean="0">
                <a:latin typeface="华文楷体" pitchFamily="2" charset="-122"/>
                <a:ea typeface="华文楷体" pitchFamily="2" charset="-122"/>
              </a:rPr>
              <a:t>列表（</a:t>
            </a:r>
            <a:r>
              <a:rPr lang="en-US" altLang="zh-CN" sz="1700" dirty="0" smtClean="0">
                <a:latin typeface="华文楷体" pitchFamily="2" charset="-122"/>
                <a:ea typeface="华文楷体" pitchFamily="2" charset="-122"/>
              </a:rPr>
              <a:t>PO</a:t>
            </a:r>
            <a:r>
              <a:rPr lang="zh-CN" altLang="en-US" sz="1700" dirty="0" smtClean="0">
                <a:latin typeface="华文楷体" pitchFamily="2" charset="-122"/>
                <a:ea typeface="华文楷体" pitchFamily="2" charset="-122"/>
              </a:rPr>
              <a:t>提供）</a:t>
            </a:r>
            <a:endParaRPr lang="en-US" altLang="zh-CN" sz="17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700" dirty="0" smtClean="0">
                <a:latin typeface="华文楷体" pitchFamily="2" charset="-122"/>
                <a:ea typeface="华文楷体" pitchFamily="2" charset="-122"/>
              </a:rPr>
              <a:t>输出：</a:t>
            </a:r>
            <a:r>
              <a:rPr lang="en-US" altLang="zh-CN" sz="1700" dirty="0" smtClean="0">
                <a:latin typeface="华文楷体" pitchFamily="2" charset="-122"/>
                <a:ea typeface="华文楷体" pitchFamily="2" charset="-122"/>
              </a:rPr>
              <a:t>Sprint Backlog</a:t>
            </a:r>
            <a:r>
              <a:rPr lang="zh-CN" altLang="en-US" sz="1700" dirty="0" smtClean="0">
                <a:latin typeface="华文楷体" pitchFamily="2" charset="-122"/>
                <a:ea typeface="华文楷体" pitchFamily="2" charset="-122"/>
              </a:rPr>
              <a:t>列表（</a:t>
            </a:r>
            <a:r>
              <a:rPr lang="en-US" altLang="zh-CN" sz="1700" dirty="0" smtClean="0">
                <a:latin typeface="华文楷体" pitchFamily="2" charset="-122"/>
                <a:ea typeface="华文楷体" pitchFamily="2" charset="-122"/>
              </a:rPr>
              <a:t>PO</a:t>
            </a:r>
            <a:r>
              <a:rPr lang="zh-CN" altLang="en-US" sz="1700" dirty="0" smtClean="0">
                <a:latin typeface="华文楷体" pitchFamily="2" charset="-122"/>
                <a:ea typeface="华文楷体" pitchFamily="2" charset="-122"/>
              </a:rPr>
              <a:t>与团队平衡的结果）</a:t>
            </a:r>
            <a:endParaRPr lang="en-US" altLang="zh-CN" sz="17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700" dirty="0" smtClean="0">
                <a:latin typeface="华文楷体" pitchFamily="2" charset="-122"/>
                <a:ea typeface="华文楷体" pitchFamily="2" charset="-122"/>
              </a:rPr>
              <a:t>组织者：</a:t>
            </a:r>
            <a:r>
              <a:rPr lang="en-US" altLang="zh-CN" sz="1700" dirty="0" smtClean="0">
                <a:latin typeface="华文楷体" pitchFamily="2" charset="-122"/>
                <a:ea typeface="华文楷体" pitchFamily="2" charset="-122"/>
              </a:rPr>
              <a:t>Scrum Master</a:t>
            </a:r>
          </a:p>
          <a:p>
            <a:pPr lvl="1"/>
            <a:endParaRPr lang="en-US" altLang="zh-CN" sz="17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怎么做合理的承诺？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700" b="1" dirty="0" smtClean="0">
                <a:latin typeface="华文楷体" pitchFamily="2" charset="-122"/>
                <a:ea typeface="华文楷体" pitchFamily="2" charset="-122"/>
              </a:rPr>
              <a:t>明确需求</a:t>
            </a:r>
            <a:endParaRPr lang="en-US" altLang="zh-CN" sz="1700" b="1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700" dirty="0" smtClean="0">
                <a:latin typeface="华文楷体" pitchFamily="2" charset="-122"/>
                <a:ea typeface="华文楷体" pitchFamily="2" charset="-122"/>
              </a:rPr>
              <a:t>参考历史数据</a:t>
            </a:r>
            <a:endParaRPr lang="en-US" altLang="zh-CN" sz="17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700" dirty="0" smtClean="0">
                <a:latin typeface="华文楷体" pitchFamily="2" charset="-122"/>
                <a:ea typeface="华文楷体" pitchFamily="2" charset="-122"/>
              </a:rPr>
              <a:t>估算，发挥团队集体智慧</a:t>
            </a:r>
            <a:endParaRPr lang="en-US" altLang="zh-CN" sz="17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700" b="1" dirty="0" smtClean="0">
                <a:latin typeface="华文楷体" pitchFamily="2" charset="-122"/>
                <a:ea typeface="华文楷体" pitchFamily="2" charset="-122"/>
              </a:rPr>
              <a:t>拆解出任务，更细的粒度</a:t>
            </a:r>
            <a:endParaRPr lang="en-US" altLang="zh-CN" sz="1700" b="1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700" dirty="0" smtClean="0">
                <a:latin typeface="华文楷体" pitchFamily="2" charset="-122"/>
                <a:ea typeface="华文楷体" pitchFamily="2" charset="-122"/>
              </a:rPr>
              <a:t>期望和实际的平衡</a:t>
            </a:r>
            <a:endParaRPr lang="en-US" altLang="zh-CN" sz="17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sz="1700" dirty="0">
              <a:latin typeface="华文楷体" pitchFamily="2" charset="-122"/>
              <a:ea typeface="华文楷体" pitchFamily="2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容易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犯的错误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marL="742950" lvl="2" indent="-342900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需求不够明确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 marL="742950" lvl="2" indent="-342900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冒进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保守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 marL="742950" lvl="2" indent="-342900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不够主动</a:t>
            </a:r>
            <a:endParaRPr lang="en-US" altLang="zh-CN" sz="16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348702" y="156822"/>
            <a:ext cx="4001804" cy="271782"/>
          </a:xfrm>
        </p:spPr>
        <p:txBody>
          <a:bodyPr lIns="104232" tIns="52116" rIns="104232" bIns="52116">
            <a:noAutofit/>
          </a:bodyPr>
          <a:lstStyle/>
          <a:p>
            <a:pPr algn="l"/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Sprint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周期：启动会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22603324"/>
              </p:ext>
            </p:extLst>
          </p:nvPr>
        </p:nvGraphicFramePr>
        <p:xfrm>
          <a:off x="935856" y="1124744"/>
          <a:ext cx="8424936" cy="28803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424936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华文楷体" pitchFamily="2" charset="-122"/>
                          <a:ea typeface="华文楷体" pitchFamily="2" charset="-122"/>
                        </a:rPr>
                        <a:t>目录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华文楷体" pitchFamily="2" charset="-122"/>
                          <a:ea typeface="华文楷体" pitchFamily="2" charset="-122"/>
                        </a:rPr>
                        <a:t>1</a:t>
                      </a:r>
                      <a:r>
                        <a:rPr lang="zh-CN" altLang="en-US" sz="1800" b="0" dirty="0" smtClean="0">
                          <a:latin typeface="华文楷体" pitchFamily="2" charset="-122"/>
                          <a:ea typeface="华文楷体" pitchFamily="2" charset="-122"/>
                        </a:rPr>
                        <a:t>、</a:t>
                      </a:r>
                      <a:r>
                        <a:rPr lang="zh-CN" altLang="en-US" sz="1800" dirty="0" smtClean="0"/>
                        <a:t>公司新流程</a:t>
                      </a:r>
                      <a:r>
                        <a:rPr lang="en-US" altLang="zh-CN" sz="1800" dirty="0" smtClean="0"/>
                        <a:t>IPS</a:t>
                      </a:r>
                      <a:r>
                        <a:rPr lang="zh-CN" altLang="en-US" sz="1800" dirty="0" smtClean="0"/>
                        <a:t>简介</a:t>
                      </a:r>
                      <a:endParaRPr lang="en-US" altLang="zh-CN" sz="1800" b="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华文楷体" pitchFamily="2" charset="-122"/>
                          <a:ea typeface="华文楷体" pitchFamily="2" charset="-122"/>
                        </a:rPr>
                        <a:t>2</a:t>
                      </a:r>
                      <a:r>
                        <a:rPr lang="zh-CN" altLang="en-US" sz="1800" b="0" dirty="0" smtClean="0">
                          <a:latin typeface="华文楷体" pitchFamily="2" charset="-122"/>
                          <a:ea typeface="华文楷体" pitchFamily="2" charset="-122"/>
                        </a:rPr>
                        <a:t>、软件开发过程</a:t>
                      </a:r>
                      <a:endParaRPr lang="en-US" altLang="zh-CN" sz="1800" b="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华文楷体" pitchFamily="2" charset="-122"/>
                          <a:ea typeface="华文楷体" pitchFamily="2" charset="-122"/>
                        </a:rPr>
                        <a:t>3</a:t>
                      </a:r>
                      <a:r>
                        <a:rPr lang="zh-CN" altLang="en-US" sz="1800" dirty="0" smtClean="0">
                          <a:latin typeface="华文楷体" pitchFamily="2" charset="-122"/>
                          <a:ea typeface="华文楷体" pitchFamily="2" charset="-122"/>
                        </a:rPr>
                        <a:t>、敏捷开发介绍</a:t>
                      </a:r>
                      <a:endParaRPr lang="en-US" altLang="zh-CN" sz="18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华文楷体" pitchFamily="2" charset="-122"/>
                          <a:ea typeface="华文楷体" pitchFamily="2" charset="-122"/>
                        </a:rPr>
                        <a:t>4</a:t>
                      </a:r>
                      <a:r>
                        <a:rPr lang="zh-CN" altLang="en-US" sz="1800" dirty="0" smtClean="0">
                          <a:latin typeface="华文楷体" pitchFamily="2" charset="-122"/>
                          <a:ea typeface="华文楷体" pitchFamily="2" charset="-122"/>
                        </a:rPr>
                        <a:t>、部门研发流程</a:t>
                      </a:r>
                      <a:endParaRPr lang="en-US" altLang="zh-CN" sz="18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2780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>
          <a:xfrm>
            <a:off x="504031" y="827532"/>
            <a:ext cx="9072563" cy="5536691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站立会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700" dirty="0" smtClean="0">
                <a:latin typeface="华文楷体" pitchFamily="2" charset="-122"/>
                <a:ea typeface="华文楷体" pitchFamily="2" charset="-122"/>
              </a:rPr>
              <a:t>目标：同步进度，识别并解决风险，</a:t>
            </a:r>
            <a:r>
              <a:rPr lang="en-US" altLang="zh-CN" sz="1700" dirty="0" smtClean="0">
                <a:latin typeface="华文楷体" pitchFamily="2" charset="-122"/>
                <a:ea typeface="华文楷体" pitchFamily="2" charset="-122"/>
              </a:rPr>
              <a:t>10min</a:t>
            </a:r>
          </a:p>
          <a:p>
            <a:pPr lvl="1"/>
            <a:endParaRPr lang="en-US" altLang="zh-CN" sz="1700" dirty="0" smtClean="0">
              <a:latin typeface="华文楷体" pitchFamily="2" charset="-122"/>
              <a:ea typeface="华文楷体" pitchFamily="2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容易犯的错误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700" dirty="0" smtClean="0">
                <a:latin typeface="华文楷体" pitchFamily="2" charset="-122"/>
                <a:ea typeface="华文楷体" pitchFamily="2" charset="-122"/>
              </a:rPr>
              <a:t>讨论太多细节问题，效率低</a:t>
            </a:r>
            <a:endParaRPr lang="en-US" altLang="zh-CN" sz="17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700" dirty="0" smtClean="0">
                <a:latin typeface="华文楷体" pitchFamily="2" charset="-122"/>
                <a:ea typeface="华文楷体" pitchFamily="2" charset="-122"/>
              </a:rPr>
              <a:t>只更新进展，忽略了困难和风险，最终给项目带来风险</a:t>
            </a:r>
            <a:endParaRPr lang="en-US" altLang="zh-CN" sz="17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700" dirty="0" smtClean="0">
                <a:latin typeface="华文楷体" pitchFamily="2" charset="-122"/>
                <a:ea typeface="华文楷体" pitchFamily="2" charset="-122"/>
              </a:rPr>
              <a:t>没有固定节奏</a:t>
            </a:r>
            <a:endParaRPr lang="en-US" altLang="zh-CN" sz="17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没兴趣，达不到沟通目的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348702" y="156822"/>
            <a:ext cx="4001804" cy="271782"/>
          </a:xfrm>
        </p:spPr>
        <p:txBody>
          <a:bodyPr lIns="104232" tIns="52116" rIns="104232" bIns="52116">
            <a:noAutofit/>
          </a:bodyPr>
          <a:lstStyle/>
          <a:p>
            <a:pPr algn="l"/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Sprint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周期：站立会</a:t>
            </a: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="" xmlns:p14="http://schemas.microsoft.com/office/powerpoint/2010/main" val="1135671066"/>
              </p:ext>
            </p:extLst>
          </p:nvPr>
        </p:nvGraphicFramePr>
        <p:xfrm>
          <a:off x="6264448" y="764704"/>
          <a:ext cx="3816424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434" name="Picture 2" descr="http://xy.tuxi.com.cn/bloguploapic/20140215152347109.jpg?f=watermark/2/text/aHR0cDovL2Jsb2cuY3Nkbi5uZXQvbGFuZXIwNTE1/font/5a6L5L2T/fontsize/400/fill/I0JBQkFCMA==/dissolve/70/gravity/Center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92240" y="3433333"/>
            <a:ext cx="5472608" cy="3452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>
          <a:xfrm>
            <a:off x="504031" y="827532"/>
            <a:ext cx="9072563" cy="5536691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评审会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700" dirty="0">
                <a:latin typeface="华文楷体" pitchFamily="2" charset="-122"/>
                <a:ea typeface="华文楷体" pitchFamily="2" charset="-122"/>
              </a:rPr>
              <a:t>目的</a:t>
            </a:r>
            <a:r>
              <a:rPr lang="zh-CN" altLang="en-US" sz="1700" dirty="0" smtClean="0">
                <a:latin typeface="华文楷体" pitchFamily="2" charset="-122"/>
                <a:ea typeface="华文楷体" pitchFamily="2" charset="-122"/>
              </a:rPr>
              <a:t>：展示成果，给干系人反馈，团队增加成就感</a:t>
            </a:r>
            <a:endParaRPr lang="en-US" altLang="zh-CN" sz="17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700" dirty="0" smtClean="0">
                <a:latin typeface="华文楷体" pitchFamily="2" charset="-122"/>
                <a:ea typeface="华文楷体" pitchFamily="2" charset="-122"/>
              </a:rPr>
              <a:t>动作：版本发布、测试、验收、体验、收集意见</a:t>
            </a:r>
            <a:endParaRPr lang="en-US" altLang="zh-CN" sz="17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700" dirty="0" smtClean="0">
                <a:latin typeface="华文楷体" pitchFamily="2" charset="-122"/>
                <a:ea typeface="华文楷体" pitchFamily="2" charset="-122"/>
              </a:rPr>
              <a:t>组织者：</a:t>
            </a:r>
            <a:r>
              <a:rPr lang="en-US" altLang="zh-CN" sz="1700" dirty="0" smtClean="0">
                <a:latin typeface="华文楷体" pitchFamily="2" charset="-122"/>
                <a:ea typeface="华文楷体" pitchFamily="2" charset="-122"/>
              </a:rPr>
              <a:t>Scrum Master</a:t>
            </a:r>
          </a:p>
          <a:p>
            <a:pPr lvl="1"/>
            <a:endParaRPr lang="en-US" altLang="zh-CN" sz="17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回顾会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700" dirty="0">
                <a:latin typeface="华文楷体" pitchFamily="2" charset="-122"/>
                <a:ea typeface="华文楷体" pitchFamily="2" charset="-122"/>
              </a:rPr>
              <a:t>目的</a:t>
            </a:r>
            <a:r>
              <a:rPr lang="zh-CN" altLang="en-US" sz="1700" dirty="0" smtClean="0">
                <a:latin typeface="华文楷体" pitchFamily="2" charset="-122"/>
                <a:ea typeface="华文楷体" pitchFamily="2" charset="-122"/>
              </a:rPr>
              <a:t>：总结</a:t>
            </a:r>
            <a:r>
              <a:rPr lang="zh-CN" altLang="en-US" sz="1700" dirty="0">
                <a:latin typeface="华文楷体" pitchFamily="2" charset="-122"/>
                <a:ea typeface="华文楷体" pitchFamily="2" charset="-122"/>
              </a:rPr>
              <a:t>项目经验和</a:t>
            </a:r>
            <a:r>
              <a:rPr lang="zh-CN" altLang="en-US" sz="1700" dirty="0" smtClean="0">
                <a:latin typeface="华文楷体" pitchFamily="2" charset="-122"/>
                <a:ea typeface="华文楷体" pitchFamily="2" charset="-122"/>
              </a:rPr>
              <a:t>教训</a:t>
            </a:r>
            <a:endParaRPr lang="zh-CN" altLang="en-US" sz="1700" dirty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1700" dirty="0" smtClean="0">
                <a:latin typeface="华文楷体" pitchFamily="2" charset="-122"/>
                <a:ea typeface="华文楷体" pitchFamily="2" charset="-122"/>
              </a:rPr>
              <a:t>什么做法是</a:t>
            </a:r>
            <a:r>
              <a:rPr lang="zh-CN" altLang="en-US" sz="1700" dirty="0">
                <a:latin typeface="华文楷体" pitchFamily="2" charset="-122"/>
                <a:ea typeface="华文楷体" pitchFamily="2" charset="-122"/>
              </a:rPr>
              <a:t>正确</a:t>
            </a:r>
            <a:r>
              <a:rPr lang="zh-CN" altLang="en-US" sz="1700" dirty="0" smtClean="0">
                <a:latin typeface="华文楷体" pitchFamily="2" charset="-122"/>
                <a:ea typeface="华文楷体" pitchFamily="2" charset="-122"/>
              </a:rPr>
              <a:t>的、什么</a:t>
            </a:r>
            <a:r>
              <a:rPr lang="zh-CN" altLang="en-US" sz="1700" dirty="0">
                <a:latin typeface="华文楷体" pitchFamily="2" charset="-122"/>
                <a:ea typeface="华文楷体" pitchFamily="2" charset="-122"/>
              </a:rPr>
              <a:t>是错误</a:t>
            </a:r>
            <a:r>
              <a:rPr lang="zh-CN" altLang="en-US" sz="1700" dirty="0" smtClean="0">
                <a:latin typeface="华文楷体" pitchFamily="2" charset="-122"/>
                <a:ea typeface="华文楷体" pitchFamily="2" charset="-122"/>
              </a:rPr>
              <a:t>的、什么应该坚持、什么应该摒弃</a:t>
            </a:r>
            <a:endParaRPr lang="en-US" altLang="zh-CN" sz="170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348702" y="156822"/>
            <a:ext cx="4001804" cy="271782"/>
          </a:xfrm>
        </p:spPr>
        <p:txBody>
          <a:bodyPr lIns="104232" tIns="52116" rIns="104232" bIns="52116">
            <a:noAutofit/>
          </a:bodyPr>
          <a:lstStyle/>
          <a:p>
            <a:pPr algn="l"/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Sprint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周期：评审会和回顾会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8702" y="228260"/>
            <a:ext cx="4547594" cy="271782"/>
          </a:xfrm>
        </p:spPr>
        <p:txBody>
          <a:bodyPr/>
          <a:lstStyle/>
          <a:p>
            <a:pPr algn="l"/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Scrum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元素：产品列表（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Product Backlog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5776" y="836712"/>
            <a:ext cx="9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Product Backlog</a:t>
            </a:r>
            <a:r>
              <a:rPr lang="zh-CN" altLang="en-US" dirty="0" smtClean="0"/>
              <a:t>是一个具有优先级的需求列表， 并对每个需求进行了粗略的估算。在</a:t>
            </a:r>
            <a:r>
              <a:rPr lang="en-US" altLang="zh-CN" dirty="0" smtClean="0"/>
              <a:t>Scrum</a:t>
            </a:r>
            <a:r>
              <a:rPr lang="zh-CN" altLang="en-US" dirty="0" smtClean="0"/>
              <a:t>中表示可以预知的所有任务，包括未细化的产品功能要求、</a:t>
            </a:r>
            <a:r>
              <a:rPr lang="en-US" altLang="zh-CN" dirty="0" smtClean="0"/>
              <a:t>Bugs</a:t>
            </a:r>
            <a:r>
              <a:rPr lang="zh-CN" altLang="en-US" dirty="0" smtClean="0"/>
              <a:t>、缺陷、用户提出的改进、具竞争力的功能及技术升级等。</a:t>
            </a:r>
            <a:endParaRPr lang="en-US" altLang="zh-CN" dirty="0" smtClean="0"/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/>
              <a:t>Sprint Backlog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Scrum</a:t>
            </a:r>
            <a:r>
              <a:rPr lang="zh-CN" altLang="en-US" dirty="0" smtClean="0"/>
              <a:t>团队计划将要在当前</a:t>
            </a:r>
            <a:r>
              <a:rPr lang="en-US" altLang="zh-CN" dirty="0" smtClean="0"/>
              <a:t>Sprint </a:t>
            </a:r>
            <a:r>
              <a:rPr lang="zh-CN" altLang="en-US" dirty="0" smtClean="0"/>
              <a:t>中完成的所有功能列表。</a:t>
            </a:r>
            <a:r>
              <a:rPr lang="en-US" altLang="zh-CN" dirty="0" smtClean="0"/>
              <a:t>Sprint Backlog</a:t>
            </a:r>
            <a:r>
              <a:rPr lang="zh-CN" altLang="en-US" dirty="0" smtClean="0"/>
              <a:t>实际上是</a:t>
            </a:r>
            <a:r>
              <a:rPr lang="en-US" altLang="zh-CN" dirty="0" smtClean="0"/>
              <a:t>Product Backlog</a:t>
            </a:r>
            <a:r>
              <a:rPr lang="zh-CN" altLang="en-US" dirty="0" smtClean="0"/>
              <a:t>的一个子集，在</a:t>
            </a:r>
            <a:r>
              <a:rPr lang="en-US" altLang="zh-CN" dirty="0" smtClean="0"/>
              <a:t>Product Backlog</a:t>
            </a:r>
            <a:r>
              <a:rPr lang="zh-CN" altLang="en-US" dirty="0" smtClean="0"/>
              <a:t>的纲要性指导下，</a:t>
            </a:r>
            <a:r>
              <a:rPr lang="en-US" altLang="zh-CN" dirty="0" smtClean="0"/>
              <a:t>Sprint Backlog</a:t>
            </a:r>
            <a:r>
              <a:rPr lang="zh-CN" altLang="en-US" dirty="0" smtClean="0"/>
              <a:t>不断发展并且充实整个项目的</a:t>
            </a:r>
            <a:r>
              <a:rPr lang="en-US" altLang="zh-CN" dirty="0" smtClean="0"/>
              <a:t>Product Backlog</a:t>
            </a:r>
            <a:r>
              <a:rPr lang="zh-CN" altLang="en-US" dirty="0" smtClean="0"/>
              <a:t>，使之趋于完善。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87784" y="3212976"/>
          <a:ext cx="8856983" cy="2403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065"/>
                <a:gridCol w="3302604"/>
                <a:gridCol w="4203314"/>
              </a:tblGrid>
              <a:tr h="40057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Product Backlog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Sprint</a:t>
                      </a:r>
                      <a:r>
                        <a:rPr lang="en-US" altLang="zh-CN" baseline="0" dirty="0" smtClean="0"/>
                        <a:t> Backlog</a:t>
                      </a:r>
                      <a:endParaRPr lang="zh-CN" altLang="en-US" dirty="0"/>
                    </a:p>
                  </a:txBody>
                  <a:tcPr/>
                </a:tc>
              </a:tr>
              <a:tr h="40057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详细度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比较详细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非常详细</a:t>
                      </a:r>
                      <a:endParaRPr lang="zh-CN" altLang="en-US" dirty="0"/>
                    </a:p>
                  </a:txBody>
                  <a:tcPr/>
                </a:tc>
              </a:tr>
              <a:tr h="40057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估算单位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Story Point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小时</a:t>
                      </a:r>
                      <a:endParaRPr lang="zh-CN" altLang="en-US" dirty="0"/>
                    </a:p>
                  </a:txBody>
                  <a:tcPr/>
                </a:tc>
              </a:tr>
              <a:tr h="40057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文档归属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 Owner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开发团队</a:t>
                      </a:r>
                      <a:endParaRPr lang="zh-CN" altLang="en-US" dirty="0"/>
                    </a:p>
                  </a:txBody>
                  <a:tcPr/>
                </a:tc>
              </a:tr>
              <a:tr h="40057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更新频率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一次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一次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工作日</a:t>
                      </a:r>
                      <a:endParaRPr lang="zh-CN" altLang="en-US" dirty="0"/>
                    </a:p>
                  </a:txBody>
                  <a:tcPr/>
                </a:tc>
              </a:tr>
              <a:tr h="40057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持续周期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整个项目周期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一个</a:t>
                      </a:r>
                      <a:r>
                        <a:rPr lang="en-US" altLang="zh-CN" dirty="0" smtClean="0"/>
                        <a:t>Sprint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8702" y="228260"/>
            <a:ext cx="4763618" cy="271782"/>
          </a:xfrm>
        </p:spPr>
        <p:txBody>
          <a:bodyPr/>
          <a:lstStyle/>
          <a:p>
            <a:pPr algn="l"/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Scrum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元素：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Burn down chart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燃尽图</a:t>
            </a:r>
            <a:endParaRPr lang="zh-CN" altLang="en-US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3808" y="764704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Burn down chart</a:t>
            </a:r>
            <a:r>
              <a:rPr lang="zh-CN" altLang="en-US" dirty="0" smtClean="0"/>
              <a:t>是在项目完成之前，对需要完成的工作的一种可视化表示。燃尽图有一个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轴（工作）和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轴（时间）。理想情况下，该图表是一个向下的曲线，随着剩余工作的完成，“烧尽”至零。燃尽图向项目组成员和企业主提供工作进展的一个公共视图。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816" y="2132856"/>
            <a:ext cx="8352928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>
          <a:xfrm>
            <a:off x="504031" y="827532"/>
            <a:ext cx="9072563" cy="5536691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任务板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348702" y="156822"/>
            <a:ext cx="4001804" cy="271782"/>
          </a:xfrm>
        </p:spPr>
        <p:txBody>
          <a:bodyPr lIns="104232" tIns="52116" rIns="104232" bIns="52116"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Scrum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元素：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任务板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</a:br>
            <a:endParaRPr lang="zh-CN" altLang="en-US" b="1" dirty="0" smtClean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4098" y="1320585"/>
            <a:ext cx="7572428" cy="51802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94" name="Picture 2" descr="http://www.kuqin.com/upimg/allimg/080512/2243215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143116"/>
            <a:ext cx="4438650" cy="2152650"/>
          </a:xfrm>
          <a:prstGeom prst="rect">
            <a:avLst/>
          </a:prstGeom>
          <a:noFill/>
        </p:spPr>
      </p:pic>
      <p:pic>
        <p:nvPicPr>
          <p:cNvPr id="8196" name="Picture 4" descr="http://dl.javaeye.com/upload/attachment/297053/c4b49fdc-9c73-381a-9233-cf2ffd2a35a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7172" y="928670"/>
            <a:ext cx="4762500" cy="2638426"/>
          </a:xfrm>
          <a:prstGeom prst="rect">
            <a:avLst/>
          </a:prstGeom>
          <a:noFill/>
        </p:spPr>
      </p:pic>
      <p:pic>
        <p:nvPicPr>
          <p:cNvPr id="8200" name="Picture 8" descr="http://hiphotos.baidu.com/guoyouyang1124/pic/item/449397321eb5cc500b55a92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82990" y="2786058"/>
            <a:ext cx="6096000" cy="3857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348702" y="156822"/>
            <a:ext cx="6491810" cy="319850"/>
          </a:xfrm>
        </p:spPr>
        <p:txBody>
          <a:bodyPr lIns="104232" tIns="52116" rIns="104232" bIns="52116">
            <a:noAutofit/>
          </a:bodyPr>
          <a:lstStyle/>
          <a:p>
            <a:pPr algn="l"/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Scrum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元素：故事点</a:t>
            </a:r>
          </a:p>
        </p:txBody>
      </p:sp>
      <p:sp>
        <p:nvSpPr>
          <p:cNvPr id="5" name="内容占位符 1"/>
          <p:cNvSpPr>
            <a:spLocks noGrp="1"/>
          </p:cNvSpPr>
          <p:nvPr>
            <p:ph idx="10"/>
          </p:nvPr>
        </p:nvSpPr>
        <p:spPr>
          <a:xfrm>
            <a:off x="504031" y="827532"/>
            <a:ext cx="9072563" cy="5265763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故事点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700" dirty="0">
                <a:latin typeface="华文楷体" pitchFamily="2" charset="-122"/>
                <a:ea typeface="华文楷体" pitchFamily="2" charset="-122"/>
              </a:rPr>
              <a:t>关键点：估算相对大小；收集部分真实工时</a:t>
            </a:r>
            <a:endParaRPr lang="en-US" altLang="zh-CN" sz="1700" dirty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700" dirty="0">
                <a:latin typeface="华文楷体" pitchFamily="2" charset="-122"/>
                <a:ea typeface="华文楷体" pitchFamily="2" charset="-122"/>
              </a:rPr>
              <a:t>最小的相对值就叫故事</a:t>
            </a:r>
            <a:r>
              <a:rPr lang="zh-CN" altLang="en-US" sz="1700" dirty="0" smtClean="0">
                <a:latin typeface="华文楷体" pitchFamily="2" charset="-122"/>
                <a:ea typeface="华文楷体" pitchFamily="2" charset="-122"/>
              </a:rPr>
              <a:t>点</a:t>
            </a:r>
            <a:endParaRPr lang="en-US" altLang="zh-CN" sz="1700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50000"/>
              </a:lnSpc>
            </a:pPr>
            <a:endParaRPr lang="en-US" altLang="zh-CN" sz="1700" dirty="0">
              <a:latin typeface="华文楷体" pitchFamily="2" charset="-122"/>
              <a:ea typeface="华文楷体" pitchFamily="2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敏捷为什么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用故事点而不用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绝对时间？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lvl="1" fontAlgn="base">
              <a:lnSpc>
                <a:spcPct val="150000"/>
              </a:lnSpc>
            </a:pPr>
            <a:r>
              <a:rPr lang="zh-CN" altLang="en-US" sz="1700" dirty="0">
                <a:latin typeface="华文楷体" pitchFamily="2" charset="-122"/>
                <a:ea typeface="华文楷体" pitchFamily="2" charset="-122"/>
              </a:rPr>
              <a:t>人天生不擅长做绝对估计，人们更擅长做相对估计。因此对一个需求点来说，关注于相对大小也更容易使整个团队在估计值上达成</a:t>
            </a:r>
            <a:r>
              <a:rPr lang="zh-CN" altLang="en-US" sz="1700" dirty="0" smtClean="0">
                <a:latin typeface="华文楷体" pitchFamily="2" charset="-122"/>
                <a:ea typeface="华文楷体" pitchFamily="2" charset="-122"/>
              </a:rPr>
              <a:t>共识</a:t>
            </a:r>
            <a:endParaRPr lang="zh-CN" altLang="en-US" sz="1700" dirty="0">
              <a:latin typeface="华文楷体" pitchFamily="2" charset="-122"/>
              <a:ea typeface="华文楷体" pitchFamily="2" charset="-122"/>
            </a:endParaRPr>
          </a:p>
          <a:p>
            <a:pPr lvl="1" fontAlgn="base">
              <a:lnSpc>
                <a:spcPct val="150000"/>
              </a:lnSpc>
            </a:pPr>
            <a:r>
              <a:rPr lang="zh-CN" altLang="en-US" sz="1700" dirty="0">
                <a:latin typeface="华文楷体" pitchFamily="2" charset="-122"/>
                <a:ea typeface="华文楷体" pitchFamily="2" charset="-122"/>
              </a:rPr>
              <a:t>使用“故事点”可以综合考虑一些其他因素包括复杂度、不确定性等，基于故事点的规模估计是在综合考虑各种因素之后的综合估计。而用代码行数很难对复杂度、不确定性等作出</a:t>
            </a:r>
            <a:r>
              <a:rPr lang="zh-CN" altLang="en-US" sz="1700" dirty="0" smtClean="0">
                <a:latin typeface="华文楷体" pitchFamily="2" charset="-122"/>
                <a:ea typeface="华文楷体" pitchFamily="2" charset="-122"/>
              </a:rPr>
              <a:t>估算</a:t>
            </a:r>
            <a:endParaRPr lang="zh-CN" altLang="en-US" sz="1700" dirty="0">
              <a:latin typeface="华文楷体" pitchFamily="2" charset="-122"/>
              <a:ea typeface="华文楷体" pitchFamily="2" charset="-122"/>
            </a:endParaRPr>
          </a:p>
          <a:p>
            <a:pPr lvl="1" fontAlgn="base">
              <a:lnSpc>
                <a:spcPct val="150000"/>
              </a:lnSpc>
            </a:pPr>
            <a:r>
              <a:rPr lang="zh-CN" altLang="en-US" sz="1700" dirty="0">
                <a:latin typeface="华文楷体" pitchFamily="2" charset="-122"/>
                <a:ea typeface="华文楷体" pitchFamily="2" charset="-122"/>
              </a:rPr>
              <a:t>忽略个人能力的</a:t>
            </a:r>
            <a:r>
              <a:rPr lang="zh-CN" altLang="en-US" sz="1700" dirty="0" smtClean="0">
                <a:latin typeface="华文楷体" pitchFamily="2" charset="-122"/>
                <a:ea typeface="华文楷体" pitchFamily="2" charset="-122"/>
              </a:rPr>
              <a:t>不同</a:t>
            </a:r>
            <a:endParaRPr lang="zh-CN" altLang="en-US" sz="1700" dirty="0">
              <a:latin typeface="华文楷体" pitchFamily="2" charset="-122"/>
              <a:ea typeface="华文楷体" pitchFamily="2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22603324"/>
              </p:ext>
            </p:extLst>
          </p:nvPr>
        </p:nvGraphicFramePr>
        <p:xfrm>
          <a:off x="935856" y="1124744"/>
          <a:ext cx="8424936" cy="28803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424936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华文楷体" pitchFamily="2" charset="-122"/>
                          <a:ea typeface="华文楷体" pitchFamily="2" charset="-122"/>
                        </a:rPr>
                        <a:t>目录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华文楷体" pitchFamily="2" charset="-122"/>
                          <a:ea typeface="华文楷体" pitchFamily="2" charset="-122"/>
                        </a:rPr>
                        <a:t>1</a:t>
                      </a:r>
                      <a:r>
                        <a:rPr lang="zh-CN" altLang="en-US" sz="1800" b="0" dirty="0" smtClean="0">
                          <a:latin typeface="华文楷体" pitchFamily="2" charset="-122"/>
                          <a:ea typeface="华文楷体" pitchFamily="2" charset="-122"/>
                        </a:rPr>
                        <a:t>、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公司新流程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IPS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简介</a:t>
                      </a:r>
                      <a:endParaRPr lang="en-US" altLang="zh-CN" sz="1800" b="0" kern="1200" dirty="0" smtClean="0">
                        <a:solidFill>
                          <a:schemeClr val="tx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华文楷体" pitchFamily="2" charset="-122"/>
                          <a:ea typeface="华文楷体" pitchFamily="2" charset="-122"/>
                        </a:rPr>
                        <a:t>2</a:t>
                      </a:r>
                      <a:r>
                        <a:rPr lang="zh-CN" altLang="en-US" sz="1800" b="0" dirty="0" smtClean="0">
                          <a:latin typeface="华文楷体" pitchFamily="2" charset="-122"/>
                          <a:ea typeface="华文楷体" pitchFamily="2" charset="-122"/>
                        </a:rPr>
                        <a:t>、软件开发过程</a:t>
                      </a:r>
                      <a:endParaRPr lang="en-US" altLang="zh-CN" sz="1800" b="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华文楷体" pitchFamily="2" charset="-122"/>
                          <a:ea typeface="华文楷体" pitchFamily="2" charset="-122"/>
                        </a:rPr>
                        <a:t>3</a:t>
                      </a:r>
                      <a:r>
                        <a:rPr lang="zh-CN" altLang="en-US" sz="1800" dirty="0" smtClean="0">
                          <a:latin typeface="华文楷体" pitchFamily="2" charset="-122"/>
                          <a:ea typeface="华文楷体" pitchFamily="2" charset="-122"/>
                        </a:rPr>
                        <a:t>、敏捷开发介绍</a:t>
                      </a:r>
                      <a:endParaRPr lang="en-US" altLang="zh-CN" sz="18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华文楷体" pitchFamily="2" charset="-122"/>
                          <a:ea typeface="华文楷体" pitchFamily="2" charset="-122"/>
                        </a:rPr>
                        <a:t>4</a:t>
                      </a:r>
                      <a:r>
                        <a:rPr lang="zh-CN" altLang="en-US" sz="1800" dirty="0" smtClean="0">
                          <a:latin typeface="华文楷体" pitchFamily="2" charset="-122"/>
                          <a:ea typeface="华文楷体" pitchFamily="2" charset="-122"/>
                        </a:rPr>
                        <a:t>、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部门研发流程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2780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3672160" y="1907540"/>
            <a:ext cx="6264696" cy="1584176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、互联网应用开发流程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63848" y="2483604"/>
            <a:ext cx="1008112" cy="4320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原型验证</a:t>
            </a: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0032" y="2483604"/>
            <a:ext cx="1008112" cy="4320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流程图: 决策 5"/>
          <p:cNvSpPr/>
          <p:nvPr/>
        </p:nvSpPr>
        <p:spPr>
          <a:xfrm>
            <a:off x="4176216" y="2483604"/>
            <a:ext cx="1008112" cy="432048"/>
          </a:xfrm>
          <a:prstGeom prst="flowChartDecis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计划会议</a:t>
            </a:r>
            <a:endParaRPr lang="zh-CN" alt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流程图: 决策 6"/>
          <p:cNvSpPr/>
          <p:nvPr/>
        </p:nvSpPr>
        <p:spPr>
          <a:xfrm>
            <a:off x="5832400" y="2483604"/>
            <a:ext cx="1008112" cy="432048"/>
          </a:xfrm>
          <a:prstGeom prst="flowChartDecis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设计实现</a:t>
            </a:r>
            <a:endParaRPr lang="zh-CN" alt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7416576" y="2483604"/>
            <a:ext cx="1008112" cy="432048"/>
          </a:xfrm>
          <a:prstGeom prst="flowChartDecis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版本发布</a:t>
            </a:r>
            <a:endParaRPr lang="zh-CN" alt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768" y="2590091"/>
            <a:ext cx="2190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右箭头 10"/>
          <p:cNvSpPr/>
          <p:nvPr/>
        </p:nvSpPr>
        <p:spPr>
          <a:xfrm>
            <a:off x="431800" y="2591616"/>
            <a:ext cx="360040" cy="21602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右箭头 11"/>
          <p:cNvSpPr/>
          <p:nvPr/>
        </p:nvSpPr>
        <p:spPr>
          <a:xfrm>
            <a:off x="2015976" y="2591616"/>
            <a:ext cx="360040" cy="21602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右箭头 12"/>
          <p:cNvSpPr/>
          <p:nvPr/>
        </p:nvSpPr>
        <p:spPr>
          <a:xfrm>
            <a:off x="3672160" y="2591616"/>
            <a:ext cx="360040" cy="21602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右箭头 13"/>
          <p:cNvSpPr/>
          <p:nvPr/>
        </p:nvSpPr>
        <p:spPr>
          <a:xfrm>
            <a:off x="5400352" y="2591616"/>
            <a:ext cx="360040" cy="2160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5" name="右箭头 14"/>
          <p:cNvSpPr/>
          <p:nvPr/>
        </p:nvSpPr>
        <p:spPr>
          <a:xfrm>
            <a:off x="6984528" y="2591616"/>
            <a:ext cx="360040" cy="2160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8" name="上弧形箭头 17"/>
          <p:cNvSpPr/>
          <p:nvPr/>
        </p:nvSpPr>
        <p:spPr>
          <a:xfrm flipH="1">
            <a:off x="4608264" y="1763524"/>
            <a:ext cx="4824536" cy="648072"/>
          </a:xfrm>
          <a:prstGeom prst="curved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流程图: 决策 18"/>
          <p:cNvSpPr/>
          <p:nvPr/>
        </p:nvSpPr>
        <p:spPr>
          <a:xfrm>
            <a:off x="8928744" y="2483604"/>
            <a:ext cx="1008112" cy="432048"/>
          </a:xfrm>
          <a:prstGeom prst="flowChartDecis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迭代总结</a:t>
            </a:r>
            <a:endParaRPr lang="zh-CN" alt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8496696" y="2591616"/>
            <a:ext cx="360040" cy="2160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2" name="上弧形箭头 21"/>
          <p:cNvSpPr/>
          <p:nvPr/>
        </p:nvSpPr>
        <p:spPr>
          <a:xfrm flipH="1" flipV="1">
            <a:off x="2736056" y="2987660"/>
            <a:ext cx="6696744" cy="1152128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44368" y="428380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产品迭代周期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44368" y="1403484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开发迭代（</a:t>
            </a:r>
            <a:r>
              <a:rPr lang="en-US" altLang="zh-CN" sz="16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V1.1</a:t>
            </a:r>
            <a:r>
              <a:rPr lang="zh-CN" altLang="en-US" sz="16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V1.2</a:t>
            </a:r>
            <a:r>
              <a:rPr lang="zh-CN" altLang="en-US" sz="16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V1.3…)</a:t>
            </a:r>
            <a:endParaRPr lang="zh-CN" altLang="en-US" sz="16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5816" y="486916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NOTE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开发模式采用增量式开发，包含两层循环：产品迭代和开发迭代。前者进行重大特性的规划和实现（即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等大版本）；后者以敏捷方式进行持续集成开发，并快速响应用户反馈，实现小步快跑（即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1.3…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等小版本）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latin typeface="+mn-lt"/>
                <a:ea typeface="+mn-ea"/>
                <a:cs typeface="+mn-cs"/>
              </a:rPr>
              <a:t>4</a:t>
            </a:r>
            <a:r>
              <a:rPr lang="zh-CN" altLang="en-US" b="1" dirty="0" smtClean="0">
                <a:latin typeface="+mn-lt"/>
                <a:ea typeface="+mn-ea"/>
                <a:cs typeface="+mn-cs"/>
              </a:rPr>
              <a:t>、研发组织架构</a:t>
            </a:r>
            <a:endParaRPr lang="zh-CN" altLang="en-US" b="1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47824" y="1268760"/>
          <a:ext cx="8796601" cy="4346922"/>
        </p:xfrm>
        <a:graphic>
          <a:graphicData uri="http://schemas.openxmlformats.org/presentationml/2006/ole">
            <p:oleObj spid="_x0000_s1026" name="Visio" r:id="rId3" imgW="7610490" imgH="376138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形标注 16"/>
          <p:cNvSpPr/>
          <p:nvPr/>
        </p:nvSpPr>
        <p:spPr>
          <a:xfrm>
            <a:off x="8064648" y="2996952"/>
            <a:ext cx="1656184" cy="720080"/>
          </a:xfrm>
          <a:prstGeom prst="wedgeEllipseCallout">
            <a:avLst>
              <a:gd name="adj1" fmla="val -79495"/>
              <a:gd name="adj2" fmla="val 4927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、设计的层次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1511920" y="4869160"/>
            <a:ext cx="6120680" cy="648072"/>
          </a:xfrm>
          <a:prstGeom prst="round2Diag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产品需求分析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对角圆角矩形 4"/>
          <p:cNvSpPr/>
          <p:nvPr/>
        </p:nvSpPr>
        <p:spPr>
          <a:xfrm>
            <a:off x="1511920" y="3392996"/>
            <a:ext cx="3168352" cy="648072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1511920" y="1844824"/>
            <a:ext cx="3168352" cy="648072"/>
          </a:xfrm>
          <a:prstGeom prst="round2Diag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详细设计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5112320" y="1844824"/>
            <a:ext cx="2448272" cy="64807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测试用例设计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对角圆角矩形 7"/>
          <p:cNvSpPr/>
          <p:nvPr/>
        </p:nvSpPr>
        <p:spPr>
          <a:xfrm>
            <a:off x="5112320" y="3392996"/>
            <a:ext cx="2448272" cy="648072"/>
          </a:xfrm>
          <a:prstGeom prst="round2Diag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交互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视效设计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上箭头 8"/>
          <p:cNvSpPr/>
          <p:nvPr/>
        </p:nvSpPr>
        <p:spPr>
          <a:xfrm>
            <a:off x="2952080" y="4077072"/>
            <a:ext cx="360040" cy="72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6012420" y="4077072"/>
            <a:ext cx="360040" cy="72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6012420" y="2564904"/>
            <a:ext cx="360040" cy="72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2952080" y="2564904"/>
            <a:ext cx="360040" cy="72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 rot="18264461">
            <a:off x="4820509" y="2302373"/>
            <a:ext cx="360040" cy="1227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08664" y="321297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UI/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视效工程师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形标注 17"/>
          <p:cNvSpPr/>
          <p:nvPr/>
        </p:nvSpPr>
        <p:spPr>
          <a:xfrm>
            <a:off x="8064648" y="1484784"/>
            <a:ext cx="1656184" cy="720080"/>
          </a:xfrm>
          <a:prstGeom prst="wedgeEllipseCallout">
            <a:avLst>
              <a:gd name="adj1" fmla="val -79495"/>
              <a:gd name="adj2" fmla="val 4927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208664" y="1700808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系统测试工程师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3672160" y="6021288"/>
            <a:ext cx="1656184" cy="720080"/>
          </a:xfrm>
          <a:prstGeom prst="wedgeEllipseCallout">
            <a:avLst>
              <a:gd name="adj1" fmla="val -8756"/>
              <a:gd name="adj2" fmla="val -11607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8224" y="6237312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BA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形标注 21"/>
          <p:cNvSpPr/>
          <p:nvPr/>
        </p:nvSpPr>
        <p:spPr>
          <a:xfrm>
            <a:off x="0" y="4077072"/>
            <a:ext cx="1656184" cy="720080"/>
          </a:xfrm>
          <a:prstGeom prst="wedgeEllipseCallout">
            <a:avLst>
              <a:gd name="adj1" fmla="val 40704"/>
              <a:gd name="adj2" fmla="val -1002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429309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Architect &amp; SE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形标注 23"/>
          <p:cNvSpPr/>
          <p:nvPr/>
        </p:nvSpPr>
        <p:spPr>
          <a:xfrm>
            <a:off x="0" y="980728"/>
            <a:ext cx="1656184" cy="720080"/>
          </a:xfrm>
          <a:prstGeom prst="wedgeEllipseCallout">
            <a:avLst>
              <a:gd name="adj1" fmla="val 38404"/>
              <a:gd name="adj2" fmla="val 10747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15776" y="1196752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SE &amp; DEV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id" hidden="1"/>
          <p:cNvGrpSpPr/>
          <p:nvPr>
            <p:custDataLst>
              <p:tags r:id="rId1"/>
            </p:custDataLst>
          </p:nvPr>
        </p:nvGrpSpPr>
        <p:grpSpPr>
          <a:xfrm>
            <a:off x="531524" y="605118"/>
            <a:ext cx="9017577" cy="5922085"/>
            <a:chOff x="530352" y="685800"/>
            <a:chExt cx="8997696" cy="6711696"/>
          </a:xfrm>
        </p:grpSpPr>
        <p:sp>
          <p:nvSpPr>
            <p:cNvPr id="4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910994">
                <a:defRPr/>
              </a:pPr>
              <a:endParaRPr lang="zh-CN" altLang="en-US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5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910994">
                <a:defRPr/>
              </a:pPr>
              <a:endParaRPr lang="zh-CN" altLang="en-US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6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800096">
                <a:buSzPct val="90000"/>
                <a:defRPr/>
              </a:pPr>
              <a:endParaRPr lang="zh-CN" altLang="en-US" sz="1400" dirty="0">
                <a:solidFill>
                  <a:srgbClr val="A32020"/>
                </a:solidFill>
                <a:ea typeface="MS PGothic" pitchFamily="34" charset="-128"/>
                <a:cs typeface="Arial" charset="0"/>
              </a:endParaRPr>
            </a:p>
          </p:txBody>
        </p:sp>
        <p:grpSp>
          <p:nvGrpSpPr>
            <p:cNvPr id="7" name="Group 600" hidden="1"/>
            <p:cNvGrpSpPr/>
            <p:nvPr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43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4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5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6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7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8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8" name="Group 500" hidden="1"/>
            <p:cNvGrpSpPr/>
            <p:nvPr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37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8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9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0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1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2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9" name="Group 400" hidden="1"/>
            <p:cNvGrpSpPr/>
            <p:nvPr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31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2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3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4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5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6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10" name="Group 300" hidden="1"/>
            <p:cNvGrpSpPr/>
            <p:nvPr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25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6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7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8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9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0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11" name="Group 200" hidden="1"/>
            <p:cNvGrpSpPr/>
            <p:nvPr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19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0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1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2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3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4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12" name="Group 100" hidden="1"/>
            <p:cNvGrpSpPr/>
            <p:nvPr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13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14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15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16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17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18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i="0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IPS</a:t>
            </a:r>
            <a:r>
              <a:rPr lang="zh-CN" altLang="en-US" sz="2800" i="0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：</a:t>
            </a:r>
            <a:r>
              <a:rPr lang="zh-CN" altLang="en-US" sz="2800" i="0" u="sng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lang="en-US" altLang="zh-CN" sz="2800" i="0" u="sng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I</a:t>
            </a:r>
            <a:r>
              <a:rPr lang="en-US" altLang="zh-CN" sz="2800" i="0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ntegrated </a:t>
            </a:r>
            <a:r>
              <a:rPr lang="en-US" altLang="zh-CN" sz="2800" i="0" u="sng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P</a:t>
            </a:r>
            <a:r>
              <a:rPr lang="en-US" altLang="zh-CN" sz="2800" i="0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roduct and </a:t>
            </a:r>
            <a:r>
              <a:rPr lang="en-US" altLang="zh-CN" sz="2800" i="0" u="sng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S</a:t>
            </a:r>
            <a:r>
              <a:rPr lang="en-US" altLang="zh-CN" sz="2800" i="0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upply Chain Management</a:t>
            </a:r>
            <a:r>
              <a:rPr lang="zh-CN" altLang="en-US" sz="2800" i="0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br>
              <a:rPr lang="zh-CN" altLang="en-US" sz="2800" i="0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</a:br>
            <a:r>
              <a:rPr lang="en-US" altLang="zh-CN" sz="2800" i="0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(</a:t>
            </a:r>
            <a:r>
              <a:rPr lang="zh-CN" altLang="en-US" sz="2800" i="0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产品链供应链一体化管理体系</a:t>
            </a:r>
            <a:r>
              <a:rPr lang="en-US" altLang="zh-CN" sz="2800" i="0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)</a:t>
            </a:r>
            <a:endParaRPr lang="zh-CN" altLang="en-US" sz="2800" i="0" dirty="0">
              <a:solidFill>
                <a:schemeClr val="accent2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50" name="Content Placeholder 15"/>
          <p:cNvSpPr txBox="1">
            <a:spLocks/>
          </p:cNvSpPr>
          <p:nvPr/>
        </p:nvSpPr>
        <p:spPr>
          <a:xfrm>
            <a:off x="531524" y="2147896"/>
            <a:ext cx="9017577" cy="380102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0171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 sz="11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234482" marR="0" indent="-228146" algn="l" defTabSz="10171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rgbClr val="000000"/>
              </a:buClr>
              <a:buSzTx/>
              <a:buFont typeface="Times New Roman" pitchFamily="18" charset="0"/>
              <a:buChar char="•"/>
              <a:tabLst/>
              <a:defRPr sz="11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467070" marR="0" indent="-229944" algn="l" defTabSz="10171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rgbClr val="000000"/>
              </a:buClr>
              <a:buSzTx/>
              <a:buFont typeface="Arial" pitchFamily="34" charset="0"/>
              <a:buChar char="-"/>
              <a:tabLst/>
              <a:defRPr sz="11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693419" marR="0" indent="-229944" algn="l" defTabSz="10171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rgbClr val="000000"/>
              </a:buClr>
              <a:buSzTx/>
              <a:buFont typeface="Georgia" pitchFamily="18" charset="0"/>
              <a:buChar char="◦"/>
              <a:tabLst/>
              <a:defRPr sz="11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912582" marR="0" indent="-228146" algn="l" defTabSz="10171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rgbClr val="000000"/>
              </a:buClr>
              <a:buSzTx/>
              <a:buFont typeface="Georgia" pitchFamily="18" charset="0"/>
              <a:buChar char="›"/>
              <a:tabLst/>
              <a:defRPr sz="1100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33534" indent="-229944" algn="l" defTabSz="1016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lang="en-GB" sz="1100" kern="1200" baseline="0" noProof="0" dirty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6pPr>
            <a:lvl7pPr marL="467070" indent="-228146" algn="l" defTabSz="1016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lang="en-GB" sz="1100" kern="1200" baseline="0" noProof="0" dirty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7pPr>
            <a:lvl8pPr marL="693419" indent="-228146" algn="l" defTabSz="1016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 lang="en-GB" sz="1100" kern="1200" baseline="0" noProof="0" dirty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8pPr>
            <a:lvl9pPr marL="0" indent="0" algn="l" defTabSz="1016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Font typeface="Arial" pitchFamily="34" charset="0"/>
              <a:buNone/>
              <a:defRPr lang="en-GB" sz="1100" b="1" kern="1200" baseline="0" noProof="0" dirty="0" smtClean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由全球著名的</a:t>
            </a:r>
            <a:r>
              <a:rPr lang="en-US" altLang="zh-CN" sz="2000" b="1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PwC</a:t>
            </a:r>
            <a:r>
              <a:rPr lang="zh-CN" altLang="en-US" sz="2000" b="1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管理咨询公司</a:t>
            </a:r>
            <a:r>
              <a:rPr lang="zh-CN" altLang="en-US" sz="20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与</a:t>
            </a:r>
            <a:r>
              <a:rPr lang="en-US" altLang="zh-CN" sz="2000" b="1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Nubia</a:t>
            </a:r>
            <a:r>
              <a:rPr lang="zh-CN" altLang="en-US" sz="2000" b="1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lang="zh-CN" altLang="en-US" sz="20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在产品链供应链管理改善项目中共同打造，以</a:t>
            </a:r>
            <a:r>
              <a:rPr lang="en-US" altLang="zh-CN" sz="20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PwC</a:t>
            </a:r>
            <a:r>
              <a:rPr lang="zh-CN" altLang="en-US" sz="20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业界领先的</a:t>
            </a:r>
            <a:r>
              <a:rPr lang="en-US" altLang="zh-CN" sz="2000" b="1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PACE</a:t>
            </a:r>
            <a:r>
              <a:rPr lang="en-US" altLang="zh-CN" sz="2000" b="1" baseline="30000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®</a:t>
            </a:r>
            <a:r>
              <a:rPr lang="zh-CN" altLang="en-US" sz="20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产品创新模型和</a:t>
            </a:r>
            <a:r>
              <a:rPr lang="en-US" altLang="zh-CN" sz="2000" b="1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SCOR</a:t>
            </a:r>
            <a:r>
              <a:rPr lang="en-US" altLang="zh-CN" sz="2000" b="1" baseline="30000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®</a:t>
            </a:r>
            <a:r>
              <a:rPr lang="zh-CN" altLang="en-US" sz="2000" b="1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lang="zh-CN" altLang="en-US" sz="20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供应链运作参考模型为基础，</a:t>
            </a:r>
            <a:r>
              <a:rPr lang="zh-CN" altLang="en-US" sz="2000" b="1" dirty="0" smtClean="0"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lang="zh-CN" altLang="en-US" sz="20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适合高科技行业的</a:t>
            </a:r>
            <a:r>
              <a:rPr lang="zh-CN" altLang="en-US" sz="2000" b="1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产品链和供应链体系</a:t>
            </a:r>
            <a:r>
              <a:rPr lang="zh-CN" altLang="en-US" sz="2000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。</a:t>
            </a:r>
            <a:r>
              <a:rPr lang="zh-CN" altLang="en-US" sz="20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/>
            </a:r>
            <a:br>
              <a:rPr lang="zh-CN" altLang="en-US" sz="2000" dirty="0" smtClean="0">
                <a:latin typeface="STKaiti" panose="02010600040101010101" pitchFamily="2" charset="-122"/>
                <a:ea typeface="STKaiti" panose="02010600040101010101" pitchFamily="2" charset="-122"/>
              </a:rPr>
            </a:br>
            <a:r>
              <a:rPr lang="zh-CN" altLang="en-US" sz="20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/>
            </a:r>
            <a:br>
              <a:rPr lang="zh-CN" altLang="en-US" sz="2000" dirty="0" smtClean="0">
                <a:latin typeface="STKaiti" panose="02010600040101010101" pitchFamily="2" charset="-122"/>
                <a:ea typeface="STKaiti" panose="02010600040101010101" pitchFamily="2" charset="-122"/>
              </a:rPr>
            </a:br>
            <a:r>
              <a:rPr lang="zh-CN" altLang="en-US" sz="20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该方案将支持未来</a:t>
            </a:r>
            <a:r>
              <a:rPr lang="en-US" altLang="zh-CN" sz="20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Nubia </a:t>
            </a:r>
            <a:r>
              <a:rPr lang="zh-CN" altLang="en-US" sz="20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产品链和供应链体系的运作，保证跨体系跨职能的无缝对接</a:t>
            </a:r>
            <a:r>
              <a:rPr lang="en-US" altLang="zh-CN" sz="20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, </a:t>
            </a:r>
            <a:r>
              <a:rPr lang="zh-CN" altLang="en-US" sz="20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以达至</a:t>
            </a:r>
            <a:r>
              <a:rPr lang="zh-CN" altLang="en-US" sz="2000" b="1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以下三个目标</a:t>
            </a:r>
            <a:r>
              <a:rPr lang="zh-CN" altLang="en-US" sz="20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：</a:t>
            </a:r>
          </a:p>
          <a:p>
            <a:endParaRPr lang="zh-CN" altLang="en-US" sz="2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870051" y="4194011"/>
            <a:ext cx="2669886" cy="18208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spcAft>
                <a:spcPts val="1800"/>
              </a:spcAft>
              <a:buClr>
                <a:schemeClr val="tx1"/>
              </a:buClr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实现业务的持续、</a:t>
            </a:r>
            <a:r>
              <a:rPr lang="zh-CN" altLang="en-US" sz="2000" b="1" u="sng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快速增长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677569" y="4194011"/>
            <a:ext cx="2669886" cy="18208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spcAft>
                <a:spcPts val="1800"/>
              </a:spcAft>
              <a:buClr>
                <a:schemeClr val="tx1"/>
              </a:buClr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提升产品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 b="1" u="sng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市场竞争力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22881" y="4194011"/>
            <a:ext cx="2669886" cy="18208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spcAft>
                <a:spcPts val="1800"/>
              </a:spcAft>
              <a:buClr>
                <a:schemeClr val="tx1"/>
              </a:buClr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缩短研发周期，提升</a:t>
            </a:r>
            <a:r>
              <a:rPr lang="zh-CN" altLang="en-US" sz="2000" b="1" u="sng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研发效率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及质量及</a:t>
            </a:r>
            <a:r>
              <a:rPr lang="zh-CN" altLang="en-US" sz="2000" b="1" u="sng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供应链管理水平</a:t>
            </a:r>
          </a:p>
        </p:txBody>
      </p:sp>
      <p:sp>
        <p:nvSpPr>
          <p:cNvPr id="53" name="Oval 52"/>
          <p:cNvSpPr/>
          <p:nvPr/>
        </p:nvSpPr>
        <p:spPr>
          <a:xfrm>
            <a:off x="7007267" y="4270332"/>
            <a:ext cx="396290" cy="348896"/>
          </a:xfrm>
          <a:prstGeom prst="ellipse">
            <a:avLst/>
          </a:prstGeom>
          <a:solidFill>
            <a:schemeClr val="accent2"/>
          </a:solidFill>
          <a:ln w="25400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TW" sz="1800" b="1" i="1" dirty="0" smtClean="0">
                <a:solidFill>
                  <a:schemeClr val="bg2"/>
                </a:solidFill>
                <a:latin typeface="+mj-lt"/>
              </a:rPr>
              <a:t>3</a:t>
            </a:r>
            <a:endParaRPr lang="en-GB" sz="1800" b="1" i="1" dirty="0" smtClean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3783182" y="4284887"/>
            <a:ext cx="396290" cy="348896"/>
          </a:xfrm>
          <a:prstGeom prst="ellipse">
            <a:avLst/>
          </a:prstGeom>
          <a:solidFill>
            <a:schemeClr val="accent2"/>
          </a:solidFill>
          <a:ln w="25400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TW" sz="1800" b="1" i="1" dirty="0" smtClean="0">
                <a:solidFill>
                  <a:schemeClr val="bg2"/>
                </a:solidFill>
                <a:latin typeface="+mj-lt"/>
              </a:rPr>
              <a:t>2</a:t>
            </a:r>
            <a:endParaRPr lang="en-GB" sz="1800" b="1" i="1" dirty="0" smtClean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662754" y="4284887"/>
            <a:ext cx="396290" cy="348896"/>
          </a:xfrm>
          <a:prstGeom prst="ellipse">
            <a:avLst/>
          </a:prstGeom>
          <a:solidFill>
            <a:schemeClr val="accent2"/>
          </a:solidFill>
          <a:ln w="25400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TW" sz="1800" b="1" i="1" dirty="0">
                <a:solidFill>
                  <a:schemeClr val="bg2"/>
                </a:solidFill>
                <a:latin typeface="+mj-lt"/>
              </a:rPr>
              <a:t>1</a:t>
            </a:r>
            <a:endParaRPr lang="en-GB" sz="1800" b="1" i="1" dirty="0" smtClean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39AF-FEF5-47AB-AA80-4C0BD4A8B092}" type="slidenum">
              <a:rPr lang="en-US" altLang="zh-CN" smtClean="0"/>
              <a:pPr/>
              <a:t>3</a:t>
            </a:fld>
            <a:endParaRPr lang="zh-CN" altLang="en-US" dirty="0"/>
          </a:p>
        </p:txBody>
      </p:sp>
      <p:sp>
        <p:nvSpPr>
          <p:cNvPr id="57" name="五角星 56"/>
          <p:cNvSpPr/>
          <p:nvPr/>
        </p:nvSpPr>
        <p:spPr>
          <a:xfrm>
            <a:off x="116751" y="1086552"/>
            <a:ext cx="298833" cy="253427"/>
          </a:xfrm>
          <a:prstGeom prst="star5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3808" y="4766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公司</a:t>
            </a:r>
            <a:r>
              <a:rPr lang="en-US" altLang="zh-CN" b="1" dirty="0" smtClean="0"/>
              <a:t>IPS</a:t>
            </a:r>
            <a:r>
              <a:rPr lang="zh-CN" altLang="en-US" b="1" dirty="0" smtClean="0"/>
              <a:t>流程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25648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QA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的层次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对角圆角矩形 2"/>
          <p:cNvSpPr/>
          <p:nvPr/>
        </p:nvSpPr>
        <p:spPr>
          <a:xfrm>
            <a:off x="3024088" y="5517232"/>
            <a:ext cx="3168352" cy="64807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代码走查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3024088" y="4041068"/>
            <a:ext cx="3168352" cy="64807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故事验收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对角圆角矩形 4"/>
          <p:cNvSpPr/>
          <p:nvPr/>
        </p:nvSpPr>
        <p:spPr>
          <a:xfrm>
            <a:off x="3024088" y="2492896"/>
            <a:ext cx="3168352" cy="64807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集成测试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上箭头 7"/>
          <p:cNvSpPr/>
          <p:nvPr/>
        </p:nvSpPr>
        <p:spPr>
          <a:xfrm>
            <a:off x="4464248" y="4725144"/>
            <a:ext cx="360040" cy="72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4464248" y="3212976"/>
            <a:ext cx="360040" cy="72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2"/>
          <p:cNvSpPr/>
          <p:nvPr/>
        </p:nvSpPr>
        <p:spPr>
          <a:xfrm>
            <a:off x="3024088" y="908720"/>
            <a:ext cx="3168352" cy="64807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系统测试（兼容性测试）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上箭头 13"/>
          <p:cNvSpPr/>
          <p:nvPr/>
        </p:nvSpPr>
        <p:spPr>
          <a:xfrm>
            <a:off x="4464248" y="1628800"/>
            <a:ext cx="360040" cy="72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形标注 14"/>
          <p:cNvSpPr/>
          <p:nvPr/>
        </p:nvSpPr>
        <p:spPr>
          <a:xfrm>
            <a:off x="6840512" y="5157192"/>
            <a:ext cx="1656184" cy="720080"/>
          </a:xfrm>
          <a:prstGeom prst="wedgeEllipseCallout">
            <a:avLst>
              <a:gd name="adj1" fmla="val -79495"/>
              <a:gd name="adj2" fmla="val 4927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344568" y="537321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DEV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椭圆形标注 16"/>
          <p:cNvSpPr/>
          <p:nvPr/>
        </p:nvSpPr>
        <p:spPr>
          <a:xfrm>
            <a:off x="6840512" y="3717032"/>
            <a:ext cx="1656184" cy="720080"/>
          </a:xfrm>
          <a:prstGeom prst="wedgeEllipseCallout">
            <a:avLst>
              <a:gd name="adj1" fmla="val -79495"/>
              <a:gd name="adj2" fmla="val 4927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72560" y="3933056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团队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形标注 18"/>
          <p:cNvSpPr/>
          <p:nvPr/>
        </p:nvSpPr>
        <p:spPr>
          <a:xfrm>
            <a:off x="6912520" y="2204864"/>
            <a:ext cx="1656184" cy="720080"/>
          </a:xfrm>
          <a:prstGeom prst="wedgeEllipseCallout">
            <a:avLst>
              <a:gd name="adj1" fmla="val -79495"/>
              <a:gd name="adj2" fmla="val 4927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272560" y="242088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团队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Tester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6912520" y="620688"/>
            <a:ext cx="1656184" cy="720080"/>
          </a:xfrm>
          <a:prstGeom prst="wedgeEllipseCallout">
            <a:avLst>
              <a:gd name="adj1" fmla="val -79495"/>
              <a:gd name="adj2" fmla="val 4927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200552" y="83671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系统测试部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5776" y="2420888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NOTE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集成测试，即版本发布测试，是指一个开发迭代结束时对输出产品进行的整体测试，涵盖截止当前迭代已完成的所有功能需求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、部门流程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63848" y="1196752"/>
          <a:ext cx="8352928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5616624"/>
              </a:tblGrid>
              <a:tr h="355604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613781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hlinkClick r:id="rId3" action="ppaction://hlinkfile"/>
                        </a:rPr>
                        <a:t>流程地图梳理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665573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hlinkClick r:id="rId4" action="ppaction://hlinkfile"/>
                        </a:rPr>
                        <a:t>软件设计编码流程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87134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hlinkClick r:id="rId5" action="ppaction://hlinkfile"/>
                        </a:rPr>
                        <a:t>需求变更流程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hlinkClick r:id="rId6" action="ppaction://hlinkfile"/>
                        </a:rPr>
                        <a:t>评审流程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92240" y="1628801"/>
          <a:ext cx="936104" cy="864095"/>
        </p:xfrm>
        <a:graphic>
          <a:graphicData uri="http://schemas.openxmlformats.org/presentationml/2006/ole">
            <p:oleObj spid="_x0000_s13317" name="Visio" showAsIcon="1" r:id="rId7" imgW="914400" imgH="828720" progId="Visio.Drawing.11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392240" y="2348880"/>
          <a:ext cx="914400" cy="828675"/>
        </p:xfrm>
        <a:graphic>
          <a:graphicData uri="http://schemas.openxmlformats.org/presentationml/2006/ole">
            <p:oleObj spid="_x0000_s13318" name="文档" showAsIcon="1" r:id="rId8" imgW="914400" imgH="828720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392240" y="2924944"/>
          <a:ext cx="914400" cy="828675"/>
        </p:xfrm>
        <a:graphic>
          <a:graphicData uri="http://schemas.openxmlformats.org/presentationml/2006/ole">
            <p:oleObj spid="_x0000_s13319" name="文档" showAsIcon="1" r:id="rId9" imgW="914400" imgH="828720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392240" y="3501008"/>
          <a:ext cx="914400" cy="828675"/>
        </p:xfrm>
        <a:graphic>
          <a:graphicData uri="http://schemas.openxmlformats.org/presentationml/2006/ole">
            <p:oleObj spid="_x0000_s13320" name="文档" showAsIcon="1" r:id="rId10" imgW="914400" imgH="828720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1"/>
          <p:cNvSpPr>
            <a:spLocks noGrp="1"/>
          </p:cNvSpPr>
          <p:nvPr>
            <p:ph type="ctrTitle"/>
          </p:nvPr>
        </p:nvSpPr>
        <p:spPr>
          <a:xfrm>
            <a:off x="359792" y="132882"/>
            <a:ext cx="5544616" cy="271782"/>
          </a:xfrm>
        </p:spPr>
        <p:txBody>
          <a:bodyPr/>
          <a:lstStyle/>
          <a:p>
            <a:pPr algn="l"/>
            <a:r>
              <a:rPr lang="zh-CN" altLang="en-US" sz="2000" i="1" dirty="0" smtClean="0">
                <a:solidFill>
                  <a:schemeClr val="hlink"/>
                </a:solidFill>
              </a:rPr>
              <a:t>第二章 部门流程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1800" y="836712"/>
            <a:ext cx="4392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2" action="ppaction://hlinkfile"/>
              </a:rPr>
              <a:t>1.</a:t>
            </a:r>
            <a:r>
              <a:rPr lang="zh-CN" altLang="en-US" dirty="0" smtClean="0">
                <a:hlinkClick r:id="rId2" action="ppaction://hlinkfile"/>
              </a:rPr>
              <a:t>软件三部</a:t>
            </a:r>
            <a:r>
              <a:rPr lang="en-US" altLang="zh-CN" dirty="0" smtClean="0">
                <a:hlinkClick r:id="rId2" action="ppaction://hlinkfile"/>
              </a:rPr>
              <a:t>-</a:t>
            </a:r>
            <a:r>
              <a:rPr lang="zh-CN" altLang="en-US" dirty="0" smtClean="0">
                <a:hlinkClick r:id="rId2" action="ppaction://hlinkfile"/>
              </a:rPr>
              <a:t>流程地图梳理</a:t>
            </a:r>
            <a:endParaRPr lang="en-US" altLang="zh-CN" dirty="0" smtClean="0"/>
          </a:p>
          <a:p>
            <a:r>
              <a:rPr lang="en-US" altLang="zh-CN" dirty="0" smtClean="0">
                <a:hlinkClick r:id="rId3" action="ppaction://hlinkfile"/>
              </a:rPr>
              <a:t>2.</a:t>
            </a:r>
            <a:r>
              <a:rPr lang="zh-CN" altLang="en-US" dirty="0" smtClean="0">
                <a:hlinkClick r:id="rId3" action="ppaction://hlinkfile"/>
              </a:rPr>
              <a:t>软件设计编码流程</a:t>
            </a:r>
            <a:endParaRPr lang="en-US" altLang="zh-CN" dirty="0" smtClean="0"/>
          </a:p>
          <a:p>
            <a:r>
              <a:rPr lang="en-US" altLang="zh-CN" dirty="0" smtClean="0">
                <a:hlinkClick r:id="rId4" action="ppaction://hlinkfile"/>
              </a:rPr>
              <a:t>3.</a:t>
            </a:r>
            <a:r>
              <a:rPr lang="zh-CN" altLang="en-US" dirty="0" smtClean="0">
                <a:hlinkClick r:id="rId4" action="ppaction://hlinkfile"/>
              </a:rPr>
              <a:t>需求变更流程</a:t>
            </a:r>
            <a:endParaRPr lang="en-US" altLang="zh-CN" dirty="0" smtClean="0"/>
          </a:p>
          <a:p>
            <a:r>
              <a:rPr lang="en-US" altLang="zh-CN" dirty="0" smtClean="0">
                <a:hlinkClick r:id="rId5" action="ppaction://hlinkfile"/>
              </a:rPr>
              <a:t>4.</a:t>
            </a:r>
            <a:r>
              <a:rPr lang="zh-CN" altLang="en-US" dirty="0" smtClean="0">
                <a:hlinkClick r:id="rId5" action="ppaction://hlinkfile"/>
              </a:rPr>
              <a:t>评审流程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11156" y="2071678"/>
            <a:ext cx="8997696" cy="91440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TKaiti" panose="02010600040101010101" pitchFamily="2" charset="-122"/>
                <a:ea typeface="STKaiti" panose="02010600040101010101" pitchFamily="2" charset="-122"/>
                <a:cs typeface="+mj-cs"/>
              </a:rPr>
              <a:t>你有什么疑问？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TKaiti" panose="02010600040101010101" pitchFamily="2" charset="-122"/>
              <a:ea typeface="STKaiti" panose="02010600040101010101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id" hidden="1"/>
          <p:cNvGrpSpPr/>
          <p:nvPr>
            <p:custDataLst>
              <p:tags r:id="rId1"/>
            </p:custDataLst>
          </p:nvPr>
        </p:nvGrpSpPr>
        <p:grpSpPr>
          <a:xfrm>
            <a:off x="531524" y="605118"/>
            <a:ext cx="9017577" cy="5922085"/>
            <a:chOff x="530352" y="685800"/>
            <a:chExt cx="8997696" cy="6711696"/>
          </a:xfrm>
        </p:grpSpPr>
        <p:sp>
          <p:nvSpPr>
            <p:cNvPr id="4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910994">
                <a:defRPr/>
              </a:pPr>
              <a:endParaRPr lang="zh-CN" altLang="en-US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5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910994">
                <a:defRPr/>
              </a:pPr>
              <a:endParaRPr lang="zh-CN" altLang="en-US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6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800096">
                <a:buSzPct val="90000"/>
                <a:defRPr/>
              </a:pPr>
              <a:endParaRPr lang="zh-CN" altLang="en-US" sz="1400" dirty="0">
                <a:solidFill>
                  <a:srgbClr val="A32020"/>
                </a:solidFill>
                <a:ea typeface="MS PGothic" pitchFamily="34" charset="-128"/>
                <a:cs typeface="Arial" charset="0"/>
              </a:endParaRPr>
            </a:p>
          </p:txBody>
        </p:sp>
        <p:grpSp>
          <p:nvGrpSpPr>
            <p:cNvPr id="7" name="Group 600" hidden="1"/>
            <p:cNvGrpSpPr/>
            <p:nvPr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43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4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5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6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7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8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8" name="Group 500" hidden="1"/>
            <p:cNvGrpSpPr/>
            <p:nvPr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37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8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9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0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1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2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9" name="Group 400" hidden="1"/>
            <p:cNvGrpSpPr/>
            <p:nvPr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31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2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3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4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5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6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10" name="Group 300" hidden="1"/>
            <p:cNvGrpSpPr/>
            <p:nvPr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25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6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7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8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9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0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11" name="Group 200" hidden="1"/>
            <p:cNvGrpSpPr/>
            <p:nvPr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19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0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1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2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3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4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12" name="Group 100" hidden="1"/>
            <p:cNvGrpSpPr/>
            <p:nvPr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13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14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15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16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17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18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i="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成功的方案实施落地，能有效带领努比亚达至三大成果</a:t>
            </a:r>
            <a:endParaRPr lang="zh-CN" altLang="en-US" sz="2800" i="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7234348" y="3540452"/>
            <a:ext cx="191952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524294" y="306244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18824"/>
            <a:r>
              <a:rPr lang="zh-CN" altLang="en-US" sz="2400" b="1" dirty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协作共赢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826642" y="3706481"/>
            <a:ext cx="2814205" cy="1984350"/>
          </a:xfrm>
          <a:prstGeom prst="rect">
            <a:avLst/>
          </a:prstGeom>
          <a:noFill/>
          <a:ln w="25400">
            <a:noFill/>
          </a:ln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>
                <a:latin typeface="STKaiti" panose="02010600040101010101" pitchFamily="2" charset="-122"/>
                <a:ea typeface="STKaiti" panose="02010600040101010101" pitchFamily="2" charset="-122"/>
              </a:rPr>
              <a:t>打破各职能之</a:t>
            </a:r>
            <a:r>
              <a:rPr lang="zh-TW" altLang="en-US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间的隔膜，鼓</a:t>
            </a:r>
            <a:r>
              <a:rPr lang="zh-TW" altLang="en-US" sz="1600" dirty="0">
                <a:latin typeface="STKaiti" panose="02010600040101010101" pitchFamily="2" charset="-122"/>
                <a:ea typeface="STKaiti" panose="02010600040101010101" pitchFamily="2" charset="-122"/>
              </a:rPr>
              <a:t>励</a:t>
            </a:r>
            <a:r>
              <a:rPr lang="zh-TW" altLang="en-US" sz="1600" b="1" dirty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跨职能</a:t>
            </a:r>
            <a:r>
              <a:rPr lang="zh-TW" altLang="en-US" sz="1600" b="1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协作：</a:t>
            </a:r>
            <a:endParaRPr lang="en-US" altLang="zh-TW" sz="1600" b="1" dirty="0" smtClean="0">
              <a:solidFill>
                <a:schemeClr val="accent2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以产品为中心</a:t>
            </a:r>
            <a:r>
              <a:rPr lang="zh-TW" altLang="en-US" sz="1600" b="1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建立跨职能团队</a:t>
            </a:r>
            <a:r>
              <a:rPr lang="zh-TW" altLang="en-US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，端到端管理全产品生命周期，提高研发速度和质量</a:t>
            </a:r>
            <a:endParaRPr lang="en-US" sz="1600" b="1" dirty="0">
              <a:solidFill>
                <a:schemeClr val="accent2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跨</a:t>
            </a:r>
            <a:r>
              <a:rPr lang="en-US" altLang="zh-TW" sz="1600" dirty="0"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lang="en-US" altLang="zh-TW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“</a:t>
            </a:r>
            <a:r>
              <a:rPr lang="zh-TW" altLang="en-US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体系”协作，实现</a:t>
            </a:r>
            <a:r>
              <a:rPr lang="zh-TW" altLang="en-US" sz="1600" b="1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产品链供应链无缝对接</a:t>
            </a:r>
            <a:r>
              <a:rPr lang="zh-TW" altLang="en-US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，提升</a:t>
            </a:r>
            <a:r>
              <a:rPr lang="zh-CN" altLang="en-US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新品</a:t>
            </a:r>
            <a:r>
              <a:rPr lang="zh-CN" altLang="en-US" sz="1600" dirty="0">
                <a:latin typeface="STKaiti" panose="02010600040101010101" pitchFamily="2" charset="-122"/>
                <a:ea typeface="STKaiti" panose="02010600040101010101" pitchFamily="2" charset="-122"/>
              </a:rPr>
              <a:t>量</a:t>
            </a:r>
            <a:r>
              <a:rPr lang="zh-CN" altLang="en-US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产</a:t>
            </a:r>
            <a:r>
              <a:rPr lang="zh-TW" altLang="en-US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表现</a:t>
            </a:r>
            <a:endParaRPr lang="zh-CN" altLang="en-US" sz="160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1600" b="1" dirty="0" smtClean="0">
              <a:solidFill>
                <a:schemeClr val="accent2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grpSp>
        <p:nvGrpSpPr>
          <p:cNvPr id="50" name="Group 65"/>
          <p:cNvGrpSpPr/>
          <p:nvPr/>
        </p:nvGrpSpPr>
        <p:grpSpPr>
          <a:xfrm>
            <a:off x="7782750" y="2152809"/>
            <a:ext cx="901989" cy="794118"/>
            <a:chOff x="1467520" y="5907019"/>
            <a:chExt cx="612000" cy="612000"/>
          </a:xfrm>
        </p:grpSpPr>
        <p:sp>
          <p:nvSpPr>
            <p:cNvPr id="67" name="Oval 66"/>
            <p:cNvSpPr/>
            <p:nvPr/>
          </p:nvSpPr>
          <p:spPr bwMode="ltGray">
            <a:xfrm>
              <a:off x="1467520" y="5907019"/>
              <a:ext cx="612000" cy="612000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68" name="Freeform 4831"/>
            <p:cNvSpPr>
              <a:spLocks noEditPoints="1"/>
            </p:cNvSpPr>
            <p:nvPr/>
          </p:nvSpPr>
          <p:spPr bwMode="auto">
            <a:xfrm>
              <a:off x="1522671" y="6096691"/>
              <a:ext cx="501699" cy="270719"/>
            </a:xfrm>
            <a:custGeom>
              <a:avLst/>
              <a:gdLst>
                <a:gd name="T0" fmla="*/ 300 w 404"/>
                <a:gd name="T1" fmla="*/ 166 h 218"/>
                <a:gd name="T2" fmla="*/ 288 w 404"/>
                <a:gd name="T3" fmla="*/ 172 h 218"/>
                <a:gd name="T4" fmla="*/ 272 w 404"/>
                <a:gd name="T5" fmla="*/ 184 h 218"/>
                <a:gd name="T6" fmla="*/ 252 w 404"/>
                <a:gd name="T7" fmla="*/ 170 h 218"/>
                <a:gd name="T8" fmla="*/ 244 w 404"/>
                <a:gd name="T9" fmla="*/ 186 h 218"/>
                <a:gd name="T10" fmla="*/ 232 w 404"/>
                <a:gd name="T11" fmla="*/ 188 h 218"/>
                <a:gd name="T12" fmla="*/ 226 w 404"/>
                <a:gd name="T13" fmla="*/ 188 h 218"/>
                <a:gd name="T14" fmla="*/ 216 w 404"/>
                <a:gd name="T15" fmla="*/ 166 h 218"/>
                <a:gd name="T16" fmla="*/ 192 w 404"/>
                <a:gd name="T17" fmla="*/ 154 h 218"/>
                <a:gd name="T18" fmla="*/ 178 w 404"/>
                <a:gd name="T19" fmla="*/ 142 h 218"/>
                <a:gd name="T20" fmla="*/ 160 w 404"/>
                <a:gd name="T21" fmla="*/ 138 h 218"/>
                <a:gd name="T22" fmla="*/ 134 w 404"/>
                <a:gd name="T23" fmla="*/ 120 h 218"/>
                <a:gd name="T24" fmla="*/ 106 w 404"/>
                <a:gd name="T25" fmla="*/ 136 h 218"/>
                <a:gd name="T26" fmla="*/ 74 w 404"/>
                <a:gd name="T27" fmla="*/ 124 h 218"/>
                <a:gd name="T28" fmla="*/ 94 w 404"/>
                <a:gd name="T29" fmla="*/ 42 h 218"/>
                <a:gd name="T30" fmla="*/ 138 w 404"/>
                <a:gd name="T31" fmla="*/ 38 h 218"/>
                <a:gd name="T32" fmla="*/ 134 w 404"/>
                <a:gd name="T33" fmla="*/ 66 h 218"/>
                <a:gd name="T34" fmla="*/ 150 w 404"/>
                <a:gd name="T35" fmla="*/ 88 h 218"/>
                <a:gd name="T36" fmla="*/ 178 w 404"/>
                <a:gd name="T37" fmla="*/ 92 h 218"/>
                <a:gd name="T38" fmla="*/ 288 w 404"/>
                <a:gd name="T39" fmla="*/ 92 h 218"/>
                <a:gd name="T40" fmla="*/ 294 w 404"/>
                <a:gd name="T41" fmla="*/ 100 h 218"/>
                <a:gd name="T42" fmla="*/ 320 w 404"/>
                <a:gd name="T43" fmla="*/ 144 h 218"/>
                <a:gd name="T44" fmla="*/ 134 w 404"/>
                <a:gd name="T45" fmla="*/ 132 h 218"/>
                <a:gd name="T46" fmla="*/ 118 w 404"/>
                <a:gd name="T47" fmla="*/ 142 h 218"/>
                <a:gd name="T48" fmla="*/ 102 w 404"/>
                <a:gd name="T49" fmla="*/ 190 h 218"/>
                <a:gd name="T50" fmla="*/ 118 w 404"/>
                <a:gd name="T51" fmla="*/ 198 h 218"/>
                <a:gd name="T52" fmla="*/ 130 w 404"/>
                <a:gd name="T53" fmla="*/ 204 h 218"/>
                <a:gd name="T54" fmla="*/ 146 w 404"/>
                <a:gd name="T55" fmla="*/ 214 h 218"/>
                <a:gd name="T56" fmla="*/ 162 w 404"/>
                <a:gd name="T57" fmla="*/ 204 h 218"/>
                <a:gd name="T58" fmla="*/ 174 w 404"/>
                <a:gd name="T59" fmla="*/ 216 h 218"/>
                <a:gd name="T60" fmla="*/ 188 w 404"/>
                <a:gd name="T61" fmla="*/ 218 h 218"/>
                <a:gd name="T62" fmla="*/ 208 w 404"/>
                <a:gd name="T63" fmla="*/ 194 h 218"/>
                <a:gd name="T64" fmla="*/ 202 w 404"/>
                <a:gd name="T65" fmla="*/ 168 h 218"/>
                <a:gd name="T66" fmla="*/ 182 w 404"/>
                <a:gd name="T67" fmla="*/ 170 h 218"/>
                <a:gd name="T68" fmla="*/ 172 w 404"/>
                <a:gd name="T69" fmla="*/ 152 h 218"/>
                <a:gd name="T70" fmla="*/ 156 w 404"/>
                <a:gd name="T71" fmla="*/ 150 h 218"/>
                <a:gd name="T72" fmla="*/ 146 w 404"/>
                <a:gd name="T73" fmla="*/ 138 h 218"/>
                <a:gd name="T74" fmla="*/ 378 w 404"/>
                <a:gd name="T75" fmla="*/ 0 h 218"/>
                <a:gd name="T76" fmla="*/ 394 w 404"/>
                <a:gd name="T77" fmla="*/ 160 h 218"/>
                <a:gd name="T78" fmla="*/ 402 w 404"/>
                <a:gd name="T79" fmla="*/ 70 h 218"/>
                <a:gd name="T80" fmla="*/ 26 w 404"/>
                <a:gd name="T81" fmla="*/ 0 h 218"/>
                <a:gd name="T82" fmla="*/ 0 w 404"/>
                <a:gd name="T83" fmla="*/ 96 h 218"/>
                <a:gd name="T84" fmla="*/ 18 w 404"/>
                <a:gd name="T85" fmla="*/ 178 h 218"/>
                <a:gd name="T86" fmla="*/ 96 w 404"/>
                <a:gd name="T87" fmla="*/ 154 h 218"/>
                <a:gd name="T88" fmla="*/ 68 w 404"/>
                <a:gd name="T89" fmla="*/ 142 h 218"/>
                <a:gd name="T90" fmla="*/ 74 w 404"/>
                <a:gd name="T91" fmla="*/ 170 h 218"/>
                <a:gd name="T92" fmla="*/ 88 w 404"/>
                <a:gd name="T93" fmla="*/ 172 h 218"/>
                <a:gd name="T94" fmla="*/ 306 w 404"/>
                <a:gd name="T95" fmla="*/ 34 h 218"/>
                <a:gd name="T96" fmla="*/ 230 w 404"/>
                <a:gd name="T97" fmla="*/ 8 h 218"/>
                <a:gd name="T98" fmla="*/ 192 w 404"/>
                <a:gd name="T99" fmla="*/ 2 h 218"/>
                <a:gd name="T100" fmla="*/ 190 w 404"/>
                <a:gd name="T101" fmla="*/ 0 h 218"/>
                <a:gd name="T102" fmla="*/ 182 w 404"/>
                <a:gd name="T103" fmla="*/ 2 h 218"/>
                <a:gd name="T104" fmla="*/ 148 w 404"/>
                <a:gd name="T105" fmla="*/ 44 h 218"/>
                <a:gd name="T106" fmla="*/ 156 w 404"/>
                <a:gd name="T107" fmla="*/ 78 h 218"/>
                <a:gd name="T108" fmla="*/ 180 w 404"/>
                <a:gd name="T109" fmla="*/ 78 h 218"/>
                <a:gd name="T110" fmla="*/ 292 w 404"/>
                <a:gd name="T111" fmla="*/ 82 h 218"/>
                <a:gd name="T112" fmla="*/ 304 w 404"/>
                <a:gd name="T113" fmla="*/ 94 h 218"/>
                <a:gd name="T114" fmla="*/ 328 w 404"/>
                <a:gd name="T115" fmla="*/ 1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4" h="218">
                  <a:moveTo>
                    <a:pt x="310" y="162"/>
                  </a:moveTo>
                  <a:lnTo>
                    <a:pt x="310" y="162"/>
                  </a:lnTo>
                  <a:lnTo>
                    <a:pt x="306" y="164"/>
                  </a:lnTo>
                  <a:lnTo>
                    <a:pt x="300" y="166"/>
                  </a:lnTo>
                  <a:lnTo>
                    <a:pt x="300" y="166"/>
                  </a:lnTo>
                  <a:lnTo>
                    <a:pt x="296" y="164"/>
                  </a:lnTo>
                  <a:lnTo>
                    <a:pt x="290" y="162"/>
                  </a:lnTo>
                  <a:lnTo>
                    <a:pt x="290" y="162"/>
                  </a:lnTo>
                  <a:lnTo>
                    <a:pt x="290" y="168"/>
                  </a:lnTo>
                  <a:lnTo>
                    <a:pt x="288" y="172"/>
                  </a:lnTo>
                  <a:lnTo>
                    <a:pt x="286" y="176"/>
                  </a:lnTo>
                  <a:lnTo>
                    <a:pt x="282" y="180"/>
                  </a:lnTo>
                  <a:lnTo>
                    <a:pt x="282" y="180"/>
                  </a:lnTo>
                  <a:lnTo>
                    <a:pt x="276" y="182"/>
                  </a:lnTo>
                  <a:lnTo>
                    <a:pt x="272" y="184"/>
                  </a:lnTo>
                  <a:lnTo>
                    <a:pt x="272" y="184"/>
                  </a:lnTo>
                  <a:lnTo>
                    <a:pt x="262" y="180"/>
                  </a:lnTo>
                  <a:lnTo>
                    <a:pt x="258" y="178"/>
                  </a:lnTo>
                  <a:lnTo>
                    <a:pt x="256" y="174"/>
                  </a:lnTo>
                  <a:lnTo>
                    <a:pt x="252" y="170"/>
                  </a:lnTo>
                  <a:lnTo>
                    <a:pt x="252" y="170"/>
                  </a:lnTo>
                  <a:lnTo>
                    <a:pt x="250" y="178"/>
                  </a:lnTo>
                  <a:lnTo>
                    <a:pt x="248" y="182"/>
                  </a:lnTo>
                  <a:lnTo>
                    <a:pt x="244" y="186"/>
                  </a:lnTo>
                  <a:lnTo>
                    <a:pt x="244" y="186"/>
                  </a:lnTo>
                  <a:lnTo>
                    <a:pt x="238" y="188"/>
                  </a:lnTo>
                  <a:lnTo>
                    <a:pt x="234" y="188"/>
                  </a:lnTo>
                  <a:lnTo>
                    <a:pt x="234" y="188"/>
                  </a:lnTo>
                  <a:lnTo>
                    <a:pt x="232" y="188"/>
                  </a:lnTo>
                  <a:lnTo>
                    <a:pt x="232" y="188"/>
                  </a:lnTo>
                  <a:lnTo>
                    <a:pt x="230" y="188"/>
                  </a:lnTo>
                  <a:lnTo>
                    <a:pt x="230" y="188"/>
                  </a:lnTo>
                  <a:lnTo>
                    <a:pt x="228" y="188"/>
                  </a:lnTo>
                  <a:lnTo>
                    <a:pt x="228" y="188"/>
                  </a:lnTo>
                  <a:lnTo>
                    <a:pt x="226" y="188"/>
                  </a:lnTo>
                  <a:lnTo>
                    <a:pt x="222" y="188"/>
                  </a:lnTo>
                  <a:lnTo>
                    <a:pt x="222" y="188"/>
                  </a:lnTo>
                  <a:lnTo>
                    <a:pt x="222" y="176"/>
                  </a:lnTo>
                  <a:lnTo>
                    <a:pt x="222" y="176"/>
                  </a:lnTo>
                  <a:lnTo>
                    <a:pt x="216" y="166"/>
                  </a:lnTo>
                  <a:lnTo>
                    <a:pt x="208" y="158"/>
                  </a:lnTo>
                  <a:lnTo>
                    <a:pt x="208" y="158"/>
                  </a:lnTo>
                  <a:lnTo>
                    <a:pt x="200" y="156"/>
                  </a:lnTo>
                  <a:lnTo>
                    <a:pt x="192" y="154"/>
                  </a:lnTo>
                  <a:lnTo>
                    <a:pt x="19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46"/>
                  </a:lnTo>
                  <a:lnTo>
                    <a:pt x="178" y="142"/>
                  </a:lnTo>
                  <a:lnTo>
                    <a:pt x="178" y="142"/>
                  </a:lnTo>
                  <a:lnTo>
                    <a:pt x="170" y="138"/>
                  </a:lnTo>
                  <a:lnTo>
                    <a:pt x="162" y="138"/>
                  </a:lnTo>
                  <a:lnTo>
                    <a:pt x="162" y="138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56" y="130"/>
                  </a:lnTo>
                  <a:lnTo>
                    <a:pt x="148" y="124"/>
                  </a:lnTo>
                  <a:lnTo>
                    <a:pt x="148" y="124"/>
                  </a:lnTo>
                  <a:lnTo>
                    <a:pt x="142" y="122"/>
                  </a:lnTo>
                  <a:lnTo>
                    <a:pt x="134" y="120"/>
                  </a:lnTo>
                  <a:lnTo>
                    <a:pt x="134" y="120"/>
                  </a:lnTo>
                  <a:lnTo>
                    <a:pt x="126" y="122"/>
                  </a:lnTo>
                  <a:lnTo>
                    <a:pt x="118" y="124"/>
                  </a:lnTo>
                  <a:lnTo>
                    <a:pt x="112" y="130"/>
                  </a:lnTo>
                  <a:lnTo>
                    <a:pt x="106" y="136"/>
                  </a:lnTo>
                  <a:lnTo>
                    <a:pt x="102" y="144"/>
                  </a:lnTo>
                  <a:lnTo>
                    <a:pt x="80" y="132"/>
                  </a:lnTo>
                  <a:lnTo>
                    <a:pt x="80" y="132"/>
                  </a:lnTo>
                  <a:lnTo>
                    <a:pt x="76" y="128"/>
                  </a:lnTo>
                  <a:lnTo>
                    <a:pt x="74" y="124"/>
                  </a:lnTo>
                  <a:lnTo>
                    <a:pt x="72" y="120"/>
                  </a:lnTo>
                  <a:lnTo>
                    <a:pt x="74" y="114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94" y="42"/>
                  </a:lnTo>
                  <a:lnTo>
                    <a:pt x="98" y="38"/>
                  </a:lnTo>
                  <a:lnTo>
                    <a:pt x="102" y="36"/>
                  </a:lnTo>
                  <a:lnTo>
                    <a:pt x="106" y="36"/>
                  </a:lnTo>
                  <a:lnTo>
                    <a:pt x="140" y="34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4" y="46"/>
                  </a:lnTo>
                  <a:lnTo>
                    <a:pt x="132" y="52"/>
                  </a:lnTo>
                  <a:lnTo>
                    <a:pt x="132" y="60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36" y="72"/>
                  </a:lnTo>
                  <a:lnTo>
                    <a:pt x="140" y="78"/>
                  </a:lnTo>
                  <a:lnTo>
                    <a:pt x="144" y="84"/>
                  </a:lnTo>
                  <a:lnTo>
                    <a:pt x="150" y="88"/>
                  </a:lnTo>
                  <a:lnTo>
                    <a:pt x="150" y="88"/>
                  </a:lnTo>
                  <a:lnTo>
                    <a:pt x="158" y="92"/>
                  </a:lnTo>
                  <a:lnTo>
                    <a:pt x="168" y="92"/>
                  </a:lnTo>
                  <a:lnTo>
                    <a:pt x="168" y="92"/>
                  </a:lnTo>
                  <a:lnTo>
                    <a:pt x="178" y="92"/>
                  </a:lnTo>
                  <a:lnTo>
                    <a:pt x="186" y="88"/>
                  </a:lnTo>
                  <a:lnTo>
                    <a:pt x="194" y="82"/>
                  </a:lnTo>
                  <a:lnTo>
                    <a:pt x="198" y="74"/>
                  </a:lnTo>
                  <a:lnTo>
                    <a:pt x="212" y="52"/>
                  </a:lnTo>
                  <a:lnTo>
                    <a:pt x="288" y="92"/>
                  </a:lnTo>
                  <a:lnTo>
                    <a:pt x="288" y="92"/>
                  </a:lnTo>
                  <a:lnTo>
                    <a:pt x="290" y="94"/>
                  </a:lnTo>
                  <a:lnTo>
                    <a:pt x="294" y="98"/>
                  </a:lnTo>
                  <a:lnTo>
                    <a:pt x="294" y="98"/>
                  </a:lnTo>
                  <a:lnTo>
                    <a:pt x="294" y="100"/>
                  </a:lnTo>
                  <a:lnTo>
                    <a:pt x="294" y="100"/>
                  </a:lnTo>
                  <a:lnTo>
                    <a:pt x="296" y="100"/>
                  </a:lnTo>
                  <a:lnTo>
                    <a:pt x="318" y="136"/>
                  </a:lnTo>
                  <a:lnTo>
                    <a:pt x="318" y="136"/>
                  </a:lnTo>
                  <a:lnTo>
                    <a:pt x="320" y="144"/>
                  </a:lnTo>
                  <a:lnTo>
                    <a:pt x="320" y="150"/>
                  </a:lnTo>
                  <a:lnTo>
                    <a:pt x="316" y="158"/>
                  </a:lnTo>
                  <a:lnTo>
                    <a:pt x="310" y="162"/>
                  </a:lnTo>
                  <a:lnTo>
                    <a:pt x="310" y="162"/>
                  </a:lnTo>
                  <a:close/>
                  <a:moveTo>
                    <a:pt x="134" y="132"/>
                  </a:moveTo>
                  <a:lnTo>
                    <a:pt x="134" y="132"/>
                  </a:lnTo>
                  <a:lnTo>
                    <a:pt x="128" y="132"/>
                  </a:lnTo>
                  <a:lnTo>
                    <a:pt x="124" y="134"/>
                  </a:lnTo>
                  <a:lnTo>
                    <a:pt x="120" y="138"/>
                  </a:lnTo>
                  <a:lnTo>
                    <a:pt x="118" y="142"/>
                  </a:lnTo>
                  <a:lnTo>
                    <a:pt x="102" y="170"/>
                  </a:lnTo>
                  <a:lnTo>
                    <a:pt x="102" y="170"/>
                  </a:lnTo>
                  <a:lnTo>
                    <a:pt x="98" y="176"/>
                  </a:lnTo>
                  <a:lnTo>
                    <a:pt x="100" y="184"/>
                  </a:lnTo>
                  <a:lnTo>
                    <a:pt x="102" y="190"/>
                  </a:lnTo>
                  <a:lnTo>
                    <a:pt x="108" y="194"/>
                  </a:lnTo>
                  <a:lnTo>
                    <a:pt x="108" y="194"/>
                  </a:lnTo>
                  <a:lnTo>
                    <a:pt x="112" y="196"/>
                  </a:lnTo>
                  <a:lnTo>
                    <a:pt x="118" y="198"/>
                  </a:lnTo>
                  <a:lnTo>
                    <a:pt x="118" y="198"/>
                  </a:lnTo>
                  <a:lnTo>
                    <a:pt x="122" y="196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8" y="198"/>
                  </a:lnTo>
                  <a:lnTo>
                    <a:pt x="130" y="204"/>
                  </a:lnTo>
                  <a:lnTo>
                    <a:pt x="132" y="208"/>
                  </a:lnTo>
                  <a:lnTo>
                    <a:pt x="138" y="212"/>
                  </a:lnTo>
                  <a:lnTo>
                    <a:pt x="138" y="212"/>
                  </a:lnTo>
                  <a:lnTo>
                    <a:pt x="142" y="214"/>
                  </a:lnTo>
                  <a:lnTo>
                    <a:pt x="146" y="214"/>
                  </a:lnTo>
                  <a:lnTo>
                    <a:pt x="146" y="214"/>
                  </a:lnTo>
                  <a:lnTo>
                    <a:pt x="152" y="214"/>
                  </a:lnTo>
                  <a:lnTo>
                    <a:pt x="156" y="212"/>
                  </a:lnTo>
                  <a:lnTo>
                    <a:pt x="160" y="208"/>
                  </a:lnTo>
                  <a:lnTo>
                    <a:pt x="162" y="204"/>
                  </a:lnTo>
                  <a:lnTo>
                    <a:pt x="166" y="200"/>
                  </a:lnTo>
                  <a:lnTo>
                    <a:pt x="166" y="200"/>
                  </a:lnTo>
                  <a:lnTo>
                    <a:pt x="168" y="208"/>
                  </a:lnTo>
                  <a:lnTo>
                    <a:pt x="170" y="212"/>
                  </a:lnTo>
                  <a:lnTo>
                    <a:pt x="174" y="216"/>
                  </a:lnTo>
                  <a:lnTo>
                    <a:pt x="174" y="216"/>
                  </a:lnTo>
                  <a:lnTo>
                    <a:pt x="178" y="218"/>
                  </a:lnTo>
                  <a:lnTo>
                    <a:pt x="184" y="218"/>
                  </a:lnTo>
                  <a:lnTo>
                    <a:pt x="184" y="218"/>
                  </a:lnTo>
                  <a:lnTo>
                    <a:pt x="188" y="218"/>
                  </a:lnTo>
                  <a:lnTo>
                    <a:pt x="192" y="216"/>
                  </a:lnTo>
                  <a:lnTo>
                    <a:pt x="196" y="212"/>
                  </a:lnTo>
                  <a:lnTo>
                    <a:pt x="200" y="208"/>
                  </a:lnTo>
                  <a:lnTo>
                    <a:pt x="208" y="194"/>
                  </a:lnTo>
                  <a:lnTo>
                    <a:pt x="208" y="194"/>
                  </a:lnTo>
                  <a:lnTo>
                    <a:pt x="210" y="188"/>
                  </a:lnTo>
                  <a:lnTo>
                    <a:pt x="210" y="180"/>
                  </a:lnTo>
                  <a:lnTo>
                    <a:pt x="206" y="174"/>
                  </a:lnTo>
                  <a:lnTo>
                    <a:pt x="202" y="168"/>
                  </a:lnTo>
                  <a:lnTo>
                    <a:pt x="202" y="168"/>
                  </a:lnTo>
                  <a:lnTo>
                    <a:pt x="196" y="166"/>
                  </a:lnTo>
                  <a:lnTo>
                    <a:pt x="192" y="166"/>
                  </a:lnTo>
                  <a:lnTo>
                    <a:pt x="192" y="166"/>
                  </a:lnTo>
                  <a:lnTo>
                    <a:pt x="186" y="168"/>
                  </a:lnTo>
                  <a:lnTo>
                    <a:pt x="182" y="170"/>
                  </a:lnTo>
                  <a:lnTo>
                    <a:pt x="182" y="170"/>
                  </a:lnTo>
                  <a:lnTo>
                    <a:pt x="180" y="164"/>
                  </a:lnTo>
                  <a:lnTo>
                    <a:pt x="180" y="160"/>
                  </a:lnTo>
                  <a:lnTo>
                    <a:pt x="176" y="156"/>
                  </a:lnTo>
                  <a:lnTo>
                    <a:pt x="172" y="152"/>
                  </a:lnTo>
                  <a:lnTo>
                    <a:pt x="172" y="152"/>
                  </a:lnTo>
                  <a:lnTo>
                    <a:pt x="168" y="150"/>
                  </a:lnTo>
                  <a:lnTo>
                    <a:pt x="162" y="150"/>
                  </a:lnTo>
                  <a:lnTo>
                    <a:pt x="162" y="150"/>
                  </a:lnTo>
                  <a:lnTo>
                    <a:pt x="156" y="150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52" y="148"/>
                  </a:lnTo>
                  <a:lnTo>
                    <a:pt x="150" y="142"/>
                  </a:lnTo>
                  <a:lnTo>
                    <a:pt x="146" y="138"/>
                  </a:lnTo>
                  <a:lnTo>
                    <a:pt x="142" y="134"/>
                  </a:lnTo>
                  <a:lnTo>
                    <a:pt x="142" y="134"/>
                  </a:lnTo>
                  <a:lnTo>
                    <a:pt x="138" y="132"/>
                  </a:lnTo>
                  <a:lnTo>
                    <a:pt x="134" y="132"/>
                  </a:lnTo>
                  <a:close/>
                  <a:moveTo>
                    <a:pt x="378" y="0"/>
                  </a:moveTo>
                  <a:lnTo>
                    <a:pt x="316" y="18"/>
                  </a:lnTo>
                  <a:lnTo>
                    <a:pt x="366" y="184"/>
                  </a:lnTo>
                  <a:lnTo>
                    <a:pt x="386" y="178"/>
                  </a:lnTo>
                  <a:lnTo>
                    <a:pt x="386" y="178"/>
                  </a:lnTo>
                  <a:lnTo>
                    <a:pt x="394" y="160"/>
                  </a:lnTo>
                  <a:lnTo>
                    <a:pt x="398" y="140"/>
                  </a:lnTo>
                  <a:lnTo>
                    <a:pt x="402" y="118"/>
                  </a:lnTo>
                  <a:lnTo>
                    <a:pt x="404" y="96"/>
                  </a:lnTo>
                  <a:lnTo>
                    <a:pt x="404" y="96"/>
                  </a:lnTo>
                  <a:lnTo>
                    <a:pt x="402" y="70"/>
                  </a:lnTo>
                  <a:lnTo>
                    <a:pt x="398" y="46"/>
                  </a:lnTo>
                  <a:lnTo>
                    <a:pt x="390" y="22"/>
                  </a:lnTo>
                  <a:lnTo>
                    <a:pt x="378" y="0"/>
                  </a:lnTo>
                  <a:lnTo>
                    <a:pt x="378" y="0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14" y="22"/>
                  </a:lnTo>
                  <a:lnTo>
                    <a:pt x="6" y="46"/>
                  </a:lnTo>
                  <a:lnTo>
                    <a:pt x="2" y="70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18"/>
                  </a:lnTo>
                  <a:lnTo>
                    <a:pt x="6" y="140"/>
                  </a:lnTo>
                  <a:lnTo>
                    <a:pt x="10" y="160"/>
                  </a:lnTo>
                  <a:lnTo>
                    <a:pt x="18" y="178"/>
                  </a:lnTo>
                  <a:lnTo>
                    <a:pt x="40" y="184"/>
                  </a:lnTo>
                  <a:lnTo>
                    <a:pt x="88" y="18"/>
                  </a:lnTo>
                  <a:lnTo>
                    <a:pt x="26" y="0"/>
                  </a:lnTo>
                  <a:close/>
                  <a:moveTo>
                    <a:pt x="90" y="164"/>
                  </a:moveTo>
                  <a:lnTo>
                    <a:pt x="96" y="154"/>
                  </a:lnTo>
                  <a:lnTo>
                    <a:pt x="74" y="142"/>
                  </a:lnTo>
                  <a:lnTo>
                    <a:pt x="74" y="142"/>
                  </a:lnTo>
                  <a:lnTo>
                    <a:pt x="70" y="138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64" y="150"/>
                  </a:lnTo>
                  <a:lnTo>
                    <a:pt x="66" y="158"/>
                  </a:lnTo>
                  <a:lnTo>
                    <a:pt x="68" y="164"/>
                  </a:lnTo>
                  <a:lnTo>
                    <a:pt x="74" y="170"/>
                  </a:lnTo>
                  <a:lnTo>
                    <a:pt x="74" y="170"/>
                  </a:lnTo>
                  <a:lnTo>
                    <a:pt x="80" y="172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8" y="172"/>
                  </a:lnTo>
                  <a:lnTo>
                    <a:pt x="88" y="172"/>
                  </a:lnTo>
                  <a:lnTo>
                    <a:pt x="90" y="164"/>
                  </a:lnTo>
                  <a:lnTo>
                    <a:pt x="90" y="164"/>
                  </a:lnTo>
                  <a:close/>
                  <a:moveTo>
                    <a:pt x="328" y="106"/>
                  </a:moveTo>
                  <a:lnTo>
                    <a:pt x="306" y="34"/>
                  </a:lnTo>
                  <a:lnTo>
                    <a:pt x="306" y="34"/>
                  </a:lnTo>
                  <a:lnTo>
                    <a:pt x="304" y="30"/>
                  </a:lnTo>
                  <a:lnTo>
                    <a:pt x="300" y="26"/>
                  </a:lnTo>
                  <a:lnTo>
                    <a:pt x="296" y="24"/>
                  </a:lnTo>
                  <a:lnTo>
                    <a:pt x="292" y="22"/>
                  </a:lnTo>
                  <a:lnTo>
                    <a:pt x="230" y="8"/>
                  </a:lnTo>
                  <a:lnTo>
                    <a:pt x="230" y="8"/>
                  </a:lnTo>
                  <a:lnTo>
                    <a:pt x="230" y="8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2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2" y="2"/>
                  </a:lnTo>
                  <a:lnTo>
                    <a:pt x="176" y="4"/>
                  </a:lnTo>
                  <a:lnTo>
                    <a:pt x="170" y="8"/>
                  </a:lnTo>
                  <a:lnTo>
                    <a:pt x="166" y="12"/>
                  </a:lnTo>
                  <a:lnTo>
                    <a:pt x="148" y="44"/>
                  </a:lnTo>
                  <a:lnTo>
                    <a:pt x="148" y="44"/>
                  </a:lnTo>
                  <a:lnTo>
                    <a:pt x="144" y="54"/>
                  </a:lnTo>
                  <a:lnTo>
                    <a:pt x="146" y="62"/>
                  </a:lnTo>
                  <a:lnTo>
                    <a:pt x="150" y="72"/>
                  </a:lnTo>
                  <a:lnTo>
                    <a:pt x="156" y="78"/>
                  </a:lnTo>
                  <a:lnTo>
                    <a:pt x="156" y="78"/>
                  </a:lnTo>
                  <a:lnTo>
                    <a:pt x="162" y="80"/>
                  </a:lnTo>
                  <a:lnTo>
                    <a:pt x="168" y="80"/>
                  </a:lnTo>
                  <a:lnTo>
                    <a:pt x="168" y="80"/>
                  </a:lnTo>
                  <a:lnTo>
                    <a:pt x="174" y="80"/>
                  </a:lnTo>
                  <a:lnTo>
                    <a:pt x="180" y="78"/>
                  </a:lnTo>
                  <a:lnTo>
                    <a:pt x="184" y="74"/>
                  </a:lnTo>
                  <a:lnTo>
                    <a:pt x="188" y="68"/>
                  </a:lnTo>
                  <a:lnTo>
                    <a:pt x="208" y="36"/>
                  </a:lnTo>
                  <a:lnTo>
                    <a:pt x="292" y="82"/>
                  </a:lnTo>
                  <a:lnTo>
                    <a:pt x="292" y="82"/>
                  </a:lnTo>
                  <a:lnTo>
                    <a:pt x="298" y="86"/>
                  </a:lnTo>
                  <a:lnTo>
                    <a:pt x="304" y="90"/>
                  </a:lnTo>
                  <a:lnTo>
                    <a:pt x="304" y="90"/>
                  </a:lnTo>
                  <a:lnTo>
                    <a:pt x="304" y="94"/>
                  </a:lnTo>
                  <a:lnTo>
                    <a:pt x="304" y="94"/>
                  </a:lnTo>
                  <a:lnTo>
                    <a:pt x="306" y="94"/>
                  </a:lnTo>
                  <a:lnTo>
                    <a:pt x="324" y="124"/>
                  </a:lnTo>
                  <a:lnTo>
                    <a:pt x="324" y="124"/>
                  </a:lnTo>
                  <a:lnTo>
                    <a:pt x="326" y="120"/>
                  </a:lnTo>
                  <a:lnTo>
                    <a:pt x="328" y="116"/>
                  </a:lnTo>
                  <a:lnTo>
                    <a:pt x="330" y="110"/>
                  </a:lnTo>
                  <a:lnTo>
                    <a:pt x="328" y="106"/>
                  </a:lnTo>
                  <a:lnTo>
                    <a:pt x="328" y="10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1229177" y="306520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18824"/>
            <a:r>
              <a:rPr lang="zh-TW" altLang="en-US" sz="2400" b="1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卓越运营</a:t>
            </a:r>
            <a:endParaRPr lang="zh-CN" altLang="en-US" sz="2400" b="1" dirty="0">
              <a:solidFill>
                <a:schemeClr val="accent2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978863" y="3523886"/>
            <a:ext cx="191952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31524" y="3709239"/>
            <a:ext cx="2814205" cy="1984350"/>
          </a:xfrm>
          <a:prstGeom prst="rect">
            <a:avLst/>
          </a:prstGeom>
          <a:noFill/>
          <a:ln w="25400">
            <a:noFill/>
          </a:ln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追求</a:t>
            </a:r>
            <a:r>
              <a:rPr lang="zh-TW" altLang="en-US" sz="1600" b="1" dirty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运营</a:t>
            </a:r>
            <a:r>
              <a:rPr lang="en-US" altLang="zh-TW" sz="1600" b="1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“</a:t>
            </a:r>
            <a:r>
              <a:rPr lang="zh-TW" altLang="en-US" sz="1600" b="1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真</a:t>
            </a:r>
            <a:r>
              <a:rPr lang="en-US" altLang="zh-TW" sz="1600" b="1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”</a:t>
            </a:r>
            <a:r>
              <a:rPr lang="zh-TW" altLang="en-US" sz="1600" b="1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卓越：</a:t>
            </a:r>
            <a:endParaRPr lang="en-US" altLang="zh-TW" sz="1600" b="1" dirty="0" smtClean="0">
              <a:solidFill>
                <a:schemeClr val="accent2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marL="180975" indent="-1809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STKaiti" panose="02010600040101010101" pitchFamily="2" charset="-122"/>
                <a:ea typeface="STKaiti" panose="02010600040101010101" pitchFamily="2" charset="-122"/>
              </a:rPr>
              <a:t>从多方面实</a:t>
            </a:r>
            <a:r>
              <a:rPr lang="zh-TW" altLang="en-US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现职能卓越，</a:t>
            </a:r>
            <a:r>
              <a:rPr lang="zh-TW" altLang="en-US" sz="1600" b="1" dirty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强化营运基</a:t>
            </a:r>
            <a:r>
              <a:rPr lang="zh-TW" altLang="en-US" sz="1600" b="1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础</a:t>
            </a:r>
            <a:r>
              <a:rPr lang="zh-TW" altLang="en-US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：</a:t>
            </a:r>
            <a:r>
              <a:rPr lang="zh-CN" altLang="en-US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流程</a:t>
            </a:r>
            <a:r>
              <a:rPr lang="zh-CN" altLang="en-US" sz="1600" dirty="0">
                <a:latin typeface="STKaiti" panose="02010600040101010101" pitchFamily="2" charset="-122"/>
                <a:ea typeface="STKaiti" panose="02010600040101010101" pitchFamily="2" charset="-122"/>
              </a:rPr>
              <a:t>卓越</a:t>
            </a:r>
            <a:r>
              <a:rPr lang="zh-CN" altLang="en-US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，</a:t>
            </a:r>
            <a:r>
              <a:rPr lang="zh-TW" altLang="en-US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能力</a:t>
            </a:r>
            <a:r>
              <a:rPr lang="zh-CN" altLang="en-US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卓越</a:t>
            </a:r>
            <a:r>
              <a:rPr lang="zh-CN" altLang="en-US" sz="1600" dirty="0">
                <a:latin typeface="STKaiti" panose="02010600040101010101" pitchFamily="2" charset="-122"/>
                <a:ea typeface="STKaiti" panose="02010600040101010101" pitchFamily="2" charset="-122"/>
              </a:rPr>
              <a:t>，组织</a:t>
            </a:r>
            <a:r>
              <a:rPr lang="zh-CN" altLang="en-US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卓越</a:t>
            </a:r>
            <a:r>
              <a:rPr lang="zh-TW" altLang="en-US" sz="1600" dirty="0">
                <a:latin typeface="STKaiti" panose="02010600040101010101" pitchFamily="2" charset="-122"/>
                <a:ea typeface="STKaiti" panose="02010600040101010101" pitchFamily="2" charset="-122"/>
              </a:rPr>
              <a:t>等</a:t>
            </a:r>
            <a:endParaRPr lang="en-US" altLang="zh-TW" sz="160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TKaiti" panose="02010600040101010101" pitchFamily="2" charset="-122"/>
                <a:ea typeface="STKaiti" panose="02010600040101010101" pitchFamily="2" charset="-122"/>
              </a:rPr>
              <a:t>结合业内最佳</a:t>
            </a:r>
            <a:r>
              <a:rPr lang="zh-CN" altLang="en-US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实践</a:t>
            </a:r>
            <a:r>
              <a:rPr lang="zh-TW" altLang="en-US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，建立科学化的</a:t>
            </a:r>
            <a:r>
              <a:rPr lang="zh-TW" altLang="en-US" sz="1600" b="1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端到端的流程体系</a:t>
            </a:r>
            <a:endParaRPr lang="en-US" altLang="zh-TW" sz="1600" b="1" dirty="0" smtClean="0">
              <a:solidFill>
                <a:schemeClr val="accent2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grpSp>
        <p:nvGrpSpPr>
          <p:cNvPr id="52" name="Group 68"/>
          <p:cNvGrpSpPr/>
          <p:nvPr/>
        </p:nvGrpSpPr>
        <p:grpSpPr>
          <a:xfrm>
            <a:off x="1487632" y="2152809"/>
            <a:ext cx="901989" cy="794118"/>
            <a:chOff x="6715798" y="3474401"/>
            <a:chExt cx="612000" cy="612000"/>
          </a:xfrm>
        </p:grpSpPr>
        <p:sp>
          <p:nvSpPr>
            <p:cNvPr id="70" name="Oval 69"/>
            <p:cNvSpPr/>
            <p:nvPr/>
          </p:nvSpPr>
          <p:spPr bwMode="ltGray">
            <a:xfrm>
              <a:off x="6715798" y="3474401"/>
              <a:ext cx="612000" cy="612000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71" name="Freeform 4971"/>
            <p:cNvSpPr>
              <a:spLocks noEditPoints="1"/>
            </p:cNvSpPr>
            <p:nvPr/>
          </p:nvSpPr>
          <p:spPr bwMode="auto">
            <a:xfrm>
              <a:off x="6823180" y="3560628"/>
              <a:ext cx="462549" cy="433640"/>
            </a:xfrm>
            <a:custGeom>
              <a:avLst/>
              <a:gdLst>
                <a:gd name="T0" fmla="*/ 378 w 384"/>
                <a:gd name="T1" fmla="*/ 138 h 360"/>
                <a:gd name="T2" fmla="*/ 384 w 384"/>
                <a:gd name="T3" fmla="*/ 188 h 360"/>
                <a:gd name="T4" fmla="*/ 360 w 384"/>
                <a:gd name="T5" fmla="*/ 286 h 360"/>
                <a:gd name="T6" fmla="*/ 294 w 384"/>
                <a:gd name="T7" fmla="*/ 360 h 360"/>
                <a:gd name="T8" fmla="*/ 298 w 384"/>
                <a:gd name="T9" fmla="*/ 126 h 360"/>
                <a:gd name="T10" fmla="*/ 274 w 384"/>
                <a:gd name="T11" fmla="*/ 318 h 360"/>
                <a:gd name="T12" fmla="*/ 238 w 384"/>
                <a:gd name="T13" fmla="*/ 142 h 360"/>
                <a:gd name="T14" fmla="*/ 184 w 384"/>
                <a:gd name="T15" fmla="*/ 86 h 360"/>
                <a:gd name="T16" fmla="*/ 170 w 384"/>
                <a:gd name="T17" fmla="*/ 28 h 360"/>
                <a:gd name="T18" fmla="*/ 150 w 384"/>
                <a:gd name="T19" fmla="*/ 2 h 360"/>
                <a:gd name="T20" fmla="*/ 132 w 384"/>
                <a:gd name="T21" fmla="*/ 0 h 360"/>
                <a:gd name="T22" fmla="*/ 110 w 384"/>
                <a:gd name="T23" fmla="*/ 24 h 360"/>
                <a:gd name="T24" fmla="*/ 118 w 384"/>
                <a:gd name="T25" fmla="*/ 76 h 360"/>
                <a:gd name="T26" fmla="*/ 120 w 384"/>
                <a:gd name="T27" fmla="*/ 122 h 360"/>
                <a:gd name="T28" fmla="*/ 36 w 384"/>
                <a:gd name="T29" fmla="*/ 130 h 360"/>
                <a:gd name="T30" fmla="*/ 20 w 384"/>
                <a:gd name="T31" fmla="*/ 156 h 360"/>
                <a:gd name="T32" fmla="*/ 46 w 384"/>
                <a:gd name="T33" fmla="*/ 182 h 360"/>
                <a:gd name="T34" fmla="*/ 8 w 384"/>
                <a:gd name="T35" fmla="*/ 190 h 360"/>
                <a:gd name="T36" fmla="*/ 2 w 384"/>
                <a:gd name="T37" fmla="*/ 220 h 360"/>
                <a:gd name="T38" fmla="*/ 32 w 384"/>
                <a:gd name="T39" fmla="*/ 236 h 360"/>
                <a:gd name="T40" fmla="*/ 8 w 384"/>
                <a:gd name="T41" fmla="*/ 252 h 360"/>
                <a:gd name="T42" fmla="*/ 14 w 384"/>
                <a:gd name="T43" fmla="*/ 282 h 360"/>
                <a:gd name="T44" fmla="*/ 50 w 384"/>
                <a:gd name="T45" fmla="*/ 290 h 360"/>
                <a:gd name="T46" fmla="*/ 36 w 384"/>
                <a:gd name="T47" fmla="*/ 296 h 360"/>
                <a:gd name="T48" fmla="*/ 32 w 384"/>
                <a:gd name="T49" fmla="*/ 320 h 360"/>
                <a:gd name="T50" fmla="*/ 76 w 384"/>
                <a:gd name="T51" fmla="*/ 334 h 360"/>
                <a:gd name="T52" fmla="*/ 106 w 384"/>
                <a:gd name="T53" fmla="*/ 334 h 360"/>
                <a:gd name="T54" fmla="*/ 124 w 384"/>
                <a:gd name="T55" fmla="*/ 322 h 360"/>
                <a:gd name="T56" fmla="*/ 122 w 384"/>
                <a:gd name="T57" fmla="*/ 310 h 360"/>
                <a:gd name="T58" fmla="*/ 130 w 384"/>
                <a:gd name="T59" fmla="*/ 300 h 360"/>
                <a:gd name="T60" fmla="*/ 150 w 384"/>
                <a:gd name="T61" fmla="*/ 286 h 360"/>
                <a:gd name="T62" fmla="*/ 154 w 384"/>
                <a:gd name="T63" fmla="*/ 268 h 360"/>
                <a:gd name="T64" fmla="*/ 144 w 384"/>
                <a:gd name="T65" fmla="*/ 248 h 360"/>
                <a:gd name="T66" fmla="*/ 152 w 384"/>
                <a:gd name="T67" fmla="*/ 232 h 360"/>
                <a:gd name="T68" fmla="*/ 164 w 384"/>
                <a:gd name="T69" fmla="*/ 216 h 360"/>
                <a:gd name="T70" fmla="*/ 154 w 384"/>
                <a:gd name="T71" fmla="*/ 196 h 360"/>
                <a:gd name="T72" fmla="*/ 152 w 384"/>
                <a:gd name="T73" fmla="*/ 194 h 360"/>
                <a:gd name="T74" fmla="*/ 148 w 384"/>
                <a:gd name="T75" fmla="*/ 184 h 360"/>
                <a:gd name="T76" fmla="*/ 156 w 384"/>
                <a:gd name="T77" fmla="*/ 170 h 360"/>
                <a:gd name="T78" fmla="*/ 154 w 384"/>
                <a:gd name="T79" fmla="*/ 154 h 360"/>
                <a:gd name="T80" fmla="*/ 162 w 384"/>
                <a:gd name="T81" fmla="*/ 144 h 360"/>
                <a:gd name="T82" fmla="*/ 174 w 384"/>
                <a:gd name="T83" fmla="*/ 152 h 360"/>
                <a:gd name="T84" fmla="*/ 172 w 384"/>
                <a:gd name="T85" fmla="*/ 180 h 360"/>
                <a:gd name="T86" fmla="*/ 186 w 384"/>
                <a:gd name="T87" fmla="*/ 204 h 360"/>
                <a:gd name="T88" fmla="*/ 176 w 384"/>
                <a:gd name="T89" fmla="*/ 244 h 360"/>
                <a:gd name="T90" fmla="*/ 172 w 384"/>
                <a:gd name="T91" fmla="*/ 258 h 360"/>
                <a:gd name="T92" fmla="*/ 172 w 384"/>
                <a:gd name="T93" fmla="*/ 282 h 360"/>
                <a:gd name="T94" fmla="*/ 174 w 384"/>
                <a:gd name="T95" fmla="*/ 300 h 360"/>
                <a:gd name="T96" fmla="*/ 158 w 384"/>
                <a:gd name="T97" fmla="*/ 310 h 360"/>
                <a:gd name="T98" fmla="*/ 138 w 384"/>
                <a:gd name="T99" fmla="*/ 328 h 360"/>
                <a:gd name="T100" fmla="*/ 132 w 384"/>
                <a:gd name="T101" fmla="*/ 338 h 360"/>
                <a:gd name="T102" fmla="*/ 136 w 384"/>
                <a:gd name="T103" fmla="*/ 354 h 360"/>
                <a:gd name="T104" fmla="*/ 182 w 384"/>
                <a:gd name="T105" fmla="*/ 352 h 360"/>
                <a:gd name="T106" fmla="*/ 242 w 384"/>
                <a:gd name="T107" fmla="*/ 31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4" h="360">
                  <a:moveTo>
                    <a:pt x="310" y="120"/>
                  </a:moveTo>
                  <a:lnTo>
                    <a:pt x="374" y="120"/>
                  </a:lnTo>
                  <a:lnTo>
                    <a:pt x="374" y="120"/>
                  </a:lnTo>
                  <a:lnTo>
                    <a:pt x="378" y="138"/>
                  </a:lnTo>
                  <a:lnTo>
                    <a:pt x="382" y="154"/>
                  </a:lnTo>
                  <a:lnTo>
                    <a:pt x="384" y="170"/>
                  </a:lnTo>
                  <a:lnTo>
                    <a:pt x="384" y="188"/>
                  </a:lnTo>
                  <a:lnTo>
                    <a:pt x="384" y="188"/>
                  </a:lnTo>
                  <a:lnTo>
                    <a:pt x="384" y="214"/>
                  </a:lnTo>
                  <a:lnTo>
                    <a:pt x="378" y="240"/>
                  </a:lnTo>
                  <a:lnTo>
                    <a:pt x="370" y="264"/>
                  </a:lnTo>
                  <a:lnTo>
                    <a:pt x="360" y="286"/>
                  </a:lnTo>
                  <a:lnTo>
                    <a:pt x="346" y="308"/>
                  </a:lnTo>
                  <a:lnTo>
                    <a:pt x="332" y="328"/>
                  </a:lnTo>
                  <a:lnTo>
                    <a:pt x="314" y="344"/>
                  </a:lnTo>
                  <a:lnTo>
                    <a:pt x="294" y="360"/>
                  </a:lnTo>
                  <a:lnTo>
                    <a:pt x="294" y="136"/>
                  </a:lnTo>
                  <a:lnTo>
                    <a:pt x="294" y="136"/>
                  </a:lnTo>
                  <a:lnTo>
                    <a:pt x="294" y="130"/>
                  </a:lnTo>
                  <a:lnTo>
                    <a:pt x="298" y="126"/>
                  </a:lnTo>
                  <a:lnTo>
                    <a:pt x="304" y="122"/>
                  </a:lnTo>
                  <a:lnTo>
                    <a:pt x="310" y="120"/>
                  </a:lnTo>
                  <a:lnTo>
                    <a:pt x="310" y="120"/>
                  </a:lnTo>
                  <a:close/>
                  <a:moveTo>
                    <a:pt x="274" y="318"/>
                  </a:moveTo>
                  <a:lnTo>
                    <a:pt x="274" y="152"/>
                  </a:lnTo>
                  <a:lnTo>
                    <a:pt x="256" y="152"/>
                  </a:lnTo>
                  <a:lnTo>
                    <a:pt x="256" y="152"/>
                  </a:lnTo>
                  <a:lnTo>
                    <a:pt x="238" y="142"/>
                  </a:lnTo>
                  <a:lnTo>
                    <a:pt x="222" y="132"/>
                  </a:lnTo>
                  <a:lnTo>
                    <a:pt x="208" y="118"/>
                  </a:lnTo>
                  <a:lnTo>
                    <a:pt x="194" y="102"/>
                  </a:lnTo>
                  <a:lnTo>
                    <a:pt x="184" y="86"/>
                  </a:lnTo>
                  <a:lnTo>
                    <a:pt x="178" y="68"/>
                  </a:lnTo>
                  <a:lnTo>
                    <a:pt x="172" y="48"/>
                  </a:lnTo>
                  <a:lnTo>
                    <a:pt x="170" y="28"/>
                  </a:lnTo>
                  <a:lnTo>
                    <a:pt x="170" y="28"/>
                  </a:lnTo>
                  <a:lnTo>
                    <a:pt x="168" y="22"/>
                  </a:lnTo>
                  <a:lnTo>
                    <a:pt x="166" y="16"/>
                  </a:lnTo>
                  <a:lnTo>
                    <a:pt x="160" y="8"/>
                  </a:lnTo>
                  <a:lnTo>
                    <a:pt x="150" y="2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32" y="0"/>
                  </a:lnTo>
                  <a:lnTo>
                    <a:pt x="126" y="2"/>
                  </a:lnTo>
                  <a:lnTo>
                    <a:pt x="118" y="10"/>
                  </a:lnTo>
                  <a:lnTo>
                    <a:pt x="112" y="20"/>
                  </a:lnTo>
                  <a:lnTo>
                    <a:pt x="110" y="24"/>
                  </a:lnTo>
                  <a:lnTo>
                    <a:pt x="110" y="30"/>
                  </a:lnTo>
                  <a:lnTo>
                    <a:pt x="110" y="30"/>
                  </a:lnTo>
                  <a:lnTo>
                    <a:pt x="112" y="54"/>
                  </a:lnTo>
                  <a:lnTo>
                    <a:pt x="118" y="76"/>
                  </a:lnTo>
                  <a:lnTo>
                    <a:pt x="124" y="98"/>
                  </a:lnTo>
                  <a:lnTo>
                    <a:pt x="134" y="118"/>
                  </a:lnTo>
                  <a:lnTo>
                    <a:pt x="134" y="118"/>
                  </a:lnTo>
                  <a:lnTo>
                    <a:pt x="120" y="122"/>
                  </a:lnTo>
                  <a:lnTo>
                    <a:pt x="106" y="128"/>
                  </a:lnTo>
                  <a:lnTo>
                    <a:pt x="46" y="128"/>
                  </a:lnTo>
                  <a:lnTo>
                    <a:pt x="46" y="128"/>
                  </a:lnTo>
                  <a:lnTo>
                    <a:pt x="36" y="130"/>
                  </a:lnTo>
                  <a:lnTo>
                    <a:pt x="28" y="136"/>
                  </a:lnTo>
                  <a:lnTo>
                    <a:pt x="22" y="144"/>
                  </a:lnTo>
                  <a:lnTo>
                    <a:pt x="20" y="156"/>
                  </a:lnTo>
                  <a:lnTo>
                    <a:pt x="20" y="156"/>
                  </a:lnTo>
                  <a:lnTo>
                    <a:pt x="22" y="166"/>
                  </a:lnTo>
                  <a:lnTo>
                    <a:pt x="28" y="174"/>
                  </a:lnTo>
                  <a:lnTo>
                    <a:pt x="36" y="180"/>
                  </a:lnTo>
                  <a:lnTo>
                    <a:pt x="46" y="182"/>
                  </a:lnTo>
                  <a:lnTo>
                    <a:pt x="26" y="182"/>
                  </a:lnTo>
                  <a:lnTo>
                    <a:pt x="26" y="182"/>
                  </a:lnTo>
                  <a:lnTo>
                    <a:pt x="16" y="184"/>
                  </a:lnTo>
                  <a:lnTo>
                    <a:pt x="8" y="190"/>
                  </a:lnTo>
                  <a:lnTo>
                    <a:pt x="2" y="19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2" y="220"/>
                  </a:lnTo>
                  <a:lnTo>
                    <a:pt x="8" y="228"/>
                  </a:lnTo>
                  <a:lnTo>
                    <a:pt x="16" y="234"/>
                  </a:lnTo>
                  <a:lnTo>
                    <a:pt x="26" y="236"/>
                  </a:lnTo>
                  <a:lnTo>
                    <a:pt x="32" y="236"/>
                  </a:lnTo>
                  <a:lnTo>
                    <a:pt x="32" y="236"/>
                  </a:lnTo>
                  <a:lnTo>
                    <a:pt x="22" y="238"/>
                  </a:lnTo>
                  <a:lnTo>
                    <a:pt x="14" y="244"/>
                  </a:lnTo>
                  <a:lnTo>
                    <a:pt x="8" y="252"/>
                  </a:lnTo>
                  <a:lnTo>
                    <a:pt x="8" y="262"/>
                  </a:lnTo>
                  <a:lnTo>
                    <a:pt x="8" y="262"/>
                  </a:lnTo>
                  <a:lnTo>
                    <a:pt x="10" y="272"/>
                  </a:lnTo>
                  <a:lnTo>
                    <a:pt x="14" y="282"/>
                  </a:lnTo>
                  <a:lnTo>
                    <a:pt x="24" y="288"/>
                  </a:lnTo>
                  <a:lnTo>
                    <a:pt x="34" y="290"/>
                  </a:lnTo>
                  <a:lnTo>
                    <a:pt x="50" y="290"/>
                  </a:lnTo>
                  <a:lnTo>
                    <a:pt x="50" y="290"/>
                  </a:lnTo>
                  <a:lnTo>
                    <a:pt x="50" y="290"/>
                  </a:lnTo>
                  <a:lnTo>
                    <a:pt x="50" y="290"/>
                  </a:lnTo>
                  <a:lnTo>
                    <a:pt x="42" y="292"/>
                  </a:lnTo>
                  <a:lnTo>
                    <a:pt x="36" y="296"/>
                  </a:lnTo>
                  <a:lnTo>
                    <a:pt x="32" y="304"/>
                  </a:lnTo>
                  <a:lnTo>
                    <a:pt x="32" y="312"/>
                  </a:lnTo>
                  <a:lnTo>
                    <a:pt x="32" y="312"/>
                  </a:lnTo>
                  <a:lnTo>
                    <a:pt x="32" y="320"/>
                  </a:lnTo>
                  <a:lnTo>
                    <a:pt x="38" y="328"/>
                  </a:lnTo>
                  <a:lnTo>
                    <a:pt x="44" y="332"/>
                  </a:lnTo>
                  <a:lnTo>
                    <a:pt x="54" y="334"/>
                  </a:lnTo>
                  <a:lnTo>
                    <a:pt x="76" y="334"/>
                  </a:lnTo>
                  <a:lnTo>
                    <a:pt x="76" y="334"/>
                  </a:lnTo>
                  <a:lnTo>
                    <a:pt x="76" y="334"/>
                  </a:lnTo>
                  <a:lnTo>
                    <a:pt x="106" y="334"/>
                  </a:lnTo>
                  <a:lnTo>
                    <a:pt x="106" y="334"/>
                  </a:lnTo>
                  <a:lnTo>
                    <a:pt x="114" y="332"/>
                  </a:lnTo>
                  <a:lnTo>
                    <a:pt x="120" y="328"/>
                  </a:lnTo>
                  <a:lnTo>
                    <a:pt x="120" y="328"/>
                  </a:lnTo>
                  <a:lnTo>
                    <a:pt x="124" y="322"/>
                  </a:lnTo>
                  <a:lnTo>
                    <a:pt x="124" y="314"/>
                  </a:lnTo>
                  <a:lnTo>
                    <a:pt x="124" y="314"/>
                  </a:lnTo>
                  <a:lnTo>
                    <a:pt x="122" y="310"/>
                  </a:lnTo>
                  <a:lnTo>
                    <a:pt x="122" y="310"/>
                  </a:lnTo>
                  <a:lnTo>
                    <a:pt x="122" y="306"/>
                  </a:lnTo>
                  <a:lnTo>
                    <a:pt x="124" y="304"/>
                  </a:lnTo>
                  <a:lnTo>
                    <a:pt x="126" y="300"/>
                  </a:lnTo>
                  <a:lnTo>
                    <a:pt x="130" y="300"/>
                  </a:lnTo>
                  <a:lnTo>
                    <a:pt x="130" y="300"/>
                  </a:lnTo>
                  <a:lnTo>
                    <a:pt x="138" y="296"/>
                  </a:lnTo>
                  <a:lnTo>
                    <a:pt x="144" y="292"/>
                  </a:lnTo>
                  <a:lnTo>
                    <a:pt x="150" y="286"/>
                  </a:lnTo>
                  <a:lnTo>
                    <a:pt x="152" y="280"/>
                  </a:lnTo>
                  <a:lnTo>
                    <a:pt x="152" y="280"/>
                  </a:lnTo>
                  <a:lnTo>
                    <a:pt x="154" y="274"/>
                  </a:lnTo>
                  <a:lnTo>
                    <a:pt x="154" y="268"/>
                  </a:lnTo>
                  <a:lnTo>
                    <a:pt x="152" y="260"/>
                  </a:lnTo>
                  <a:lnTo>
                    <a:pt x="146" y="252"/>
                  </a:lnTo>
                  <a:lnTo>
                    <a:pt x="146" y="252"/>
                  </a:lnTo>
                  <a:lnTo>
                    <a:pt x="144" y="248"/>
                  </a:lnTo>
                  <a:lnTo>
                    <a:pt x="144" y="244"/>
                  </a:lnTo>
                  <a:lnTo>
                    <a:pt x="144" y="244"/>
                  </a:lnTo>
                  <a:lnTo>
                    <a:pt x="146" y="236"/>
                  </a:lnTo>
                  <a:lnTo>
                    <a:pt x="152" y="232"/>
                  </a:lnTo>
                  <a:lnTo>
                    <a:pt x="152" y="232"/>
                  </a:lnTo>
                  <a:lnTo>
                    <a:pt x="158" y="228"/>
                  </a:lnTo>
                  <a:lnTo>
                    <a:pt x="162" y="222"/>
                  </a:lnTo>
                  <a:lnTo>
                    <a:pt x="164" y="216"/>
                  </a:lnTo>
                  <a:lnTo>
                    <a:pt x="164" y="210"/>
                  </a:lnTo>
                  <a:lnTo>
                    <a:pt x="164" y="210"/>
                  </a:lnTo>
                  <a:lnTo>
                    <a:pt x="160" y="202"/>
                  </a:lnTo>
                  <a:lnTo>
                    <a:pt x="154" y="196"/>
                  </a:lnTo>
                  <a:lnTo>
                    <a:pt x="154" y="196"/>
                  </a:lnTo>
                  <a:lnTo>
                    <a:pt x="152" y="194"/>
                  </a:lnTo>
                  <a:lnTo>
                    <a:pt x="152" y="194"/>
                  </a:lnTo>
                  <a:lnTo>
                    <a:pt x="152" y="194"/>
                  </a:lnTo>
                  <a:lnTo>
                    <a:pt x="152" y="194"/>
                  </a:lnTo>
                  <a:lnTo>
                    <a:pt x="150" y="190"/>
                  </a:lnTo>
                  <a:lnTo>
                    <a:pt x="148" y="188"/>
                  </a:lnTo>
                  <a:lnTo>
                    <a:pt x="148" y="184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74"/>
                  </a:lnTo>
                  <a:lnTo>
                    <a:pt x="156" y="170"/>
                  </a:lnTo>
                  <a:lnTo>
                    <a:pt x="156" y="164"/>
                  </a:lnTo>
                  <a:lnTo>
                    <a:pt x="156" y="158"/>
                  </a:lnTo>
                  <a:lnTo>
                    <a:pt x="156" y="158"/>
                  </a:lnTo>
                  <a:lnTo>
                    <a:pt x="154" y="154"/>
                  </a:lnTo>
                  <a:lnTo>
                    <a:pt x="156" y="150"/>
                  </a:lnTo>
                  <a:lnTo>
                    <a:pt x="158" y="146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66" y="144"/>
                  </a:lnTo>
                  <a:lnTo>
                    <a:pt x="170" y="146"/>
                  </a:lnTo>
                  <a:lnTo>
                    <a:pt x="172" y="148"/>
                  </a:lnTo>
                  <a:lnTo>
                    <a:pt x="174" y="152"/>
                  </a:lnTo>
                  <a:lnTo>
                    <a:pt x="174" y="152"/>
                  </a:lnTo>
                  <a:lnTo>
                    <a:pt x="176" y="158"/>
                  </a:lnTo>
                  <a:lnTo>
                    <a:pt x="176" y="166"/>
                  </a:lnTo>
                  <a:lnTo>
                    <a:pt x="172" y="180"/>
                  </a:lnTo>
                  <a:lnTo>
                    <a:pt x="172" y="180"/>
                  </a:lnTo>
                  <a:lnTo>
                    <a:pt x="182" y="190"/>
                  </a:lnTo>
                  <a:lnTo>
                    <a:pt x="186" y="204"/>
                  </a:lnTo>
                  <a:lnTo>
                    <a:pt x="186" y="204"/>
                  </a:lnTo>
                  <a:lnTo>
                    <a:pt x="188" y="214"/>
                  </a:lnTo>
                  <a:lnTo>
                    <a:pt x="186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76" y="244"/>
                  </a:lnTo>
                  <a:lnTo>
                    <a:pt x="174" y="246"/>
                  </a:lnTo>
                  <a:lnTo>
                    <a:pt x="172" y="250"/>
                  </a:lnTo>
                  <a:lnTo>
                    <a:pt x="172" y="258"/>
                  </a:lnTo>
                  <a:lnTo>
                    <a:pt x="172" y="258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72" y="282"/>
                  </a:lnTo>
                  <a:lnTo>
                    <a:pt x="172" y="282"/>
                  </a:lnTo>
                  <a:lnTo>
                    <a:pt x="174" y="292"/>
                  </a:lnTo>
                  <a:lnTo>
                    <a:pt x="174" y="300"/>
                  </a:lnTo>
                  <a:lnTo>
                    <a:pt x="174" y="300"/>
                  </a:lnTo>
                  <a:lnTo>
                    <a:pt x="170" y="306"/>
                  </a:lnTo>
                  <a:lnTo>
                    <a:pt x="166" y="308"/>
                  </a:lnTo>
                  <a:lnTo>
                    <a:pt x="166" y="308"/>
                  </a:lnTo>
                  <a:lnTo>
                    <a:pt x="158" y="310"/>
                  </a:lnTo>
                  <a:lnTo>
                    <a:pt x="150" y="314"/>
                  </a:lnTo>
                  <a:lnTo>
                    <a:pt x="144" y="320"/>
                  </a:lnTo>
                  <a:lnTo>
                    <a:pt x="138" y="328"/>
                  </a:lnTo>
                  <a:lnTo>
                    <a:pt x="138" y="328"/>
                  </a:lnTo>
                  <a:lnTo>
                    <a:pt x="138" y="328"/>
                  </a:lnTo>
                  <a:lnTo>
                    <a:pt x="138" y="328"/>
                  </a:lnTo>
                  <a:lnTo>
                    <a:pt x="132" y="338"/>
                  </a:lnTo>
                  <a:lnTo>
                    <a:pt x="132" y="338"/>
                  </a:lnTo>
                  <a:lnTo>
                    <a:pt x="126" y="344"/>
                  </a:lnTo>
                  <a:lnTo>
                    <a:pt x="118" y="348"/>
                  </a:lnTo>
                  <a:lnTo>
                    <a:pt x="118" y="348"/>
                  </a:lnTo>
                  <a:lnTo>
                    <a:pt x="136" y="354"/>
                  </a:lnTo>
                  <a:lnTo>
                    <a:pt x="156" y="354"/>
                  </a:lnTo>
                  <a:lnTo>
                    <a:pt x="156" y="354"/>
                  </a:lnTo>
                  <a:lnTo>
                    <a:pt x="170" y="354"/>
                  </a:lnTo>
                  <a:lnTo>
                    <a:pt x="182" y="352"/>
                  </a:lnTo>
                  <a:lnTo>
                    <a:pt x="192" y="348"/>
                  </a:lnTo>
                  <a:lnTo>
                    <a:pt x="204" y="344"/>
                  </a:lnTo>
                  <a:lnTo>
                    <a:pt x="224" y="334"/>
                  </a:lnTo>
                  <a:lnTo>
                    <a:pt x="242" y="318"/>
                  </a:lnTo>
                  <a:lnTo>
                    <a:pt x="274" y="3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398787" y="309268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分层决策</a:t>
            </a:r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4148474" y="3551362"/>
            <a:ext cx="191952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701135" y="3736714"/>
            <a:ext cx="2814205" cy="1984350"/>
          </a:xfrm>
          <a:prstGeom prst="rect">
            <a:avLst/>
          </a:prstGeom>
          <a:noFill/>
          <a:ln w="25400">
            <a:noFill/>
          </a:ln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公司</a:t>
            </a:r>
            <a:r>
              <a:rPr lang="zh-TW" altLang="en-US" sz="1600" b="1" dirty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决策</a:t>
            </a:r>
            <a:r>
              <a:rPr lang="zh-TW" altLang="en-US" sz="1600" b="1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规范化，透明化，</a:t>
            </a:r>
            <a:r>
              <a:rPr lang="zh-CN" altLang="en-US" sz="1600" dirty="0">
                <a:latin typeface="STKaiti" panose="02010600040101010101" pitchFamily="2" charset="-122"/>
                <a:ea typeface="STKaiti" panose="02010600040101010101" pitchFamily="2" charset="-122"/>
              </a:rPr>
              <a:t>实现全局掌控</a:t>
            </a:r>
            <a:r>
              <a:rPr lang="en-US" altLang="zh-TW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: 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建立</a:t>
            </a:r>
            <a:r>
              <a:rPr lang="zh-TW" altLang="en-US" sz="1600" b="1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三层治理架构</a:t>
            </a:r>
            <a:r>
              <a:rPr lang="zh-TW" altLang="en-US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，分</a:t>
            </a:r>
            <a:r>
              <a:rPr lang="zh-TW" altLang="en-US" sz="1600" dirty="0">
                <a:latin typeface="STKaiti" panose="02010600040101010101" pitchFamily="2" charset="-122"/>
                <a:ea typeface="STKaiti" panose="02010600040101010101" pitchFamily="2" charset="-122"/>
              </a:rPr>
              <a:t>层</a:t>
            </a:r>
            <a:r>
              <a:rPr lang="zh-TW" altLang="en-US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决策机制，</a:t>
            </a:r>
            <a:r>
              <a:rPr lang="zh-TW" altLang="en-US" sz="1600" b="1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各</a:t>
            </a:r>
            <a:r>
              <a:rPr lang="zh-TW" altLang="en-US" sz="1600" b="1" dirty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司其</a:t>
            </a:r>
            <a:r>
              <a:rPr lang="zh-TW" altLang="en-US" sz="1600" b="1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责</a:t>
            </a:r>
            <a:r>
              <a:rPr lang="zh-TW" altLang="en-US" sz="1600" dirty="0">
                <a:latin typeface="STKaiti" panose="02010600040101010101" pitchFamily="2" charset="-122"/>
                <a:ea typeface="STKaiti" panose="02010600040101010101" pitchFamily="2" charset="-122"/>
              </a:rPr>
              <a:t>，</a:t>
            </a:r>
            <a:r>
              <a:rPr lang="zh-TW" altLang="en-US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建立</a:t>
            </a:r>
            <a:r>
              <a:rPr lang="zh-TW" altLang="en-US" sz="1600" dirty="0">
                <a:latin typeface="STKaiti" panose="02010600040101010101" pitchFamily="2" charset="-122"/>
                <a:ea typeface="STKaiti" panose="02010600040101010101" pitchFamily="2" charset="-122"/>
              </a:rPr>
              <a:t>双向决策上升和下降机</a:t>
            </a:r>
            <a:r>
              <a:rPr lang="zh-TW" altLang="en-US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制</a:t>
            </a:r>
            <a:endParaRPr lang="en-US" altLang="zh-TW" sz="1600" dirty="0" smtClean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STKaiti" panose="02010600040101010101" pitchFamily="2" charset="-122"/>
                <a:ea typeface="STKaiti" panose="02010600040101010101" pitchFamily="2" charset="-122"/>
              </a:rPr>
              <a:t>坚决尊重会议</a:t>
            </a:r>
            <a:r>
              <a:rPr lang="zh-TW" altLang="en-US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机制，</a:t>
            </a:r>
            <a:r>
              <a:rPr lang="zh-CN" altLang="en-US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对</a:t>
            </a:r>
            <a:r>
              <a:rPr lang="zh-TW" altLang="en-US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产品链供应链</a:t>
            </a:r>
            <a:r>
              <a:rPr lang="zh-CN" altLang="en-US" sz="1600" dirty="0" smtClean="0">
                <a:latin typeface="STKaiti" panose="02010600040101010101" pitchFamily="2" charset="-122"/>
                <a:ea typeface="STKaiti" panose="02010600040101010101" pitchFamily="2" charset="-122"/>
              </a:rPr>
              <a:t>进行</a:t>
            </a:r>
            <a:r>
              <a:rPr lang="zh-CN" altLang="en-US" sz="1600" b="1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全方位</a:t>
            </a:r>
            <a:r>
              <a:rPr lang="zh-CN" altLang="en-US" sz="1600" b="1" dirty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的管理</a:t>
            </a:r>
            <a:r>
              <a:rPr lang="zh-TW" altLang="en-US" sz="1600" dirty="0">
                <a:latin typeface="STKaiti" panose="02010600040101010101" pitchFamily="2" charset="-122"/>
                <a:ea typeface="STKaiti" panose="02010600040101010101" pitchFamily="2" charset="-122"/>
              </a:rPr>
              <a:t>，</a:t>
            </a:r>
            <a:r>
              <a:rPr lang="zh-TW" altLang="en-US" sz="1600" b="1" dirty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杜绝小</a:t>
            </a:r>
            <a:r>
              <a:rPr lang="zh-TW" altLang="en-US" sz="1600" b="1" dirty="0" smtClean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会</a:t>
            </a:r>
            <a:endParaRPr lang="en-US" altLang="zh-TW" sz="1600" dirty="0" smtClean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grpSp>
        <p:nvGrpSpPr>
          <p:cNvPr id="54" name="Group 74"/>
          <p:cNvGrpSpPr/>
          <p:nvPr/>
        </p:nvGrpSpPr>
        <p:grpSpPr>
          <a:xfrm>
            <a:off x="4657243" y="2183042"/>
            <a:ext cx="901989" cy="794118"/>
            <a:chOff x="7867755" y="2258092"/>
            <a:chExt cx="612000" cy="612000"/>
          </a:xfrm>
        </p:grpSpPr>
        <p:sp>
          <p:nvSpPr>
            <p:cNvPr id="76" name="Oval 75"/>
            <p:cNvSpPr/>
            <p:nvPr/>
          </p:nvSpPr>
          <p:spPr bwMode="ltGray">
            <a:xfrm>
              <a:off x="7867755" y="2258092"/>
              <a:ext cx="612000" cy="612000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77" name="Freeform 4843"/>
            <p:cNvSpPr>
              <a:spLocks noEditPoints="1"/>
            </p:cNvSpPr>
            <p:nvPr/>
          </p:nvSpPr>
          <p:spPr bwMode="auto">
            <a:xfrm>
              <a:off x="7922351" y="2337515"/>
              <a:ext cx="502032" cy="487410"/>
            </a:xfrm>
            <a:custGeom>
              <a:avLst/>
              <a:gdLst>
                <a:gd name="T0" fmla="*/ 376 w 412"/>
                <a:gd name="T1" fmla="*/ 96 h 400"/>
                <a:gd name="T2" fmla="*/ 382 w 412"/>
                <a:gd name="T3" fmla="*/ 126 h 400"/>
                <a:gd name="T4" fmla="*/ 356 w 412"/>
                <a:gd name="T5" fmla="*/ 144 h 400"/>
                <a:gd name="T6" fmla="*/ 328 w 412"/>
                <a:gd name="T7" fmla="*/ 116 h 400"/>
                <a:gd name="T8" fmla="*/ 344 w 412"/>
                <a:gd name="T9" fmla="*/ 90 h 400"/>
                <a:gd name="T10" fmla="*/ 374 w 412"/>
                <a:gd name="T11" fmla="*/ 156 h 400"/>
                <a:gd name="T12" fmla="*/ 320 w 412"/>
                <a:gd name="T13" fmla="*/ 156 h 400"/>
                <a:gd name="T14" fmla="*/ 314 w 412"/>
                <a:gd name="T15" fmla="*/ 204 h 400"/>
                <a:gd name="T16" fmla="*/ 370 w 412"/>
                <a:gd name="T17" fmla="*/ 268 h 400"/>
                <a:gd name="T18" fmla="*/ 404 w 412"/>
                <a:gd name="T19" fmla="*/ 246 h 400"/>
                <a:gd name="T20" fmla="*/ 410 w 412"/>
                <a:gd name="T21" fmla="*/ 166 h 400"/>
                <a:gd name="T22" fmla="*/ 398 w 412"/>
                <a:gd name="T23" fmla="*/ 156 h 400"/>
                <a:gd name="T24" fmla="*/ 98 w 412"/>
                <a:gd name="T25" fmla="*/ 156 h 400"/>
                <a:gd name="T26" fmla="*/ 56 w 412"/>
                <a:gd name="T27" fmla="*/ 182 h 400"/>
                <a:gd name="T28" fmla="*/ 14 w 412"/>
                <a:gd name="T29" fmla="*/ 156 h 400"/>
                <a:gd name="T30" fmla="*/ 2 w 412"/>
                <a:gd name="T31" fmla="*/ 166 h 400"/>
                <a:gd name="T32" fmla="*/ 8 w 412"/>
                <a:gd name="T33" fmla="*/ 246 h 400"/>
                <a:gd name="T34" fmla="*/ 42 w 412"/>
                <a:gd name="T35" fmla="*/ 268 h 400"/>
                <a:gd name="T36" fmla="*/ 98 w 412"/>
                <a:gd name="T37" fmla="*/ 204 h 400"/>
                <a:gd name="T38" fmla="*/ 172 w 412"/>
                <a:gd name="T39" fmla="*/ 50 h 400"/>
                <a:gd name="T40" fmla="*/ 192 w 412"/>
                <a:gd name="T41" fmla="*/ 68 h 400"/>
                <a:gd name="T42" fmla="*/ 214 w 412"/>
                <a:gd name="T43" fmla="*/ 70 h 400"/>
                <a:gd name="T44" fmla="*/ 236 w 412"/>
                <a:gd name="T45" fmla="*/ 56 h 400"/>
                <a:gd name="T46" fmla="*/ 242 w 412"/>
                <a:gd name="T47" fmla="*/ 36 h 400"/>
                <a:gd name="T48" fmla="*/ 232 w 412"/>
                <a:gd name="T49" fmla="*/ 10 h 400"/>
                <a:gd name="T50" fmla="*/ 206 w 412"/>
                <a:gd name="T51" fmla="*/ 0 h 400"/>
                <a:gd name="T52" fmla="*/ 186 w 412"/>
                <a:gd name="T53" fmla="*/ 6 h 400"/>
                <a:gd name="T54" fmla="*/ 170 w 412"/>
                <a:gd name="T55" fmla="*/ 28 h 400"/>
                <a:gd name="T56" fmla="*/ 206 w 412"/>
                <a:gd name="T57" fmla="*/ 400 h 400"/>
                <a:gd name="T58" fmla="*/ 296 w 412"/>
                <a:gd name="T59" fmla="*/ 378 h 400"/>
                <a:gd name="T60" fmla="*/ 366 w 412"/>
                <a:gd name="T61" fmla="*/ 322 h 400"/>
                <a:gd name="T62" fmla="*/ 320 w 412"/>
                <a:gd name="T63" fmla="*/ 250 h 400"/>
                <a:gd name="T64" fmla="*/ 244 w 412"/>
                <a:gd name="T65" fmla="*/ 200 h 400"/>
                <a:gd name="T66" fmla="*/ 206 w 412"/>
                <a:gd name="T67" fmla="*/ 194 h 400"/>
                <a:gd name="T68" fmla="*/ 158 w 412"/>
                <a:gd name="T69" fmla="*/ 234 h 400"/>
                <a:gd name="T70" fmla="*/ 140 w 412"/>
                <a:gd name="T71" fmla="*/ 262 h 400"/>
                <a:gd name="T72" fmla="*/ 118 w 412"/>
                <a:gd name="T73" fmla="*/ 262 h 400"/>
                <a:gd name="T74" fmla="*/ 100 w 412"/>
                <a:gd name="T75" fmla="*/ 244 h 400"/>
                <a:gd name="T76" fmla="*/ 46 w 412"/>
                <a:gd name="T77" fmla="*/ 322 h 400"/>
                <a:gd name="T78" fmla="*/ 96 w 412"/>
                <a:gd name="T79" fmla="*/ 368 h 400"/>
                <a:gd name="T80" fmla="*/ 182 w 412"/>
                <a:gd name="T81" fmla="*/ 398 h 400"/>
                <a:gd name="T82" fmla="*/ 28 w 412"/>
                <a:gd name="T83" fmla="*/ 116 h 400"/>
                <a:gd name="T84" fmla="*/ 56 w 412"/>
                <a:gd name="T85" fmla="*/ 144 h 400"/>
                <a:gd name="T86" fmla="*/ 82 w 412"/>
                <a:gd name="T87" fmla="*/ 126 h 400"/>
                <a:gd name="T88" fmla="*/ 76 w 412"/>
                <a:gd name="T89" fmla="*/ 96 h 400"/>
                <a:gd name="T90" fmla="*/ 46 w 412"/>
                <a:gd name="T91" fmla="*/ 90 h 400"/>
                <a:gd name="T92" fmla="*/ 28 w 412"/>
                <a:gd name="T93" fmla="*/ 116 h 400"/>
                <a:gd name="T94" fmla="*/ 300 w 412"/>
                <a:gd name="T95" fmla="*/ 116 h 400"/>
                <a:gd name="T96" fmla="*/ 298 w 412"/>
                <a:gd name="T97" fmla="*/ 102 h 400"/>
                <a:gd name="T98" fmla="*/ 268 w 412"/>
                <a:gd name="T99" fmla="*/ 82 h 400"/>
                <a:gd name="T100" fmla="*/ 144 w 412"/>
                <a:gd name="T101" fmla="*/ 82 h 400"/>
                <a:gd name="T102" fmla="*/ 122 w 412"/>
                <a:gd name="T103" fmla="*/ 92 h 400"/>
                <a:gd name="T104" fmla="*/ 112 w 412"/>
                <a:gd name="T105" fmla="*/ 116 h 400"/>
                <a:gd name="T106" fmla="*/ 114 w 412"/>
                <a:gd name="T107" fmla="*/ 240 h 400"/>
                <a:gd name="T108" fmla="*/ 128 w 412"/>
                <a:gd name="T109" fmla="*/ 248 h 400"/>
                <a:gd name="T110" fmla="*/ 144 w 412"/>
                <a:gd name="T111" fmla="*/ 234 h 400"/>
                <a:gd name="T112" fmla="*/ 154 w 412"/>
                <a:gd name="T113" fmla="*/ 140 h 400"/>
                <a:gd name="T114" fmla="*/ 158 w 412"/>
                <a:gd name="T115" fmla="*/ 170 h 400"/>
                <a:gd name="T116" fmla="*/ 230 w 412"/>
                <a:gd name="T117" fmla="*/ 164 h 400"/>
                <a:gd name="T118" fmla="*/ 254 w 412"/>
                <a:gd name="T119" fmla="*/ 150 h 400"/>
                <a:gd name="T120" fmla="*/ 268 w 412"/>
                <a:gd name="T121" fmla="*/ 176 h 400"/>
                <a:gd name="T122" fmla="*/ 300 w 412"/>
                <a:gd name="T123" fmla="*/ 19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12" h="400">
                  <a:moveTo>
                    <a:pt x="356" y="88"/>
                  </a:moveTo>
                  <a:lnTo>
                    <a:pt x="356" y="88"/>
                  </a:lnTo>
                  <a:lnTo>
                    <a:pt x="366" y="90"/>
                  </a:lnTo>
                  <a:lnTo>
                    <a:pt x="376" y="96"/>
                  </a:lnTo>
                  <a:lnTo>
                    <a:pt x="382" y="104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2" y="126"/>
                  </a:lnTo>
                  <a:lnTo>
                    <a:pt x="376" y="136"/>
                  </a:lnTo>
                  <a:lnTo>
                    <a:pt x="366" y="142"/>
                  </a:lnTo>
                  <a:lnTo>
                    <a:pt x="356" y="144"/>
                  </a:lnTo>
                  <a:lnTo>
                    <a:pt x="356" y="144"/>
                  </a:lnTo>
                  <a:lnTo>
                    <a:pt x="344" y="142"/>
                  </a:lnTo>
                  <a:lnTo>
                    <a:pt x="336" y="136"/>
                  </a:lnTo>
                  <a:lnTo>
                    <a:pt x="330" y="126"/>
                  </a:lnTo>
                  <a:lnTo>
                    <a:pt x="328" y="116"/>
                  </a:lnTo>
                  <a:lnTo>
                    <a:pt x="328" y="116"/>
                  </a:lnTo>
                  <a:lnTo>
                    <a:pt x="330" y="104"/>
                  </a:lnTo>
                  <a:lnTo>
                    <a:pt x="336" y="96"/>
                  </a:lnTo>
                  <a:lnTo>
                    <a:pt x="344" y="90"/>
                  </a:lnTo>
                  <a:lnTo>
                    <a:pt x="356" y="88"/>
                  </a:lnTo>
                  <a:lnTo>
                    <a:pt x="356" y="88"/>
                  </a:lnTo>
                  <a:close/>
                  <a:moveTo>
                    <a:pt x="392" y="156"/>
                  </a:moveTo>
                  <a:lnTo>
                    <a:pt x="374" y="156"/>
                  </a:lnTo>
                  <a:lnTo>
                    <a:pt x="356" y="182"/>
                  </a:lnTo>
                  <a:lnTo>
                    <a:pt x="338" y="156"/>
                  </a:lnTo>
                  <a:lnTo>
                    <a:pt x="320" y="156"/>
                  </a:lnTo>
                  <a:lnTo>
                    <a:pt x="320" y="156"/>
                  </a:lnTo>
                  <a:lnTo>
                    <a:pt x="314" y="156"/>
                  </a:lnTo>
                  <a:lnTo>
                    <a:pt x="314" y="156"/>
                  </a:lnTo>
                  <a:lnTo>
                    <a:pt x="314" y="158"/>
                  </a:lnTo>
                  <a:lnTo>
                    <a:pt x="314" y="204"/>
                  </a:lnTo>
                  <a:lnTo>
                    <a:pt x="314" y="204"/>
                  </a:lnTo>
                  <a:lnTo>
                    <a:pt x="336" y="224"/>
                  </a:lnTo>
                  <a:lnTo>
                    <a:pt x="354" y="244"/>
                  </a:lnTo>
                  <a:lnTo>
                    <a:pt x="370" y="268"/>
                  </a:lnTo>
                  <a:lnTo>
                    <a:pt x="386" y="294"/>
                  </a:lnTo>
                  <a:lnTo>
                    <a:pt x="386" y="294"/>
                  </a:lnTo>
                  <a:lnTo>
                    <a:pt x="396" y="270"/>
                  </a:lnTo>
                  <a:lnTo>
                    <a:pt x="404" y="246"/>
                  </a:lnTo>
                  <a:lnTo>
                    <a:pt x="410" y="220"/>
                  </a:lnTo>
                  <a:lnTo>
                    <a:pt x="412" y="194"/>
                  </a:lnTo>
                  <a:lnTo>
                    <a:pt x="412" y="194"/>
                  </a:lnTo>
                  <a:lnTo>
                    <a:pt x="410" y="166"/>
                  </a:lnTo>
                  <a:lnTo>
                    <a:pt x="410" y="166"/>
                  </a:lnTo>
                  <a:lnTo>
                    <a:pt x="406" y="162"/>
                  </a:lnTo>
                  <a:lnTo>
                    <a:pt x="402" y="158"/>
                  </a:lnTo>
                  <a:lnTo>
                    <a:pt x="398" y="156"/>
                  </a:lnTo>
                  <a:lnTo>
                    <a:pt x="392" y="156"/>
                  </a:lnTo>
                  <a:lnTo>
                    <a:pt x="392" y="156"/>
                  </a:lnTo>
                  <a:close/>
                  <a:moveTo>
                    <a:pt x="98" y="204"/>
                  </a:moveTo>
                  <a:lnTo>
                    <a:pt x="98" y="156"/>
                  </a:lnTo>
                  <a:lnTo>
                    <a:pt x="98" y="156"/>
                  </a:lnTo>
                  <a:lnTo>
                    <a:pt x="92" y="156"/>
                  </a:lnTo>
                  <a:lnTo>
                    <a:pt x="74" y="156"/>
                  </a:lnTo>
                  <a:lnTo>
                    <a:pt x="56" y="182"/>
                  </a:lnTo>
                  <a:lnTo>
                    <a:pt x="38" y="156"/>
                  </a:lnTo>
                  <a:lnTo>
                    <a:pt x="20" y="156"/>
                  </a:lnTo>
                  <a:lnTo>
                    <a:pt x="20" y="156"/>
                  </a:lnTo>
                  <a:lnTo>
                    <a:pt x="14" y="156"/>
                  </a:lnTo>
                  <a:lnTo>
                    <a:pt x="10" y="158"/>
                  </a:lnTo>
                  <a:lnTo>
                    <a:pt x="6" y="162"/>
                  </a:lnTo>
                  <a:lnTo>
                    <a:pt x="2" y="166"/>
                  </a:lnTo>
                  <a:lnTo>
                    <a:pt x="2" y="166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2" y="220"/>
                  </a:lnTo>
                  <a:lnTo>
                    <a:pt x="8" y="246"/>
                  </a:lnTo>
                  <a:lnTo>
                    <a:pt x="16" y="270"/>
                  </a:lnTo>
                  <a:lnTo>
                    <a:pt x="26" y="294"/>
                  </a:lnTo>
                  <a:lnTo>
                    <a:pt x="26" y="294"/>
                  </a:lnTo>
                  <a:lnTo>
                    <a:pt x="42" y="268"/>
                  </a:lnTo>
                  <a:lnTo>
                    <a:pt x="58" y="244"/>
                  </a:lnTo>
                  <a:lnTo>
                    <a:pt x="76" y="224"/>
                  </a:lnTo>
                  <a:lnTo>
                    <a:pt x="98" y="204"/>
                  </a:lnTo>
                  <a:lnTo>
                    <a:pt x="98" y="204"/>
                  </a:lnTo>
                  <a:close/>
                  <a:moveTo>
                    <a:pt x="170" y="36"/>
                  </a:moveTo>
                  <a:lnTo>
                    <a:pt x="170" y="36"/>
                  </a:lnTo>
                  <a:lnTo>
                    <a:pt x="170" y="42"/>
                  </a:lnTo>
                  <a:lnTo>
                    <a:pt x="172" y="50"/>
                  </a:lnTo>
                  <a:lnTo>
                    <a:pt x="176" y="56"/>
                  </a:lnTo>
                  <a:lnTo>
                    <a:pt x="180" y="60"/>
                  </a:lnTo>
                  <a:lnTo>
                    <a:pt x="186" y="66"/>
                  </a:lnTo>
                  <a:lnTo>
                    <a:pt x="192" y="68"/>
                  </a:lnTo>
                  <a:lnTo>
                    <a:pt x="198" y="70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214" y="70"/>
                  </a:lnTo>
                  <a:lnTo>
                    <a:pt x="220" y="68"/>
                  </a:lnTo>
                  <a:lnTo>
                    <a:pt x="226" y="66"/>
                  </a:lnTo>
                  <a:lnTo>
                    <a:pt x="232" y="60"/>
                  </a:lnTo>
                  <a:lnTo>
                    <a:pt x="236" y="56"/>
                  </a:lnTo>
                  <a:lnTo>
                    <a:pt x="240" y="50"/>
                  </a:lnTo>
                  <a:lnTo>
                    <a:pt x="242" y="42"/>
                  </a:lnTo>
                  <a:lnTo>
                    <a:pt x="242" y="36"/>
                  </a:lnTo>
                  <a:lnTo>
                    <a:pt x="242" y="36"/>
                  </a:lnTo>
                  <a:lnTo>
                    <a:pt x="242" y="28"/>
                  </a:lnTo>
                  <a:lnTo>
                    <a:pt x="240" y="22"/>
                  </a:lnTo>
                  <a:lnTo>
                    <a:pt x="236" y="16"/>
                  </a:lnTo>
                  <a:lnTo>
                    <a:pt x="232" y="10"/>
                  </a:lnTo>
                  <a:lnTo>
                    <a:pt x="226" y="6"/>
                  </a:lnTo>
                  <a:lnTo>
                    <a:pt x="220" y="2"/>
                  </a:lnTo>
                  <a:lnTo>
                    <a:pt x="214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198" y="0"/>
                  </a:lnTo>
                  <a:lnTo>
                    <a:pt x="192" y="2"/>
                  </a:lnTo>
                  <a:lnTo>
                    <a:pt x="186" y="6"/>
                  </a:lnTo>
                  <a:lnTo>
                    <a:pt x="180" y="10"/>
                  </a:lnTo>
                  <a:lnTo>
                    <a:pt x="176" y="16"/>
                  </a:lnTo>
                  <a:lnTo>
                    <a:pt x="172" y="22"/>
                  </a:lnTo>
                  <a:lnTo>
                    <a:pt x="170" y="28"/>
                  </a:lnTo>
                  <a:lnTo>
                    <a:pt x="170" y="36"/>
                  </a:lnTo>
                  <a:lnTo>
                    <a:pt x="170" y="36"/>
                  </a:lnTo>
                  <a:close/>
                  <a:moveTo>
                    <a:pt x="206" y="400"/>
                  </a:moveTo>
                  <a:lnTo>
                    <a:pt x="206" y="400"/>
                  </a:lnTo>
                  <a:lnTo>
                    <a:pt x="230" y="398"/>
                  </a:lnTo>
                  <a:lnTo>
                    <a:pt x="254" y="394"/>
                  </a:lnTo>
                  <a:lnTo>
                    <a:pt x="276" y="388"/>
                  </a:lnTo>
                  <a:lnTo>
                    <a:pt x="296" y="378"/>
                  </a:lnTo>
                  <a:lnTo>
                    <a:pt x="316" y="368"/>
                  </a:lnTo>
                  <a:lnTo>
                    <a:pt x="334" y="354"/>
                  </a:lnTo>
                  <a:lnTo>
                    <a:pt x="352" y="338"/>
                  </a:lnTo>
                  <a:lnTo>
                    <a:pt x="366" y="322"/>
                  </a:lnTo>
                  <a:lnTo>
                    <a:pt x="366" y="322"/>
                  </a:lnTo>
                  <a:lnTo>
                    <a:pt x="352" y="296"/>
                  </a:lnTo>
                  <a:lnTo>
                    <a:pt x="336" y="272"/>
                  </a:lnTo>
                  <a:lnTo>
                    <a:pt x="320" y="250"/>
                  </a:lnTo>
                  <a:lnTo>
                    <a:pt x="300" y="232"/>
                  </a:lnTo>
                  <a:lnTo>
                    <a:pt x="280" y="216"/>
                  </a:lnTo>
                  <a:lnTo>
                    <a:pt x="256" y="204"/>
                  </a:lnTo>
                  <a:lnTo>
                    <a:pt x="244" y="200"/>
                  </a:lnTo>
                  <a:lnTo>
                    <a:pt x="232" y="196"/>
                  </a:lnTo>
                  <a:lnTo>
                    <a:pt x="220" y="194"/>
                  </a:lnTo>
                  <a:lnTo>
                    <a:pt x="206" y="194"/>
                  </a:lnTo>
                  <a:lnTo>
                    <a:pt x="206" y="194"/>
                  </a:lnTo>
                  <a:lnTo>
                    <a:pt x="182" y="196"/>
                  </a:lnTo>
                  <a:lnTo>
                    <a:pt x="158" y="202"/>
                  </a:lnTo>
                  <a:lnTo>
                    <a:pt x="158" y="234"/>
                  </a:lnTo>
                  <a:lnTo>
                    <a:pt x="158" y="234"/>
                  </a:lnTo>
                  <a:lnTo>
                    <a:pt x="158" y="240"/>
                  </a:lnTo>
                  <a:lnTo>
                    <a:pt x="156" y="244"/>
                  </a:lnTo>
                  <a:lnTo>
                    <a:pt x="150" y="254"/>
                  </a:lnTo>
                  <a:lnTo>
                    <a:pt x="140" y="262"/>
                  </a:lnTo>
                  <a:lnTo>
                    <a:pt x="134" y="264"/>
                  </a:lnTo>
                  <a:lnTo>
                    <a:pt x="128" y="264"/>
                  </a:lnTo>
                  <a:lnTo>
                    <a:pt x="128" y="264"/>
                  </a:lnTo>
                  <a:lnTo>
                    <a:pt x="118" y="262"/>
                  </a:lnTo>
                  <a:lnTo>
                    <a:pt x="110" y="258"/>
                  </a:lnTo>
                  <a:lnTo>
                    <a:pt x="104" y="252"/>
                  </a:lnTo>
                  <a:lnTo>
                    <a:pt x="100" y="244"/>
                  </a:lnTo>
                  <a:lnTo>
                    <a:pt x="100" y="244"/>
                  </a:lnTo>
                  <a:lnTo>
                    <a:pt x="84" y="260"/>
                  </a:lnTo>
                  <a:lnTo>
                    <a:pt x="70" y="280"/>
                  </a:lnTo>
                  <a:lnTo>
                    <a:pt x="58" y="300"/>
                  </a:lnTo>
                  <a:lnTo>
                    <a:pt x="46" y="322"/>
                  </a:lnTo>
                  <a:lnTo>
                    <a:pt x="46" y="322"/>
                  </a:lnTo>
                  <a:lnTo>
                    <a:pt x="60" y="338"/>
                  </a:lnTo>
                  <a:lnTo>
                    <a:pt x="78" y="354"/>
                  </a:lnTo>
                  <a:lnTo>
                    <a:pt x="96" y="368"/>
                  </a:lnTo>
                  <a:lnTo>
                    <a:pt x="116" y="378"/>
                  </a:lnTo>
                  <a:lnTo>
                    <a:pt x="136" y="388"/>
                  </a:lnTo>
                  <a:lnTo>
                    <a:pt x="158" y="394"/>
                  </a:lnTo>
                  <a:lnTo>
                    <a:pt x="182" y="398"/>
                  </a:lnTo>
                  <a:lnTo>
                    <a:pt x="206" y="400"/>
                  </a:lnTo>
                  <a:lnTo>
                    <a:pt x="206" y="400"/>
                  </a:lnTo>
                  <a:close/>
                  <a:moveTo>
                    <a:pt x="28" y="116"/>
                  </a:moveTo>
                  <a:lnTo>
                    <a:pt x="28" y="116"/>
                  </a:lnTo>
                  <a:lnTo>
                    <a:pt x="30" y="126"/>
                  </a:lnTo>
                  <a:lnTo>
                    <a:pt x="36" y="136"/>
                  </a:lnTo>
                  <a:lnTo>
                    <a:pt x="46" y="142"/>
                  </a:lnTo>
                  <a:lnTo>
                    <a:pt x="56" y="144"/>
                  </a:lnTo>
                  <a:lnTo>
                    <a:pt x="56" y="144"/>
                  </a:lnTo>
                  <a:lnTo>
                    <a:pt x="68" y="142"/>
                  </a:lnTo>
                  <a:lnTo>
                    <a:pt x="76" y="136"/>
                  </a:lnTo>
                  <a:lnTo>
                    <a:pt x="82" y="126"/>
                  </a:lnTo>
                  <a:lnTo>
                    <a:pt x="84" y="116"/>
                  </a:lnTo>
                  <a:lnTo>
                    <a:pt x="84" y="116"/>
                  </a:lnTo>
                  <a:lnTo>
                    <a:pt x="82" y="104"/>
                  </a:lnTo>
                  <a:lnTo>
                    <a:pt x="76" y="96"/>
                  </a:lnTo>
                  <a:lnTo>
                    <a:pt x="68" y="90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46" y="90"/>
                  </a:lnTo>
                  <a:lnTo>
                    <a:pt x="36" y="96"/>
                  </a:lnTo>
                  <a:lnTo>
                    <a:pt x="30" y="104"/>
                  </a:lnTo>
                  <a:lnTo>
                    <a:pt x="28" y="116"/>
                  </a:lnTo>
                  <a:lnTo>
                    <a:pt x="28" y="116"/>
                  </a:lnTo>
                  <a:close/>
                  <a:moveTo>
                    <a:pt x="300" y="192"/>
                  </a:moveTo>
                  <a:lnTo>
                    <a:pt x="300" y="116"/>
                  </a:lnTo>
                  <a:lnTo>
                    <a:pt x="300" y="116"/>
                  </a:lnTo>
                  <a:lnTo>
                    <a:pt x="300" y="116"/>
                  </a:lnTo>
                  <a:lnTo>
                    <a:pt x="300" y="114"/>
                  </a:lnTo>
                  <a:lnTo>
                    <a:pt x="300" y="114"/>
                  </a:lnTo>
                  <a:lnTo>
                    <a:pt x="300" y="108"/>
                  </a:lnTo>
                  <a:lnTo>
                    <a:pt x="298" y="102"/>
                  </a:lnTo>
                  <a:lnTo>
                    <a:pt x="290" y="92"/>
                  </a:lnTo>
                  <a:lnTo>
                    <a:pt x="280" y="84"/>
                  </a:lnTo>
                  <a:lnTo>
                    <a:pt x="274" y="82"/>
                  </a:lnTo>
                  <a:lnTo>
                    <a:pt x="268" y="82"/>
                  </a:lnTo>
                  <a:lnTo>
                    <a:pt x="232" y="82"/>
                  </a:lnTo>
                  <a:lnTo>
                    <a:pt x="206" y="116"/>
                  </a:lnTo>
                  <a:lnTo>
                    <a:pt x="180" y="82"/>
                  </a:lnTo>
                  <a:lnTo>
                    <a:pt x="144" y="82"/>
                  </a:lnTo>
                  <a:lnTo>
                    <a:pt x="144" y="82"/>
                  </a:lnTo>
                  <a:lnTo>
                    <a:pt x="138" y="82"/>
                  </a:lnTo>
                  <a:lnTo>
                    <a:pt x="132" y="84"/>
                  </a:lnTo>
                  <a:lnTo>
                    <a:pt x="122" y="92"/>
                  </a:lnTo>
                  <a:lnTo>
                    <a:pt x="114" y="102"/>
                  </a:lnTo>
                  <a:lnTo>
                    <a:pt x="112" y="108"/>
                  </a:lnTo>
                  <a:lnTo>
                    <a:pt x="112" y="114"/>
                  </a:lnTo>
                  <a:lnTo>
                    <a:pt x="112" y="116"/>
                  </a:lnTo>
                  <a:lnTo>
                    <a:pt x="112" y="130"/>
                  </a:lnTo>
                  <a:lnTo>
                    <a:pt x="112" y="234"/>
                  </a:lnTo>
                  <a:lnTo>
                    <a:pt x="112" y="234"/>
                  </a:lnTo>
                  <a:lnTo>
                    <a:pt x="114" y="240"/>
                  </a:lnTo>
                  <a:lnTo>
                    <a:pt x="116" y="244"/>
                  </a:lnTo>
                  <a:lnTo>
                    <a:pt x="122" y="248"/>
                  </a:lnTo>
                  <a:lnTo>
                    <a:pt x="128" y="248"/>
                  </a:lnTo>
                  <a:lnTo>
                    <a:pt x="128" y="248"/>
                  </a:lnTo>
                  <a:lnTo>
                    <a:pt x="134" y="248"/>
                  </a:lnTo>
                  <a:lnTo>
                    <a:pt x="138" y="244"/>
                  </a:lnTo>
                  <a:lnTo>
                    <a:pt x="142" y="240"/>
                  </a:lnTo>
                  <a:lnTo>
                    <a:pt x="144" y="234"/>
                  </a:lnTo>
                  <a:lnTo>
                    <a:pt x="144" y="130"/>
                  </a:lnTo>
                  <a:lnTo>
                    <a:pt x="144" y="130"/>
                  </a:lnTo>
                  <a:lnTo>
                    <a:pt x="150" y="134"/>
                  </a:lnTo>
                  <a:lnTo>
                    <a:pt x="154" y="140"/>
                  </a:lnTo>
                  <a:lnTo>
                    <a:pt x="158" y="148"/>
                  </a:lnTo>
                  <a:lnTo>
                    <a:pt x="158" y="156"/>
                  </a:lnTo>
                  <a:lnTo>
                    <a:pt x="158" y="170"/>
                  </a:lnTo>
                  <a:lnTo>
                    <a:pt x="158" y="170"/>
                  </a:lnTo>
                  <a:lnTo>
                    <a:pt x="182" y="164"/>
                  </a:lnTo>
                  <a:lnTo>
                    <a:pt x="206" y="162"/>
                  </a:lnTo>
                  <a:lnTo>
                    <a:pt x="206" y="162"/>
                  </a:lnTo>
                  <a:lnTo>
                    <a:pt x="230" y="164"/>
                  </a:lnTo>
                  <a:lnTo>
                    <a:pt x="254" y="170"/>
                  </a:lnTo>
                  <a:lnTo>
                    <a:pt x="254" y="158"/>
                  </a:lnTo>
                  <a:lnTo>
                    <a:pt x="254" y="158"/>
                  </a:lnTo>
                  <a:lnTo>
                    <a:pt x="254" y="150"/>
                  </a:lnTo>
                  <a:lnTo>
                    <a:pt x="258" y="142"/>
                  </a:lnTo>
                  <a:lnTo>
                    <a:pt x="262" y="136"/>
                  </a:lnTo>
                  <a:lnTo>
                    <a:pt x="268" y="132"/>
                  </a:lnTo>
                  <a:lnTo>
                    <a:pt x="268" y="176"/>
                  </a:lnTo>
                  <a:lnTo>
                    <a:pt x="268" y="176"/>
                  </a:lnTo>
                  <a:lnTo>
                    <a:pt x="284" y="184"/>
                  </a:lnTo>
                  <a:lnTo>
                    <a:pt x="300" y="192"/>
                  </a:lnTo>
                  <a:lnTo>
                    <a:pt x="300" y="1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78" name="灯片编号占位符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39AF-FEF5-47AB-AA80-4C0BD4A8B092}" type="slidenum">
              <a:rPr lang="en-US" altLang="zh-CN" smtClean="0"/>
              <a:pPr/>
              <a:t>4</a:t>
            </a:fld>
            <a:endParaRPr lang="zh-CN" altLang="en-US" dirty="0"/>
          </a:p>
        </p:txBody>
      </p:sp>
      <p:sp>
        <p:nvSpPr>
          <p:cNvPr id="49" name="五角星 48"/>
          <p:cNvSpPr/>
          <p:nvPr/>
        </p:nvSpPr>
        <p:spPr>
          <a:xfrm>
            <a:off x="2748975" y="3105415"/>
            <a:ext cx="298833" cy="253427"/>
          </a:xfrm>
          <a:prstGeom prst="star5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79" name="五角星 78"/>
          <p:cNvSpPr/>
          <p:nvPr/>
        </p:nvSpPr>
        <p:spPr>
          <a:xfrm>
            <a:off x="5860517" y="3169642"/>
            <a:ext cx="298833" cy="253427"/>
          </a:xfrm>
          <a:prstGeom prst="star5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80" name="五角星 79"/>
          <p:cNvSpPr/>
          <p:nvPr/>
        </p:nvSpPr>
        <p:spPr>
          <a:xfrm>
            <a:off x="8934930" y="3139409"/>
            <a:ext cx="298833" cy="253427"/>
          </a:xfrm>
          <a:prstGeom prst="star5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3808" y="4766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公司</a:t>
            </a:r>
            <a:r>
              <a:rPr lang="en-US" altLang="zh-CN" b="1" dirty="0" smtClean="0"/>
              <a:t>IPS</a:t>
            </a:r>
            <a:r>
              <a:rPr lang="zh-CN" altLang="en-US" b="1" dirty="0" smtClean="0"/>
              <a:t>流程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0488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ection Footer"/>
          <p:cNvSpPr txBox="1"/>
          <p:nvPr>
            <p:custDataLst>
              <p:tags r:id="rId1"/>
            </p:custDataLst>
          </p:nvPr>
        </p:nvSpPr>
        <p:spPr>
          <a:xfrm>
            <a:off x="537500" y="7286400"/>
            <a:ext cx="4416552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lvl="0"/>
            <a:r>
              <a:rPr lang="zh-CN" altLang="en-US" sz="900" noProof="1" smtClean="0">
                <a:solidFill>
                  <a:schemeClr val="tx1"/>
                </a:solidFill>
              </a:rPr>
              <a:t>努比亚技术有限公司 </a:t>
            </a:r>
            <a:r>
              <a:rPr lang="en-US" altLang="zh-CN" sz="900" noProof="1" smtClean="0">
                <a:solidFill>
                  <a:schemeClr val="tx1"/>
                </a:solidFill>
              </a:rPr>
              <a:t>• </a:t>
            </a:r>
            <a:r>
              <a:rPr lang="zh-CN" altLang="en-US" sz="900" noProof="1" smtClean="0">
                <a:solidFill>
                  <a:schemeClr val="tx1"/>
                </a:solidFill>
              </a:rPr>
              <a:t>产品开发与供应链管理提升项目</a:t>
            </a:r>
            <a:endParaRPr lang="zh-CN" altLang="en-US" sz="900" dirty="0">
              <a:latin typeface="微软雅黑" panose="020B0503020204020204" pitchFamily="34" charset="-122"/>
            </a:endParaRPr>
          </a:p>
        </p:txBody>
      </p:sp>
      <p:graphicFrame>
        <p:nvGraphicFramePr>
          <p:cNvPr id="153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38696"/>
              </p:ext>
            </p:extLst>
          </p:nvPr>
        </p:nvGraphicFramePr>
        <p:xfrm>
          <a:off x="624092" y="1302942"/>
          <a:ext cx="9181019" cy="5197072"/>
        </p:xfrm>
        <a:graphic>
          <a:graphicData uri="http://schemas.openxmlformats.org/drawingml/2006/table">
            <a:tbl>
              <a:tblPr/>
              <a:tblGrid>
                <a:gridCol w="1358606"/>
                <a:gridCol w="2542320"/>
                <a:gridCol w="1687885"/>
                <a:gridCol w="1687885"/>
                <a:gridCol w="1904323"/>
              </a:tblGrid>
              <a:tr h="1301818">
                <a:tc>
                  <a:txBody>
                    <a:bodyPr/>
                    <a:lstStyle>
                      <a:lvl1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90788" indent="-204788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47988" indent="-204788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05188" indent="-204788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62388" indent="-204788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Arial" panose="020B0604020202020204" pitchFamily="34" charset="0"/>
                        </a:rPr>
                        <a:t>高管层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Arial" panose="020B0604020202020204" pitchFamily="34" charset="0"/>
                        </a:rPr>
                        <a:t>公司总裁及高级副总裁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907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479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051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623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1016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907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479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051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623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1016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907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479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051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623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1016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907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479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051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623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1016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18817">
                <a:tc>
                  <a:txBody>
                    <a:bodyPr/>
                    <a:lstStyle>
                      <a:lvl1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90788" indent="-204788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47988" indent="-204788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05188" indent="-204788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62388" indent="-204788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Arial" panose="020B0604020202020204" pitchFamily="34" charset="0"/>
                        </a:rPr>
                        <a:t>管理层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Arial" panose="020B0604020202020204" pitchFamily="34" charset="0"/>
                        </a:rPr>
                        <a:t>产品经营部负责人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Arial" panose="020B0604020202020204" pitchFamily="34" charset="0"/>
                        </a:rPr>
                        <a:t>及核心职能代表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907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479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051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623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1016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907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479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051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623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1016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907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479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051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623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1016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907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479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051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623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1016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6437">
                <a:tc>
                  <a:txBody>
                    <a:bodyPr/>
                    <a:lstStyle>
                      <a:lvl1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907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479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051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623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1016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Arial" panose="020B0604020202020204" pitchFamily="34" charset="0"/>
                        </a:rPr>
                        <a:t>执行层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Arial" panose="020B0604020202020204" pitchFamily="34" charset="0"/>
                        </a:rPr>
                        <a:t>跨职能项目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Arial" panose="020B0604020202020204" pitchFamily="34" charset="0"/>
                        </a:rPr>
                        <a:t>团队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907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479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051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623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1016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907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479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051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623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1016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907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479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051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623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1016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907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479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051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62388" indent="-204788" defTabSz="1016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Georgia" panose="02040502050405020303" pitchFamily="18" charset="0"/>
                        <a:defRPr sz="1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1016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2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" name="Title 1"/>
          <p:cNvSpPr>
            <a:spLocks noGrp="1"/>
          </p:cNvSpPr>
          <p:nvPr>
            <p:ph type="title"/>
          </p:nvPr>
        </p:nvSpPr>
        <p:spPr>
          <a:xfrm>
            <a:off x="611156" y="857232"/>
            <a:ext cx="9296306" cy="914401"/>
          </a:xfrm>
        </p:spPr>
        <p:txBody>
          <a:bodyPr/>
          <a:lstStyle/>
          <a:p>
            <a:r>
              <a:rPr lang="zh-CN" altLang="en-US" sz="2800" i="0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三层治理架构，提倡决策规范化，透明化，实现全局掌控</a:t>
            </a:r>
            <a:endParaRPr lang="zh-CN" altLang="en-US" sz="2800" dirty="0" smtClean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55" name="Rounded Rectangle 143"/>
          <p:cNvSpPr/>
          <p:nvPr/>
        </p:nvSpPr>
        <p:spPr>
          <a:xfrm>
            <a:off x="6597814" y="3423315"/>
            <a:ext cx="2196852" cy="42837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b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产品中心 </a:t>
            </a:r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6" name="Rounded Rectangle 142"/>
          <p:cNvSpPr/>
          <p:nvPr/>
        </p:nvSpPr>
        <p:spPr>
          <a:xfrm>
            <a:off x="2829394" y="3434544"/>
            <a:ext cx="2196852" cy="42837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b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产品中心 </a:t>
            </a:r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7" name="Rounded Rectangle 3"/>
          <p:cNvSpPr/>
          <p:nvPr/>
        </p:nvSpPr>
        <p:spPr>
          <a:xfrm>
            <a:off x="3682990" y="1785926"/>
            <a:ext cx="3756179" cy="452496"/>
          </a:xfrm>
          <a:prstGeom prst="roundRect">
            <a:avLst/>
          </a:prstGeom>
          <a:ln w="28575">
            <a:solidFill>
              <a:schemeClr val="accent3">
                <a:lumMod val="50000"/>
              </a:schemeClr>
            </a:solidFill>
            <a:prstDash val="lgDash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zh-CN" altLang="en-US" sz="12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公司高层</a:t>
            </a:r>
            <a:r>
              <a:rPr lang="zh-CN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决策组</a:t>
            </a:r>
            <a:r>
              <a:rPr lang="zh-CN" altLang="en-US" sz="12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12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EC</a:t>
            </a:r>
            <a:r>
              <a:rPr lang="zh-CN" altLang="en-US" sz="12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endParaRPr lang="en-US" altLang="zh-CN" sz="1200" b="1" dirty="0" smtClean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ctr" eaLnBrk="0" hangingPunct="0"/>
            <a:r>
              <a:rPr lang="zh-CN" altLang="en-US" sz="12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（月度经营会</a:t>
            </a:r>
            <a:r>
              <a:rPr lang="en-US" altLang="zh-CN" sz="12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  <a:endParaRPr lang="zh-CN" altLang="en-US" sz="1200" b="1" dirty="0" smtClean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58" name="Rounded Rectangle 4"/>
          <p:cNvSpPr/>
          <p:nvPr/>
        </p:nvSpPr>
        <p:spPr>
          <a:xfrm>
            <a:off x="2613414" y="3148388"/>
            <a:ext cx="2196852" cy="48896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产品决策组（</a:t>
            </a:r>
            <a:r>
              <a: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BMC</a:t>
            </a:r>
            <a:r>
              <a:rPr lang="zh-CN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产品中心</a:t>
            </a:r>
            <a:r>
              <a:rPr lang="en-US" altLang="zh-CN" sz="1400" baseline="30000" dirty="0">
                <a:solidFill>
                  <a:schemeClr val="bg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3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159" name="Group 273"/>
          <p:cNvGrpSpPr>
            <a:grpSpLocks/>
          </p:cNvGrpSpPr>
          <p:nvPr/>
        </p:nvGrpSpPr>
        <p:grpSpPr bwMode="auto">
          <a:xfrm>
            <a:off x="2271838" y="5024673"/>
            <a:ext cx="637200" cy="638135"/>
            <a:chOff x="805281" y="4014391"/>
            <a:chExt cx="468000" cy="468000"/>
          </a:xfrm>
        </p:grpSpPr>
        <p:sp>
          <p:nvSpPr>
            <p:cNvPr id="160" name="Flowchart: Summing Junction 8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805281" y="4014391"/>
              <a:ext cx="468000" cy="468000"/>
            </a:xfrm>
            <a:prstGeom prst="flowChartSummingJunction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73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1" name="Rounded Rectangle 9"/>
            <p:cNvSpPr/>
            <p:nvPr>
              <p:custDataLst>
                <p:tags r:id="rId14"/>
              </p:custDataLst>
            </p:nvPr>
          </p:nvSpPr>
          <p:spPr>
            <a:xfrm>
              <a:off x="946289" y="4161476"/>
              <a:ext cx="179907" cy="179907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10173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>
                <a:solidFill>
                  <a:schemeClr val="bg2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62" name="Elbow Connector 255"/>
          <p:cNvCxnSpPr>
            <a:stCxn id="158" idx="0"/>
            <a:endCxn id="157" idx="2"/>
          </p:cNvCxnSpPr>
          <p:nvPr/>
        </p:nvCxnSpPr>
        <p:spPr>
          <a:xfrm rot="5400000" flipH="1" flipV="1">
            <a:off x="4181477" y="1768785"/>
            <a:ext cx="909966" cy="1849240"/>
          </a:xfrm>
          <a:prstGeom prst="bentConnector3">
            <a:avLst>
              <a:gd name="adj1" fmla="val 51093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273"/>
          <p:cNvGrpSpPr>
            <a:grpSpLocks/>
          </p:cNvGrpSpPr>
          <p:nvPr/>
        </p:nvGrpSpPr>
        <p:grpSpPr bwMode="auto">
          <a:xfrm>
            <a:off x="3606926" y="5024673"/>
            <a:ext cx="637200" cy="638135"/>
            <a:chOff x="805281" y="4014391"/>
            <a:chExt cx="468000" cy="468000"/>
          </a:xfrm>
        </p:grpSpPr>
        <p:sp>
          <p:nvSpPr>
            <p:cNvPr id="164" name="Flowchart: Summing Junction 24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805281" y="4014391"/>
              <a:ext cx="468000" cy="468000"/>
            </a:xfrm>
            <a:prstGeom prst="flowChartSummingJunction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73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5" name="Rounded Rectangle 25"/>
            <p:cNvSpPr/>
            <p:nvPr>
              <p:custDataLst>
                <p:tags r:id="rId12"/>
              </p:custDataLst>
            </p:nvPr>
          </p:nvSpPr>
          <p:spPr>
            <a:xfrm>
              <a:off x="946289" y="4161476"/>
              <a:ext cx="179907" cy="179907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10173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6" name="Group 273"/>
          <p:cNvGrpSpPr>
            <a:grpSpLocks/>
          </p:cNvGrpSpPr>
          <p:nvPr/>
        </p:nvGrpSpPr>
        <p:grpSpPr bwMode="auto">
          <a:xfrm>
            <a:off x="4803382" y="5024673"/>
            <a:ext cx="637200" cy="638135"/>
            <a:chOff x="805281" y="4014391"/>
            <a:chExt cx="468000" cy="468000"/>
          </a:xfrm>
        </p:grpSpPr>
        <p:sp>
          <p:nvSpPr>
            <p:cNvPr id="167" name="Flowchart: Summing Junction 27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805281" y="4014391"/>
              <a:ext cx="468000" cy="468000"/>
            </a:xfrm>
            <a:prstGeom prst="flowChartSummingJunction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73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8" name="Rounded Rectangle 28"/>
            <p:cNvSpPr/>
            <p:nvPr>
              <p:custDataLst>
                <p:tags r:id="rId10"/>
              </p:custDataLst>
            </p:nvPr>
          </p:nvSpPr>
          <p:spPr>
            <a:xfrm>
              <a:off x="945923" y="4161476"/>
              <a:ext cx="180652" cy="179907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10173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69" name="Elbow Connector 255"/>
          <p:cNvCxnSpPr>
            <a:endCxn id="156" idx="2"/>
          </p:cNvCxnSpPr>
          <p:nvPr/>
        </p:nvCxnSpPr>
        <p:spPr>
          <a:xfrm rot="5400000" flipH="1" flipV="1">
            <a:off x="2678251" y="3775104"/>
            <a:ext cx="1161757" cy="13373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255"/>
          <p:cNvCxnSpPr>
            <a:endCxn id="156" idx="2"/>
          </p:cNvCxnSpPr>
          <p:nvPr/>
        </p:nvCxnSpPr>
        <p:spPr>
          <a:xfrm rot="5400000" flipH="1" flipV="1">
            <a:off x="3345795" y="4442648"/>
            <a:ext cx="1161757" cy="22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255"/>
          <p:cNvCxnSpPr>
            <a:endCxn id="156" idx="2"/>
          </p:cNvCxnSpPr>
          <p:nvPr/>
        </p:nvCxnSpPr>
        <p:spPr>
          <a:xfrm rot="16200000" flipV="1">
            <a:off x="3944023" y="3846714"/>
            <a:ext cx="1161757" cy="11941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ounded Rectangle 46"/>
          <p:cNvSpPr/>
          <p:nvPr/>
        </p:nvSpPr>
        <p:spPr>
          <a:xfrm>
            <a:off x="6347442" y="3128498"/>
            <a:ext cx="2200650" cy="48896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  交付执行组（</a:t>
            </a:r>
            <a:r>
              <a: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S&amp;OP</a:t>
            </a:r>
            <a:r>
              <a:rPr lang="zh-CN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产品中心</a:t>
            </a:r>
            <a:r>
              <a:rPr lang="en-US" altLang="zh-CN" sz="1400" baseline="30000" dirty="0">
                <a:solidFill>
                  <a:schemeClr val="bg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3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1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73" name="Elbow Connector 255"/>
          <p:cNvCxnSpPr>
            <a:stCxn id="172" idx="0"/>
            <a:endCxn id="157" idx="2"/>
          </p:cNvCxnSpPr>
          <p:nvPr/>
        </p:nvCxnSpPr>
        <p:spPr>
          <a:xfrm rot="16200000" flipV="1">
            <a:off x="6059386" y="1740116"/>
            <a:ext cx="890076" cy="18866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273"/>
          <p:cNvGrpSpPr>
            <a:grpSpLocks/>
          </p:cNvGrpSpPr>
          <p:nvPr/>
        </p:nvGrpSpPr>
        <p:grpSpPr bwMode="auto">
          <a:xfrm>
            <a:off x="6087840" y="5004783"/>
            <a:ext cx="637200" cy="638135"/>
            <a:chOff x="805281" y="4014391"/>
            <a:chExt cx="468000" cy="468000"/>
          </a:xfrm>
        </p:grpSpPr>
        <p:sp>
          <p:nvSpPr>
            <p:cNvPr id="175" name="Flowchart: Summing Junction 128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805281" y="4014391"/>
              <a:ext cx="468000" cy="468000"/>
            </a:xfrm>
            <a:prstGeom prst="flowChartSummingJunction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73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6" name="Rounded Rectangle 129"/>
            <p:cNvSpPr/>
            <p:nvPr>
              <p:custDataLst>
                <p:tags r:id="rId8"/>
              </p:custDataLst>
            </p:nvPr>
          </p:nvSpPr>
          <p:spPr>
            <a:xfrm>
              <a:off x="946289" y="4161476"/>
              <a:ext cx="179907" cy="179907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10173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7" name="Group 273"/>
          <p:cNvGrpSpPr>
            <a:grpSpLocks/>
          </p:cNvGrpSpPr>
          <p:nvPr/>
        </p:nvGrpSpPr>
        <p:grpSpPr bwMode="auto">
          <a:xfrm>
            <a:off x="7383265" y="5004783"/>
            <a:ext cx="637200" cy="638135"/>
            <a:chOff x="805281" y="4014391"/>
            <a:chExt cx="468000" cy="468000"/>
          </a:xfrm>
        </p:grpSpPr>
        <p:sp>
          <p:nvSpPr>
            <p:cNvPr id="178" name="Flowchart: Summing Junction 131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805281" y="4014391"/>
              <a:ext cx="468000" cy="468000"/>
            </a:xfrm>
            <a:prstGeom prst="flowChartSummingJunction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73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9" name="Rounded Rectangle 132"/>
            <p:cNvSpPr/>
            <p:nvPr>
              <p:custDataLst>
                <p:tags r:id="rId6"/>
              </p:custDataLst>
            </p:nvPr>
          </p:nvSpPr>
          <p:spPr>
            <a:xfrm>
              <a:off x="946289" y="4161476"/>
              <a:ext cx="179907" cy="179907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10173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80" name="Group 273"/>
          <p:cNvGrpSpPr>
            <a:grpSpLocks/>
          </p:cNvGrpSpPr>
          <p:nvPr/>
        </p:nvGrpSpPr>
        <p:grpSpPr bwMode="auto">
          <a:xfrm>
            <a:off x="8711739" y="5004783"/>
            <a:ext cx="637200" cy="638135"/>
            <a:chOff x="805281" y="4014391"/>
            <a:chExt cx="468000" cy="468000"/>
          </a:xfrm>
        </p:grpSpPr>
        <p:sp>
          <p:nvSpPr>
            <p:cNvPr id="181" name="Flowchart: Summing Junction 134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>
            <a:xfrm>
              <a:off x="805281" y="4014391"/>
              <a:ext cx="468000" cy="468000"/>
            </a:xfrm>
            <a:prstGeom prst="flowChartSummingJunction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73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2" name="Rounded Rectangle 135"/>
            <p:cNvSpPr/>
            <p:nvPr>
              <p:custDataLst>
                <p:tags r:id="rId4"/>
              </p:custDataLst>
            </p:nvPr>
          </p:nvSpPr>
          <p:spPr>
            <a:xfrm>
              <a:off x="945923" y="4161476"/>
              <a:ext cx="180652" cy="179907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10173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83" name="Elbow Connector 255"/>
          <p:cNvCxnSpPr>
            <a:endCxn id="155" idx="2"/>
          </p:cNvCxnSpPr>
          <p:nvPr/>
        </p:nvCxnSpPr>
        <p:spPr>
          <a:xfrm rot="5400000" flipH="1" flipV="1">
            <a:off x="6474792" y="3783335"/>
            <a:ext cx="1153096" cy="1289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255"/>
          <p:cNvCxnSpPr>
            <a:endCxn id="155" idx="2"/>
          </p:cNvCxnSpPr>
          <p:nvPr/>
        </p:nvCxnSpPr>
        <p:spPr>
          <a:xfrm rot="16200000" flipV="1">
            <a:off x="7122505" y="4425422"/>
            <a:ext cx="1153096" cy="56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255"/>
          <p:cNvCxnSpPr>
            <a:endCxn id="155" idx="2"/>
          </p:cNvCxnSpPr>
          <p:nvPr/>
        </p:nvCxnSpPr>
        <p:spPr>
          <a:xfrm rot="16200000" flipV="1">
            <a:off x="7786742" y="3761185"/>
            <a:ext cx="1153096" cy="13340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3731152" y="2276218"/>
            <a:ext cx="2169744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召集人</a:t>
            </a:r>
            <a:r>
              <a:rPr lang="en-US" altLang="zh-CN" sz="12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 sz="12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主持人</a:t>
            </a:r>
            <a:r>
              <a:rPr lang="en-US" altLang="zh-CN" sz="12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: </a:t>
            </a:r>
          </a:p>
          <a:p>
            <a:r>
              <a:rPr lang="zh-CN" altLang="en-US" sz="1200" b="1" noProof="0" dirty="0" smtClean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财务</a:t>
            </a:r>
            <a:r>
              <a:rPr lang="en-US" altLang="zh-CN" sz="1200" b="1" dirty="0" smtClean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 sz="1200" b="1" noProof="0" dirty="0" smtClean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运营体系负责人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2679586" y="3917963"/>
            <a:ext cx="2196115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1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召集人</a:t>
            </a:r>
            <a:r>
              <a:rPr lang="en-US" altLang="zh-CN" sz="11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 sz="11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主持人：</a:t>
            </a:r>
            <a:endParaRPr lang="zh-CN" altLang="en-US" sz="1100" dirty="0" smtClean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r>
              <a:rPr lang="zh-CN" alt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运营管理部部长</a:t>
            </a:r>
          </a:p>
        </p:txBody>
      </p:sp>
      <p:sp>
        <p:nvSpPr>
          <p:cNvPr id="188" name="TextBox 73"/>
          <p:cNvSpPr txBox="1">
            <a:spLocks noChangeArrowheads="1"/>
          </p:cNvSpPr>
          <p:nvPr/>
        </p:nvSpPr>
        <p:spPr bwMode="auto">
          <a:xfrm>
            <a:off x="5830445" y="5703017"/>
            <a:ext cx="1200657" cy="64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zh-CN" altLang="en-US" sz="10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一致性需求</a:t>
            </a:r>
          </a:p>
          <a:p>
            <a:pPr algn="ctr">
              <a:spcBef>
                <a:spcPts val="300"/>
              </a:spcBef>
            </a:pPr>
            <a:r>
              <a:rPr lang="zh-CN" altLang="en-US" sz="10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计划团队</a:t>
            </a:r>
          </a:p>
          <a:p>
            <a:pPr algn="ctr">
              <a:spcBef>
                <a:spcPts val="300"/>
              </a:spcBef>
            </a:pPr>
            <a:r>
              <a:rPr lang="en-US" altLang="zh-CN" sz="10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(CDP)</a:t>
            </a:r>
            <a:endParaRPr lang="zh-CN" altLang="en-US" sz="1000" b="1" dirty="0" smtClean="0">
              <a:solidFill>
                <a:srgbClr val="FF0000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89" name="TextBox 73"/>
          <p:cNvSpPr txBox="1">
            <a:spLocks noChangeArrowheads="1"/>
          </p:cNvSpPr>
          <p:nvPr/>
        </p:nvSpPr>
        <p:spPr bwMode="auto">
          <a:xfrm>
            <a:off x="7215883" y="5703017"/>
            <a:ext cx="1100325" cy="592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zh-CN" altLang="en-US" sz="1000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zh-CN" altLang="en-US" sz="10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一致性供应计划团队</a:t>
            </a:r>
          </a:p>
          <a:p>
            <a:pPr algn="ctr">
              <a:spcBef>
                <a:spcPts val="300"/>
              </a:spcBef>
            </a:pPr>
            <a:r>
              <a:rPr lang="en-US" altLang="zh-CN" sz="10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(CSP)</a:t>
            </a:r>
            <a:endParaRPr lang="zh-CN" altLang="en-US" sz="1000" b="1" dirty="0" smtClean="0">
              <a:solidFill>
                <a:srgbClr val="FF0000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90" name="TextBox 73"/>
          <p:cNvSpPr txBox="1">
            <a:spLocks noChangeArrowheads="1"/>
          </p:cNvSpPr>
          <p:nvPr/>
        </p:nvSpPr>
        <p:spPr bwMode="auto">
          <a:xfrm>
            <a:off x="8458808" y="5703017"/>
            <a:ext cx="1183158" cy="592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zh-CN" altLang="en-US" sz="1000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    </a:t>
            </a:r>
            <a:r>
              <a:rPr lang="zh-CN" altLang="en-US" sz="10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周度产销协同管理团队</a:t>
            </a:r>
          </a:p>
          <a:p>
            <a:pPr algn="ctr">
              <a:spcBef>
                <a:spcPts val="300"/>
              </a:spcBef>
            </a:pPr>
            <a:r>
              <a:rPr lang="en-US" altLang="zh-CN" sz="10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(DSB)</a:t>
            </a:r>
            <a:endParaRPr lang="zh-CN" altLang="en-US" sz="1000" b="1" dirty="0">
              <a:solidFill>
                <a:srgbClr val="FF0000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202320" y="3053942"/>
            <a:ext cx="1278429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50" noProof="0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产品</a:t>
            </a:r>
            <a:r>
              <a:rPr lang="zh-CN" altLang="en-US" sz="1050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经营反馈</a:t>
            </a:r>
            <a:endParaRPr lang="zh-CN" altLang="en-US" noProof="0" dirty="0" smtClean="0">
              <a:solidFill>
                <a:srgbClr val="FF0000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92" name="Straight Arrow Connector 17"/>
          <p:cNvCxnSpPr/>
          <p:nvPr/>
        </p:nvCxnSpPr>
        <p:spPr>
          <a:xfrm>
            <a:off x="4922390" y="3372978"/>
            <a:ext cx="1334337" cy="0"/>
          </a:xfrm>
          <a:prstGeom prst="straightConnector1">
            <a:avLst/>
          </a:prstGeom>
          <a:ln w="12700">
            <a:solidFill>
              <a:srgbClr val="DC69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39"/>
          <p:cNvCxnSpPr/>
          <p:nvPr/>
        </p:nvCxnSpPr>
        <p:spPr>
          <a:xfrm flipV="1">
            <a:off x="4870811" y="3253090"/>
            <a:ext cx="1385917" cy="0"/>
          </a:xfrm>
          <a:prstGeom prst="straightConnector1">
            <a:avLst/>
          </a:prstGeom>
          <a:ln w="12700">
            <a:solidFill>
              <a:srgbClr val="DC69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5193124" y="3420496"/>
            <a:ext cx="1481846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spAutoFit/>
          </a:bodyPr>
          <a:lstStyle/>
          <a:p>
            <a:r>
              <a:rPr lang="zh-CN" altLang="en-US" sz="1050" noProof="0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产品上市输入</a:t>
            </a:r>
            <a:endParaRPr lang="zh-CN" altLang="en-US" noProof="0" dirty="0" smtClean="0">
              <a:solidFill>
                <a:srgbClr val="FF0000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95" name="TextBox 150"/>
          <p:cNvSpPr txBox="1"/>
          <p:nvPr/>
        </p:nvSpPr>
        <p:spPr>
          <a:xfrm>
            <a:off x="6423935" y="3905263"/>
            <a:ext cx="2196115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1016563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285" algn="l" defTabSz="1016563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563" algn="l" defTabSz="1016563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846" algn="l" defTabSz="1016563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3126" algn="l" defTabSz="1016563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1409" algn="l" defTabSz="1016563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9689" algn="l" defTabSz="1016563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7973" algn="l" defTabSz="1016563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6252" algn="l" defTabSz="1016563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召集人</a:t>
            </a:r>
            <a:r>
              <a:rPr lang="en-US" altLang="zh-CN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主持人：</a:t>
            </a:r>
          </a:p>
          <a:p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运营管理部部长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96" name="Section Footer"/>
          <p:cNvSpPr txBox="1"/>
          <p:nvPr>
            <p:custDataLst>
              <p:tags r:id="rId2"/>
            </p:custDataLst>
          </p:nvPr>
        </p:nvSpPr>
        <p:spPr>
          <a:xfrm>
            <a:off x="537500" y="7286400"/>
            <a:ext cx="4416552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lvl="0"/>
            <a:r>
              <a:rPr lang="zh-CN" altLang="en-US" sz="900" noProof="1" smtClean="0">
                <a:solidFill>
                  <a:schemeClr val="tx1"/>
                </a:solidFill>
              </a:rPr>
              <a:t>努比亚技术有限公司 </a:t>
            </a:r>
            <a:r>
              <a:rPr lang="en-US" altLang="zh-CN" sz="900" noProof="1" smtClean="0">
                <a:solidFill>
                  <a:schemeClr val="tx1"/>
                </a:solidFill>
              </a:rPr>
              <a:t>• </a:t>
            </a:r>
            <a:r>
              <a:rPr lang="zh-CN" altLang="en-US" sz="900" noProof="1" smtClean="0">
                <a:solidFill>
                  <a:schemeClr val="tx1"/>
                </a:solidFill>
              </a:rPr>
              <a:t>产品开发与供应链管理提升项目</a:t>
            </a:r>
            <a:endParaRPr lang="zh-CN" altLang="en-US" sz="900" dirty="0">
              <a:latin typeface="微软雅黑" panose="020B0503020204020204" pitchFamily="34" charset="-122"/>
            </a:endParaRPr>
          </a:p>
        </p:txBody>
      </p:sp>
      <p:sp>
        <p:nvSpPr>
          <p:cNvPr id="197" name="Oval 1"/>
          <p:cNvSpPr/>
          <p:nvPr/>
        </p:nvSpPr>
        <p:spPr>
          <a:xfrm>
            <a:off x="3760724" y="1841739"/>
            <a:ext cx="180000" cy="180000"/>
          </a:xfrm>
          <a:prstGeom prst="ellipse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noProof="0" dirty="0" smtClean="0">
                <a:solidFill>
                  <a:schemeClr val="tx2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t>1</a:t>
            </a:r>
            <a:endParaRPr lang="en-GB" sz="1000" b="1" noProof="0" dirty="0" smtClean="0">
              <a:solidFill>
                <a:schemeClr val="tx2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198" name="Oval 108"/>
          <p:cNvSpPr/>
          <p:nvPr/>
        </p:nvSpPr>
        <p:spPr>
          <a:xfrm>
            <a:off x="2649394" y="3208977"/>
            <a:ext cx="180000" cy="180000"/>
          </a:xfrm>
          <a:prstGeom prst="ellipse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noProof="0" dirty="0" smtClean="0">
                <a:solidFill>
                  <a:schemeClr val="tx2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t>2</a:t>
            </a:r>
            <a:endParaRPr lang="en-GB" sz="1000" b="1" noProof="0" dirty="0" smtClean="0">
              <a:solidFill>
                <a:schemeClr val="tx2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199" name="Oval 109"/>
          <p:cNvSpPr/>
          <p:nvPr/>
        </p:nvSpPr>
        <p:spPr>
          <a:xfrm>
            <a:off x="6371534" y="3177288"/>
            <a:ext cx="180000" cy="180000"/>
          </a:xfrm>
          <a:prstGeom prst="ellipse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noProof="0" dirty="0" smtClean="0">
                <a:solidFill>
                  <a:schemeClr val="tx2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t>3</a:t>
            </a:r>
            <a:endParaRPr lang="en-GB" sz="1000" b="1" noProof="0" dirty="0" smtClean="0">
              <a:solidFill>
                <a:schemeClr val="tx2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200" name="Oval 120"/>
          <p:cNvSpPr/>
          <p:nvPr/>
        </p:nvSpPr>
        <p:spPr>
          <a:xfrm>
            <a:off x="5907726" y="5751163"/>
            <a:ext cx="180000" cy="180000"/>
          </a:xfrm>
          <a:prstGeom prst="ellipse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noProof="0" dirty="0" smtClean="0">
                <a:solidFill>
                  <a:schemeClr val="bg2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t>7</a:t>
            </a:r>
          </a:p>
        </p:txBody>
      </p:sp>
      <p:sp>
        <p:nvSpPr>
          <p:cNvPr id="201" name="Oval 126"/>
          <p:cNvSpPr/>
          <p:nvPr/>
        </p:nvSpPr>
        <p:spPr>
          <a:xfrm>
            <a:off x="7268301" y="5748999"/>
            <a:ext cx="180000" cy="180000"/>
          </a:xfrm>
          <a:prstGeom prst="ellipse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noProof="0" dirty="0" smtClean="0">
                <a:solidFill>
                  <a:schemeClr val="bg2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t>8</a:t>
            </a:r>
          </a:p>
        </p:txBody>
      </p:sp>
      <p:sp>
        <p:nvSpPr>
          <p:cNvPr id="202" name="Oval 141"/>
          <p:cNvSpPr/>
          <p:nvPr/>
        </p:nvSpPr>
        <p:spPr>
          <a:xfrm>
            <a:off x="8556721" y="5743143"/>
            <a:ext cx="180000" cy="180000"/>
          </a:xfrm>
          <a:prstGeom prst="ellipse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noProof="0" dirty="0" smtClean="0">
                <a:solidFill>
                  <a:schemeClr val="bg2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t>9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6560395" y="2283198"/>
            <a:ext cx="106462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最终决策人</a:t>
            </a:r>
            <a:r>
              <a:rPr lang="en-US" altLang="zh-CN" sz="12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: </a:t>
            </a:r>
          </a:p>
          <a:p>
            <a:r>
              <a:rPr lang="zh-CN" alt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公司总裁</a:t>
            </a:r>
            <a:endParaRPr lang="zh-CN" altLang="en-US" sz="1200" b="1" noProof="0" dirty="0" smtClean="0">
              <a:solidFill>
                <a:srgbClr val="FF0000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04" name="TextBox 150"/>
          <p:cNvSpPr txBox="1"/>
          <p:nvPr/>
        </p:nvSpPr>
        <p:spPr>
          <a:xfrm>
            <a:off x="7807503" y="3898913"/>
            <a:ext cx="1562804" cy="5078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1016563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285" algn="l" defTabSz="1016563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563" algn="l" defTabSz="1016563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846" algn="l" defTabSz="1016563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3126" algn="l" defTabSz="1016563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1409" algn="l" defTabSz="1016563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9689" algn="l" defTabSz="1016563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7973" algn="l" defTabSz="1016563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6252" algn="l" defTabSz="1016563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最终决策人：</a:t>
            </a:r>
          </a:p>
          <a:p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产品经营部负责人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+ </a:t>
            </a:r>
            <a:b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</a:b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市场营销体系负责人</a:t>
            </a:r>
            <a:endParaRPr lang="zh-CN" altLang="en-US" b="1" noProof="0" dirty="0" smtClean="0">
              <a:solidFill>
                <a:srgbClr val="FF0000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05" name="TextBox 150"/>
          <p:cNvSpPr txBox="1"/>
          <p:nvPr/>
        </p:nvSpPr>
        <p:spPr>
          <a:xfrm>
            <a:off x="4124554" y="3928270"/>
            <a:ext cx="1081997" cy="5078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1016563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285" algn="l" defTabSz="1016563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563" algn="l" defTabSz="1016563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846" algn="l" defTabSz="1016563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3126" algn="l" defTabSz="1016563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1409" algn="l" defTabSz="1016563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9689" algn="l" defTabSz="1016563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7973" algn="l" defTabSz="1016563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6252" algn="l" defTabSz="1016563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最终决策人：</a:t>
            </a:r>
          </a:p>
          <a:p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产品经营部</a:t>
            </a:r>
            <a:b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</a:b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负责人</a:t>
            </a:r>
            <a:endParaRPr lang="zh-CN" altLang="en-US" b="1" noProof="0" dirty="0" smtClean="0">
              <a:solidFill>
                <a:srgbClr val="FF0000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06" name="TextBox 73"/>
          <p:cNvSpPr txBox="1">
            <a:spLocks noChangeArrowheads="1"/>
          </p:cNvSpPr>
          <p:nvPr/>
        </p:nvSpPr>
        <p:spPr bwMode="auto">
          <a:xfrm>
            <a:off x="1968478" y="5715016"/>
            <a:ext cx="1200657" cy="64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zh-CN" altLang="en-US" sz="10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产品规划</a:t>
            </a:r>
          </a:p>
          <a:p>
            <a:pPr algn="ctr">
              <a:spcBef>
                <a:spcPts val="300"/>
              </a:spcBef>
            </a:pPr>
            <a:r>
              <a:rPr lang="zh-CN" altLang="en-US" sz="10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团队</a:t>
            </a:r>
          </a:p>
          <a:p>
            <a:pPr algn="ctr">
              <a:spcBef>
                <a:spcPts val="300"/>
              </a:spcBef>
            </a:pPr>
            <a:r>
              <a:rPr lang="en-US" altLang="zh-CN" sz="10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(PPT)</a:t>
            </a:r>
            <a:endParaRPr lang="zh-CN" altLang="en-US" sz="1000" b="1" dirty="0">
              <a:solidFill>
                <a:srgbClr val="FF0000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07" name="TextBox 73"/>
          <p:cNvSpPr txBox="1">
            <a:spLocks noChangeArrowheads="1"/>
          </p:cNvSpPr>
          <p:nvPr/>
        </p:nvSpPr>
        <p:spPr bwMode="auto">
          <a:xfrm>
            <a:off x="3320540" y="5703017"/>
            <a:ext cx="1100325" cy="64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zh-CN" altLang="en-US" sz="10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0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ROM</a:t>
            </a:r>
            <a:r>
              <a:rPr lang="zh-CN" altLang="en-US" sz="10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规划</a:t>
            </a:r>
          </a:p>
          <a:p>
            <a:pPr algn="ctr">
              <a:spcBef>
                <a:spcPts val="300"/>
              </a:spcBef>
            </a:pPr>
            <a:r>
              <a:rPr lang="zh-CN" altLang="en-US" sz="10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团队</a:t>
            </a:r>
          </a:p>
          <a:p>
            <a:pPr algn="ctr">
              <a:spcBef>
                <a:spcPts val="300"/>
              </a:spcBef>
            </a:pPr>
            <a:r>
              <a:rPr lang="en-US" altLang="zh-CN" sz="10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(RPT)</a:t>
            </a:r>
            <a:endParaRPr lang="zh-CN" altLang="en-US" sz="1000" baseline="30000" dirty="0">
              <a:solidFill>
                <a:srgbClr val="FF0000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208" name="TextBox 73"/>
          <p:cNvSpPr txBox="1">
            <a:spLocks noChangeArrowheads="1"/>
          </p:cNvSpPr>
          <p:nvPr/>
        </p:nvSpPr>
        <p:spPr bwMode="auto">
          <a:xfrm>
            <a:off x="4534178" y="5703017"/>
            <a:ext cx="1183158" cy="592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zh-CN" altLang="en-US" sz="1000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     </a:t>
            </a:r>
            <a:r>
              <a:rPr lang="zh-CN" altLang="en-US" sz="10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产品开发与管理团队</a:t>
            </a:r>
          </a:p>
          <a:p>
            <a:pPr algn="ctr">
              <a:spcBef>
                <a:spcPts val="300"/>
              </a:spcBef>
            </a:pPr>
            <a:r>
              <a:rPr lang="en-US" altLang="zh-CN" sz="1000" b="1" dirty="0" smtClean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(PMT)</a:t>
            </a:r>
            <a:endParaRPr lang="zh-CN" altLang="en-US" b="1" dirty="0" smtClean="0">
              <a:solidFill>
                <a:srgbClr val="FF0000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09" name="Oval 153"/>
          <p:cNvSpPr/>
          <p:nvPr/>
        </p:nvSpPr>
        <p:spPr>
          <a:xfrm>
            <a:off x="2085534" y="5757259"/>
            <a:ext cx="180000" cy="180000"/>
          </a:xfrm>
          <a:prstGeom prst="ellipse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noProof="0" dirty="0" smtClean="0">
                <a:solidFill>
                  <a:schemeClr val="bg2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t>4</a:t>
            </a:r>
            <a:endParaRPr lang="en-GB" sz="1000" b="1" noProof="0" dirty="0" smtClean="0">
              <a:solidFill>
                <a:schemeClr val="bg2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210" name="Oval 154"/>
          <p:cNvSpPr/>
          <p:nvPr/>
        </p:nvSpPr>
        <p:spPr>
          <a:xfrm>
            <a:off x="3372957" y="5755095"/>
            <a:ext cx="180000" cy="180000"/>
          </a:xfrm>
          <a:prstGeom prst="ellipse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noProof="0" dirty="0" smtClean="0">
                <a:solidFill>
                  <a:schemeClr val="bg2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211" name="Oval 155"/>
          <p:cNvSpPr/>
          <p:nvPr/>
        </p:nvSpPr>
        <p:spPr>
          <a:xfrm>
            <a:off x="4612609" y="5737047"/>
            <a:ext cx="180000" cy="180000"/>
          </a:xfrm>
          <a:prstGeom prst="ellipse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solidFill>
                  <a:schemeClr val="bg2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t>6</a:t>
            </a:r>
            <a:endParaRPr lang="en-GB" sz="1000" b="1" noProof="0" dirty="0" smtClean="0">
              <a:solidFill>
                <a:schemeClr val="bg2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212" name="Rectangle 6"/>
          <p:cNvSpPr/>
          <p:nvPr/>
        </p:nvSpPr>
        <p:spPr>
          <a:xfrm>
            <a:off x="754032" y="2786058"/>
            <a:ext cx="1236271" cy="22450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sz="1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月度</a:t>
            </a:r>
            <a:r>
              <a:rPr lang="zh-CN" altLang="en-US" sz="1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会议</a:t>
            </a:r>
            <a:endParaRPr lang="zh-CN" altLang="en-US" sz="1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13" name="Rectangle 116"/>
          <p:cNvSpPr/>
          <p:nvPr/>
        </p:nvSpPr>
        <p:spPr>
          <a:xfrm>
            <a:off x="754032" y="4786322"/>
            <a:ext cx="1236271" cy="22450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sz="1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月度</a:t>
            </a:r>
            <a:r>
              <a:rPr lang="zh-CN" altLang="en-US" sz="1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会议</a:t>
            </a:r>
            <a:endParaRPr lang="zh-CN" altLang="en-US" sz="1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14" name="Rectangle 117"/>
          <p:cNvSpPr/>
          <p:nvPr/>
        </p:nvSpPr>
        <p:spPr>
          <a:xfrm>
            <a:off x="2039916" y="6429396"/>
            <a:ext cx="1202400" cy="22450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sz="1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月度</a:t>
            </a:r>
            <a:r>
              <a:rPr lang="zh-CN" altLang="en-US" sz="1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会议</a:t>
            </a:r>
            <a:endParaRPr lang="zh-CN" altLang="en-US" sz="1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15" name="Rectangle 124"/>
          <p:cNvSpPr/>
          <p:nvPr/>
        </p:nvSpPr>
        <p:spPr>
          <a:xfrm>
            <a:off x="3320540" y="6427487"/>
            <a:ext cx="1101600" cy="21649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sz="1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月度</a:t>
            </a:r>
            <a:r>
              <a:rPr lang="zh-CN" altLang="en-US" sz="1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会议</a:t>
            </a:r>
            <a:endParaRPr lang="zh-CN" altLang="en-US" sz="1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16" name="Rectangle 125"/>
          <p:cNvSpPr/>
          <p:nvPr/>
        </p:nvSpPr>
        <p:spPr>
          <a:xfrm>
            <a:off x="4534178" y="6427487"/>
            <a:ext cx="1184400" cy="21649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sz="1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周度会议</a:t>
            </a:r>
            <a:endParaRPr lang="zh-CN" altLang="en-US" sz="1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17" name="Rectangle 144"/>
          <p:cNvSpPr/>
          <p:nvPr/>
        </p:nvSpPr>
        <p:spPr>
          <a:xfrm>
            <a:off x="5830445" y="6427487"/>
            <a:ext cx="1202400" cy="21649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sz="1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周度会议</a:t>
            </a:r>
            <a:endParaRPr lang="zh-CN" altLang="en-US" sz="1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18" name="Rectangle 148"/>
          <p:cNvSpPr/>
          <p:nvPr/>
        </p:nvSpPr>
        <p:spPr>
          <a:xfrm>
            <a:off x="7215883" y="6427487"/>
            <a:ext cx="1101600" cy="21649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sz="1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周度会议</a:t>
            </a:r>
            <a:endParaRPr lang="zh-CN" altLang="en-US" sz="1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19" name="Rectangle 156"/>
          <p:cNvSpPr/>
          <p:nvPr/>
        </p:nvSpPr>
        <p:spPr>
          <a:xfrm>
            <a:off x="8458808" y="6427487"/>
            <a:ext cx="1184400" cy="21649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sz="1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周度会议</a:t>
            </a:r>
            <a:endParaRPr lang="zh-CN" altLang="en-US" sz="1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20" name="Rectangle 162"/>
          <p:cNvSpPr/>
          <p:nvPr/>
        </p:nvSpPr>
        <p:spPr>
          <a:xfrm>
            <a:off x="8002675" y="30277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分层决策</a:t>
            </a:r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221" name="Straight Connector 7"/>
          <p:cNvCxnSpPr/>
          <p:nvPr/>
        </p:nvCxnSpPr>
        <p:spPr>
          <a:xfrm>
            <a:off x="8002675" y="188322"/>
            <a:ext cx="0" cy="684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oup 163"/>
          <p:cNvGrpSpPr/>
          <p:nvPr/>
        </p:nvGrpSpPr>
        <p:grpSpPr>
          <a:xfrm>
            <a:off x="6068244" y="194428"/>
            <a:ext cx="684000" cy="684000"/>
            <a:chOff x="7867755" y="2258092"/>
            <a:chExt cx="612000" cy="612000"/>
          </a:xfrm>
        </p:grpSpPr>
        <p:sp>
          <p:nvSpPr>
            <p:cNvPr id="223" name="Oval 164"/>
            <p:cNvSpPr/>
            <p:nvPr/>
          </p:nvSpPr>
          <p:spPr bwMode="ltGray">
            <a:xfrm>
              <a:off x="7867755" y="2258092"/>
              <a:ext cx="612000" cy="612000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224" name="Freeform 4843"/>
            <p:cNvSpPr>
              <a:spLocks noEditPoints="1"/>
            </p:cNvSpPr>
            <p:nvPr/>
          </p:nvSpPr>
          <p:spPr bwMode="auto">
            <a:xfrm>
              <a:off x="7922351" y="2337515"/>
              <a:ext cx="502032" cy="487410"/>
            </a:xfrm>
            <a:custGeom>
              <a:avLst/>
              <a:gdLst>
                <a:gd name="T0" fmla="*/ 376 w 412"/>
                <a:gd name="T1" fmla="*/ 96 h 400"/>
                <a:gd name="T2" fmla="*/ 382 w 412"/>
                <a:gd name="T3" fmla="*/ 126 h 400"/>
                <a:gd name="T4" fmla="*/ 356 w 412"/>
                <a:gd name="T5" fmla="*/ 144 h 400"/>
                <a:gd name="T6" fmla="*/ 328 w 412"/>
                <a:gd name="T7" fmla="*/ 116 h 400"/>
                <a:gd name="T8" fmla="*/ 344 w 412"/>
                <a:gd name="T9" fmla="*/ 90 h 400"/>
                <a:gd name="T10" fmla="*/ 374 w 412"/>
                <a:gd name="T11" fmla="*/ 156 h 400"/>
                <a:gd name="T12" fmla="*/ 320 w 412"/>
                <a:gd name="T13" fmla="*/ 156 h 400"/>
                <a:gd name="T14" fmla="*/ 314 w 412"/>
                <a:gd name="T15" fmla="*/ 204 h 400"/>
                <a:gd name="T16" fmla="*/ 370 w 412"/>
                <a:gd name="T17" fmla="*/ 268 h 400"/>
                <a:gd name="T18" fmla="*/ 404 w 412"/>
                <a:gd name="T19" fmla="*/ 246 h 400"/>
                <a:gd name="T20" fmla="*/ 410 w 412"/>
                <a:gd name="T21" fmla="*/ 166 h 400"/>
                <a:gd name="T22" fmla="*/ 398 w 412"/>
                <a:gd name="T23" fmla="*/ 156 h 400"/>
                <a:gd name="T24" fmla="*/ 98 w 412"/>
                <a:gd name="T25" fmla="*/ 156 h 400"/>
                <a:gd name="T26" fmla="*/ 56 w 412"/>
                <a:gd name="T27" fmla="*/ 182 h 400"/>
                <a:gd name="T28" fmla="*/ 14 w 412"/>
                <a:gd name="T29" fmla="*/ 156 h 400"/>
                <a:gd name="T30" fmla="*/ 2 w 412"/>
                <a:gd name="T31" fmla="*/ 166 h 400"/>
                <a:gd name="T32" fmla="*/ 8 w 412"/>
                <a:gd name="T33" fmla="*/ 246 h 400"/>
                <a:gd name="T34" fmla="*/ 42 w 412"/>
                <a:gd name="T35" fmla="*/ 268 h 400"/>
                <a:gd name="T36" fmla="*/ 98 w 412"/>
                <a:gd name="T37" fmla="*/ 204 h 400"/>
                <a:gd name="T38" fmla="*/ 172 w 412"/>
                <a:gd name="T39" fmla="*/ 50 h 400"/>
                <a:gd name="T40" fmla="*/ 192 w 412"/>
                <a:gd name="T41" fmla="*/ 68 h 400"/>
                <a:gd name="T42" fmla="*/ 214 w 412"/>
                <a:gd name="T43" fmla="*/ 70 h 400"/>
                <a:gd name="T44" fmla="*/ 236 w 412"/>
                <a:gd name="T45" fmla="*/ 56 h 400"/>
                <a:gd name="T46" fmla="*/ 242 w 412"/>
                <a:gd name="T47" fmla="*/ 36 h 400"/>
                <a:gd name="T48" fmla="*/ 232 w 412"/>
                <a:gd name="T49" fmla="*/ 10 h 400"/>
                <a:gd name="T50" fmla="*/ 206 w 412"/>
                <a:gd name="T51" fmla="*/ 0 h 400"/>
                <a:gd name="T52" fmla="*/ 186 w 412"/>
                <a:gd name="T53" fmla="*/ 6 h 400"/>
                <a:gd name="T54" fmla="*/ 170 w 412"/>
                <a:gd name="T55" fmla="*/ 28 h 400"/>
                <a:gd name="T56" fmla="*/ 206 w 412"/>
                <a:gd name="T57" fmla="*/ 400 h 400"/>
                <a:gd name="T58" fmla="*/ 296 w 412"/>
                <a:gd name="T59" fmla="*/ 378 h 400"/>
                <a:gd name="T60" fmla="*/ 366 w 412"/>
                <a:gd name="T61" fmla="*/ 322 h 400"/>
                <a:gd name="T62" fmla="*/ 320 w 412"/>
                <a:gd name="T63" fmla="*/ 250 h 400"/>
                <a:gd name="T64" fmla="*/ 244 w 412"/>
                <a:gd name="T65" fmla="*/ 200 h 400"/>
                <a:gd name="T66" fmla="*/ 206 w 412"/>
                <a:gd name="T67" fmla="*/ 194 h 400"/>
                <a:gd name="T68" fmla="*/ 158 w 412"/>
                <a:gd name="T69" fmla="*/ 234 h 400"/>
                <a:gd name="T70" fmla="*/ 140 w 412"/>
                <a:gd name="T71" fmla="*/ 262 h 400"/>
                <a:gd name="T72" fmla="*/ 118 w 412"/>
                <a:gd name="T73" fmla="*/ 262 h 400"/>
                <a:gd name="T74" fmla="*/ 100 w 412"/>
                <a:gd name="T75" fmla="*/ 244 h 400"/>
                <a:gd name="T76" fmla="*/ 46 w 412"/>
                <a:gd name="T77" fmla="*/ 322 h 400"/>
                <a:gd name="T78" fmla="*/ 96 w 412"/>
                <a:gd name="T79" fmla="*/ 368 h 400"/>
                <a:gd name="T80" fmla="*/ 182 w 412"/>
                <a:gd name="T81" fmla="*/ 398 h 400"/>
                <a:gd name="T82" fmla="*/ 28 w 412"/>
                <a:gd name="T83" fmla="*/ 116 h 400"/>
                <a:gd name="T84" fmla="*/ 56 w 412"/>
                <a:gd name="T85" fmla="*/ 144 h 400"/>
                <a:gd name="T86" fmla="*/ 82 w 412"/>
                <a:gd name="T87" fmla="*/ 126 h 400"/>
                <a:gd name="T88" fmla="*/ 76 w 412"/>
                <a:gd name="T89" fmla="*/ 96 h 400"/>
                <a:gd name="T90" fmla="*/ 46 w 412"/>
                <a:gd name="T91" fmla="*/ 90 h 400"/>
                <a:gd name="T92" fmla="*/ 28 w 412"/>
                <a:gd name="T93" fmla="*/ 116 h 400"/>
                <a:gd name="T94" fmla="*/ 300 w 412"/>
                <a:gd name="T95" fmla="*/ 116 h 400"/>
                <a:gd name="T96" fmla="*/ 298 w 412"/>
                <a:gd name="T97" fmla="*/ 102 h 400"/>
                <a:gd name="T98" fmla="*/ 268 w 412"/>
                <a:gd name="T99" fmla="*/ 82 h 400"/>
                <a:gd name="T100" fmla="*/ 144 w 412"/>
                <a:gd name="T101" fmla="*/ 82 h 400"/>
                <a:gd name="T102" fmla="*/ 122 w 412"/>
                <a:gd name="T103" fmla="*/ 92 h 400"/>
                <a:gd name="T104" fmla="*/ 112 w 412"/>
                <a:gd name="T105" fmla="*/ 116 h 400"/>
                <a:gd name="T106" fmla="*/ 114 w 412"/>
                <a:gd name="T107" fmla="*/ 240 h 400"/>
                <a:gd name="T108" fmla="*/ 128 w 412"/>
                <a:gd name="T109" fmla="*/ 248 h 400"/>
                <a:gd name="T110" fmla="*/ 144 w 412"/>
                <a:gd name="T111" fmla="*/ 234 h 400"/>
                <a:gd name="T112" fmla="*/ 154 w 412"/>
                <a:gd name="T113" fmla="*/ 140 h 400"/>
                <a:gd name="T114" fmla="*/ 158 w 412"/>
                <a:gd name="T115" fmla="*/ 170 h 400"/>
                <a:gd name="T116" fmla="*/ 230 w 412"/>
                <a:gd name="T117" fmla="*/ 164 h 400"/>
                <a:gd name="T118" fmla="*/ 254 w 412"/>
                <a:gd name="T119" fmla="*/ 150 h 400"/>
                <a:gd name="T120" fmla="*/ 268 w 412"/>
                <a:gd name="T121" fmla="*/ 176 h 400"/>
                <a:gd name="T122" fmla="*/ 300 w 412"/>
                <a:gd name="T123" fmla="*/ 19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12" h="400">
                  <a:moveTo>
                    <a:pt x="356" y="88"/>
                  </a:moveTo>
                  <a:lnTo>
                    <a:pt x="356" y="88"/>
                  </a:lnTo>
                  <a:lnTo>
                    <a:pt x="366" y="90"/>
                  </a:lnTo>
                  <a:lnTo>
                    <a:pt x="376" y="96"/>
                  </a:lnTo>
                  <a:lnTo>
                    <a:pt x="382" y="104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2" y="126"/>
                  </a:lnTo>
                  <a:lnTo>
                    <a:pt x="376" y="136"/>
                  </a:lnTo>
                  <a:lnTo>
                    <a:pt x="366" y="142"/>
                  </a:lnTo>
                  <a:lnTo>
                    <a:pt x="356" y="144"/>
                  </a:lnTo>
                  <a:lnTo>
                    <a:pt x="356" y="144"/>
                  </a:lnTo>
                  <a:lnTo>
                    <a:pt x="344" y="142"/>
                  </a:lnTo>
                  <a:lnTo>
                    <a:pt x="336" y="136"/>
                  </a:lnTo>
                  <a:lnTo>
                    <a:pt x="330" y="126"/>
                  </a:lnTo>
                  <a:lnTo>
                    <a:pt x="328" y="116"/>
                  </a:lnTo>
                  <a:lnTo>
                    <a:pt x="328" y="116"/>
                  </a:lnTo>
                  <a:lnTo>
                    <a:pt x="330" y="104"/>
                  </a:lnTo>
                  <a:lnTo>
                    <a:pt x="336" y="96"/>
                  </a:lnTo>
                  <a:lnTo>
                    <a:pt x="344" y="90"/>
                  </a:lnTo>
                  <a:lnTo>
                    <a:pt x="356" y="88"/>
                  </a:lnTo>
                  <a:lnTo>
                    <a:pt x="356" y="88"/>
                  </a:lnTo>
                  <a:close/>
                  <a:moveTo>
                    <a:pt x="392" y="156"/>
                  </a:moveTo>
                  <a:lnTo>
                    <a:pt x="374" y="156"/>
                  </a:lnTo>
                  <a:lnTo>
                    <a:pt x="356" y="182"/>
                  </a:lnTo>
                  <a:lnTo>
                    <a:pt x="338" y="156"/>
                  </a:lnTo>
                  <a:lnTo>
                    <a:pt x="320" y="156"/>
                  </a:lnTo>
                  <a:lnTo>
                    <a:pt x="320" y="156"/>
                  </a:lnTo>
                  <a:lnTo>
                    <a:pt x="314" y="156"/>
                  </a:lnTo>
                  <a:lnTo>
                    <a:pt x="314" y="156"/>
                  </a:lnTo>
                  <a:lnTo>
                    <a:pt x="314" y="158"/>
                  </a:lnTo>
                  <a:lnTo>
                    <a:pt x="314" y="204"/>
                  </a:lnTo>
                  <a:lnTo>
                    <a:pt x="314" y="204"/>
                  </a:lnTo>
                  <a:lnTo>
                    <a:pt x="336" y="224"/>
                  </a:lnTo>
                  <a:lnTo>
                    <a:pt x="354" y="244"/>
                  </a:lnTo>
                  <a:lnTo>
                    <a:pt x="370" y="268"/>
                  </a:lnTo>
                  <a:lnTo>
                    <a:pt x="386" y="294"/>
                  </a:lnTo>
                  <a:lnTo>
                    <a:pt x="386" y="294"/>
                  </a:lnTo>
                  <a:lnTo>
                    <a:pt x="396" y="270"/>
                  </a:lnTo>
                  <a:lnTo>
                    <a:pt x="404" y="246"/>
                  </a:lnTo>
                  <a:lnTo>
                    <a:pt x="410" y="220"/>
                  </a:lnTo>
                  <a:lnTo>
                    <a:pt x="412" y="194"/>
                  </a:lnTo>
                  <a:lnTo>
                    <a:pt x="412" y="194"/>
                  </a:lnTo>
                  <a:lnTo>
                    <a:pt x="410" y="166"/>
                  </a:lnTo>
                  <a:lnTo>
                    <a:pt x="410" y="166"/>
                  </a:lnTo>
                  <a:lnTo>
                    <a:pt x="406" y="162"/>
                  </a:lnTo>
                  <a:lnTo>
                    <a:pt x="402" y="158"/>
                  </a:lnTo>
                  <a:lnTo>
                    <a:pt x="398" y="156"/>
                  </a:lnTo>
                  <a:lnTo>
                    <a:pt x="392" y="156"/>
                  </a:lnTo>
                  <a:lnTo>
                    <a:pt x="392" y="156"/>
                  </a:lnTo>
                  <a:close/>
                  <a:moveTo>
                    <a:pt x="98" y="204"/>
                  </a:moveTo>
                  <a:lnTo>
                    <a:pt x="98" y="156"/>
                  </a:lnTo>
                  <a:lnTo>
                    <a:pt x="98" y="156"/>
                  </a:lnTo>
                  <a:lnTo>
                    <a:pt x="92" y="156"/>
                  </a:lnTo>
                  <a:lnTo>
                    <a:pt x="74" y="156"/>
                  </a:lnTo>
                  <a:lnTo>
                    <a:pt x="56" y="182"/>
                  </a:lnTo>
                  <a:lnTo>
                    <a:pt x="38" y="156"/>
                  </a:lnTo>
                  <a:lnTo>
                    <a:pt x="20" y="156"/>
                  </a:lnTo>
                  <a:lnTo>
                    <a:pt x="20" y="156"/>
                  </a:lnTo>
                  <a:lnTo>
                    <a:pt x="14" y="156"/>
                  </a:lnTo>
                  <a:lnTo>
                    <a:pt x="10" y="158"/>
                  </a:lnTo>
                  <a:lnTo>
                    <a:pt x="6" y="162"/>
                  </a:lnTo>
                  <a:lnTo>
                    <a:pt x="2" y="166"/>
                  </a:lnTo>
                  <a:lnTo>
                    <a:pt x="2" y="166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2" y="220"/>
                  </a:lnTo>
                  <a:lnTo>
                    <a:pt x="8" y="246"/>
                  </a:lnTo>
                  <a:lnTo>
                    <a:pt x="16" y="270"/>
                  </a:lnTo>
                  <a:lnTo>
                    <a:pt x="26" y="294"/>
                  </a:lnTo>
                  <a:lnTo>
                    <a:pt x="26" y="294"/>
                  </a:lnTo>
                  <a:lnTo>
                    <a:pt x="42" y="268"/>
                  </a:lnTo>
                  <a:lnTo>
                    <a:pt x="58" y="244"/>
                  </a:lnTo>
                  <a:lnTo>
                    <a:pt x="76" y="224"/>
                  </a:lnTo>
                  <a:lnTo>
                    <a:pt x="98" y="204"/>
                  </a:lnTo>
                  <a:lnTo>
                    <a:pt x="98" y="204"/>
                  </a:lnTo>
                  <a:close/>
                  <a:moveTo>
                    <a:pt x="170" y="36"/>
                  </a:moveTo>
                  <a:lnTo>
                    <a:pt x="170" y="36"/>
                  </a:lnTo>
                  <a:lnTo>
                    <a:pt x="170" y="42"/>
                  </a:lnTo>
                  <a:lnTo>
                    <a:pt x="172" y="50"/>
                  </a:lnTo>
                  <a:lnTo>
                    <a:pt x="176" y="56"/>
                  </a:lnTo>
                  <a:lnTo>
                    <a:pt x="180" y="60"/>
                  </a:lnTo>
                  <a:lnTo>
                    <a:pt x="186" y="66"/>
                  </a:lnTo>
                  <a:lnTo>
                    <a:pt x="192" y="68"/>
                  </a:lnTo>
                  <a:lnTo>
                    <a:pt x="198" y="70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214" y="70"/>
                  </a:lnTo>
                  <a:lnTo>
                    <a:pt x="220" y="68"/>
                  </a:lnTo>
                  <a:lnTo>
                    <a:pt x="226" y="66"/>
                  </a:lnTo>
                  <a:lnTo>
                    <a:pt x="232" y="60"/>
                  </a:lnTo>
                  <a:lnTo>
                    <a:pt x="236" y="56"/>
                  </a:lnTo>
                  <a:lnTo>
                    <a:pt x="240" y="50"/>
                  </a:lnTo>
                  <a:lnTo>
                    <a:pt x="242" y="42"/>
                  </a:lnTo>
                  <a:lnTo>
                    <a:pt x="242" y="36"/>
                  </a:lnTo>
                  <a:lnTo>
                    <a:pt x="242" y="36"/>
                  </a:lnTo>
                  <a:lnTo>
                    <a:pt x="242" y="28"/>
                  </a:lnTo>
                  <a:lnTo>
                    <a:pt x="240" y="22"/>
                  </a:lnTo>
                  <a:lnTo>
                    <a:pt x="236" y="16"/>
                  </a:lnTo>
                  <a:lnTo>
                    <a:pt x="232" y="10"/>
                  </a:lnTo>
                  <a:lnTo>
                    <a:pt x="226" y="6"/>
                  </a:lnTo>
                  <a:lnTo>
                    <a:pt x="220" y="2"/>
                  </a:lnTo>
                  <a:lnTo>
                    <a:pt x="214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198" y="0"/>
                  </a:lnTo>
                  <a:lnTo>
                    <a:pt x="192" y="2"/>
                  </a:lnTo>
                  <a:lnTo>
                    <a:pt x="186" y="6"/>
                  </a:lnTo>
                  <a:lnTo>
                    <a:pt x="180" y="10"/>
                  </a:lnTo>
                  <a:lnTo>
                    <a:pt x="176" y="16"/>
                  </a:lnTo>
                  <a:lnTo>
                    <a:pt x="172" y="22"/>
                  </a:lnTo>
                  <a:lnTo>
                    <a:pt x="170" y="28"/>
                  </a:lnTo>
                  <a:lnTo>
                    <a:pt x="170" y="36"/>
                  </a:lnTo>
                  <a:lnTo>
                    <a:pt x="170" y="36"/>
                  </a:lnTo>
                  <a:close/>
                  <a:moveTo>
                    <a:pt x="206" y="400"/>
                  </a:moveTo>
                  <a:lnTo>
                    <a:pt x="206" y="400"/>
                  </a:lnTo>
                  <a:lnTo>
                    <a:pt x="230" y="398"/>
                  </a:lnTo>
                  <a:lnTo>
                    <a:pt x="254" y="394"/>
                  </a:lnTo>
                  <a:lnTo>
                    <a:pt x="276" y="388"/>
                  </a:lnTo>
                  <a:lnTo>
                    <a:pt x="296" y="378"/>
                  </a:lnTo>
                  <a:lnTo>
                    <a:pt x="316" y="368"/>
                  </a:lnTo>
                  <a:lnTo>
                    <a:pt x="334" y="354"/>
                  </a:lnTo>
                  <a:lnTo>
                    <a:pt x="352" y="338"/>
                  </a:lnTo>
                  <a:lnTo>
                    <a:pt x="366" y="322"/>
                  </a:lnTo>
                  <a:lnTo>
                    <a:pt x="366" y="322"/>
                  </a:lnTo>
                  <a:lnTo>
                    <a:pt x="352" y="296"/>
                  </a:lnTo>
                  <a:lnTo>
                    <a:pt x="336" y="272"/>
                  </a:lnTo>
                  <a:lnTo>
                    <a:pt x="320" y="250"/>
                  </a:lnTo>
                  <a:lnTo>
                    <a:pt x="300" y="232"/>
                  </a:lnTo>
                  <a:lnTo>
                    <a:pt x="280" y="216"/>
                  </a:lnTo>
                  <a:lnTo>
                    <a:pt x="256" y="204"/>
                  </a:lnTo>
                  <a:lnTo>
                    <a:pt x="244" y="200"/>
                  </a:lnTo>
                  <a:lnTo>
                    <a:pt x="232" y="196"/>
                  </a:lnTo>
                  <a:lnTo>
                    <a:pt x="220" y="194"/>
                  </a:lnTo>
                  <a:lnTo>
                    <a:pt x="206" y="194"/>
                  </a:lnTo>
                  <a:lnTo>
                    <a:pt x="206" y="194"/>
                  </a:lnTo>
                  <a:lnTo>
                    <a:pt x="182" y="196"/>
                  </a:lnTo>
                  <a:lnTo>
                    <a:pt x="158" y="202"/>
                  </a:lnTo>
                  <a:lnTo>
                    <a:pt x="158" y="234"/>
                  </a:lnTo>
                  <a:lnTo>
                    <a:pt x="158" y="234"/>
                  </a:lnTo>
                  <a:lnTo>
                    <a:pt x="158" y="240"/>
                  </a:lnTo>
                  <a:lnTo>
                    <a:pt x="156" y="244"/>
                  </a:lnTo>
                  <a:lnTo>
                    <a:pt x="150" y="254"/>
                  </a:lnTo>
                  <a:lnTo>
                    <a:pt x="140" y="262"/>
                  </a:lnTo>
                  <a:lnTo>
                    <a:pt x="134" y="264"/>
                  </a:lnTo>
                  <a:lnTo>
                    <a:pt x="128" y="264"/>
                  </a:lnTo>
                  <a:lnTo>
                    <a:pt x="128" y="264"/>
                  </a:lnTo>
                  <a:lnTo>
                    <a:pt x="118" y="262"/>
                  </a:lnTo>
                  <a:lnTo>
                    <a:pt x="110" y="258"/>
                  </a:lnTo>
                  <a:lnTo>
                    <a:pt x="104" y="252"/>
                  </a:lnTo>
                  <a:lnTo>
                    <a:pt x="100" y="244"/>
                  </a:lnTo>
                  <a:lnTo>
                    <a:pt x="100" y="244"/>
                  </a:lnTo>
                  <a:lnTo>
                    <a:pt x="84" y="260"/>
                  </a:lnTo>
                  <a:lnTo>
                    <a:pt x="70" y="280"/>
                  </a:lnTo>
                  <a:lnTo>
                    <a:pt x="58" y="300"/>
                  </a:lnTo>
                  <a:lnTo>
                    <a:pt x="46" y="322"/>
                  </a:lnTo>
                  <a:lnTo>
                    <a:pt x="46" y="322"/>
                  </a:lnTo>
                  <a:lnTo>
                    <a:pt x="60" y="338"/>
                  </a:lnTo>
                  <a:lnTo>
                    <a:pt x="78" y="354"/>
                  </a:lnTo>
                  <a:lnTo>
                    <a:pt x="96" y="368"/>
                  </a:lnTo>
                  <a:lnTo>
                    <a:pt x="116" y="378"/>
                  </a:lnTo>
                  <a:lnTo>
                    <a:pt x="136" y="388"/>
                  </a:lnTo>
                  <a:lnTo>
                    <a:pt x="158" y="394"/>
                  </a:lnTo>
                  <a:lnTo>
                    <a:pt x="182" y="398"/>
                  </a:lnTo>
                  <a:lnTo>
                    <a:pt x="206" y="400"/>
                  </a:lnTo>
                  <a:lnTo>
                    <a:pt x="206" y="400"/>
                  </a:lnTo>
                  <a:close/>
                  <a:moveTo>
                    <a:pt x="28" y="116"/>
                  </a:moveTo>
                  <a:lnTo>
                    <a:pt x="28" y="116"/>
                  </a:lnTo>
                  <a:lnTo>
                    <a:pt x="30" y="126"/>
                  </a:lnTo>
                  <a:lnTo>
                    <a:pt x="36" y="136"/>
                  </a:lnTo>
                  <a:lnTo>
                    <a:pt x="46" y="142"/>
                  </a:lnTo>
                  <a:lnTo>
                    <a:pt x="56" y="144"/>
                  </a:lnTo>
                  <a:lnTo>
                    <a:pt x="56" y="144"/>
                  </a:lnTo>
                  <a:lnTo>
                    <a:pt x="68" y="142"/>
                  </a:lnTo>
                  <a:lnTo>
                    <a:pt x="76" y="136"/>
                  </a:lnTo>
                  <a:lnTo>
                    <a:pt x="82" y="126"/>
                  </a:lnTo>
                  <a:lnTo>
                    <a:pt x="84" y="116"/>
                  </a:lnTo>
                  <a:lnTo>
                    <a:pt x="84" y="116"/>
                  </a:lnTo>
                  <a:lnTo>
                    <a:pt x="82" y="104"/>
                  </a:lnTo>
                  <a:lnTo>
                    <a:pt x="76" y="96"/>
                  </a:lnTo>
                  <a:lnTo>
                    <a:pt x="68" y="90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46" y="90"/>
                  </a:lnTo>
                  <a:lnTo>
                    <a:pt x="36" y="96"/>
                  </a:lnTo>
                  <a:lnTo>
                    <a:pt x="30" y="104"/>
                  </a:lnTo>
                  <a:lnTo>
                    <a:pt x="28" y="116"/>
                  </a:lnTo>
                  <a:lnTo>
                    <a:pt x="28" y="116"/>
                  </a:lnTo>
                  <a:close/>
                  <a:moveTo>
                    <a:pt x="300" y="192"/>
                  </a:moveTo>
                  <a:lnTo>
                    <a:pt x="300" y="116"/>
                  </a:lnTo>
                  <a:lnTo>
                    <a:pt x="300" y="116"/>
                  </a:lnTo>
                  <a:lnTo>
                    <a:pt x="300" y="116"/>
                  </a:lnTo>
                  <a:lnTo>
                    <a:pt x="300" y="114"/>
                  </a:lnTo>
                  <a:lnTo>
                    <a:pt x="300" y="114"/>
                  </a:lnTo>
                  <a:lnTo>
                    <a:pt x="300" y="108"/>
                  </a:lnTo>
                  <a:lnTo>
                    <a:pt x="298" y="102"/>
                  </a:lnTo>
                  <a:lnTo>
                    <a:pt x="290" y="92"/>
                  </a:lnTo>
                  <a:lnTo>
                    <a:pt x="280" y="84"/>
                  </a:lnTo>
                  <a:lnTo>
                    <a:pt x="274" y="82"/>
                  </a:lnTo>
                  <a:lnTo>
                    <a:pt x="268" y="82"/>
                  </a:lnTo>
                  <a:lnTo>
                    <a:pt x="232" y="82"/>
                  </a:lnTo>
                  <a:lnTo>
                    <a:pt x="206" y="116"/>
                  </a:lnTo>
                  <a:lnTo>
                    <a:pt x="180" y="82"/>
                  </a:lnTo>
                  <a:lnTo>
                    <a:pt x="144" y="82"/>
                  </a:lnTo>
                  <a:lnTo>
                    <a:pt x="144" y="82"/>
                  </a:lnTo>
                  <a:lnTo>
                    <a:pt x="138" y="82"/>
                  </a:lnTo>
                  <a:lnTo>
                    <a:pt x="132" y="84"/>
                  </a:lnTo>
                  <a:lnTo>
                    <a:pt x="122" y="92"/>
                  </a:lnTo>
                  <a:lnTo>
                    <a:pt x="114" y="102"/>
                  </a:lnTo>
                  <a:lnTo>
                    <a:pt x="112" y="108"/>
                  </a:lnTo>
                  <a:lnTo>
                    <a:pt x="112" y="114"/>
                  </a:lnTo>
                  <a:lnTo>
                    <a:pt x="112" y="116"/>
                  </a:lnTo>
                  <a:lnTo>
                    <a:pt x="112" y="130"/>
                  </a:lnTo>
                  <a:lnTo>
                    <a:pt x="112" y="234"/>
                  </a:lnTo>
                  <a:lnTo>
                    <a:pt x="112" y="234"/>
                  </a:lnTo>
                  <a:lnTo>
                    <a:pt x="114" y="240"/>
                  </a:lnTo>
                  <a:lnTo>
                    <a:pt x="116" y="244"/>
                  </a:lnTo>
                  <a:lnTo>
                    <a:pt x="122" y="248"/>
                  </a:lnTo>
                  <a:lnTo>
                    <a:pt x="128" y="248"/>
                  </a:lnTo>
                  <a:lnTo>
                    <a:pt x="128" y="248"/>
                  </a:lnTo>
                  <a:lnTo>
                    <a:pt x="134" y="248"/>
                  </a:lnTo>
                  <a:lnTo>
                    <a:pt x="138" y="244"/>
                  </a:lnTo>
                  <a:lnTo>
                    <a:pt x="142" y="240"/>
                  </a:lnTo>
                  <a:lnTo>
                    <a:pt x="144" y="234"/>
                  </a:lnTo>
                  <a:lnTo>
                    <a:pt x="144" y="130"/>
                  </a:lnTo>
                  <a:lnTo>
                    <a:pt x="144" y="130"/>
                  </a:lnTo>
                  <a:lnTo>
                    <a:pt x="150" y="134"/>
                  </a:lnTo>
                  <a:lnTo>
                    <a:pt x="154" y="140"/>
                  </a:lnTo>
                  <a:lnTo>
                    <a:pt x="158" y="148"/>
                  </a:lnTo>
                  <a:lnTo>
                    <a:pt x="158" y="156"/>
                  </a:lnTo>
                  <a:lnTo>
                    <a:pt x="158" y="170"/>
                  </a:lnTo>
                  <a:lnTo>
                    <a:pt x="158" y="170"/>
                  </a:lnTo>
                  <a:lnTo>
                    <a:pt x="182" y="164"/>
                  </a:lnTo>
                  <a:lnTo>
                    <a:pt x="206" y="162"/>
                  </a:lnTo>
                  <a:lnTo>
                    <a:pt x="206" y="162"/>
                  </a:lnTo>
                  <a:lnTo>
                    <a:pt x="230" y="164"/>
                  </a:lnTo>
                  <a:lnTo>
                    <a:pt x="254" y="170"/>
                  </a:lnTo>
                  <a:lnTo>
                    <a:pt x="254" y="158"/>
                  </a:lnTo>
                  <a:lnTo>
                    <a:pt x="254" y="158"/>
                  </a:lnTo>
                  <a:lnTo>
                    <a:pt x="254" y="150"/>
                  </a:lnTo>
                  <a:lnTo>
                    <a:pt x="258" y="142"/>
                  </a:lnTo>
                  <a:lnTo>
                    <a:pt x="262" y="136"/>
                  </a:lnTo>
                  <a:lnTo>
                    <a:pt x="268" y="132"/>
                  </a:lnTo>
                  <a:lnTo>
                    <a:pt x="268" y="176"/>
                  </a:lnTo>
                  <a:lnTo>
                    <a:pt x="268" y="176"/>
                  </a:lnTo>
                  <a:lnTo>
                    <a:pt x="284" y="184"/>
                  </a:lnTo>
                  <a:lnTo>
                    <a:pt x="300" y="192"/>
                  </a:lnTo>
                  <a:lnTo>
                    <a:pt x="300" y="1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225" name="Group 166"/>
          <p:cNvGrpSpPr/>
          <p:nvPr/>
        </p:nvGrpSpPr>
        <p:grpSpPr>
          <a:xfrm>
            <a:off x="7056780" y="190150"/>
            <a:ext cx="684000" cy="684000"/>
            <a:chOff x="1467520" y="5907019"/>
            <a:chExt cx="612000" cy="612000"/>
          </a:xfrm>
        </p:grpSpPr>
        <p:sp>
          <p:nvSpPr>
            <p:cNvPr id="226" name="Oval 167"/>
            <p:cNvSpPr/>
            <p:nvPr/>
          </p:nvSpPr>
          <p:spPr bwMode="ltGray">
            <a:xfrm>
              <a:off x="1467520" y="5907019"/>
              <a:ext cx="612000" cy="612000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 w="3175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227" name="Freeform 4831"/>
            <p:cNvSpPr>
              <a:spLocks noEditPoints="1"/>
            </p:cNvSpPr>
            <p:nvPr/>
          </p:nvSpPr>
          <p:spPr bwMode="auto">
            <a:xfrm>
              <a:off x="1522671" y="6096691"/>
              <a:ext cx="501699" cy="270719"/>
            </a:xfrm>
            <a:custGeom>
              <a:avLst/>
              <a:gdLst>
                <a:gd name="T0" fmla="*/ 300 w 404"/>
                <a:gd name="T1" fmla="*/ 166 h 218"/>
                <a:gd name="T2" fmla="*/ 288 w 404"/>
                <a:gd name="T3" fmla="*/ 172 h 218"/>
                <a:gd name="T4" fmla="*/ 272 w 404"/>
                <a:gd name="T5" fmla="*/ 184 h 218"/>
                <a:gd name="T6" fmla="*/ 252 w 404"/>
                <a:gd name="T7" fmla="*/ 170 h 218"/>
                <a:gd name="T8" fmla="*/ 244 w 404"/>
                <a:gd name="T9" fmla="*/ 186 h 218"/>
                <a:gd name="T10" fmla="*/ 232 w 404"/>
                <a:gd name="T11" fmla="*/ 188 h 218"/>
                <a:gd name="T12" fmla="*/ 226 w 404"/>
                <a:gd name="T13" fmla="*/ 188 h 218"/>
                <a:gd name="T14" fmla="*/ 216 w 404"/>
                <a:gd name="T15" fmla="*/ 166 h 218"/>
                <a:gd name="T16" fmla="*/ 192 w 404"/>
                <a:gd name="T17" fmla="*/ 154 h 218"/>
                <a:gd name="T18" fmla="*/ 178 w 404"/>
                <a:gd name="T19" fmla="*/ 142 h 218"/>
                <a:gd name="T20" fmla="*/ 160 w 404"/>
                <a:gd name="T21" fmla="*/ 138 h 218"/>
                <a:gd name="T22" fmla="*/ 134 w 404"/>
                <a:gd name="T23" fmla="*/ 120 h 218"/>
                <a:gd name="T24" fmla="*/ 106 w 404"/>
                <a:gd name="T25" fmla="*/ 136 h 218"/>
                <a:gd name="T26" fmla="*/ 74 w 404"/>
                <a:gd name="T27" fmla="*/ 124 h 218"/>
                <a:gd name="T28" fmla="*/ 94 w 404"/>
                <a:gd name="T29" fmla="*/ 42 h 218"/>
                <a:gd name="T30" fmla="*/ 138 w 404"/>
                <a:gd name="T31" fmla="*/ 38 h 218"/>
                <a:gd name="T32" fmla="*/ 134 w 404"/>
                <a:gd name="T33" fmla="*/ 66 h 218"/>
                <a:gd name="T34" fmla="*/ 150 w 404"/>
                <a:gd name="T35" fmla="*/ 88 h 218"/>
                <a:gd name="T36" fmla="*/ 178 w 404"/>
                <a:gd name="T37" fmla="*/ 92 h 218"/>
                <a:gd name="T38" fmla="*/ 288 w 404"/>
                <a:gd name="T39" fmla="*/ 92 h 218"/>
                <a:gd name="T40" fmla="*/ 294 w 404"/>
                <a:gd name="T41" fmla="*/ 100 h 218"/>
                <a:gd name="T42" fmla="*/ 320 w 404"/>
                <a:gd name="T43" fmla="*/ 144 h 218"/>
                <a:gd name="T44" fmla="*/ 134 w 404"/>
                <a:gd name="T45" fmla="*/ 132 h 218"/>
                <a:gd name="T46" fmla="*/ 118 w 404"/>
                <a:gd name="T47" fmla="*/ 142 h 218"/>
                <a:gd name="T48" fmla="*/ 102 w 404"/>
                <a:gd name="T49" fmla="*/ 190 h 218"/>
                <a:gd name="T50" fmla="*/ 118 w 404"/>
                <a:gd name="T51" fmla="*/ 198 h 218"/>
                <a:gd name="T52" fmla="*/ 130 w 404"/>
                <a:gd name="T53" fmla="*/ 204 h 218"/>
                <a:gd name="T54" fmla="*/ 146 w 404"/>
                <a:gd name="T55" fmla="*/ 214 h 218"/>
                <a:gd name="T56" fmla="*/ 162 w 404"/>
                <a:gd name="T57" fmla="*/ 204 h 218"/>
                <a:gd name="T58" fmla="*/ 174 w 404"/>
                <a:gd name="T59" fmla="*/ 216 h 218"/>
                <a:gd name="T60" fmla="*/ 188 w 404"/>
                <a:gd name="T61" fmla="*/ 218 h 218"/>
                <a:gd name="T62" fmla="*/ 208 w 404"/>
                <a:gd name="T63" fmla="*/ 194 h 218"/>
                <a:gd name="T64" fmla="*/ 202 w 404"/>
                <a:gd name="T65" fmla="*/ 168 h 218"/>
                <a:gd name="T66" fmla="*/ 182 w 404"/>
                <a:gd name="T67" fmla="*/ 170 h 218"/>
                <a:gd name="T68" fmla="*/ 172 w 404"/>
                <a:gd name="T69" fmla="*/ 152 h 218"/>
                <a:gd name="T70" fmla="*/ 156 w 404"/>
                <a:gd name="T71" fmla="*/ 150 h 218"/>
                <a:gd name="T72" fmla="*/ 146 w 404"/>
                <a:gd name="T73" fmla="*/ 138 h 218"/>
                <a:gd name="T74" fmla="*/ 378 w 404"/>
                <a:gd name="T75" fmla="*/ 0 h 218"/>
                <a:gd name="T76" fmla="*/ 394 w 404"/>
                <a:gd name="T77" fmla="*/ 160 h 218"/>
                <a:gd name="T78" fmla="*/ 402 w 404"/>
                <a:gd name="T79" fmla="*/ 70 h 218"/>
                <a:gd name="T80" fmla="*/ 26 w 404"/>
                <a:gd name="T81" fmla="*/ 0 h 218"/>
                <a:gd name="T82" fmla="*/ 0 w 404"/>
                <a:gd name="T83" fmla="*/ 96 h 218"/>
                <a:gd name="T84" fmla="*/ 18 w 404"/>
                <a:gd name="T85" fmla="*/ 178 h 218"/>
                <a:gd name="T86" fmla="*/ 96 w 404"/>
                <a:gd name="T87" fmla="*/ 154 h 218"/>
                <a:gd name="T88" fmla="*/ 68 w 404"/>
                <a:gd name="T89" fmla="*/ 142 h 218"/>
                <a:gd name="T90" fmla="*/ 74 w 404"/>
                <a:gd name="T91" fmla="*/ 170 h 218"/>
                <a:gd name="T92" fmla="*/ 88 w 404"/>
                <a:gd name="T93" fmla="*/ 172 h 218"/>
                <a:gd name="T94" fmla="*/ 306 w 404"/>
                <a:gd name="T95" fmla="*/ 34 h 218"/>
                <a:gd name="T96" fmla="*/ 230 w 404"/>
                <a:gd name="T97" fmla="*/ 8 h 218"/>
                <a:gd name="T98" fmla="*/ 192 w 404"/>
                <a:gd name="T99" fmla="*/ 2 h 218"/>
                <a:gd name="T100" fmla="*/ 190 w 404"/>
                <a:gd name="T101" fmla="*/ 0 h 218"/>
                <a:gd name="T102" fmla="*/ 182 w 404"/>
                <a:gd name="T103" fmla="*/ 2 h 218"/>
                <a:gd name="T104" fmla="*/ 148 w 404"/>
                <a:gd name="T105" fmla="*/ 44 h 218"/>
                <a:gd name="T106" fmla="*/ 156 w 404"/>
                <a:gd name="T107" fmla="*/ 78 h 218"/>
                <a:gd name="T108" fmla="*/ 180 w 404"/>
                <a:gd name="T109" fmla="*/ 78 h 218"/>
                <a:gd name="T110" fmla="*/ 292 w 404"/>
                <a:gd name="T111" fmla="*/ 82 h 218"/>
                <a:gd name="T112" fmla="*/ 304 w 404"/>
                <a:gd name="T113" fmla="*/ 94 h 218"/>
                <a:gd name="T114" fmla="*/ 328 w 404"/>
                <a:gd name="T115" fmla="*/ 1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4" h="218">
                  <a:moveTo>
                    <a:pt x="310" y="162"/>
                  </a:moveTo>
                  <a:lnTo>
                    <a:pt x="310" y="162"/>
                  </a:lnTo>
                  <a:lnTo>
                    <a:pt x="306" y="164"/>
                  </a:lnTo>
                  <a:lnTo>
                    <a:pt x="300" y="166"/>
                  </a:lnTo>
                  <a:lnTo>
                    <a:pt x="300" y="166"/>
                  </a:lnTo>
                  <a:lnTo>
                    <a:pt x="296" y="164"/>
                  </a:lnTo>
                  <a:lnTo>
                    <a:pt x="290" y="162"/>
                  </a:lnTo>
                  <a:lnTo>
                    <a:pt x="290" y="162"/>
                  </a:lnTo>
                  <a:lnTo>
                    <a:pt x="290" y="168"/>
                  </a:lnTo>
                  <a:lnTo>
                    <a:pt x="288" y="172"/>
                  </a:lnTo>
                  <a:lnTo>
                    <a:pt x="286" y="176"/>
                  </a:lnTo>
                  <a:lnTo>
                    <a:pt x="282" y="180"/>
                  </a:lnTo>
                  <a:lnTo>
                    <a:pt x="282" y="180"/>
                  </a:lnTo>
                  <a:lnTo>
                    <a:pt x="276" y="182"/>
                  </a:lnTo>
                  <a:lnTo>
                    <a:pt x="272" y="184"/>
                  </a:lnTo>
                  <a:lnTo>
                    <a:pt x="272" y="184"/>
                  </a:lnTo>
                  <a:lnTo>
                    <a:pt x="262" y="180"/>
                  </a:lnTo>
                  <a:lnTo>
                    <a:pt x="258" y="178"/>
                  </a:lnTo>
                  <a:lnTo>
                    <a:pt x="256" y="174"/>
                  </a:lnTo>
                  <a:lnTo>
                    <a:pt x="252" y="170"/>
                  </a:lnTo>
                  <a:lnTo>
                    <a:pt x="252" y="170"/>
                  </a:lnTo>
                  <a:lnTo>
                    <a:pt x="250" y="178"/>
                  </a:lnTo>
                  <a:lnTo>
                    <a:pt x="248" y="182"/>
                  </a:lnTo>
                  <a:lnTo>
                    <a:pt x="244" y="186"/>
                  </a:lnTo>
                  <a:lnTo>
                    <a:pt x="244" y="186"/>
                  </a:lnTo>
                  <a:lnTo>
                    <a:pt x="238" y="188"/>
                  </a:lnTo>
                  <a:lnTo>
                    <a:pt x="234" y="188"/>
                  </a:lnTo>
                  <a:lnTo>
                    <a:pt x="234" y="188"/>
                  </a:lnTo>
                  <a:lnTo>
                    <a:pt x="232" y="188"/>
                  </a:lnTo>
                  <a:lnTo>
                    <a:pt x="232" y="188"/>
                  </a:lnTo>
                  <a:lnTo>
                    <a:pt x="230" y="188"/>
                  </a:lnTo>
                  <a:lnTo>
                    <a:pt x="230" y="188"/>
                  </a:lnTo>
                  <a:lnTo>
                    <a:pt x="228" y="188"/>
                  </a:lnTo>
                  <a:lnTo>
                    <a:pt x="228" y="188"/>
                  </a:lnTo>
                  <a:lnTo>
                    <a:pt x="226" y="188"/>
                  </a:lnTo>
                  <a:lnTo>
                    <a:pt x="222" y="188"/>
                  </a:lnTo>
                  <a:lnTo>
                    <a:pt x="222" y="188"/>
                  </a:lnTo>
                  <a:lnTo>
                    <a:pt x="222" y="176"/>
                  </a:lnTo>
                  <a:lnTo>
                    <a:pt x="222" y="176"/>
                  </a:lnTo>
                  <a:lnTo>
                    <a:pt x="216" y="166"/>
                  </a:lnTo>
                  <a:lnTo>
                    <a:pt x="208" y="158"/>
                  </a:lnTo>
                  <a:lnTo>
                    <a:pt x="208" y="158"/>
                  </a:lnTo>
                  <a:lnTo>
                    <a:pt x="200" y="156"/>
                  </a:lnTo>
                  <a:lnTo>
                    <a:pt x="192" y="154"/>
                  </a:lnTo>
                  <a:lnTo>
                    <a:pt x="19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46"/>
                  </a:lnTo>
                  <a:lnTo>
                    <a:pt x="178" y="142"/>
                  </a:lnTo>
                  <a:lnTo>
                    <a:pt x="178" y="142"/>
                  </a:lnTo>
                  <a:lnTo>
                    <a:pt x="170" y="138"/>
                  </a:lnTo>
                  <a:lnTo>
                    <a:pt x="162" y="138"/>
                  </a:lnTo>
                  <a:lnTo>
                    <a:pt x="162" y="138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56" y="130"/>
                  </a:lnTo>
                  <a:lnTo>
                    <a:pt x="148" y="124"/>
                  </a:lnTo>
                  <a:lnTo>
                    <a:pt x="148" y="124"/>
                  </a:lnTo>
                  <a:lnTo>
                    <a:pt x="142" y="122"/>
                  </a:lnTo>
                  <a:lnTo>
                    <a:pt x="134" y="120"/>
                  </a:lnTo>
                  <a:lnTo>
                    <a:pt x="134" y="120"/>
                  </a:lnTo>
                  <a:lnTo>
                    <a:pt x="126" y="122"/>
                  </a:lnTo>
                  <a:lnTo>
                    <a:pt x="118" y="124"/>
                  </a:lnTo>
                  <a:lnTo>
                    <a:pt x="112" y="130"/>
                  </a:lnTo>
                  <a:lnTo>
                    <a:pt x="106" y="136"/>
                  </a:lnTo>
                  <a:lnTo>
                    <a:pt x="102" y="144"/>
                  </a:lnTo>
                  <a:lnTo>
                    <a:pt x="80" y="132"/>
                  </a:lnTo>
                  <a:lnTo>
                    <a:pt x="80" y="132"/>
                  </a:lnTo>
                  <a:lnTo>
                    <a:pt x="76" y="128"/>
                  </a:lnTo>
                  <a:lnTo>
                    <a:pt x="74" y="124"/>
                  </a:lnTo>
                  <a:lnTo>
                    <a:pt x="72" y="120"/>
                  </a:lnTo>
                  <a:lnTo>
                    <a:pt x="74" y="114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94" y="42"/>
                  </a:lnTo>
                  <a:lnTo>
                    <a:pt x="98" y="38"/>
                  </a:lnTo>
                  <a:lnTo>
                    <a:pt x="102" y="36"/>
                  </a:lnTo>
                  <a:lnTo>
                    <a:pt x="106" y="36"/>
                  </a:lnTo>
                  <a:lnTo>
                    <a:pt x="140" y="34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4" y="46"/>
                  </a:lnTo>
                  <a:lnTo>
                    <a:pt x="132" y="52"/>
                  </a:lnTo>
                  <a:lnTo>
                    <a:pt x="132" y="60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36" y="72"/>
                  </a:lnTo>
                  <a:lnTo>
                    <a:pt x="140" y="78"/>
                  </a:lnTo>
                  <a:lnTo>
                    <a:pt x="144" y="84"/>
                  </a:lnTo>
                  <a:lnTo>
                    <a:pt x="150" y="88"/>
                  </a:lnTo>
                  <a:lnTo>
                    <a:pt x="150" y="88"/>
                  </a:lnTo>
                  <a:lnTo>
                    <a:pt x="158" y="92"/>
                  </a:lnTo>
                  <a:lnTo>
                    <a:pt x="168" y="92"/>
                  </a:lnTo>
                  <a:lnTo>
                    <a:pt x="168" y="92"/>
                  </a:lnTo>
                  <a:lnTo>
                    <a:pt x="178" y="92"/>
                  </a:lnTo>
                  <a:lnTo>
                    <a:pt x="186" y="88"/>
                  </a:lnTo>
                  <a:lnTo>
                    <a:pt x="194" y="82"/>
                  </a:lnTo>
                  <a:lnTo>
                    <a:pt x="198" y="74"/>
                  </a:lnTo>
                  <a:lnTo>
                    <a:pt x="212" y="52"/>
                  </a:lnTo>
                  <a:lnTo>
                    <a:pt x="288" y="92"/>
                  </a:lnTo>
                  <a:lnTo>
                    <a:pt x="288" y="92"/>
                  </a:lnTo>
                  <a:lnTo>
                    <a:pt x="290" y="94"/>
                  </a:lnTo>
                  <a:lnTo>
                    <a:pt x="294" y="98"/>
                  </a:lnTo>
                  <a:lnTo>
                    <a:pt x="294" y="98"/>
                  </a:lnTo>
                  <a:lnTo>
                    <a:pt x="294" y="100"/>
                  </a:lnTo>
                  <a:lnTo>
                    <a:pt x="294" y="100"/>
                  </a:lnTo>
                  <a:lnTo>
                    <a:pt x="296" y="100"/>
                  </a:lnTo>
                  <a:lnTo>
                    <a:pt x="318" y="136"/>
                  </a:lnTo>
                  <a:lnTo>
                    <a:pt x="318" y="136"/>
                  </a:lnTo>
                  <a:lnTo>
                    <a:pt x="320" y="144"/>
                  </a:lnTo>
                  <a:lnTo>
                    <a:pt x="320" y="150"/>
                  </a:lnTo>
                  <a:lnTo>
                    <a:pt x="316" y="158"/>
                  </a:lnTo>
                  <a:lnTo>
                    <a:pt x="310" y="162"/>
                  </a:lnTo>
                  <a:lnTo>
                    <a:pt x="310" y="162"/>
                  </a:lnTo>
                  <a:close/>
                  <a:moveTo>
                    <a:pt x="134" y="132"/>
                  </a:moveTo>
                  <a:lnTo>
                    <a:pt x="134" y="132"/>
                  </a:lnTo>
                  <a:lnTo>
                    <a:pt x="128" y="132"/>
                  </a:lnTo>
                  <a:lnTo>
                    <a:pt x="124" y="134"/>
                  </a:lnTo>
                  <a:lnTo>
                    <a:pt x="120" y="138"/>
                  </a:lnTo>
                  <a:lnTo>
                    <a:pt x="118" y="142"/>
                  </a:lnTo>
                  <a:lnTo>
                    <a:pt x="102" y="170"/>
                  </a:lnTo>
                  <a:lnTo>
                    <a:pt x="102" y="170"/>
                  </a:lnTo>
                  <a:lnTo>
                    <a:pt x="98" y="176"/>
                  </a:lnTo>
                  <a:lnTo>
                    <a:pt x="100" y="184"/>
                  </a:lnTo>
                  <a:lnTo>
                    <a:pt x="102" y="190"/>
                  </a:lnTo>
                  <a:lnTo>
                    <a:pt x="108" y="194"/>
                  </a:lnTo>
                  <a:lnTo>
                    <a:pt x="108" y="194"/>
                  </a:lnTo>
                  <a:lnTo>
                    <a:pt x="112" y="196"/>
                  </a:lnTo>
                  <a:lnTo>
                    <a:pt x="118" y="198"/>
                  </a:lnTo>
                  <a:lnTo>
                    <a:pt x="118" y="198"/>
                  </a:lnTo>
                  <a:lnTo>
                    <a:pt x="122" y="196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8" y="198"/>
                  </a:lnTo>
                  <a:lnTo>
                    <a:pt x="130" y="204"/>
                  </a:lnTo>
                  <a:lnTo>
                    <a:pt x="132" y="208"/>
                  </a:lnTo>
                  <a:lnTo>
                    <a:pt x="138" y="212"/>
                  </a:lnTo>
                  <a:lnTo>
                    <a:pt x="138" y="212"/>
                  </a:lnTo>
                  <a:lnTo>
                    <a:pt x="142" y="214"/>
                  </a:lnTo>
                  <a:lnTo>
                    <a:pt x="146" y="214"/>
                  </a:lnTo>
                  <a:lnTo>
                    <a:pt x="146" y="214"/>
                  </a:lnTo>
                  <a:lnTo>
                    <a:pt x="152" y="214"/>
                  </a:lnTo>
                  <a:lnTo>
                    <a:pt x="156" y="212"/>
                  </a:lnTo>
                  <a:lnTo>
                    <a:pt x="160" y="208"/>
                  </a:lnTo>
                  <a:lnTo>
                    <a:pt x="162" y="204"/>
                  </a:lnTo>
                  <a:lnTo>
                    <a:pt x="166" y="200"/>
                  </a:lnTo>
                  <a:lnTo>
                    <a:pt x="166" y="200"/>
                  </a:lnTo>
                  <a:lnTo>
                    <a:pt x="168" y="208"/>
                  </a:lnTo>
                  <a:lnTo>
                    <a:pt x="170" y="212"/>
                  </a:lnTo>
                  <a:lnTo>
                    <a:pt x="174" y="216"/>
                  </a:lnTo>
                  <a:lnTo>
                    <a:pt x="174" y="216"/>
                  </a:lnTo>
                  <a:lnTo>
                    <a:pt x="178" y="218"/>
                  </a:lnTo>
                  <a:lnTo>
                    <a:pt x="184" y="218"/>
                  </a:lnTo>
                  <a:lnTo>
                    <a:pt x="184" y="218"/>
                  </a:lnTo>
                  <a:lnTo>
                    <a:pt x="188" y="218"/>
                  </a:lnTo>
                  <a:lnTo>
                    <a:pt x="192" y="216"/>
                  </a:lnTo>
                  <a:lnTo>
                    <a:pt x="196" y="212"/>
                  </a:lnTo>
                  <a:lnTo>
                    <a:pt x="200" y="208"/>
                  </a:lnTo>
                  <a:lnTo>
                    <a:pt x="208" y="194"/>
                  </a:lnTo>
                  <a:lnTo>
                    <a:pt x="208" y="194"/>
                  </a:lnTo>
                  <a:lnTo>
                    <a:pt x="210" y="188"/>
                  </a:lnTo>
                  <a:lnTo>
                    <a:pt x="210" y="180"/>
                  </a:lnTo>
                  <a:lnTo>
                    <a:pt x="206" y="174"/>
                  </a:lnTo>
                  <a:lnTo>
                    <a:pt x="202" y="168"/>
                  </a:lnTo>
                  <a:lnTo>
                    <a:pt x="202" y="168"/>
                  </a:lnTo>
                  <a:lnTo>
                    <a:pt x="196" y="166"/>
                  </a:lnTo>
                  <a:lnTo>
                    <a:pt x="192" y="166"/>
                  </a:lnTo>
                  <a:lnTo>
                    <a:pt x="192" y="166"/>
                  </a:lnTo>
                  <a:lnTo>
                    <a:pt x="186" y="168"/>
                  </a:lnTo>
                  <a:lnTo>
                    <a:pt x="182" y="170"/>
                  </a:lnTo>
                  <a:lnTo>
                    <a:pt x="182" y="170"/>
                  </a:lnTo>
                  <a:lnTo>
                    <a:pt x="180" y="164"/>
                  </a:lnTo>
                  <a:lnTo>
                    <a:pt x="180" y="160"/>
                  </a:lnTo>
                  <a:lnTo>
                    <a:pt x="176" y="156"/>
                  </a:lnTo>
                  <a:lnTo>
                    <a:pt x="172" y="152"/>
                  </a:lnTo>
                  <a:lnTo>
                    <a:pt x="172" y="152"/>
                  </a:lnTo>
                  <a:lnTo>
                    <a:pt x="168" y="150"/>
                  </a:lnTo>
                  <a:lnTo>
                    <a:pt x="162" y="150"/>
                  </a:lnTo>
                  <a:lnTo>
                    <a:pt x="162" y="150"/>
                  </a:lnTo>
                  <a:lnTo>
                    <a:pt x="156" y="150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52" y="148"/>
                  </a:lnTo>
                  <a:lnTo>
                    <a:pt x="150" y="142"/>
                  </a:lnTo>
                  <a:lnTo>
                    <a:pt x="146" y="138"/>
                  </a:lnTo>
                  <a:lnTo>
                    <a:pt x="142" y="134"/>
                  </a:lnTo>
                  <a:lnTo>
                    <a:pt x="142" y="134"/>
                  </a:lnTo>
                  <a:lnTo>
                    <a:pt x="138" y="132"/>
                  </a:lnTo>
                  <a:lnTo>
                    <a:pt x="134" y="132"/>
                  </a:lnTo>
                  <a:close/>
                  <a:moveTo>
                    <a:pt x="378" y="0"/>
                  </a:moveTo>
                  <a:lnTo>
                    <a:pt x="316" y="18"/>
                  </a:lnTo>
                  <a:lnTo>
                    <a:pt x="366" y="184"/>
                  </a:lnTo>
                  <a:lnTo>
                    <a:pt x="386" y="178"/>
                  </a:lnTo>
                  <a:lnTo>
                    <a:pt x="386" y="178"/>
                  </a:lnTo>
                  <a:lnTo>
                    <a:pt x="394" y="160"/>
                  </a:lnTo>
                  <a:lnTo>
                    <a:pt x="398" y="140"/>
                  </a:lnTo>
                  <a:lnTo>
                    <a:pt x="402" y="118"/>
                  </a:lnTo>
                  <a:lnTo>
                    <a:pt x="404" y="96"/>
                  </a:lnTo>
                  <a:lnTo>
                    <a:pt x="404" y="96"/>
                  </a:lnTo>
                  <a:lnTo>
                    <a:pt x="402" y="70"/>
                  </a:lnTo>
                  <a:lnTo>
                    <a:pt x="398" y="46"/>
                  </a:lnTo>
                  <a:lnTo>
                    <a:pt x="390" y="22"/>
                  </a:lnTo>
                  <a:lnTo>
                    <a:pt x="378" y="0"/>
                  </a:lnTo>
                  <a:lnTo>
                    <a:pt x="378" y="0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14" y="22"/>
                  </a:lnTo>
                  <a:lnTo>
                    <a:pt x="6" y="46"/>
                  </a:lnTo>
                  <a:lnTo>
                    <a:pt x="2" y="70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18"/>
                  </a:lnTo>
                  <a:lnTo>
                    <a:pt x="6" y="140"/>
                  </a:lnTo>
                  <a:lnTo>
                    <a:pt x="10" y="160"/>
                  </a:lnTo>
                  <a:lnTo>
                    <a:pt x="18" y="178"/>
                  </a:lnTo>
                  <a:lnTo>
                    <a:pt x="40" y="184"/>
                  </a:lnTo>
                  <a:lnTo>
                    <a:pt x="88" y="18"/>
                  </a:lnTo>
                  <a:lnTo>
                    <a:pt x="26" y="0"/>
                  </a:lnTo>
                  <a:close/>
                  <a:moveTo>
                    <a:pt x="90" y="164"/>
                  </a:moveTo>
                  <a:lnTo>
                    <a:pt x="96" y="154"/>
                  </a:lnTo>
                  <a:lnTo>
                    <a:pt x="74" y="142"/>
                  </a:lnTo>
                  <a:lnTo>
                    <a:pt x="74" y="142"/>
                  </a:lnTo>
                  <a:lnTo>
                    <a:pt x="70" y="138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64" y="150"/>
                  </a:lnTo>
                  <a:lnTo>
                    <a:pt x="66" y="158"/>
                  </a:lnTo>
                  <a:lnTo>
                    <a:pt x="68" y="164"/>
                  </a:lnTo>
                  <a:lnTo>
                    <a:pt x="74" y="170"/>
                  </a:lnTo>
                  <a:lnTo>
                    <a:pt x="74" y="170"/>
                  </a:lnTo>
                  <a:lnTo>
                    <a:pt x="80" y="172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8" y="172"/>
                  </a:lnTo>
                  <a:lnTo>
                    <a:pt x="88" y="172"/>
                  </a:lnTo>
                  <a:lnTo>
                    <a:pt x="90" y="164"/>
                  </a:lnTo>
                  <a:lnTo>
                    <a:pt x="90" y="164"/>
                  </a:lnTo>
                  <a:close/>
                  <a:moveTo>
                    <a:pt x="328" y="106"/>
                  </a:moveTo>
                  <a:lnTo>
                    <a:pt x="306" y="34"/>
                  </a:lnTo>
                  <a:lnTo>
                    <a:pt x="306" y="34"/>
                  </a:lnTo>
                  <a:lnTo>
                    <a:pt x="304" y="30"/>
                  </a:lnTo>
                  <a:lnTo>
                    <a:pt x="300" y="26"/>
                  </a:lnTo>
                  <a:lnTo>
                    <a:pt x="296" y="24"/>
                  </a:lnTo>
                  <a:lnTo>
                    <a:pt x="292" y="22"/>
                  </a:lnTo>
                  <a:lnTo>
                    <a:pt x="230" y="8"/>
                  </a:lnTo>
                  <a:lnTo>
                    <a:pt x="230" y="8"/>
                  </a:lnTo>
                  <a:lnTo>
                    <a:pt x="230" y="8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2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2" y="2"/>
                  </a:lnTo>
                  <a:lnTo>
                    <a:pt x="176" y="4"/>
                  </a:lnTo>
                  <a:lnTo>
                    <a:pt x="170" y="8"/>
                  </a:lnTo>
                  <a:lnTo>
                    <a:pt x="166" y="12"/>
                  </a:lnTo>
                  <a:lnTo>
                    <a:pt x="148" y="44"/>
                  </a:lnTo>
                  <a:lnTo>
                    <a:pt x="148" y="44"/>
                  </a:lnTo>
                  <a:lnTo>
                    <a:pt x="144" y="54"/>
                  </a:lnTo>
                  <a:lnTo>
                    <a:pt x="146" y="62"/>
                  </a:lnTo>
                  <a:lnTo>
                    <a:pt x="150" y="72"/>
                  </a:lnTo>
                  <a:lnTo>
                    <a:pt x="156" y="78"/>
                  </a:lnTo>
                  <a:lnTo>
                    <a:pt x="156" y="78"/>
                  </a:lnTo>
                  <a:lnTo>
                    <a:pt x="162" y="80"/>
                  </a:lnTo>
                  <a:lnTo>
                    <a:pt x="168" y="80"/>
                  </a:lnTo>
                  <a:lnTo>
                    <a:pt x="168" y="80"/>
                  </a:lnTo>
                  <a:lnTo>
                    <a:pt x="174" y="80"/>
                  </a:lnTo>
                  <a:lnTo>
                    <a:pt x="180" y="78"/>
                  </a:lnTo>
                  <a:lnTo>
                    <a:pt x="184" y="74"/>
                  </a:lnTo>
                  <a:lnTo>
                    <a:pt x="188" y="68"/>
                  </a:lnTo>
                  <a:lnTo>
                    <a:pt x="208" y="36"/>
                  </a:lnTo>
                  <a:lnTo>
                    <a:pt x="292" y="82"/>
                  </a:lnTo>
                  <a:lnTo>
                    <a:pt x="292" y="82"/>
                  </a:lnTo>
                  <a:lnTo>
                    <a:pt x="298" y="86"/>
                  </a:lnTo>
                  <a:lnTo>
                    <a:pt x="304" y="90"/>
                  </a:lnTo>
                  <a:lnTo>
                    <a:pt x="304" y="90"/>
                  </a:lnTo>
                  <a:lnTo>
                    <a:pt x="304" y="94"/>
                  </a:lnTo>
                  <a:lnTo>
                    <a:pt x="304" y="94"/>
                  </a:lnTo>
                  <a:lnTo>
                    <a:pt x="306" y="94"/>
                  </a:lnTo>
                  <a:lnTo>
                    <a:pt x="324" y="124"/>
                  </a:lnTo>
                  <a:lnTo>
                    <a:pt x="324" y="124"/>
                  </a:lnTo>
                  <a:lnTo>
                    <a:pt x="326" y="120"/>
                  </a:lnTo>
                  <a:lnTo>
                    <a:pt x="328" y="116"/>
                  </a:lnTo>
                  <a:lnTo>
                    <a:pt x="330" y="110"/>
                  </a:lnTo>
                  <a:lnTo>
                    <a:pt x="328" y="106"/>
                  </a:lnTo>
                  <a:lnTo>
                    <a:pt x="328" y="10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228" name="Group 169"/>
          <p:cNvGrpSpPr/>
          <p:nvPr/>
        </p:nvGrpSpPr>
        <p:grpSpPr>
          <a:xfrm>
            <a:off x="5071167" y="194428"/>
            <a:ext cx="684000" cy="684000"/>
            <a:chOff x="6715798" y="3474401"/>
            <a:chExt cx="612000" cy="612000"/>
          </a:xfrm>
        </p:grpSpPr>
        <p:sp>
          <p:nvSpPr>
            <p:cNvPr id="229" name="Oval 170"/>
            <p:cNvSpPr/>
            <p:nvPr/>
          </p:nvSpPr>
          <p:spPr bwMode="ltGray">
            <a:xfrm>
              <a:off x="6715798" y="3474401"/>
              <a:ext cx="612000" cy="612000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 w="3175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230" name="Freeform 4971"/>
            <p:cNvSpPr>
              <a:spLocks noEditPoints="1"/>
            </p:cNvSpPr>
            <p:nvPr/>
          </p:nvSpPr>
          <p:spPr bwMode="auto">
            <a:xfrm>
              <a:off x="6823180" y="3560628"/>
              <a:ext cx="462549" cy="433640"/>
            </a:xfrm>
            <a:custGeom>
              <a:avLst/>
              <a:gdLst>
                <a:gd name="T0" fmla="*/ 378 w 384"/>
                <a:gd name="T1" fmla="*/ 138 h 360"/>
                <a:gd name="T2" fmla="*/ 384 w 384"/>
                <a:gd name="T3" fmla="*/ 188 h 360"/>
                <a:gd name="T4" fmla="*/ 360 w 384"/>
                <a:gd name="T5" fmla="*/ 286 h 360"/>
                <a:gd name="T6" fmla="*/ 294 w 384"/>
                <a:gd name="T7" fmla="*/ 360 h 360"/>
                <a:gd name="T8" fmla="*/ 298 w 384"/>
                <a:gd name="T9" fmla="*/ 126 h 360"/>
                <a:gd name="T10" fmla="*/ 274 w 384"/>
                <a:gd name="T11" fmla="*/ 318 h 360"/>
                <a:gd name="T12" fmla="*/ 238 w 384"/>
                <a:gd name="T13" fmla="*/ 142 h 360"/>
                <a:gd name="T14" fmla="*/ 184 w 384"/>
                <a:gd name="T15" fmla="*/ 86 h 360"/>
                <a:gd name="T16" fmla="*/ 170 w 384"/>
                <a:gd name="T17" fmla="*/ 28 h 360"/>
                <a:gd name="T18" fmla="*/ 150 w 384"/>
                <a:gd name="T19" fmla="*/ 2 h 360"/>
                <a:gd name="T20" fmla="*/ 132 w 384"/>
                <a:gd name="T21" fmla="*/ 0 h 360"/>
                <a:gd name="T22" fmla="*/ 110 w 384"/>
                <a:gd name="T23" fmla="*/ 24 h 360"/>
                <a:gd name="T24" fmla="*/ 118 w 384"/>
                <a:gd name="T25" fmla="*/ 76 h 360"/>
                <a:gd name="T26" fmla="*/ 120 w 384"/>
                <a:gd name="T27" fmla="*/ 122 h 360"/>
                <a:gd name="T28" fmla="*/ 36 w 384"/>
                <a:gd name="T29" fmla="*/ 130 h 360"/>
                <a:gd name="T30" fmla="*/ 20 w 384"/>
                <a:gd name="T31" fmla="*/ 156 h 360"/>
                <a:gd name="T32" fmla="*/ 46 w 384"/>
                <a:gd name="T33" fmla="*/ 182 h 360"/>
                <a:gd name="T34" fmla="*/ 8 w 384"/>
                <a:gd name="T35" fmla="*/ 190 h 360"/>
                <a:gd name="T36" fmla="*/ 2 w 384"/>
                <a:gd name="T37" fmla="*/ 220 h 360"/>
                <a:gd name="T38" fmla="*/ 32 w 384"/>
                <a:gd name="T39" fmla="*/ 236 h 360"/>
                <a:gd name="T40" fmla="*/ 8 w 384"/>
                <a:gd name="T41" fmla="*/ 252 h 360"/>
                <a:gd name="T42" fmla="*/ 14 w 384"/>
                <a:gd name="T43" fmla="*/ 282 h 360"/>
                <a:gd name="T44" fmla="*/ 50 w 384"/>
                <a:gd name="T45" fmla="*/ 290 h 360"/>
                <a:gd name="T46" fmla="*/ 36 w 384"/>
                <a:gd name="T47" fmla="*/ 296 h 360"/>
                <a:gd name="T48" fmla="*/ 32 w 384"/>
                <a:gd name="T49" fmla="*/ 320 h 360"/>
                <a:gd name="T50" fmla="*/ 76 w 384"/>
                <a:gd name="T51" fmla="*/ 334 h 360"/>
                <a:gd name="T52" fmla="*/ 106 w 384"/>
                <a:gd name="T53" fmla="*/ 334 h 360"/>
                <a:gd name="T54" fmla="*/ 124 w 384"/>
                <a:gd name="T55" fmla="*/ 322 h 360"/>
                <a:gd name="T56" fmla="*/ 122 w 384"/>
                <a:gd name="T57" fmla="*/ 310 h 360"/>
                <a:gd name="T58" fmla="*/ 130 w 384"/>
                <a:gd name="T59" fmla="*/ 300 h 360"/>
                <a:gd name="T60" fmla="*/ 150 w 384"/>
                <a:gd name="T61" fmla="*/ 286 h 360"/>
                <a:gd name="T62" fmla="*/ 154 w 384"/>
                <a:gd name="T63" fmla="*/ 268 h 360"/>
                <a:gd name="T64" fmla="*/ 144 w 384"/>
                <a:gd name="T65" fmla="*/ 248 h 360"/>
                <a:gd name="T66" fmla="*/ 152 w 384"/>
                <a:gd name="T67" fmla="*/ 232 h 360"/>
                <a:gd name="T68" fmla="*/ 164 w 384"/>
                <a:gd name="T69" fmla="*/ 216 h 360"/>
                <a:gd name="T70" fmla="*/ 154 w 384"/>
                <a:gd name="T71" fmla="*/ 196 h 360"/>
                <a:gd name="T72" fmla="*/ 152 w 384"/>
                <a:gd name="T73" fmla="*/ 194 h 360"/>
                <a:gd name="T74" fmla="*/ 148 w 384"/>
                <a:gd name="T75" fmla="*/ 184 h 360"/>
                <a:gd name="T76" fmla="*/ 156 w 384"/>
                <a:gd name="T77" fmla="*/ 170 h 360"/>
                <a:gd name="T78" fmla="*/ 154 w 384"/>
                <a:gd name="T79" fmla="*/ 154 h 360"/>
                <a:gd name="T80" fmla="*/ 162 w 384"/>
                <a:gd name="T81" fmla="*/ 144 h 360"/>
                <a:gd name="T82" fmla="*/ 174 w 384"/>
                <a:gd name="T83" fmla="*/ 152 h 360"/>
                <a:gd name="T84" fmla="*/ 172 w 384"/>
                <a:gd name="T85" fmla="*/ 180 h 360"/>
                <a:gd name="T86" fmla="*/ 186 w 384"/>
                <a:gd name="T87" fmla="*/ 204 h 360"/>
                <a:gd name="T88" fmla="*/ 176 w 384"/>
                <a:gd name="T89" fmla="*/ 244 h 360"/>
                <a:gd name="T90" fmla="*/ 172 w 384"/>
                <a:gd name="T91" fmla="*/ 258 h 360"/>
                <a:gd name="T92" fmla="*/ 172 w 384"/>
                <a:gd name="T93" fmla="*/ 282 h 360"/>
                <a:gd name="T94" fmla="*/ 174 w 384"/>
                <a:gd name="T95" fmla="*/ 300 h 360"/>
                <a:gd name="T96" fmla="*/ 158 w 384"/>
                <a:gd name="T97" fmla="*/ 310 h 360"/>
                <a:gd name="T98" fmla="*/ 138 w 384"/>
                <a:gd name="T99" fmla="*/ 328 h 360"/>
                <a:gd name="T100" fmla="*/ 132 w 384"/>
                <a:gd name="T101" fmla="*/ 338 h 360"/>
                <a:gd name="T102" fmla="*/ 136 w 384"/>
                <a:gd name="T103" fmla="*/ 354 h 360"/>
                <a:gd name="T104" fmla="*/ 182 w 384"/>
                <a:gd name="T105" fmla="*/ 352 h 360"/>
                <a:gd name="T106" fmla="*/ 242 w 384"/>
                <a:gd name="T107" fmla="*/ 31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4" h="360">
                  <a:moveTo>
                    <a:pt x="310" y="120"/>
                  </a:moveTo>
                  <a:lnTo>
                    <a:pt x="374" y="120"/>
                  </a:lnTo>
                  <a:lnTo>
                    <a:pt x="374" y="120"/>
                  </a:lnTo>
                  <a:lnTo>
                    <a:pt x="378" y="138"/>
                  </a:lnTo>
                  <a:lnTo>
                    <a:pt x="382" y="154"/>
                  </a:lnTo>
                  <a:lnTo>
                    <a:pt x="384" y="170"/>
                  </a:lnTo>
                  <a:lnTo>
                    <a:pt x="384" y="188"/>
                  </a:lnTo>
                  <a:lnTo>
                    <a:pt x="384" y="188"/>
                  </a:lnTo>
                  <a:lnTo>
                    <a:pt x="384" y="214"/>
                  </a:lnTo>
                  <a:lnTo>
                    <a:pt x="378" y="240"/>
                  </a:lnTo>
                  <a:lnTo>
                    <a:pt x="370" y="264"/>
                  </a:lnTo>
                  <a:lnTo>
                    <a:pt x="360" y="286"/>
                  </a:lnTo>
                  <a:lnTo>
                    <a:pt x="346" y="308"/>
                  </a:lnTo>
                  <a:lnTo>
                    <a:pt x="332" y="328"/>
                  </a:lnTo>
                  <a:lnTo>
                    <a:pt x="314" y="344"/>
                  </a:lnTo>
                  <a:lnTo>
                    <a:pt x="294" y="360"/>
                  </a:lnTo>
                  <a:lnTo>
                    <a:pt x="294" y="136"/>
                  </a:lnTo>
                  <a:lnTo>
                    <a:pt x="294" y="136"/>
                  </a:lnTo>
                  <a:lnTo>
                    <a:pt x="294" y="130"/>
                  </a:lnTo>
                  <a:lnTo>
                    <a:pt x="298" y="126"/>
                  </a:lnTo>
                  <a:lnTo>
                    <a:pt x="304" y="122"/>
                  </a:lnTo>
                  <a:lnTo>
                    <a:pt x="310" y="120"/>
                  </a:lnTo>
                  <a:lnTo>
                    <a:pt x="310" y="120"/>
                  </a:lnTo>
                  <a:close/>
                  <a:moveTo>
                    <a:pt x="274" y="318"/>
                  </a:moveTo>
                  <a:lnTo>
                    <a:pt x="274" y="152"/>
                  </a:lnTo>
                  <a:lnTo>
                    <a:pt x="256" y="152"/>
                  </a:lnTo>
                  <a:lnTo>
                    <a:pt x="256" y="152"/>
                  </a:lnTo>
                  <a:lnTo>
                    <a:pt x="238" y="142"/>
                  </a:lnTo>
                  <a:lnTo>
                    <a:pt x="222" y="132"/>
                  </a:lnTo>
                  <a:lnTo>
                    <a:pt x="208" y="118"/>
                  </a:lnTo>
                  <a:lnTo>
                    <a:pt x="194" y="102"/>
                  </a:lnTo>
                  <a:lnTo>
                    <a:pt x="184" y="86"/>
                  </a:lnTo>
                  <a:lnTo>
                    <a:pt x="178" y="68"/>
                  </a:lnTo>
                  <a:lnTo>
                    <a:pt x="172" y="48"/>
                  </a:lnTo>
                  <a:lnTo>
                    <a:pt x="170" y="28"/>
                  </a:lnTo>
                  <a:lnTo>
                    <a:pt x="170" y="28"/>
                  </a:lnTo>
                  <a:lnTo>
                    <a:pt x="168" y="22"/>
                  </a:lnTo>
                  <a:lnTo>
                    <a:pt x="166" y="16"/>
                  </a:lnTo>
                  <a:lnTo>
                    <a:pt x="160" y="8"/>
                  </a:lnTo>
                  <a:lnTo>
                    <a:pt x="150" y="2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32" y="0"/>
                  </a:lnTo>
                  <a:lnTo>
                    <a:pt x="126" y="2"/>
                  </a:lnTo>
                  <a:lnTo>
                    <a:pt x="118" y="10"/>
                  </a:lnTo>
                  <a:lnTo>
                    <a:pt x="112" y="20"/>
                  </a:lnTo>
                  <a:lnTo>
                    <a:pt x="110" y="24"/>
                  </a:lnTo>
                  <a:lnTo>
                    <a:pt x="110" y="30"/>
                  </a:lnTo>
                  <a:lnTo>
                    <a:pt x="110" y="30"/>
                  </a:lnTo>
                  <a:lnTo>
                    <a:pt x="112" y="54"/>
                  </a:lnTo>
                  <a:lnTo>
                    <a:pt x="118" y="76"/>
                  </a:lnTo>
                  <a:lnTo>
                    <a:pt x="124" y="98"/>
                  </a:lnTo>
                  <a:lnTo>
                    <a:pt x="134" y="118"/>
                  </a:lnTo>
                  <a:lnTo>
                    <a:pt x="134" y="118"/>
                  </a:lnTo>
                  <a:lnTo>
                    <a:pt x="120" y="122"/>
                  </a:lnTo>
                  <a:lnTo>
                    <a:pt x="106" y="128"/>
                  </a:lnTo>
                  <a:lnTo>
                    <a:pt x="46" y="128"/>
                  </a:lnTo>
                  <a:lnTo>
                    <a:pt x="46" y="128"/>
                  </a:lnTo>
                  <a:lnTo>
                    <a:pt x="36" y="130"/>
                  </a:lnTo>
                  <a:lnTo>
                    <a:pt x="28" y="136"/>
                  </a:lnTo>
                  <a:lnTo>
                    <a:pt x="22" y="144"/>
                  </a:lnTo>
                  <a:lnTo>
                    <a:pt x="20" y="156"/>
                  </a:lnTo>
                  <a:lnTo>
                    <a:pt x="20" y="156"/>
                  </a:lnTo>
                  <a:lnTo>
                    <a:pt x="22" y="166"/>
                  </a:lnTo>
                  <a:lnTo>
                    <a:pt x="28" y="174"/>
                  </a:lnTo>
                  <a:lnTo>
                    <a:pt x="36" y="180"/>
                  </a:lnTo>
                  <a:lnTo>
                    <a:pt x="46" y="182"/>
                  </a:lnTo>
                  <a:lnTo>
                    <a:pt x="26" y="182"/>
                  </a:lnTo>
                  <a:lnTo>
                    <a:pt x="26" y="182"/>
                  </a:lnTo>
                  <a:lnTo>
                    <a:pt x="16" y="184"/>
                  </a:lnTo>
                  <a:lnTo>
                    <a:pt x="8" y="190"/>
                  </a:lnTo>
                  <a:lnTo>
                    <a:pt x="2" y="19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2" y="220"/>
                  </a:lnTo>
                  <a:lnTo>
                    <a:pt x="8" y="228"/>
                  </a:lnTo>
                  <a:lnTo>
                    <a:pt x="16" y="234"/>
                  </a:lnTo>
                  <a:lnTo>
                    <a:pt x="26" y="236"/>
                  </a:lnTo>
                  <a:lnTo>
                    <a:pt x="32" y="236"/>
                  </a:lnTo>
                  <a:lnTo>
                    <a:pt x="32" y="236"/>
                  </a:lnTo>
                  <a:lnTo>
                    <a:pt x="22" y="238"/>
                  </a:lnTo>
                  <a:lnTo>
                    <a:pt x="14" y="244"/>
                  </a:lnTo>
                  <a:lnTo>
                    <a:pt x="8" y="252"/>
                  </a:lnTo>
                  <a:lnTo>
                    <a:pt x="8" y="262"/>
                  </a:lnTo>
                  <a:lnTo>
                    <a:pt x="8" y="262"/>
                  </a:lnTo>
                  <a:lnTo>
                    <a:pt x="10" y="272"/>
                  </a:lnTo>
                  <a:lnTo>
                    <a:pt x="14" y="282"/>
                  </a:lnTo>
                  <a:lnTo>
                    <a:pt x="24" y="288"/>
                  </a:lnTo>
                  <a:lnTo>
                    <a:pt x="34" y="290"/>
                  </a:lnTo>
                  <a:lnTo>
                    <a:pt x="50" y="290"/>
                  </a:lnTo>
                  <a:lnTo>
                    <a:pt x="50" y="290"/>
                  </a:lnTo>
                  <a:lnTo>
                    <a:pt x="50" y="290"/>
                  </a:lnTo>
                  <a:lnTo>
                    <a:pt x="50" y="290"/>
                  </a:lnTo>
                  <a:lnTo>
                    <a:pt x="42" y="292"/>
                  </a:lnTo>
                  <a:lnTo>
                    <a:pt x="36" y="296"/>
                  </a:lnTo>
                  <a:lnTo>
                    <a:pt x="32" y="304"/>
                  </a:lnTo>
                  <a:lnTo>
                    <a:pt x="32" y="312"/>
                  </a:lnTo>
                  <a:lnTo>
                    <a:pt x="32" y="312"/>
                  </a:lnTo>
                  <a:lnTo>
                    <a:pt x="32" y="320"/>
                  </a:lnTo>
                  <a:lnTo>
                    <a:pt x="38" y="328"/>
                  </a:lnTo>
                  <a:lnTo>
                    <a:pt x="44" y="332"/>
                  </a:lnTo>
                  <a:lnTo>
                    <a:pt x="54" y="334"/>
                  </a:lnTo>
                  <a:lnTo>
                    <a:pt x="76" y="334"/>
                  </a:lnTo>
                  <a:lnTo>
                    <a:pt x="76" y="334"/>
                  </a:lnTo>
                  <a:lnTo>
                    <a:pt x="76" y="334"/>
                  </a:lnTo>
                  <a:lnTo>
                    <a:pt x="106" y="334"/>
                  </a:lnTo>
                  <a:lnTo>
                    <a:pt x="106" y="334"/>
                  </a:lnTo>
                  <a:lnTo>
                    <a:pt x="114" y="332"/>
                  </a:lnTo>
                  <a:lnTo>
                    <a:pt x="120" y="328"/>
                  </a:lnTo>
                  <a:lnTo>
                    <a:pt x="120" y="328"/>
                  </a:lnTo>
                  <a:lnTo>
                    <a:pt x="124" y="322"/>
                  </a:lnTo>
                  <a:lnTo>
                    <a:pt x="124" y="314"/>
                  </a:lnTo>
                  <a:lnTo>
                    <a:pt x="124" y="314"/>
                  </a:lnTo>
                  <a:lnTo>
                    <a:pt x="122" y="310"/>
                  </a:lnTo>
                  <a:lnTo>
                    <a:pt x="122" y="310"/>
                  </a:lnTo>
                  <a:lnTo>
                    <a:pt x="122" y="306"/>
                  </a:lnTo>
                  <a:lnTo>
                    <a:pt x="124" y="304"/>
                  </a:lnTo>
                  <a:lnTo>
                    <a:pt x="126" y="300"/>
                  </a:lnTo>
                  <a:lnTo>
                    <a:pt x="130" y="300"/>
                  </a:lnTo>
                  <a:lnTo>
                    <a:pt x="130" y="300"/>
                  </a:lnTo>
                  <a:lnTo>
                    <a:pt x="138" y="296"/>
                  </a:lnTo>
                  <a:lnTo>
                    <a:pt x="144" y="292"/>
                  </a:lnTo>
                  <a:lnTo>
                    <a:pt x="150" y="286"/>
                  </a:lnTo>
                  <a:lnTo>
                    <a:pt x="152" y="280"/>
                  </a:lnTo>
                  <a:lnTo>
                    <a:pt x="152" y="280"/>
                  </a:lnTo>
                  <a:lnTo>
                    <a:pt x="154" y="274"/>
                  </a:lnTo>
                  <a:lnTo>
                    <a:pt x="154" y="268"/>
                  </a:lnTo>
                  <a:lnTo>
                    <a:pt x="152" y="260"/>
                  </a:lnTo>
                  <a:lnTo>
                    <a:pt x="146" y="252"/>
                  </a:lnTo>
                  <a:lnTo>
                    <a:pt x="146" y="252"/>
                  </a:lnTo>
                  <a:lnTo>
                    <a:pt x="144" y="248"/>
                  </a:lnTo>
                  <a:lnTo>
                    <a:pt x="144" y="244"/>
                  </a:lnTo>
                  <a:lnTo>
                    <a:pt x="144" y="244"/>
                  </a:lnTo>
                  <a:lnTo>
                    <a:pt x="146" y="236"/>
                  </a:lnTo>
                  <a:lnTo>
                    <a:pt x="152" y="232"/>
                  </a:lnTo>
                  <a:lnTo>
                    <a:pt x="152" y="232"/>
                  </a:lnTo>
                  <a:lnTo>
                    <a:pt x="158" y="228"/>
                  </a:lnTo>
                  <a:lnTo>
                    <a:pt x="162" y="222"/>
                  </a:lnTo>
                  <a:lnTo>
                    <a:pt x="164" y="216"/>
                  </a:lnTo>
                  <a:lnTo>
                    <a:pt x="164" y="210"/>
                  </a:lnTo>
                  <a:lnTo>
                    <a:pt x="164" y="210"/>
                  </a:lnTo>
                  <a:lnTo>
                    <a:pt x="160" y="202"/>
                  </a:lnTo>
                  <a:lnTo>
                    <a:pt x="154" y="196"/>
                  </a:lnTo>
                  <a:lnTo>
                    <a:pt x="154" y="196"/>
                  </a:lnTo>
                  <a:lnTo>
                    <a:pt x="152" y="194"/>
                  </a:lnTo>
                  <a:lnTo>
                    <a:pt x="152" y="194"/>
                  </a:lnTo>
                  <a:lnTo>
                    <a:pt x="152" y="194"/>
                  </a:lnTo>
                  <a:lnTo>
                    <a:pt x="152" y="194"/>
                  </a:lnTo>
                  <a:lnTo>
                    <a:pt x="150" y="190"/>
                  </a:lnTo>
                  <a:lnTo>
                    <a:pt x="148" y="188"/>
                  </a:lnTo>
                  <a:lnTo>
                    <a:pt x="148" y="184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74"/>
                  </a:lnTo>
                  <a:lnTo>
                    <a:pt x="156" y="170"/>
                  </a:lnTo>
                  <a:lnTo>
                    <a:pt x="156" y="164"/>
                  </a:lnTo>
                  <a:lnTo>
                    <a:pt x="156" y="158"/>
                  </a:lnTo>
                  <a:lnTo>
                    <a:pt x="156" y="158"/>
                  </a:lnTo>
                  <a:lnTo>
                    <a:pt x="154" y="154"/>
                  </a:lnTo>
                  <a:lnTo>
                    <a:pt x="156" y="150"/>
                  </a:lnTo>
                  <a:lnTo>
                    <a:pt x="158" y="146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66" y="144"/>
                  </a:lnTo>
                  <a:lnTo>
                    <a:pt x="170" y="146"/>
                  </a:lnTo>
                  <a:lnTo>
                    <a:pt x="172" y="148"/>
                  </a:lnTo>
                  <a:lnTo>
                    <a:pt x="174" y="152"/>
                  </a:lnTo>
                  <a:lnTo>
                    <a:pt x="174" y="152"/>
                  </a:lnTo>
                  <a:lnTo>
                    <a:pt x="176" y="158"/>
                  </a:lnTo>
                  <a:lnTo>
                    <a:pt x="176" y="166"/>
                  </a:lnTo>
                  <a:lnTo>
                    <a:pt x="172" y="180"/>
                  </a:lnTo>
                  <a:lnTo>
                    <a:pt x="172" y="180"/>
                  </a:lnTo>
                  <a:lnTo>
                    <a:pt x="182" y="190"/>
                  </a:lnTo>
                  <a:lnTo>
                    <a:pt x="186" y="204"/>
                  </a:lnTo>
                  <a:lnTo>
                    <a:pt x="186" y="204"/>
                  </a:lnTo>
                  <a:lnTo>
                    <a:pt x="188" y="214"/>
                  </a:lnTo>
                  <a:lnTo>
                    <a:pt x="186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76" y="244"/>
                  </a:lnTo>
                  <a:lnTo>
                    <a:pt x="174" y="246"/>
                  </a:lnTo>
                  <a:lnTo>
                    <a:pt x="172" y="250"/>
                  </a:lnTo>
                  <a:lnTo>
                    <a:pt x="172" y="258"/>
                  </a:lnTo>
                  <a:lnTo>
                    <a:pt x="172" y="258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72" y="282"/>
                  </a:lnTo>
                  <a:lnTo>
                    <a:pt x="172" y="282"/>
                  </a:lnTo>
                  <a:lnTo>
                    <a:pt x="174" y="292"/>
                  </a:lnTo>
                  <a:lnTo>
                    <a:pt x="174" y="300"/>
                  </a:lnTo>
                  <a:lnTo>
                    <a:pt x="174" y="300"/>
                  </a:lnTo>
                  <a:lnTo>
                    <a:pt x="170" y="306"/>
                  </a:lnTo>
                  <a:lnTo>
                    <a:pt x="166" y="308"/>
                  </a:lnTo>
                  <a:lnTo>
                    <a:pt x="166" y="308"/>
                  </a:lnTo>
                  <a:lnTo>
                    <a:pt x="158" y="310"/>
                  </a:lnTo>
                  <a:lnTo>
                    <a:pt x="150" y="314"/>
                  </a:lnTo>
                  <a:lnTo>
                    <a:pt x="144" y="320"/>
                  </a:lnTo>
                  <a:lnTo>
                    <a:pt x="138" y="328"/>
                  </a:lnTo>
                  <a:lnTo>
                    <a:pt x="138" y="328"/>
                  </a:lnTo>
                  <a:lnTo>
                    <a:pt x="138" y="328"/>
                  </a:lnTo>
                  <a:lnTo>
                    <a:pt x="138" y="328"/>
                  </a:lnTo>
                  <a:lnTo>
                    <a:pt x="132" y="338"/>
                  </a:lnTo>
                  <a:lnTo>
                    <a:pt x="132" y="338"/>
                  </a:lnTo>
                  <a:lnTo>
                    <a:pt x="126" y="344"/>
                  </a:lnTo>
                  <a:lnTo>
                    <a:pt x="118" y="348"/>
                  </a:lnTo>
                  <a:lnTo>
                    <a:pt x="118" y="348"/>
                  </a:lnTo>
                  <a:lnTo>
                    <a:pt x="136" y="354"/>
                  </a:lnTo>
                  <a:lnTo>
                    <a:pt x="156" y="354"/>
                  </a:lnTo>
                  <a:lnTo>
                    <a:pt x="156" y="354"/>
                  </a:lnTo>
                  <a:lnTo>
                    <a:pt x="170" y="354"/>
                  </a:lnTo>
                  <a:lnTo>
                    <a:pt x="182" y="352"/>
                  </a:lnTo>
                  <a:lnTo>
                    <a:pt x="192" y="348"/>
                  </a:lnTo>
                  <a:lnTo>
                    <a:pt x="204" y="344"/>
                  </a:lnTo>
                  <a:lnTo>
                    <a:pt x="224" y="334"/>
                  </a:lnTo>
                  <a:lnTo>
                    <a:pt x="242" y="318"/>
                  </a:lnTo>
                  <a:lnTo>
                    <a:pt x="274" y="3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231" name="灯片编号占位符 157"/>
          <p:cNvSpPr txBox="1">
            <a:spLocks/>
          </p:cNvSpPr>
          <p:nvPr/>
        </p:nvSpPr>
        <p:spPr>
          <a:xfrm>
            <a:off x="7845559" y="7242048"/>
            <a:ext cx="1673352" cy="15544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5A39AF-FEF5-47AB-AA80-4C0BD4A8B092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03808" y="4766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公司</a:t>
            </a:r>
            <a:r>
              <a:rPr lang="en-US" altLang="zh-CN" b="1" dirty="0" smtClean="0"/>
              <a:t>IPS</a:t>
            </a:r>
            <a:r>
              <a:rPr lang="zh-CN" altLang="en-US" b="1" dirty="0" smtClean="0"/>
              <a:t>流程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id" hidden="1"/>
          <p:cNvGrpSpPr/>
          <p:nvPr>
            <p:custDataLst>
              <p:tags r:id="rId1"/>
            </p:custDataLst>
          </p:nvPr>
        </p:nvGrpSpPr>
        <p:grpSpPr>
          <a:xfrm>
            <a:off x="531524" y="605118"/>
            <a:ext cx="9017577" cy="5922085"/>
            <a:chOff x="530352" y="685800"/>
            <a:chExt cx="8997696" cy="6711696"/>
          </a:xfrm>
        </p:grpSpPr>
        <p:sp>
          <p:nvSpPr>
            <p:cNvPr id="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910994">
                <a:defRPr/>
              </a:pPr>
              <a:endParaRPr lang="zh-CN" altLang="en-US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910994">
                <a:defRPr/>
              </a:pPr>
              <a:endParaRPr lang="zh-CN" altLang="en-US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800096">
                <a:buSzPct val="90000"/>
                <a:defRPr/>
              </a:pPr>
              <a:endParaRPr lang="zh-CN" altLang="en-US" sz="1400" dirty="0">
                <a:solidFill>
                  <a:srgbClr val="A32020"/>
                </a:solidFill>
                <a:ea typeface="MS PGothic" pitchFamily="34" charset="-128"/>
                <a:cs typeface="Arial" charset="0"/>
              </a:endParaRPr>
            </a:p>
          </p:txBody>
        </p:sp>
        <p:grpSp>
          <p:nvGrpSpPr>
            <p:cNvPr id="4" name="Group 600" hidden="1"/>
            <p:cNvGrpSpPr/>
            <p:nvPr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4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8" name="Group 500" hidden="1"/>
            <p:cNvGrpSpPr/>
            <p:nvPr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3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9" name="Group 400" hidden="1"/>
            <p:cNvGrpSpPr/>
            <p:nvPr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3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10" name="Group 300" hidden="1"/>
            <p:cNvGrpSpPr/>
            <p:nvPr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2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11" name="Group 200" hidden="1"/>
            <p:cNvGrpSpPr/>
            <p:nvPr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2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12" name="Group 100" hidden="1"/>
            <p:cNvGrpSpPr/>
            <p:nvPr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1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1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1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1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1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1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910994">
                  <a:defRPr/>
                </a:pPr>
                <a:endParaRPr lang="zh-CN" altLang="en-US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i="0" dirty="0">
                <a:latin typeface="STKaiti" panose="02010600040101010101" pitchFamily="2" charset="-122"/>
                <a:ea typeface="STKaiti" panose="02010600040101010101" pitchFamily="2" charset="-122"/>
              </a:rPr>
              <a:t>打破各职能之间的隔膜，鼓励跨职能协作</a:t>
            </a:r>
          </a:p>
        </p:txBody>
      </p:sp>
      <p:sp>
        <p:nvSpPr>
          <p:cNvPr id="51" name="Section Footer"/>
          <p:cNvSpPr txBox="1"/>
          <p:nvPr>
            <p:custDataLst>
              <p:tags r:id="rId2"/>
            </p:custDataLst>
          </p:nvPr>
        </p:nvSpPr>
        <p:spPr>
          <a:xfrm>
            <a:off x="538688" y="6297107"/>
            <a:ext cx="442631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1016800"/>
            <a:r>
              <a:rPr lang="zh-CN" altLang="en-US" sz="900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努比亚技术有限公司 </a:t>
            </a:r>
            <a:r>
              <a:rPr lang="en-US" altLang="zh-CN" sz="900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zh-CN" altLang="en-US" sz="900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产品开发与供应链管理提升项目</a:t>
            </a:r>
            <a:endParaRPr lang="zh-CN" altLang="en-US" sz="9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Executive Summary" hidden="1"/>
          <p:cNvSpPr txBox="1"/>
          <p:nvPr>
            <p:custDataLst>
              <p:tags r:id="rId3"/>
            </p:custDataLst>
          </p:nvPr>
        </p:nvSpPr>
        <p:spPr>
          <a:xfrm>
            <a:off x="531527" y="6115722"/>
            <a:ext cx="65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016800">
              <a:lnSpc>
                <a:spcPts val="1600"/>
              </a:lnSpc>
            </a:pPr>
            <a:endParaRPr lang="zh-CN" altLang="en-US" sz="1600" noProof="1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3" name="Section Header" hidden="1"/>
          <p:cNvSpPr txBox="1"/>
          <p:nvPr>
            <p:custDataLst>
              <p:tags r:id="rId4"/>
            </p:custDataLst>
          </p:nvPr>
        </p:nvSpPr>
        <p:spPr>
          <a:xfrm>
            <a:off x="531524" y="750347"/>
            <a:ext cx="5498523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1016800"/>
            <a:r>
              <a:rPr lang="zh-CN" altLang="en-US" sz="900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900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endParaRPr lang="zh-CN" altLang="en-US" sz="9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020358" y="26715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协作共赢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8020358" y="166167"/>
            <a:ext cx="0" cy="60352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05"/>
          <p:cNvGrpSpPr/>
          <p:nvPr/>
        </p:nvGrpSpPr>
        <p:grpSpPr>
          <a:xfrm>
            <a:off x="7105637" y="175639"/>
            <a:ext cx="685511" cy="603529"/>
            <a:chOff x="1467520" y="5907019"/>
            <a:chExt cx="612000" cy="612000"/>
          </a:xfrm>
        </p:grpSpPr>
        <p:sp>
          <p:nvSpPr>
            <p:cNvPr id="107" name="Oval 106"/>
            <p:cNvSpPr/>
            <p:nvPr/>
          </p:nvSpPr>
          <p:spPr bwMode="ltGray">
            <a:xfrm>
              <a:off x="1467520" y="5907019"/>
              <a:ext cx="612000" cy="612000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108" name="Freeform 4831"/>
            <p:cNvSpPr>
              <a:spLocks noEditPoints="1"/>
            </p:cNvSpPr>
            <p:nvPr/>
          </p:nvSpPr>
          <p:spPr bwMode="auto">
            <a:xfrm>
              <a:off x="1522671" y="6096691"/>
              <a:ext cx="501699" cy="270719"/>
            </a:xfrm>
            <a:custGeom>
              <a:avLst/>
              <a:gdLst>
                <a:gd name="T0" fmla="*/ 300 w 404"/>
                <a:gd name="T1" fmla="*/ 166 h 218"/>
                <a:gd name="T2" fmla="*/ 288 w 404"/>
                <a:gd name="T3" fmla="*/ 172 h 218"/>
                <a:gd name="T4" fmla="*/ 272 w 404"/>
                <a:gd name="T5" fmla="*/ 184 h 218"/>
                <a:gd name="T6" fmla="*/ 252 w 404"/>
                <a:gd name="T7" fmla="*/ 170 h 218"/>
                <a:gd name="T8" fmla="*/ 244 w 404"/>
                <a:gd name="T9" fmla="*/ 186 h 218"/>
                <a:gd name="T10" fmla="*/ 232 w 404"/>
                <a:gd name="T11" fmla="*/ 188 h 218"/>
                <a:gd name="T12" fmla="*/ 226 w 404"/>
                <a:gd name="T13" fmla="*/ 188 h 218"/>
                <a:gd name="T14" fmla="*/ 216 w 404"/>
                <a:gd name="T15" fmla="*/ 166 h 218"/>
                <a:gd name="T16" fmla="*/ 192 w 404"/>
                <a:gd name="T17" fmla="*/ 154 h 218"/>
                <a:gd name="T18" fmla="*/ 178 w 404"/>
                <a:gd name="T19" fmla="*/ 142 h 218"/>
                <a:gd name="T20" fmla="*/ 160 w 404"/>
                <a:gd name="T21" fmla="*/ 138 h 218"/>
                <a:gd name="T22" fmla="*/ 134 w 404"/>
                <a:gd name="T23" fmla="*/ 120 h 218"/>
                <a:gd name="T24" fmla="*/ 106 w 404"/>
                <a:gd name="T25" fmla="*/ 136 h 218"/>
                <a:gd name="T26" fmla="*/ 74 w 404"/>
                <a:gd name="T27" fmla="*/ 124 h 218"/>
                <a:gd name="T28" fmla="*/ 94 w 404"/>
                <a:gd name="T29" fmla="*/ 42 h 218"/>
                <a:gd name="T30" fmla="*/ 138 w 404"/>
                <a:gd name="T31" fmla="*/ 38 h 218"/>
                <a:gd name="T32" fmla="*/ 134 w 404"/>
                <a:gd name="T33" fmla="*/ 66 h 218"/>
                <a:gd name="T34" fmla="*/ 150 w 404"/>
                <a:gd name="T35" fmla="*/ 88 h 218"/>
                <a:gd name="T36" fmla="*/ 178 w 404"/>
                <a:gd name="T37" fmla="*/ 92 h 218"/>
                <a:gd name="T38" fmla="*/ 288 w 404"/>
                <a:gd name="T39" fmla="*/ 92 h 218"/>
                <a:gd name="T40" fmla="*/ 294 w 404"/>
                <a:gd name="T41" fmla="*/ 100 h 218"/>
                <a:gd name="T42" fmla="*/ 320 w 404"/>
                <a:gd name="T43" fmla="*/ 144 h 218"/>
                <a:gd name="T44" fmla="*/ 134 w 404"/>
                <a:gd name="T45" fmla="*/ 132 h 218"/>
                <a:gd name="T46" fmla="*/ 118 w 404"/>
                <a:gd name="T47" fmla="*/ 142 h 218"/>
                <a:gd name="T48" fmla="*/ 102 w 404"/>
                <a:gd name="T49" fmla="*/ 190 h 218"/>
                <a:gd name="T50" fmla="*/ 118 w 404"/>
                <a:gd name="T51" fmla="*/ 198 h 218"/>
                <a:gd name="T52" fmla="*/ 130 w 404"/>
                <a:gd name="T53" fmla="*/ 204 h 218"/>
                <a:gd name="T54" fmla="*/ 146 w 404"/>
                <a:gd name="T55" fmla="*/ 214 h 218"/>
                <a:gd name="T56" fmla="*/ 162 w 404"/>
                <a:gd name="T57" fmla="*/ 204 h 218"/>
                <a:gd name="T58" fmla="*/ 174 w 404"/>
                <a:gd name="T59" fmla="*/ 216 h 218"/>
                <a:gd name="T60" fmla="*/ 188 w 404"/>
                <a:gd name="T61" fmla="*/ 218 h 218"/>
                <a:gd name="T62" fmla="*/ 208 w 404"/>
                <a:gd name="T63" fmla="*/ 194 h 218"/>
                <a:gd name="T64" fmla="*/ 202 w 404"/>
                <a:gd name="T65" fmla="*/ 168 h 218"/>
                <a:gd name="T66" fmla="*/ 182 w 404"/>
                <a:gd name="T67" fmla="*/ 170 h 218"/>
                <a:gd name="T68" fmla="*/ 172 w 404"/>
                <a:gd name="T69" fmla="*/ 152 h 218"/>
                <a:gd name="T70" fmla="*/ 156 w 404"/>
                <a:gd name="T71" fmla="*/ 150 h 218"/>
                <a:gd name="T72" fmla="*/ 146 w 404"/>
                <a:gd name="T73" fmla="*/ 138 h 218"/>
                <a:gd name="T74" fmla="*/ 378 w 404"/>
                <a:gd name="T75" fmla="*/ 0 h 218"/>
                <a:gd name="T76" fmla="*/ 394 w 404"/>
                <a:gd name="T77" fmla="*/ 160 h 218"/>
                <a:gd name="T78" fmla="*/ 402 w 404"/>
                <a:gd name="T79" fmla="*/ 70 h 218"/>
                <a:gd name="T80" fmla="*/ 26 w 404"/>
                <a:gd name="T81" fmla="*/ 0 h 218"/>
                <a:gd name="T82" fmla="*/ 0 w 404"/>
                <a:gd name="T83" fmla="*/ 96 h 218"/>
                <a:gd name="T84" fmla="*/ 18 w 404"/>
                <a:gd name="T85" fmla="*/ 178 h 218"/>
                <a:gd name="T86" fmla="*/ 96 w 404"/>
                <a:gd name="T87" fmla="*/ 154 h 218"/>
                <a:gd name="T88" fmla="*/ 68 w 404"/>
                <a:gd name="T89" fmla="*/ 142 h 218"/>
                <a:gd name="T90" fmla="*/ 74 w 404"/>
                <a:gd name="T91" fmla="*/ 170 h 218"/>
                <a:gd name="T92" fmla="*/ 88 w 404"/>
                <a:gd name="T93" fmla="*/ 172 h 218"/>
                <a:gd name="T94" fmla="*/ 306 w 404"/>
                <a:gd name="T95" fmla="*/ 34 h 218"/>
                <a:gd name="T96" fmla="*/ 230 w 404"/>
                <a:gd name="T97" fmla="*/ 8 h 218"/>
                <a:gd name="T98" fmla="*/ 192 w 404"/>
                <a:gd name="T99" fmla="*/ 2 h 218"/>
                <a:gd name="T100" fmla="*/ 190 w 404"/>
                <a:gd name="T101" fmla="*/ 0 h 218"/>
                <a:gd name="T102" fmla="*/ 182 w 404"/>
                <a:gd name="T103" fmla="*/ 2 h 218"/>
                <a:gd name="T104" fmla="*/ 148 w 404"/>
                <a:gd name="T105" fmla="*/ 44 h 218"/>
                <a:gd name="T106" fmla="*/ 156 w 404"/>
                <a:gd name="T107" fmla="*/ 78 h 218"/>
                <a:gd name="T108" fmla="*/ 180 w 404"/>
                <a:gd name="T109" fmla="*/ 78 h 218"/>
                <a:gd name="T110" fmla="*/ 292 w 404"/>
                <a:gd name="T111" fmla="*/ 82 h 218"/>
                <a:gd name="T112" fmla="*/ 304 w 404"/>
                <a:gd name="T113" fmla="*/ 94 h 218"/>
                <a:gd name="T114" fmla="*/ 328 w 404"/>
                <a:gd name="T115" fmla="*/ 1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4" h="218">
                  <a:moveTo>
                    <a:pt x="310" y="162"/>
                  </a:moveTo>
                  <a:lnTo>
                    <a:pt x="310" y="162"/>
                  </a:lnTo>
                  <a:lnTo>
                    <a:pt x="306" y="164"/>
                  </a:lnTo>
                  <a:lnTo>
                    <a:pt x="300" y="166"/>
                  </a:lnTo>
                  <a:lnTo>
                    <a:pt x="300" y="166"/>
                  </a:lnTo>
                  <a:lnTo>
                    <a:pt x="296" y="164"/>
                  </a:lnTo>
                  <a:lnTo>
                    <a:pt x="290" y="162"/>
                  </a:lnTo>
                  <a:lnTo>
                    <a:pt x="290" y="162"/>
                  </a:lnTo>
                  <a:lnTo>
                    <a:pt x="290" y="168"/>
                  </a:lnTo>
                  <a:lnTo>
                    <a:pt x="288" y="172"/>
                  </a:lnTo>
                  <a:lnTo>
                    <a:pt x="286" y="176"/>
                  </a:lnTo>
                  <a:lnTo>
                    <a:pt x="282" y="180"/>
                  </a:lnTo>
                  <a:lnTo>
                    <a:pt x="282" y="180"/>
                  </a:lnTo>
                  <a:lnTo>
                    <a:pt x="276" y="182"/>
                  </a:lnTo>
                  <a:lnTo>
                    <a:pt x="272" y="184"/>
                  </a:lnTo>
                  <a:lnTo>
                    <a:pt x="272" y="184"/>
                  </a:lnTo>
                  <a:lnTo>
                    <a:pt x="262" y="180"/>
                  </a:lnTo>
                  <a:lnTo>
                    <a:pt x="258" y="178"/>
                  </a:lnTo>
                  <a:lnTo>
                    <a:pt x="256" y="174"/>
                  </a:lnTo>
                  <a:lnTo>
                    <a:pt x="252" y="170"/>
                  </a:lnTo>
                  <a:lnTo>
                    <a:pt x="252" y="170"/>
                  </a:lnTo>
                  <a:lnTo>
                    <a:pt x="250" y="178"/>
                  </a:lnTo>
                  <a:lnTo>
                    <a:pt x="248" y="182"/>
                  </a:lnTo>
                  <a:lnTo>
                    <a:pt x="244" y="186"/>
                  </a:lnTo>
                  <a:lnTo>
                    <a:pt x="244" y="186"/>
                  </a:lnTo>
                  <a:lnTo>
                    <a:pt x="238" y="188"/>
                  </a:lnTo>
                  <a:lnTo>
                    <a:pt x="234" y="188"/>
                  </a:lnTo>
                  <a:lnTo>
                    <a:pt x="234" y="188"/>
                  </a:lnTo>
                  <a:lnTo>
                    <a:pt x="232" y="188"/>
                  </a:lnTo>
                  <a:lnTo>
                    <a:pt x="232" y="188"/>
                  </a:lnTo>
                  <a:lnTo>
                    <a:pt x="230" y="188"/>
                  </a:lnTo>
                  <a:lnTo>
                    <a:pt x="230" y="188"/>
                  </a:lnTo>
                  <a:lnTo>
                    <a:pt x="228" y="188"/>
                  </a:lnTo>
                  <a:lnTo>
                    <a:pt x="228" y="188"/>
                  </a:lnTo>
                  <a:lnTo>
                    <a:pt x="226" y="188"/>
                  </a:lnTo>
                  <a:lnTo>
                    <a:pt x="222" y="188"/>
                  </a:lnTo>
                  <a:lnTo>
                    <a:pt x="222" y="188"/>
                  </a:lnTo>
                  <a:lnTo>
                    <a:pt x="222" y="176"/>
                  </a:lnTo>
                  <a:lnTo>
                    <a:pt x="222" y="176"/>
                  </a:lnTo>
                  <a:lnTo>
                    <a:pt x="216" y="166"/>
                  </a:lnTo>
                  <a:lnTo>
                    <a:pt x="208" y="158"/>
                  </a:lnTo>
                  <a:lnTo>
                    <a:pt x="208" y="158"/>
                  </a:lnTo>
                  <a:lnTo>
                    <a:pt x="200" y="156"/>
                  </a:lnTo>
                  <a:lnTo>
                    <a:pt x="192" y="154"/>
                  </a:lnTo>
                  <a:lnTo>
                    <a:pt x="19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46"/>
                  </a:lnTo>
                  <a:lnTo>
                    <a:pt x="178" y="142"/>
                  </a:lnTo>
                  <a:lnTo>
                    <a:pt x="178" y="142"/>
                  </a:lnTo>
                  <a:lnTo>
                    <a:pt x="170" y="138"/>
                  </a:lnTo>
                  <a:lnTo>
                    <a:pt x="162" y="138"/>
                  </a:lnTo>
                  <a:lnTo>
                    <a:pt x="162" y="138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56" y="130"/>
                  </a:lnTo>
                  <a:lnTo>
                    <a:pt x="148" y="124"/>
                  </a:lnTo>
                  <a:lnTo>
                    <a:pt x="148" y="124"/>
                  </a:lnTo>
                  <a:lnTo>
                    <a:pt x="142" y="122"/>
                  </a:lnTo>
                  <a:lnTo>
                    <a:pt x="134" y="120"/>
                  </a:lnTo>
                  <a:lnTo>
                    <a:pt x="134" y="120"/>
                  </a:lnTo>
                  <a:lnTo>
                    <a:pt x="126" y="122"/>
                  </a:lnTo>
                  <a:lnTo>
                    <a:pt x="118" y="124"/>
                  </a:lnTo>
                  <a:lnTo>
                    <a:pt x="112" y="130"/>
                  </a:lnTo>
                  <a:lnTo>
                    <a:pt x="106" y="136"/>
                  </a:lnTo>
                  <a:lnTo>
                    <a:pt x="102" y="144"/>
                  </a:lnTo>
                  <a:lnTo>
                    <a:pt x="80" y="132"/>
                  </a:lnTo>
                  <a:lnTo>
                    <a:pt x="80" y="132"/>
                  </a:lnTo>
                  <a:lnTo>
                    <a:pt x="76" y="128"/>
                  </a:lnTo>
                  <a:lnTo>
                    <a:pt x="74" y="124"/>
                  </a:lnTo>
                  <a:lnTo>
                    <a:pt x="72" y="120"/>
                  </a:lnTo>
                  <a:lnTo>
                    <a:pt x="74" y="114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94" y="42"/>
                  </a:lnTo>
                  <a:lnTo>
                    <a:pt x="98" y="38"/>
                  </a:lnTo>
                  <a:lnTo>
                    <a:pt x="102" y="36"/>
                  </a:lnTo>
                  <a:lnTo>
                    <a:pt x="106" y="36"/>
                  </a:lnTo>
                  <a:lnTo>
                    <a:pt x="140" y="34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4" y="46"/>
                  </a:lnTo>
                  <a:lnTo>
                    <a:pt x="132" y="52"/>
                  </a:lnTo>
                  <a:lnTo>
                    <a:pt x="132" y="60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36" y="72"/>
                  </a:lnTo>
                  <a:lnTo>
                    <a:pt x="140" y="78"/>
                  </a:lnTo>
                  <a:lnTo>
                    <a:pt x="144" y="84"/>
                  </a:lnTo>
                  <a:lnTo>
                    <a:pt x="150" y="88"/>
                  </a:lnTo>
                  <a:lnTo>
                    <a:pt x="150" y="88"/>
                  </a:lnTo>
                  <a:lnTo>
                    <a:pt x="158" y="92"/>
                  </a:lnTo>
                  <a:lnTo>
                    <a:pt x="168" y="92"/>
                  </a:lnTo>
                  <a:lnTo>
                    <a:pt x="168" y="92"/>
                  </a:lnTo>
                  <a:lnTo>
                    <a:pt x="178" y="92"/>
                  </a:lnTo>
                  <a:lnTo>
                    <a:pt x="186" y="88"/>
                  </a:lnTo>
                  <a:lnTo>
                    <a:pt x="194" y="82"/>
                  </a:lnTo>
                  <a:lnTo>
                    <a:pt x="198" y="74"/>
                  </a:lnTo>
                  <a:lnTo>
                    <a:pt x="212" y="52"/>
                  </a:lnTo>
                  <a:lnTo>
                    <a:pt x="288" y="92"/>
                  </a:lnTo>
                  <a:lnTo>
                    <a:pt x="288" y="92"/>
                  </a:lnTo>
                  <a:lnTo>
                    <a:pt x="290" y="94"/>
                  </a:lnTo>
                  <a:lnTo>
                    <a:pt x="294" y="98"/>
                  </a:lnTo>
                  <a:lnTo>
                    <a:pt x="294" y="98"/>
                  </a:lnTo>
                  <a:lnTo>
                    <a:pt x="294" y="100"/>
                  </a:lnTo>
                  <a:lnTo>
                    <a:pt x="294" y="100"/>
                  </a:lnTo>
                  <a:lnTo>
                    <a:pt x="296" y="100"/>
                  </a:lnTo>
                  <a:lnTo>
                    <a:pt x="318" y="136"/>
                  </a:lnTo>
                  <a:lnTo>
                    <a:pt x="318" y="136"/>
                  </a:lnTo>
                  <a:lnTo>
                    <a:pt x="320" y="144"/>
                  </a:lnTo>
                  <a:lnTo>
                    <a:pt x="320" y="150"/>
                  </a:lnTo>
                  <a:lnTo>
                    <a:pt x="316" y="158"/>
                  </a:lnTo>
                  <a:lnTo>
                    <a:pt x="310" y="162"/>
                  </a:lnTo>
                  <a:lnTo>
                    <a:pt x="310" y="162"/>
                  </a:lnTo>
                  <a:close/>
                  <a:moveTo>
                    <a:pt x="134" y="132"/>
                  </a:moveTo>
                  <a:lnTo>
                    <a:pt x="134" y="132"/>
                  </a:lnTo>
                  <a:lnTo>
                    <a:pt x="128" y="132"/>
                  </a:lnTo>
                  <a:lnTo>
                    <a:pt x="124" y="134"/>
                  </a:lnTo>
                  <a:lnTo>
                    <a:pt x="120" y="138"/>
                  </a:lnTo>
                  <a:lnTo>
                    <a:pt x="118" y="142"/>
                  </a:lnTo>
                  <a:lnTo>
                    <a:pt x="102" y="170"/>
                  </a:lnTo>
                  <a:lnTo>
                    <a:pt x="102" y="170"/>
                  </a:lnTo>
                  <a:lnTo>
                    <a:pt x="98" y="176"/>
                  </a:lnTo>
                  <a:lnTo>
                    <a:pt x="100" y="184"/>
                  </a:lnTo>
                  <a:lnTo>
                    <a:pt x="102" y="190"/>
                  </a:lnTo>
                  <a:lnTo>
                    <a:pt x="108" y="194"/>
                  </a:lnTo>
                  <a:lnTo>
                    <a:pt x="108" y="194"/>
                  </a:lnTo>
                  <a:lnTo>
                    <a:pt x="112" y="196"/>
                  </a:lnTo>
                  <a:lnTo>
                    <a:pt x="118" y="198"/>
                  </a:lnTo>
                  <a:lnTo>
                    <a:pt x="118" y="198"/>
                  </a:lnTo>
                  <a:lnTo>
                    <a:pt x="122" y="196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8" y="198"/>
                  </a:lnTo>
                  <a:lnTo>
                    <a:pt x="130" y="204"/>
                  </a:lnTo>
                  <a:lnTo>
                    <a:pt x="132" y="208"/>
                  </a:lnTo>
                  <a:lnTo>
                    <a:pt x="138" y="212"/>
                  </a:lnTo>
                  <a:lnTo>
                    <a:pt x="138" y="212"/>
                  </a:lnTo>
                  <a:lnTo>
                    <a:pt x="142" y="214"/>
                  </a:lnTo>
                  <a:lnTo>
                    <a:pt x="146" y="214"/>
                  </a:lnTo>
                  <a:lnTo>
                    <a:pt x="146" y="214"/>
                  </a:lnTo>
                  <a:lnTo>
                    <a:pt x="152" y="214"/>
                  </a:lnTo>
                  <a:lnTo>
                    <a:pt x="156" y="212"/>
                  </a:lnTo>
                  <a:lnTo>
                    <a:pt x="160" y="208"/>
                  </a:lnTo>
                  <a:lnTo>
                    <a:pt x="162" y="204"/>
                  </a:lnTo>
                  <a:lnTo>
                    <a:pt x="166" y="200"/>
                  </a:lnTo>
                  <a:lnTo>
                    <a:pt x="166" y="200"/>
                  </a:lnTo>
                  <a:lnTo>
                    <a:pt x="168" y="208"/>
                  </a:lnTo>
                  <a:lnTo>
                    <a:pt x="170" y="212"/>
                  </a:lnTo>
                  <a:lnTo>
                    <a:pt x="174" y="216"/>
                  </a:lnTo>
                  <a:lnTo>
                    <a:pt x="174" y="216"/>
                  </a:lnTo>
                  <a:lnTo>
                    <a:pt x="178" y="218"/>
                  </a:lnTo>
                  <a:lnTo>
                    <a:pt x="184" y="218"/>
                  </a:lnTo>
                  <a:lnTo>
                    <a:pt x="184" y="218"/>
                  </a:lnTo>
                  <a:lnTo>
                    <a:pt x="188" y="218"/>
                  </a:lnTo>
                  <a:lnTo>
                    <a:pt x="192" y="216"/>
                  </a:lnTo>
                  <a:lnTo>
                    <a:pt x="196" y="212"/>
                  </a:lnTo>
                  <a:lnTo>
                    <a:pt x="200" y="208"/>
                  </a:lnTo>
                  <a:lnTo>
                    <a:pt x="208" y="194"/>
                  </a:lnTo>
                  <a:lnTo>
                    <a:pt x="208" y="194"/>
                  </a:lnTo>
                  <a:lnTo>
                    <a:pt x="210" y="188"/>
                  </a:lnTo>
                  <a:lnTo>
                    <a:pt x="210" y="180"/>
                  </a:lnTo>
                  <a:lnTo>
                    <a:pt x="206" y="174"/>
                  </a:lnTo>
                  <a:lnTo>
                    <a:pt x="202" y="168"/>
                  </a:lnTo>
                  <a:lnTo>
                    <a:pt x="202" y="168"/>
                  </a:lnTo>
                  <a:lnTo>
                    <a:pt x="196" y="166"/>
                  </a:lnTo>
                  <a:lnTo>
                    <a:pt x="192" y="166"/>
                  </a:lnTo>
                  <a:lnTo>
                    <a:pt x="192" y="166"/>
                  </a:lnTo>
                  <a:lnTo>
                    <a:pt x="186" y="168"/>
                  </a:lnTo>
                  <a:lnTo>
                    <a:pt x="182" y="170"/>
                  </a:lnTo>
                  <a:lnTo>
                    <a:pt x="182" y="170"/>
                  </a:lnTo>
                  <a:lnTo>
                    <a:pt x="180" y="164"/>
                  </a:lnTo>
                  <a:lnTo>
                    <a:pt x="180" y="160"/>
                  </a:lnTo>
                  <a:lnTo>
                    <a:pt x="176" y="156"/>
                  </a:lnTo>
                  <a:lnTo>
                    <a:pt x="172" y="152"/>
                  </a:lnTo>
                  <a:lnTo>
                    <a:pt x="172" y="152"/>
                  </a:lnTo>
                  <a:lnTo>
                    <a:pt x="168" y="150"/>
                  </a:lnTo>
                  <a:lnTo>
                    <a:pt x="162" y="150"/>
                  </a:lnTo>
                  <a:lnTo>
                    <a:pt x="162" y="150"/>
                  </a:lnTo>
                  <a:lnTo>
                    <a:pt x="156" y="150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52" y="148"/>
                  </a:lnTo>
                  <a:lnTo>
                    <a:pt x="150" y="142"/>
                  </a:lnTo>
                  <a:lnTo>
                    <a:pt x="146" y="138"/>
                  </a:lnTo>
                  <a:lnTo>
                    <a:pt x="142" y="134"/>
                  </a:lnTo>
                  <a:lnTo>
                    <a:pt x="142" y="134"/>
                  </a:lnTo>
                  <a:lnTo>
                    <a:pt x="138" y="132"/>
                  </a:lnTo>
                  <a:lnTo>
                    <a:pt x="134" y="132"/>
                  </a:lnTo>
                  <a:close/>
                  <a:moveTo>
                    <a:pt x="378" y="0"/>
                  </a:moveTo>
                  <a:lnTo>
                    <a:pt x="316" y="18"/>
                  </a:lnTo>
                  <a:lnTo>
                    <a:pt x="366" y="184"/>
                  </a:lnTo>
                  <a:lnTo>
                    <a:pt x="386" y="178"/>
                  </a:lnTo>
                  <a:lnTo>
                    <a:pt x="386" y="178"/>
                  </a:lnTo>
                  <a:lnTo>
                    <a:pt x="394" y="160"/>
                  </a:lnTo>
                  <a:lnTo>
                    <a:pt x="398" y="140"/>
                  </a:lnTo>
                  <a:lnTo>
                    <a:pt x="402" y="118"/>
                  </a:lnTo>
                  <a:lnTo>
                    <a:pt x="404" y="96"/>
                  </a:lnTo>
                  <a:lnTo>
                    <a:pt x="404" y="96"/>
                  </a:lnTo>
                  <a:lnTo>
                    <a:pt x="402" y="70"/>
                  </a:lnTo>
                  <a:lnTo>
                    <a:pt x="398" y="46"/>
                  </a:lnTo>
                  <a:lnTo>
                    <a:pt x="390" y="22"/>
                  </a:lnTo>
                  <a:lnTo>
                    <a:pt x="378" y="0"/>
                  </a:lnTo>
                  <a:lnTo>
                    <a:pt x="378" y="0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14" y="22"/>
                  </a:lnTo>
                  <a:lnTo>
                    <a:pt x="6" y="46"/>
                  </a:lnTo>
                  <a:lnTo>
                    <a:pt x="2" y="70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18"/>
                  </a:lnTo>
                  <a:lnTo>
                    <a:pt x="6" y="140"/>
                  </a:lnTo>
                  <a:lnTo>
                    <a:pt x="10" y="160"/>
                  </a:lnTo>
                  <a:lnTo>
                    <a:pt x="18" y="178"/>
                  </a:lnTo>
                  <a:lnTo>
                    <a:pt x="40" y="184"/>
                  </a:lnTo>
                  <a:lnTo>
                    <a:pt x="88" y="18"/>
                  </a:lnTo>
                  <a:lnTo>
                    <a:pt x="26" y="0"/>
                  </a:lnTo>
                  <a:close/>
                  <a:moveTo>
                    <a:pt x="90" y="164"/>
                  </a:moveTo>
                  <a:lnTo>
                    <a:pt x="96" y="154"/>
                  </a:lnTo>
                  <a:lnTo>
                    <a:pt x="74" y="142"/>
                  </a:lnTo>
                  <a:lnTo>
                    <a:pt x="74" y="142"/>
                  </a:lnTo>
                  <a:lnTo>
                    <a:pt x="70" y="138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64" y="150"/>
                  </a:lnTo>
                  <a:lnTo>
                    <a:pt x="66" y="158"/>
                  </a:lnTo>
                  <a:lnTo>
                    <a:pt x="68" y="164"/>
                  </a:lnTo>
                  <a:lnTo>
                    <a:pt x="74" y="170"/>
                  </a:lnTo>
                  <a:lnTo>
                    <a:pt x="74" y="170"/>
                  </a:lnTo>
                  <a:lnTo>
                    <a:pt x="80" y="172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8" y="172"/>
                  </a:lnTo>
                  <a:lnTo>
                    <a:pt x="88" y="172"/>
                  </a:lnTo>
                  <a:lnTo>
                    <a:pt x="90" y="164"/>
                  </a:lnTo>
                  <a:lnTo>
                    <a:pt x="90" y="164"/>
                  </a:lnTo>
                  <a:close/>
                  <a:moveTo>
                    <a:pt x="328" y="106"/>
                  </a:moveTo>
                  <a:lnTo>
                    <a:pt x="306" y="34"/>
                  </a:lnTo>
                  <a:lnTo>
                    <a:pt x="306" y="34"/>
                  </a:lnTo>
                  <a:lnTo>
                    <a:pt x="304" y="30"/>
                  </a:lnTo>
                  <a:lnTo>
                    <a:pt x="300" y="26"/>
                  </a:lnTo>
                  <a:lnTo>
                    <a:pt x="296" y="24"/>
                  </a:lnTo>
                  <a:lnTo>
                    <a:pt x="292" y="22"/>
                  </a:lnTo>
                  <a:lnTo>
                    <a:pt x="230" y="8"/>
                  </a:lnTo>
                  <a:lnTo>
                    <a:pt x="230" y="8"/>
                  </a:lnTo>
                  <a:lnTo>
                    <a:pt x="230" y="8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2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2" y="2"/>
                  </a:lnTo>
                  <a:lnTo>
                    <a:pt x="176" y="4"/>
                  </a:lnTo>
                  <a:lnTo>
                    <a:pt x="170" y="8"/>
                  </a:lnTo>
                  <a:lnTo>
                    <a:pt x="166" y="12"/>
                  </a:lnTo>
                  <a:lnTo>
                    <a:pt x="148" y="44"/>
                  </a:lnTo>
                  <a:lnTo>
                    <a:pt x="148" y="44"/>
                  </a:lnTo>
                  <a:lnTo>
                    <a:pt x="144" y="54"/>
                  </a:lnTo>
                  <a:lnTo>
                    <a:pt x="146" y="62"/>
                  </a:lnTo>
                  <a:lnTo>
                    <a:pt x="150" y="72"/>
                  </a:lnTo>
                  <a:lnTo>
                    <a:pt x="156" y="78"/>
                  </a:lnTo>
                  <a:lnTo>
                    <a:pt x="156" y="78"/>
                  </a:lnTo>
                  <a:lnTo>
                    <a:pt x="162" y="80"/>
                  </a:lnTo>
                  <a:lnTo>
                    <a:pt x="168" y="80"/>
                  </a:lnTo>
                  <a:lnTo>
                    <a:pt x="168" y="80"/>
                  </a:lnTo>
                  <a:lnTo>
                    <a:pt x="174" y="80"/>
                  </a:lnTo>
                  <a:lnTo>
                    <a:pt x="180" y="78"/>
                  </a:lnTo>
                  <a:lnTo>
                    <a:pt x="184" y="74"/>
                  </a:lnTo>
                  <a:lnTo>
                    <a:pt x="188" y="68"/>
                  </a:lnTo>
                  <a:lnTo>
                    <a:pt x="208" y="36"/>
                  </a:lnTo>
                  <a:lnTo>
                    <a:pt x="292" y="82"/>
                  </a:lnTo>
                  <a:lnTo>
                    <a:pt x="292" y="82"/>
                  </a:lnTo>
                  <a:lnTo>
                    <a:pt x="298" y="86"/>
                  </a:lnTo>
                  <a:lnTo>
                    <a:pt x="304" y="90"/>
                  </a:lnTo>
                  <a:lnTo>
                    <a:pt x="304" y="90"/>
                  </a:lnTo>
                  <a:lnTo>
                    <a:pt x="304" y="94"/>
                  </a:lnTo>
                  <a:lnTo>
                    <a:pt x="304" y="94"/>
                  </a:lnTo>
                  <a:lnTo>
                    <a:pt x="306" y="94"/>
                  </a:lnTo>
                  <a:lnTo>
                    <a:pt x="324" y="124"/>
                  </a:lnTo>
                  <a:lnTo>
                    <a:pt x="324" y="124"/>
                  </a:lnTo>
                  <a:lnTo>
                    <a:pt x="326" y="120"/>
                  </a:lnTo>
                  <a:lnTo>
                    <a:pt x="328" y="116"/>
                  </a:lnTo>
                  <a:lnTo>
                    <a:pt x="330" y="110"/>
                  </a:lnTo>
                  <a:lnTo>
                    <a:pt x="328" y="106"/>
                  </a:lnTo>
                  <a:lnTo>
                    <a:pt x="328" y="10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50" name="Group 127"/>
          <p:cNvGrpSpPr/>
          <p:nvPr/>
        </p:nvGrpSpPr>
        <p:grpSpPr>
          <a:xfrm>
            <a:off x="525596" y="1952512"/>
            <a:ext cx="9023505" cy="3894271"/>
            <a:chOff x="524437" y="2033708"/>
            <a:chExt cx="9003611" cy="4704251"/>
          </a:xfrm>
        </p:grpSpPr>
        <p:sp>
          <p:nvSpPr>
            <p:cNvPr id="60" name="TextBox 59"/>
            <p:cNvSpPr txBox="1"/>
            <p:nvPr/>
          </p:nvSpPr>
          <p:spPr>
            <a:xfrm>
              <a:off x="1716686" y="2033708"/>
              <a:ext cx="649932" cy="3717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b="1" noProof="0" dirty="0" smtClean="0">
                  <a:latin typeface="STKaiti" panose="02010600040101010101" pitchFamily="2" charset="-122"/>
                  <a:ea typeface="STKaiti" panose="02010600040101010101" pitchFamily="2" charset="-122"/>
                  <a:cs typeface="Arial" pitchFamily="34" charset="0"/>
                </a:rPr>
                <a:t>以前</a:t>
              </a:r>
              <a:endParaRPr lang="zh-CN" altLang="en-US" sz="2000" b="1" noProof="0" dirty="0" smtClean="0">
                <a:solidFill>
                  <a:schemeClr val="tx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rial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760636" y="2033708"/>
              <a:ext cx="744738" cy="3717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b="1" noProof="0" dirty="0" smtClean="0">
                  <a:solidFill>
                    <a:schemeClr val="accent1"/>
                  </a:solidFill>
                  <a:latin typeface="STKaiti" panose="02010600040101010101" pitchFamily="2" charset="-122"/>
                  <a:ea typeface="STKaiti" panose="02010600040101010101" pitchFamily="2" charset="-122"/>
                  <a:cs typeface="Arial" pitchFamily="34" charset="0"/>
                </a:rPr>
                <a:t>现在</a:t>
              </a:r>
            </a:p>
          </p:txBody>
        </p:sp>
        <p:grpSp>
          <p:nvGrpSpPr>
            <p:cNvPr id="55" name="Group 90"/>
            <p:cNvGrpSpPr/>
            <p:nvPr/>
          </p:nvGrpSpPr>
          <p:grpSpPr>
            <a:xfrm>
              <a:off x="530352" y="2465459"/>
              <a:ext cx="8997696" cy="2472487"/>
              <a:chOff x="530352" y="2573972"/>
              <a:chExt cx="8997696" cy="2561551"/>
            </a:xfrm>
          </p:grpSpPr>
          <p:sp>
            <p:nvSpPr>
              <p:cNvPr id="56" name="Rectangle 55"/>
              <p:cNvSpPr/>
              <p:nvPr/>
            </p:nvSpPr>
            <p:spPr bwMode="ltGray">
              <a:xfrm>
                <a:off x="530352" y="2589421"/>
                <a:ext cx="2907792" cy="2546102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4" tIns="45712" rIns="91424" bIns="45712" rtlCol="0" anchor="t"/>
              <a:lstStyle>
                <a:defPPr>
                  <a:defRPr lang="en-US"/>
                </a:defPPr>
                <a:lvl1pPr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20609" indent="-63489"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41216" indent="-126978"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61825" indent="-190466"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82432" indent="-253955"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597" algn="l" defTabSz="914239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16" algn="l" defTabSz="914239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36" algn="l" defTabSz="914239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6954" algn="l" defTabSz="914239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00" dirty="0" smtClean="0">
                    <a:solidFill>
                      <a:srgbClr val="000000"/>
                    </a:solidFill>
                    <a:latin typeface="STKaiti" panose="02010600040101010101" pitchFamily="2" charset="-122"/>
                    <a:ea typeface="STKaiti" panose="02010600040101010101" pitchFamily="2" charset="-122"/>
                  </a:rPr>
                  <a:t>核心业务</a:t>
                </a:r>
                <a:endParaRPr lang="zh-CN" altLang="en-US" sz="1400" i="1" dirty="0" smtClean="0">
                  <a:solidFill>
                    <a:srgbClr val="000000"/>
                  </a:solidFill>
                  <a:latin typeface="STKaiti" panose="02010600040101010101" pitchFamily="2" charset="-122"/>
                  <a:ea typeface="STKaiti" panose="02010600040101010101" pitchFamily="2" charset="-122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ltGray">
              <a:xfrm>
                <a:off x="1318576" y="3592903"/>
                <a:ext cx="619693" cy="1417278"/>
              </a:xfrm>
              <a:prstGeom prst="rect">
                <a:avLst/>
              </a:prstGeom>
              <a:solidFill>
                <a:schemeClr val="bg2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12" tIns="45712" rIns="45712" bIns="45712" rtlCol="0" anchor="t"/>
              <a:lstStyle/>
              <a:p>
                <a:pPr algn="ctr" defTabSz="1041216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400" b="1" dirty="0" smtClean="0">
                    <a:solidFill>
                      <a:srgbClr val="000000"/>
                    </a:solidFill>
                    <a:latin typeface="STKaiti" panose="02010600040101010101" pitchFamily="2" charset="-122"/>
                    <a:ea typeface="STKaiti" panose="02010600040101010101" pitchFamily="2" charset="-122"/>
                  </a:rPr>
                  <a:t>产品链</a:t>
                </a:r>
              </a:p>
              <a:p>
                <a:pPr algn="ctr" defTabSz="1041216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b="1" dirty="0">
                  <a:solidFill>
                    <a:srgbClr val="000000"/>
                  </a:solidFill>
                  <a:latin typeface="STKaiti" panose="02010600040101010101" pitchFamily="2" charset="-122"/>
                  <a:ea typeface="STKaiti" panose="02010600040101010101" pitchFamily="2" charset="-122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ltGray">
              <a:xfrm>
                <a:off x="2008083" y="3592903"/>
                <a:ext cx="619693" cy="1417278"/>
              </a:xfrm>
              <a:prstGeom prst="rect">
                <a:avLst/>
              </a:prstGeom>
              <a:solidFill>
                <a:schemeClr val="bg2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12" tIns="45712" rIns="45712" bIns="45712" rtlCol="0" anchor="t"/>
              <a:lstStyle/>
              <a:p>
                <a:pPr algn="ctr" defTabSz="1041216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400" b="1" dirty="0" smtClean="0">
                    <a:solidFill>
                      <a:srgbClr val="000000"/>
                    </a:solidFill>
                    <a:latin typeface="STKaiti" panose="02010600040101010101" pitchFamily="2" charset="-122"/>
                    <a:ea typeface="STKaiti" panose="02010600040101010101" pitchFamily="2" charset="-122"/>
                  </a:rPr>
                  <a:t>供应链</a:t>
                </a:r>
              </a:p>
              <a:p>
                <a:pPr algn="ctr" defTabSz="1041216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b="1" dirty="0" smtClean="0">
                  <a:solidFill>
                    <a:srgbClr val="000000"/>
                  </a:solidFill>
                  <a:latin typeface="STKaiti" panose="02010600040101010101" pitchFamily="2" charset="-122"/>
                  <a:ea typeface="STKaiti" panose="02010600040101010101" pitchFamily="2" charset="-122"/>
                </a:endParaRPr>
              </a:p>
              <a:p>
                <a:pPr algn="ctr" defTabSz="1041216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b="1" dirty="0">
                  <a:solidFill>
                    <a:srgbClr val="000000"/>
                  </a:solidFill>
                  <a:latin typeface="STKaiti" panose="02010600040101010101" pitchFamily="2" charset="-122"/>
                  <a:ea typeface="STKaiti" panose="02010600040101010101" pitchFamily="2" charset="-122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ltGray">
              <a:xfrm>
                <a:off x="2699797" y="3592903"/>
                <a:ext cx="619693" cy="1417278"/>
              </a:xfrm>
              <a:prstGeom prst="rect">
                <a:avLst/>
              </a:prstGeom>
              <a:solidFill>
                <a:schemeClr val="bg2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12" tIns="45712" rIns="45712" bIns="45712" rtlCol="0" anchor="t"/>
              <a:lstStyle/>
              <a:p>
                <a:pPr algn="ctr" defTabSz="1041216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400" b="1" dirty="0" smtClean="0">
                    <a:solidFill>
                      <a:srgbClr val="000000"/>
                    </a:solidFill>
                    <a:latin typeface="STKaiti" panose="02010600040101010101" pitchFamily="2" charset="-122"/>
                    <a:ea typeface="STKaiti" panose="02010600040101010101" pitchFamily="2" charset="-122"/>
                  </a:rPr>
                  <a:t>服务</a:t>
                </a:r>
                <a:r>
                  <a:rPr lang="en-US" altLang="zh-CN" sz="1400" b="1" dirty="0" smtClean="0">
                    <a:solidFill>
                      <a:srgbClr val="000000"/>
                    </a:solidFill>
                    <a:latin typeface="STKaiti" panose="02010600040101010101" pitchFamily="2" charset="-122"/>
                    <a:ea typeface="STKaiti" panose="02010600040101010101" pitchFamily="2" charset="-122"/>
                  </a:rPr>
                  <a:t>/</a:t>
                </a:r>
                <a:r>
                  <a:rPr lang="zh-CN" altLang="en-US" sz="1400" b="1" dirty="0" smtClean="0">
                    <a:solidFill>
                      <a:srgbClr val="000000"/>
                    </a:solidFill>
                    <a:latin typeface="STKaiti" panose="02010600040101010101" pitchFamily="2" charset="-122"/>
                    <a:ea typeface="STKaiti" panose="02010600040101010101" pitchFamily="2" charset="-122"/>
                  </a:rPr>
                  <a:t>运营</a:t>
                </a:r>
                <a:endParaRPr lang="zh-CN" altLang="en-US" sz="1400" b="1" dirty="0">
                  <a:solidFill>
                    <a:srgbClr val="000000"/>
                  </a:solidFill>
                  <a:latin typeface="STKaiti" panose="02010600040101010101" pitchFamily="2" charset="-122"/>
                  <a:ea typeface="STKaiti" panose="02010600040101010101" pitchFamily="2" charset="-122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ltGray">
              <a:xfrm>
                <a:off x="640889" y="3592903"/>
                <a:ext cx="619693" cy="1417278"/>
              </a:xfrm>
              <a:prstGeom prst="rect">
                <a:avLst/>
              </a:prstGeom>
              <a:solidFill>
                <a:schemeClr val="bg2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12" tIns="45712" rIns="45712" bIns="45712" rtlCol="0" anchor="t"/>
              <a:lstStyle/>
              <a:p>
                <a:pPr algn="ctr" defTabSz="1041216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400" b="1" dirty="0" smtClean="0">
                    <a:solidFill>
                      <a:srgbClr val="000000"/>
                    </a:solidFill>
                    <a:latin typeface="STKaiti" panose="02010600040101010101" pitchFamily="2" charset="-122"/>
                    <a:ea typeface="STKaiti" panose="02010600040101010101" pitchFamily="2" charset="-122"/>
                  </a:rPr>
                  <a:t>销售</a:t>
                </a:r>
                <a:r>
                  <a:rPr lang="en-US" altLang="zh-CN" sz="1400" b="1" dirty="0" smtClean="0">
                    <a:solidFill>
                      <a:srgbClr val="000000"/>
                    </a:solidFill>
                    <a:latin typeface="STKaiti" panose="02010600040101010101" pitchFamily="2" charset="-122"/>
                    <a:ea typeface="STKaiti" panose="02010600040101010101" pitchFamily="2" charset="-122"/>
                  </a:rPr>
                  <a:t>/</a:t>
                </a:r>
                <a:r>
                  <a:rPr lang="zh-CN" altLang="en-US" sz="1400" b="1" dirty="0" smtClean="0">
                    <a:solidFill>
                      <a:srgbClr val="000000"/>
                    </a:solidFill>
                    <a:latin typeface="STKaiti" panose="02010600040101010101" pitchFamily="2" charset="-122"/>
                    <a:ea typeface="STKaiti" panose="02010600040101010101" pitchFamily="2" charset="-122"/>
                  </a:rPr>
                  <a:t>营销</a:t>
                </a:r>
                <a:endParaRPr lang="zh-CN" altLang="en-US" sz="1400" b="1" dirty="0">
                  <a:solidFill>
                    <a:srgbClr val="000000"/>
                  </a:solidFill>
                  <a:latin typeface="STKaiti" panose="02010600040101010101" pitchFamily="2" charset="-122"/>
                  <a:ea typeface="STKaiti" panose="02010600040101010101" pitchFamily="2" charset="-122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393894" y="4242719"/>
                <a:ext cx="540000" cy="735734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</a:ln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100" dirty="0" smtClean="0">
                    <a:latin typeface="STKaiti" panose="02010600040101010101" pitchFamily="2" charset="-122"/>
                    <a:ea typeface="STKaiti" panose="02010600040101010101" pitchFamily="2" charset="-122"/>
                  </a:rPr>
                  <a:t>非结构化产品开发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065663" y="4242719"/>
                <a:ext cx="540000" cy="735734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</a:ln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100" dirty="0" smtClean="0">
                    <a:latin typeface="STKaiti" panose="02010600040101010101" pitchFamily="2" charset="-122"/>
                    <a:ea typeface="STKaiti" panose="02010600040101010101" pitchFamily="2" charset="-122"/>
                  </a:rPr>
                  <a:t>非完整化计划体系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40889" y="2936228"/>
                <a:ext cx="2678600" cy="4289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b="1" dirty="0" smtClean="0">
                    <a:latin typeface="STKaiti" panose="02010600040101010101" pitchFamily="2" charset="-122"/>
                    <a:ea typeface="STKaiti" panose="02010600040101010101" pitchFamily="2" charset="-122"/>
                  </a:rPr>
                  <a:t>原有治理架构 </a:t>
                </a:r>
                <a:r>
                  <a:rPr lang="en-US" altLang="zh-CN" sz="1400" b="1" dirty="0" smtClean="0">
                    <a:latin typeface="STKaiti" panose="02010600040101010101" pitchFamily="2" charset="-122"/>
                    <a:ea typeface="STKaiti" panose="02010600040101010101" pitchFamily="2" charset="-122"/>
                  </a:rPr>
                  <a:t>/</a:t>
                </a:r>
                <a:r>
                  <a:rPr lang="zh-CN" altLang="en-US" sz="1400" b="1" dirty="0" smtClean="0">
                    <a:latin typeface="STKaiti" panose="02010600040101010101" pitchFamily="2" charset="-122"/>
                    <a:ea typeface="STKaiti" panose="02010600040101010101" pitchFamily="2" charset="-122"/>
                  </a:rPr>
                  <a:t>管理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11333" y="4222226"/>
                <a:ext cx="540000" cy="735735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</a:ln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 smtClean="0">
                    <a:latin typeface="STKaiti" panose="02010600040101010101" pitchFamily="2" charset="-122"/>
                    <a:ea typeface="STKaiti" panose="02010600040101010101" pitchFamily="2" charset="-122"/>
                  </a:rPr>
                  <a:t>未整合的销售渠道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748223" y="4242719"/>
                <a:ext cx="540000" cy="749135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</a:ln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100" dirty="0" smtClean="0">
                    <a:latin typeface="STKaiti" panose="02010600040101010101" pitchFamily="2" charset="-122"/>
                    <a:ea typeface="STKaiti" panose="02010600040101010101" pitchFamily="2" charset="-122"/>
                  </a:rPr>
                  <a:t>较独立的服务运营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 bwMode="ltGray">
              <a:xfrm>
                <a:off x="3581768" y="2589420"/>
                <a:ext cx="2892184" cy="253361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4" tIns="45712" rIns="91424" bIns="45712" rtlCol="0" anchor="t"/>
              <a:lstStyle>
                <a:defPPr>
                  <a:defRPr lang="en-US"/>
                </a:defPPr>
                <a:lvl1pPr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20609" indent="-63489"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41216" indent="-126978"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61825" indent="-190466"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82432" indent="-253955"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597" algn="l" defTabSz="914239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16" algn="l" defTabSz="914239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36" algn="l" defTabSz="914239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6954" algn="l" defTabSz="914239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00" dirty="0" smtClean="0">
                    <a:solidFill>
                      <a:srgbClr val="000000"/>
                    </a:solidFill>
                    <a:latin typeface="STKaiti" panose="02010600040101010101" pitchFamily="2" charset="-122"/>
                    <a:ea typeface="STKaiti" panose="02010600040101010101" pitchFamily="2" charset="-122"/>
                  </a:rPr>
                  <a:t>核心业务</a:t>
                </a:r>
                <a:endParaRPr lang="zh-CN" altLang="en-US" sz="1400" i="1" dirty="0" smtClean="0">
                  <a:solidFill>
                    <a:srgbClr val="000000"/>
                  </a:solidFill>
                  <a:latin typeface="STKaiti" panose="02010600040101010101" pitchFamily="2" charset="-122"/>
                  <a:ea typeface="STKaiti" panose="02010600040101010101" pitchFamily="2" charset="-122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ltGray">
              <a:xfrm>
                <a:off x="4365761" y="3592903"/>
                <a:ext cx="1302173" cy="141727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2" tIns="45712" rIns="45712" bIns="45712" rtlCol="0" anchor="t"/>
              <a:lstStyle/>
              <a:p>
                <a:pPr algn="ctr" defTabSz="1041216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400" b="1" dirty="0" smtClean="0">
                    <a:solidFill>
                      <a:srgbClr val="000000"/>
                    </a:solidFill>
                    <a:latin typeface="STKaiti" panose="02010600040101010101" pitchFamily="2" charset="-122"/>
                    <a:ea typeface="STKaiti" panose="02010600040101010101" pitchFamily="2" charset="-122"/>
                  </a:rPr>
                  <a:t>整合的产品链</a:t>
                </a:r>
                <a:r>
                  <a:rPr lang="en-US" altLang="zh-CN" sz="1400" b="1" dirty="0" smtClean="0">
                    <a:solidFill>
                      <a:srgbClr val="000000"/>
                    </a:solidFill>
                    <a:latin typeface="STKaiti" panose="02010600040101010101" pitchFamily="2" charset="-122"/>
                    <a:ea typeface="STKaiti" panose="02010600040101010101" pitchFamily="2" charset="-122"/>
                  </a:rPr>
                  <a:t>/</a:t>
                </a:r>
                <a:r>
                  <a:rPr lang="zh-CN" altLang="en-US" sz="1400" b="1" dirty="0" smtClean="0">
                    <a:solidFill>
                      <a:srgbClr val="000000"/>
                    </a:solidFill>
                    <a:latin typeface="STKaiti" panose="02010600040101010101" pitchFamily="2" charset="-122"/>
                    <a:ea typeface="STKaiti" panose="02010600040101010101" pitchFamily="2" charset="-122"/>
                  </a:rPr>
                  <a:t>供应链</a:t>
                </a:r>
              </a:p>
              <a:p>
                <a:pPr algn="ctr" defTabSz="1041216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b="1" dirty="0" smtClean="0">
                  <a:solidFill>
                    <a:srgbClr val="000000"/>
                  </a:solidFill>
                  <a:latin typeface="STKaiti" panose="02010600040101010101" pitchFamily="2" charset="-122"/>
                  <a:ea typeface="STKaiti" panose="02010600040101010101" pitchFamily="2" charset="-122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ltGray">
              <a:xfrm>
                <a:off x="5739568" y="3592903"/>
                <a:ext cx="616367" cy="1417278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12" tIns="45712" rIns="45712" bIns="45712" rtlCol="0" anchor="t"/>
              <a:lstStyle>
                <a:defPPr>
                  <a:defRPr lang="en-US"/>
                </a:defPPr>
                <a:lvl1pPr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20609" indent="-63489"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41216" indent="-126978"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61825" indent="-190466"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82432" indent="-253955"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597" algn="l" defTabSz="914239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16" algn="l" defTabSz="914239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36" algn="l" defTabSz="914239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6954" algn="l" defTabSz="914239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00" b="1" dirty="0" smtClean="0">
                    <a:solidFill>
                      <a:srgbClr val="000000"/>
                    </a:solidFill>
                    <a:latin typeface="STKaiti" panose="02010600040101010101" pitchFamily="2" charset="-122"/>
                    <a:ea typeface="STKaiti" panose="02010600040101010101" pitchFamily="2" charset="-122"/>
                  </a:rPr>
                  <a:t>服务　 </a:t>
                </a:r>
                <a:r>
                  <a:rPr lang="en-US" altLang="zh-CN" sz="1400" b="1" dirty="0" smtClean="0">
                    <a:solidFill>
                      <a:srgbClr val="000000"/>
                    </a:solidFill>
                    <a:latin typeface="STKaiti" panose="02010600040101010101" pitchFamily="2" charset="-122"/>
                    <a:ea typeface="STKaiti" panose="02010600040101010101" pitchFamily="2" charset="-122"/>
                  </a:rPr>
                  <a:t>/</a:t>
                </a:r>
                <a:r>
                  <a:rPr lang="zh-CN" altLang="en-US" sz="1400" b="1" dirty="0" smtClean="0">
                    <a:solidFill>
                      <a:srgbClr val="000000"/>
                    </a:solidFill>
                    <a:latin typeface="STKaiti" panose="02010600040101010101" pitchFamily="2" charset="-122"/>
                    <a:ea typeface="STKaiti" panose="02010600040101010101" pitchFamily="2" charset="-122"/>
                  </a:rPr>
                  <a:t>运营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 bwMode="ltGray">
              <a:xfrm>
                <a:off x="3691711" y="3592903"/>
                <a:ext cx="616367" cy="1417278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12" tIns="45712" rIns="45712" bIns="45712" rtlCol="0" anchor="t"/>
              <a:lstStyle>
                <a:defPPr>
                  <a:defRPr lang="en-US"/>
                </a:defPPr>
                <a:lvl1pPr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20609" indent="-63489"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41216" indent="-126978"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61825" indent="-190466"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82432" indent="-253955"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597" algn="l" defTabSz="914239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16" algn="l" defTabSz="914239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36" algn="l" defTabSz="914239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6954" algn="l" defTabSz="914239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00" b="1" dirty="0" smtClean="0">
                    <a:solidFill>
                      <a:srgbClr val="000000"/>
                    </a:solidFill>
                    <a:latin typeface="STKaiti" panose="02010600040101010101" pitchFamily="2" charset="-122"/>
                    <a:ea typeface="STKaiti" panose="02010600040101010101" pitchFamily="2" charset="-122"/>
                  </a:rPr>
                  <a:t>销售</a:t>
                </a:r>
                <a:r>
                  <a:rPr lang="en-US" altLang="zh-CN" sz="1400" b="1" dirty="0" smtClean="0">
                    <a:solidFill>
                      <a:srgbClr val="000000"/>
                    </a:solidFill>
                    <a:latin typeface="STKaiti" panose="02010600040101010101" pitchFamily="2" charset="-122"/>
                    <a:ea typeface="STKaiti" panose="02010600040101010101" pitchFamily="2" charset="-122"/>
                  </a:rPr>
                  <a:t>/</a:t>
                </a:r>
                <a:r>
                  <a:rPr lang="zh-CN" altLang="en-US" sz="1400" b="1" dirty="0" smtClean="0">
                    <a:solidFill>
                      <a:srgbClr val="000000"/>
                    </a:solidFill>
                    <a:latin typeface="STKaiti" panose="02010600040101010101" pitchFamily="2" charset="-122"/>
                    <a:ea typeface="STKaiti" panose="02010600040101010101" pitchFamily="2" charset="-122"/>
                  </a:rPr>
                  <a:t>营销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691712" y="2936228"/>
                <a:ext cx="2664224" cy="42891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b="1" dirty="0" smtClean="0">
                    <a:latin typeface="STKaiti" panose="02010600040101010101" pitchFamily="2" charset="-122"/>
                    <a:ea typeface="STKaiti" panose="02010600040101010101" pitchFamily="2" charset="-122"/>
                  </a:rPr>
                  <a:t>三层治理架构 </a:t>
                </a:r>
                <a:r>
                  <a:rPr lang="en-US" altLang="zh-CN" sz="1400" b="1" dirty="0" smtClean="0">
                    <a:latin typeface="STKaiti" panose="02010600040101010101" pitchFamily="2" charset="-122"/>
                    <a:ea typeface="STKaiti" panose="02010600040101010101" pitchFamily="2" charset="-122"/>
                  </a:rPr>
                  <a:t>/ </a:t>
                </a:r>
                <a:r>
                  <a:rPr lang="zh-CN" altLang="en-US" sz="1400" b="1" dirty="0" smtClean="0">
                    <a:latin typeface="STKaiti" panose="02010600040101010101" pitchFamily="2" charset="-122"/>
                    <a:ea typeface="STKaiti" panose="02010600040101010101" pitchFamily="2" charset="-122"/>
                  </a:rPr>
                  <a:t>管理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 bwMode="ltGray">
              <a:xfrm>
                <a:off x="6629400" y="2573972"/>
                <a:ext cx="2898648" cy="253447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4" tIns="45712" rIns="91424" bIns="45712" rtlCol="0" anchor="t"/>
              <a:lstStyle>
                <a:defPPr>
                  <a:defRPr lang="en-US"/>
                </a:defPPr>
                <a:lvl1pPr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20609" indent="-63489"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41216" indent="-126978"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61825" indent="-190466"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82432" indent="-253955"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597" algn="l" defTabSz="914239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16" algn="l" defTabSz="914239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36" algn="l" defTabSz="914239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6954" algn="l" defTabSz="914239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00" dirty="0" smtClean="0">
                    <a:solidFill>
                      <a:srgbClr val="000000"/>
                    </a:solidFill>
                    <a:latin typeface="STKaiti" panose="02010600040101010101" pitchFamily="2" charset="-122"/>
                    <a:ea typeface="STKaiti" panose="02010600040101010101" pitchFamily="2" charset="-122"/>
                  </a:rPr>
                  <a:t>核心业务</a:t>
                </a:r>
                <a:endParaRPr lang="zh-CN" altLang="en-US" sz="1400" i="1" dirty="0" smtClean="0">
                  <a:solidFill>
                    <a:srgbClr val="000000"/>
                  </a:solidFill>
                  <a:latin typeface="STKaiti" panose="02010600040101010101" pitchFamily="2" charset="-122"/>
                  <a:ea typeface="STKaiti" panose="02010600040101010101" pitchFamily="2" charset="-122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 bwMode="ltGray">
              <a:xfrm>
                <a:off x="7416862" y="3592903"/>
                <a:ext cx="1305083" cy="141727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2" tIns="45712" rIns="45712" bIns="45712" rtlCol="0" anchor="t"/>
              <a:lstStyle/>
              <a:p>
                <a:pPr algn="ctr" defTabSz="1041216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400" b="1" dirty="0" smtClean="0">
                    <a:solidFill>
                      <a:srgbClr val="000000"/>
                    </a:solidFill>
                    <a:latin typeface="STKaiti" panose="02010600040101010101" pitchFamily="2" charset="-122"/>
                    <a:ea typeface="STKaiti" panose="02010600040101010101" pitchFamily="2" charset="-122"/>
                  </a:rPr>
                  <a:t>整合的产品链</a:t>
                </a:r>
                <a:r>
                  <a:rPr lang="en-US" altLang="zh-CN" sz="1400" b="1" dirty="0" smtClean="0">
                    <a:solidFill>
                      <a:srgbClr val="000000"/>
                    </a:solidFill>
                    <a:latin typeface="STKaiti" panose="02010600040101010101" pitchFamily="2" charset="-122"/>
                    <a:ea typeface="STKaiti" panose="02010600040101010101" pitchFamily="2" charset="-122"/>
                  </a:rPr>
                  <a:t>/</a:t>
                </a:r>
                <a:r>
                  <a:rPr lang="zh-CN" altLang="en-US" sz="1400" b="1" dirty="0" smtClean="0">
                    <a:solidFill>
                      <a:srgbClr val="000000"/>
                    </a:solidFill>
                    <a:latin typeface="STKaiti" panose="02010600040101010101" pitchFamily="2" charset="-122"/>
                    <a:ea typeface="STKaiti" panose="02010600040101010101" pitchFamily="2" charset="-122"/>
                  </a:rPr>
                  <a:t>供应链</a:t>
                </a:r>
              </a:p>
              <a:p>
                <a:pPr algn="ctr" defTabSz="1041216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b="1" dirty="0" smtClean="0">
                  <a:solidFill>
                    <a:srgbClr val="000000"/>
                  </a:solidFill>
                  <a:latin typeface="STKaiti" panose="02010600040101010101" pitchFamily="2" charset="-122"/>
                  <a:ea typeface="STKaiti" panose="02010600040101010101" pitchFamily="2" charset="-122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 bwMode="ltGray">
              <a:xfrm>
                <a:off x="8793739" y="3592903"/>
                <a:ext cx="617745" cy="1417278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12" tIns="45712" rIns="45712" bIns="45712" rtlCol="0" anchor="t"/>
              <a:lstStyle>
                <a:defPPr>
                  <a:defRPr lang="en-US"/>
                </a:defPPr>
                <a:lvl1pPr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20609" indent="-63489"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41216" indent="-126978"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61825" indent="-190466"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82432" indent="-253955"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597" algn="l" defTabSz="914239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16" algn="l" defTabSz="914239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36" algn="l" defTabSz="914239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6954" algn="l" defTabSz="914239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00" b="1" dirty="0" smtClean="0">
                    <a:solidFill>
                      <a:srgbClr val="000000"/>
                    </a:solidFill>
                    <a:latin typeface="STKaiti" panose="02010600040101010101" pitchFamily="2" charset="-122"/>
                    <a:ea typeface="STKaiti" panose="02010600040101010101" pitchFamily="2" charset="-122"/>
                  </a:rPr>
                  <a:t>服务</a:t>
                </a:r>
                <a:r>
                  <a:rPr lang="en-US" altLang="zh-CN" sz="1400" b="1" dirty="0" smtClean="0">
                    <a:solidFill>
                      <a:srgbClr val="000000"/>
                    </a:solidFill>
                    <a:latin typeface="STKaiti" panose="02010600040101010101" pitchFamily="2" charset="-122"/>
                    <a:ea typeface="STKaiti" panose="02010600040101010101" pitchFamily="2" charset="-122"/>
                  </a:rPr>
                  <a:t>/</a:t>
                </a:r>
                <a:r>
                  <a:rPr lang="zh-CN" altLang="en-US" sz="1400" b="1" dirty="0" smtClean="0">
                    <a:solidFill>
                      <a:srgbClr val="000000"/>
                    </a:solidFill>
                    <a:latin typeface="STKaiti" panose="02010600040101010101" pitchFamily="2" charset="-122"/>
                    <a:ea typeface="STKaiti" panose="02010600040101010101" pitchFamily="2" charset="-122"/>
                  </a:rPr>
                  <a:t>运营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 bwMode="ltGray">
              <a:xfrm>
                <a:off x="6741306" y="3592903"/>
                <a:ext cx="617745" cy="1417278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12" tIns="45712" rIns="45712" bIns="45712" rtlCol="0" anchor="t"/>
              <a:lstStyle>
                <a:defPPr>
                  <a:defRPr lang="en-US"/>
                </a:defPPr>
                <a:lvl1pPr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20609" indent="-63489"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41216" indent="-126978"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61825" indent="-190466"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82432" indent="-253955" algn="l" defTabSz="1041216" rtl="0" fontAlgn="base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597" algn="l" defTabSz="914239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16" algn="l" defTabSz="914239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36" algn="l" defTabSz="914239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6954" algn="l" defTabSz="914239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00" b="1" dirty="0" smtClean="0">
                    <a:solidFill>
                      <a:srgbClr val="000000"/>
                    </a:solidFill>
                    <a:latin typeface="STKaiti" panose="02010600040101010101" pitchFamily="2" charset="-122"/>
                    <a:ea typeface="STKaiti" panose="02010600040101010101" pitchFamily="2" charset="-122"/>
                  </a:rPr>
                  <a:t>销售</a:t>
                </a:r>
                <a:r>
                  <a:rPr lang="en-US" altLang="zh-CN" sz="1400" b="1" dirty="0" smtClean="0">
                    <a:solidFill>
                      <a:srgbClr val="000000"/>
                    </a:solidFill>
                    <a:latin typeface="STKaiti" panose="02010600040101010101" pitchFamily="2" charset="-122"/>
                    <a:ea typeface="STKaiti" panose="02010600040101010101" pitchFamily="2" charset="-122"/>
                  </a:rPr>
                  <a:t>/</a:t>
                </a:r>
                <a:r>
                  <a:rPr lang="zh-CN" altLang="en-US" sz="1400" b="1" dirty="0" smtClean="0">
                    <a:solidFill>
                      <a:srgbClr val="000000"/>
                    </a:solidFill>
                    <a:latin typeface="STKaiti" panose="02010600040101010101" pitchFamily="2" charset="-122"/>
                    <a:ea typeface="STKaiti" panose="02010600040101010101" pitchFamily="2" charset="-122"/>
                  </a:rPr>
                  <a:t>营销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741306" y="2936228"/>
                <a:ext cx="2670178" cy="42891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b="1" dirty="0" smtClean="0">
                    <a:latin typeface="STKaiti" panose="02010600040101010101" pitchFamily="2" charset="-122"/>
                    <a:ea typeface="STKaiti" panose="02010600040101010101" pitchFamily="2" charset="-122"/>
                  </a:rPr>
                  <a:t>三层治理架构 </a:t>
                </a:r>
                <a:r>
                  <a:rPr lang="en-US" altLang="zh-CN" sz="1400" b="1" dirty="0" smtClean="0">
                    <a:latin typeface="STKaiti" panose="02010600040101010101" pitchFamily="2" charset="-122"/>
                    <a:ea typeface="STKaiti" panose="02010600040101010101" pitchFamily="2" charset="-122"/>
                  </a:rPr>
                  <a:t>/ </a:t>
                </a:r>
                <a:r>
                  <a:rPr lang="zh-CN" altLang="en-US" sz="1400" b="1" dirty="0" smtClean="0">
                    <a:latin typeface="STKaiti" panose="02010600040101010101" pitchFamily="2" charset="-122"/>
                    <a:ea typeface="STKaiti" panose="02010600040101010101" pitchFamily="2" charset="-122"/>
                  </a:rPr>
                  <a:t>管理</a:t>
                </a:r>
                <a:endParaRPr lang="zh-CN" altLang="en-US" sz="1400" b="1" dirty="0">
                  <a:latin typeface="STKaiti" panose="02010600040101010101" pitchFamily="2" charset="-122"/>
                  <a:ea typeface="STKaiti" panose="02010600040101010101" pitchFamily="2" charset="-122"/>
                </a:endParaRP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7486052" y="2060742"/>
              <a:ext cx="1241251" cy="3717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b="1" noProof="0" dirty="0" smtClean="0">
                  <a:solidFill>
                    <a:schemeClr val="accent1"/>
                  </a:solidFill>
                  <a:latin typeface="STKaiti" panose="02010600040101010101" pitchFamily="2" charset="-122"/>
                  <a:ea typeface="STKaiti" panose="02010600040101010101" pitchFamily="2" charset="-122"/>
                  <a:cs typeface="Arial" pitchFamily="34" charset="0"/>
                </a:rPr>
                <a:t>持续改进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581767" y="5063490"/>
              <a:ext cx="5935623" cy="166700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accent1"/>
              </a:solidFill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zh-CN" altLang="en-US" sz="1400" b="1" u="sng" dirty="0" smtClean="0">
                  <a:solidFill>
                    <a:schemeClr val="tx2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主要提升点</a:t>
              </a:r>
              <a:r>
                <a:rPr lang="en-US" altLang="zh-CN" sz="1400" b="1" dirty="0" smtClean="0">
                  <a:solidFill>
                    <a:schemeClr val="tx2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: </a:t>
              </a:r>
            </a:p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2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跨职能协作文化</a:t>
              </a:r>
              <a:r>
                <a:rPr lang="en-US" altLang="zh-CN" sz="1400" dirty="0" smtClean="0">
                  <a:solidFill>
                    <a:schemeClr val="tx2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/</a:t>
              </a:r>
              <a:r>
                <a:rPr lang="zh-CN" altLang="en-US" sz="1400" dirty="0" smtClean="0">
                  <a:solidFill>
                    <a:schemeClr val="tx2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信息共享 </a:t>
              </a:r>
              <a:r>
                <a:rPr lang="en-US" altLang="zh-CN" sz="1400" dirty="0" smtClean="0">
                  <a:solidFill>
                    <a:schemeClr val="tx2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/ </a:t>
              </a:r>
              <a:r>
                <a:rPr lang="zh-CN" altLang="en-US" sz="1400" dirty="0" smtClean="0">
                  <a:solidFill>
                    <a:schemeClr val="tx2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流程对接 </a:t>
              </a:r>
              <a:r>
                <a:rPr lang="en-US" altLang="zh-CN" sz="1400" dirty="0" smtClean="0">
                  <a:solidFill>
                    <a:schemeClr val="tx2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/ </a:t>
              </a:r>
              <a:r>
                <a:rPr lang="zh-CN" altLang="en-US" sz="1400" dirty="0" smtClean="0">
                  <a:solidFill>
                    <a:schemeClr val="tx2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厘定权责 </a:t>
              </a:r>
              <a:r>
                <a:rPr lang="en-US" altLang="zh-CN" sz="1400" dirty="0" smtClean="0">
                  <a:solidFill>
                    <a:schemeClr val="tx2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/ </a:t>
              </a:r>
              <a:r>
                <a:rPr lang="zh-CN" altLang="en-US" sz="1400" dirty="0" smtClean="0">
                  <a:solidFill>
                    <a:schemeClr val="tx2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协同决策</a:t>
              </a:r>
            </a:p>
            <a:p>
              <a:pPr>
                <a:spcAft>
                  <a:spcPts val="300"/>
                </a:spcAft>
              </a:pPr>
              <a:r>
                <a:rPr lang="zh-CN" altLang="en-US" sz="1400" b="1" u="sng" dirty="0" smtClean="0">
                  <a:solidFill>
                    <a:schemeClr val="tx2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主要变革点</a:t>
              </a:r>
              <a:r>
                <a:rPr lang="en-US" altLang="zh-CN" sz="1400" b="1" u="sng" dirty="0" smtClean="0">
                  <a:solidFill>
                    <a:schemeClr val="tx2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: </a:t>
              </a:r>
            </a:p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2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以产品为中心建立跨职能团队 </a:t>
              </a:r>
              <a:r>
                <a:rPr lang="en-US" altLang="zh-CN" sz="1400" dirty="0" smtClean="0">
                  <a:solidFill>
                    <a:schemeClr val="tx2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(</a:t>
              </a:r>
              <a:r>
                <a:rPr lang="zh-CN" altLang="en-US" sz="1400" dirty="0" smtClean="0">
                  <a:solidFill>
                    <a:schemeClr val="tx2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治理层 </a:t>
              </a:r>
              <a:r>
                <a:rPr lang="en-US" altLang="zh-CN" sz="1400" dirty="0" smtClean="0">
                  <a:solidFill>
                    <a:schemeClr val="tx2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/ </a:t>
              </a:r>
              <a:r>
                <a:rPr lang="zh-CN" altLang="en-US" sz="1400" dirty="0" smtClean="0">
                  <a:solidFill>
                    <a:schemeClr val="tx2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管理层 </a:t>
              </a:r>
              <a:r>
                <a:rPr lang="en-US" altLang="zh-CN" sz="1400" dirty="0" smtClean="0">
                  <a:solidFill>
                    <a:schemeClr val="tx2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/ </a:t>
              </a:r>
              <a:r>
                <a:rPr lang="zh-CN" altLang="en-US" sz="1400" dirty="0" smtClean="0">
                  <a:solidFill>
                    <a:schemeClr val="tx2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执行层</a:t>
              </a:r>
              <a:r>
                <a:rPr lang="en-US" altLang="zh-CN" sz="1400" dirty="0" smtClean="0">
                  <a:solidFill>
                    <a:schemeClr val="tx2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)</a:t>
              </a:r>
              <a:endParaRPr lang="zh-CN" altLang="en-US" sz="1400" dirty="0" smtClean="0">
                <a:solidFill>
                  <a:schemeClr val="tx2"/>
                </a:solidFill>
                <a:latin typeface="STKaiti" panose="02010600040101010101" pitchFamily="2" charset="-122"/>
                <a:ea typeface="STKaiti" panose="02010600040101010101" pitchFamily="2" charset="-122"/>
              </a:endParaRPr>
            </a:p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2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打通产品链供应链的 “端到端”管理，并提供与巿场和服务的衔接点</a:t>
              </a:r>
            </a:p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2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产品链供应链无缝对接（</a:t>
              </a:r>
              <a:r>
                <a:rPr lang="en-US" altLang="zh-CN" sz="1400" dirty="0" smtClean="0">
                  <a:solidFill>
                    <a:schemeClr val="tx2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NPI </a:t>
              </a:r>
              <a:r>
                <a:rPr lang="zh-CN" altLang="en-US" sz="1400" dirty="0" smtClean="0">
                  <a:solidFill>
                    <a:schemeClr val="tx2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流程 </a:t>
              </a:r>
              <a:r>
                <a:rPr lang="en-US" altLang="zh-CN" sz="1400" dirty="0" smtClean="0">
                  <a:solidFill>
                    <a:schemeClr val="tx2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– </a:t>
              </a:r>
              <a:r>
                <a:rPr lang="zh-CN" altLang="en-US" sz="1400" dirty="0" smtClean="0">
                  <a:solidFill>
                    <a:schemeClr val="tx2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新品导入）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34136" y="5070950"/>
              <a:ext cx="2892184" cy="166700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zh-CN" altLang="en-US" sz="1400" b="1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问题点</a:t>
              </a: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：</a:t>
              </a:r>
            </a:p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文化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：缺乏跨职能合作，职能部门各自为政</a:t>
              </a:r>
            </a:p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信息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：信息不对称，影响决策质量</a:t>
              </a:r>
            </a:p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流程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：流程不完整，对接松散</a:t>
              </a:r>
              <a:endPara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524437" y="2380674"/>
              <a:ext cx="288882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3572069" y="2380674"/>
              <a:ext cx="288882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6626165" y="2380674"/>
              <a:ext cx="288882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Left-Right Arrow 117"/>
            <p:cNvSpPr/>
            <p:nvPr/>
          </p:nvSpPr>
          <p:spPr>
            <a:xfrm>
              <a:off x="4397951" y="4351784"/>
              <a:ext cx="1213405" cy="374250"/>
            </a:xfrm>
            <a:prstGeom prst="leftRightArrow">
              <a:avLst>
                <a:gd name="adj1" fmla="val 57969"/>
                <a:gd name="adj2" fmla="val 50000"/>
              </a:avLst>
            </a:prstGeom>
            <a:solidFill>
              <a:schemeClr val="accent2"/>
            </a:solidFill>
            <a:ln w="25400">
              <a:noFill/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科学化管理</a:t>
              </a:r>
              <a:endParaRPr lang="zh-CN" altLang="en-US" sz="1100" b="1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</a:endParaRPr>
            </a:p>
          </p:txBody>
        </p:sp>
        <p:sp>
          <p:nvSpPr>
            <p:cNvPr id="119" name="Left-Right Arrow 118"/>
            <p:cNvSpPr/>
            <p:nvPr/>
          </p:nvSpPr>
          <p:spPr>
            <a:xfrm>
              <a:off x="4387758" y="3931949"/>
              <a:ext cx="1233793" cy="374250"/>
            </a:xfrm>
            <a:prstGeom prst="leftRightArrow">
              <a:avLst>
                <a:gd name="adj1" fmla="val 55313"/>
                <a:gd name="adj2" fmla="val 50000"/>
              </a:avLst>
            </a:prstGeom>
            <a:solidFill>
              <a:schemeClr val="accent2"/>
            </a:solidFill>
            <a:ln w="25400">
              <a:noFill/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跨职能协同</a:t>
              </a:r>
              <a:endParaRPr lang="zh-CN" altLang="en-US" sz="1100" b="1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</a:endParaRPr>
            </a:p>
          </p:txBody>
        </p:sp>
        <p:sp>
          <p:nvSpPr>
            <p:cNvPr id="120" name="Up Arrow 119"/>
            <p:cNvSpPr/>
            <p:nvPr/>
          </p:nvSpPr>
          <p:spPr>
            <a:xfrm>
              <a:off x="4571998" y="3249041"/>
              <a:ext cx="235679" cy="180000"/>
            </a:xfrm>
            <a:prstGeom prst="upArrow">
              <a:avLst/>
            </a:prstGeom>
            <a:solidFill>
              <a:schemeClr val="accent2"/>
            </a:solidFill>
            <a:ln w="25400">
              <a:noFill/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122" name="Up Arrow 121"/>
            <p:cNvSpPr/>
            <p:nvPr/>
          </p:nvSpPr>
          <p:spPr>
            <a:xfrm flipV="1">
              <a:off x="5129859" y="3265067"/>
              <a:ext cx="235679" cy="180000"/>
            </a:xfrm>
            <a:prstGeom prst="upArrow">
              <a:avLst/>
            </a:prstGeom>
            <a:solidFill>
              <a:schemeClr val="accent2"/>
            </a:solidFill>
            <a:ln w="25400">
              <a:noFill/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123" name="Up Arrow 122"/>
            <p:cNvSpPr/>
            <p:nvPr/>
          </p:nvSpPr>
          <p:spPr>
            <a:xfrm>
              <a:off x="7685371" y="3248550"/>
              <a:ext cx="235679" cy="180000"/>
            </a:xfrm>
            <a:prstGeom prst="upArrow">
              <a:avLst/>
            </a:prstGeom>
            <a:solidFill>
              <a:schemeClr val="accent2"/>
            </a:solidFill>
            <a:ln w="25400">
              <a:noFill/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124" name="Up Arrow 123"/>
            <p:cNvSpPr/>
            <p:nvPr/>
          </p:nvSpPr>
          <p:spPr>
            <a:xfrm flipV="1">
              <a:off x="8243232" y="3264576"/>
              <a:ext cx="235679" cy="180000"/>
            </a:xfrm>
            <a:prstGeom prst="upArrow">
              <a:avLst/>
            </a:prstGeom>
            <a:solidFill>
              <a:schemeClr val="accent2"/>
            </a:solidFill>
            <a:ln w="25400">
              <a:noFill/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126" name="Left-Right Arrow 125"/>
            <p:cNvSpPr/>
            <p:nvPr/>
          </p:nvSpPr>
          <p:spPr>
            <a:xfrm>
              <a:off x="7003982" y="4372244"/>
              <a:ext cx="2131649" cy="374250"/>
            </a:xfrm>
            <a:prstGeom prst="leftRightArrow">
              <a:avLst>
                <a:gd name="adj1" fmla="val 57969"/>
                <a:gd name="adj2" fmla="val 50000"/>
              </a:avLst>
            </a:prstGeom>
            <a:solidFill>
              <a:schemeClr val="accent2"/>
            </a:solidFill>
            <a:ln w="25400">
              <a:noFill/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科学化管理</a:t>
              </a:r>
              <a:endParaRPr lang="zh-CN" altLang="en-US" b="1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</a:endParaRPr>
            </a:p>
          </p:txBody>
        </p:sp>
        <p:sp>
          <p:nvSpPr>
            <p:cNvPr id="127" name="Left-Right Arrow 126"/>
            <p:cNvSpPr/>
            <p:nvPr/>
          </p:nvSpPr>
          <p:spPr>
            <a:xfrm>
              <a:off x="6993789" y="3952409"/>
              <a:ext cx="2167466" cy="374250"/>
            </a:xfrm>
            <a:prstGeom prst="leftRightArrow">
              <a:avLst>
                <a:gd name="adj1" fmla="val 55313"/>
                <a:gd name="adj2" fmla="val 50000"/>
              </a:avLst>
            </a:prstGeom>
            <a:solidFill>
              <a:schemeClr val="accent2"/>
            </a:solidFill>
            <a:ln w="25400">
              <a:noFill/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跨职能协同</a:t>
              </a:r>
              <a:endParaRPr lang="zh-CN" altLang="en-US" b="1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</a:endParaRPr>
            </a:p>
          </p:txBody>
        </p:sp>
      </p:grpSp>
      <p:grpSp>
        <p:nvGrpSpPr>
          <p:cNvPr id="66" name="Group 101"/>
          <p:cNvGrpSpPr/>
          <p:nvPr/>
        </p:nvGrpSpPr>
        <p:grpSpPr>
          <a:xfrm>
            <a:off x="6081653" y="171554"/>
            <a:ext cx="685511" cy="603529"/>
            <a:chOff x="7867755" y="2258092"/>
            <a:chExt cx="612000" cy="612000"/>
          </a:xfrm>
        </p:grpSpPr>
        <p:sp>
          <p:nvSpPr>
            <p:cNvPr id="112" name="Oval 111"/>
            <p:cNvSpPr/>
            <p:nvPr/>
          </p:nvSpPr>
          <p:spPr bwMode="ltGray">
            <a:xfrm>
              <a:off x="7867755" y="2258092"/>
              <a:ext cx="612000" cy="612000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 w="3175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116" name="Freeform 4843"/>
            <p:cNvSpPr>
              <a:spLocks noEditPoints="1"/>
            </p:cNvSpPr>
            <p:nvPr/>
          </p:nvSpPr>
          <p:spPr bwMode="auto">
            <a:xfrm>
              <a:off x="7922351" y="2337515"/>
              <a:ext cx="502032" cy="487410"/>
            </a:xfrm>
            <a:custGeom>
              <a:avLst/>
              <a:gdLst>
                <a:gd name="T0" fmla="*/ 376 w 412"/>
                <a:gd name="T1" fmla="*/ 96 h 400"/>
                <a:gd name="T2" fmla="*/ 382 w 412"/>
                <a:gd name="T3" fmla="*/ 126 h 400"/>
                <a:gd name="T4" fmla="*/ 356 w 412"/>
                <a:gd name="T5" fmla="*/ 144 h 400"/>
                <a:gd name="T6" fmla="*/ 328 w 412"/>
                <a:gd name="T7" fmla="*/ 116 h 400"/>
                <a:gd name="T8" fmla="*/ 344 w 412"/>
                <a:gd name="T9" fmla="*/ 90 h 400"/>
                <a:gd name="T10" fmla="*/ 374 w 412"/>
                <a:gd name="T11" fmla="*/ 156 h 400"/>
                <a:gd name="T12" fmla="*/ 320 w 412"/>
                <a:gd name="T13" fmla="*/ 156 h 400"/>
                <a:gd name="T14" fmla="*/ 314 w 412"/>
                <a:gd name="T15" fmla="*/ 204 h 400"/>
                <a:gd name="T16" fmla="*/ 370 w 412"/>
                <a:gd name="T17" fmla="*/ 268 h 400"/>
                <a:gd name="T18" fmla="*/ 404 w 412"/>
                <a:gd name="T19" fmla="*/ 246 h 400"/>
                <a:gd name="T20" fmla="*/ 410 w 412"/>
                <a:gd name="T21" fmla="*/ 166 h 400"/>
                <a:gd name="T22" fmla="*/ 398 w 412"/>
                <a:gd name="T23" fmla="*/ 156 h 400"/>
                <a:gd name="T24" fmla="*/ 98 w 412"/>
                <a:gd name="T25" fmla="*/ 156 h 400"/>
                <a:gd name="T26" fmla="*/ 56 w 412"/>
                <a:gd name="T27" fmla="*/ 182 h 400"/>
                <a:gd name="T28" fmla="*/ 14 w 412"/>
                <a:gd name="T29" fmla="*/ 156 h 400"/>
                <a:gd name="T30" fmla="*/ 2 w 412"/>
                <a:gd name="T31" fmla="*/ 166 h 400"/>
                <a:gd name="T32" fmla="*/ 8 w 412"/>
                <a:gd name="T33" fmla="*/ 246 h 400"/>
                <a:gd name="T34" fmla="*/ 42 w 412"/>
                <a:gd name="T35" fmla="*/ 268 h 400"/>
                <a:gd name="T36" fmla="*/ 98 w 412"/>
                <a:gd name="T37" fmla="*/ 204 h 400"/>
                <a:gd name="T38" fmla="*/ 172 w 412"/>
                <a:gd name="T39" fmla="*/ 50 h 400"/>
                <a:gd name="T40" fmla="*/ 192 w 412"/>
                <a:gd name="T41" fmla="*/ 68 h 400"/>
                <a:gd name="T42" fmla="*/ 214 w 412"/>
                <a:gd name="T43" fmla="*/ 70 h 400"/>
                <a:gd name="T44" fmla="*/ 236 w 412"/>
                <a:gd name="T45" fmla="*/ 56 h 400"/>
                <a:gd name="T46" fmla="*/ 242 w 412"/>
                <a:gd name="T47" fmla="*/ 36 h 400"/>
                <a:gd name="T48" fmla="*/ 232 w 412"/>
                <a:gd name="T49" fmla="*/ 10 h 400"/>
                <a:gd name="T50" fmla="*/ 206 w 412"/>
                <a:gd name="T51" fmla="*/ 0 h 400"/>
                <a:gd name="T52" fmla="*/ 186 w 412"/>
                <a:gd name="T53" fmla="*/ 6 h 400"/>
                <a:gd name="T54" fmla="*/ 170 w 412"/>
                <a:gd name="T55" fmla="*/ 28 h 400"/>
                <a:gd name="T56" fmla="*/ 206 w 412"/>
                <a:gd name="T57" fmla="*/ 400 h 400"/>
                <a:gd name="T58" fmla="*/ 296 w 412"/>
                <a:gd name="T59" fmla="*/ 378 h 400"/>
                <a:gd name="T60" fmla="*/ 366 w 412"/>
                <a:gd name="T61" fmla="*/ 322 h 400"/>
                <a:gd name="T62" fmla="*/ 320 w 412"/>
                <a:gd name="T63" fmla="*/ 250 h 400"/>
                <a:gd name="T64" fmla="*/ 244 w 412"/>
                <a:gd name="T65" fmla="*/ 200 h 400"/>
                <a:gd name="T66" fmla="*/ 206 w 412"/>
                <a:gd name="T67" fmla="*/ 194 h 400"/>
                <a:gd name="T68" fmla="*/ 158 w 412"/>
                <a:gd name="T69" fmla="*/ 234 h 400"/>
                <a:gd name="T70" fmla="*/ 140 w 412"/>
                <a:gd name="T71" fmla="*/ 262 h 400"/>
                <a:gd name="T72" fmla="*/ 118 w 412"/>
                <a:gd name="T73" fmla="*/ 262 h 400"/>
                <a:gd name="T74" fmla="*/ 100 w 412"/>
                <a:gd name="T75" fmla="*/ 244 h 400"/>
                <a:gd name="T76" fmla="*/ 46 w 412"/>
                <a:gd name="T77" fmla="*/ 322 h 400"/>
                <a:gd name="T78" fmla="*/ 96 w 412"/>
                <a:gd name="T79" fmla="*/ 368 h 400"/>
                <a:gd name="T80" fmla="*/ 182 w 412"/>
                <a:gd name="T81" fmla="*/ 398 h 400"/>
                <a:gd name="T82" fmla="*/ 28 w 412"/>
                <a:gd name="T83" fmla="*/ 116 h 400"/>
                <a:gd name="T84" fmla="*/ 56 w 412"/>
                <a:gd name="T85" fmla="*/ 144 h 400"/>
                <a:gd name="T86" fmla="*/ 82 w 412"/>
                <a:gd name="T87" fmla="*/ 126 h 400"/>
                <a:gd name="T88" fmla="*/ 76 w 412"/>
                <a:gd name="T89" fmla="*/ 96 h 400"/>
                <a:gd name="T90" fmla="*/ 46 w 412"/>
                <a:gd name="T91" fmla="*/ 90 h 400"/>
                <a:gd name="T92" fmla="*/ 28 w 412"/>
                <a:gd name="T93" fmla="*/ 116 h 400"/>
                <a:gd name="T94" fmla="*/ 300 w 412"/>
                <a:gd name="T95" fmla="*/ 116 h 400"/>
                <a:gd name="T96" fmla="*/ 298 w 412"/>
                <a:gd name="T97" fmla="*/ 102 h 400"/>
                <a:gd name="T98" fmla="*/ 268 w 412"/>
                <a:gd name="T99" fmla="*/ 82 h 400"/>
                <a:gd name="T100" fmla="*/ 144 w 412"/>
                <a:gd name="T101" fmla="*/ 82 h 400"/>
                <a:gd name="T102" fmla="*/ 122 w 412"/>
                <a:gd name="T103" fmla="*/ 92 h 400"/>
                <a:gd name="T104" fmla="*/ 112 w 412"/>
                <a:gd name="T105" fmla="*/ 116 h 400"/>
                <a:gd name="T106" fmla="*/ 114 w 412"/>
                <a:gd name="T107" fmla="*/ 240 h 400"/>
                <a:gd name="T108" fmla="*/ 128 w 412"/>
                <a:gd name="T109" fmla="*/ 248 h 400"/>
                <a:gd name="T110" fmla="*/ 144 w 412"/>
                <a:gd name="T111" fmla="*/ 234 h 400"/>
                <a:gd name="T112" fmla="*/ 154 w 412"/>
                <a:gd name="T113" fmla="*/ 140 h 400"/>
                <a:gd name="T114" fmla="*/ 158 w 412"/>
                <a:gd name="T115" fmla="*/ 170 h 400"/>
                <a:gd name="T116" fmla="*/ 230 w 412"/>
                <a:gd name="T117" fmla="*/ 164 h 400"/>
                <a:gd name="T118" fmla="*/ 254 w 412"/>
                <a:gd name="T119" fmla="*/ 150 h 400"/>
                <a:gd name="T120" fmla="*/ 268 w 412"/>
                <a:gd name="T121" fmla="*/ 176 h 400"/>
                <a:gd name="T122" fmla="*/ 300 w 412"/>
                <a:gd name="T123" fmla="*/ 19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12" h="400">
                  <a:moveTo>
                    <a:pt x="356" y="88"/>
                  </a:moveTo>
                  <a:lnTo>
                    <a:pt x="356" y="88"/>
                  </a:lnTo>
                  <a:lnTo>
                    <a:pt x="366" y="90"/>
                  </a:lnTo>
                  <a:lnTo>
                    <a:pt x="376" y="96"/>
                  </a:lnTo>
                  <a:lnTo>
                    <a:pt x="382" y="104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2" y="126"/>
                  </a:lnTo>
                  <a:lnTo>
                    <a:pt x="376" y="136"/>
                  </a:lnTo>
                  <a:lnTo>
                    <a:pt x="366" y="142"/>
                  </a:lnTo>
                  <a:lnTo>
                    <a:pt x="356" y="144"/>
                  </a:lnTo>
                  <a:lnTo>
                    <a:pt x="356" y="144"/>
                  </a:lnTo>
                  <a:lnTo>
                    <a:pt x="344" y="142"/>
                  </a:lnTo>
                  <a:lnTo>
                    <a:pt x="336" y="136"/>
                  </a:lnTo>
                  <a:lnTo>
                    <a:pt x="330" y="126"/>
                  </a:lnTo>
                  <a:lnTo>
                    <a:pt x="328" y="116"/>
                  </a:lnTo>
                  <a:lnTo>
                    <a:pt x="328" y="116"/>
                  </a:lnTo>
                  <a:lnTo>
                    <a:pt x="330" y="104"/>
                  </a:lnTo>
                  <a:lnTo>
                    <a:pt x="336" y="96"/>
                  </a:lnTo>
                  <a:lnTo>
                    <a:pt x="344" y="90"/>
                  </a:lnTo>
                  <a:lnTo>
                    <a:pt x="356" y="88"/>
                  </a:lnTo>
                  <a:lnTo>
                    <a:pt x="356" y="88"/>
                  </a:lnTo>
                  <a:close/>
                  <a:moveTo>
                    <a:pt x="392" y="156"/>
                  </a:moveTo>
                  <a:lnTo>
                    <a:pt x="374" y="156"/>
                  </a:lnTo>
                  <a:lnTo>
                    <a:pt x="356" y="182"/>
                  </a:lnTo>
                  <a:lnTo>
                    <a:pt x="338" y="156"/>
                  </a:lnTo>
                  <a:lnTo>
                    <a:pt x="320" y="156"/>
                  </a:lnTo>
                  <a:lnTo>
                    <a:pt x="320" y="156"/>
                  </a:lnTo>
                  <a:lnTo>
                    <a:pt x="314" y="156"/>
                  </a:lnTo>
                  <a:lnTo>
                    <a:pt x="314" y="156"/>
                  </a:lnTo>
                  <a:lnTo>
                    <a:pt x="314" y="158"/>
                  </a:lnTo>
                  <a:lnTo>
                    <a:pt x="314" y="204"/>
                  </a:lnTo>
                  <a:lnTo>
                    <a:pt x="314" y="204"/>
                  </a:lnTo>
                  <a:lnTo>
                    <a:pt x="336" y="224"/>
                  </a:lnTo>
                  <a:lnTo>
                    <a:pt x="354" y="244"/>
                  </a:lnTo>
                  <a:lnTo>
                    <a:pt x="370" y="268"/>
                  </a:lnTo>
                  <a:lnTo>
                    <a:pt x="386" y="294"/>
                  </a:lnTo>
                  <a:lnTo>
                    <a:pt x="386" y="294"/>
                  </a:lnTo>
                  <a:lnTo>
                    <a:pt x="396" y="270"/>
                  </a:lnTo>
                  <a:lnTo>
                    <a:pt x="404" y="246"/>
                  </a:lnTo>
                  <a:lnTo>
                    <a:pt x="410" y="220"/>
                  </a:lnTo>
                  <a:lnTo>
                    <a:pt x="412" y="194"/>
                  </a:lnTo>
                  <a:lnTo>
                    <a:pt x="412" y="194"/>
                  </a:lnTo>
                  <a:lnTo>
                    <a:pt x="410" y="166"/>
                  </a:lnTo>
                  <a:lnTo>
                    <a:pt x="410" y="166"/>
                  </a:lnTo>
                  <a:lnTo>
                    <a:pt x="406" y="162"/>
                  </a:lnTo>
                  <a:lnTo>
                    <a:pt x="402" y="158"/>
                  </a:lnTo>
                  <a:lnTo>
                    <a:pt x="398" y="156"/>
                  </a:lnTo>
                  <a:lnTo>
                    <a:pt x="392" y="156"/>
                  </a:lnTo>
                  <a:lnTo>
                    <a:pt x="392" y="156"/>
                  </a:lnTo>
                  <a:close/>
                  <a:moveTo>
                    <a:pt x="98" y="204"/>
                  </a:moveTo>
                  <a:lnTo>
                    <a:pt x="98" y="156"/>
                  </a:lnTo>
                  <a:lnTo>
                    <a:pt x="98" y="156"/>
                  </a:lnTo>
                  <a:lnTo>
                    <a:pt x="92" y="156"/>
                  </a:lnTo>
                  <a:lnTo>
                    <a:pt x="74" y="156"/>
                  </a:lnTo>
                  <a:lnTo>
                    <a:pt x="56" y="182"/>
                  </a:lnTo>
                  <a:lnTo>
                    <a:pt x="38" y="156"/>
                  </a:lnTo>
                  <a:lnTo>
                    <a:pt x="20" y="156"/>
                  </a:lnTo>
                  <a:lnTo>
                    <a:pt x="20" y="156"/>
                  </a:lnTo>
                  <a:lnTo>
                    <a:pt x="14" y="156"/>
                  </a:lnTo>
                  <a:lnTo>
                    <a:pt x="10" y="158"/>
                  </a:lnTo>
                  <a:lnTo>
                    <a:pt x="6" y="162"/>
                  </a:lnTo>
                  <a:lnTo>
                    <a:pt x="2" y="166"/>
                  </a:lnTo>
                  <a:lnTo>
                    <a:pt x="2" y="166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2" y="220"/>
                  </a:lnTo>
                  <a:lnTo>
                    <a:pt x="8" y="246"/>
                  </a:lnTo>
                  <a:lnTo>
                    <a:pt x="16" y="270"/>
                  </a:lnTo>
                  <a:lnTo>
                    <a:pt x="26" y="294"/>
                  </a:lnTo>
                  <a:lnTo>
                    <a:pt x="26" y="294"/>
                  </a:lnTo>
                  <a:lnTo>
                    <a:pt x="42" y="268"/>
                  </a:lnTo>
                  <a:lnTo>
                    <a:pt x="58" y="244"/>
                  </a:lnTo>
                  <a:lnTo>
                    <a:pt x="76" y="224"/>
                  </a:lnTo>
                  <a:lnTo>
                    <a:pt x="98" y="204"/>
                  </a:lnTo>
                  <a:lnTo>
                    <a:pt x="98" y="204"/>
                  </a:lnTo>
                  <a:close/>
                  <a:moveTo>
                    <a:pt x="170" y="36"/>
                  </a:moveTo>
                  <a:lnTo>
                    <a:pt x="170" y="36"/>
                  </a:lnTo>
                  <a:lnTo>
                    <a:pt x="170" y="42"/>
                  </a:lnTo>
                  <a:lnTo>
                    <a:pt x="172" y="50"/>
                  </a:lnTo>
                  <a:lnTo>
                    <a:pt x="176" y="56"/>
                  </a:lnTo>
                  <a:lnTo>
                    <a:pt x="180" y="60"/>
                  </a:lnTo>
                  <a:lnTo>
                    <a:pt x="186" y="66"/>
                  </a:lnTo>
                  <a:lnTo>
                    <a:pt x="192" y="68"/>
                  </a:lnTo>
                  <a:lnTo>
                    <a:pt x="198" y="70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214" y="70"/>
                  </a:lnTo>
                  <a:lnTo>
                    <a:pt x="220" y="68"/>
                  </a:lnTo>
                  <a:lnTo>
                    <a:pt x="226" y="66"/>
                  </a:lnTo>
                  <a:lnTo>
                    <a:pt x="232" y="60"/>
                  </a:lnTo>
                  <a:lnTo>
                    <a:pt x="236" y="56"/>
                  </a:lnTo>
                  <a:lnTo>
                    <a:pt x="240" y="50"/>
                  </a:lnTo>
                  <a:lnTo>
                    <a:pt x="242" y="42"/>
                  </a:lnTo>
                  <a:lnTo>
                    <a:pt x="242" y="36"/>
                  </a:lnTo>
                  <a:lnTo>
                    <a:pt x="242" y="36"/>
                  </a:lnTo>
                  <a:lnTo>
                    <a:pt x="242" y="28"/>
                  </a:lnTo>
                  <a:lnTo>
                    <a:pt x="240" y="22"/>
                  </a:lnTo>
                  <a:lnTo>
                    <a:pt x="236" y="16"/>
                  </a:lnTo>
                  <a:lnTo>
                    <a:pt x="232" y="10"/>
                  </a:lnTo>
                  <a:lnTo>
                    <a:pt x="226" y="6"/>
                  </a:lnTo>
                  <a:lnTo>
                    <a:pt x="220" y="2"/>
                  </a:lnTo>
                  <a:lnTo>
                    <a:pt x="214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198" y="0"/>
                  </a:lnTo>
                  <a:lnTo>
                    <a:pt x="192" y="2"/>
                  </a:lnTo>
                  <a:lnTo>
                    <a:pt x="186" y="6"/>
                  </a:lnTo>
                  <a:lnTo>
                    <a:pt x="180" y="10"/>
                  </a:lnTo>
                  <a:lnTo>
                    <a:pt x="176" y="16"/>
                  </a:lnTo>
                  <a:lnTo>
                    <a:pt x="172" y="22"/>
                  </a:lnTo>
                  <a:lnTo>
                    <a:pt x="170" y="28"/>
                  </a:lnTo>
                  <a:lnTo>
                    <a:pt x="170" y="36"/>
                  </a:lnTo>
                  <a:lnTo>
                    <a:pt x="170" y="36"/>
                  </a:lnTo>
                  <a:close/>
                  <a:moveTo>
                    <a:pt x="206" y="400"/>
                  </a:moveTo>
                  <a:lnTo>
                    <a:pt x="206" y="400"/>
                  </a:lnTo>
                  <a:lnTo>
                    <a:pt x="230" y="398"/>
                  </a:lnTo>
                  <a:lnTo>
                    <a:pt x="254" y="394"/>
                  </a:lnTo>
                  <a:lnTo>
                    <a:pt x="276" y="388"/>
                  </a:lnTo>
                  <a:lnTo>
                    <a:pt x="296" y="378"/>
                  </a:lnTo>
                  <a:lnTo>
                    <a:pt x="316" y="368"/>
                  </a:lnTo>
                  <a:lnTo>
                    <a:pt x="334" y="354"/>
                  </a:lnTo>
                  <a:lnTo>
                    <a:pt x="352" y="338"/>
                  </a:lnTo>
                  <a:lnTo>
                    <a:pt x="366" y="322"/>
                  </a:lnTo>
                  <a:lnTo>
                    <a:pt x="366" y="322"/>
                  </a:lnTo>
                  <a:lnTo>
                    <a:pt x="352" y="296"/>
                  </a:lnTo>
                  <a:lnTo>
                    <a:pt x="336" y="272"/>
                  </a:lnTo>
                  <a:lnTo>
                    <a:pt x="320" y="250"/>
                  </a:lnTo>
                  <a:lnTo>
                    <a:pt x="300" y="232"/>
                  </a:lnTo>
                  <a:lnTo>
                    <a:pt x="280" y="216"/>
                  </a:lnTo>
                  <a:lnTo>
                    <a:pt x="256" y="204"/>
                  </a:lnTo>
                  <a:lnTo>
                    <a:pt x="244" y="200"/>
                  </a:lnTo>
                  <a:lnTo>
                    <a:pt x="232" y="196"/>
                  </a:lnTo>
                  <a:lnTo>
                    <a:pt x="220" y="194"/>
                  </a:lnTo>
                  <a:lnTo>
                    <a:pt x="206" y="194"/>
                  </a:lnTo>
                  <a:lnTo>
                    <a:pt x="206" y="194"/>
                  </a:lnTo>
                  <a:lnTo>
                    <a:pt x="182" y="196"/>
                  </a:lnTo>
                  <a:lnTo>
                    <a:pt x="158" y="202"/>
                  </a:lnTo>
                  <a:lnTo>
                    <a:pt x="158" y="234"/>
                  </a:lnTo>
                  <a:lnTo>
                    <a:pt x="158" y="234"/>
                  </a:lnTo>
                  <a:lnTo>
                    <a:pt x="158" y="240"/>
                  </a:lnTo>
                  <a:lnTo>
                    <a:pt x="156" y="244"/>
                  </a:lnTo>
                  <a:lnTo>
                    <a:pt x="150" y="254"/>
                  </a:lnTo>
                  <a:lnTo>
                    <a:pt x="140" y="262"/>
                  </a:lnTo>
                  <a:lnTo>
                    <a:pt x="134" y="264"/>
                  </a:lnTo>
                  <a:lnTo>
                    <a:pt x="128" y="264"/>
                  </a:lnTo>
                  <a:lnTo>
                    <a:pt x="128" y="264"/>
                  </a:lnTo>
                  <a:lnTo>
                    <a:pt x="118" y="262"/>
                  </a:lnTo>
                  <a:lnTo>
                    <a:pt x="110" y="258"/>
                  </a:lnTo>
                  <a:lnTo>
                    <a:pt x="104" y="252"/>
                  </a:lnTo>
                  <a:lnTo>
                    <a:pt x="100" y="244"/>
                  </a:lnTo>
                  <a:lnTo>
                    <a:pt x="100" y="244"/>
                  </a:lnTo>
                  <a:lnTo>
                    <a:pt x="84" y="260"/>
                  </a:lnTo>
                  <a:lnTo>
                    <a:pt x="70" y="280"/>
                  </a:lnTo>
                  <a:lnTo>
                    <a:pt x="58" y="300"/>
                  </a:lnTo>
                  <a:lnTo>
                    <a:pt x="46" y="322"/>
                  </a:lnTo>
                  <a:lnTo>
                    <a:pt x="46" y="322"/>
                  </a:lnTo>
                  <a:lnTo>
                    <a:pt x="60" y="338"/>
                  </a:lnTo>
                  <a:lnTo>
                    <a:pt x="78" y="354"/>
                  </a:lnTo>
                  <a:lnTo>
                    <a:pt x="96" y="368"/>
                  </a:lnTo>
                  <a:lnTo>
                    <a:pt x="116" y="378"/>
                  </a:lnTo>
                  <a:lnTo>
                    <a:pt x="136" y="388"/>
                  </a:lnTo>
                  <a:lnTo>
                    <a:pt x="158" y="394"/>
                  </a:lnTo>
                  <a:lnTo>
                    <a:pt x="182" y="398"/>
                  </a:lnTo>
                  <a:lnTo>
                    <a:pt x="206" y="400"/>
                  </a:lnTo>
                  <a:lnTo>
                    <a:pt x="206" y="400"/>
                  </a:lnTo>
                  <a:close/>
                  <a:moveTo>
                    <a:pt x="28" y="116"/>
                  </a:moveTo>
                  <a:lnTo>
                    <a:pt x="28" y="116"/>
                  </a:lnTo>
                  <a:lnTo>
                    <a:pt x="30" y="126"/>
                  </a:lnTo>
                  <a:lnTo>
                    <a:pt x="36" y="136"/>
                  </a:lnTo>
                  <a:lnTo>
                    <a:pt x="46" y="142"/>
                  </a:lnTo>
                  <a:lnTo>
                    <a:pt x="56" y="144"/>
                  </a:lnTo>
                  <a:lnTo>
                    <a:pt x="56" y="144"/>
                  </a:lnTo>
                  <a:lnTo>
                    <a:pt x="68" y="142"/>
                  </a:lnTo>
                  <a:lnTo>
                    <a:pt x="76" y="136"/>
                  </a:lnTo>
                  <a:lnTo>
                    <a:pt x="82" y="126"/>
                  </a:lnTo>
                  <a:lnTo>
                    <a:pt x="84" y="116"/>
                  </a:lnTo>
                  <a:lnTo>
                    <a:pt x="84" y="116"/>
                  </a:lnTo>
                  <a:lnTo>
                    <a:pt x="82" y="104"/>
                  </a:lnTo>
                  <a:lnTo>
                    <a:pt x="76" y="96"/>
                  </a:lnTo>
                  <a:lnTo>
                    <a:pt x="68" y="90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46" y="90"/>
                  </a:lnTo>
                  <a:lnTo>
                    <a:pt x="36" y="96"/>
                  </a:lnTo>
                  <a:lnTo>
                    <a:pt x="30" y="104"/>
                  </a:lnTo>
                  <a:lnTo>
                    <a:pt x="28" y="116"/>
                  </a:lnTo>
                  <a:lnTo>
                    <a:pt x="28" y="116"/>
                  </a:lnTo>
                  <a:close/>
                  <a:moveTo>
                    <a:pt x="300" y="192"/>
                  </a:moveTo>
                  <a:lnTo>
                    <a:pt x="300" y="116"/>
                  </a:lnTo>
                  <a:lnTo>
                    <a:pt x="300" y="116"/>
                  </a:lnTo>
                  <a:lnTo>
                    <a:pt x="300" y="116"/>
                  </a:lnTo>
                  <a:lnTo>
                    <a:pt x="300" y="114"/>
                  </a:lnTo>
                  <a:lnTo>
                    <a:pt x="300" y="114"/>
                  </a:lnTo>
                  <a:lnTo>
                    <a:pt x="300" y="108"/>
                  </a:lnTo>
                  <a:lnTo>
                    <a:pt x="298" y="102"/>
                  </a:lnTo>
                  <a:lnTo>
                    <a:pt x="290" y="92"/>
                  </a:lnTo>
                  <a:lnTo>
                    <a:pt x="280" y="84"/>
                  </a:lnTo>
                  <a:lnTo>
                    <a:pt x="274" y="82"/>
                  </a:lnTo>
                  <a:lnTo>
                    <a:pt x="268" y="82"/>
                  </a:lnTo>
                  <a:lnTo>
                    <a:pt x="232" y="82"/>
                  </a:lnTo>
                  <a:lnTo>
                    <a:pt x="206" y="116"/>
                  </a:lnTo>
                  <a:lnTo>
                    <a:pt x="180" y="82"/>
                  </a:lnTo>
                  <a:lnTo>
                    <a:pt x="144" y="82"/>
                  </a:lnTo>
                  <a:lnTo>
                    <a:pt x="144" y="82"/>
                  </a:lnTo>
                  <a:lnTo>
                    <a:pt x="138" y="82"/>
                  </a:lnTo>
                  <a:lnTo>
                    <a:pt x="132" y="84"/>
                  </a:lnTo>
                  <a:lnTo>
                    <a:pt x="122" y="92"/>
                  </a:lnTo>
                  <a:lnTo>
                    <a:pt x="114" y="102"/>
                  </a:lnTo>
                  <a:lnTo>
                    <a:pt x="112" y="108"/>
                  </a:lnTo>
                  <a:lnTo>
                    <a:pt x="112" y="114"/>
                  </a:lnTo>
                  <a:lnTo>
                    <a:pt x="112" y="116"/>
                  </a:lnTo>
                  <a:lnTo>
                    <a:pt x="112" y="130"/>
                  </a:lnTo>
                  <a:lnTo>
                    <a:pt x="112" y="234"/>
                  </a:lnTo>
                  <a:lnTo>
                    <a:pt x="112" y="234"/>
                  </a:lnTo>
                  <a:lnTo>
                    <a:pt x="114" y="240"/>
                  </a:lnTo>
                  <a:lnTo>
                    <a:pt x="116" y="244"/>
                  </a:lnTo>
                  <a:lnTo>
                    <a:pt x="122" y="248"/>
                  </a:lnTo>
                  <a:lnTo>
                    <a:pt x="128" y="248"/>
                  </a:lnTo>
                  <a:lnTo>
                    <a:pt x="128" y="248"/>
                  </a:lnTo>
                  <a:lnTo>
                    <a:pt x="134" y="248"/>
                  </a:lnTo>
                  <a:lnTo>
                    <a:pt x="138" y="244"/>
                  </a:lnTo>
                  <a:lnTo>
                    <a:pt x="142" y="240"/>
                  </a:lnTo>
                  <a:lnTo>
                    <a:pt x="144" y="234"/>
                  </a:lnTo>
                  <a:lnTo>
                    <a:pt x="144" y="130"/>
                  </a:lnTo>
                  <a:lnTo>
                    <a:pt x="144" y="130"/>
                  </a:lnTo>
                  <a:lnTo>
                    <a:pt x="150" y="134"/>
                  </a:lnTo>
                  <a:lnTo>
                    <a:pt x="154" y="140"/>
                  </a:lnTo>
                  <a:lnTo>
                    <a:pt x="158" y="148"/>
                  </a:lnTo>
                  <a:lnTo>
                    <a:pt x="158" y="156"/>
                  </a:lnTo>
                  <a:lnTo>
                    <a:pt x="158" y="170"/>
                  </a:lnTo>
                  <a:lnTo>
                    <a:pt x="158" y="170"/>
                  </a:lnTo>
                  <a:lnTo>
                    <a:pt x="182" y="164"/>
                  </a:lnTo>
                  <a:lnTo>
                    <a:pt x="206" y="162"/>
                  </a:lnTo>
                  <a:lnTo>
                    <a:pt x="206" y="162"/>
                  </a:lnTo>
                  <a:lnTo>
                    <a:pt x="230" y="164"/>
                  </a:lnTo>
                  <a:lnTo>
                    <a:pt x="254" y="170"/>
                  </a:lnTo>
                  <a:lnTo>
                    <a:pt x="254" y="158"/>
                  </a:lnTo>
                  <a:lnTo>
                    <a:pt x="254" y="158"/>
                  </a:lnTo>
                  <a:lnTo>
                    <a:pt x="254" y="150"/>
                  </a:lnTo>
                  <a:lnTo>
                    <a:pt x="258" y="142"/>
                  </a:lnTo>
                  <a:lnTo>
                    <a:pt x="262" y="136"/>
                  </a:lnTo>
                  <a:lnTo>
                    <a:pt x="268" y="132"/>
                  </a:lnTo>
                  <a:lnTo>
                    <a:pt x="268" y="176"/>
                  </a:lnTo>
                  <a:lnTo>
                    <a:pt x="268" y="176"/>
                  </a:lnTo>
                  <a:lnTo>
                    <a:pt x="284" y="184"/>
                  </a:lnTo>
                  <a:lnTo>
                    <a:pt x="300" y="192"/>
                  </a:lnTo>
                  <a:lnTo>
                    <a:pt x="300" y="1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67" name="Group 116"/>
          <p:cNvGrpSpPr/>
          <p:nvPr/>
        </p:nvGrpSpPr>
        <p:grpSpPr>
          <a:xfrm>
            <a:off x="5082372" y="171554"/>
            <a:ext cx="685511" cy="603529"/>
            <a:chOff x="6715798" y="3474401"/>
            <a:chExt cx="612000" cy="612000"/>
          </a:xfrm>
        </p:grpSpPr>
        <p:sp>
          <p:nvSpPr>
            <p:cNvPr id="121" name="Oval 120"/>
            <p:cNvSpPr/>
            <p:nvPr/>
          </p:nvSpPr>
          <p:spPr bwMode="ltGray">
            <a:xfrm>
              <a:off x="6715798" y="3474401"/>
              <a:ext cx="612000" cy="612000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 w="3175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125" name="Freeform 4971"/>
            <p:cNvSpPr>
              <a:spLocks noEditPoints="1"/>
            </p:cNvSpPr>
            <p:nvPr/>
          </p:nvSpPr>
          <p:spPr bwMode="auto">
            <a:xfrm>
              <a:off x="6823180" y="3560628"/>
              <a:ext cx="462549" cy="433640"/>
            </a:xfrm>
            <a:custGeom>
              <a:avLst/>
              <a:gdLst>
                <a:gd name="T0" fmla="*/ 378 w 384"/>
                <a:gd name="T1" fmla="*/ 138 h 360"/>
                <a:gd name="T2" fmla="*/ 384 w 384"/>
                <a:gd name="T3" fmla="*/ 188 h 360"/>
                <a:gd name="T4" fmla="*/ 360 w 384"/>
                <a:gd name="T5" fmla="*/ 286 h 360"/>
                <a:gd name="T6" fmla="*/ 294 w 384"/>
                <a:gd name="T7" fmla="*/ 360 h 360"/>
                <a:gd name="T8" fmla="*/ 298 w 384"/>
                <a:gd name="T9" fmla="*/ 126 h 360"/>
                <a:gd name="T10" fmla="*/ 274 w 384"/>
                <a:gd name="T11" fmla="*/ 318 h 360"/>
                <a:gd name="T12" fmla="*/ 238 w 384"/>
                <a:gd name="T13" fmla="*/ 142 h 360"/>
                <a:gd name="T14" fmla="*/ 184 w 384"/>
                <a:gd name="T15" fmla="*/ 86 h 360"/>
                <a:gd name="T16" fmla="*/ 170 w 384"/>
                <a:gd name="T17" fmla="*/ 28 h 360"/>
                <a:gd name="T18" fmla="*/ 150 w 384"/>
                <a:gd name="T19" fmla="*/ 2 h 360"/>
                <a:gd name="T20" fmla="*/ 132 w 384"/>
                <a:gd name="T21" fmla="*/ 0 h 360"/>
                <a:gd name="T22" fmla="*/ 110 w 384"/>
                <a:gd name="T23" fmla="*/ 24 h 360"/>
                <a:gd name="T24" fmla="*/ 118 w 384"/>
                <a:gd name="T25" fmla="*/ 76 h 360"/>
                <a:gd name="T26" fmla="*/ 120 w 384"/>
                <a:gd name="T27" fmla="*/ 122 h 360"/>
                <a:gd name="T28" fmla="*/ 36 w 384"/>
                <a:gd name="T29" fmla="*/ 130 h 360"/>
                <a:gd name="T30" fmla="*/ 20 w 384"/>
                <a:gd name="T31" fmla="*/ 156 h 360"/>
                <a:gd name="T32" fmla="*/ 46 w 384"/>
                <a:gd name="T33" fmla="*/ 182 h 360"/>
                <a:gd name="T34" fmla="*/ 8 w 384"/>
                <a:gd name="T35" fmla="*/ 190 h 360"/>
                <a:gd name="T36" fmla="*/ 2 w 384"/>
                <a:gd name="T37" fmla="*/ 220 h 360"/>
                <a:gd name="T38" fmla="*/ 32 w 384"/>
                <a:gd name="T39" fmla="*/ 236 h 360"/>
                <a:gd name="T40" fmla="*/ 8 w 384"/>
                <a:gd name="T41" fmla="*/ 252 h 360"/>
                <a:gd name="T42" fmla="*/ 14 w 384"/>
                <a:gd name="T43" fmla="*/ 282 h 360"/>
                <a:gd name="T44" fmla="*/ 50 w 384"/>
                <a:gd name="T45" fmla="*/ 290 h 360"/>
                <a:gd name="T46" fmla="*/ 36 w 384"/>
                <a:gd name="T47" fmla="*/ 296 h 360"/>
                <a:gd name="T48" fmla="*/ 32 w 384"/>
                <a:gd name="T49" fmla="*/ 320 h 360"/>
                <a:gd name="T50" fmla="*/ 76 w 384"/>
                <a:gd name="T51" fmla="*/ 334 h 360"/>
                <a:gd name="T52" fmla="*/ 106 w 384"/>
                <a:gd name="T53" fmla="*/ 334 h 360"/>
                <a:gd name="T54" fmla="*/ 124 w 384"/>
                <a:gd name="T55" fmla="*/ 322 h 360"/>
                <a:gd name="T56" fmla="*/ 122 w 384"/>
                <a:gd name="T57" fmla="*/ 310 h 360"/>
                <a:gd name="T58" fmla="*/ 130 w 384"/>
                <a:gd name="T59" fmla="*/ 300 h 360"/>
                <a:gd name="T60" fmla="*/ 150 w 384"/>
                <a:gd name="T61" fmla="*/ 286 h 360"/>
                <a:gd name="T62" fmla="*/ 154 w 384"/>
                <a:gd name="T63" fmla="*/ 268 h 360"/>
                <a:gd name="T64" fmla="*/ 144 w 384"/>
                <a:gd name="T65" fmla="*/ 248 h 360"/>
                <a:gd name="T66" fmla="*/ 152 w 384"/>
                <a:gd name="T67" fmla="*/ 232 h 360"/>
                <a:gd name="T68" fmla="*/ 164 w 384"/>
                <a:gd name="T69" fmla="*/ 216 h 360"/>
                <a:gd name="T70" fmla="*/ 154 w 384"/>
                <a:gd name="T71" fmla="*/ 196 h 360"/>
                <a:gd name="T72" fmla="*/ 152 w 384"/>
                <a:gd name="T73" fmla="*/ 194 h 360"/>
                <a:gd name="T74" fmla="*/ 148 w 384"/>
                <a:gd name="T75" fmla="*/ 184 h 360"/>
                <a:gd name="T76" fmla="*/ 156 w 384"/>
                <a:gd name="T77" fmla="*/ 170 h 360"/>
                <a:gd name="T78" fmla="*/ 154 w 384"/>
                <a:gd name="T79" fmla="*/ 154 h 360"/>
                <a:gd name="T80" fmla="*/ 162 w 384"/>
                <a:gd name="T81" fmla="*/ 144 h 360"/>
                <a:gd name="T82" fmla="*/ 174 w 384"/>
                <a:gd name="T83" fmla="*/ 152 h 360"/>
                <a:gd name="T84" fmla="*/ 172 w 384"/>
                <a:gd name="T85" fmla="*/ 180 h 360"/>
                <a:gd name="T86" fmla="*/ 186 w 384"/>
                <a:gd name="T87" fmla="*/ 204 h 360"/>
                <a:gd name="T88" fmla="*/ 176 w 384"/>
                <a:gd name="T89" fmla="*/ 244 h 360"/>
                <a:gd name="T90" fmla="*/ 172 w 384"/>
                <a:gd name="T91" fmla="*/ 258 h 360"/>
                <a:gd name="T92" fmla="*/ 172 w 384"/>
                <a:gd name="T93" fmla="*/ 282 h 360"/>
                <a:gd name="T94" fmla="*/ 174 w 384"/>
                <a:gd name="T95" fmla="*/ 300 h 360"/>
                <a:gd name="T96" fmla="*/ 158 w 384"/>
                <a:gd name="T97" fmla="*/ 310 h 360"/>
                <a:gd name="T98" fmla="*/ 138 w 384"/>
                <a:gd name="T99" fmla="*/ 328 h 360"/>
                <a:gd name="T100" fmla="*/ 132 w 384"/>
                <a:gd name="T101" fmla="*/ 338 h 360"/>
                <a:gd name="T102" fmla="*/ 136 w 384"/>
                <a:gd name="T103" fmla="*/ 354 h 360"/>
                <a:gd name="T104" fmla="*/ 182 w 384"/>
                <a:gd name="T105" fmla="*/ 352 h 360"/>
                <a:gd name="T106" fmla="*/ 242 w 384"/>
                <a:gd name="T107" fmla="*/ 31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4" h="360">
                  <a:moveTo>
                    <a:pt x="310" y="120"/>
                  </a:moveTo>
                  <a:lnTo>
                    <a:pt x="374" y="120"/>
                  </a:lnTo>
                  <a:lnTo>
                    <a:pt x="374" y="120"/>
                  </a:lnTo>
                  <a:lnTo>
                    <a:pt x="378" y="138"/>
                  </a:lnTo>
                  <a:lnTo>
                    <a:pt x="382" y="154"/>
                  </a:lnTo>
                  <a:lnTo>
                    <a:pt x="384" y="170"/>
                  </a:lnTo>
                  <a:lnTo>
                    <a:pt x="384" y="188"/>
                  </a:lnTo>
                  <a:lnTo>
                    <a:pt x="384" y="188"/>
                  </a:lnTo>
                  <a:lnTo>
                    <a:pt x="384" y="214"/>
                  </a:lnTo>
                  <a:lnTo>
                    <a:pt x="378" y="240"/>
                  </a:lnTo>
                  <a:lnTo>
                    <a:pt x="370" y="264"/>
                  </a:lnTo>
                  <a:lnTo>
                    <a:pt x="360" y="286"/>
                  </a:lnTo>
                  <a:lnTo>
                    <a:pt x="346" y="308"/>
                  </a:lnTo>
                  <a:lnTo>
                    <a:pt x="332" y="328"/>
                  </a:lnTo>
                  <a:lnTo>
                    <a:pt x="314" y="344"/>
                  </a:lnTo>
                  <a:lnTo>
                    <a:pt x="294" y="360"/>
                  </a:lnTo>
                  <a:lnTo>
                    <a:pt x="294" y="136"/>
                  </a:lnTo>
                  <a:lnTo>
                    <a:pt x="294" y="136"/>
                  </a:lnTo>
                  <a:lnTo>
                    <a:pt x="294" y="130"/>
                  </a:lnTo>
                  <a:lnTo>
                    <a:pt x="298" y="126"/>
                  </a:lnTo>
                  <a:lnTo>
                    <a:pt x="304" y="122"/>
                  </a:lnTo>
                  <a:lnTo>
                    <a:pt x="310" y="120"/>
                  </a:lnTo>
                  <a:lnTo>
                    <a:pt x="310" y="120"/>
                  </a:lnTo>
                  <a:close/>
                  <a:moveTo>
                    <a:pt x="274" y="318"/>
                  </a:moveTo>
                  <a:lnTo>
                    <a:pt x="274" y="152"/>
                  </a:lnTo>
                  <a:lnTo>
                    <a:pt x="256" y="152"/>
                  </a:lnTo>
                  <a:lnTo>
                    <a:pt x="256" y="152"/>
                  </a:lnTo>
                  <a:lnTo>
                    <a:pt x="238" y="142"/>
                  </a:lnTo>
                  <a:lnTo>
                    <a:pt x="222" y="132"/>
                  </a:lnTo>
                  <a:lnTo>
                    <a:pt x="208" y="118"/>
                  </a:lnTo>
                  <a:lnTo>
                    <a:pt x="194" y="102"/>
                  </a:lnTo>
                  <a:lnTo>
                    <a:pt x="184" y="86"/>
                  </a:lnTo>
                  <a:lnTo>
                    <a:pt x="178" y="68"/>
                  </a:lnTo>
                  <a:lnTo>
                    <a:pt x="172" y="48"/>
                  </a:lnTo>
                  <a:lnTo>
                    <a:pt x="170" y="28"/>
                  </a:lnTo>
                  <a:lnTo>
                    <a:pt x="170" y="28"/>
                  </a:lnTo>
                  <a:lnTo>
                    <a:pt x="168" y="22"/>
                  </a:lnTo>
                  <a:lnTo>
                    <a:pt x="166" y="16"/>
                  </a:lnTo>
                  <a:lnTo>
                    <a:pt x="160" y="8"/>
                  </a:lnTo>
                  <a:lnTo>
                    <a:pt x="150" y="2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32" y="0"/>
                  </a:lnTo>
                  <a:lnTo>
                    <a:pt x="126" y="2"/>
                  </a:lnTo>
                  <a:lnTo>
                    <a:pt x="118" y="10"/>
                  </a:lnTo>
                  <a:lnTo>
                    <a:pt x="112" y="20"/>
                  </a:lnTo>
                  <a:lnTo>
                    <a:pt x="110" y="24"/>
                  </a:lnTo>
                  <a:lnTo>
                    <a:pt x="110" y="30"/>
                  </a:lnTo>
                  <a:lnTo>
                    <a:pt x="110" y="30"/>
                  </a:lnTo>
                  <a:lnTo>
                    <a:pt x="112" y="54"/>
                  </a:lnTo>
                  <a:lnTo>
                    <a:pt x="118" y="76"/>
                  </a:lnTo>
                  <a:lnTo>
                    <a:pt x="124" y="98"/>
                  </a:lnTo>
                  <a:lnTo>
                    <a:pt x="134" y="118"/>
                  </a:lnTo>
                  <a:lnTo>
                    <a:pt x="134" y="118"/>
                  </a:lnTo>
                  <a:lnTo>
                    <a:pt x="120" y="122"/>
                  </a:lnTo>
                  <a:lnTo>
                    <a:pt x="106" y="128"/>
                  </a:lnTo>
                  <a:lnTo>
                    <a:pt x="46" y="128"/>
                  </a:lnTo>
                  <a:lnTo>
                    <a:pt x="46" y="128"/>
                  </a:lnTo>
                  <a:lnTo>
                    <a:pt x="36" y="130"/>
                  </a:lnTo>
                  <a:lnTo>
                    <a:pt x="28" y="136"/>
                  </a:lnTo>
                  <a:lnTo>
                    <a:pt x="22" y="144"/>
                  </a:lnTo>
                  <a:lnTo>
                    <a:pt x="20" y="156"/>
                  </a:lnTo>
                  <a:lnTo>
                    <a:pt x="20" y="156"/>
                  </a:lnTo>
                  <a:lnTo>
                    <a:pt x="22" y="166"/>
                  </a:lnTo>
                  <a:lnTo>
                    <a:pt x="28" y="174"/>
                  </a:lnTo>
                  <a:lnTo>
                    <a:pt x="36" y="180"/>
                  </a:lnTo>
                  <a:lnTo>
                    <a:pt x="46" y="182"/>
                  </a:lnTo>
                  <a:lnTo>
                    <a:pt x="26" y="182"/>
                  </a:lnTo>
                  <a:lnTo>
                    <a:pt x="26" y="182"/>
                  </a:lnTo>
                  <a:lnTo>
                    <a:pt x="16" y="184"/>
                  </a:lnTo>
                  <a:lnTo>
                    <a:pt x="8" y="190"/>
                  </a:lnTo>
                  <a:lnTo>
                    <a:pt x="2" y="19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2" y="220"/>
                  </a:lnTo>
                  <a:lnTo>
                    <a:pt x="8" y="228"/>
                  </a:lnTo>
                  <a:lnTo>
                    <a:pt x="16" y="234"/>
                  </a:lnTo>
                  <a:lnTo>
                    <a:pt x="26" y="236"/>
                  </a:lnTo>
                  <a:lnTo>
                    <a:pt x="32" y="236"/>
                  </a:lnTo>
                  <a:lnTo>
                    <a:pt x="32" y="236"/>
                  </a:lnTo>
                  <a:lnTo>
                    <a:pt x="22" y="238"/>
                  </a:lnTo>
                  <a:lnTo>
                    <a:pt x="14" y="244"/>
                  </a:lnTo>
                  <a:lnTo>
                    <a:pt x="8" y="252"/>
                  </a:lnTo>
                  <a:lnTo>
                    <a:pt x="8" y="262"/>
                  </a:lnTo>
                  <a:lnTo>
                    <a:pt x="8" y="262"/>
                  </a:lnTo>
                  <a:lnTo>
                    <a:pt x="10" y="272"/>
                  </a:lnTo>
                  <a:lnTo>
                    <a:pt x="14" y="282"/>
                  </a:lnTo>
                  <a:lnTo>
                    <a:pt x="24" y="288"/>
                  </a:lnTo>
                  <a:lnTo>
                    <a:pt x="34" y="290"/>
                  </a:lnTo>
                  <a:lnTo>
                    <a:pt x="50" y="290"/>
                  </a:lnTo>
                  <a:lnTo>
                    <a:pt x="50" y="290"/>
                  </a:lnTo>
                  <a:lnTo>
                    <a:pt x="50" y="290"/>
                  </a:lnTo>
                  <a:lnTo>
                    <a:pt x="50" y="290"/>
                  </a:lnTo>
                  <a:lnTo>
                    <a:pt x="42" y="292"/>
                  </a:lnTo>
                  <a:lnTo>
                    <a:pt x="36" y="296"/>
                  </a:lnTo>
                  <a:lnTo>
                    <a:pt x="32" y="304"/>
                  </a:lnTo>
                  <a:lnTo>
                    <a:pt x="32" y="312"/>
                  </a:lnTo>
                  <a:lnTo>
                    <a:pt x="32" y="312"/>
                  </a:lnTo>
                  <a:lnTo>
                    <a:pt x="32" y="320"/>
                  </a:lnTo>
                  <a:lnTo>
                    <a:pt x="38" y="328"/>
                  </a:lnTo>
                  <a:lnTo>
                    <a:pt x="44" y="332"/>
                  </a:lnTo>
                  <a:lnTo>
                    <a:pt x="54" y="334"/>
                  </a:lnTo>
                  <a:lnTo>
                    <a:pt x="76" y="334"/>
                  </a:lnTo>
                  <a:lnTo>
                    <a:pt x="76" y="334"/>
                  </a:lnTo>
                  <a:lnTo>
                    <a:pt x="76" y="334"/>
                  </a:lnTo>
                  <a:lnTo>
                    <a:pt x="106" y="334"/>
                  </a:lnTo>
                  <a:lnTo>
                    <a:pt x="106" y="334"/>
                  </a:lnTo>
                  <a:lnTo>
                    <a:pt x="114" y="332"/>
                  </a:lnTo>
                  <a:lnTo>
                    <a:pt x="120" y="328"/>
                  </a:lnTo>
                  <a:lnTo>
                    <a:pt x="120" y="328"/>
                  </a:lnTo>
                  <a:lnTo>
                    <a:pt x="124" y="322"/>
                  </a:lnTo>
                  <a:lnTo>
                    <a:pt x="124" y="314"/>
                  </a:lnTo>
                  <a:lnTo>
                    <a:pt x="124" y="314"/>
                  </a:lnTo>
                  <a:lnTo>
                    <a:pt x="122" y="310"/>
                  </a:lnTo>
                  <a:lnTo>
                    <a:pt x="122" y="310"/>
                  </a:lnTo>
                  <a:lnTo>
                    <a:pt x="122" y="306"/>
                  </a:lnTo>
                  <a:lnTo>
                    <a:pt x="124" y="304"/>
                  </a:lnTo>
                  <a:lnTo>
                    <a:pt x="126" y="300"/>
                  </a:lnTo>
                  <a:lnTo>
                    <a:pt x="130" y="300"/>
                  </a:lnTo>
                  <a:lnTo>
                    <a:pt x="130" y="300"/>
                  </a:lnTo>
                  <a:lnTo>
                    <a:pt x="138" y="296"/>
                  </a:lnTo>
                  <a:lnTo>
                    <a:pt x="144" y="292"/>
                  </a:lnTo>
                  <a:lnTo>
                    <a:pt x="150" y="286"/>
                  </a:lnTo>
                  <a:lnTo>
                    <a:pt x="152" y="280"/>
                  </a:lnTo>
                  <a:lnTo>
                    <a:pt x="152" y="280"/>
                  </a:lnTo>
                  <a:lnTo>
                    <a:pt x="154" y="274"/>
                  </a:lnTo>
                  <a:lnTo>
                    <a:pt x="154" y="268"/>
                  </a:lnTo>
                  <a:lnTo>
                    <a:pt x="152" y="260"/>
                  </a:lnTo>
                  <a:lnTo>
                    <a:pt x="146" y="252"/>
                  </a:lnTo>
                  <a:lnTo>
                    <a:pt x="146" y="252"/>
                  </a:lnTo>
                  <a:lnTo>
                    <a:pt x="144" y="248"/>
                  </a:lnTo>
                  <a:lnTo>
                    <a:pt x="144" y="244"/>
                  </a:lnTo>
                  <a:lnTo>
                    <a:pt x="144" y="244"/>
                  </a:lnTo>
                  <a:lnTo>
                    <a:pt x="146" y="236"/>
                  </a:lnTo>
                  <a:lnTo>
                    <a:pt x="152" y="232"/>
                  </a:lnTo>
                  <a:lnTo>
                    <a:pt x="152" y="232"/>
                  </a:lnTo>
                  <a:lnTo>
                    <a:pt x="158" y="228"/>
                  </a:lnTo>
                  <a:lnTo>
                    <a:pt x="162" y="222"/>
                  </a:lnTo>
                  <a:lnTo>
                    <a:pt x="164" y="216"/>
                  </a:lnTo>
                  <a:lnTo>
                    <a:pt x="164" y="210"/>
                  </a:lnTo>
                  <a:lnTo>
                    <a:pt x="164" y="210"/>
                  </a:lnTo>
                  <a:lnTo>
                    <a:pt x="160" y="202"/>
                  </a:lnTo>
                  <a:lnTo>
                    <a:pt x="154" y="196"/>
                  </a:lnTo>
                  <a:lnTo>
                    <a:pt x="154" y="196"/>
                  </a:lnTo>
                  <a:lnTo>
                    <a:pt x="152" y="194"/>
                  </a:lnTo>
                  <a:lnTo>
                    <a:pt x="152" y="194"/>
                  </a:lnTo>
                  <a:lnTo>
                    <a:pt x="152" y="194"/>
                  </a:lnTo>
                  <a:lnTo>
                    <a:pt x="152" y="194"/>
                  </a:lnTo>
                  <a:lnTo>
                    <a:pt x="150" y="190"/>
                  </a:lnTo>
                  <a:lnTo>
                    <a:pt x="148" y="188"/>
                  </a:lnTo>
                  <a:lnTo>
                    <a:pt x="148" y="184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74"/>
                  </a:lnTo>
                  <a:lnTo>
                    <a:pt x="156" y="170"/>
                  </a:lnTo>
                  <a:lnTo>
                    <a:pt x="156" y="164"/>
                  </a:lnTo>
                  <a:lnTo>
                    <a:pt x="156" y="158"/>
                  </a:lnTo>
                  <a:lnTo>
                    <a:pt x="156" y="158"/>
                  </a:lnTo>
                  <a:lnTo>
                    <a:pt x="154" y="154"/>
                  </a:lnTo>
                  <a:lnTo>
                    <a:pt x="156" y="150"/>
                  </a:lnTo>
                  <a:lnTo>
                    <a:pt x="158" y="146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66" y="144"/>
                  </a:lnTo>
                  <a:lnTo>
                    <a:pt x="170" y="146"/>
                  </a:lnTo>
                  <a:lnTo>
                    <a:pt x="172" y="148"/>
                  </a:lnTo>
                  <a:lnTo>
                    <a:pt x="174" y="152"/>
                  </a:lnTo>
                  <a:lnTo>
                    <a:pt x="174" y="152"/>
                  </a:lnTo>
                  <a:lnTo>
                    <a:pt x="176" y="158"/>
                  </a:lnTo>
                  <a:lnTo>
                    <a:pt x="176" y="166"/>
                  </a:lnTo>
                  <a:lnTo>
                    <a:pt x="172" y="180"/>
                  </a:lnTo>
                  <a:lnTo>
                    <a:pt x="172" y="180"/>
                  </a:lnTo>
                  <a:lnTo>
                    <a:pt x="182" y="190"/>
                  </a:lnTo>
                  <a:lnTo>
                    <a:pt x="186" y="204"/>
                  </a:lnTo>
                  <a:lnTo>
                    <a:pt x="186" y="204"/>
                  </a:lnTo>
                  <a:lnTo>
                    <a:pt x="188" y="214"/>
                  </a:lnTo>
                  <a:lnTo>
                    <a:pt x="186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76" y="244"/>
                  </a:lnTo>
                  <a:lnTo>
                    <a:pt x="174" y="246"/>
                  </a:lnTo>
                  <a:lnTo>
                    <a:pt x="172" y="250"/>
                  </a:lnTo>
                  <a:lnTo>
                    <a:pt x="172" y="258"/>
                  </a:lnTo>
                  <a:lnTo>
                    <a:pt x="172" y="258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72" y="282"/>
                  </a:lnTo>
                  <a:lnTo>
                    <a:pt x="172" y="282"/>
                  </a:lnTo>
                  <a:lnTo>
                    <a:pt x="174" y="292"/>
                  </a:lnTo>
                  <a:lnTo>
                    <a:pt x="174" y="300"/>
                  </a:lnTo>
                  <a:lnTo>
                    <a:pt x="174" y="300"/>
                  </a:lnTo>
                  <a:lnTo>
                    <a:pt x="170" y="306"/>
                  </a:lnTo>
                  <a:lnTo>
                    <a:pt x="166" y="308"/>
                  </a:lnTo>
                  <a:lnTo>
                    <a:pt x="166" y="308"/>
                  </a:lnTo>
                  <a:lnTo>
                    <a:pt x="158" y="310"/>
                  </a:lnTo>
                  <a:lnTo>
                    <a:pt x="150" y="314"/>
                  </a:lnTo>
                  <a:lnTo>
                    <a:pt x="144" y="320"/>
                  </a:lnTo>
                  <a:lnTo>
                    <a:pt x="138" y="328"/>
                  </a:lnTo>
                  <a:lnTo>
                    <a:pt x="138" y="328"/>
                  </a:lnTo>
                  <a:lnTo>
                    <a:pt x="138" y="328"/>
                  </a:lnTo>
                  <a:lnTo>
                    <a:pt x="138" y="328"/>
                  </a:lnTo>
                  <a:lnTo>
                    <a:pt x="132" y="338"/>
                  </a:lnTo>
                  <a:lnTo>
                    <a:pt x="132" y="338"/>
                  </a:lnTo>
                  <a:lnTo>
                    <a:pt x="126" y="344"/>
                  </a:lnTo>
                  <a:lnTo>
                    <a:pt x="118" y="348"/>
                  </a:lnTo>
                  <a:lnTo>
                    <a:pt x="118" y="348"/>
                  </a:lnTo>
                  <a:lnTo>
                    <a:pt x="136" y="354"/>
                  </a:lnTo>
                  <a:lnTo>
                    <a:pt x="156" y="354"/>
                  </a:lnTo>
                  <a:lnTo>
                    <a:pt x="156" y="354"/>
                  </a:lnTo>
                  <a:lnTo>
                    <a:pt x="170" y="354"/>
                  </a:lnTo>
                  <a:lnTo>
                    <a:pt x="182" y="352"/>
                  </a:lnTo>
                  <a:lnTo>
                    <a:pt x="192" y="348"/>
                  </a:lnTo>
                  <a:lnTo>
                    <a:pt x="204" y="344"/>
                  </a:lnTo>
                  <a:lnTo>
                    <a:pt x="224" y="334"/>
                  </a:lnTo>
                  <a:lnTo>
                    <a:pt x="242" y="318"/>
                  </a:lnTo>
                  <a:lnTo>
                    <a:pt x="274" y="3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103" name="灯片编号占位符 102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4D5A39AF-FEF5-47AB-AA80-4C0BD4A8B092}" type="slidenum">
              <a:rPr lang="en-US" altLang="zh-CN" smtClean="0"/>
              <a:pPr/>
              <a:t>6</a:t>
            </a:fld>
            <a:endParaRPr lang="zh-CN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03808" y="4766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公司</a:t>
            </a:r>
            <a:r>
              <a:rPr lang="en-US" altLang="zh-CN" b="1" dirty="0" smtClean="0"/>
              <a:t>IPS</a:t>
            </a:r>
            <a:r>
              <a:rPr lang="zh-CN" altLang="en-US" b="1" dirty="0" smtClean="0"/>
              <a:t>流程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0141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33930" y="844316"/>
            <a:ext cx="3484901" cy="4073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ct val="0"/>
              </a:spcBef>
              <a:buNone/>
              <a:defRPr sz="2400" b="1" i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互联网中心组织架构</a:t>
            </a:r>
          </a:p>
        </p:txBody>
      </p:sp>
      <p:graphicFrame>
        <p:nvGraphicFramePr>
          <p:cNvPr id="151" name="图表 215"/>
          <p:cNvGraphicFramePr/>
          <p:nvPr>
            <p:extLst/>
          </p:nvPr>
        </p:nvGraphicFramePr>
        <p:xfrm>
          <a:off x="2618583" y="5603141"/>
          <a:ext cx="5668083" cy="232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7" name="Rectangle 369"/>
          <p:cNvSpPr/>
          <p:nvPr/>
        </p:nvSpPr>
        <p:spPr>
          <a:xfrm>
            <a:off x="1555086" y="2930055"/>
            <a:ext cx="7979478" cy="2678260"/>
          </a:xfrm>
          <a:prstGeom prst="rect">
            <a:avLst/>
          </a:prstGeom>
          <a:solidFill>
            <a:srgbClr val="F9D5D2">
              <a:alpha val="30196"/>
            </a:srgbClr>
          </a:solidFill>
          <a:ln w="25400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txBody>
          <a:bodyPr rot="0" spcFirstLastPara="0" vertOverflow="overflow" horzOverflow="overflow" vert="horz" wrap="square" lIns="75438" tIns="37719" rIns="75438" bIns="37719" numCol="1" spcCol="0" rtlCol="0" fromWordArt="0" anchor="t" anchorCtr="0" forceAA="0" compatLnSpc="1">
            <a:noAutofit/>
          </a:bodyPr>
          <a:lstStyle/>
          <a:p>
            <a:endParaRPr lang="en-GB" sz="105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Rectangle 149"/>
          <p:cNvSpPr/>
          <p:nvPr/>
        </p:nvSpPr>
        <p:spPr>
          <a:xfrm>
            <a:off x="1668416" y="3760282"/>
            <a:ext cx="7500081" cy="1830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noAutofit/>
          </a:bodyPr>
          <a:lstStyle/>
          <a:p>
            <a:r>
              <a:rPr lang="en-US" altLang="zh-CN" sz="9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PMTL</a:t>
            </a:r>
            <a:r>
              <a:rPr lang="zh-CN" altLang="en-US" sz="9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职能领导 （潘森林）</a:t>
            </a:r>
            <a:endParaRPr lang="en-GB" sz="9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0" name="Rectangle 155"/>
          <p:cNvSpPr/>
          <p:nvPr/>
        </p:nvSpPr>
        <p:spPr>
          <a:xfrm>
            <a:off x="1668415" y="3982775"/>
            <a:ext cx="7500080" cy="1911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noAutofit/>
          </a:bodyPr>
          <a:lstStyle/>
          <a:p>
            <a:r>
              <a:rPr lang="zh-CN" altLang="en-US" sz="9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研发部职能领导（待定）  </a:t>
            </a:r>
            <a:endParaRPr lang="en-GB" sz="9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" name="Rectangle 158"/>
          <p:cNvSpPr/>
          <p:nvPr/>
        </p:nvSpPr>
        <p:spPr>
          <a:xfrm>
            <a:off x="1668415" y="4206409"/>
            <a:ext cx="7500080" cy="1819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noAutofit/>
          </a:bodyPr>
          <a:lstStyle/>
          <a:p>
            <a:r>
              <a:rPr lang="zh-CN" altLang="en-US" sz="9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测试职能领导 （刘华栋）</a:t>
            </a:r>
            <a:endParaRPr lang="en-GB" sz="9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2" name="Rectangle 53"/>
          <p:cNvSpPr/>
          <p:nvPr/>
        </p:nvSpPr>
        <p:spPr>
          <a:xfrm>
            <a:off x="3605191" y="672353"/>
            <a:ext cx="2746454" cy="452295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互联网中心负责人（潘森林）</a:t>
            </a:r>
            <a:endParaRPr lang="en-US" altLang="zh-CN" sz="1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en-US" sz="105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整体管理</a:t>
            </a:r>
            <a:r>
              <a:rPr lang="en-US" sz="105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endParaRPr lang="en-GB" sz="105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3" name="Rectangle 277"/>
          <p:cNvSpPr/>
          <p:nvPr/>
        </p:nvSpPr>
        <p:spPr>
          <a:xfrm>
            <a:off x="1032173" y="4709942"/>
            <a:ext cx="8679338" cy="510761"/>
          </a:xfrm>
          <a:prstGeom prst="rect">
            <a:avLst/>
          </a:prstGeom>
          <a:noFill/>
          <a:ln w="25400">
            <a:noFill/>
          </a:ln>
        </p:spPr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 dirty="0"/>
          </a:p>
        </p:txBody>
      </p:sp>
      <p:cxnSp>
        <p:nvCxnSpPr>
          <p:cNvPr id="54" name="Straight Arrow Connector 200"/>
          <p:cNvCxnSpPr/>
          <p:nvPr/>
        </p:nvCxnSpPr>
        <p:spPr>
          <a:xfrm>
            <a:off x="7873234" y="4707031"/>
            <a:ext cx="0" cy="19106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 79"/>
          <p:cNvGrpSpPr/>
          <p:nvPr/>
        </p:nvGrpSpPr>
        <p:grpSpPr>
          <a:xfrm>
            <a:off x="3141889" y="1629632"/>
            <a:ext cx="1611209" cy="1095177"/>
            <a:chOff x="2087638" y="2724356"/>
            <a:chExt cx="1732832" cy="1220374"/>
          </a:xfrm>
        </p:grpSpPr>
        <p:sp>
          <p:nvSpPr>
            <p:cNvPr id="56" name="Rectangle 184"/>
            <p:cNvSpPr/>
            <p:nvPr/>
          </p:nvSpPr>
          <p:spPr>
            <a:xfrm>
              <a:off x="2123561" y="2724356"/>
              <a:ext cx="1584000" cy="385972"/>
            </a:xfrm>
            <a:prstGeom prst="rect">
              <a:avLst/>
            </a:prstGeom>
            <a:solidFill>
              <a:srgbClr val="E0504D"/>
            </a:solidFill>
            <a:ln w="25400"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9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架构师团队</a:t>
              </a:r>
            </a:p>
            <a:p>
              <a:pPr algn="ctr"/>
              <a:r>
                <a:rPr lang="en-US" altLang="zh-CN" sz="9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[</a:t>
              </a:r>
              <a:r>
                <a:rPr lang="zh-CN" altLang="en-US" sz="9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预研、可行性、新技术、架构</a:t>
              </a:r>
              <a:r>
                <a:rPr lang="en-US" altLang="zh-CN" sz="9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]</a:t>
              </a:r>
              <a:endParaRPr lang="zh-CN" altLang="en-US" sz="9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7" name="Rectangle 185"/>
            <p:cNvSpPr/>
            <p:nvPr/>
          </p:nvSpPr>
          <p:spPr>
            <a:xfrm>
              <a:off x="2123564" y="2724358"/>
              <a:ext cx="1583997" cy="122037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5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8" name="Rectangle 186"/>
            <p:cNvSpPr/>
            <p:nvPr/>
          </p:nvSpPr>
          <p:spPr>
            <a:xfrm>
              <a:off x="2087638" y="3297581"/>
              <a:ext cx="1728115" cy="153809"/>
            </a:xfrm>
            <a:prstGeom prst="rect">
              <a:avLst/>
            </a:prstGeom>
            <a:noFill/>
            <a:ln w="25400">
              <a:noFill/>
            </a:ln>
          </p:spPr>
          <p:txBody>
            <a:bodyPr rot="0" spcFirstLastPara="0" vertOverflow="overflow" horzOverflow="overflow" vert="horz" wrap="square" lIns="0" tIns="37719" rIns="0" bIns="37719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9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首席架构师</a:t>
              </a:r>
            </a:p>
          </p:txBody>
        </p:sp>
        <p:sp>
          <p:nvSpPr>
            <p:cNvPr id="59" name="Rectangle 192"/>
            <p:cNvSpPr/>
            <p:nvPr/>
          </p:nvSpPr>
          <p:spPr>
            <a:xfrm>
              <a:off x="2087836" y="3591067"/>
              <a:ext cx="770297" cy="207089"/>
            </a:xfrm>
            <a:prstGeom prst="rect">
              <a:avLst/>
            </a:prstGeom>
            <a:noFill/>
            <a:ln w="25400">
              <a:noFill/>
            </a:ln>
          </p:spPr>
          <p:txBody>
            <a:bodyPr rot="0" spcFirstLastPara="0" vertOverflow="overflow" horzOverflow="overflow" vert="horz" wrap="square" lIns="0" tIns="37719" rIns="0" bIns="37719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9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架构师</a:t>
              </a:r>
            </a:p>
          </p:txBody>
        </p:sp>
        <p:sp>
          <p:nvSpPr>
            <p:cNvPr id="60" name="Rectangle 193"/>
            <p:cNvSpPr/>
            <p:nvPr/>
          </p:nvSpPr>
          <p:spPr>
            <a:xfrm>
              <a:off x="3050173" y="3587620"/>
              <a:ext cx="770297" cy="207089"/>
            </a:xfrm>
            <a:prstGeom prst="rect">
              <a:avLst/>
            </a:prstGeom>
            <a:noFill/>
            <a:ln w="25400">
              <a:noFill/>
            </a:ln>
          </p:spPr>
          <p:txBody>
            <a:bodyPr rot="0" spcFirstLastPara="0" vertOverflow="overflow" horzOverflow="overflow" vert="horz" wrap="square" lIns="0" tIns="37719" rIns="0" bIns="37719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9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技术预研</a:t>
              </a:r>
            </a:p>
          </p:txBody>
        </p:sp>
        <p:cxnSp>
          <p:nvCxnSpPr>
            <p:cNvPr id="61" name="Elbow Connector 195"/>
            <p:cNvCxnSpPr>
              <a:stCxn id="58" idx="2"/>
              <a:endCxn id="60" idx="0"/>
            </p:cNvCxnSpPr>
            <p:nvPr/>
          </p:nvCxnSpPr>
          <p:spPr>
            <a:xfrm rot="16200000" flipH="1">
              <a:off x="3125393" y="3277693"/>
              <a:ext cx="136230" cy="48362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Elbow Connector 211"/>
            <p:cNvCxnSpPr>
              <a:stCxn id="58" idx="2"/>
              <a:endCxn id="59" idx="0"/>
            </p:cNvCxnSpPr>
            <p:nvPr/>
          </p:nvCxnSpPr>
          <p:spPr>
            <a:xfrm rot="5400000">
              <a:off x="2642504" y="3281873"/>
              <a:ext cx="139676" cy="47871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371"/>
          <p:cNvGrpSpPr/>
          <p:nvPr/>
        </p:nvGrpSpPr>
        <p:grpSpPr>
          <a:xfrm>
            <a:off x="4736961" y="1629059"/>
            <a:ext cx="1631386" cy="1095177"/>
            <a:chOff x="2195335" y="3801915"/>
            <a:chExt cx="1620000" cy="1008002"/>
          </a:xfrm>
        </p:grpSpPr>
        <p:sp>
          <p:nvSpPr>
            <p:cNvPr id="64" name="Rectangle 54"/>
            <p:cNvSpPr/>
            <p:nvPr/>
          </p:nvSpPr>
          <p:spPr>
            <a:xfrm>
              <a:off x="2195335" y="3801915"/>
              <a:ext cx="1620000" cy="323517"/>
            </a:xfrm>
            <a:prstGeom prst="rect">
              <a:avLst/>
            </a:prstGeom>
            <a:solidFill>
              <a:srgbClr val="E0504D"/>
            </a:solidFill>
            <a:ln w="25400">
              <a:noFill/>
            </a:ln>
          </p:spPr>
          <p:txBody>
  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9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项目管理团队（</a:t>
              </a:r>
              <a:r>
                <a:rPr lang="en-US" altLang="zh-CN" sz="9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PMO</a:t>
              </a:r>
              <a:r>
                <a:rPr lang="zh-CN" altLang="en-US" sz="9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）</a:t>
              </a:r>
            </a:p>
            <a:p>
              <a:pPr algn="ctr"/>
              <a:r>
                <a:rPr lang="en-US" altLang="zh-CN" sz="9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[</a:t>
              </a:r>
              <a:r>
                <a:rPr lang="zh-CN" altLang="en-US" sz="9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项目管理、版本节奏、开发提效、质量监控管理、敏捷教练</a:t>
              </a:r>
              <a:r>
                <a:rPr lang="en-US" altLang="zh-CN" sz="9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]</a:t>
              </a:r>
              <a:endParaRPr lang="zh-CN" altLang="en-US" sz="9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5" name="Rectangle 55"/>
            <p:cNvSpPr/>
            <p:nvPr/>
          </p:nvSpPr>
          <p:spPr>
            <a:xfrm>
              <a:off x="2200416" y="3801917"/>
              <a:ext cx="1614287" cy="100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5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6" name="Rectangle 57"/>
            <p:cNvSpPr/>
            <p:nvPr/>
          </p:nvSpPr>
          <p:spPr>
            <a:xfrm>
              <a:off x="2277702" y="4224580"/>
              <a:ext cx="1460674" cy="237818"/>
            </a:xfrm>
            <a:prstGeom prst="rect">
              <a:avLst/>
            </a:prstGeom>
            <a:noFill/>
            <a:ln w="25400">
              <a:noFill/>
            </a:ln>
          </p:spPr>
          <p:txBody>
  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9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技术管理负责人</a:t>
              </a:r>
            </a:p>
          </p:txBody>
        </p:sp>
        <p:sp>
          <p:nvSpPr>
            <p:cNvPr id="67" name="Rectangle 58"/>
            <p:cNvSpPr/>
            <p:nvPr/>
          </p:nvSpPr>
          <p:spPr>
            <a:xfrm>
              <a:off x="2225990" y="4524200"/>
              <a:ext cx="655286" cy="272036"/>
            </a:xfrm>
            <a:prstGeom prst="rect">
              <a:avLst/>
            </a:prstGeom>
            <a:noFill/>
            <a:ln w="25400">
              <a:noFill/>
            </a:ln>
          </p:spPr>
          <p:txBody>
  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9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项目经理</a:t>
              </a:r>
            </a:p>
          </p:txBody>
        </p:sp>
        <p:cxnSp>
          <p:nvCxnSpPr>
            <p:cNvPr id="68" name="Elbow Connector 61"/>
            <p:cNvCxnSpPr>
              <a:stCxn id="66" idx="2"/>
              <a:endCxn id="67" idx="0"/>
            </p:cNvCxnSpPr>
            <p:nvPr/>
          </p:nvCxnSpPr>
          <p:spPr>
            <a:xfrm rot="5400000">
              <a:off x="2749935" y="4266096"/>
              <a:ext cx="61802" cy="454406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ctangle 180"/>
            <p:cNvSpPr/>
            <p:nvPr/>
          </p:nvSpPr>
          <p:spPr>
            <a:xfrm>
              <a:off x="3041381" y="4523393"/>
              <a:ext cx="773954" cy="250610"/>
            </a:xfrm>
            <a:prstGeom prst="rect">
              <a:avLst/>
            </a:prstGeom>
            <a:noFill/>
            <a:ln w="25400">
              <a:noFill/>
            </a:ln>
          </p:spPr>
          <p:txBody>
  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9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项目管理</a:t>
              </a:r>
            </a:p>
          </p:txBody>
        </p:sp>
        <p:cxnSp>
          <p:nvCxnSpPr>
            <p:cNvPr id="70" name="Elbow Connector 181"/>
            <p:cNvCxnSpPr>
              <a:stCxn id="66" idx="2"/>
              <a:endCxn id="69" idx="0"/>
            </p:cNvCxnSpPr>
            <p:nvPr/>
          </p:nvCxnSpPr>
          <p:spPr>
            <a:xfrm rot="16200000" flipH="1">
              <a:off x="3187701" y="4282735"/>
              <a:ext cx="60995" cy="42031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Oval 76"/>
          <p:cNvSpPr/>
          <p:nvPr/>
        </p:nvSpPr>
        <p:spPr>
          <a:xfrm>
            <a:off x="3571090" y="4572941"/>
            <a:ext cx="126857" cy="119254"/>
          </a:xfrm>
          <a:prstGeom prst="ellipse">
            <a:avLst/>
          </a:prstGeom>
          <a:solidFill>
            <a:srgbClr val="C0C0C0"/>
          </a:solidFill>
          <a:ln w="25400">
            <a:noFill/>
          </a:ln>
        </p:spPr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 dirty="0"/>
          </a:p>
        </p:txBody>
      </p:sp>
      <p:grpSp>
        <p:nvGrpSpPr>
          <p:cNvPr id="4" name="Group 287"/>
          <p:cNvGrpSpPr/>
          <p:nvPr/>
        </p:nvGrpSpPr>
        <p:grpSpPr>
          <a:xfrm>
            <a:off x="2984402" y="2974644"/>
            <a:ext cx="1948470" cy="1693571"/>
            <a:chOff x="1999276" y="5076543"/>
            <a:chExt cx="1615642" cy="1959368"/>
          </a:xfrm>
        </p:grpSpPr>
        <p:sp>
          <p:nvSpPr>
            <p:cNvPr id="73" name="Rectangle 234"/>
            <p:cNvSpPr/>
            <p:nvPr/>
          </p:nvSpPr>
          <p:spPr>
            <a:xfrm>
              <a:off x="1999276" y="5364544"/>
              <a:ext cx="1607704" cy="1664735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50" dirty="0"/>
            </a:p>
          </p:txBody>
        </p:sp>
        <p:grpSp>
          <p:nvGrpSpPr>
            <p:cNvPr id="5" name="Group 245"/>
            <p:cNvGrpSpPr/>
            <p:nvPr/>
          </p:nvGrpSpPr>
          <p:grpSpPr>
            <a:xfrm>
              <a:off x="1999277" y="5076538"/>
              <a:ext cx="1615641" cy="1959365"/>
              <a:chOff x="541952" y="4930769"/>
              <a:chExt cx="1615641" cy="1959365"/>
            </a:xfrm>
          </p:grpSpPr>
          <p:grpSp>
            <p:nvGrpSpPr>
              <p:cNvPr id="6" name="Group 140"/>
              <p:cNvGrpSpPr/>
              <p:nvPr/>
            </p:nvGrpSpPr>
            <p:grpSpPr>
              <a:xfrm>
                <a:off x="541952" y="4930769"/>
                <a:ext cx="1615641" cy="1959365"/>
                <a:chOff x="1485254" y="2140811"/>
                <a:chExt cx="2449379" cy="1239488"/>
              </a:xfrm>
            </p:grpSpPr>
            <p:grpSp>
              <p:nvGrpSpPr>
                <p:cNvPr id="7" name="Group 141"/>
                <p:cNvGrpSpPr/>
                <p:nvPr/>
              </p:nvGrpSpPr>
              <p:grpSpPr>
                <a:xfrm>
                  <a:off x="1485254" y="2140811"/>
                  <a:ext cx="2449379" cy="1239488"/>
                  <a:chOff x="1485254" y="2140811"/>
                  <a:chExt cx="2449379" cy="1239488"/>
                </a:xfrm>
              </p:grpSpPr>
              <p:sp>
                <p:nvSpPr>
                  <p:cNvPr id="82" name="Rectangle 147"/>
                  <p:cNvSpPr/>
                  <p:nvPr/>
                </p:nvSpPr>
                <p:spPr>
                  <a:xfrm>
                    <a:off x="1485254" y="2140811"/>
                    <a:ext cx="2449379" cy="182188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25400">
                    <a:noFill/>
                  </a:ln>
                </p:spPr>
                <p:txBody>
        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r>
                      <a:rPr lang="zh-CN" altLang="en-US" sz="9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a:t>产品</a:t>
                    </a:r>
                    <a:r>
                      <a:rPr lang="en-US" altLang="zh-CN" sz="9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a:t>1</a:t>
                    </a:r>
                    <a:r>
                      <a:rPr lang="zh-CN" altLang="en-US" sz="9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a:t>（经营类）</a:t>
                    </a:r>
                  </a:p>
                </p:txBody>
              </p:sp>
              <p:sp>
                <p:nvSpPr>
                  <p:cNvPr id="83" name="Rectangle 148"/>
                  <p:cNvSpPr/>
                  <p:nvPr/>
                </p:nvSpPr>
                <p:spPr>
                  <a:xfrm>
                    <a:off x="1498280" y="2140815"/>
                    <a:ext cx="2435089" cy="12394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sz="1000" dirty="0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</p:grpSp>
            <p:sp>
              <p:nvSpPr>
                <p:cNvPr id="78" name="Rectangle 142"/>
                <p:cNvSpPr/>
                <p:nvPr/>
              </p:nvSpPr>
              <p:spPr>
                <a:xfrm>
                  <a:off x="1728797" y="2399104"/>
                  <a:ext cx="1954282" cy="13664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10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PMTL</a:t>
                  </a:r>
                  <a:endParaRPr lang="zh-CN" altLang="en-US" sz="1000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Rectangle 143"/>
                <p:cNvSpPr/>
                <p:nvPr/>
              </p:nvSpPr>
              <p:spPr>
                <a:xfrm>
                  <a:off x="1603569" y="2716304"/>
                  <a:ext cx="1101103" cy="45223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      <a:noAutofit/>
                </a:bodyPr>
                <a:lstStyle/>
                <a:p>
                  <a:r>
                    <a:rPr lang="en-US" altLang="zh-CN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Scrum</a:t>
                  </a:r>
                  <a:r>
                    <a:rPr lang="zh-CN" altLang="en-US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团队</a:t>
                  </a:r>
                </a:p>
                <a:p>
                  <a:r>
                    <a:rPr lang="en-US" altLang="zh-CN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-PMTL</a:t>
                  </a:r>
                </a:p>
                <a:p>
                  <a:r>
                    <a:rPr lang="en-US" altLang="zh-CN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-</a:t>
                  </a:r>
                  <a:r>
                    <a:rPr lang="zh-CN" altLang="en-US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运营</a:t>
                  </a:r>
                  <a:r>
                    <a:rPr lang="en-US" altLang="zh-CN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/</a:t>
                  </a:r>
                  <a:r>
                    <a:rPr lang="zh-CN" altLang="en-US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商务</a:t>
                  </a:r>
                  <a:endParaRPr lang="en-US" altLang="zh-CN" sz="900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  <a:p>
                  <a:r>
                    <a:rPr lang="en-US" altLang="zh-CN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-</a:t>
                  </a:r>
                  <a:r>
                    <a:rPr lang="zh-CN" altLang="en-US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项目经理</a:t>
                  </a:r>
                  <a:endParaRPr lang="en-US" altLang="zh-CN" sz="900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  <a:p>
                  <a:r>
                    <a:rPr lang="en-US" altLang="zh-CN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-</a:t>
                  </a:r>
                  <a:r>
                    <a:rPr lang="zh-CN" altLang="en-US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测试</a:t>
                  </a:r>
                </a:p>
              </p:txBody>
            </p:sp>
            <p:cxnSp>
              <p:nvCxnSpPr>
                <p:cNvPr id="80" name="Elbow Connector 145"/>
                <p:cNvCxnSpPr>
                  <a:stCxn id="78" idx="2"/>
                  <a:endCxn id="79" idx="0"/>
                </p:cNvCxnSpPr>
                <p:nvPr/>
              </p:nvCxnSpPr>
              <p:spPr>
                <a:xfrm rot="5400000">
                  <a:off x="2339751" y="2350115"/>
                  <a:ext cx="180559" cy="551818"/>
                </a:xfrm>
                <a:prstGeom prst="bentConnector3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Elbow Connector 146"/>
                <p:cNvCxnSpPr>
                  <a:stCxn id="78" idx="2"/>
                  <a:endCxn id="76" idx="0"/>
                </p:cNvCxnSpPr>
                <p:nvPr/>
              </p:nvCxnSpPr>
              <p:spPr>
                <a:xfrm rot="16200000" flipH="1">
                  <a:off x="2906927" y="2334756"/>
                  <a:ext cx="180381" cy="582359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Rectangle 226"/>
              <p:cNvSpPr/>
              <p:nvPr/>
            </p:nvSpPr>
            <p:spPr>
              <a:xfrm>
                <a:off x="1384453" y="5840219"/>
                <a:ext cx="693617" cy="71488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    <a:noAutofit/>
              </a:bodyPr>
              <a:lstStyle/>
              <a:p>
                <a:r>
                  <a:rPr lang="en-US" altLang="zh-CN" sz="9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Scrum</a:t>
                </a:r>
                <a:r>
                  <a:rPr lang="zh-CN" altLang="en-US" sz="9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团队</a:t>
                </a:r>
              </a:p>
              <a:p>
                <a:r>
                  <a:rPr lang="en-US" altLang="zh-CN" sz="9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-PMTL</a:t>
                </a:r>
              </a:p>
              <a:p>
                <a:r>
                  <a:rPr lang="en-US" altLang="zh-CN" sz="9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-</a:t>
                </a:r>
                <a:r>
                  <a:rPr lang="zh-CN" altLang="en-US" sz="9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项目经理</a:t>
                </a:r>
                <a:endParaRPr lang="en-US" altLang="zh-CN" sz="9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9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-</a:t>
                </a:r>
                <a:r>
                  <a:rPr lang="zh-CN" altLang="en-US" sz="9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测试</a:t>
                </a:r>
              </a:p>
            </p:txBody>
          </p:sp>
        </p:grpSp>
      </p:grpSp>
      <p:sp>
        <p:nvSpPr>
          <p:cNvPr id="84" name="Rectangle 176"/>
          <p:cNvSpPr/>
          <p:nvPr/>
        </p:nvSpPr>
        <p:spPr>
          <a:xfrm>
            <a:off x="3261670" y="4919122"/>
            <a:ext cx="5906825" cy="450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5438" tIns="37719" rIns="75438" bIns="37719" numCol="1" spcCol="0" rtlCol="0" fromWordArt="0" anchor="t" anchorCtr="0" forceAA="0" compatLnSpc="1">
            <a:noAutofit/>
          </a:bodyPr>
          <a:lstStyle/>
          <a:p>
            <a:pPr algn="ctr"/>
            <a:r>
              <a:rPr lang="zh-CN" altLang="en-US" sz="9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平台支撑</a:t>
            </a:r>
          </a:p>
        </p:txBody>
      </p:sp>
      <p:sp>
        <p:nvSpPr>
          <p:cNvPr id="85" name="Rectangle 83"/>
          <p:cNvSpPr/>
          <p:nvPr/>
        </p:nvSpPr>
        <p:spPr>
          <a:xfrm>
            <a:off x="5439055" y="4703413"/>
            <a:ext cx="92656" cy="191069"/>
          </a:xfrm>
          <a:prstGeom prst="rect">
            <a:avLst/>
          </a:prstGeom>
          <a:solidFill>
            <a:srgbClr val="FDF2F1"/>
          </a:solidFill>
          <a:ln w="25400">
            <a:noFill/>
          </a:ln>
        </p:spPr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 dirty="0"/>
          </a:p>
        </p:txBody>
      </p:sp>
      <p:sp>
        <p:nvSpPr>
          <p:cNvPr id="86" name="Rectangle 295"/>
          <p:cNvSpPr/>
          <p:nvPr/>
        </p:nvSpPr>
        <p:spPr>
          <a:xfrm>
            <a:off x="3844131" y="4707706"/>
            <a:ext cx="92656" cy="191069"/>
          </a:xfrm>
          <a:prstGeom prst="rect">
            <a:avLst/>
          </a:prstGeom>
          <a:solidFill>
            <a:srgbClr val="FDF2F1"/>
          </a:solidFill>
          <a:ln w="25400">
            <a:noFill/>
          </a:ln>
        </p:spPr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 dirty="0"/>
          </a:p>
        </p:txBody>
      </p:sp>
      <p:cxnSp>
        <p:nvCxnSpPr>
          <p:cNvPr id="87" name="Straight Arrow Connector 296"/>
          <p:cNvCxnSpPr/>
          <p:nvPr/>
        </p:nvCxnSpPr>
        <p:spPr>
          <a:xfrm>
            <a:off x="3891177" y="4707031"/>
            <a:ext cx="0" cy="19106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199"/>
          <p:cNvCxnSpPr/>
          <p:nvPr/>
        </p:nvCxnSpPr>
        <p:spPr>
          <a:xfrm>
            <a:off x="5755625" y="4707031"/>
            <a:ext cx="0" cy="19106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249"/>
          <p:cNvCxnSpPr>
            <a:stCxn id="52" idx="2"/>
          </p:cNvCxnSpPr>
          <p:nvPr/>
        </p:nvCxnSpPr>
        <p:spPr>
          <a:xfrm rot="5400000">
            <a:off x="3389556" y="40770"/>
            <a:ext cx="504984" cy="267274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210"/>
          <p:cNvCxnSpPr>
            <a:stCxn id="52" idx="2"/>
          </p:cNvCxnSpPr>
          <p:nvPr/>
        </p:nvCxnSpPr>
        <p:spPr>
          <a:xfrm rot="5400000">
            <a:off x="4192569" y="843781"/>
            <a:ext cx="504984" cy="10667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212"/>
          <p:cNvCxnSpPr/>
          <p:nvPr/>
        </p:nvCxnSpPr>
        <p:spPr>
          <a:xfrm rot="16200000" flipH="1">
            <a:off x="6602162" y="-488334"/>
            <a:ext cx="501139" cy="37271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214"/>
          <p:cNvCxnSpPr>
            <a:stCxn id="52" idx="2"/>
          </p:cNvCxnSpPr>
          <p:nvPr/>
        </p:nvCxnSpPr>
        <p:spPr>
          <a:xfrm rot="16200000" flipH="1">
            <a:off x="5013330" y="1089734"/>
            <a:ext cx="504410" cy="5742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161"/>
          <p:cNvSpPr/>
          <p:nvPr/>
        </p:nvSpPr>
        <p:spPr>
          <a:xfrm>
            <a:off x="3095265" y="4417442"/>
            <a:ext cx="1728862" cy="1978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9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设计、</a:t>
            </a:r>
            <a:r>
              <a:rPr lang="en-US" altLang="zh-CN" sz="900" dirty="0">
                <a:latin typeface="华文楷体" panose="02010600040101010101" pitchFamily="2" charset="-122"/>
                <a:ea typeface="华文楷体" panose="02010600040101010101" pitchFamily="2" charset="-122"/>
              </a:rPr>
              <a:t>UX</a:t>
            </a:r>
            <a:r>
              <a:rPr lang="zh-CN" altLang="en-US" sz="9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、运维</a:t>
            </a:r>
          </a:p>
        </p:txBody>
      </p:sp>
      <p:grpSp>
        <p:nvGrpSpPr>
          <p:cNvPr id="8" name="组 91"/>
          <p:cNvGrpSpPr/>
          <p:nvPr/>
        </p:nvGrpSpPr>
        <p:grpSpPr>
          <a:xfrm>
            <a:off x="5026210" y="2977721"/>
            <a:ext cx="1866662" cy="1701048"/>
            <a:chOff x="4195460" y="4306608"/>
            <a:chExt cx="2007568" cy="1895505"/>
          </a:xfrm>
        </p:grpSpPr>
        <p:grpSp>
          <p:nvGrpSpPr>
            <p:cNvPr id="9" name="Group 154"/>
            <p:cNvGrpSpPr/>
            <p:nvPr/>
          </p:nvGrpSpPr>
          <p:grpSpPr>
            <a:xfrm>
              <a:off x="4195460" y="4306603"/>
              <a:ext cx="2007568" cy="1895502"/>
              <a:chOff x="1999276" y="5076538"/>
              <a:chExt cx="1615642" cy="1959365"/>
            </a:xfrm>
          </p:grpSpPr>
          <p:sp>
            <p:nvSpPr>
              <p:cNvPr id="97" name="Rectangle 156"/>
              <p:cNvSpPr/>
              <p:nvPr/>
            </p:nvSpPr>
            <p:spPr>
              <a:xfrm>
                <a:off x="1999276" y="5364544"/>
                <a:ext cx="1607704" cy="1664735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50" dirty="0"/>
              </a:p>
            </p:txBody>
          </p:sp>
          <p:grpSp>
            <p:nvGrpSpPr>
              <p:cNvPr id="10" name="Group 159"/>
              <p:cNvGrpSpPr/>
              <p:nvPr/>
            </p:nvGrpSpPr>
            <p:grpSpPr>
              <a:xfrm>
                <a:off x="1999277" y="5076538"/>
                <a:ext cx="1615641" cy="1959365"/>
                <a:chOff x="541952" y="4930769"/>
                <a:chExt cx="1615641" cy="1959365"/>
              </a:xfrm>
            </p:grpSpPr>
            <p:grpSp>
              <p:nvGrpSpPr>
                <p:cNvPr id="11" name="Group 160"/>
                <p:cNvGrpSpPr/>
                <p:nvPr/>
              </p:nvGrpSpPr>
              <p:grpSpPr>
                <a:xfrm>
                  <a:off x="541952" y="4930769"/>
                  <a:ext cx="1615641" cy="1959365"/>
                  <a:chOff x="1485254" y="2140811"/>
                  <a:chExt cx="2449379" cy="1239488"/>
                </a:xfrm>
              </p:grpSpPr>
              <p:grpSp>
                <p:nvGrpSpPr>
                  <p:cNvPr id="12" name="Group 163"/>
                  <p:cNvGrpSpPr/>
                  <p:nvPr/>
                </p:nvGrpSpPr>
                <p:grpSpPr>
                  <a:xfrm>
                    <a:off x="1485254" y="2140811"/>
                    <a:ext cx="2449379" cy="1239488"/>
                    <a:chOff x="1485254" y="2140811"/>
                    <a:chExt cx="2449379" cy="1239488"/>
                  </a:xfrm>
                </p:grpSpPr>
                <p:sp>
                  <p:nvSpPr>
                    <p:cNvPr id="106" name="Rectangle 170"/>
                    <p:cNvSpPr/>
                    <p:nvPr/>
                  </p:nvSpPr>
                  <p:spPr>
                    <a:xfrm>
                      <a:off x="1485254" y="2140811"/>
                      <a:ext cx="2449379" cy="182188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25400">
                      <a:noFill/>
                    </a:ln>
                  </p:spPr>
                  <p:txBody>
          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r>
                        <a:rPr lang="zh-CN" altLang="en-US" sz="9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产品</a:t>
                      </a:r>
                      <a:r>
                        <a:rPr lang="en-US" altLang="zh-CN" sz="9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r>
                        <a:rPr lang="zh-CN" altLang="en-US" sz="9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（运营类）</a:t>
                      </a:r>
                    </a:p>
                  </p:txBody>
                </p:sp>
                <p:sp>
                  <p:nvSpPr>
                    <p:cNvPr id="107" name="Rectangle 171"/>
                    <p:cNvSpPr/>
                    <p:nvPr/>
                  </p:nvSpPr>
                  <p:spPr>
                    <a:xfrm>
                      <a:off x="1498280" y="2140815"/>
                      <a:ext cx="2435089" cy="12394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txBody>
          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 sz="1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102" name="Rectangle 164"/>
                  <p:cNvSpPr/>
                  <p:nvPr/>
                </p:nvSpPr>
                <p:spPr>
                  <a:xfrm>
                    <a:off x="1728797" y="2399104"/>
                    <a:ext cx="1954282" cy="13664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a:t>PMTL</a:t>
                    </a:r>
                    <a:endParaRPr lang="zh-CN" altLang="en-US" sz="1000" dirty="0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03" name="Rectangle 165"/>
                  <p:cNvSpPr/>
                  <p:nvPr/>
                </p:nvSpPr>
                <p:spPr>
                  <a:xfrm>
                    <a:off x="1603570" y="2716304"/>
                    <a:ext cx="983835" cy="45223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        <a:noAutofit/>
                  </a:bodyPr>
                  <a:lstStyle/>
                  <a:p>
                    <a:r>
                      <a:rPr lang="en-US" altLang="zh-CN" sz="900" dirty="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a:t>Scrum</a:t>
                    </a:r>
                    <a:r>
                      <a:rPr lang="zh-CN" altLang="en-US" sz="900" dirty="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a:t>团队</a:t>
                    </a:r>
                  </a:p>
                  <a:p>
                    <a:r>
                      <a:rPr lang="en-US" altLang="zh-CN" sz="900" dirty="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a:t>-PMTL</a:t>
                    </a:r>
                  </a:p>
                  <a:p>
                    <a:r>
                      <a:rPr lang="en-US" altLang="zh-CN" sz="900" dirty="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a:t>-</a:t>
                    </a:r>
                    <a:r>
                      <a:rPr lang="zh-CN" altLang="en-US" sz="900" dirty="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a:t>运营</a:t>
                    </a:r>
                    <a:endParaRPr lang="en-US" altLang="zh-CN" sz="900" dirty="0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  <a:p>
                    <a:r>
                      <a:rPr lang="en-US" altLang="zh-CN" sz="900" dirty="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a:t>-</a:t>
                    </a:r>
                    <a:r>
                      <a:rPr lang="zh-CN" altLang="en-US" sz="900" dirty="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a:t>项目经理</a:t>
                    </a:r>
                    <a:endParaRPr lang="en-US" altLang="zh-CN" sz="900" dirty="0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  <a:p>
                    <a:r>
                      <a:rPr lang="en-US" altLang="zh-CN" sz="900" dirty="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a:t>-</a:t>
                    </a:r>
                    <a:r>
                      <a:rPr lang="zh-CN" altLang="en-US" sz="900" dirty="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a:t>测试</a:t>
                    </a:r>
                  </a:p>
                </p:txBody>
              </p:sp>
              <p:cxnSp>
                <p:nvCxnSpPr>
                  <p:cNvPr id="104" name="Elbow Connector 166"/>
                  <p:cNvCxnSpPr>
                    <a:stCxn id="102" idx="2"/>
                    <a:endCxn id="103" idx="0"/>
                  </p:cNvCxnSpPr>
                  <p:nvPr/>
                </p:nvCxnSpPr>
                <p:spPr>
                  <a:xfrm rot="5400000">
                    <a:off x="2310435" y="2320799"/>
                    <a:ext cx="180559" cy="610451"/>
                  </a:xfrm>
                  <a:prstGeom prst="bentConnector3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Elbow Connector 169"/>
                  <p:cNvCxnSpPr>
                    <a:stCxn id="102" idx="2"/>
                    <a:endCxn id="100" idx="0"/>
                  </p:cNvCxnSpPr>
                  <p:nvPr/>
                </p:nvCxnSpPr>
                <p:spPr>
                  <a:xfrm rot="16200000" flipH="1">
                    <a:off x="2881409" y="2360274"/>
                    <a:ext cx="180381" cy="531323"/>
                  </a:xfrm>
                  <a:prstGeom prst="bentConnector3">
                    <a:avLst>
                      <a:gd name="adj1" fmla="val 50000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0" name="Rectangle 162"/>
                <p:cNvSpPr/>
                <p:nvPr/>
              </p:nvSpPr>
              <p:spPr>
                <a:xfrm>
                  <a:off x="1359053" y="5840219"/>
                  <a:ext cx="677089" cy="71488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      <a:noAutofit/>
                </a:bodyPr>
                <a:lstStyle/>
                <a:p>
                  <a:r>
                    <a:rPr lang="en-US" altLang="zh-CN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Scrum</a:t>
                  </a:r>
                  <a:r>
                    <a:rPr lang="zh-CN" altLang="en-US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团队</a:t>
                  </a:r>
                </a:p>
                <a:p>
                  <a:r>
                    <a:rPr lang="en-US" altLang="zh-CN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-PMTL</a:t>
                  </a:r>
                </a:p>
                <a:p>
                  <a:r>
                    <a:rPr lang="en-US" altLang="zh-CN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-</a:t>
                  </a:r>
                  <a:r>
                    <a:rPr lang="zh-CN" altLang="en-US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项目经理</a:t>
                  </a:r>
                  <a:endParaRPr lang="en-US" altLang="zh-CN" sz="900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  <a:p>
                  <a:r>
                    <a:rPr lang="en-US" altLang="zh-CN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-</a:t>
                  </a:r>
                  <a:r>
                    <a:rPr lang="zh-CN" altLang="en-US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测试</a:t>
                  </a:r>
                </a:p>
              </p:txBody>
            </p:sp>
          </p:grpSp>
        </p:grpSp>
        <p:sp>
          <p:nvSpPr>
            <p:cNvPr id="96" name="Rectangle 203"/>
            <p:cNvSpPr/>
            <p:nvPr/>
          </p:nvSpPr>
          <p:spPr>
            <a:xfrm>
              <a:off x="4287148" y="5935840"/>
              <a:ext cx="1764967" cy="2068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9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设计、</a:t>
              </a:r>
              <a:r>
                <a:rPr lang="en-US" altLang="zh-CN" sz="9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UX</a:t>
              </a:r>
              <a:r>
                <a:rPr lang="zh-CN" altLang="en-US" sz="9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、运维</a:t>
              </a:r>
            </a:p>
          </p:txBody>
        </p:sp>
      </p:grpSp>
      <p:grpSp>
        <p:nvGrpSpPr>
          <p:cNvPr id="13" name="组 90"/>
          <p:cNvGrpSpPr/>
          <p:nvPr/>
        </p:nvGrpSpPr>
        <p:grpSpPr>
          <a:xfrm>
            <a:off x="6976993" y="2968149"/>
            <a:ext cx="1869592" cy="1693571"/>
            <a:chOff x="5760099" y="4295941"/>
            <a:chExt cx="2010719" cy="1887173"/>
          </a:xfrm>
        </p:grpSpPr>
        <p:grpSp>
          <p:nvGrpSpPr>
            <p:cNvPr id="14" name="Group 172"/>
            <p:cNvGrpSpPr/>
            <p:nvPr/>
          </p:nvGrpSpPr>
          <p:grpSpPr>
            <a:xfrm>
              <a:off x="5760099" y="4295936"/>
              <a:ext cx="2010719" cy="1887170"/>
              <a:chOff x="1999276" y="5076538"/>
              <a:chExt cx="1615642" cy="1959365"/>
            </a:xfrm>
          </p:grpSpPr>
          <p:sp>
            <p:nvSpPr>
              <p:cNvPr id="111" name="Rectangle 174"/>
              <p:cNvSpPr/>
              <p:nvPr/>
            </p:nvSpPr>
            <p:spPr>
              <a:xfrm>
                <a:off x="1999276" y="5364544"/>
                <a:ext cx="1607704" cy="1664735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50" dirty="0"/>
              </a:p>
            </p:txBody>
          </p:sp>
          <p:grpSp>
            <p:nvGrpSpPr>
              <p:cNvPr id="15" name="Group 175"/>
              <p:cNvGrpSpPr/>
              <p:nvPr/>
            </p:nvGrpSpPr>
            <p:grpSpPr>
              <a:xfrm>
                <a:off x="1999277" y="5076538"/>
                <a:ext cx="1615641" cy="1959365"/>
                <a:chOff x="541952" y="4930769"/>
                <a:chExt cx="1615641" cy="1959365"/>
              </a:xfrm>
            </p:grpSpPr>
            <p:grpSp>
              <p:nvGrpSpPr>
                <p:cNvPr id="16" name="Group 177"/>
                <p:cNvGrpSpPr/>
                <p:nvPr/>
              </p:nvGrpSpPr>
              <p:grpSpPr>
                <a:xfrm>
                  <a:off x="541952" y="4930769"/>
                  <a:ext cx="1615641" cy="1959365"/>
                  <a:chOff x="1485254" y="2140811"/>
                  <a:chExt cx="2449379" cy="1239488"/>
                </a:xfrm>
              </p:grpSpPr>
              <p:grpSp>
                <p:nvGrpSpPr>
                  <p:cNvPr id="17" name="Group 182"/>
                  <p:cNvGrpSpPr/>
                  <p:nvPr/>
                </p:nvGrpSpPr>
                <p:grpSpPr>
                  <a:xfrm>
                    <a:off x="1485254" y="2140811"/>
                    <a:ext cx="2449379" cy="1239488"/>
                    <a:chOff x="1485254" y="2140811"/>
                    <a:chExt cx="2449379" cy="1239488"/>
                  </a:xfrm>
                </p:grpSpPr>
                <p:sp>
                  <p:nvSpPr>
                    <p:cNvPr id="120" name="Rectangle 198"/>
                    <p:cNvSpPr/>
                    <p:nvPr/>
                  </p:nvSpPr>
                  <p:spPr>
                    <a:xfrm>
                      <a:off x="1485254" y="2140811"/>
                      <a:ext cx="2449379" cy="182188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25400">
                      <a:noFill/>
                    </a:ln>
                  </p:spPr>
                  <p:txBody>
          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r>
                        <a:rPr lang="zh-CN" altLang="en-US" sz="9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产品</a:t>
                      </a:r>
                      <a:r>
                        <a:rPr lang="en-US" altLang="zh-CN" sz="9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r>
                        <a:rPr lang="zh-CN" altLang="en-US" sz="9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（基础服务类）</a:t>
                      </a:r>
                    </a:p>
                  </p:txBody>
                </p:sp>
                <p:sp>
                  <p:nvSpPr>
                    <p:cNvPr id="121" name="Rectangle 201"/>
                    <p:cNvSpPr/>
                    <p:nvPr/>
                  </p:nvSpPr>
                  <p:spPr>
                    <a:xfrm>
                      <a:off x="1498280" y="2140815"/>
                      <a:ext cx="2435089" cy="12394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txBody>
          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 sz="1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116" name="Rectangle 183"/>
                  <p:cNvSpPr/>
                  <p:nvPr/>
                </p:nvSpPr>
                <p:spPr>
                  <a:xfrm>
                    <a:off x="1728797" y="2399104"/>
                    <a:ext cx="1954282" cy="13664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a:t>PMTL</a:t>
                    </a:r>
                    <a:endParaRPr lang="zh-CN" altLang="en-US" sz="1000" dirty="0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7" name="Rectangle 189"/>
                  <p:cNvSpPr/>
                  <p:nvPr/>
                </p:nvSpPr>
                <p:spPr>
                  <a:xfrm>
                    <a:off x="1603570" y="2716304"/>
                    <a:ext cx="983835" cy="45223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        <a:noAutofit/>
                  </a:bodyPr>
                  <a:lstStyle/>
                  <a:p>
                    <a:r>
                      <a:rPr lang="en-US" altLang="zh-CN" sz="900" dirty="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a:t>Scrum</a:t>
                    </a:r>
                    <a:r>
                      <a:rPr lang="zh-CN" altLang="en-US" sz="900" dirty="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a:t>团队</a:t>
                    </a:r>
                  </a:p>
                  <a:p>
                    <a:r>
                      <a:rPr lang="en-US" altLang="zh-CN" sz="900" dirty="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a:t>-PMTL</a:t>
                    </a:r>
                  </a:p>
                  <a:p>
                    <a:r>
                      <a:rPr lang="en-US" altLang="zh-CN" sz="900" dirty="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a:t>-</a:t>
                    </a:r>
                    <a:r>
                      <a:rPr lang="zh-CN" altLang="en-US" sz="900" dirty="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a:t>项目经理</a:t>
                    </a:r>
                    <a:endParaRPr lang="en-US" altLang="zh-CN" sz="900" dirty="0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  <a:p>
                    <a:r>
                      <a:rPr lang="en-US" altLang="zh-CN" sz="900" dirty="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a:t>-</a:t>
                    </a:r>
                    <a:r>
                      <a:rPr lang="zh-CN" altLang="en-US" sz="900" dirty="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a:t>测试</a:t>
                    </a:r>
                  </a:p>
                </p:txBody>
              </p:sp>
              <p:cxnSp>
                <p:nvCxnSpPr>
                  <p:cNvPr id="118" name="Elbow Connector 196"/>
                  <p:cNvCxnSpPr>
                    <a:stCxn id="116" idx="2"/>
                    <a:endCxn id="117" idx="0"/>
                  </p:cNvCxnSpPr>
                  <p:nvPr/>
                </p:nvCxnSpPr>
                <p:spPr>
                  <a:xfrm rot="5400000">
                    <a:off x="2310435" y="2320799"/>
                    <a:ext cx="180559" cy="610451"/>
                  </a:xfrm>
                  <a:prstGeom prst="bentConnector3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Elbow Connector 197"/>
                  <p:cNvCxnSpPr>
                    <a:stCxn id="116" idx="2"/>
                    <a:endCxn id="114" idx="0"/>
                  </p:cNvCxnSpPr>
                  <p:nvPr/>
                </p:nvCxnSpPr>
                <p:spPr>
                  <a:xfrm rot="16200000" flipH="1">
                    <a:off x="2881409" y="2360274"/>
                    <a:ext cx="180381" cy="531323"/>
                  </a:xfrm>
                  <a:prstGeom prst="bentConnector3">
                    <a:avLst>
                      <a:gd name="adj1" fmla="val 50000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4" name="Rectangle 178"/>
                <p:cNvSpPr/>
                <p:nvPr/>
              </p:nvSpPr>
              <p:spPr>
                <a:xfrm>
                  <a:off x="1359053" y="5840219"/>
                  <a:ext cx="677089" cy="71488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      <a:noAutofit/>
                </a:bodyPr>
                <a:lstStyle/>
                <a:p>
                  <a:r>
                    <a:rPr lang="en-US" altLang="zh-CN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Scrum</a:t>
                  </a:r>
                  <a:r>
                    <a:rPr lang="zh-CN" altLang="en-US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团队</a:t>
                  </a:r>
                </a:p>
                <a:p>
                  <a:r>
                    <a:rPr lang="en-US" altLang="zh-CN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-PMTL</a:t>
                  </a:r>
                </a:p>
                <a:p>
                  <a:r>
                    <a:rPr lang="en-US" altLang="zh-CN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-</a:t>
                  </a:r>
                  <a:r>
                    <a:rPr lang="zh-CN" altLang="en-US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项目经理</a:t>
                  </a:r>
                  <a:endParaRPr lang="en-US" altLang="zh-CN" sz="900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  <a:p>
                  <a:r>
                    <a:rPr lang="en-US" altLang="zh-CN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-</a:t>
                  </a:r>
                  <a:r>
                    <a:rPr lang="zh-CN" altLang="en-US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测试</a:t>
                  </a:r>
                </a:p>
              </p:txBody>
            </p:sp>
          </p:grpSp>
        </p:grpSp>
        <p:sp>
          <p:nvSpPr>
            <p:cNvPr id="110" name="Rectangle 204"/>
            <p:cNvSpPr/>
            <p:nvPr/>
          </p:nvSpPr>
          <p:spPr>
            <a:xfrm>
              <a:off x="5853527" y="5911852"/>
              <a:ext cx="1766141" cy="185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9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设计、</a:t>
              </a:r>
              <a:r>
                <a:rPr lang="en-US" altLang="zh-CN" sz="9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UX</a:t>
              </a:r>
              <a:r>
                <a:rPr lang="zh-CN" altLang="en-US" sz="9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、运维</a:t>
              </a:r>
            </a:p>
          </p:txBody>
        </p:sp>
      </p:grpSp>
      <p:sp>
        <p:nvSpPr>
          <p:cNvPr id="122" name="Rectangle 179"/>
          <p:cNvSpPr/>
          <p:nvPr/>
        </p:nvSpPr>
        <p:spPr>
          <a:xfrm>
            <a:off x="3429513" y="5093422"/>
            <a:ext cx="1315873" cy="1622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>
                <a:latin typeface="华文楷体" panose="02010600040101010101" pitchFamily="2" charset="-122"/>
                <a:ea typeface="华文楷体" panose="02010600040101010101" pitchFamily="2" charset="-122"/>
              </a:rPr>
              <a:t>QA</a:t>
            </a:r>
            <a:endParaRPr lang="zh-CN" altLang="en-US" sz="9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3" name="Rectangle 188"/>
          <p:cNvSpPr/>
          <p:nvPr/>
        </p:nvSpPr>
        <p:spPr>
          <a:xfrm>
            <a:off x="6345802" y="5093512"/>
            <a:ext cx="1129379" cy="1588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900" dirty="0">
                <a:latin typeface="华文楷体" panose="02010600040101010101" pitchFamily="2" charset="-122"/>
                <a:ea typeface="华文楷体" panose="02010600040101010101" pitchFamily="2" charset="-122"/>
              </a:rPr>
              <a:t>资源测试工程师</a:t>
            </a:r>
          </a:p>
        </p:txBody>
      </p:sp>
      <p:grpSp>
        <p:nvGrpSpPr>
          <p:cNvPr id="18" name="组 1"/>
          <p:cNvGrpSpPr/>
          <p:nvPr/>
        </p:nvGrpSpPr>
        <p:grpSpPr>
          <a:xfrm>
            <a:off x="8082785" y="1625787"/>
            <a:ext cx="1597697" cy="1122497"/>
            <a:chOff x="7658314" y="2222347"/>
            <a:chExt cx="1959199" cy="1250817"/>
          </a:xfrm>
        </p:grpSpPr>
        <p:sp>
          <p:nvSpPr>
            <p:cNvPr id="125" name="Rectangle 331"/>
            <p:cNvSpPr/>
            <p:nvPr/>
          </p:nvSpPr>
          <p:spPr>
            <a:xfrm>
              <a:off x="8479176" y="2645311"/>
              <a:ext cx="1118999" cy="213773"/>
            </a:xfrm>
            <a:prstGeom prst="rect">
              <a:avLst/>
            </a:prstGeom>
            <a:noFill/>
            <a:ln w="25400">
              <a:noFill/>
            </a:ln>
          </p:spPr>
          <p:txBody>
            <a:bodyPr rot="0" spcFirstLastPara="0" vertOverflow="overflow" horzOverflow="overflow" vert="horz" wrap="square" lIns="0" tIns="37719" rIns="0" bIns="37719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9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商务运营负责人</a:t>
              </a:r>
            </a:p>
          </p:txBody>
        </p:sp>
        <p:grpSp>
          <p:nvGrpSpPr>
            <p:cNvPr id="19" name="组 78"/>
            <p:cNvGrpSpPr/>
            <p:nvPr/>
          </p:nvGrpSpPr>
          <p:grpSpPr>
            <a:xfrm>
              <a:off x="7658306" y="2222343"/>
              <a:ext cx="1959195" cy="1250821"/>
              <a:chOff x="5421960" y="2713135"/>
              <a:chExt cx="2491714" cy="1250821"/>
            </a:xfrm>
          </p:grpSpPr>
          <p:grpSp>
            <p:nvGrpSpPr>
              <p:cNvPr id="20" name="Group 224"/>
              <p:cNvGrpSpPr/>
              <p:nvPr/>
            </p:nvGrpSpPr>
            <p:grpSpPr>
              <a:xfrm>
                <a:off x="5421960" y="2713135"/>
                <a:ext cx="2491714" cy="1240645"/>
                <a:chOff x="5058139" y="3240440"/>
                <a:chExt cx="1819874" cy="1009760"/>
              </a:xfrm>
            </p:grpSpPr>
            <p:sp>
              <p:nvSpPr>
                <p:cNvPr id="131" name="Rectangle 173"/>
                <p:cNvSpPr/>
                <p:nvPr/>
              </p:nvSpPr>
              <p:spPr>
                <a:xfrm>
                  <a:off x="5087685" y="3240440"/>
                  <a:ext cx="1675681" cy="327094"/>
                </a:xfrm>
                <a:prstGeom prst="rect">
                  <a:avLst/>
                </a:prstGeom>
                <a:solidFill>
                  <a:srgbClr val="E0504D"/>
                </a:solidFill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0" tIns="37719" rIns="0" bIns="37719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zh-CN" altLang="en-US" sz="900" b="1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公共管理团队</a:t>
                  </a:r>
                  <a:endParaRPr lang="zh-CN" altLang="en-US" sz="900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2" name="Rectangle 292"/>
                <p:cNvSpPr/>
                <p:nvPr/>
              </p:nvSpPr>
              <p:spPr>
                <a:xfrm>
                  <a:off x="5091405" y="3242200"/>
                  <a:ext cx="1671961" cy="10080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1050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3" name="Rectangle 293"/>
                <p:cNvSpPr/>
                <p:nvPr/>
              </p:nvSpPr>
              <p:spPr>
                <a:xfrm>
                  <a:off x="5078409" y="3594090"/>
                  <a:ext cx="847117" cy="16935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rot="0" spcFirstLastPara="0" vertOverflow="overflow" horzOverflow="overflow" vert="horz" wrap="square" lIns="0" tIns="37719" rIns="0" bIns="37719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PMTL</a:t>
                  </a:r>
                  <a:r>
                    <a:rPr lang="zh-CN" altLang="en-US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负责人</a:t>
                  </a:r>
                </a:p>
              </p:txBody>
            </p:sp>
            <p:sp>
              <p:nvSpPr>
                <p:cNvPr id="134" name="Rectangle 299"/>
                <p:cNvSpPr/>
                <p:nvPr/>
              </p:nvSpPr>
              <p:spPr>
                <a:xfrm>
                  <a:off x="5058139" y="3762163"/>
                  <a:ext cx="866333" cy="172671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rot="0" spcFirstLastPara="0" vertOverflow="overflow" horzOverflow="overflow" vert="horz" wrap="square" lIns="0" tIns="37719" rIns="0" bIns="37719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zh-CN" altLang="en-US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研发负责人</a:t>
                  </a:r>
                </a:p>
              </p:txBody>
            </p:sp>
            <p:sp>
              <p:nvSpPr>
                <p:cNvPr id="135" name="Rectangle 331"/>
                <p:cNvSpPr/>
                <p:nvPr/>
              </p:nvSpPr>
              <p:spPr>
                <a:xfrm>
                  <a:off x="5736262" y="3766004"/>
                  <a:ext cx="1141751" cy="16701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rot="0" spcFirstLastPara="0" vertOverflow="overflow" horzOverflow="overflow" vert="horz" wrap="square" lIns="0" tIns="37719" rIns="0" bIns="37719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UX</a:t>
                  </a:r>
                  <a:r>
                    <a:rPr lang="zh-CN" altLang="en-US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负责人</a:t>
                  </a:r>
                </a:p>
              </p:txBody>
            </p:sp>
            <p:sp>
              <p:nvSpPr>
                <p:cNvPr id="136" name="Rectangle 332"/>
                <p:cNvSpPr/>
                <p:nvPr/>
              </p:nvSpPr>
              <p:spPr>
                <a:xfrm>
                  <a:off x="5129734" y="3936231"/>
                  <a:ext cx="819436" cy="15708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rot="0" spcFirstLastPara="0" vertOverflow="overflow" horzOverflow="overflow" vert="horz" wrap="square" lIns="0" tIns="37719" rIns="0" bIns="37719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zh-CN" altLang="en-US" sz="9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测试负责人</a:t>
                  </a:r>
                </a:p>
              </p:txBody>
            </p:sp>
          </p:grpSp>
          <p:sp>
            <p:nvSpPr>
              <p:cNvPr id="128" name="Rectangle 332"/>
              <p:cNvSpPr/>
              <p:nvPr/>
            </p:nvSpPr>
            <p:spPr>
              <a:xfrm>
                <a:off x="6638280" y="3555553"/>
                <a:ext cx="1121948" cy="19300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rot="0" spcFirstLastPara="0" vertOverflow="overflow" horzOverflow="overflow" vert="horz" wrap="square" lIns="0" tIns="37719" rIns="0" bIns="37719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zh-CN" altLang="en-US" sz="9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质量负责人</a:t>
                </a:r>
              </a:p>
            </p:txBody>
          </p:sp>
          <p:sp>
            <p:nvSpPr>
              <p:cNvPr id="129" name="Rectangle 332"/>
              <p:cNvSpPr/>
              <p:nvPr/>
            </p:nvSpPr>
            <p:spPr>
              <a:xfrm>
                <a:off x="5519998" y="3770953"/>
                <a:ext cx="1121948" cy="19300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rot="0" spcFirstLastPara="0" vertOverflow="overflow" horzOverflow="overflow" vert="horz" wrap="square" lIns="0" tIns="37719" rIns="0" bIns="37719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zh-CN" altLang="en-US" sz="9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客服负责人</a:t>
                </a:r>
              </a:p>
            </p:txBody>
          </p:sp>
          <p:sp>
            <p:nvSpPr>
              <p:cNvPr id="130" name="Rectangle 332"/>
              <p:cNvSpPr/>
              <p:nvPr/>
            </p:nvSpPr>
            <p:spPr>
              <a:xfrm>
                <a:off x="6648871" y="3770952"/>
                <a:ext cx="1121948" cy="19300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rot="0" spcFirstLastPara="0" vertOverflow="overflow" horzOverflow="overflow" vert="horz" wrap="square" lIns="0" tIns="37719" rIns="0" bIns="37719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zh-CN" altLang="en-US" sz="9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运维负责人</a:t>
                </a:r>
              </a:p>
            </p:txBody>
          </p:sp>
        </p:grpSp>
      </p:grpSp>
      <p:sp>
        <p:nvSpPr>
          <p:cNvPr id="137" name="Rectangle 179"/>
          <p:cNvSpPr/>
          <p:nvPr/>
        </p:nvSpPr>
        <p:spPr>
          <a:xfrm>
            <a:off x="4885583" y="5092504"/>
            <a:ext cx="1315873" cy="1622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900" dirty="0">
                <a:latin typeface="华文楷体" panose="02010600040101010101" pitchFamily="2" charset="-122"/>
                <a:ea typeface="华文楷体" panose="02010600040101010101" pitchFamily="2" charset="-122"/>
              </a:rPr>
              <a:t>质量经理</a:t>
            </a:r>
          </a:p>
        </p:txBody>
      </p:sp>
      <p:sp>
        <p:nvSpPr>
          <p:cNvPr id="138" name="Rectangle 188"/>
          <p:cNvSpPr/>
          <p:nvPr/>
        </p:nvSpPr>
        <p:spPr>
          <a:xfrm>
            <a:off x="7625574" y="5093512"/>
            <a:ext cx="1129379" cy="1588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9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客服经理</a:t>
            </a:r>
          </a:p>
        </p:txBody>
      </p:sp>
      <p:grpSp>
        <p:nvGrpSpPr>
          <p:cNvPr id="21" name="组 77"/>
          <p:cNvGrpSpPr/>
          <p:nvPr/>
        </p:nvGrpSpPr>
        <p:grpSpPr>
          <a:xfrm>
            <a:off x="1314031" y="1621826"/>
            <a:ext cx="1843634" cy="1095176"/>
            <a:chOff x="-5515" y="2715659"/>
            <a:chExt cx="1982801" cy="1220372"/>
          </a:xfrm>
        </p:grpSpPr>
        <p:sp>
          <p:nvSpPr>
            <p:cNvPr id="140" name="Rectangle 57"/>
            <p:cNvSpPr/>
            <p:nvPr/>
          </p:nvSpPr>
          <p:spPr>
            <a:xfrm>
              <a:off x="-5515" y="3250198"/>
              <a:ext cx="1982801" cy="287923"/>
            </a:xfrm>
            <a:prstGeom prst="rect">
              <a:avLst/>
            </a:prstGeom>
            <a:noFill/>
            <a:ln w="25400">
              <a:noFill/>
            </a:ln>
          </p:spPr>
          <p:txBody>
  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9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产品负责人</a:t>
              </a:r>
            </a:p>
          </p:txBody>
        </p:sp>
        <p:grpSp>
          <p:nvGrpSpPr>
            <p:cNvPr id="22" name="组 75"/>
            <p:cNvGrpSpPr/>
            <p:nvPr/>
          </p:nvGrpSpPr>
          <p:grpSpPr>
            <a:xfrm>
              <a:off x="226061" y="2715659"/>
              <a:ext cx="1662925" cy="1220372"/>
              <a:chOff x="226061" y="2715659"/>
              <a:chExt cx="1662925" cy="1220372"/>
            </a:xfrm>
          </p:grpSpPr>
          <p:sp>
            <p:nvSpPr>
              <p:cNvPr id="142" name="Rectangle 207"/>
              <p:cNvSpPr/>
              <p:nvPr/>
            </p:nvSpPr>
            <p:spPr>
              <a:xfrm>
                <a:off x="232986" y="2724356"/>
                <a:ext cx="1656000" cy="385973"/>
              </a:xfrm>
              <a:prstGeom prst="rect">
                <a:avLst/>
              </a:prstGeom>
              <a:solidFill>
                <a:srgbClr val="E0504D"/>
              </a:solidFill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7719" rIns="0" bIns="37719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zh-CN" altLang="en-US" sz="9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组合与规划</a:t>
                </a:r>
                <a:endParaRPr lang="en-US" altLang="zh-CN" sz="9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algn="ctr"/>
                <a:r>
                  <a:rPr lang="zh-CN" altLang="en-US" sz="9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sz="9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</a:t>
                </a:r>
                <a:r>
                  <a:rPr lang="zh-CN" altLang="en-US" sz="9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互联网产品组合与规划，需求管理</a:t>
                </a:r>
                <a:r>
                  <a:rPr lang="en-US" sz="9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]</a:t>
                </a:r>
                <a:endParaRPr lang="en-GB" sz="9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43" name="Rectangle 185"/>
              <p:cNvSpPr/>
              <p:nvPr/>
            </p:nvSpPr>
            <p:spPr>
              <a:xfrm>
                <a:off x="226061" y="2715659"/>
                <a:ext cx="1660944" cy="12203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5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44" name="Rectangle 192"/>
              <p:cNvSpPr/>
              <p:nvPr/>
            </p:nvSpPr>
            <p:spPr>
              <a:xfrm>
                <a:off x="240488" y="3627446"/>
                <a:ext cx="770297" cy="20708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rot="0" spcFirstLastPara="0" vertOverflow="overflow" horzOverflow="overflow" vert="horz" wrap="square" lIns="0" tIns="37719" rIns="0" bIns="37719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zh-CN" altLang="en-US" sz="9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业务方向产品组长</a:t>
                </a:r>
              </a:p>
            </p:txBody>
          </p:sp>
          <p:sp>
            <p:nvSpPr>
              <p:cNvPr id="145" name="Rectangle 193"/>
              <p:cNvSpPr/>
              <p:nvPr/>
            </p:nvSpPr>
            <p:spPr>
              <a:xfrm>
                <a:off x="1085912" y="3612713"/>
                <a:ext cx="770297" cy="20708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rot="0" spcFirstLastPara="0" vertOverflow="overflow" horzOverflow="overflow" vert="horz" wrap="square" lIns="0" tIns="37719" rIns="0" bIns="37719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9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PMTL</a:t>
                </a:r>
                <a:endParaRPr lang="zh-CN" altLang="en-US" sz="9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cxnSp>
            <p:nvCxnSpPr>
              <p:cNvPr id="146" name="Elbow Connector 195"/>
              <p:cNvCxnSpPr/>
              <p:nvPr/>
            </p:nvCxnSpPr>
            <p:spPr>
              <a:xfrm rot="16200000" flipH="1">
                <a:off x="1161132" y="3302786"/>
                <a:ext cx="136230" cy="483626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211"/>
              <p:cNvCxnSpPr/>
              <p:nvPr/>
            </p:nvCxnSpPr>
            <p:spPr>
              <a:xfrm rot="5400000">
                <a:off x="678243" y="3306966"/>
                <a:ext cx="139676" cy="478711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8" name="下箭头 147"/>
          <p:cNvSpPr/>
          <p:nvPr/>
        </p:nvSpPr>
        <p:spPr>
          <a:xfrm>
            <a:off x="5062365" y="2748282"/>
            <a:ext cx="212462" cy="141842"/>
          </a:xfrm>
          <a:prstGeom prst="downArrow">
            <a:avLst/>
          </a:prstGeom>
          <a:solidFill>
            <a:srgbClr val="C0C0C0"/>
          </a:solidFill>
          <a:ln w="254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50" dirty="0"/>
          </a:p>
        </p:txBody>
      </p:sp>
      <p:sp>
        <p:nvSpPr>
          <p:cNvPr id="149" name="Rectangle 179"/>
          <p:cNvSpPr/>
          <p:nvPr/>
        </p:nvSpPr>
        <p:spPr>
          <a:xfrm>
            <a:off x="546938" y="2064424"/>
            <a:ext cx="876791" cy="3588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平台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0" name="Rectangle 179"/>
          <p:cNvSpPr/>
          <p:nvPr/>
        </p:nvSpPr>
        <p:spPr>
          <a:xfrm>
            <a:off x="550311" y="3754224"/>
            <a:ext cx="873419" cy="41969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产品项目团队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3" name="组 157"/>
          <p:cNvGrpSpPr/>
          <p:nvPr/>
        </p:nvGrpSpPr>
        <p:grpSpPr>
          <a:xfrm>
            <a:off x="6232713" y="1643532"/>
            <a:ext cx="1843634" cy="1095176"/>
            <a:chOff x="-5515" y="2715659"/>
            <a:chExt cx="1982801" cy="1220372"/>
          </a:xfrm>
        </p:grpSpPr>
        <p:sp>
          <p:nvSpPr>
            <p:cNvPr id="153" name="Rectangle 57"/>
            <p:cNvSpPr/>
            <p:nvPr/>
          </p:nvSpPr>
          <p:spPr>
            <a:xfrm>
              <a:off x="-5515" y="3250198"/>
              <a:ext cx="1982801" cy="287923"/>
            </a:xfrm>
            <a:prstGeom prst="rect">
              <a:avLst/>
            </a:prstGeom>
            <a:noFill/>
            <a:ln w="25400">
              <a:noFill/>
            </a:ln>
          </p:spPr>
          <p:txBody>
  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9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商务运营负责人</a:t>
              </a:r>
            </a:p>
          </p:txBody>
        </p:sp>
        <p:grpSp>
          <p:nvGrpSpPr>
            <p:cNvPr id="24" name="组 160"/>
            <p:cNvGrpSpPr/>
            <p:nvPr/>
          </p:nvGrpSpPr>
          <p:grpSpPr>
            <a:xfrm>
              <a:off x="226061" y="2715659"/>
              <a:ext cx="1662925" cy="1220372"/>
              <a:chOff x="226061" y="2715659"/>
              <a:chExt cx="1662925" cy="1220372"/>
            </a:xfrm>
          </p:grpSpPr>
          <p:sp>
            <p:nvSpPr>
              <p:cNvPr id="155" name="Rectangle 207"/>
              <p:cNvSpPr/>
              <p:nvPr/>
            </p:nvSpPr>
            <p:spPr>
              <a:xfrm>
                <a:off x="232986" y="2724356"/>
                <a:ext cx="1656000" cy="385973"/>
              </a:xfrm>
              <a:prstGeom prst="rect">
                <a:avLst/>
              </a:prstGeom>
              <a:solidFill>
                <a:srgbClr val="E0504D"/>
              </a:solidFill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0" tIns="37719" rIns="0" bIns="37719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zh-CN" altLang="en-US" sz="9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商务与运营 </a:t>
                </a:r>
                <a:endParaRPr lang="en-US" altLang="zh-CN" sz="9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algn="ctr"/>
                <a:r>
                  <a:rPr lang="en-US" sz="9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</a:t>
                </a:r>
                <a:r>
                  <a:rPr lang="zh-CN" altLang="en-US" sz="9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互联网产品商务运营策略</a:t>
                </a:r>
                <a:r>
                  <a:rPr lang="en-US" sz="9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]</a:t>
                </a:r>
                <a:endParaRPr lang="en-GB" sz="9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56" name="Rectangle 185"/>
              <p:cNvSpPr/>
              <p:nvPr/>
            </p:nvSpPr>
            <p:spPr>
              <a:xfrm>
                <a:off x="226061" y="2715659"/>
                <a:ext cx="1660944" cy="12203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5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57" name="Rectangle 192"/>
              <p:cNvSpPr/>
              <p:nvPr/>
            </p:nvSpPr>
            <p:spPr>
              <a:xfrm>
                <a:off x="240488" y="3627446"/>
                <a:ext cx="770297" cy="20708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rot="0" spcFirstLastPara="0" vertOverflow="overflow" horzOverflow="overflow" vert="horz" wrap="square" lIns="0" tIns="37719" rIns="0" bIns="37719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zh-CN" altLang="en-US" sz="9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商务组长</a:t>
                </a:r>
              </a:p>
            </p:txBody>
          </p:sp>
          <p:sp>
            <p:nvSpPr>
              <p:cNvPr id="158" name="Rectangle 193"/>
              <p:cNvSpPr/>
              <p:nvPr/>
            </p:nvSpPr>
            <p:spPr>
              <a:xfrm>
                <a:off x="1085912" y="3612713"/>
                <a:ext cx="770297" cy="20708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rot="0" spcFirstLastPara="0" vertOverflow="overflow" horzOverflow="overflow" vert="horz" wrap="square" lIns="0" tIns="37719" rIns="0" bIns="37719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zh-CN" altLang="en-US" sz="9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运营组长</a:t>
                </a:r>
              </a:p>
            </p:txBody>
          </p:sp>
          <p:cxnSp>
            <p:nvCxnSpPr>
              <p:cNvPr id="159" name="Elbow Connector 195"/>
              <p:cNvCxnSpPr/>
              <p:nvPr/>
            </p:nvCxnSpPr>
            <p:spPr>
              <a:xfrm rot="16200000" flipH="1">
                <a:off x="1161132" y="3302786"/>
                <a:ext cx="136230" cy="483626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Elbow Connector 211"/>
              <p:cNvCxnSpPr/>
              <p:nvPr/>
            </p:nvCxnSpPr>
            <p:spPr>
              <a:xfrm rot="5400000">
                <a:off x="678243" y="3306966"/>
                <a:ext cx="139676" cy="478711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4" name="TextBox 123"/>
          <p:cNvSpPr txBox="1"/>
          <p:nvPr/>
        </p:nvSpPr>
        <p:spPr>
          <a:xfrm>
            <a:off x="359792" y="3326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公司</a:t>
            </a:r>
            <a:r>
              <a:rPr lang="en-US" altLang="zh-CN" b="1" dirty="0" smtClean="0"/>
              <a:t>IPS</a:t>
            </a:r>
            <a:r>
              <a:rPr lang="zh-CN" altLang="en-US" b="1" dirty="0" smtClean="0"/>
              <a:t>流程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41575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22603324"/>
              </p:ext>
            </p:extLst>
          </p:nvPr>
        </p:nvGraphicFramePr>
        <p:xfrm>
          <a:off x="935856" y="1124744"/>
          <a:ext cx="8424936" cy="28803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424936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华文楷体" pitchFamily="2" charset="-122"/>
                          <a:ea typeface="华文楷体" pitchFamily="2" charset="-122"/>
                        </a:rPr>
                        <a:t>目录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1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、公司新流程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IPS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简介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华文楷体" pitchFamily="2" charset="-122"/>
                          <a:ea typeface="华文楷体" pitchFamily="2" charset="-122"/>
                        </a:rPr>
                        <a:t>2</a:t>
                      </a:r>
                      <a:r>
                        <a:rPr lang="zh-CN" altLang="en-US" sz="1800" b="0" dirty="0" smtClean="0">
                          <a:latin typeface="华文楷体" pitchFamily="2" charset="-122"/>
                          <a:ea typeface="华文楷体" pitchFamily="2" charset="-122"/>
                        </a:rPr>
                        <a:t>、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软件开发过程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华文楷体" pitchFamily="2" charset="-122"/>
                          <a:ea typeface="华文楷体" pitchFamily="2" charset="-122"/>
                        </a:rPr>
                        <a:t>3</a:t>
                      </a:r>
                      <a:r>
                        <a:rPr lang="zh-CN" altLang="en-US" sz="1800" dirty="0" smtClean="0">
                          <a:latin typeface="华文楷体" pitchFamily="2" charset="-122"/>
                          <a:ea typeface="华文楷体" pitchFamily="2" charset="-122"/>
                        </a:rPr>
                        <a:t>、敏捷开发介绍</a:t>
                      </a:r>
                      <a:endParaRPr lang="en-US" altLang="zh-CN" sz="18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华文楷体" pitchFamily="2" charset="-122"/>
                          <a:ea typeface="华文楷体" pitchFamily="2" charset="-122"/>
                        </a:rPr>
                        <a:t>4</a:t>
                      </a:r>
                      <a:r>
                        <a:rPr lang="zh-CN" altLang="en-US" sz="1800" dirty="0" smtClean="0">
                          <a:latin typeface="华文楷体" pitchFamily="2" charset="-122"/>
                          <a:ea typeface="华文楷体" pitchFamily="2" charset="-122"/>
                        </a:rPr>
                        <a:t>、部门研发流程</a:t>
                      </a:r>
                      <a:endParaRPr lang="en-US" altLang="zh-CN" sz="18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2780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1"/>
          <p:cNvSpPr>
            <a:spLocks noGrp="1"/>
          </p:cNvSpPr>
          <p:nvPr>
            <p:ph type="ctrTitle"/>
          </p:nvPr>
        </p:nvSpPr>
        <p:spPr>
          <a:xfrm>
            <a:off x="359792" y="132882"/>
            <a:ext cx="4680520" cy="271782"/>
          </a:xfrm>
        </p:spPr>
        <p:txBody>
          <a:bodyPr/>
          <a:lstStyle/>
          <a:p>
            <a:pPr algn="l"/>
            <a:r>
              <a:rPr lang="en-US" altLang="zh-CN" sz="2800" b="1" i="1" dirty="0" smtClean="0">
                <a:solidFill>
                  <a:schemeClr val="hlink"/>
                </a:solidFill>
              </a:rPr>
              <a:t>2 </a:t>
            </a:r>
            <a:r>
              <a:rPr lang="zh-CN" altLang="en-US" sz="2800" b="1" i="1" dirty="0" smtClean="0">
                <a:solidFill>
                  <a:schemeClr val="hlink"/>
                </a:solidFill>
              </a:rPr>
              <a:t>软件开发的基本过程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808" y="980728"/>
            <a:ext cx="7921625" cy="44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ldBfqWq1EGVJC5UkH9L7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  <p:tag name="THINKCELLSHAPEDONOTDELETE" val="pi135LP9VJ0WyA.kRXw.nw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  <p:tag name="THINKCELLSHAPEDONOTDELETE" val="pi135LP9VJ0WyA.kRXw.nw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hSl0AHGlUagJZm_PIQEM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.K9z8BoR0qr9iEvX5W8Z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hSl0AHGlUagJZm_PIQEM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.K9z8BoR0qr9iEvX5W8Z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hSl0AHGlUagJZm_PIQEM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.K9z8BoR0qr9iEvX5W8Z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hSl0AHGlUagJZm_PIQEM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.K9z8BoR0qr9iEvX5W8Z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hSl0AHGlUagJZm_PIQEM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.K9z8BoR0qr9iEvX5W8Z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hSl0AHGlUagJZm_PIQEM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.K9z8BoR0qr9iEvX5W8Z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15259</TotalTime>
  <Words>3090</Words>
  <Application>Microsoft Office PowerPoint</Application>
  <PresentationFormat>自定义</PresentationFormat>
  <Paragraphs>489</Paragraphs>
  <Slides>33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6" baseType="lpstr">
      <vt:lpstr>Office 主题</vt:lpstr>
      <vt:lpstr>Visio</vt:lpstr>
      <vt:lpstr>文档</vt:lpstr>
      <vt:lpstr>移动互联网开发流程</vt:lpstr>
      <vt:lpstr>幻灯片 2</vt:lpstr>
      <vt:lpstr>IPS： Integrated Product and Supply Chain Management  (产品链供应链一体化管理体系)</vt:lpstr>
      <vt:lpstr>成功的方案实施落地，能有效带领努比亚达至三大成果</vt:lpstr>
      <vt:lpstr>三层治理架构，提倡决策规范化，透明化，实现全局掌控</vt:lpstr>
      <vt:lpstr>打破各职能之间的隔膜，鼓励跨职能协作</vt:lpstr>
      <vt:lpstr>幻灯片 7</vt:lpstr>
      <vt:lpstr>幻灯片 8</vt:lpstr>
      <vt:lpstr>2 软件开发的基本过程</vt:lpstr>
      <vt:lpstr>2.软件开发过程</vt:lpstr>
      <vt:lpstr>2软件开发过程模型</vt:lpstr>
      <vt:lpstr>2.常用软件开发模式</vt:lpstr>
      <vt:lpstr>2、常用软件开发模式</vt:lpstr>
      <vt:lpstr>2、常用软件开发模式</vt:lpstr>
      <vt:lpstr>2、常用软件开发模式</vt:lpstr>
      <vt:lpstr>幻灯片 16</vt:lpstr>
      <vt:lpstr>3、敏捷开发介绍</vt:lpstr>
      <vt:lpstr>3、Sprint周期</vt:lpstr>
      <vt:lpstr>3、Sprint周期：启动会</vt:lpstr>
      <vt:lpstr>3、Sprint周期：站立会</vt:lpstr>
      <vt:lpstr>3、Sprint周期：评审会和回顾会</vt:lpstr>
      <vt:lpstr>3、Scrum元素：产品列表（ Product Backlog）</vt:lpstr>
      <vt:lpstr>3、Scrum元素：Burn down chart燃尽图</vt:lpstr>
      <vt:lpstr>4、Scrum元素：任务板 </vt:lpstr>
      <vt:lpstr>4、Scrum元素：故事点</vt:lpstr>
      <vt:lpstr>幻灯片 26</vt:lpstr>
      <vt:lpstr>4、互联网应用开发流程</vt:lpstr>
      <vt:lpstr>4、研发组织架构</vt:lpstr>
      <vt:lpstr>4、设计的层次</vt:lpstr>
      <vt:lpstr>4、QA的层次</vt:lpstr>
      <vt:lpstr>4、部门流程</vt:lpstr>
      <vt:lpstr>第二章 部门流程</vt:lpstr>
      <vt:lpstr>幻灯片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组织架构</dc:title>
  <dc:creator>张桂兰</dc:creator>
  <cp:lastModifiedBy>jiamyxue</cp:lastModifiedBy>
  <cp:revision>509</cp:revision>
  <dcterms:modified xsi:type="dcterms:W3CDTF">2017-08-14T01:55:33Z</dcterms:modified>
</cp:coreProperties>
</file>