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73" r:id="rId3"/>
    <p:sldId id="278" r:id="rId4"/>
    <p:sldId id="277" r:id="rId5"/>
    <p:sldId id="302" r:id="rId6"/>
    <p:sldId id="299" r:id="rId7"/>
    <p:sldId id="301" r:id="rId8"/>
    <p:sldId id="275" r:id="rId9"/>
    <p:sldId id="298" r:id="rId10"/>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7F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4473" autoAdjust="0"/>
  </p:normalViewPr>
  <p:slideViewPr>
    <p:cSldViewPr snapToGrid="0" snapToObjects="1">
      <p:cViewPr varScale="1">
        <p:scale>
          <a:sx n="119" d="100"/>
          <a:sy n="119" d="100"/>
        </p:scale>
        <p:origin x="-126"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2017-8-14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p14="http://schemas.microsoft.com/office/powerpoint/2010/main" xmlns=""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9C193-7D3A-4F8C-B22B-A97DACB94F72}" type="datetimeFigureOut">
              <a:rPr lang="zh-CN" altLang="en-US" smtClean="0"/>
              <a:pPr/>
              <a:t>2017-8-14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2D627-4A8F-4D2D-A412-010C6A57DF9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2017-8-14</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10.206.19.222/upload/doc/%E7%B3%BB%E7%BB%9F%E8%AE%BE%E8%AE%A1%E6%A3%80%E6%9F%A5%E5%8D%95v1.1.xlsx" TargetMode="External"/><Relationship Id="rId5" Type="http://schemas.openxmlformats.org/officeDocument/2006/relationships/hyperlink" Target="http://10.206.19.222/upload/doc/%E6%8E%A5%E5%8F%A3%E8%AE%BE%E8%AE%A1%E8%A7%84%E8%8C%83%E6%8C%87%E5%AF%BC%E4%B9%A6.doc" TargetMode="External"/><Relationship Id="rId4" Type="http://schemas.openxmlformats.org/officeDocument/2006/relationships/hyperlink" Target="http://10.204.76.22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8" y="7951"/>
            <a:ext cx="9141292" cy="5143500"/>
          </a:xfrm>
          <a:prstGeom prst="rect">
            <a:avLst/>
          </a:prstGeom>
        </p:spPr>
      </p:pic>
      <p:sp>
        <p:nvSpPr>
          <p:cNvPr id="2" name="文本框 1"/>
          <p:cNvSpPr txBox="1"/>
          <p:nvPr/>
        </p:nvSpPr>
        <p:spPr>
          <a:xfrm>
            <a:off x="3382818" y="1896341"/>
            <a:ext cx="184666" cy="369332"/>
          </a:xfrm>
          <a:prstGeom prst="rect">
            <a:avLst/>
          </a:prstGeom>
          <a:noFill/>
        </p:spPr>
        <p:txBody>
          <a:bodyPr wrap="none" rtlCol="0">
            <a:spAutoFit/>
          </a:bodyPr>
          <a:lstStyle/>
          <a:p>
            <a:endParaRPr kumimoji="1" lang="zh-CN" altLang="en-US" dirty="0"/>
          </a:p>
        </p:txBody>
      </p:sp>
      <p:pic>
        <p:nvPicPr>
          <p:cNvPr id="7" name="图片 6"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
        <p:nvSpPr>
          <p:cNvPr id="10" name="标题 1"/>
          <p:cNvSpPr>
            <a:spLocks noGrp="1"/>
          </p:cNvSpPr>
          <p:nvPr>
            <p:ph type="ctrTitle"/>
          </p:nvPr>
        </p:nvSpPr>
        <p:spPr>
          <a:xfrm>
            <a:off x="1411551" y="1764729"/>
            <a:ext cx="6317535" cy="344704"/>
          </a:xfrm>
        </p:spPr>
        <p:txBody>
          <a:bodyPr>
            <a:noAutofit/>
          </a:bodyPr>
          <a:lstStyle/>
          <a:p>
            <a:r>
              <a:rPr kumimoji="1" lang="zh-CN" altLang="en-US" sz="2400" dirty="0" smtClean="0">
                <a:solidFill>
                  <a:schemeClr val="bg1">
                    <a:lumMod val="50000"/>
                  </a:schemeClr>
                </a:solidFill>
                <a:latin typeface="微软雅黑" pitchFamily="34" charset="-122"/>
                <a:ea typeface="微软雅黑" pitchFamily="34" charset="-122"/>
                <a:cs typeface="Microsoft YaHei"/>
              </a:rPr>
              <a:t>评审</a:t>
            </a:r>
            <a:r>
              <a:rPr kumimoji="1" lang="zh-CN" altLang="en-US" sz="2400" dirty="0" smtClean="0">
                <a:solidFill>
                  <a:schemeClr val="bg1">
                    <a:lumMod val="50000"/>
                  </a:schemeClr>
                </a:solidFill>
                <a:latin typeface="微软雅黑" pitchFamily="34" charset="-122"/>
                <a:ea typeface="微软雅黑" pitchFamily="34" charset="-122"/>
                <a:cs typeface="Microsoft YaHei"/>
              </a:rPr>
              <a:t>规范</a:t>
            </a:r>
            <a:endParaRPr kumimoji="1" lang="zh-CN" altLang="en-US" sz="2400" dirty="0">
              <a:solidFill>
                <a:schemeClr val="bg1">
                  <a:lumMod val="50000"/>
                </a:schemeClr>
              </a:solidFill>
              <a:latin typeface="微软雅黑" pitchFamily="34" charset="-122"/>
              <a:ea typeface="微软雅黑" pitchFamily="34" charset="-122"/>
              <a:cs typeface="Microsoft YaHei"/>
            </a:endParaRPr>
          </a:p>
        </p:txBody>
      </p:sp>
      <p:sp>
        <p:nvSpPr>
          <p:cNvPr id="12" name="TextBox 11"/>
          <p:cNvSpPr txBox="1"/>
          <p:nvPr/>
        </p:nvSpPr>
        <p:spPr>
          <a:xfrm>
            <a:off x="6758631" y="2884964"/>
            <a:ext cx="1326004" cy="646331"/>
          </a:xfrm>
          <a:prstGeom prst="rect">
            <a:avLst/>
          </a:prstGeom>
          <a:noFill/>
        </p:spPr>
        <p:txBody>
          <a:bodyPr wrap="none" rtlCol="0">
            <a:spAutoFit/>
          </a:bodyPr>
          <a:lstStyle/>
          <a:p>
            <a:pPr algn="r"/>
            <a:r>
              <a:rPr kumimoji="1" lang="zh-CN" altLang="en-US" dirty="0" smtClean="0">
                <a:solidFill>
                  <a:schemeClr val="bg1">
                    <a:lumMod val="50000"/>
                  </a:schemeClr>
                </a:solidFill>
                <a:latin typeface="Microsoft YaHei"/>
                <a:ea typeface="微软雅黑"/>
                <a:cs typeface="Microsoft YaHei"/>
              </a:rPr>
              <a:t>郭思勇</a:t>
            </a:r>
            <a:endParaRPr kumimoji="1" lang="en-US" altLang="zh-CN" dirty="0" smtClean="0">
              <a:solidFill>
                <a:schemeClr val="bg1">
                  <a:lumMod val="50000"/>
                </a:schemeClr>
              </a:solidFill>
              <a:latin typeface="Microsoft YaHei"/>
              <a:ea typeface="微软雅黑"/>
              <a:cs typeface="Microsoft YaHei"/>
            </a:endParaRPr>
          </a:p>
          <a:p>
            <a:r>
              <a:rPr kumimoji="1" lang="en-US" altLang="zh-CN" dirty="0" smtClean="0">
                <a:solidFill>
                  <a:schemeClr val="bg1">
                    <a:lumMod val="50000"/>
                  </a:schemeClr>
                </a:solidFill>
                <a:latin typeface="Microsoft YaHei"/>
                <a:ea typeface="微软雅黑"/>
                <a:cs typeface="Microsoft YaHei"/>
              </a:rPr>
              <a:t>2017-8-14</a:t>
            </a:r>
            <a:endParaRPr kumimoji="1" lang="en-US" altLang="en-US" dirty="0" smtClean="0">
              <a:solidFill>
                <a:schemeClr val="bg1">
                  <a:lumMod val="50000"/>
                </a:schemeClr>
              </a:solidFill>
              <a:latin typeface="Microsoft YaHei"/>
              <a:ea typeface="微软雅黑"/>
              <a:cs typeface="Microsoft YaHei"/>
            </a:endParaRPr>
          </a:p>
        </p:txBody>
      </p:sp>
    </p:spTree>
    <p:extLst>
      <p:ext uri="{BB962C8B-B14F-4D97-AF65-F5344CB8AC3E}">
        <p14:creationId xmlns:p14="http://schemas.microsoft.com/office/powerpoint/2010/main" xmlns="" val="2691275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31775"/>
            <a:ext cx="4001804" cy="271782"/>
          </a:xfrm>
        </p:spPr>
        <p:txBody>
          <a:bodyPr>
            <a:noAutofit/>
          </a:bodyPr>
          <a:lstStyle/>
          <a:p>
            <a:pPr algn="l"/>
            <a:r>
              <a:rPr kumimoji="1" lang="zh-CN" altLang="en-US" sz="1400" dirty="0" smtClean="0">
                <a:solidFill>
                  <a:schemeClr val="tx1">
                    <a:lumMod val="85000"/>
                    <a:lumOff val="15000"/>
                  </a:schemeClr>
                </a:solidFill>
                <a:latin typeface="Microsoft YaHei"/>
                <a:ea typeface="微软雅黑"/>
                <a:cs typeface="Microsoft YaHei"/>
              </a:rPr>
              <a:t>目录</a:t>
            </a:r>
            <a:endParaRPr kumimoji="1" lang="zh-CN" altLang="en-US" sz="1400" dirty="0">
              <a:solidFill>
                <a:schemeClr val="tx1">
                  <a:lumMod val="85000"/>
                  <a:lumOff val="1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pPr indent="-228600">
              <a:lnSpc>
                <a:spcPct val="150000"/>
              </a:lnSpc>
              <a:buFont typeface="Wingdings" pitchFamily="2" charset="2"/>
              <a:buChar char="Ø"/>
            </a:pPr>
            <a:r>
              <a:rPr lang="zh-CN" altLang="en-US" dirty="0" smtClean="0"/>
              <a:t>评审规范目的</a:t>
            </a:r>
            <a:endParaRPr lang="en-US" altLang="zh-CN" dirty="0" smtClean="0"/>
          </a:p>
          <a:p>
            <a:pPr indent="-228600">
              <a:lnSpc>
                <a:spcPct val="150000"/>
              </a:lnSpc>
              <a:buFont typeface="Wingdings" pitchFamily="2" charset="2"/>
              <a:buChar char="Ø"/>
            </a:pPr>
            <a:r>
              <a:rPr lang="zh-CN" altLang="en-US" dirty="0" smtClean="0"/>
              <a:t>规则总章程</a:t>
            </a:r>
            <a:endParaRPr lang="en-US" altLang="zh-CN" dirty="0" smtClean="0"/>
          </a:p>
          <a:p>
            <a:pPr lvl="0" indent="-228600">
              <a:lnSpc>
                <a:spcPct val="150000"/>
              </a:lnSpc>
              <a:buFont typeface="Wingdings" pitchFamily="2" charset="2"/>
              <a:buChar char="Ø"/>
            </a:pPr>
            <a:r>
              <a:rPr lang="zh-CN" altLang="en-US" dirty="0" smtClean="0"/>
              <a:t>规范文档下载</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pPr indent="-228600">
              <a:lnSpc>
                <a:spcPct val="150000"/>
              </a:lnSpc>
              <a:buFont typeface="Wingdings" pitchFamily="2" charset="2"/>
              <a:buChar char="Ø"/>
            </a:pPr>
            <a:r>
              <a:rPr lang="zh-CN" altLang="en-US" dirty="0" smtClean="0"/>
              <a:t>通过阅读代码来检查源代码与编码规范的符合性以及代码质量的活动。</a:t>
            </a:r>
            <a:endParaRPr lang="en-US" altLang="zh-CN" dirty="0" smtClean="0"/>
          </a:p>
          <a:p>
            <a:pPr indent="-228600">
              <a:lnSpc>
                <a:spcPct val="150000"/>
              </a:lnSpc>
              <a:buFont typeface="Wingdings" pitchFamily="2" charset="2"/>
              <a:buChar char="Ø"/>
            </a:pPr>
            <a:r>
              <a:rPr lang="zh-CN" altLang="en-US" dirty="0" smtClean="0"/>
              <a:t>在早期发现缺陷，将损失降至最低</a:t>
            </a:r>
          </a:p>
          <a:p>
            <a:pPr indent="-228600">
              <a:lnSpc>
                <a:spcPct val="150000"/>
              </a:lnSpc>
              <a:buFont typeface="Wingdings" pitchFamily="2" charset="2"/>
              <a:buChar char="Ø"/>
            </a:pPr>
            <a:r>
              <a:rPr lang="zh-CN" altLang="en-US" dirty="0" smtClean="0"/>
              <a:t>评审过程也是重新梳理的过程，加深对系统的理解</a:t>
            </a:r>
          </a:p>
          <a:p>
            <a:pPr indent="-228600">
              <a:lnSpc>
                <a:spcPct val="150000"/>
              </a:lnSpc>
              <a:buFont typeface="Wingdings" pitchFamily="2" charset="2"/>
              <a:buChar char="Ø"/>
            </a:pPr>
            <a:r>
              <a:rPr lang="zh-CN" altLang="en-US" dirty="0" smtClean="0"/>
              <a:t>在项目</a:t>
            </a:r>
            <a:r>
              <a:rPr lang="en-US" altLang="zh-CN" dirty="0" smtClean="0"/>
              <a:t>/</a:t>
            </a:r>
            <a:r>
              <a:rPr lang="zh-CN" altLang="en-US" dirty="0" smtClean="0"/>
              <a:t>架构演进中提高对成员代码结构及风格的掌控力</a:t>
            </a:r>
            <a:endParaRPr lang="en-US" altLang="zh-CN" dirty="0" smtClean="0"/>
          </a:p>
          <a:p>
            <a:pPr>
              <a:lnSpc>
                <a:spcPct val="150000"/>
              </a:lnSpc>
              <a:buFont typeface="Wingdings" pitchFamily="2" charset="2"/>
              <a:buChar char="Ø"/>
            </a:pPr>
            <a:endParaRPr lang="en-US" altLang="en-US" sz="1100" dirty="0" smtClean="0">
              <a:latin typeface="微软雅黑" pitchFamily="34" charset="-122"/>
              <a:ea typeface="微软雅黑" pitchFamily="34" charset="-122"/>
            </a:endParaRPr>
          </a:p>
          <a:p>
            <a:pPr lvl="1">
              <a:lnSpc>
                <a:spcPct val="150000"/>
              </a:lnSpc>
              <a:buFont typeface="Wingdings" pitchFamily="2" charset="2"/>
              <a:buChar char="Ø"/>
            </a:pPr>
            <a:endParaRPr lang="en-US" altLang="zh-CN" sz="1200" dirty="0" smtClean="0">
              <a:latin typeface="微软雅黑" pitchFamily="34" charset="-122"/>
              <a:ea typeface="微软雅黑" pitchFamily="34" charset="-122"/>
            </a:endParaRPr>
          </a:p>
          <a:p>
            <a:pPr>
              <a:buFont typeface="Wingdings" pitchFamily="2" charset="2"/>
              <a:buChar char="Ø"/>
            </a:pPr>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评审</a:t>
            </a:r>
            <a:r>
              <a:rPr kumimoji="1" lang="zh-CN" altLang="en-US" sz="1400" b="0" i="0" u="none" strike="noStrike" kern="1200" cap="none" spc="0" normalizeH="0" baseline="0" noProof="0" dirty="0" smtClean="0">
                <a:ln>
                  <a:noFill/>
                </a:ln>
                <a:solidFill>
                  <a:schemeClr val="tx1">
                    <a:lumMod val="85000"/>
                    <a:lumOff val="15000"/>
                  </a:schemeClr>
                </a:solidFill>
                <a:effectLst/>
                <a:uLnTx/>
                <a:uFillTx/>
                <a:latin typeface="Microsoft YaHei"/>
                <a:ea typeface="微软雅黑"/>
                <a:cs typeface="Microsoft YaHei"/>
              </a:rPr>
              <a:t>规范目的</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规则总章程</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有哪些评审</a:t>
            </a:r>
          </a:p>
        </p:txBody>
      </p:sp>
      <p:sp>
        <p:nvSpPr>
          <p:cNvPr id="13"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pPr>
              <a:buFont typeface="Wingdings" pitchFamily="2" charset="2"/>
              <a:buChar char="Ø"/>
            </a:pPr>
            <a:r>
              <a:rPr lang="en-US" altLang="zh-CN" dirty="0" smtClean="0"/>
              <a:t> </a:t>
            </a:r>
            <a:r>
              <a:rPr lang="zh-CN" altLang="en-US" dirty="0" smtClean="0"/>
              <a:t>代码评审</a:t>
            </a:r>
            <a:endParaRPr lang="en-US" altLang="zh-CN" dirty="0" smtClean="0"/>
          </a:p>
          <a:p>
            <a:pPr indent="-228600">
              <a:lnSpc>
                <a:spcPct val="150000"/>
              </a:lnSpc>
              <a:buFont typeface="Wingdings" pitchFamily="2" charset="2"/>
              <a:buChar char="Ø"/>
            </a:pPr>
            <a:r>
              <a:rPr lang="zh-CN" altLang="en-US" dirty="0" smtClean="0"/>
              <a:t>接口评审</a:t>
            </a:r>
            <a:endParaRPr lang="zh-CN" altLang="en-US" dirty="0" smtClean="0">
              <a:solidFill>
                <a:srgbClr val="FF0000"/>
              </a:solidFill>
            </a:endParaRPr>
          </a:p>
          <a:p>
            <a:pPr indent="-228600">
              <a:lnSpc>
                <a:spcPct val="150000"/>
              </a:lnSpc>
              <a:buFont typeface="Wingdings" pitchFamily="2" charset="2"/>
              <a:buChar char="Ø"/>
            </a:pPr>
            <a:r>
              <a:rPr lang="zh-CN" altLang="en-US" dirty="0" smtClean="0">
                <a:solidFill>
                  <a:srgbClr val="FF0000"/>
                </a:solidFill>
              </a:rPr>
              <a:t>软件设计评审</a:t>
            </a:r>
          </a:p>
          <a:p>
            <a:pPr>
              <a:lnSpc>
                <a:spcPct val="150000"/>
              </a:lnSpc>
              <a:buFont typeface="Wingdings" pitchFamily="2" charset="2"/>
              <a:buChar char="Ø"/>
            </a:pPr>
            <a:endParaRPr lang="en-US" altLang="en-US" sz="1100" dirty="0" smtClean="0">
              <a:latin typeface="微软雅黑" pitchFamily="34" charset="-122"/>
              <a:ea typeface="微软雅黑" pitchFamily="34" charset="-122"/>
            </a:endParaRPr>
          </a:p>
          <a:p>
            <a:pPr lvl="1">
              <a:lnSpc>
                <a:spcPct val="150000"/>
              </a:lnSpc>
              <a:buFont typeface="Wingdings" pitchFamily="2" charset="2"/>
              <a:buChar char="Ø"/>
            </a:pPr>
            <a:endParaRPr lang="en-US" altLang="zh-CN" sz="1200" dirty="0" smtClean="0">
              <a:latin typeface="微软雅黑" pitchFamily="34" charset="-122"/>
              <a:ea typeface="微软雅黑" pitchFamily="34" charset="-122"/>
            </a:endParaRPr>
          </a:p>
          <a:p>
            <a:pPr>
              <a:buFont typeface="Wingdings" pitchFamily="2" charset="2"/>
              <a:buChar char="Ø"/>
            </a:pPr>
            <a:endParaRPr lang="zh-CN" altLang="zh-CN" sz="12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规则总章程</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代码编程规范自查</a:t>
            </a:r>
          </a:p>
        </p:txBody>
      </p:sp>
      <p:sp>
        <p:nvSpPr>
          <p:cNvPr id="7" name="标题 1"/>
          <p:cNvSpPr txBox="1">
            <a:spLocks/>
          </p:cNvSpPr>
          <p:nvPr/>
        </p:nvSpPr>
        <p:spPr>
          <a:xfrm>
            <a:off x="632481" y="591206"/>
            <a:ext cx="3089288" cy="3899313"/>
          </a:xfrm>
          <a:prstGeom prst="rect">
            <a:avLst/>
          </a:prstGeom>
        </p:spPr>
        <p:txBody>
          <a:bodyPr vert="horz" lIns="91440" tIns="45720" rIns="91440" bIns="45720" rtlCol="0" anchor="t" anchorCtr="0">
            <a:noAutofit/>
          </a:bodyPr>
          <a:lstStyle/>
          <a:p>
            <a:pPr>
              <a:buFont typeface="Wingdings" pitchFamily="2" charset="2"/>
              <a:buChar char="Ø"/>
            </a:pPr>
            <a:r>
              <a:rPr lang="zh-CN" altLang="en-US" dirty="0" smtClean="0"/>
              <a:t> 满足业务功能需求</a:t>
            </a:r>
            <a:endParaRPr lang="en-US" altLang="zh-CN" dirty="0" smtClean="0"/>
          </a:p>
          <a:p>
            <a:pPr indent="-228600">
              <a:lnSpc>
                <a:spcPct val="150000"/>
              </a:lnSpc>
              <a:buFont typeface="Wingdings" pitchFamily="2" charset="2"/>
              <a:buChar char="Ø"/>
            </a:pPr>
            <a:r>
              <a:rPr lang="zh-CN" altLang="en-US" dirty="0" smtClean="0"/>
              <a:t>满足编程规范检查单</a:t>
            </a:r>
            <a:endParaRPr lang="en-US" altLang="zh-CN" dirty="0" smtClean="0"/>
          </a:p>
          <a:p>
            <a:pPr indent="-228600">
              <a:lnSpc>
                <a:spcPct val="150000"/>
              </a:lnSpc>
              <a:buFont typeface="Wingdings" pitchFamily="2" charset="2"/>
              <a:buChar char="Ø"/>
            </a:pPr>
            <a:r>
              <a:rPr lang="zh-CN" altLang="en-US" dirty="0" smtClean="0"/>
              <a:t>满足</a:t>
            </a:r>
            <a:r>
              <a:rPr lang="en-US" altLang="zh-CN" dirty="0" err="1" smtClean="0"/>
              <a:t>Gerrit</a:t>
            </a:r>
            <a:r>
              <a:rPr lang="zh-CN" altLang="en-US" dirty="0" smtClean="0"/>
              <a:t>评审检查单</a:t>
            </a:r>
          </a:p>
          <a:p>
            <a:pPr indent="-228600">
              <a:lnSpc>
                <a:spcPct val="150000"/>
              </a:lnSpc>
              <a:buFont typeface="Wingdings" pitchFamily="2" charset="2"/>
              <a:buChar char="Ø"/>
            </a:pPr>
            <a:r>
              <a:rPr lang="zh-CN" altLang="en-US" dirty="0" smtClean="0"/>
              <a:t>功能</a:t>
            </a:r>
            <a:r>
              <a:rPr lang="en-US" altLang="zh-CN" dirty="0" smtClean="0"/>
              <a:t>/</a:t>
            </a:r>
            <a:r>
              <a:rPr lang="zh-CN" altLang="en-US" dirty="0" smtClean="0"/>
              <a:t>代码自测报告</a:t>
            </a:r>
            <a:endParaRPr lang="en-US" altLang="zh-CN" dirty="0" smtClean="0">
              <a:solidFill>
                <a:srgbClr val="FF0000"/>
              </a:solidFill>
            </a:endParaRPr>
          </a:p>
          <a:p>
            <a:pPr indent="-228600">
              <a:lnSpc>
                <a:spcPct val="150000"/>
              </a:lnSpc>
              <a:buFont typeface="Wingdings" pitchFamily="2" charset="2"/>
              <a:buChar char="Ø"/>
            </a:pPr>
            <a:r>
              <a:rPr lang="zh-CN" altLang="en-US" dirty="0" smtClean="0">
                <a:solidFill>
                  <a:srgbClr val="FF0000"/>
                </a:solidFill>
              </a:rPr>
              <a:t>安全</a:t>
            </a:r>
            <a:endParaRPr lang="en-US" altLang="zh-CN" dirty="0" smtClean="0">
              <a:solidFill>
                <a:srgbClr val="FF0000"/>
              </a:solidFill>
            </a:endParaRPr>
          </a:p>
          <a:p>
            <a:pPr>
              <a:lnSpc>
                <a:spcPct val="150000"/>
              </a:lnSpc>
              <a:buFont typeface="Wingdings" pitchFamily="2" charset="2"/>
              <a:buChar char="Ø"/>
            </a:pPr>
            <a:endParaRPr lang="en-US" altLang="en-US" sz="1100" dirty="0" smtClean="0">
              <a:latin typeface="微软雅黑" pitchFamily="34" charset="-122"/>
              <a:ea typeface="微软雅黑" pitchFamily="34" charset="-122"/>
            </a:endParaRPr>
          </a:p>
          <a:p>
            <a:pPr lvl="1">
              <a:lnSpc>
                <a:spcPct val="150000"/>
              </a:lnSpc>
              <a:buFont typeface="Wingdings" pitchFamily="2" charset="2"/>
              <a:buChar char="Ø"/>
            </a:pPr>
            <a:endParaRPr lang="en-US" altLang="zh-CN" sz="1200" dirty="0" smtClean="0">
              <a:latin typeface="微软雅黑" pitchFamily="34" charset="-122"/>
              <a:ea typeface="微软雅黑" pitchFamily="34" charset="-122"/>
            </a:endParaRPr>
          </a:p>
          <a:p>
            <a:pPr>
              <a:buFont typeface="Wingdings" pitchFamily="2" charset="2"/>
              <a:buChar char="Ø"/>
            </a:pPr>
            <a:endParaRPr lang="zh-CN" altLang="zh-CN" sz="1200" dirty="0" smtClean="0">
              <a:latin typeface="微软雅黑" pitchFamily="34" charset="-122"/>
              <a:ea typeface="微软雅黑" pitchFamily="34" charset="-122"/>
            </a:endParaRPr>
          </a:p>
        </p:txBody>
      </p:sp>
      <p:pic>
        <p:nvPicPr>
          <p:cNvPr id="1026" name="Picture 2" descr="C:\Users\Administrator\Pictures\111.png"/>
          <p:cNvPicPr>
            <a:picLocks noChangeAspect="1" noChangeArrowheads="1"/>
          </p:cNvPicPr>
          <p:nvPr/>
        </p:nvPicPr>
        <p:blipFill>
          <a:blip r:embed="rId4"/>
          <a:srcRect/>
          <a:stretch>
            <a:fillRect/>
          </a:stretch>
        </p:blipFill>
        <p:spPr bwMode="auto">
          <a:xfrm>
            <a:off x="3152274" y="591206"/>
            <a:ext cx="5458542" cy="2804514"/>
          </a:xfrm>
          <a:prstGeom prst="rect">
            <a:avLst/>
          </a:prstGeom>
          <a:noFill/>
        </p:spPr>
      </p:pic>
      <p:pic>
        <p:nvPicPr>
          <p:cNvPr id="2" name="Picture 3" descr="C:\Users\Administrator\Pictures\222.png"/>
          <p:cNvPicPr>
            <a:picLocks noChangeAspect="1" noChangeArrowheads="1"/>
          </p:cNvPicPr>
          <p:nvPr/>
        </p:nvPicPr>
        <p:blipFill>
          <a:blip r:embed="rId5"/>
          <a:srcRect/>
          <a:stretch>
            <a:fillRect/>
          </a:stretch>
        </p:blipFill>
        <p:spPr bwMode="auto">
          <a:xfrm>
            <a:off x="3446829" y="1472446"/>
            <a:ext cx="5458542" cy="3149878"/>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规则总章程</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提高代码评审工具</a:t>
            </a:r>
            <a:r>
              <a:rPr kumimoji="1" lang="en-US" altLang="zh-CN" sz="1400" dirty="0" smtClean="0">
                <a:solidFill>
                  <a:schemeClr val="tx1">
                    <a:lumMod val="85000"/>
                    <a:lumOff val="15000"/>
                  </a:schemeClr>
                </a:solidFill>
                <a:latin typeface="Microsoft YaHei"/>
                <a:ea typeface="微软雅黑"/>
                <a:cs typeface="Microsoft YaHei"/>
              </a:rPr>
              <a:t>&amp;</a:t>
            </a:r>
            <a:r>
              <a:rPr kumimoji="1" lang="zh-CN" altLang="en-US" sz="1400" dirty="0" smtClean="0">
                <a:solidFill>
                  <a:schemeClr val="tx1">
                    <a:lumMod val="85000"/>
                    <a:lumOff val="15000"/>
                  </a:schemeClr>
                </a:solidFill>
                <a:latin typeface="Microsoft YaHei"/>
                <a:ea typeface="微软雅黑"/>
                <a:cs typeface="Microsoft YaHei"/>
              </a:rPr>
              <a:t>技巧</a:t>
            </a:r>
          </a:p>
        </p:txBody>
      </p:sp>
      <p:sp>
        <p:nvSpPr>
          <p:cNvPr id="13" name="标题 1"/>
          <p:cNvSpPr txBox="1">
            <a:spLocks/>
          </p:cNvSpPr>
          <p:nvPr/>
        </p:nvSpPr>
        <p:spPr>
          <a:xfrm>
            <a:off x="632481" y="591206"/>
            <a:ext cx="3137414" cy="3899313"/>
          </a:xfrm>
          <a:prstGeom prst="rect">
            <a:avLst/>
          </a:prstGeom>
        </p:spPr>
        <p:txBody>
          <a:bodyPr vert="horz" lIns="91440" tIns="45720" rIns="91440" bIns="45720" rtlCol="0" anchor="t" anchorCtr="0">
            <a:noAutofit/>
          </a:bodyPr>
          <a:lstStyle/>
          <a:p>
            <a:r>
              <a:rPr lang="zh-CN" altLang="en-US" dirty="0" smtClean="0"/>
              <a:t>工具</a:t>
            </a:r>
            <a:endParaRPr lang="en-US" altLang="zh-CN" dirty="0" smtClean="0"/>
          </a:p>
          <a:p>
            <a:pPr indent="-228600">
              <a:lnSpc>
                <a:spcPct val="150000"/>
              </a:lnSpc>
              <a:buFont typeface="Wingdings" pitchFamily="2" charset="2"/>
              <a:buChar char="Ø"/>
            </a:pPr>
            <a:r>
              <a:rPr lang="en-US" altLang="zh-CN" dirty="0" err="1" smtClean="0"/>
              <a:t>Checkstyle</a:t>
            </a:r>
            <a:endParaRPr lang="en-US" altLang="zh-CN" dirty="0" smtClean="0"/>
          </a:p>
          <a:p>
            <a:pPr indent="-228600">
              <a:lnSpc>
                <a:spcPct val="150000"/>
              </a:lnSpc>
              <a:buFont typeface="Wingdings" pitchFamily="2" charset="2"/>
              <a:buChar char="Ø"/>
            </a:pPr>
            <a:r>
              <a:rPr lang="en-US" altLang="zh-CN" dirty="0" err="1" smtClean="0"/>
              <a:t>Findbugs</a:t>
            </a:r>
            <a:endParaRPr lang="en-US" altLang="zh-CN" dirty="0" smtClean="0"/>
          </a:p>
          <a:p>
            <a:pPr indent="-228600">
              <a:lnSpc>
                <a:spcPct val="150000"/>
              </a:lnSpc>
              <a:buFont typeface="Wingdings" pitchFamily="2" charset="2"/>
              <a:buChar char="Ø"/>
            </a:pPr>
            <a:r>
              <a:rPr lang="en-US" altLang="zh-CN" dirty="0" err="1" smtClean="0"/>
              <a:t>Sonarqube</a:t>
            </a:r>
            <a:endParaRPr lang="en-US" altLang="zh-CN" dirty="0" smtClean="0"/>
          </a:p>
          <a:p>
            <a:pPr indent="-228600">
              <a:lnSpc>
                <a:spcPct val="150000"/>
              </a:lnSpc>
              <a:buFont typeface="Wingdings" pitchFamily="2" charset="2"/>
              <a:buChar char="Ø"/>
            </a:pPr>
            <a:r>
              <a:rPr lang="en-US" altLang="zh-CN" dirty="0" err="1" smtClean="0"/>
              <a:t>Git</a:t>
            </a:r>
            <a:endParaRPr lang="en-US" altLang="zh-CN" dirty="0" smtClean="0"/>
          </a:p>
          <a:p>
            <a:pPr indent="-228600">
              <a:lnSpc>
                <a:spcPct val="150000"/>
              </a:lnSpc>
              <a:buFont typeface="Wingdings" pitchFamily="2" charset="2"/>
              <a:buChar char="Ø"/>
            </a:pPr>
            <a:r>
              <a:rPr lang="en-US" altLang="zh-CN" dirty="0" err="1" smtClean="0"/>
              <a:t>Gerrit</a:t>
            </a:r>
            <a:endParaRPr lang="en-US" altLang="zh-CN" dirty="0" smtClean="0"/>
          </a:p>
          <a:p>
            <a:pPr indent="-228600">
              <a:lnSpc>
                <a:spcPct val="150000"/>
              </a:lnSpc>
              <a:buFont typeface="Wingdings" pitchFamily="2" charset="2"/>
              <a:buChar char="Ø"/>
            </a:pPr>
            <a:endParaRPr lang="en-US" altLang="zh-CN" dirty="0" smtClean="0"/>
          </a:p>
        </p:txBody>
      </p:sp>
      <p:sp>
        <p:nvSpPr>
          <p:cNvPr id="14" name="标题 1"/>
          <p:cNvSpPr txBox="1">
            <a:spLocks/>
          </p:cNvSpPr>
          <p:nvPr/>
        </p:nvSpPr>
        <p:spPr>
          <a:xfrm>
            <a:off x="4122821" y="591206"/>
            <a:ext cx="4672479" cy="3899313"/>
          </a:xfrm>
          <a:prstGeom prst="rect">
            <a:avLst/>
          </a:prstGeom>
        </p:spPr>
        <p:txBody>
          <a:bodyPr vert="horz" lIns="91440" tIns="45720" rIns="91440" bIns="45720" rtlCol="0" anchor="t" anchorCtr="0">
            <a:noAutofit/>
          </a:bodyPr>
          <a:lstStyle/>
          <a:p>
            <a:pPr indent="-228600">
              <a:lnSpc>
                <a:spcPct val="150000"/>
              </a:lnSpc>
            </a:pPr>
            <a:r>
              <a:rPr lang="zh-CN" altLang="en-US" dirty="0" smtClean="0"/>
              <a:t>检查</a:t>
            </a:r>
            <a:r>
              <a:rPr lang="en-US" altLang="zh-CN" dirty="0" smtClean="0"/>
              <a:t>/</a:t>
            </a:r>
            <a:r>
              <a:rPr lang="zh-CN" altLang="en-US" dirty="0" smtClean="0"/>
              <a:t>提交</a:t>
            </a:r>
            <a:r>
              <a:rPr lang="en-US" altLang="zh-CN" dirty="0" smtClean="0"/>
              <a:t>/</a:t>
            </a:r>
            <a:r>
              <a:rPr lang="zh-CN" altLang="en-US" dirty="0" smtClean="0"/>
              <a:t>技巧</a:t>
            </a:r>
            <a:endParaRPr lang="en-US" altLang="zh-CN" dirty="0" smtClean="0"/>
          </a:p>
          <a:p>
            <a:pPr indent="-228600">
              <a:lnSpc>
                <a:spcPct val="150000"/>
              </a:lnSpc>
              <a:buFont typeface="Wingdings" pitchFamily="2" charset="2"/>
              <a:buChar char="Ø"/>
            </a:pPr>
            <a:r>
              <a:rPr lang="zh-CN" altLang="en-US" dirty="0" smtClean="0"/>
              <a:t>编写单元测试用例</a:t>
            </a:r>
            <a:endParaRPr lang="en-US" altLang="zh-CN" dirty="0" smtClean="0"/>
          </a:p>
          <a:p>
            <a:pPr indent="-228600">
              <a:lnSpc>
                <a:spcPct val="150000"/>
              </a:lnSpc>
              <a:buFont typeface="Wingdings" pitchFamily="2" charset="2"/>
              <a:buChar char="Ø"/>
            </a:pPr>
            <a:r>
              <a:rPr lang="zh-CN" altLang="en-US" dirty="0" smtClean="0"/>
              <a:t>提供</a:t>
            </a:r>
            <a:r>
              <a:rPr lang="zh-CN" altLang="en-US" dirty="0" smtClean="0"/>
              <a:t>功能</a:t>
            </a:r>
            <a:r>
              <a:rPr lang="en-US" altLang="zh-CN" dirty="0" smtClean="0"/>
              <a:t>/</a:t>
            </a:r>
            <a:r>
              <a:rPr lang="zh-CN" altLang="en-US" dirty="0" smtClean="0"/>
              <a:t>代码自测报告</a:t>
            </a:r>
            <a:endParaRPr lang="en-US" altLang="zh-CN" dirty="0" smtClean="0"/>
          </a:p>
          <a:p>
            <a:pPr indent="-228600">
              <a:lnSpc>
                <a:spcPct val="150000"/>
              </a:lnSpc>
              <a:buFont typeface="Wingdings" pitchFamily="2" charset="2"/>
              <a:buChar char="Ø"/>
            </a:pPr>
            <a:r>
              <a:rPr lang="zh-CN" altLang="en-US" dirty="0" smtClean="0"/>
              <a:t>先</a:t>
            </a:r>
            <a:r>
              <a:rPr lang="zh-CN" altLang="en-US" dirty="0" smtClean="0"/>
              <a:t>让项目导师</a:t>
            </a:r>
            <a:r>
              <a:rPr lang="en-US" altLang="zh-CN" dirty="0" smtClean="0"/>
              <a:t>/</a:t>
            </a:r>
            <a:r>
              <a:rPr lang="zh-CN" altLang="en-US" dirty="0" smtClean="0"/>
              <a:t>师傅检查指导，再提交</a:t>
            </a:r>
            <a:endParaRPr lang="en-US" altLang="zh-CN" dirty="0" smtClean="0"/>
          </a:p>
          <a:p>
            <a:pPr indent="-228600">
              <a:lnSpc>
                <a:spcPct val="150000"/>
              </a:lnSpc>
              <a:buFont typeface="Wingdings" pitchFamily="2" charset="2"/>
              <a:buChar char="Ø"/>
            </a:pPr>
            <a:r>
              <a:rPr lang="zh-CN" altLang="en-US" dirty="0" smtClean="0"/>
              <a:t>减少提交次数，按最小功能集</a:t>
            </a:r>
            <a:r>
              <a:rPr lang="zh-CN" altLang="en-US" dirty="0" smtClean="0"/>
              <a:t>提交</a:t>
            </a:r>
            <a:endParaRPr lang="en-US" altLang="zh-CN" dirty="0" smtClean="0"/>
          </a:p>
          <a:p>
            <a:pPr indent="-228600">
              <a:lnSpc>
                <a:spcPct val="150000"/>
              </a:lnSpc>
              <a:buFont typeface="Wingdings" pitchFamily="2" charset="2"/>
              <a:buChar char="Ø"/>
            </a:pPr>
            <a:r>
              <a:rPr lang="zh-CN" altLang="en-US" dirty="0" smtClean="0"/>
              <a:t>新增的代码需要提交到</a:t>
            </a:r>
            <a:r>
              <a:rPr lang="en-US" altLang="zh-CN" dirty="0" err="1" smtClean="0"/>
              <a:t>Gerrit</a:t>
            </a:r>
            <a:r>
              <a:rPr lang="zh-CN" altLang="en-US" dirty="0" smtClean="0"/>
              <a:t>中，指定的评审人员具有合入权限（一般为架构师或系统工程师）</a:t>
            </a:r>
            <a:endParaRPr lang="en-US" altLang="zh-CN" dirty="0" smtClean="0"/>
          </a:p>
          <a:p>
            <a:pPr indent="-228600">
              <a:lnSpc>
                <a:spcPct val="150000"/>
              </a:lnSpc>
              <a:buFont typeface="Wingdings" pitchFamily="2" charset="2"/>
              <a:buChar char="Ø"/>
            </a:pPr>
            <a:endParaRPr lang="en-US" altLang="zh-CN" dirty="0" smtClean="0"/>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规则总章程</a:t>
            </a:r>
            <a:r>
              <a:rPr kumimoji="1" lang="en-US" altLang="zh-CN" sz="1400" dirty="0" smtClean="0">
                <a:solidFill>
                  <a:schemeClr val="tx1">
                    <a:lumMod val="85000"/>
                    <a:lumOff val="15000"/>
                  </a:schemeClr>
                </a:solidFill>
                <a:latin typeface="Microsoft YaHei"/>
                <a:ea typeface="微软雅黑"/>
                <a:cs typeface="Microsoft YaHei"/>
              </a:rPr>
              <a:t>——</a:t>
            </a:r>
            <a:r>
              <a:rPr kumimoji="1" lang="zh-CN" altLang="en-US" sz="1400" dirty="0" smtClean="0">
                <a:solidFill>
                  <a:schemeClr val="tx1">
                    <a:lumMod val="85000"/>
                    <a:lumOff val="15000"/>
                  </a:schemeClr>
                </a:solidFill>
                <a:latin typeface="Microsoft YaHei"/>
                <a:ea typeface="微软雅黑"/>
                <a:cs typeface="Microsoft YaHei"/>
              </a:rPr>
              <a:t>其他评审</a:t>
            </a:r>
          </a:p>
        </p:txBody>
      </p:sp>
      <p:sp>
        <p:nvSpPr>
          <p:cNvPr id="7" name="标题 1"/>
          <p:cNvSpPr txBox="1">
            <a:spLocks/>
          </p:cNvSpPr>
          <p:nvPr/>
        </p:nvSpPr>
        <p:spPr>
          <a:xfrm>
            <a:off x="632480" y="591206"/>
            <a:ext cx="8054319" cy="3899313"/>
          </a:xfrm>
          <a:prstGeom prst="rect">
            <a:avLst/>
          </a:prstGeom>
        </p:spPr>
        <p:txBody>
          <a:bodyPr vert="horz" lIns="91440" tIns="45720" rIns="91440" bIns="45720" rtlCol="0" anchor="t" anchorCtr="0">
            <a:noAutofit/>
          </a:bodyPr>
          <a:lstStyle/>
          <a:p>
            <a:pPr>
              <a:buFont typeface="Wingdings" pitchFamily="2" charset="2"/>
              <a:buChar char="Ø"/>
            </a:pPr>
            <a:r>
              <a:rPr lang="zh-CN" altLang="en-US" dirty="0" smtClean="0"/>
              <a:t> 接口评审</a:t>
            </a:r>
            <a:endParaRPr lang="en-US" altLang="zh-CN" dirty="0" smtClean="0"/>
          </a:p>
          <a:p>
            <a:r>
              <a:rPr lang="en-US" altLang="zh-CN" dirty="0" smtClean="0"/>
              <a:t>     </a:t>
            </a:r>
            <a:r>
              <a:rPr lang="zh-CN" altLang="en-US" dirty="0" smtClean="0"/>
              <a:t>给部门相关</a:t>
            </a:r>
            <a:r>
              <a:rPr lang="zh-CN" altLang="en-US" dirty="0" smtClean="0"/>
              <a:t>人员</a:t>
            </a:r>
            <a:r>
              <a:rPr lang="zh-CN" altLang="en-US" dirty="0" smtClean="0"/>
              <a:t>、</a:t>
            </a:r>
            <a:r>
              <a:rPr lang="zh-CN" altLang="en-US" dirty="0" smtClean="0"/>
              <a:t>项目内的架构</a:t>
            </a:r>
            <a:r>
              <a:rPr lang="zh-CN" altLang="en-US" dirty="0" smtClean="0"/>
              <a:t>师</a:t>
            </a:r>
            <a:r>
              <a:rPr lang="en-US" altLang="zh-CN" dirty="0" smtClean="0"/>
              <a:t>/</a:t>
            </a:r>
            <a:r>
              <a:rPr lang="zh-CN" altLang="en-US" dirty="0" smtClean="0"/>
              <a:t>系统工程</a:t>
            </a:r>
            <a:r>
              <a:rPr lang="zh-CN" altLang="en-US" dirty="0" smtClean="0"/>
              <a:t>师进行邮件评审；</a:t>
            </a:r>
            <a:endParaRPr lang="en-US" altLang="zh-CN" dirty="0" smtClean="0"/>
          </a:p>
          <a:p>
            <a:pPr indent="-228600">
              <a:lnSpc>
                <a:spcPct val="150000"/>
              </a:lnSpc>
              <a:buFont typeface="Wingdings" pitchFamily="2" charset="2"/>
              <a:buChar char="Ø"/>
            </a:pPr>
            <a:r>
              <a:rPr lang="zh-CN" altLang="en-US" dirty="0" smtClean="0"/>
              <a:t>软件设计</a:t>
            </a:r>
            <a:r>
              <a:rPr lang="en-US" altLang="zh-CN" dirty="0" smtClean="0"/>
              <a:t>/</a:t>
            </a:r>
            <a:r>
              <a:rPr lang="zh-CN" altLang="en-US" dirty="0" smtClean="0"/>
              <a:t>系统方案</a:t>
            </a:r>
            <a:r>
              <a:rPr lang="en-US" altLang="zh-CN" dirty="0" smtClean="0"/>
              <a:t>/</a:t>
            </a:r>
            <a:r>
              <a:rPr lang="zh-CN" altLang="en-US" dirty="0" smtClean="0"/>
              <a:t>系统重构评审</a:t>
            </a:r>
            <a:endParaRPr lang="en-US" altLang="zh-CN" sz="1100" dirty="0" smtClean="0">
              <a:latin typeface="微软雅黑" pitchFamily="34" charset="-122"/>
              <a:ea typeface="微软雅黑" pitchFamily="34" charset="-122"/>
            </a:endParaRPr>
          </a:p>
          <a:p>
            <a:pPr indent="-228600">
              <a:lnSpc>
                <a:spcPct val="150000"/>
              </a:lnSpc>
            </a:pPr>
            <a:r>
              <a:rPr lang="en-US" altLang="zh-CN" dirty="0" smtClean="0"/>
              <a:t>     </a:t>
            </a:r>
            <a:r>
              <a:rPr lang="zh-CN" altLang="en-US" dirty="0" smtClean="0"/>
              <a:t>满足系统设计检查单相关规范；</a:t>
            </a:r>
            <a:endParaRPr lang="en-US" altLang="zh-CN" dirty="0" smtClean="0"/>
          </a:p>
          <a:p>
            <a:pPr indent="-228600">
              <a:lnSpc>
                <a:spcPct val="150000"/>
              </a:lnSpc>
            </a:pPr>
            <a:r>
              <a:rPr lang="en-US" altLang="zh-CN" dirty="0" smtClean="0"/>
              <a:t>     </a:t>
            </a:r>
            <a:r>
              <a:rPr lang="zh-CN" altLang="en-US" dirty="0" smtClean="0"/>
              <a:t>抄送项目成员及相关的专家；</a:t>
            </a:r>
            <a:endParaRPr lang="en-US" altLang="zh-CN" dirty="0" smtClean="0"/>
          </a:p>
          <a:p>
            <a:pPr indent="-228600">
              <a:lnSpc>
                <a:spcPct val="150000"/>
              </a:lnSpc>
            </a:pPr>
            <a:r>
              <a:rPr lang="en-US" altLang="zh-CN" dirty="0" smtClean="0"/>
              <a:t>     </a:t>
            </a:r>
            <a:r>
              <a:rPr lang="zh-CN" altLang="en-US" dirty="0" smtClean="0"/>
              <a:t>至少提前</a:t>
            </a:r>
            <a:r>
              <a:rPr lang="en-US" altLang="zh-CN" dirty="0" smtClean="0"/>
              <a:t>3</a:t>
            </a:r>
            <a:r>
              <a:rPr lang="zh-CN" altLang="en-US" dirty="0" smtClean="0"/>
              <a:t>天发出进行邮件预审，收集预审；</a:t>
            </a:r>
            <a:endParaRPr lang="en-US" altLang="zh-CN" dirty="0" smtClean="0"/>
          </a:p>
          <a:p>
            <a:pPr indent="-228600">
              <a:lnSpc>
                <a:spcPct val="150000"/>
              </a:lnSpc>
            </a:pPr>
            <a:r>
              <a:rPr lang="zh-CN" altLang="en-US" dirty="0" smtClean="0"/>
              <a:t>     再组织会议进行评审，会后发出评审</a:t>
            </a:r>
            <a:r>
              <a:rPr lang="zh-CN" altLang="en-US" dirty="0" smtClean="0"/>
              <a:t>报告并放到</a:t>
            </a:r>
            <a:r>
              <a:rPr lang="en-US" altLang="zh-CN" dirty="0" smtClean="0"/>
              <a:t>TFS</a:t>
            </a:r>
            <a:r>
              <a:rPr lang="zh-CN" altLang="en-US" dirty="0" smtClean="0"/>
              <a:t>指定下；</a:t>
            </a:r>
            <a:endParaRPr lang="en-US" altLang="zh-CN" dirty="0" smtClean="0"/>
          </a:p>
          <a:p>
            <a:pPr indent="-228600">
              <a:lnSpc>
                <a:spcPct val="150000"/>
              </a:lnSpc>
            </a:pPr>
            <a:r>
              <a:rPr lang="zh-CN" altLang="en-US" dirty="0" smtClean="0"/>
              <a:t>     </a:t>
            </a:r>
            <a:r>
              <a:rPr lang="zh-CN" altLang="en-US" dirty="0" smtClean="0"/>
              <a:t>如有必要，可以</a:t>
            </a:r>
            <a:r>
              <a:rPr lang="zh-CN" altLang="en-US" dirty="0" smtClean="0"/>
              <a:t>先行</a:t>
            </a:r>
            <a:r>
              <a:rPr lang="zh-CN" altLang="en-US" dirty="0" smtClean="0"/>
              <a:t>组织一次背景</a:t>
            </a:r>
            <a:r>
              <a:rPr lang="zh-CN" altLang="en-US" dirty="0" smtClean="0"/>
              <a:t>介绍会议；</a:t>
            </a:r>
            <a:endParaRPr lang="en-US" altLang="zh-CN" dirty="0" smtClean="0"/>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r>
              <a:rPr kumimoji="1" lang="zh-CN" altLang="en-US" sz="1200" dirty="0" smtClean="0">
                <a:solidFill>
                  <a:schemeClr val="bg1">
                    <a:lumMod val="75000"/>
                  </a:schemeClr>
                </a:solidFill>
                <a:latin typeface="微软雅黑"/>
                <a:ea typeface="微软雅黑"/>
              </a:rPr>
              <a:t>评审</a:t>
            </a:r>
            <a:r>
              <a:rPr kumimoji="1" lang="zh-CN" altLang="en-US" sz="1200" dirty="0" smtClean="0">
                <a:solidFill>
                  <a:schemeClr val="bg1">
                    <a:lumMod val="75000"/>
                  </a:schemeClr>
                </a:solidFill>
                <a:latin typeface="微软雅黑"/>
                <a:ea typeface="微软雅黑"/>
              </a:rPr>
              <a:t>规范</a:t>
            </a: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pPr>
              <a:buFont typeface="Wingdings" pitchFamily="2" charset="2"/>
              <a:buChar char="Ø"/>
            </a:pPr>
            <a:r>
              <a:rPr lang="zh-CN" altLang="en-US" dirty="0" smtClean="0"/>
              <a:t>浏览器打开 </a:t>
            </a:r>
            <a:r>
              <a:rPr lang="en-US" altLang="zh-CN" dirty="0" smtClean="0">
                <a:hlinkClick r:id="rId4"/>
              </a:rPr>
              <a:t>http://10.204.76.222/</a:t>
            </a:r>
            <a:endParaRPr lang="en-US" altLang="zh-CN" dirty="0" smtClean="0"/>
          </a:p>
          <a:p>
            <a:pPr>
              <a:lnSpc>
                <a:spcPct val="150000"/>
              </a:lnSpc>
              <a:buFont typeface="Wingdings" pitchFamily="2" charset="2"/>
              <a:buChar char="Ø"/>
            </a:pPr>
            <a:r>
              <a:rPr lang="zh-CN" altLang="en-US" dirty="0" smtClean="0"/>
              <a:t>定位到常用链接，可以下载以下的规范文档</a:t>
            </a:r>
            <a:endParaRPr lang="en-US" altLang="zh-CN" dirty="0" smtClean="0"/>
          </a:p>
          <a:p>
            <a:pPr lvl="1">
              <a:lnSpc>
                <a:spcPct val="150000"/>
              </a:lnSpc>
              <a:buFont typeface="Wingdings" pitchFamily="2" charset="2"/>
              <a:buChar char="ü"/>
            </a:pPr>
            <a:r>
              <a:rPr lang="zh-CN" altLang="en-US" dirty="0" smtClean="0">
                <a:hlinkClick r:id="rId5"/>
              </a:rPr>
              <a:t>接口设计规范指导书</a:t>
            </a:r>
            <a:endParaRPr lang="zh-CN" altLang="en-US" dirty="0" smtClean="0"/>
          </a:p>
          <a:p>
            <a:pPr lvl="1">
              <a:lnSpc>
                <a:spcPct val="150000"/>
              </a:lnSpc>
              <a:buFont typeface="Wingdings" pitchFamily="2" charset="2"/>
              <a:buChar char="ü"/>
            </a:pPr>
            <a:r>
              <a:rPr lang="zh-CN" altLang="en-US" dirty="0" smtClean="0">
                <a:hlinkClick r:id="rId6"/>
              </a:rPr>
              <a:t>系统设计检查单</a:t>
            </a:r>
            <a:r>
              <a:rPr lang="en-US" altLang="zh-CN" dirty="0" smtClean="0">
                <a:hlinkClick r:id="rId6"/>
              </a:rPr>
              <a:t>v1.1</a:t>
            </a:r>
            <a:endParaRPr lang="en-US" altLang="zh-CN" dirty="0" smtClean="0"/>
          </a:p>
          <a:p>
            <a:pPr lvl="1">
              <a:lnSpc>
                <a:spcPct val="150000"/>
              </a:lnSpc>
              <a:buFont typeface="Wingdings" pitchFamily="2" charset="2"/>
              <a:buChar char="ü"/>
            </a:pPr>
            <a:r>
              <a:rPr lang="en-US" altLang="zh-CN" dirty="0" smtClean="0"/>
              <a:t>HTML</a:t>
            </a:r>
            <a:r>
              <a:rPr lang="zh-CN" altLang="en-US" dirty="0" smtClean="0"/>
              <a:t>代码编程规范</a:t>
            </a:r>
            <a:r>
              <a:rPr lang="en-US" altLang="zh-CN" dirty="0" smtClean="0"/>
              <a:t>v1.0</a:t>
            </a:r>
          </a:p>
          <a:p>
            <a:pPr lvl="1">
              <a:lnSpc>
                <a:spcPct val="150000"/>
              </a:lnSpc>
              <a:buFont typeface="Wingdings" pitchFamily="2" charset="2"/>
              <a:buChar char="ü"/>
            </a:pPr>
            <a:r>
              <a:rPr lang="en-US" altLang="zh-CN" dirty="0" smtClean="0"/>
              <a:t>Java</a:t>
            </a:r>
            <a:r>
              <a:rPr lang="zh-CN" altLang="en-US" dirty="0" smtClean="0"/>
              <a:t>代码编程规范</a:t>
            </a:r>
            <a:r>
              <a:rPr lang="en-US" altLang="zh-CN" dirty="0" smtClean="0"/>
              <a:t>v1.0</a:t>
            </a:r>
          </a:p>
          <a:p>
            <a:pPr lvl="1">
              <a:lnSpc>
                <a:spcPct val="150000"/>
              </a:lnSpc>
              <a:buFont typeface="Wingdings" pitchFamily="2" charset="2"/>
              <a:buChar char="ü"/>
            </a:pPr>
            <a:r>
              <a:rPr lang="en-US" altLang="zh-CN" dirty="0" err="1" smtClean="0"/>
              <a:t>Javascript</a:t>
            </a:r>
            <a:r>
              <a:rPr lang="zh-CN" altLang="en-US" dirty="0" smtClean="0"/>
              <a:t>代码编程规范</a:t>
            </a:r>
            <a:r>
              <a:rPr lang="en-US" altLang="zh-CN" dirty="0" smtClean="0"/>
              <a:t>v1.0</a:t>
            </a:r>
          </a:p>
          <a:p>
            <a:pPr lvl="1">
              <a:lnSpc>
                <a:spcPct val="150000"/>
              </a:lnSpc>
              <a:buFont typeface="Wingdings" pitchFamily="2" charset="2"/>
              <a:buChar char="ü"/>
            </a:pPr>
            <a:r>
              <a:rPr lang="en-US" altLang="zh-CN" dirty="0" smtClean="0"/>
              <a:t>PHP</a:t>
            </a:r>
            <a:r>
              <a:rPr lang="zh-CN" altLang="en-US" dirty="0" smtClean="0"/>
              <a:t>代码编程规范</a:t>
            </a:r>
            <a:r>
              <a:rPr lang="en-US" altLang="zh-CN" dirty="0" smtClean="0"/>
              <a:t>v1.0</a:t>
            </a:r>
            <a:endParaRPr lang="en-US" altLang="zh-CN" sz="1200" dirty="0" smtClean="0">
              <a:latin typeface="微软雅黑" pitchFamily="34" charset="-122"/>
              <a:ea typeface="微软雅黑" pitchFamily="34" charset="-122"/>
            </a:endParaRPr>
          </a:p>
          <a:p>
            <a:pPr>
              <a:buFont typeface="Wingdings" pitchFamily="2" charset="2"/>
              <a:buChar char="Ø"/>
            </a:pPr>
            <a:endParaRPr lang="zh-CN" altLang="zh-CN" sz="1200" dirty="0" smtClean="0">
              <a:latin typeface="微软雅黑" pitchFamily="34" charset="-122"/>
              <a:ea typeface="微软雅黑" pitchFamily="34" charset="-122"/>
            </a:endParaRPr>
          </a:p>
        </p:txBody>
      </p:sp>
      <p:sp>
        <p:nvSpPr>
          <p:cNvPr id="9" name="标题 1"/>
          <p:cNvSpPr txBox="1">
            <a:spLocks/>
          </p:cNvSpPr>
          <p:nvPr/>
        </p:nvSpPr>
        <p:spPr>
          <a:xfrm>
            <a:off x="348702" y="131775"/>
            <a:ext cx="4001804" cy="271782"/>
          </a:xfrm>
          <a:prstGeom prst="rect">
            <a:avLst/>
          </a:prstGeom>
        </p:spPr>
        <p:txBody>
          <a:bodyPr vert="horz" lIns="91440" tIns="45720" rIns="91440" bIns="45720" rtlCol="0" anchor="ctr">
            <a:noAutofit/>
          </a:bodyPr>
          <a:lstStyle/>
          <a:p>
            <a:pPr lvl="0">
              <a:spcBef>
                <a:spcPct val="0"/>
              </a:spcBef>
              <a:defRPr/>
            </a:pPr>
            <a:r>
              <a:rPr kumimoji="1" lang="zh-CN" altLang="en-US" sz="1400" dirty="0" smtClean="0">
                <a:solidFill>
                  <a:schemeClr val="tx1">
                    <a:lumMod val="85000"/>
                    <a:lumOff val="15000"/>
                  </a:schemeClr>
                </a:solidFill>
                <a:latin typeface="Microsoft YaHei"/>
                <a:ea typeface="微软雅黑"/>
                <a:cs typeface="Microsoft YaHei"/>
              </a:rPr>
              <a:t>规范文档下载</a:t>
            </a:r>
            <a:endParaRPr kumimoji="1" lang="zh-CN" altLang="en-US" sz="1400" b="0" i="0" u="none" strike="noStrike" kern="1200" cap="none" spc="0" normalizeH="0" baseline="0" noProof="0" dirty="0">
              <a:ln>
                <a:noFill/>
              </a:ln>
              <a:solidFill>
                <a:schemeClr val="tx1">
                  <a:lumMod val="85000"/>
                  <a:lumOff val="15000"/>
                </a:schemeClr>
              </a:solidFill>
              <a:effectLst/>
              <a:uLnTx/>
              <a:uFillTx/>
              <a:latin typeface="Microsoft YaHei"/>
              <a:ea typeface="微软雅黑"/>
              <a:cs typeface="Microsoft YaHei"/>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839829"/>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77745" y="4736641"/>
            <a:ext cx="1827626" cy="284489"/>
          </a:xfrm>
          <a:prstGeom prst="rect">
            <a:avLst/>
          </a:prstGeom>
        </p:spPr>
      </p:pic>
      <p:sp>
        <p:nvSpPr>
          <p:cNvPr id="7" name="标题 1"/>
          <p:cNvSpPr txBox="1">
            <a:spLocks/>
          </p:cNvSpPr>
          <p:nvPr/>
        </p:nvSpPr>
        <p:spPr>
          <a:xfrm>
            <a:off x="632480" y="591206"/>
            <a:ext cx="8162819" cy="3899313"/>
          </a:xfrm>
          <a:prstGeom prst="rect">
            <a:avLst/>
          </a:prstGeom>
        </p:spPr>
        <p:txBody>
          <a:bodyPr vert="horz" lIns="91440" tIns="45720" rIns="91440" bIns="45720" rtlCol="0" anchor="t" anchorCtr="0">
            <a:noAutofit/>
          </a:bodyPr>
          <a:lstStyle/>
          <a:p>
            <a:endParaRPr lang="en-US" altLang="zh-CN" sz="1200" i="1" dirty="0" smtClean="0">
              <a:solidFill>
                <a:srgbClr val="00B0F0"/>
              </a:solidFill>
            </a:endParaRPr>
          </a:p>
          <a:p>
            <a:pPr>
              <a:buFont typeface="Wingdings" pitchFamily="2" charset="2"/>
              <a:buChar char="Ø"/>
            </a:pPr>
            <a:endParaRPr lang="zh-CN" altLang="zh-CN" sz="1200" dirty="0" smtClean="0">
              <a:latin typeface="微软雅黑" pitchFamily="34" charset="-122"/>
              <a:ea typeface="微软雅黑" pitchFamily="34" charset="-122"/>
            </a:endParaRPr>
          </a:p>
        </p:txBody>
      </p:sp>
      <p:sp>
        <p:nvSpPr>
          <p:cNvPr id="10" name="TextBox 9"/>
          <p:cNvSpPr txBox="1"/>
          <p:nvPr/>
        </p:nvSpPr>
        <p:spPr>
          <a:xfrm>
            <a:off x="2345635" y="1963963"/>
            <a:ext cx="4325508" cy="523220"/>
          </a:xfrm>
          <a:prstGeom prst="rect">
            <a:avLst/>
          </a:prstGeom>
          <a:noFill/>
        </p:spPr>
        <p:txBody>
          <a:bodyPr wrap="square" rtlCol="0">
            <a:spAutoFit/>
          </a:bodyPr>
          <a:lstStyle/>
          <a:p>
            <a:r>
              <a:rPr lang="en-US" sz="2800" dirty="0" smtClean="0"/>
              <a:t>Thank you for your attention</a:t>
            </a:r>
            <a:endParaRPr lang="zh-CN" altLang="en-US" sz="2800" dirty="0"/>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6110</TotalTime>
  <Words>355</Words>
  <Application>Microsoft Office PowerPoint</Application>
  <PresentationFormat>全屏显示(16:9)</PresentationFormat>
  <Paragraphs>63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评审规范</vt:lpstr>
      <vt:lpstr>目录</vt:lpstr>
      <vt:lpstr>幻灯片 3</vt:lpstr>
      <vt:lpstr>幻灯片 4</vt:lpstr>
      <vt:lpstr>幻灯片 5</vt:lpstr>
      <vt:lpstr>幻灯片 6</vt:lpstr>
      <vt:lpstr>幻灯片 7</vt:lpstr>
      <vt:lpstr>幻灯片 8</vt:lpstr>
      <vt:lpstr>幻灯片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nubia.ppt.template</dc:title>
  <dc:creator>沈映泉</dc:creator>
  <cp:keywords>代码规范</cp:keywords>
  <cp:lastModifiedBy>Administrator</cp:lastModifiedBy>
  <cp:revision>904</cp:revision>
  <dcterms:created xsi:type="dcterms:W3CDTF">2013-09-17T10:15:37Z</dcterms:created>
  <dcterms:modified xsi:type="dcterms:W3CDTF">2017-08-14T06:19:55Z</dcterms:modified>
</cp:coreProperties>
</file>