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9" r:id="rId3"/>
    <p:sldId id="403" r:id="rId4"/>
    <p:sldId id="419" r:id="rId5"/>
    <p:sldId id="408" r:id="rId6"/>
    <p:sldId id="404" r:id="rId7"/>
    <p:sldId id="407" r:id="rId8"/>
    <p:sldId id="409" r:id="rId9"/>
    <p:sldId id="410" r:id="rId10"/>
    <p:sldId id="457" r:id="rId11"/>
    <p:sldId id="460" r:id="rId12"/>
    <p:sldId id="462" r:id="rId13"/>
    <p:sldId id="463" r:id="rId14"/>
    <p:sldId id="465" r:id="rId15"/>
    <p:sldId id="459" r:id="rId16"/>
    <p:sldId id="458" r:id="rId17"/>
    <p:sldId id="452" r:id="rId18"/>
    <p:sldId id="464" r:id="rId19"/>
    <p:sldId id="454" r:id="rId20"/>
    <p:sldId id="466" r:id="rId21"/>
    <p:sldId id="467" r:id="rId22"/>
    <p:sldId id="468" r:id="rId23"/>
    <p:sldId id="469" r:id="rId24"/>
    <p:sldId id="413" r:id="rId25"/>
    <p:sldId id="406" r:id="rId26"/>
    <p:sldId id="432" r:id="rId27"/>
    <p:sldId id="431" r:id="rId28"/>
    <p:sldId id="436" r:id="rId29"/>
    <p:sldId id="437" r:id="rId30"/>
    <p:sldId id="438" r:id="rId31"/>
    <p:sldId id="439" r:id="rId32"/>
    <p:sldId id="441" r:id="rId33"/>
    <p:sldId id="442" r:id="rId34"/>
    <p:sldId id="440" r:id="rId35"/>
    <p:sldId id="443" r:id="rId36"/>
    <p:sldId id="445" r:id="rId37"/>
    <p:sldId id="444" r:id="rId38"/>
    <p:sldId id="449" r:id="rId39"/>
    <p:sldId id="258" r:id="rId40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241" autoAdjust="0"/>
  </p:normalViewPr>
  <p:slideViewPr>
    <p:cSldViewPr snapToGrid="0" snapToObjects="1">
      <p:cViewPr>
        <p:scale>
          <a:sx n="100" d="100"/>
          <a:sy n="100" d="100"/>
        </p:scale>
        <p:origin x="-1104" y="-378"/>
      </p:cViewPr>
      <p:guideLst>
        <p:guide orient="horz" pos="1736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 sz="1200"/>
          </a:p>
        </p:txBody>
      </p:sp>
      <p:sp>
        <p:nvSpPr>
          <p:cNvPr id="553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首先贡献者的代码通过 git 命令（或 repo 封装）推送到 Gerrit 管理下的 Git 版本库，推送的提交转化为一个一个的代码审核任务，审核任务可以通过 refs/changes/&lt;change-id&gt; 下的引用访问到。代码审核者可以通过 Web 界面查看审核任务、代码变更，通过 Web 界面做出通过代码审核或者打回等决定。测试者或hudson可以通过 refs/changes/&lt;change-id&gt; 引用获取（fetch）修订对其进行编译/测试，如果编译/测试通过就可以将该评审任务设置为校验通过（verified）。最后经过了审核和校验的修订可以通过 Gerrit 界面中提交动作合并到版本库对应的分支中。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33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34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35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36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37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38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36E6858-38F4-44B1-9EB0-3D4B98B3BA2C}" type="datetime1">
              <a:rPr lang="zh-CN" altLang="en-US"/>
              <a:pPr>
                <a:defRPr/>
              </a:pPr>
              <a:t>2016-02-05</a:t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20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sym typeface="+mn-ea"/>
              </a:rPr>
              <a:t>commit-msg: </a:t>
            </a:r>
            <a:r>
              <a:rPr lang="zh-CN" altLang="en-US"/>
              <a:t>为了保证已经提交审核的修订通过审核入库后，被别的分支 cherry-pick 后再推送至服务器时不会产生新的重复的评审任务，Gerrit 设计了一套方法，即要求每个提交包含唯一的 Change-Id，这个 Change-Id 因为出现在日志中，当执行 cherry-pick 时也会保持，Gerrit 一旦发现新的提交包含了已经处理过的 Change-Id ，就不再为该修订创建新的评审任务和 task-id，而直接将提交入库。为了实现 Git 提交中包含唯一的 Change-Id，Gerrit 提供了一个钩子脚本，放在开发者本地 Git 库中（hooks/commit-msg）。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36E6858-38F4-44B1-9EB0-3D4B98B3BA2C}" type="datetime1">
              <a:rPr lang="zh-CN" altLang="en-US"/>
              <a:pPr>
                <a:defRPr/>
              </a:pPr>
              <a:t>2016-02-05</a:t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23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sym typeface="+mn-ea"/>
              </a:rPr>
              <a:t>commit-msg: </a:t>
            </a:r>
            <a:r>
              <a:rPr lang="zh-CN" altLang="en-US"/>
              <a:t>为了保证已经提交审核的修订通过审核入库后，被别的分支 cherry-pick 后再推送至服务器时不会产生新的重复的评审任务，Gerrit 设计了一套方法，即要求每个提交包含唯一的 Change-Id，这个 Change-Id 因为出现在日志中，当执行 cherry-pick 时也会保持，Gerrit 一旦发现新的提交包含了已经处理过的 Change-Id ，就不再为该修订创建新的评审任务和 task-id，而直接将提交入库。为了实现 Git 提交中包含唯一的 Change-Id，Gerrit 提供了一个钩子脚本，放在开发者本地 Git 库中（hooks/commit-msg）。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36E6858-38F4-44B1-9EB0-3D4B98B3BA2C}" type="datetime1">
              <a:rPr lang="zh-CN" altLang="en-US"/>
              <a:pPr>
                <a:defRPr/>
              </a:pPr>
              <a:t>2016-02-05</a:t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24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28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29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30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31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  <a:pPr>
                <a:defRPr/>
              </a:pPr>
              <a:t>32</a:t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10C0BA-30FE-409A-AC1E-658E4B5BB3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F1A94E-190D-4164-A386-7CC691A98EA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57BB33-0746-4CE4-8178-EF30E266C33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C26085-BE16-4C8F-95D7-ABC3B573966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710452-D109-47D8-A273-1448168F708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AED772-A244-4BB6-A660-8B2A916A789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E2080-D290-437A-826B-9F92C93538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67E584-27F6-4BCE-A383-BB878D99918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179C58-C538-4AE9-8231-FC837596B7F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43F20D-A919-4EB0-B5D2-89EA686E380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7EB3E0-D9D8-4BDE-AA56-410101656BB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二级</a:t>
            </a:r>
          </a:p>
          <a:p>
            <a:pPr lvl="2"/>
            <a:r>
              <a:rPr lang="zh-CN" smtClean="0">
                <a:sym typeface="Calibri" pitchFamily="34" charset="0"/>
              </a:rPr>
              <a:t>三级</a:t>
            </a:r>
          </a:p>
          <a:p>
            <a:pPr lvl="3"/>
            <a:r>
              <a:rPr lang="zh-CN" smtClean="0">
                <a:sym typeface="Calibri" pitchFamily="34" charset="0"/>
              </a:rPr>
              <a:t>四级</a:t>
            </a:r>
          </a:p>
          <a:p>
            <a:pPr lvl="4"/>
            <a:r>
              <a:rPr lang="zh-CN" smtClean="0">
                <a:sym typeface="Calibri" pitchFamily="34" charset="0"/>
              </a:rPr>
              <a:t>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71758F9-CD1A-409A-A2DD-B18AE4430B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://172.16.19.220:8082/tools/hooks/commit-ms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hyperlink" Target="http://172.16.19.220:8082/tools/hooks/commit-msg" TargetMode="Externa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72.16.16.1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72.16.16.2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2015-12-15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</p:txBody>
      </p:sp>
      <p:pic>
        <p:nvPicPr>
          <p:cNvPr id="13314" name="图片 2" descr="nubia 品牌PPT模版20130228-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文本框 1"/>
          <p:cNvSpPr>
            <a:spLocks noChangeArrowheads="1"/>
          </p:cNvSpPr>
          <p:nvPr/>
        </p:nvSpPr>
        <p:spPr bwMode="auto">
          <a:xfrm>
            <a:off x="4619625" y="1895475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317" name="图片 6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150" y="4668838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标题 1"/>
          <p:cNvSpPr>
            <a:spLocks noChangeArrowheads="1"/>
          </p:cNvSpPr>
          <p:nvPr/>
        </p:nvSpPr>
        <p:spPr bwMode="auto">
          <a:xfrm>
            <a:off x="1371600" y="1917700"/>
            <a:ext cx="6021388" cy="4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sz="3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Gerrit配置与操作</a:t>
            </a:r>
          </a:p>
        </p:txBody>
      </p:sp>
      <p:sp>
        <p:nvSpPr>
          <p:cNvPr id="13319" name="副标题 2"/>
          <p:cNvSpPr>
            <a:spLocks noChangeArrowheads="1"/>
          </p:cNvSpPr>
          <p:nvPr/>
        </p:nvSpPr>
        <p:spPr bwMode="auto">
          <a:xfrm>
            <a:off x="1389063" y="2811780"/>
            <a:ext cx="6003925" cy="505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1"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sym typeface="+mn-ea"/>
              </a:rPr>
              <a:t>软件三部四科</a:t>
            </a:r>
            <a:r>
              <a:rPr kumimoji="1"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sym typeface="+mn-ea"/>
              </a:rPr>
              <a:t>	</a:t>
            </a:r>
            <a:r>
              <a:rPr kumimoji="1"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sym typeface="+mn-ea"/>
              </a:rPr>
              <a:t>林桂泉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349249" y="631992"/>
            <a:ext cx="783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第一步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216" y="2793757"/>
            <a:ext cx="1051892" cy="10906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23216" y="2040070"/>
            <a:ext cx="1051892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开始菜单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-&gt;</a:t>
            </a:r>
          </a:p>
          <a:p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TortoiseGit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-&gt;</a:t>
            </a:r>
          </a:p>
          <a:p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Settings</a:t>
            </a:r>
          </a:p>
        </p:txBody>
      </p:sp>
      <p:sp>
        <p:nvSpPr>
          <p:cNvPr id="25" name="右箭头 24"/>
          <p:cNvSpPr/>
          <p:nvPr/>
        </p:nvSpPr>
        <p:spPr bwMode="auto">
          <a:xfrm>
            <a:off x="1474166" y="3245450"/>
            <a:ext cx="520700" cy="2190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右箭头 25"/>
          <p:cNvSpPr/>
          <p:nvPr/>
        </p:nvSpPr>
        <p:spPr bwMode="auto">
          <a:xfrm>
            <a:off x="5527505" y="3354987"/>
            <a:ext cx="705020" cy="2190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07866" y="2686401"/>
            <a:ext cx="324880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name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email,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具体如下，然后保存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94866" y="2359625"/>
            <a:ext cx="353263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32525" y="3026374"/>
            <a:ext cx="2562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2278696" y="1855404"/>
            <a:ext cx="3248809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-&gt;Edit global .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gitconfig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349249" y="631992"/>
            <a:ext cx="783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然后，生成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 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private 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3309" y="2190889"/>
            <a:ext cx="2435224" cy="234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28083" y="2190889"/>
            <a:ext cx="2519218" cy="24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950935"/>
            <a:ext cx="1150557" cy="234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1" y="2190889"/>
            <a:ext cx="2302158" cy="222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右箭头 26"/>
          <p:cNvSpPr/>
          <p:nvPr/>
        </p:nvSpPr>
        <p:spPr bwMode="auto">
          <a:xfrm>
            <a:off x="1162051" y="3141560"/>
            <a:ext cx="209550" cy="182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8" name="右箭头 27"/>
          <p:cNvSpPr/>
          <p:nvPr/>
        </p:nvSpPr>
        <p:spPr bwMode="auto">
          <a:xfrm>
            <a:off x="3673759" y="3293960"/>
            <a:ext cx="209550" cy="182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6318533" y="3293960"/>
            <a:ext cx="209550" cy="182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43075" y="1766269"/>
            <a:ext cx="1083951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Generate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73759" y="1766269"/>
            <a:ext cx="272382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在空白区域移动鼠标，否则进度条不会动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37776" y="1596992"/>
            <a:ext cx="2177623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public key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private key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到文件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350771"/>
            <a:ext cx="1093569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开始菜单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-&gt;</a:t>
            </a:r>
          </a:p>
          <a:p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TortoiseGit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-&gt;</a:t>
            </a:r>
          </a:p>
          <a:p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Puttygen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349249" y="631992"/>
            <a:ext cx="783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第二步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 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" y="2657860"/>
            <a:ext cx="3022600" cy="212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49249" y="1209675"/>
            <a:ext cx="73438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进入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，点击右上角的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Setting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然后点击左侧的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SSH Public Keys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Add 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添加第一步中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puttygen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生成的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public 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文件中的内容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67263" y="2481263"/>
            <a:ext cx="3034139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右箭头 20"/>
          <p:cNvSpPr/>
          <p:nvPr/>
        </p:nvSpPr>
        <p:spPr bwMode="auto">
          <a:xfrm>
            <a:off x="3648075" y="3676650"/>
            <a:ext cx="904875" cy="4000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3500" y="40767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添加在这里，然后点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349249" y="631992"/>
            <a:ext cx="7832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第三步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FOTA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代码（通过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tortoisegit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取代码的配置，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速度比直接用命令行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clone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慢，如果只使用命令行的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clone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取代码可跳过这一步，查看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Cygwin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的环境配置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0950" y="2556258"/>
            <a:ext cx="1051892" cy="10906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250950" y="1802571"/>
            <a:ext cx="1051892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开始菜单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-&gt;</a:t>
            </a:r>
          </a:p>
          <a:p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TortoiseGit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-&gt;</a:t>
            </a:r>
          </a:p>
          <a:p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Settings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22600" y="2058576"/>
            <a:ext cx="3778298" cy="237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2903394" y="1548655"/>
            <a:ext cx="4064144" cy="4154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NetWork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-&gt;SSH Client,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SSH Client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是否与下图一致，为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TortoiseGitPLink.exe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所在路径，不是的话修改后点击确定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2501900" y="3007951"/>
            <a:ext cx="520700" cy="2190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0495" y="1271739"/>
            <a:ext cx="2561542" cy="194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709601" y="901736"/>
            <a:ext cx="2281624" cy="41549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tortoisegit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clone 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代码，会出现如下提示，点击“是”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326" y="478543"/>
            <a:ext cx="3365624" cy="12772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鼠标右键选择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Clone…</a:t>
            </a:r>
          </a:p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请填写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链接，不要用以前的链接，不然之后提交代码后可能导致代码仓库异常。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正确的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链接样例如下（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开头）：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ssh://wuyuyan@172.16.19.220:29418/fota.git</a:t>
            </a:r>
          </a:p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Load putty key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中填写第一步中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puttygen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生成的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private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的文件路径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6248399" y="1971073"/>
            <a:ext cx="352425" cy="1590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0825" y="1405673"/>
            <a:ext cx="2440969" cy="160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6967538" y="947903"/>
            <a:ext cx="1589210" cy="2539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然后直接点击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Abort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72145" y="3748845"/>
            <a:ext cx="2470150" cy="12988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2953434" y="3705776"/>
            <a:ext cx="212783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</a:rPr>
              <a:t>说明</a:t>
            </a:r>
            <a:r>
              <a:rPr lang="zh-CN" altLang="en-US" sz="1050" dirty="0" smtClean="0"/>
              <a:t>：上图这一步用于缓存服务器的</a:t>
            </a:r>
            <a:r>
              <a:rPr lang="en-US" altLang="zh-CN" sz="1050" dirty="0" smtClean="0"/>
              <a:t>host key</a:t>
            </a:r>
            <a:r>
              <a:rPr lang="zh-CN" altLang="en-US" sz="1050" dirty="0" smtClean="0"/>
              <a:t>，表示信任该服务器。（该</a:t>
            </a:r>
            <a:r>
              <a:rPr lang="en-US" altLang="zh-CN" sz="1050" dirty="0" smtClean="0"/>
              <a:t>host key</a:t>
            </a:r>
            <a:r>
              <a:rPr lang="zh-CN" altLang="en-US" sz="1050" dirty="0" smtClean="0"/>
              <a:t>存在注册表中，通过命令行输入</a:t>
            </a:r>
            <a:r>
              <a:rPr lang="en-US" altLang="zh-CN" sz="1050" dirty="0" err="1" smtClean="0"/>
              <a:t>regedit</a:t>
            </a:r>
            <a:r>
              <a:rPr lang="zh-CN" altLang="en-US" sz="1050" dirty="0" smtClean="0"/>
              <a:t>，然后选择“编辑”</a:t>
            </a:r>
            <a:r>
              <a:rPr lang="en-US" altLang="zh-CN" sz="1050" dirty="0" smtClean="0"/>
              <a:t>-&gt;</a:t>
            </a:r>
            <a:r>
              <a:rPr lang="zh-CN" altLang="en-US" sz="1050" dirty="0" smtClean="0"/>
              <a:t>“查找”，输入</a:t>
            </a:r>
            <a:r>
              <a:rPr lang="en-US" altLang="zh-CN" sz="1050" dirty="0" err="1" smtClean="0"/>
              <a:t>SshHostKeys</a:t>
            </a:r>
            <a:r>
              <a:rPr lang="zh-CN" altLang="en-US" sz="1050" dirty="0" smtClean="0"/>
              <a:t>关键字查找可看到，右边</a:t>
            </a:r>
            <a:r>
              <a:rPr lang="en-US" altLang="zh-CN" sz="1050" dirty="0" err="1" smtClean="0"/>
              <a:t>rsa</a:t>
            </a:r>
            <a:r>
              <a:rPr lang="zh-CN" altLang="en-US" sz="1050" dirty="0" smtClean="0"/>
              <a:t>开头的就是刚刚添加的</a:t>
            </a:r>
            <a:r>
              <a:rPr lang="en-US" altLang="zh-CN" sz="1050" dirty="0" smtClean="0"/>
              <a:t>host key</a:t>
            </a:r>
            <a:r>
              <a:rPr lang="zh-CN" altLang="en-US" sz="1050" dirty="0" smtClean="0"/>
              <a:t>）</a:t>
            </a:r>
          </a:p>
        </p:txBody>
      </p:sp>
      <p:cxnSp>
        <p:nvCxnSpPr>
          <p:cNvPr id="29" name="直接连接符 28"/>
          <p:cNvCxnSpPr>
            <a:stCxn id="27" idx="3"/>
            <a:endCxn id="64515" idx="1"/>
          </p:cNvCxnSpPr>
          <p:nvPr/>
        </p:nvCxnSpPr>
        <p:spPr bwMode="auto">
          <a:xfrm>
            <a:off x="5081266" y="4398274"/>
            <a:ext cx="290879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箭头连接符 31"/>
          <p:cNvCxnSpPr>
            <a:stCxn id="27" idx="0"/>
          </p:cNvCxnSpPr>
          <p:nvPr/>
        </p:nvCxnSpPr>
        <p:spPr bwMode="auto">
          <a:xfrm rot="5400000" flipH="1" flipV="1">
            <a:off x="3837202" y="2875726"/>
            <a:ext cx="1010199" cy="6499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0" name="右箭头 19"/>
          <p:cNvSpPr/>
          <p:nvPr/>
        </p:nvSpPr>
        <p:spPr bwMode="auto">
          <a:xfrm>
            <a:off x="2849903" y="2209585"/>
            <a:ext cx="950591" cy="1590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024" y="1758594"/>
            <a:ext cx="2775880" cy="194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0675" y="2626520"/>
            <a:ext cx="3701286" cy="230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2715615" y="3795712"/>
            <a:ext cx="2576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在下面文本框中输入</a:t>
            </a:r>
            <a:r>
              <a:rPr lang="en-US" altLang="zh-CN" sz="1100" dirty="0" smtClean="0">
                <a:solidFill>
                  <a:srgbClr val="FF0000"/>
                </a:solidFill>
              </a:rPr>
              <a:t>plink.exe</a:t>
            </a:r>
            <a:r>
              <a:rPr lang="zh-CN" altLang="en-US" sz="1100" dirty="0" smtClean="0">
                <a:solidFill>
                  <a:srgbClr val="FF0000"/>
                </a:solidFill>
              </a:rPr>
              <a:t>所在路径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097" y="3392954"/>
            <a:ext cx="1051892" cy="10906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14097" y="2554996"/>
            <a:ext cx="966931" cy="5770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050" dirty="0" smtClean="0"/>
              <a:t>开始菜单</a:t>
            </a:r>
            <a:r>
              <a:rPr lang="en-US" altLang="zh-CN" sz="1050" dirty="0" smtClean="0"/>
              <a:t>-&gt;</a:t>
            </a:r>
          </a:p>
          <a:p>
            <a:r>
              <a:rPr lang="en-US" altLang="zh-CN" sz="1050" dirty="0" err="1" smtClean="0"/>
              <a:t>TortoiseGit</a:t>
            </a:r>
            <a:r>
              <a:rPr lang="en-US" altLang="zh-CN" sz="1050" dirty="0" smtClean="0"/>
              <a:t>-&gt;</a:t>
            </a:r>
          </a:p>
          <a:p>
            <a:r>
              <a:rPr lang="en-US" altLang="zh-CN" sz="1050" dirty="0" smtClean="0"/>
              <a:t>Settings</a:t>
            </a:r>
          </a:p>
        </p:txBody>
      </p:sp>
      <p:sp>
        <p:nvSpPr>
          <p:cNvPr id="19" name="矩形 18"/>
          <p:cNvSpPr/>
          <p:nvPr/>
        </p:nvSpPr>
        <p:spPr>
          <a:xfrm>
            <a:off x="256411" y="800100"/>
            <a:ext cx="7832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然后从</a:t>
            </a:r>
            <a:r>
              <a:rPr lang="en-US" altLang="zh-CN" dirty="0" smtClean="0"/>
              <a:t>172.16.19.91</a:t>
            </a:r>
            <a:r>
              <a:rPr lang="zh-CN" altLang="en-US" dirty="0" smtClean="0"/>
              <a:t>的共享文件夹中的</a:t>
            </a:r>
            <a:r>
              <a:rPr lang="en-US" altLang="zh-CN" dirty="0" err="1" smtClean="0"/>
              <a:t>fota</a:t>
            </a:r>
            <a:r>
              <a:rPr lang="zh-CN" altLang="en-US" dirty="0" smtClean="0"/>
              <a:t>目录中将</a:t>
            </a:r>
            <a:r>
              <a:rPr lang="en-US" altLang="zh-CN" dirty="0" smtClean="0"/>
              <a:t>plink.exe</a:t>
            </a:r>
            <a:r>
              <a:rPr lang="zh-CN" altLang="en-US" dirty="0" smtClean="0"/>
              <a:t>拷贝出来，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或者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254ftp</a:t>
            </a:r>
            <a:r>
              <a:rPr lang="zh-CN" altLang="en-US" dirty="0" smtClean="0"/>
              <a:t>环境中拷贝出来，链接如下：</a:t>
            </a:r>
            <a:endParaRPr lang="en-US" altLang="zh-CN" dirty="0" smtClean="0"/>
          </a:p>
          <a:p>
            <a:r>
              <a:rPr lang="en-US" altLang="zh-CN" dirty="0" smtClean="0"/>
              <a:t>ftp://temp@10.204.76.254/FOTA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培训</a:t>
            </a:r>
            <a:r>
              <a:rPr lang="en-US" altLang="zh-CN" dirty="0" smtClean="0"/>
              <a:t>/plink.exe</a:t>
            </a:r>
          </a:p>
          <a:p>
            <a:r>
              <a:rPr lang="zh-CN" altLang="en-US" dirty="0" smtClean="0"/>
              <a:t>具体操作如下：</a:t>
            </a:r>
            <a:endParaRPr lang="en-US" altLang="zh-CN" dirty="0" smtClean="0"/>
          </a:p>
        </p:txBody>
      </p:sp>
      <p:sp>
        <p:nvSpPr>
          <p:cNvPr id="12" name="右箭头 11"/>
          <p:cNvSpPr/>
          <p:nvPr/>
        </p:nvSpPr>
        <p:spPr bwMode="auto">
          <a:xfrm>
            <a:off x="1165989" y="3557587"/>
            <a:ext cx="424686" cy="2381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5291961" y="3661291"/>
            <a:ext cx="726909" cy="26833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53936" y="1543050"/>
            <a:ext cx="3290064" cy="1446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tortoisegit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clone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代码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请填写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链接，不要用以前的链接，不然之后提交代码后可能导致代码仓库异常。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正确的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链接样例如下（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开头）：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ssh://wuyuyan@172.16.19.220:29418/fota.git</a:t>
            </a:r>
          </a:p>
          <a:p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用户名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@172.16.19.220.29418/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项目名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 Load putty key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中填写第一步中</a:t>
            </a:r>
            <a:r>
              <a:rPr lang="en-US" altLang="zh-CN" sz="1100" dirty="0" err="1" smtClean="0">
                <a:latin typeface="微软雅黑" pitchFamily="34" charset="-122"/>
                <a:ea typeface="微软雅黑" pitchFamily="34" charset="-122"/>
              </a:rPr>
              <a:t>puttygen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生成的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private key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的文件路径</a:t>
            </a:r>
            <a:endParaRPr lang="zh-CN" altLang="en-US" sz="11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8870" y="2939142"/>
            <a:ext cx="2775880" cy="194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3"/>
          <p:cNvSpPr txBox="1"/>
          <p:nvPr/>
        </p:nvSpPr>
        <p:spPr>
          <a:xfrm>
            <a:off x="349250" y="1063279"/>
            <a:ext cx="7832724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新取代码需要在代码仓库中执行如下步骤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  <a:sym typeface="+mn-ea"/>
              </a:rPr>
              <a:t>浏览器下载commit-msg文件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  <a:sym typeface="+mn-ea"/>
              </a:rPr>
              <a:t>地址如下：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sym typeface="+mn-ea"/>
                <a:hlinkClick r:id="rId4"/>
              </a:rPr>
              <a:t>http://172.16.19.220:8082/tools/hooks/commit-msg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将下载的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commit-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msg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放入刚才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git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clone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下来的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项目目录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”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中的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git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/hooks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目录下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该操作要在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commit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代码前完成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249" y="631992"/>
            <a:ext cx="783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第四步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添加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hooks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4375" y="2781300"/>
            <a:ext cx="31623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2754" y="655677"/>
            <a:ext cx="330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第五步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确认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private 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的配置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1318" y="1460203"/>
            <a:ext cx="4534683" cy="282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2754" y="1630144"/>
            <a:ext cx="332422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鼠标右键单击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项目目录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Tortoisegit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-&gt;Settings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Remote-&gt;origin-&gt;Putty</a:t>
            </a: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之后确认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Putty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文本框中是否有正确的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private key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文件路径，为空的话则输入第一步中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puttygen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生成的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private key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文件的路径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环境使用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93293" y="655677"/>
            <a:ext cx="236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commit-&gt;push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过程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725" y="1381125"/>
            <a:ext cx="3324225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</a:t>
            </a:r>
            <a:r>
              <a:rPr lang="zh-CN" altLang="en-US" dirty="0" smtClean="0"/>
              <a:t>过程同以前不变。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那一栏中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改为</a:t>
            </a:r>
            <a:r>
              <a:rPr lang="en-US" altLang="zh-CN" dirty="0" smtClean="0">
                <a:solidFill>
                  <a:srgbClr val="FF0000"/>
                </a:solidFill>
              </a:rPr>
              <a:t>refs/for/master</a:t>
            </a:r>
          </a:p>
          <a:p>
            <a:r>
              <a:rPr lang="zh-CN" altLang="en-US" dirty="0" smtClean="0"/>
              <a:t>（添加前缀</a:t>
            </a:r>
            <a:r>
              <a:rPr lang="en-US" altLang="zh-CN" dirty="0" smtClean="0"/>
              <a:t>refs/for/</a:t>
            </a:r>
            <a:r>
              <a:rPr lang="zh-CN" altLang="en-US" dirty="0" smtClean="0"/>
              <a:t>表示需要进行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评审，不添加前缀</a:t>
            </a:r>
            <a:r>
              <a:rPr lang="en-US" altLang="zh-CN" dirty="0" smtClean="0"/>
              <a:t>refs/for/</a:t>
            </a:r>
            <a:r>
              <a:rPr lang="zh-CN" altLang="en-US" dirty="0" smtClean="0"/>
              <a:t>则表示不进行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评审直接合并代码到代码仓库）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4925" y="973395"/>
            <a:ext cx="3627180" cy="362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TortoiseGit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环境使用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73787" y="655677"/>
            <a:ext cx="81580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注意事项：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第一次切换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develop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分支时使用命令行进入项目目录，执行如下命令：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checkout develop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然后执行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branch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命令可查看当前所处分支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链接取代码和提交代码，不要通过以前的链接取代码和提交代码，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不然可能会导致代码仓库出问题。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38175" y="752475"/>
            <a:ext cx="571500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0"/>
              <a:buChar char="Ø"/>
            </a:pPr>
            <a:r>
              <a:rPr lang="en-US" altLang="zh-CN" sz="2400" b="1"/>
              <a:t> </a:t>
            </a:r>
            <a:r>
              <a:rPr lang="zh-CN" altLang="en-US" sz="2400" b="1"/>
              <a:t>Gerrit简介</a:t>
            </a:r>
          </a:p>
          <a:p>
            <a:pPr marL="171450" indent="-171450">
              <a:buFont typeface="Wingdings" charset="0"/>
              <a:buChar char="Ø"/>
            </a:pP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r>
              <a:rPr lang="zh-CN" altLang="en-US" sz="2400" b="1"/>
              <a:t> 环境配置</a:t>
            </a:r>
          </a:p>
          <a:p>
            <a:pPr marL="171450" indent="-171450">
              <a:buFont typeface="Wingdings" charset="0"/>
              <a:buChar char="Ø"/>
            </a:pP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r>
              <a:rPr lang="zh-CN" altLang="en-US" sz="2400" b="1"/>
              <a:t> 代码下载</a:t>
            </a:r>
            <a:r>
              <a:rPr lang="en-US" altLang="zh-CN" sz="2400" b="1"/>
              <a:t>&amp;</a:t>
            </a:r>
            <a:r>
              <a:rPr lang="zh-CN" altLang="en-US" sz="2400" b="1"/>
              <a:t>提交</a:t>
            </a:r>
          </a:p>
          <a:p>
            <a:pPr marL="171450" indent="-171450">
              <a:buFont typeface="Wingdings" charset="0"/>
              <a:buChar char="Ø"/>
            </a:pP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r>
              <a:rPr lang="zh-CN" altLang="en-US" sz="2400" b="1"/>
              <a:t> </a:t>
            </a:r>
            <a:r>
              <a:rPr lang="en-US" altLang="zh-CN" sz="2400" b="1"/>
              <a:t>Gerrit</a:t>
            </a:r>
            <a:r>
              <a:rPr lang="zh-CN" altLang="en-US" sz="2400" b="1"/>
              <a:t>评审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</a:rPr>
              <a:t>Cygwin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76275" y="554593"/>
            <a:ext cx="5097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在</a:t>
            </a:r>
            <a:r>
              <a:rPr lang="en-US" altLang="zh-CN" sz="1600" dirty="0" err="1" smtClean="0"/>
              <a:t>cygwin</a:t>
            </a:r>
            <a:r>
              <a:rPr lang="zh-CN" altLang="en-US" sz="1600" dirty="0" smtClean="0"/>
              <a:t>中输入如下命令进行邮箱和用户名配置：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err="1" smtClean="0">
                <a:sym typeface="+mn-ea"/>
              </a:rPr>
              <a:t>git</a:t>
            </a:r>
            <a:r>
              <a:rPr lang="en-US" altLang="zh-CN" sz="1600" dirty="0" smtClean="0">
                <a:sym typeface="+mn-ea"/>
              </a:rPr>
              <a:t> </a:t>
            </a:r>
            <a:r>
              <a:rPr lang="en-US" altLang="zh-CN" sz="1600" dirty="0" err="1" smtClean="0">
                <a:sym typeface="+mn-ea"/>
              </a:rPr>
              <a:t>config</a:t>
            </a:r>
            <a:r>
              <a:rPr lang="en-US" altLang="zh-CN" sz="1600" dirty="0" smtClean="0">
                <a:sym typeface="+mn-ea"/>
              </a:rPr>
              <a:t> --global </a:t>
            </a:r>
            <a:r>
              <a:rPr lang="en-US" altLang="zh-CN" sz="1600" dirty="0" err="1" smtClean="0">
                <a:sym typeface="+mn-ea"/>
              </a:rPr>
              <a:t>user.email</a:t>
            </a:r>
            <a:r>
              <a:rPr lang="en-US" altLang="zh-CN" sz="1600" dirty="0" smtClean="0">
                <a:sym typeface="+mn-ea"/>
              </a:rPr>
              <a:t> "</a:t>
            </a:r>
            <a:r>
              <a:rPr lang="en-US" altLang="zh-CN" sz="1600" dirty="0" smtClean="0"/>
              <a:t> wuyuyan</a:t>
            </a:r>
            <a:r>
              <a:rPr lang="en-US" altLang="zh-CN" sz="1600" dirty="0" smtClean="0">
                <a:sym typeface="+mn-ea"/>
              </a:rPr>
              <a:t>@swlab.ztemt"</a:t>
            </a:r>
          </a:p>
          <a:p>
            <a:r>
              <a:rPr lang="en-US" altLang="zh-CN" sz="1600" dirty="0" err="1" smtClean="0">
                <a:sym typeface="+mn-ea"/>
              </a:rPr>
              <a:t>git</a:t>
            </a:r>
            <a:r>
              <a:rPr lang="en-US" altLang="zh-CN" sz="1600" dirty="0" smtClean="0">
                <a:sym typeface="+mn-ea"/>
              </a:rPr>
              <a:t> </a:t>
            </a:r>
            <a:r>
              <a:rPr lang="en-US" altLang="zh-CN" sz="1600" dirty="0" err="1" smtClean="0">
                <a:sym typeface="+mn-ea"/>
              </a:rPr>
              <a:t>config</a:t>
            </a:r>
            <a:r>
              <a:rPr lang="en-US" altLang="zh-CN" sz="1600" dirty="0" smtClean="0">
                <a:sym typeface="+mn-ea"/>
              </a:rPr>
              <a:t> --global user.name "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wuyuyan</a:t>
            </a:r>
            <a:r>
              <a:rPr lang="en-US" altLang="zh-CN" sz="1600" dirty="0" smtClean="0">
                <a:sym typeface="+mn-ea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Cygwin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 dirty="0" smtClean="0"/>
              <a:t>2.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账号配置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52475" y="1227455"/>
            <a:ext cx="3129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配置ssh public key。</a:t>
            </a:r>
          </a:p>
          <a:p>
            <a:endParaRPr lang="zh-CN" altLang="en-US" dirty="0" smtClean="0"/>
          </a:p>
          <a:p>
            <a:r>
              <a:rPr lang="en-US" altLang="zh-CN" dirty="0" err="1" smtClean="0"/>
              <a:t>cygwin</a:t>
            </a:r>
            <a:r>
              <a:rPr lang="en-US" altLang="zh-CN" dirty="0" smtClean="0"/>
              <a:t> 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ssh-keygen.exe</a:t>
            </a:r>
          </a:p>
          <a:p>
            <a:r>
              <a:rPr lang="zh-CN" altLang="en-US" dirty="0" smtClean="0"/>
              <a:t>一路回车。</a:t>
            </a:r>
          </a:p>
          <a:p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id_rsa.pub</a:t>
            </a:r>
            <a:r>
              <a:rPr lang="zh-CN" altLang="zh-CN" dirty="0" smtClean="0">
                <a:sym typeface="+mn-ea"/>
              </a:rPr>
              <a:t>公钥文件</a:t>
            </a:r>
            <a:r>
              <a:rPr lang="zh-CN" altLang="en-US" dirty="0" smtClean="0">
                <a:sym typeface="+mn-ea"/>
              </a:rPr>
              <a:t>（该文件位于</a:t>
            </a:r>
            <a:r>
              <a:rPr lang="en-US" altLang="zh-CN" dirty="0" smtClean="0">
                <a:sym typeface="+mn-ea"/>
              </a:rPr>
              <a:t>C:\Cygwin64\home\</a:t>
            </a:r>
            <a:r>
              <a:rPr lang="zh-CN" altLang="en-US" dirty="0" smtClean="0">
                <a:sym typeface="+mn-ea"/>
              </a:rPr>
              <a:t>工号</a:t>
            </a:r>
            <a:r>
              <a:rPr lang="en-US" altLang="zh-CN" dirty="0" smtClean="0">
                <a:sym typeface="+mn-ea"/>
              </a:rPr>
              <a:t>\.</a:t>
            </a:r>
            <a:r>
              <a:rPr lang="en-US" altLang="zh-CN" dirty="0" err="1" smtClean="0">
                <a:sym typeface="+mn-ea"/>
              </a:rPr>
              <a:t>ssh</a:t>
            </a:r>
            <a:r>
              <a:rPr lang="zh-CN" altLang="en-US" dirty="0" smtClean="0">
                <a:sym typeface="+mn-ea"/>
              </a:rPr>
              <a:t>）</a:t>
            </a:r>
            <a:r>
              <a:rPr lang="zh-CN" altLang="zh-CN" dirty="0" smtClean="0">
                <a:sym typeface="+mn-ea"/>
              </a:rPr>
              <a:t>中的信息拷贝到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zh-CN" dirty="0" smtClean="0">
                <a:sym typeface="+mn-ea"/>
              </a:rPr>
              <a:t>中，然后进行添加</a:t>
            </a:r>
            <a:r>
              <a:rPr lang="en-US" altLang="zh-CN" dirty="0" smtClean="0">
                <a:sym typeface="+mn-ea"/>
              </a:rPr>
              <a:t>.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349750" y="476250"/>
            <a:ext cx="3914775" cy="2425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49750" y="3089910"/>
            <a:ext cx="3806825" cy="151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  <a:sym typeface="+mn-ea"/>
              </a:rPr>
              <a:t>Cygwin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 dirty="0" smtClean="0"/>
              <a:t>2.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账号配置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64940" y="699770"/>
            <a:ext cx="4829810" cy="2551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360" y="1290320"/>
            <a:ext cx="254000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dirty="0" err="1" smtClean="0">
                <a:sym typeface="+mn-ea"/>
              </a:rPr>
              <a:t>ssh</a:t>
            </a:r>
            <a:r>
              <a:rPr lang="zh-CN" altLang="zh-CN" dirty="0" smtClean="0">
                <a:sym typeface="+mn-ea"/>
              </a:rPr>
              <a:t>公钥配置完成后进行链接确认：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>
                <a:sym typeface="+mn-ea"/>
              </a:rPr>
              <a:t>命令行输入：</a:t>
            </a:r>
          </a:p>
          <a:p>
            <a:pPr>
              <a:buNone/>
            </a:pPr>
            <a:r>
              <a:rPr lang="zh-CN" altLang="en-US"/>
              <a:t>ssh –p 29418 linguiquan@172.16.19.220</a:t>
            </a:r>
            <a:endParaRPr lang="en-US" altLang="zh-CN"/>
          </a:p>
          <a:p>
            <a:pPr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50745" y="3257550"/>
            <a:ext cx="4943475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</a:rPr>
              <a:t>Cygwin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76275" y="800815"/>
            <a:ext cx="653923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通过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clone</a:t>
            </a:r>
            <a:r>
              <a:rPr lang="zh-CN" altLang="en-US" sz="1600" dirty="0" smtClean="0"/>
              <a:t>取代码（使用</a:t>
            </a:r>
            <a:r>
              <a:rPr lang="en-US" altLang="zh-CN" sz="1600" dirty="0" err="1" smtClean="0"/>
              <a:t>gerrit</a:t>
            </a:r>
            <a:r>
              <a:rPr lang="zh-CN" altLang="en-US" sz="1600" dirty="0" smtClean="0"/>
              <a:t>的链接）</a:t>
            </a:r>
            <a:endParaRPr lang="en-US" altLang="zh-CN" sz="1600" dirty="0" smtClean="0"/>
          </a:p>
          <a:p>
            <a:r>
              <a:rPr lang="zh-CN" altLang="en-US" sz="1600" dirty="0" smtClean="0"/>
              <a:t>git clone ssh://</a:t>
            </a:r>
            <a:r>
              <a:rPr lang="en-US" altLang="zh-CN" sz="1600" dirty="0" err="1" smtClean="0"/>
              <a:t>wuyuyan</a:t>
            </a:r>
            <a:r>
              <a:rPr lang="zh-CN" altLang="en-US" sz="1600" dirty="0" smtClean="0"/>
              <a:t>@172.16.19.220:29418/</a:t>
            </a:r>
            <a:r>
              <a:rPr lang="en-US" altLang="zh-CN" sz="1600" dirty="0" err="1" smtClean="0"/>
              <a:t>fota</a:t>
            </a:r>
            <a:r>
              <a:rPr lang="zh-CN" altLang="en-US" sz="1600" dirty="0" smtClean="0"/>
              <a:t>.git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759777" y="3365039"/>
            <a:ext cx="6862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4.</a:t>
            </a:r>
            <a:r>
              <a:rPr lang="zh-CN" altLang="en-US" sz="1600" dirty="0" smtClean="0">
                <a:solidFill>
                  <a:srgbClr val="FF0000"/>
                </a:solidFill>
                <a:sym typeface="+mn-ea"/>
              </a:rPr>
              <a:t>新取代码需要在代码仓库中执行如下步骤</a:t>
            </a:r>
            <a:r>
              <a:rPr lang="en-US" altLang="zh-CN" sz="1600" dirty="0" smtClean="0">
                <a:solidFill>
                  <a:srgbClr val="FF0000"/>
                </a:solidFill>
                <a:sym typeface="+mn-ea"/>
              </a:rPr>
              <a:t>:</a:t>
            </a:r>
          </a:p>
          <a:p>
            <a:r>
              <a:rPr lang="en-US" altLang="zh-CN" sz="1600" dirty="0" err="1" smtClean="0">
                <a:sym typeface="+mn-ea"/>
              </a:rPr>
              <a:t>浏览器下载commit-msg文件</a:t>
            </a:r>
            <a:r>
              <a:rPr lang="en-US" altLang="zh-CN" sz="1600" dirty="0" smtClean="0">
                <a:sym typeface="+mn-ea"/>
              </a:rPr>
              <a:t>, </a:t>
            </a:r>
            <a:r>
              <a:rPr lang="zh-CN" altLang="en-US" sz="1600" dirty="0" smtClean="0">
                <a:sym typeface="+mn-ea"/>
              </a:rPr>
              <a:t>地址如下：</a:t>
            </a:r>
            <a:endParaRPr lang="en-US" altLang="zh-CN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  <a:hlinkClick r:id="rId5"/>
              </a:rPr>
              <a:t>http://172.16.19.220:8082/tools/hooks/commit-msg</a:t>
            </a:r>
            <a:endParaRPr lang="en-US" altLang="zh-CN" sz="1600" dirty="0" smtClean="0">
              <a:sym typeface="+mn-ea"/>
            </a:endParaRPr>
          </a:p>
          <a:p>
            <a:r>
              <a:rPr lang="zh-CN" altLang="en-US" sz="1600" dirty="0" smtClean="0">
                <a:sym typeface="+mn-ea"/>
              </a:rPr>
              <a:t>将下载的</a:t>
            </a:r>
            <a:r>
              <a:rPr lang="en-US" altLang="zh-CN" sz="1600" dirty="0" smtClean="0">
                <a:sym typeface="+mn-ea"/>
              </a:rPr>
              <a:t>commit-</a:t>
            </a:r>
            <a:r>
              <a:rPr lang="en-US" altLang="zh-CN" sz="1600" dirty="0" err="1" smtClean="0">
                <a:sym typeface="+mn-ea"/>
              </a:rPr>
              <a:t>msg</a:t>
            </a:r>
            <a:r>
              <a:rPr lang="zh-CN" altLang="en-US" sz="1600" dirty="0" smtClean="0">
                <a:sym typeface="+mn-ea"/>
              </a:rPr>
              <a:t>放入</a:t>
            </a:r>
            <a:r>
              <a:rPr lang="en-US" altLang="zh-CN" sz="1600" dirty="0" smtClean="0">
                <a:sym typeface="+mn-ea"/>
              </a:rPr>
              <a:t>.</a:t>
            </a:r>
            <a:r>
              <a:rPr lang="en-US" altLang="zh-CN" sz="1600" dirty="0" err="1" smtClean="0">
                <a:sym typeface="+mn-ea"/>
              </a:rPr>
              <a:t>git</a:t>
            </a:r>
            <a:r>
              <a:rPr lang="en-US" altLang="zh-CN" sz="1600" dirty="0" smtClean="0">
                <a:sym typeface="+mn-ea"/>
              </a:rPr>
              <a:t>/hooks</a:t>
            </a:r>
            <a:r>
              <a:rPr lang="zh-CN" altLang="en-US" sz="1600" dirty="0" smtClean="0">
                <a:sym typeface="+mn-ea"/>
              </a:rPr>
              <a:t>目录下</a:t>
            </a:r>
            <a:endParaRPr lang="en-US" altLang="zh-CN" sz="1600" dirty="0" smtClean="0">
              <a:sym typeface="+mn-ea"/>
            </a:endParaRPr>
          </a:p>
          <a:p>
            <a:r>
              <a:rPr lang="en-US" altLang="zh-CN" sz="1600" dirty="0" err="1" smtClean="0">
                <a:sym typeface="+mn-ea"/>
              </a:rPr>
              <a:t>chmod</a:t>
            </a:r>
            <a:r>
              <a:rPr lang="en-US" altLang="zh-CN" sz="1600" dirty="0" smtClean="0">
                <a:sym typeface="+mn-ea"/>
              </a:rPr>
              <a:t> </a:t>
            </a:r>
            <a:r>
              <a:rPr lang="en-US" altLang="zh-CN" sz="1600" dirty="0" err="1" smtClean="0">
                <a:sym typeface="+mn-ea"/>
              </a:rPr>
              <a:t>a+x</a:t>
            </a:r>
            <a:r>
              <a:rPr lang="en-US" altLang="zh-CN" sz="1600" dirty="0" smtClean="0">
                <a:sym typeface="+mn-ea"/>
              </a:rPr>
              <a:t> .</a:t>
            </a:r>
            <a:r>
              <a:rPr lang="en-US" altLang="zh-CN" sz="1600" dirty="0" err="1" smtClean="0">
                <a:sym typeface="+mn-ea"/>
              </a:rPr>
              <a:t>git</a:t>
            </a:r>
            <a:r>
              <a:rPr lang="en-US" altLang="zh-CN" sz="1600" dirty="0" smtClean="0">
                <a:sym typeface="+mn-ea"/>
              </a:rPr>
              <a:t>/hooks/commit-</a:t>
            </a:r>
            <a:r>
              <a:rPr lang="en-US" altLang="zh-CN" sz="1600" dirty="0" err="1" smtClean="0">
                <a:sym typeface="+mn-ea"/>
              </a:rPr>
              <a:t>msg</a:t>
            </a:r>
            <a:r>
              <a:rPr lang="en-US" altLang="zh-CN" sz="1600" dirty="0" smtClean="0">
                <a:sym typeface="+mn-ea"/>
              </a:rPr>
              <a:t>  </a:t>
            </a:r>
          </a:p>
          <a:p>
            <a:endParaRPr lang="en-US" altLang="zh-CN" sz="1600" dirty="0" smtClean="0">
              <a:sym typeface="+mn-ea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9476" y="1385590"/>
            <a:ext cx="3311524" cy="139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2400" b="1" kern="1200" dirty="0" err="1" smtClean="0">
                <a:latin typeface="Arial" charset="0"/>
                <a:ea typeface="宋体" pitchFamily="2" charset="-122"/>
                <a:cs typeface="+mn-cs"/>
              </a:rPr>
              <a:t>Cygwin</a:t>
            </a:r>
            <a:r>
              <a:rPr lang="zh-CN" altLang="en-US" sz="2400" b="1" kern="1200" dirty="0" smtClean="0">
                <a:latin typeface="Arial" charset="0"/>
                <a:ea typeface="宋体" pitchFamily="2" charset="-122"/>
                <a:cs typeface="+mn-cs"/>
              </a:rPr>
              <a:t>环境代码提交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646430" y="681990"/>
            <a:ext cx="740664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提交代码与普通的</a:t>
            </a:r>
            <a:r>
              <a:rPr lang="en-US" altLang="zh-CN" dirty="0" err="1"/>
              <a:t>git</a:t>
            </a:r>
            <a:r>
              <a:rPr lang="zh-CN" altLang="en-US" dirty="0"/>
              <a:t>方式除了</a:t>
            </a:r>
            <a:r>
              <a:rPr lang="en-US" altLang="zh-CN" dirty="0"/>
              <a:t>push</a:t>
            </a:r>
            <a:r>
              <a:rPr lang="zh-CN" altLang="en-US" dirty="0"/>
              <a:t>操作的命令不同，其他都是一样的。</a:t>
            </a:r>
          </a:p>
          <a:p>
            <a:endParaRPr lang="zh-CN" altLang="en-US" dirty="0"/>
          </a:p>
          <a:p>
            <a:r>
              <a:rPr lang="zh-CN" altLang="en-US" dirty="0"/>
              <a:t>git push [remote 路径] [本地分支名]:refs/for/[remote 分支名]</a:t>
            </a:r>
          </a:p>
          <a:p>
            <a:r>
              <a:rPr lang="zh-CN" altLang="en-US" dirty="0"/>
              <a:t>如：git push origin develop:refs/for/develop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92785" y="1870710"/>
            <a:ext cx="3656965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92785" y="2954020"/>
            <a:ext cx="4476750" cy="182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762635" y="706120"/>
            <a:ext cx="7441565" cy="1463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0" u="none"/>
              <a:t>Gerrit主界面中，大家平时主要关注的是My-&gt;Changes下的变更集。</a:t>
            </a:r>
          </a:p>
          <a:p>
            <a:pPr marL="0" indent="0" algn="l"/>
            <a:endParaRPr lang="zh-CN" altLang="en-US" b="0" u="none"/>
          </a:p>
          <a:p>
            <a:r>
              <a:rPr lang="zh-CN" altLang="en-US" b="0" u="none"/>
              <a:t>Outgoing reviews：显示自己提交的且没有merge到实际git库的变更；</a:t>
            </a:r>
          </a:p>
          <a:p>
            <a:r>
              <a:rPr lang="zh-CN" altLang="en-US" b="0" u="none"/>
              <a:t>Incoming reviews：自己有评审任务的变更，需要进行评审工作；</a:t>
            </a:r>
          </a:p>
          <a:p>
            <a:r>
              <a:rPr lang="zh-CN" altLang="en-US" b="0" u="none"/>
              <a:t>Recently closed：已经成功merge到实际git库中的变更；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70585" y="2465705"/>
            <a:ext cx="6294755" cy="189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b="0" u="none" dirty="0" smtClean="0"/>
              <a:t>1. 添加评审人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97860" y="1226820"/>
            <a:ext cx="4676140" cy="3161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5930" y="1414145"/>
            <a:ext cx="2228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如果评审人是自己，可以不用添加</a:t>
            </a:r>
            <a:r>
              <a:rPr lang="zh-CN" altLang="en-US" dirty="0" smtClean="0"/>
              <a:t>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/>
        </p:nvSpPr>
        <p:spPr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8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2</a:t>
            </a:r>
            <a:r>
              <a:rPr lang="zh-CN" altLang="en-US" b="0" u="none" dirty="0" smtClean="0"/>
              <a:t>. 评审人评审</a:t>
            </a:r>
            <a:endParaRPr lang="zh-CN" altLang="en-US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813435" y="1108710"/>
            <a:ext cx="64058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0" u="none" dirty="0" smtClean="0"/>
              <a:t>可通过Diff All Side-by-Side查看提交版本对比原版本的修改；</a:t>
            </a:r>
            <a:endParaRPr lang="zh-CN" altLang="en-US" dirty="0" smtClean="0"/>
          </a:p>
        </p:txBody>
      </p:sp>
      <p:graphicFrame>
        <p:nvGraphicFramePr>
          <p:cNvPr id="12" name="对象 11"/>
          <p:cNvGraphicFramePr>
            <a:graphicFrameLocks/>
          </p:cNvGraphicFramePr>
          <p:nvPr/>
        </p:nvGraphicFramePr>
        <p:xfrm>
          <a:off x="813435" y="1474470"/>
          <a:ext cx="7682230" cy="2007870"/>
        </p:xfrm>
        <a:graphic>
          <a:graphicData uri="http://schemas.openxmlformats.org/presentationml/2006/ole">
            <p:oleObj spid="_x0000_s21505" r:id="rId5" imgW="8123810" imgH="3095238" progId="PBrush">
              <p:embed/>
            </p:oleObj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13435" y="3585845"/>
            <a:ext cx="7525385" cy="1014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2</a:t>
            </a:r>
            <a:r>
              <a:rPr lang="zh-CN" altLang="en-US" b="0" u="none" dirty="0" smtClean="0"/>
              <a:t>. 评审人评审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813435" y="1108710"/>
            <a:ext cx="640588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0" u="none" dirty="0" smtClean="0"/>
              <a:t>也可以直接下载提交的变更进行本地代码评审或者编译验证，具体操作可直接复制提示的命令行在本地进行操作。</a:t>
            </a:r>
          </a:p>
        </p:txBody>
      </p:sp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935990" y="1971040"/>
          <a:ext cx="6827520" cy="1927860"/>
        </p:xfrm>
        <a:graphic>
          <a:graphicData uri="http://schemas.openxmlformats.org/presentationml/2006/ole">
            <p:oleObj spid="_x0000_s35841" r:id="rId6" imgW="7323810" imgH="269595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2</a:t>
            </a:r>
            <a:r>
              <a:rPr lang="zh-CN" altLang="en-US" b="0" u="none" dirty="0" smtClean="0"/>
              <a:t>. 评审人评审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650" y="1108710"/>
            <a:ext cx="3198495" cy="3657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评审和验证后，评审人点击Review按钮进入如下页面，针对评审与验证结果进行评分，然后点击publish * 按钮。</a:t>
            </a:r>
          </a:p>
          <a:p>
            <a:pPr marL="0" algn="l"/>
            <a:endParaRPr lang="zh-CN" altLang="en-US" b="0" u="none" dirty="0" smtClean="0"/>
          </a:p>
          <a:p>
            <a:pPr marL="0" algn="l"/>
            <a:r>
              <a:rPr lang="zh-CN" altLang="en-US" b="0" u="none" dirty="0" smtClean="0"/>
              <a:t>Publish and Submit：点击该按钮说明代码评审与验证通过，代码可以合入实际git库中。</a:t>
            </a:r>
          </a:p>
          <a:p>
            <a:pPr marL="0" algn="l"/>
            <a:r>
              <a:rPr lang="zh-CN" altLang="en-US" b="0" u="none" dirty="0" smtClean="0"/>
              <a:t>Verified +1 Code-review +2 才能点击操作该按钮。</a:t>
            </a:r>
          </a:p>
          <a:p>
            <a:pPr marL="0" algn="l"/>
            <a:r>
              <a:rPr lang="zh-CN" altLang="en-US" b="0" u="none" dirty="0" smtClean="0"/>
              <a:t>Publish Comments：代码不通过或者还需要其他人进行评审，暂不合入实际git库；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35170" y="513715"/>
            <a:ext cx="4114165" cy="4266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Gerrit简介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~1\ADMINI~1\APPLIC~1\360se6\USERDA~1\Temp\GERRIT~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4755" y="477520"/>
            <a:ext cx="5815965" cy="3946525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271145" y="633095"/>
            <a:ext cx="221361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Gerrit 为 Git 引入的代码审核是强制性的，就是说除非特别的授权设置，向 Git 版本库的推送（Push）必须要经过 Gerrit 服务器，修订必须经过代码审核的一套工作流之后，才可能经批准并纳入正式代码库。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2</a:t>
            </a:r>
            <a:r>
              <a:rPr lang="zh-CN" altLang="en-US" b="0" u="none" dirty="0" smtClean="0"/>
              <a:t>. 评审人评审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929005" y="1222375"/>
            <a:ext cx="628967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变更成功合入实际代码库，该变更状态会变为：Merged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46480" y="1747520"/>
            <a:ext cx="3437890" cy="1914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26610" y="1861820"/>
            <a:ext cx="349504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3</a:t>
            </a:r>
            <a:r>
              <a:rPr lang="zh-CN" altLang="en-US" b="0" u="none" dirty="0" smtClean="0"/>
              <a:t>. 评审验证不通过处理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80" y="1299845"/>
            <a:ext cx="588899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0" u="none" dirty="0" smtClean="0"/>
              <a:t>评审验证若不能通过，开发人员需要重新修改然后提交，同样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为避免提交产生新的change评审任务</a:t>
            </a:r>
            <a:r>
              <a:rPr lang="zh-CN" altLang="en-US" b="0" u="none" dirty="0" smtClean="0"/>
              <a:t>，在提交时需要采用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git commit –amend</a:t>
            </a:r>
            <a:r>
              <a:rPr lang="zh-CN" altLang="en-US" b="0" u="none" dirty="0" smtClean="0"/>
              <a:t>命令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9960" y="2247900"/>
            <a:ext cx="3523615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3</a:t>
            </a:r>
            <a:r>
              <a:rPr lang="zh-CN" altLang="en-US" b="0" u="none" dirty="0" smtClean="0"/>
              <a:t>. 评审验证不通过处理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73735" y="1692275"/>
            <a:ext cx="4406265" cy="2713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735" y="123190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algn="l"/>
            <a:r>
              <a:rPr lang="zh-CN" altLang="en-US" b="0" u="none" dirty="0" smtClean="0"/>
              <a:t>开发人员重新修改后提交：</a:t>
            </a:r>
            <a:endParaRPr lang="zh-CN" altLang="en-US" dirty="0" smtClean="0"/>
          </a:p>
        </p:txBody>
      </p:sp>
      <p:sp>
        <p:nvSpPr>
          <p:cNvPr id="9" name="矩形 8"/>
          <p:cNvSpPr/>
          <p:nvPr/>
        </p:nvSpPr>
        <p:spPr bwMode="auto">
          <a:xfrm>
            <a:off x="828675" y="1933575"/>
            <a:ext cx="1123950" cy="1714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8674" y="2324100"/>
            <a:ext cx="1495425" cy="1714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28675" y="3200400"/>
            <a:ext cx="3228975" cy="1619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3</a:t>
            </a:r>
            <a:r>
              <a:rPr lang="zh-CN" altLang="en-US" b="0" u="none" dirty="0" smtClean="0"/>
              <a:t>. 评审验证不通过处理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900" y="1272540"/>
            <a:ext cx="647700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可以看到没有产生新的change评审任务，而是原有的任务新增了一个补丁。继续进行评审验证过程。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66140" y="1912620"/>
            <a:ext cx="5403850" cy="243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930" y="1108710"/>
            <a:ext cx="727456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当点击publish and submit按钮进行merge合入后发现status为Review In progress,同时看到页面最后又冲突的提示，说明该change的合入与实际代码库存在冲突，需要通知提交人进行解决后重新提交。</a:t>
            </a:r>
            <a:endParaRPr lang="zh-CN" altLang="en-US" dirty="0" smtClean="0"/>
          </a:p>
        </p:txBody>
      </p:sp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455930" y="2122170"/>
          <a:ext cx="3546475" cy="2478405"/>
        </p:xfrm>
        <a:graphic>
          <a:graphicData uri="http://schemas.openxmlformats.org/presentationml/2006/ole">
            <p:oleObj spid="_x0000_s36866" r:id="rId6" imgW="3543795" imgH="2476190" progId="PBrush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4195445" y="2023110"/>
          <a:ext cx="4451985" cy="2487295"/>
        </p:xfrm>
        <a:graphic>
          <a:graphicData uri="http://schemas.openxmlformats.org/presentationml/2006/ole">
            <p:oleObj spid="_x0000_s36865" r:id="rId7" imgW="4723810" imgH="270476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3890" y="1291590"/>
            <a:ext cx="8006715" cy="1477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l"/>
            <a:r>
              <a:rPr lang="en-US" altLang="zh-CN" b="0" u="none" dirty="0" smtClean="0"/>
              <a:t>a)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git fetch origin</a:t>
            </a:r>
            <a:r>
              <a:rPr lang="zh-CN" altLang="en-US" b="0" u="none" dirty="0" smtClean="0"/>
              <a:t>  </a:t>
            </a:r>
            <a:r>
              <a:rPr lang="en-US" altLang="zh-CN" b="0" u="none" dirty="0" smtClean="0"/>
              <a:t>#</a:t>
            </a:r>
            <a:r>
              <a:rPr lang="zh-CN" altLang="en-US" b="0" u="none" dirty="0" smtClean="0"/>
              <a:t>获取代码库新的提交，请不要直接使用git pull操作</a:t>
            </a:r>
          </a:p>
          <a:p>
            <a:pPr marL="228600" indent="-228600" algn="l"/>
            <a:r>
              <a:rPr lang="en-US" altLang="zh-CN" b="0" u="none" dirty="0" smtClean="0"/>
              <a:t>b)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git rebase origin/</a:t>
            </a:r>
            <a:r>
              <a:rPr lang="en-US" altLang="zh-CN" b="0" u="none" dirty="0" smtClean="0">
                <a:solidFill>
                  <a:srgbClr val="FF0000"/>
                </a:solidFill>
              </a:rPr>
              <a:t>develop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 </a:t>
            </a:r>
            <a:r>
              <a:rPr lang="zh-CN" altLang="en-US" b="0" u="none" dirty="0" smtClean="0"/>
              <a:t> </a:t>
            </a:r>
            <a:r>
              <a:rPr lang="en-US" altLang="zh-CN" b="0" u="none" dirty="0" smtClean="0"/>
              <a:t>#</a:t>
            </a:r>
            <a:r>
              <a:rPr lang="zh-CN" altLang="en-US" b="0" u="none" dirty="0" smtClean="0"/>
              <a:t>采用rebase操作把代码库新的提交合入本地分支</a:t>
            </a:r>
          </a:p>
          <a:p>
            <a:pPr marL="228600" indent="-228600" algn="l"/>
            <a:r>
              <a:rPr lang="en-US" altLang="zh-CN" b="0" u="none" dirty="0" smtClean="0"/>
              <a:t>c)</a:t>
            </a:r>
            <a:r>
              <a:rPr lang="zh-CN" altLang="en-US" b="0" u="none" dirty="0" smtClean="0"/>
              <a:t>解决冲突，并 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git add .</a:t>
            </a:r>
          </a:p>
          <a:p>
            <a:pPr marL="228600" indent="-228600" algn="l"/>
            <a:r>
              <a:rPr lang="en-US" altLang="zh-CN" b="0" u="none" dirty="0" smtClean="0"/>
              <a:t>d)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git rebase  --continue</a:t>
            </a:r>
            <a:r>
              <a:rPr lang="zh-CN" altLang="en-US" b="0" u="none" dirty="0" smtClean="0"/>
              <a:t>  </a:t>
            </a:r>
            <a:r>
              <a:rPr lang="en-US" altLang="zh-CN" b="0" u="none" dirty="0" smtClean="0"/>
              <a:t>#</a:t>
            </a:r>
            <a:r>
              <a:rPr lang="zh-CN" altLang="en-US" b="0" u="none" dirty="0" smtClean="0"/>
              <a:t>继续rebase</a:t>
            </a:r>
          </a:p>
          <a:p>
            <a:pPr marL="228600" indent="-228600" algn="l"/>
            <a:r>
              <a:rPr lang="en-US" altLang="zh-CN" b="0" u="none" dirty="0" smtClean="0"/>
              <a:t>e)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git push origin </a:t>
            </a:r>
            <a:r>
              <a:rPr lang="en-US" altLang="zh-CN" b="0" u="none" dirty="0" smtClean="0">
                <a:solidFill>
                  <a:srgbClr val="FF0000"/>
                </a:solidFill>
              </a:rPr>
              <a:t>develop</a:t>
            </a:r>
            <a:r>
              <a:rPr lang="zh-CN" altLang="en-US" b="0" u="none" dirty="0" smtClean="0">
                <a:solidFill>
                  <a:srgbClr val="FF0000"/>
                </a:solidFill>
              </a:rPr>
              <a:t>:refs/for/</a:t>
            </a:r>
            <a:r>
              <a:rPr lang="en-US" altLang="zh-CN" b="0" u="none" dirty="0" smtClean="0">
                <a:solidFill>
                  <a:srgbClr val="FF0000"/>
                </a:solidFill>
              </a:rPr>
              <a:t>develop</a:t>
            </a:r>
            <a:r>
              <a:rPr lang="zh-CN" altLang="en-US" b="0" u="none" dirty="0" smtClean="0"/>
              <a:t> </a:t>
            </a:r>
            <a:r>
              <a:rPr lang="en-US" altLang="zh-CN" b="0" u="none" dirty="0" smtClean="0"/>
              <a:t>#</a:t>
            </a:r>
            <a:r>
              <a:rPr lang="zh-CN" altLang="en-US" b="0" u="none" dirty="0" smtClean="0"/>
              <a:t>提交新的变更到gerrit中以解决冲突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8010" y="1365250"/>
            <a:ext cx="3568065" cy="93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88010" y="2771140"/>
            <a:ext cx="3931920" cy="1692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14265" y="2357128"/>
            <a:ext cx="4106545" cy="726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914900" y="773430"/>
            <a:ext cx="3827780" cy="118364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5280000">
            <a:off x="2096770" y="2418715"/>
            <a:ext cx="333375" cy="2609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60000">
            <a:off x="4579620" y="3978275"/>
            <a:ext cx="333375" cy="2609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16140000">
            <a:off x="6800850" y="1995516"/>
            <a:ext cx="333375" cy="2609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915248" y="3438525"/>
            <a:ext cx="4106545" cy="11620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dirty="0" smtClean="0">
                <a:latin typeface="Arial" pitchFamily="34" charset="0"/>
              </a:rPr>
              <a:t>修复冲突文件，修复冲突问题</a:t>
            </a:r>
            <a:endParaRPr lang="en-US" altLang="zh-CN" dirty="0" smtClean="0">
              <a:latin typeface="Arial" pitchFamily="34" charset="0"/>
            </a:endParaRPr>
          </a:p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lang="zh-CN" altLang="en-US" dirty="0" smtClean="0">
                <a:latin typeface="Arial" pitchFamily="34" charset="0"/>
              </a:rPr>
              <a:t>然后运行</a:t>
            </a:r>
            <a:r>
              <a:rPr lang="en-US" altLang="zh-CN" dirty="0" err="1" smtClean="0">
                <a:solidFill>
                  <a:srgbClr val="FF0000"/>
                </a:solidFill>
                <a:latin typeface="Arial" pitchFamily="34" charset="0"/>
              </a:rPr>
              <a:t>git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</a:rPr>
              <a:t> add .</a:t>
            </a:r>
          </a:p>
        </p:txBody>
      </p:sp>
      <p:sp>
        <p:nvSpPr>
          <p:cNvPr id="15" name="右箭头 14"/>
          <p:cNvSpPr/>
          <p:nvPr/>
        </p:nvSpPr>
        <p:spPr>
          <a:xfrm rot="16140000">
            <a:off x="6801489" y="3122015"/>
            <a:ext cx="333375" cy="2609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88010" y="1365250"/>
            <a:ext cx="926465" cy="254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88010" y="2771140"/>
            <a:ext cx="1811678" cy="1816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15248" y="904875"/>
            <a:ext cx="3076227" cy="2038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95875" y="2378067"/>
            <a:ext cx="2162175" cy="21273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/>
        </p:nvGraphicFramePr>
        <p:xfrm>
          <a:off x="880745" y="2642870"/>
          <a:ext cx="6338570" cy="1550035"/>
        </p:xfrm>
        <a:graphic>
          <a:graphicData uri="http://schemas.openxmlformats.org/presentationml/2006/ole">
            <p:oleObj spid="_x0000_s49153" r:id="rId6" imgW="7400000" imgH="3095238" progId="PBrush">
              <p:embed/>
            </p:oleObj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67410" y="1233805"/>
            <a:ext cx="6351905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从gerrit中可以看到新的提交没有产生新的评审任务点，而是在原有的change中生成了新的补丁，这就是1中不直接git pull的原因，可以直接使用原有的评审任务进行评审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54710" y="1438910"/>
            <a:ext cx="349504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4274" name="图片 1" descr="封底宽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图片 3" descr="地址栏-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900" y="4759325"/>
            <a:ext cx="89662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Gerrit简介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圆角矩形 1"/>
          <p:cNvSpPr/>
          <p:nvPr/>
        </p:nvSpPr>
        <p:spPr>
          <a:xfrm>
            <a:off x="1362710" y="1356995"/>
            <a:ext cx="1559560" cy="23571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8605" y="1582420"/>
            <a:ext cx="1499235" cy="185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Git </a:t>
            </a:r>
            <a:r>
              <a:rPr lang="zh-CN" altLang="en-US"/>
              <a:t>操作</a:t>
            </a:r>
          </a:p>
          <a:p>
            <a:endParaRPr lang="zh-CN" altLang="en-US"/>
          </a:p>
          <a:p>
            <a:r>
              <a:rPr lang="en-US" altLang="zh-CN" sz="1600"/>
              <a:t>Git </a:t>
            </a:r>
            <a:r>
              <a:rPr lang="zh-CN" altLang="en-US" sz="1600"/>
              <a:t>取代码</a:t>
            </a:r>
          </a:p>
          <a:p>
            <a:r>
              <a:rPr lang="en-US" altLang="zh-CN" sz="1600"/>
              <a:t>Git add</a:t>
            </a:r>
          </a:p>
          <a:p>
            <a:r>
              <a:rPr lang="en-US" altLang="zh-CN" sz="1600"/>
              <a:t>Git commit</a:t>
            </a:r>
          </a:p>
          <a:p>
            <a:r>
              <a:rPr lang="en-US" altLang="zh-CN" sz="1600"/>
              <a:t>Git push </a:t>
            </a:r>
            <a:r>
              <a:rPr lang="zh-CN" altLang="en-US" sz="1600"/>
              <a:t>特殊分支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773805" y="1356995"/>
            <a:ext cx="1559560" cy="23882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3660" y="1702435"/>
            <a:ext cx="128778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Gerrit </a:t>
            </a:r>
            <a:r>
              <a:rPr lang="zh-CN" altLang="en-US"/>
              <a:t>操作</a:t>
            </a:r>
          </a:p>
          <a:p>
            <a:endParaRPr lang="zh-CN" altLang="en-US"/>
          </a:p>
          <a:p>
            <a:r>
              <a:rPr lang="zh-CN" altLang="en-US" sz="1600"/>
              <a:t>确定审核人</a:t>
            </a:r>
          </a:p>
          <a:p>
            <a:r>
              <a:rPr lang="zh-CN" altLang="en-US" sz="1600"/>
              <a:t>审核评分</a:t>
            </a:r>
          </a:p>
          <a:p>
            <a:r>
              <a:rPr lang="zh-CN" altLang="en-US" sz="1600"/>
              <a:t>确定提交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188075" y="1356995"/>
            <a:ext cx="1559560" cy="25114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7615" y="1582420"/>
            <a:ext cx="1460500" cy="164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服务器自动</a:t>
            </a:r>
            <a:r>
              <a:rPr lang="en-US" altLang="zh-CN"/>
              <a:t>Merge</a:t>
            </a:r>
          </a:p>
          <a:p>
            <a:endParaRPr lang="en-US" altLang="zh-CN"/>
          </a:p>
          <a:p>
            <a:r>
              <a:rPr lang="en-US" altLang="zh-CN" sz="1600"/>
              <a:t>Gerrit</a:t>
            </a:r>
            <a:r>
              <a:rPr lang="zh-CN" altLang="en-US" sz="1600"/>
              <a:t>服务器自动将代码合并到指定分支</a:t>
            </a:r>
          </a:p>
        </p:txBody>
      </p:sp>
      <p:sp>
        <p:nvSpPr>
          <p:cNvPr id="8" name="右箭头 7"/>
          <p:cNvSpPr/>
          <p:nvPr/>
        </p:nvSpPr>
        <p:spPr>
          <a:xfrm>
            <a:off x="3038475" y="2358390"/>
            <a:ext cx="577215" cy="3968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487670" y="2358390"/>
            <a:ext cx="577215" cy="3968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8547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核心试验室内部邮箱申请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7270" y="1621790"/>
            <a:ext cx="54864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zh-CN" dirty="0" smtClean="0">
                <a:sym typeface="+mn-ea"/>
              </a:rPr>
              <a:t>内部邮箱地址：</a:t>
            </a:r>
            <a:r>
              <a:rPr lang="en-US" altLang="zh-CN" u="sng" dirty="0" smtClean="0">
                <a:sym typeface="+mn-ea"/>
                <a:hlinkClick r:id="rId4"/>
              </a:rPr>
              <a:t>http://172.16.16.11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>
                <a:sym typeface="+mn-ea"/>
              </a:rPr>
              <a:t>账号：建议用姓名拼音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>
                <a:sym typeface="+mn-ea"/>
              </a:rPr>
              <a:t>密码：自定义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ym typeface="+mn-ea"/>
              </a:rPr>
              <a:t>申请成功的账户如 </a:t>
            </a:r>
            <a:r>
              <a:rPr lang="en-US" altLang="zh-CN" dirty="0" smtClean="0">
                <a:sym typeface="+mn-ea"/>
              </a:rPr>
              <a:t>linguiquan</a:t>
            </a:r>
            <a:r>
              <a:rPr lang="en-US" altLang="zh-CN" i="1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@ </a:t>
            </a:r>
            <a:r>
              <a:rPr lang="en-US" altLang="zh-CN" i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swlab.ztemt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25645" y="699770"/>
            <a:ext cx="4121785" cy="1288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560570" y="2425700"/>
            <a:ext cx="3695065" cy="235458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737610" y="1243330"/>
            <a:ext cx="612140" cy="355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5400000">
            <a:off x="5958205" y="1810385"/>
            <a:ext cx="435610" cy="355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/>
          </p:cNvGraphicFramePr>
          <p:nvPr/>
        </p:nvGraphicFramePr>
        <p:xfrm>
          <a:off x="349250" y="699770"/>
          <a:ext cx="3253105" cy="2397760"/>
        </p:xfrm>
        <a:graphic>
          <a:graphicData uri="http://schemas.openxmlformats.org/presentationml/2006/ole">
            <p:oleObj spid="_x0000_s1025" r:id="rId7" imgW="3419952" imgH="259116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/>
              <a:t>2.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账号申请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80490" y="1668780"/>
            <a:ext cx="3271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To </a:t>
            </a:r>
            <a:r>
              <a:rPr lang="zh-CN" altLang="en-US"/>
              <a:t>： 李海彬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/>
              <a:t>3.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账号配置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75995" y="1156970"/>
            <a:ext cx="563880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zh-CN" dirty="0" smtClean="0">
                <a:sym typeface="+mn-ea"/>
              </a:rPr>
              <a:t>地址：</a:t>
            </a:r>
            <a:r>
              <a:rPr lang="en-US" altLang="zh-CN" u="sng" dirty="0" smtClean="0">
                <a:sym typeface="+mn-ea"/>
                <a:hlinkClick r:id="rId4"/>
              </a:rPr>
              <a:t>http://172.16.19.220:8082</a:t>
            </a:r>
            <a:endParaRPr lang="zh-CN" altLang="en-US" u="sng" dirty="0" smtClean="0">
              <a:sym typeface="+mn-ea"/>
              <a:hlinkClick r:id="rId4"/>
            </a:endParaRPr>
          </a:p>
          <a:p>
            <a:endParaRPr lang="zh-CN" altLang="en-US"/>
          </a:p>
          <a:p>
            <a:r>
              <a:rPr lang="zh-CN" altLang="en-US"/>
              <a:t>首次登陆，右上角提示Anonymous Coward，需要进行full name与email信息配置；</a:t>
            </a:r>
          </a:p>
          <a:p>
            <a:endParaRPr lang="zh-CN" altLang="en-US"/>
          </a:p>
          <a:p>
            <a:r>
              <a:rPr lang="zh-CN" altLang="en-US"/>
              <a:t>同时 Gerrit代码库通过ssh协议进行，需要配置ssh public key。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 dirty="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 dirty="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/>
              <a:t>3.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账号配置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75995" y="1156970"/>
            <a:ext cx="563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配置full name与email信息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9805" y="1524000"/>
            <a:ext cx="4446270" cy="1742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79805" y="3797300"/>
            <a:ext cx="3456940" cy="600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3135" y="3462020"/>
            <a:ext cx="696277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配置个人信息后会发现右上角个人信息改为fullname+email地址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1680" y="1222648"/>
            <a:ext cx="2713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Register new email</a:t>
            </a:r>
            <a:r>
              <a:rPr lang="zh-CN" altLang="en-US" sz="1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后会发送认证邮件到所填写的邮箱中，需要进入邮箱中将邮件中的认证链接复制到浏览器地址栏进行确认。</a:t>
            </a:r>
            <a:endParaRPr lang="zh-CN" altLang="en-US" sz="11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 bwMode="auto">
          <a:xfrm rot="10800000" flipV="1">
            <a:off x="4349750" y="1607368"/>
            <a:ext cx="1731930" cy="5262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231</Words>
  <Application>Kingsoft Office WPP</Application>
  <PresentationFormat>全屏显示(16:9)</PresentationFormat>
  <Paragraphs>234</Paragraphs>
  <Slides>39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幻灯片 1</vt:lpstr>
      <vt:lpstr>目录</vt:lpstr>
      <vt:lpstr>Gerrit简介</vt:lpstr>
      <vt:lpstr>Gerrit简介</vt:lpstr>
      <vt:lpstr>环境配置</vt:lpstr>
      <vt:lpstr>环境配置</vt:lpstr>
      <vt:lpstr>环境配置</vt:lpstr>
      <vt:lpstr>环境配置</vt:lpstr>
      <vt:lpstr>环境配置</vt:lpstr>
      <vt:lpstr>TortoiseGit环境配置</vt:lpstr>
      <vt:lpstr>TortoiseGit环境配置</vt:lpstr>
      <vt:lpstr>TortoiseGit环境配置</vt:lpstr>
      <vt:lpstr>TortoiseGit环境配置</vt:lpstr>
      <vt:lpstr>TortoiseGit环境配置</vt:lpstr>
      <vt:lpstr>TortoiseGit环境配置</vt:lpstr>
      <vt:lpstr>TortoiseGit环境配置</vt:lpstr>
      <vt:lpstr>TortoiseGit环境配置</vt:lpstr>
      <vt:lpstr>TortoiseGit环境使用</vt:lpstr>
      <vt:lpstr>TortoiseGit环境使用</vt:lpstr>
      <vt:lpstr>Cygwin环境配置</vt:lpstr>
      <vt:lpstr>Cygwin环境配置</vt:lpstr>
      <vt:lpstr>Cygwin环境配置</vt:lpstr>
      <vt:lpstr>Cygwin环境配置</vt:lpstr>
      <vt:lpstr>Cygwin环境代码提交</vt:lpstr>
      <vt:lpstr>Gerrit评审</vt:lpstr>
      <vt:lpstr>Gerrit评审</vt:lpstr>
      <vt:lpstr>幻灯片 27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Adam</dc:creator>
  <cp:lastModifiedBy>wyy</cp:lastModifiedBy>
  <cp:revision>1534</cp:revision>
  <dcterms:created xsi:type="dcterms:W3CDTF">2013-09-17T10:15:00Z</dcterms:created>
  <dcterms:modified xsi:type="dcterms:W3CDTF">2016-02-05T08:12:38Z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