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3"/>
    <p:sldId id="269" r:id="rId4"/>
    <p:sldId id="403" r:id="rId5"/>
    <p:sldId id="419" r:id="rId7"/>
    <p:sldId id="408" r:id="rId8"/>
    <p:sldId id="404" r:id="rId9"/>
    <p:sldId id="407" r:id="rId10"/>
    <p:sldId id="409" r:id="rId11"/>
    <p:sldId id="410" r:id="rId12"/>
    <p:sldId id="411" r:id="rId13"/>
    <p:sldId id="412" r:id="rId14"/>
    <p:sldId id="405" r:id="rId15"/>
    <p:sldId id="413" r:id="rId16"/>
    <p:sldId id="434" r:id="rId17"/>
    <p:sldId id="406" r:id="rId18"/>
    <p:sldId id="432" r:id="rId19"/>
    <p:sldId id="431" r:id="rId20"/>
    <p:sldId id="436" r:id="rId21"/>
    <p:sldId id="437" r:id="rId22"/>
    <p:sldId id="438" r:id="rId23"/>
    <p:sldId id="439" r:id="rId24"/>
    <p:sldId id="441" r:id="rId25"/>
    <p:sldId id="442" r:id="rId26"/>
    <p:sldId id="440" r:id="rId27"/>
    <p:sldId id="443" r:id="rId28"/>
    <p:sldId id="445" r:id="rId29"/>
    <p:sldId id="444" r:id="rId30"/>
    <p:sldId id="449" r:id="rId31"/>
    <p:sldId id="258" r:id="rId32"/>
  </p:sldIdLst>
  <p:sldSz cx="9144000" cy="5143500" type="screen16x9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957" autoAdjust="0"/>
  </p:normalViewPr>
  <p:slideViewPr>
    <p:cSldViewPr snapToGrid="0" snapToObjects="1">
      <p:cViewPr>
        <p:scale>
          <a:sx n="100" d="100"/>
          <a:sy n="100" d="100"/>
        </p:scale>
        <p:origin x="-702" y="-372"/>
      </p:cViewPr>
      <p:guideLst>
        <p:guide orient="horz" pos="1736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 sz="1200"/>
          </a:p>
        </p:txBody>
      </p:sp>
      <p:sp>
        <p:nvSpPr>
          <p:cNvPr id="553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单击此处编辑母版文本样式</a:t>
            </a:r>
            <a:endParaRPr lang="zh-CN" sz="1200">
              <a:latin typeface="Arial" pitchFamily="34" charset="0"/>
            </a:endParaRP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第二级</a:t>
            </a:r>
            <a:endParaRPr lang="zh-CN" sz="1200">
              <a:latin typeface="Arial" pitchFamily="34" charset="0"/>
            </a:endParaRP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第三级</a:t>
            </a:r>
            <a:endParaRPr lang="zh-CN" sz="1200">
              <a:latin typeface="Arial" pitchFamily="34" charset="0"/>
            </a:endParaRP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第四级</a:t>
            </a:r>
            <a:endParaRPr lang="zh-CN" sz="1200">
              <a:latin typeface="Arial" pitchFamily="34" charset="0"/>
            </a:endParaRPr>
          </a:p>
          <a:p>
            <a:pPr defTabSz="0" eaLnBrk="0" hangingPunct="0">
              <a:spcBef>
                <a:spcPct val="30000"/>
              </a:spcBef>
              <a:buFontTx/>
              <a:buNone/>
              <a:defRPr/>
            </a:pPr>
            <a:r>
              <a:rPr lang="zh-CN" sz="120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首先贡献者的代码通过 git 命令（或 repo 封装）推送到 Gerrit 管理下的 Git 版本库，推送的提交转化为一个一个的代码审核任务，审核任务可以通过 refs/changes/&lt;change-id&gt; 下的引用访问到。代码审核者可以通过 Web 界面查看审核任务、代码变更，通过 Web 界面做出通过代码审核或者打回等决定。测试者或hudson可以通过 refs/changes/&lt;change-id&gt; 引用获取（fetch）修订对其进行编译/测试，如果编译/测试通过就可以将该评审任务设置为校验通过（verified）。最后经过了审核和校验的修订可以通过 Gerrit 界面中提交动作合并到版本库对应的分支中。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36E6858-38F4-44B1-9EB0-3D4B98B3BA2C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>
                <a:sym typeface="+mn-ea"/>
              </a:rPr>
              <a:t>commit-msg: </a:t>
            </a:r>
            <a:r>
              <a:rPr lang="zh-CN" altLang="en-US"/>
              <a:t>为了保证已经提交审核的修订通过审核入库后，被别的分支 cherry-pick 后再推送至服务器时不会产生新的重复的评审任务，Gerrit 设计了一套方法，即要求每个提交包含唯一的 Change-Id，这个 Change-Id 因为出现在日志中，当执行 cherry-pick 时也会保持，Gerrit 一旦发现新的提交包含了已经处理过的 Change-Id ，就不再为该修订创建新的评审任务和 task-id，而直接将提交入库。为了实现 Git 提交中包含唯一的 Change-Id，Gerrit 提供了一个钩子脚本，放在开发者本地 Git 库中（hooks/commit-msg）。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36E6858-38F4-44B1-9EB0-3D4B98B3BA2C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36E6858-38F4-44B1-9EB0-3D4B98B3BA2C}" type="datetime1">
              <a:rPr lang="zh-CN" altLang="en-US"/>
            </a:fld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0171D4-AE61-4EBC-8CF3-9C054137A9EE}" type="slidenum">
              <a:rPr lang="zh-CN" altLang="en-US"/>
            </a:fld>
            <a:endParaRPr lang="zh-CN" altLang="en-US" sz="1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10C0BA-30FE-409A-AC1E-658E4B5BB3BD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F1A94E-190D-4164-A386-7CC691A98EA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E57BB33-0746-4CE4-8178-EF30E266C33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7C26085-BE16-4C8F-95D7-ABC3B573966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0710452-D109-47D8-A273-1448168F708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AED772-A244-4BB6-A660-8B2A916A789E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0E2080-D290-437A-826B-9F92C935385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867E584-27F6-4BCE-A383-BB878D99918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179C58-C538-4AE9-8231-FC837596B7FC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43F20D-A919-4EB0-B5D2-89EA686E380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37EB3E0-D9D8-4BDE-AA56-410101656BB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Calibri" pitchFamily="34" charset="0"/>
              </a:rPr>
              <a:t>单击此处编辑母版文本样式</a:t>
            </a:r>
            <a:endParaRPr lang="zh-CN" smtClean="0">
              <a:sym typeface="Calibri" pitchFamily="34" charset="0"/>
            </a:endParaRPr>
          </a:p>
          <a:p>
            <a:pPr lvl="1"/>
            <a:r>
              <a:rPr lang="zh-CN" smtClean="0">
                <a:sym typeface="Calibri" pitchFamily="34" charset="0"/>
              </a:rPr>
              <a:t>二级</a:t>
            </a:r>
            <a:endParaRPr lang="zh-CN" smtClean="0">
              <a:sym typeface="Calibri" pitchFamily="34" charset="0"/>
            </a:endParaRPr>
          </a:p>
          <a:p>
            <a:pPr lvl="2"/>
            <a:r>
              <a:rPr lang="zh-CN" smtClean="0">
                <a:sym typeface="Calibri" pitchFamily="34" charset="0"/>
              </a:rPr>
              <a:t>三级</a:t>
            </a:r>
            <a:endParaRPr lang="zh-CN" smtClean="0">
              <a:sym typeface="Calibri" pitchFamily="34" charset="0"/>
            </a:endParaRPr>
          </a:p>
          <a:p>
            <a:pPr lvl="3"/>
            <a:r>
              <a:rPr lang="zh-CN" smtClean="0">
                <a:sym typeface="Calibri" pitchFamily="34" charset="0"/>
              </a:rPr>
              <a:t>四级</a:t>
            </a:r>
            <a:endParaRPr lang="zh-CN" smtClean="0">
              <a:sym typeface="Calibri" pitchFamily="34" charset="0"/>
            </a:endParaRPr>
          </a:p>
          <a:p>
            <a:pPr lvl="4"/>
            <a:r>
              <a:rPr lang="zh-CN" smtClean="0">
                <a:sym typeface="Calibri" pitchFamily="34" charset="0"/>
              </a:rPr>
              <a:t>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767263"/>
            <a:ext cx="2895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幻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buFont typeface="Arial" pitchFamily="34" charset="0"/>
              <a:buNone/>
              <a:defRPr sz="1200" smtClean="0">
                <a:solidFill>
                  <a:srgbClr val="898989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371758F9-CD1A-409A-A2DD-B18AE4430B8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457200" indent="-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9144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3716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18288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286000" indent="-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30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oleObject" Target="../embeddings/oleObject6.bin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172.16.16.11/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172.16.16.25/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5" name="副标题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（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2015-12-15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）</a:t>
            </a:r>
          </a:p>
        </p:txBody>
      </p:sp>
      <p:pic>
        <p:nvPicPr>
          <p:cNvPr id="13314" name="图片 2" descr="nubia 品牌PPT模版20130228-02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75" y="0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文本框 1"/>
          <p:cNvSpPr>
            <a:spLocks noChangeArrowheads="1"/>
          </p:cNvSpPr>
          <p:nvPr/>
        </p:nvSpPr>
        <p:spPr bwMode="auto">
          <a:xfrm>
            <a:off x="4619625" y="1895475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/>
            <a:endParaRPr lang="zh-CN" altLang="zh-CN">
              <a:solidFill>
                <a:srgbClr val="0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3317" name="图片 6" descr="nubia 品牌PPT模版元素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1150" y="4668838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标题 1"/>
          <p:cNvSpPr>
            <a:spLocks noChangeArrowheads="1"/>
          </p:cNvSpPr>
          <p:nvPr/>
        </p:nvSpPr>
        <p:spPr bwMode="auto">
          <a:xfrm>
            <a:off x="1371600" y="1917700"/>
            <a:ext cx="6021388" cy="4778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/>
            <a:r>
              <a:rPr sz="32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Gerrit配置与操作</a:t>
            </a:r>
          </a:p>
        </p:txBody>
      </p:sp>
      <p:sp>
        <p:nvSpPr>
          <p:cNvPr id="13319" name="副标题 2"/>
          <p:cNvSpPr>
            <a:spLocks noChangeArrowheads="1"/>
          </p:cNvSpPr>
          <p:nvPr/>
        </p:nvSpPr>
        <p:spPr bwMode="auto">
          <a:xfrm>
            <a:off x="1389063" y="2811780"/>
            <a:ext cx="6003925" cy="5054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kumimoji="1" lang="zh-CN" altLang="en-US" sz="18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sym typeface="+mn-ea"/>
              </a:rPr>
              <a:t>软件三部四科</a:t>
            </a:r>
            <a:r>
              <a:rPr kumimoji="1" lang="en-US" altLang="zh-CN" sz="18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sym typeface="+mn-ea"/>
              </a:rPr>
              <a:t>	</a:t>
            </a:r>
            <a:r>
              <a:rPr kumimoji="1" lang="zh-CN" altLang="en-US" sz="1800" dirty="0" smtClean="0">
                <a:solidFill>
                  <a:schemeClr val="bg1">
                    <a:lumMod val="75000"/>
                  </a:schemeClr>
                </a:solidFill>
                <a:latin typeface="微软雅黑"/>
                <a:ea typeface="微软雅黑"/>
                <a:sym typeface="+mn-ea"/>
              </a:rPr>
              <a:t>林桂泉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94360" y="699770"/>
            <a:ext cx="375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/>
              <a:t>3. </a:t>
            </a:r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en-US" dirty="0" smtClean="0">
                <a:sym typeface="+mn-ea"/>
              </a:rPr>
              <a:t>账号配置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52475" y="1227455"/>
            <a:ext cx="3129915" cy="228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配置ssh public key。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cygwin </a:t>
            </a:r>
            <a:r>
              <a:rPr lang="zh-CN" altLang="en-US"/>
              <a:t>运行</a:t>
            </a:r>
            <a:r>
              <a:rPr lang="en-US" altLang="zh-CN"/>
              <a:t>ssh-keygen.exe</a:t>
            </a:r>
            <a:endParaRPr lang="en-US" altLang="zh-CN"/>
          </a:p>
          <a:p>
            <a:r>
              <a:rPr lang="zh-CN" altLang="en-US"/>
              <a:t>一路回车。</a:t>
            </a:r>
            <a:endParaRPr lang="zh-CN" altLang="en-US"/>
          </a:p>
          <a:p>
            <a:endParaRPr lang="zh-CN" altLang="en-US"/>
          </a:p>
          <a:p>
            <a:r>
              <a:rPr lang="en-US" altLang="zh-CN" dirty="0" smtClean="0">
                <a:sym typeface="+mn-ea"/>
              </a:rPr>
              <a:t>id_rsa.pub</a:t>
            </a:r>
            <a:r>
              <a:rPr lang="zh-CN" altLang="zh-CN" dirty="0" smtClean="0">
                <a:sym typeface="+mn-ea"/>
              </a:rPr>
              <a:t>公钥文件中的信息拷贝到</a:t>
            </a:r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zh-CN" dirty="0" smtClean="0">
                <a:sym typeface="+mn-ea"/>
              </a:rPr>
              <a:t>中，然后进行添加</a:t>
            </a:r>
            <a:r>
              <a:rPr lang="en-US" altLang="zh-CN" dirty="0" smtClean="0">
                <a:sym typeface="+mn-ea"/>
              </a:rPr>
              <a:t>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49750" y="476250"/>
            <a:ext cx="3914775" cy="2425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349750" y="3089910"/>
            <a:ext cx="3806825" cy="1510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94360" y="699770"/>
            <a:ext cx="375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/>
              <a:t>3. </a:t>
            </a:r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en-US" dirty="0" smtClean="0">
                <a:sym typeface="+mn-ea"/>
              </a:rPr>
              <a:t>账号配置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64940" y="699770"/>
            <a:ext cx="4829810" cy="25514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360" y="1290320"/>
            <a:ext cx="2540000" cy="2011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buNone/>
            </a:pPr>
            <a:r>
              <a:rPr lang="en-US" altLang="zh-CN" dirty="0" err="1" smtClean="0">
                <a:sym typeface="+mn-ea"/>
              </a:rPr>
              <a:t>ssh</a:t>
            </a:r>
            <a:r>
              <a:rPr lang="zh-CN" altLang="zh-CN" dirty="0" smtClean="0">
                <a:sym typeface="+mn-ea"/>
              </a:rPr>
              <a:t>公钥配置完成后进行链接确认：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>
                <a:sym typeface="+mn-ea"/>
              </a:rPr>
              <a:t>命令行输入：</a:t>
            </a:r>
            <a:endParaRPr lang="zh-CN" altLang="zh-CN" dirty="0" smtClean="0">
              <a:sym typeface="+mn-ea"/>
            </a:endParaRPr>
          </a:p>
          <a:p>
            <a:pPr>
              <a:buNone/>
            </a:pPr>
            <a:r>
              <a:rPr lang="zh-CN" altLang="en-US"/>
              <a:t>ssh –p 29418 linguiquan@172.16.19.220</a:t>
            </a:r>
            <a:endParaRPr lang="en-US" altLang="zh-CN"/>
          </a:p>
          <a:p>
            <a:pPr>
              <a:buNone/>
            </a:pP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50745" y="3257550"/>
            <a:ext cx="4943475" cy="1628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</a:rPr>
              <a:t>代码下载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676275" y="701040"/>
            <a:ext cx="653923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git clone ssh://linguiquan@172.16.19.220:29418/library.git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6275" y="1209675"/>
            <a:ext cx="5809615" cy="12763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6275" y="2588895"/>
            <a:ext cx="686244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+mn-ea"/>
              </a:rPr>
              <a:t>新取代码需要在代码仓库中执行如下命令</a:t>
            </a:r>
            <a:r>
              <a:rPr lang="en-US" altLang="zh-CN" dirty="0" smtClean="0">
                <a:sym typeface="+mn-ea"/>
              </a:rPr>
              <a:t>: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curl -o .git/hooks/commit-msg http://172.16.19.220:8082/tools/hooks/commit-msg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chmod a+x .git/hooks/commit-msg</a:t>
            </a:r>
            <a:endParaRPr lang="en-US" altLang="zh-CN" dirty="0" smtClean="0">
              <a:sym typeface="+mn-ea"/>
            </a:endParaRPr>
          </a:p>
          <a:p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git config --global user.email "linguiquan@swlab.ztemt"</a:t>
            </a:r>
            <a:endParaRPr lang="en-US" altLang="zh-CN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git config --global user.name "linguiquan"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</a:rPr>
              <a:t>代码提交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646430" y="681990"/>
            <a:ext cx="740664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提交代码与普通的</a:t>
            </a:r>
            <a:r>
              <a:rPr lang="en-US" altLang="zh-CN"/>
              <a:t>git</a:t>
            </a:r>
            <a:r>
              <a:rPr lang="zh-CN" altLang="en-US"/>
              <a:t>方式除了</a:t>
            </a:r>
            <a:r>
              <a:rPr lang="en-US" altLang="zh-CN"/>
              <a:t>push</a:t>
            </a:r>
            <a:r>
              <a:rPr lang="zh-CN" altLang="en-US"/>
              <a:t>操作的命令不同，其他都是一样的。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git push [remote 路径] [本地分支名]:refs/for/[remote 分支名]</a:t>
            </a:r>
            <a:endParaRPr lang="zh-CN" altLang="en-US"/>
          </a:p>
          <a:p>
            <a:r>
              <a:rPr lang="zh-CN" altLang="en-US"/>
              <a:t>如：git push origin develop:refs/for/develop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2785" y="1870710"/>
            <a:ext cx="3656965" cy="102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92785" y="2954020"/>
            <a:ext cx="4476750" cy="1826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</a:rPr>
              <a:t>代码提交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本框 5"/>
          <p:cNvSpPr txBox="1"/>
          <p:nvPr/>
        </p:nvSpPr>
        <p:spPr>
          <a:xfrm>
            <a:off x="646430" y="681990"/>
            <a:ext cx="7406640" cy="365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git commit </a:t>
            </a:r>
            <a:r>
              <a:rPr lang="zh-CN" altLang="en-US"/>
              <a:t>报错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6430" y="1257300"/>
            <a:ext cx="7647305" cy="1057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596640" y="2741295"/>
            <a:ext cx="4674870" cy="1170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065" y="2741295"/>
            <a:ext cx="2949575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原因：下载的</a:t>
            </a:r>
            <a:r>
              <a:rPr lang="en-US" altLang="zh-CN" dirty="0">
                <a:sym typeface="+mn-ea"/>
              </a:rPr>
              <a:t>commit-</a:t>
            </a:r>
            <a:r>
              <a:rPr lang="en-US" altLang="zh-CN" dirty="0" err="1">
                <a:sym typeface="+mn-ea"/>
              </a:rPr>
              <a:t>msg</a:t>
            </a:r>
            <a:r>
              <a:rPr lang="zh-CN" altLang="en-US" dirty="0">
                <a:sym typeface="+mn-ea"/>
              </a:rPr>
              <a:t>有问题。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解决：</a:t>
            </a:r>
            <a:endParaRPr lang="zh-CN" altLang="en-US" dirty="0">
              <a:sym typeface="+mn-ea"/>
            </a:endParaRPr>
          </a:p>
          <a:p>
            <a:r>
              <a:rPr lang="en-US" altLang="zh-CN" dirty="0" err="1">
                <a:sym typeface="+mn-ea"/>
              </a:rPr>
              <a:t>浏览器下载commit-msg文件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手动替换代码仓库下的</a:t>
            </a:r>
            <a:r>
              <a:rPr lang="en-US" altLang="zh-CN" dirty="0">
                <a:sym typeface="+mn-ea"/>
              </a:rPr>
              <a:t>commit-</a:t>
            </a:r>
            <a:r>
              <a:rPr lang="en-US" altLang="zh-CN" dirty="0" err="1">
                <a:sym typeface="+mn-ea"/>
              </a:rPr>
              <a:t>msg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762635" y="706120"/>
            <a:ext cx="7441565" cy="1463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b="0" u="none"/>
              <a:t>Gerrit主界面中，大家平时主要关注的是My-&gt;Changes下的变更集。</a:t>
            </a:r>
            <a:endParaRPr lang="zh-CN" altLang="en-US" b="0" u="none"/>
          </a:p>
          <a:p>
            <a:pPr marL="0" indent="0" algn="l"/>
            <a:endParaRPr lang="zh-CN" altLang="en-US" b="0" u="none"/>
          </a:p>
          <a:p>
            <a:r>
              <a:rPr lang="zh-CN" altLang="en-US" b="0" u="none"/>
              <a:t>Outgoing reviews：显示自己提交的且没有merge到实际git库的变更；</a:t>
            </a:r>
            <a:endParaRPr lang="zh-CN" altLang="en-US" b="0" u="none"/>
          </a:p>
          <a:p>
            <a:r>
              <a:rPr lang="zh-CN" altLang="en-US" b="0" u="none"/>
              <a:t>Incoming reviews：自己有评审任务的变更，需要进行评审工作；</a:t>
            </a:r>
            <a:endParaRPr lang="zh-CN" altLang="en-US" b="0" u="none"/>
          </a:p>
          <a:p>
            <a:r>
              <a:rPr lang="zh-CN" altLang="en-US" b="0" u="none"/>
              <a:t>Recently closed：已经成功merge到实际git库中的变更；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70585" y="2465705"/>
            <a:ext cx="6294755" cy="1891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zh-CN" altLang="en-US" b="0" u="none" dirty="0" smtClean="0"/>
              <a:t>1. 添加评审人</a:t>
            </a:r>
            <a:endParaRPr lang="zh-CN" altLang="en-US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197860" y="1226820"/>
            <a:ext cx="4676140" cy="31616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5930" y="1414145"/>
            <a:ext cx="222885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如果评审人是自己，可以不用添加</a:t>
            </a:r>
            <a:r>
              <a:rPr lang="zh-CN" altLang="en-US" dirty="0" smtClean="0"/>
              <a:t>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标题 1"/>
          <p:cNvSpPr>
            <a:spLocks noGrp="1" noChangeArrowheads="1"/>
          </p:cNvSpPr>
          <p:nvPr/>
        </p:nvSpPr>
        <p:spPr>
          <a:xfrm>
            <a:off x="349250" y="149225"/>
            <a:ext cx="4000500" cy="271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2pPr>
            <a:lvl3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3pPr>
            <a:lvl4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4pPr>
            <a:lvl5pPr marL="457200" indent="-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5pPr>
            <a:lvl6pPr marL="9144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6pPr>
            <a:lvl7pPr marL="13716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7pPr>
            <a:lvl8pPr marL="18288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8pPr>
            <a:lvl9pPr marL="2286000" indent="-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  <a:sym typeface="Calibri" pitchFamily="34" charset="0"/>
              </a:defRPr>
            </a:lvl9pPr>
          </a:lstStyle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8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文本框 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2</a:t>
            </a:r>
            <a:r>
              <a:rPr lang="zh-CN" altLang="en-US" b="0" u="none" dirty="0" smtClean="0"/>
              <a:t>. 评审人评审</a:t>
            </a:r>
            <a:endParaRPr lang="zh-CN" altLang="en-US" dirty="0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813435" y="1108710"/>
            <a:ext cx="640588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b="0" u="none" dirty="0" smtClean="0"/>
              <a:t>可通过Diff All Side-by-Side查看提交版本对比原版本的修改；</a:t>
            </a:r>
            <a:endParaRPr lang="zh-CN" altLang="en-US" dirty="0" smtClean="0"/>
          </a:p>
        </p:txBody>
      </p:sp>
      <p:graphicFrame>
        <p:nvGraphicFramePr>
          <p:cNvPr id="12" name="对象 11"/>
          <p:cNvGraphicFramePr/>
          <p:nvPr/>
        </p:nvGraphicFramePr>
        <p:xfrm>
          <a:off x="813435" y="1474470"/>
          <a:ext cx="7682230" cy="200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8124825" imgH="3095625" progId="PBrush">
                  <p:embed/>
                </p:oleObj>
              </mc:Choice>
              <mc:Fallback>
                <p:oleObj name="" r:id="rId3" imgW="8124825" imgH="3095625" progId="PBrush">
                  <p:embed/>
                  <p:pic>
                    <p:nvPicPr>
                      <p:cNvPr id="0" name="图片 3" descr="image5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13435" y="1474470"/>
                        <a:ext cx="7682230" cy="20078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13435" y="3585845"/>
            <a:ext cx="7525385" cy="1014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2</a:t>
            </a:r>
            <a:r>
              <a:rPr lang="zh-CN" altLang="en-US" b="0" u="none" dirty="0" smtClean="0"/>
              <a:t>. 评审人评审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813435" y="1108710"/>
            <a:ext cx="640588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b="0" u="none" dirty="0" smtClean="0"/>
              <a:t>也可以直接下载提交的变更进行本地代码评审或者编译验证，具体操作可直接复制提示的命令行在本地进行操作。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935990" y="1971040"/>
          <a:ext cx="6827520" cy="192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7324725" imgH="2695575" progId="PBrush">
                  <p:embed/>
                </p:oleObj>
              </mc:Choice>
              <mc:Fallback>
                <p:oleObj name="" r:id="rId3" imgW="7324725" imgH="2695575" progId="PBrush">
                  <p:embed/>
                  <p:pic>
                    <p:nvPicPr>
                      <p:cNvPr id="0" name="图片 3072" descr="image5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935990" y="1971040"/>
                        <a:ext cx="6827520" cy="19278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2</a:t>
            </a:r>
            <a:r>
              <a:rPr lang="zh-CN" altLang="en-US" b="0" u="none" dirty="0" smtClean="0"/>
              <a:t>. 评审人评审</a:t>
            </a:r>
            <a:endParaRPr lang="zh-CN" altLang="en-US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5650" y="1108710"/>
            <a:ext cx="3198495" cy="36576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algn="l"/>
            <a:r>
              <a:rPr lang="zh-CN" altLang="en-US" b="0" u="none" dirty="0" smtClean="0"/>
              <a:t>评审和验证后，评审人点击Review按钮进入如下页面，针对评审与验证结果进行评分，然后点击publish * 按钮。</a:t>
            </a:r>
            <a:endParaRPr lang="zh-CN" altLang="en-US" b="0" u="none" dirty="0" smtClean="0"/>
          </a:p>
          <a:p>
            <a:pPr marL="0" algn="l"/>
            <a:endParaRPr lang="zh-CN" altLang="en-US" b="0" u="none" dirty="0" smtClean="0"/>
          </a:p>
          <a:p>
            <a:pPr marL="0" algn="l"/>
            <a:r>
              <a:rPr lang="zh-CN" altLang="en-US" b="0" u="none" dirty="0" smtClean="0"/>
              <a:t>Publish and Submit：点击该按钮说明代码评审与验证通过，代码可以合入实际git库中。</a:t>
            </a:r>
            <a:endParaRPr lang="zh-CN" altLang="en-US" b="0" u="none" dirty="0" smtClean="0"/>
          </a:p>
          <a:p>
            <a:pPr marL="0" algn="l"/>
            <a:r>
              <a:rPr lang="zh-CN" altLang="en-US" b="0" u="none" dirty="0" smtClean="0"/>
              <a:t>Verified +1 Code-review +2 才能点击操作该按钮。</a:t>
            </a:r>
            <a:endParaRPr lang="zh-CN" altLang="en-US" b="0" u="none" dirty="0" smtClean="0"/>
          </a:p>
          <a:p>
            <a:pPr marL="0" algn="l"/>
            <a:r>
              <a:rPr lang="zh-CN" altLang="en-US" b="0" u="none" dirty="0" smtClean="0"/>
              <a:t>Publish Comments：代码不通过或者还需要其他人进行评审，暂不合入实际git库；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35170" y="513715"/>
            <a:ext cx="4114165" cy="4266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indent="0" algn="l" eaLnBrk="1" hangingPunct="1"/>
            <a:r>
              <a:rPr lang="zh-CN" sz="1400" b="1" smtClean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目录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638175" y="752475"/>
            <a:ext cx="571500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charset="0"/>
              <a:buChar char="Ø"/>
            </a:pPr>
            <a:r>
              <a:rPr lang="en-US" altLang="zh-CN" sz="2400" b="1"/>
              <a:t> </a:t>
            </a:r>
            <a:r>
              <a:rPr lang="zh-CN" altLang="en-US" sz="2400" b="1"/>
              <a:t>Gerrit简介</a:t>
            </a:r>
            <a:endParaRPr lang="zh-CN" altLang="en-US" sz="2400" b="1"/>
          </a:p>
          <a:p>
            <a:pPr marL="171450" indent="-171450">
              <a:buFont typeface="Wingdings" charset="0"/>
              <a:buChar char="Ø"/>
            </a:pPr>
            <a:endParaRPr lang="zh-CN" altLang="en-US" sz="2400" b="1"/>
          </a:p>
          <a:p>
            <a:pPr marL="171450" indent="-171450">
              <a:buFont typeface="Wingdings" charset="0"/>
              <a:buChar char="Ø"/>
            </a:pPr>
            <a:r>
              <a:rPr lang="zh-CN" altLang="en-US" sz="2400" b="1"/>
              <a:t> 环境配置</a:t>
            </a:r>
            <a:endParaRPr lang="zh-CN" altLang="en-US" sz="2400" b="1"/>
          </a:p>
          <a:p>
            <a:pPr marL="171450" indent="-171450">
              <a:buFont typeface="Wingdings" charset="0"/>
              <a:buChar char="Ø"/>
            </a:pPr>
            <a:endParaRPr lang="zh-CN" altLang="en-US" sz="2400" b="1"/>
          </a:p>
          <a:p>
            <a:pPr marL="171450" indent="-171450">
              <a:buFont typeface="Wingdings" charset="0"/>
              <a:buChar char="Ø"/>
            </a:pPr>
            <a:r>
              <a:rPr lang="zh-CN" altLang="en-US" sz="2400" b="1"/>
              <a:t> 代码下载</a:t>
            </a:r>
            <a:r>
              <a:rPr lang="en-US" altLang="zh-CN" sz="2400" b="1"/>
              <a:t>&amp;</a:t>
            </a:r>
            <a:r>
              <a:rPr lang="zh-CN" altLang="en-US" sz="2400" b="1"/>
              <a:t>提交</a:t>
            </a:r>
            <a:endParaRPr lang="zh-CN" altLang="en-US" sz="2400" b="1"/>
          </a:p>
          <a:p>
            <a:pPr marL="171450" indent="-171450">
              <a:buFont typeface="Wingdings" charset="0"/>
              <a:buChar char="Ø"/>
            </a:pPr>
            <a:endParaRPr lang="zh-CN" altLang="en-US" sz="2400" b="1"/>
          </a:p>
          <a:p>
            <a:pPr marL="171450" indent="-171450">
              <a:buFont typeface="Wingdings" charset="0"/>
              <a:buChar char="Ø"/>
            </a:pPr>
            <a:r>
              <a:rPr lang="zh-CN" altLang="en-US" sz="2400" b="1"/>
              <a:t> </a:t>
            </a:r>
            <a:r>
              <a:rPr lang="en-US" altLang="zh-CN" sz="2400" b="1"/>
              <a:t>Gerrit</a:t>
            </a:r>
            <a:r>
              <a:rPr lang="zh-CN" altLang="en-US" sz="2400" b="1"/>
              <a:t>评审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2</a:t>
            </a:r>
            <a:r>
              <a:rPr lang="zh-CN" altLang="en-US" b="0" u="none" dirty="0" smtClean="0"/>
              <a:t>. 评审人评审</a:t>
            </a:r>
            <a:endParaRPr lang="zh-CN" altLang="en-US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929005" y="1222375"/>
            <a:ext cx="6289675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algn="l"/>
            <a:r>
              <a:rPr lang="zh-CN" altLang="en-US" b="0" u="none" dirty="0" smtClean="0"/>
              <a:t>变更成功合入实际代码库，该变更状态会变为：Merged</a:t>
            </a:r>
            <a:endParaRPr lang="zh-CN" altLang="en-US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6480" y="1747520"/>
            <a:ext cx="3437890" cy="1914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626610" y="1861820"/>
            <a:ext cx="3495040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3</a:t>
            </a:r>
            <a:r>
              <a:rPr lang="zh-CN" altLang="en-US" b="0" u="none" dirty="0" smtClean="0"/>
              <a:t>. 评审验证不通过处理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0580" y="1299845"/>
            <a:ext cx="588899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indent="0" algn="l"/>
            <a:r>
              <a:rPr lang="zh-CN" altLang="en-US" b="0" u="none" dirty="0" smtClean="0"/>
              <a:t>评审验证若不能通过，开发人员需要重新修改然后提交，同样为避免提交产生新的change评审任务，在提交时需要采用git commit –amend命令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49960" y="2247900"/>
            <a:ext cx="3523615" cy="2352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3</a:t>
            </a:r>
            <a:r>
              <a:rPr lang="zh-CN" altLang="en-US" b="0" u="none" dirty="0" smtClean="0"/>
              <a:t>. 评审验证不通过处理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3735" y="1692275"/>
            <a:ext cx="4406265" cy="2713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735" y="123190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algn="l"/>
            <a:r>
              <a:rPr lang="zh-CN" altLang="en-US" b="0" u="none" dirty="0" smtClean="0"/>
              <a:t>开发人员重新修改后提交：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3</a:t>
            </a:r>
            <a:r>
              <a:rPr lang="zh-CN" altLang="en-US" b="0" u="none" dirty="0" smtClean="0"/>
              <a:t>. 评审验证不通过处理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900" y="1272540"/>
            <a:ext cx="6477000" cy="6400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algn="l"/>
            <a:r>
              <a:rPr lang="zh-CN" altLang="en-US" b="0" u="none" dirty="0" smtClean="0"/>
              <a:t>可以看到没有产生新的change评审任务，而是原有的任务新增了一个补丁。继续进行评审验证过程。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6140" y="1912620"/>
            <a:ext cx="5403850" cy="2435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4</a:t>
            </a:r>
            <a:r>
              <a:rPr lang="zh-CN" altLang="en-US" b="0" u="none" dirty="0" smtClean="0"/>
              <a:t>. 冲突解决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5930" y="1108710"/>
            <a:ext cx="7274560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algn="l"/>
            <a:r>
              <a:rPr lang="zh-CN" altLang="en-US" b="0" u="none" dirty="0" smtClean="0"/>
              <a:t>当点击publish and submit按钮进行merge合入后发现status为Review In progress,同时看到页面最后又冲突的提示，说明该change的合入与实际代码库存在冲突，需要通知提交人进行解决后重新提交。</a:t>
            </a:r>
            <a:endParaRPr lang="zh-CN" altLang="en-US" dirty="0" smtClean="0"/>
          </a:p>
        </p:txBody>
      </p:sp>
      <p:graphicFrame>
        <p:nvGraphicFramePr>
          <p:cNvPr id="3" name="对象 2"/>
          <p:cNvGraphicFramePr/>
          <p:nvPr/>
        </p:nvGraphicFramePr>
        <p:xfrm>
          <a:off x="455930" y="2122170"/>
          <a:ext cx="3546475" cy="247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3543300" imgH="2476500" progId="PBrush">
                  <p:embed/>
                </p:oleObj>
              </mc:Choice>
              <mc:Fallback>
                <p:oleObj name="" r:id="rId3" imgW="3543300" imgH="2476500" progId="PBrush">
                  <p:embed/>
                  <p:pic>
                    <p:nvPicPr>
                      <p:cNvPr id="0" name="图片 4096" descr="image74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55930" y="2122170"/>
                        <a:ext cx="3546475" cy="24784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4195445" y="2023110"/>
          <a:ext cx="4451985" cy="248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4724400" imgH="2705100" progId="PBrush">
                  <p:embed/>
                </p:oleObj>
              </mc:Choice>
              <mc:Fallback>
                <p:oleObj name="" r:id="rId5" imgW="4724400" imgH="2705100" progId="PBrush">
                  <p:embed/>
                  <p:pic>
                    <p:nvPicPr>
                      <p:cNvPr id="0" name="图片 4097" descr="image75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4195445" y="2023110"/>
                        <a:ext cx="4451985" cy="24872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4</a:t>
            </a:r>
            <a:r>
              <a:rPr lang="zh-CN" altLang="en-US" b="0" u="none" dirty="0" smtClean="0"/>
              <a:t>. 冲突解决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3890" y="1291590"/>
            <a:ext cx="8006715" cy="1737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228600" indent="-228600" algn="l">
              <a:buFont typeface="+mj-lt"/>
              <a:buAutoNum type="alphaLcParenR"/>
            </a:pPr>
            <a:r>
              <a:rPr lang="zh-CN" altLang="en-US" b="0" u="none" dirty="0" smtClean="0"/>
              <a:t>git fetch origin  </a:t>
            </a:r>
            <a:r>
              <a:rPr lang="en-US" altLang="zh-CN" b="0" u="none" dirty="0" smtClean="0"/>
              <a:t>#</a:t>
            </a:r>
            <a:r>
              <a:rPr lang="zh-CN" altLang="en-US" b="0" u="none" dirty="0" smtClean="0"/>
              <a:t>获取代码库新的提交，请不要直接使用git pull操作</a:t>
            </a:r>
            <a:endParaRPr lang="zh-CN" altLang="en-US" b="0" u="none" dirty="0" smtClean="0"/>
          </a:p>
          <a:p>
            <a:pPr marL="228600" indent="-228600" algn="l">
              <a:buFont typeface="+mj-ea"/>
              <a:buAutoNum type="alphaLcParenR"/>
            </a:pPr>
            <a:r>
              <a:rPr lang="zh-CN" altLang="en-US" b="0" u="none" dirty="0" smtClean="0"/>
              <a:t>git rebase origin/</a:t>
            </a:r>
            <a:r>
              <a:rPr lang="en-US" altLang="zh-CN" b="0" u="none" dirty="0" smtClean="0"/>
              <a:t>develop</a:t>
            </a:r>
            <a:r>
              <a:rPr lang="zh-CN" altLang="en-US" b="0" u="none" dirty="0" smtClean="0"/>
              <a:t>  </a:t>
            </a:r>
            <a:r>
              <a:rPr lang="en-US" altLang="zh-CN" b="0" u="none" dirty="0" smtClean="0"/>
              <a:t>#</a:t>
            </a:r>
            <a:r>
              <a:rPr lang="zh-CN" altLang="en-US" b="0" u="none" dirty="0" smtClean="0"/>
              <a:t>采用rebase操作把代码库新的提交合入本地分支</a:t>
            </a:r>
            <a:endParaRPr lang="zh-CN" altLang="en-US" b="0" u="none" dirty="0" smtClean="0"/>
          </a:p>
          <a:p>
            <a:pPr marL="228600" indent="-228600" algn="l">
              <a:buFont typeface="+mj-ea"/>
              <a:buAutoNum type="alphaLcParenR"/>
            </a:pPr>
            <a:r>
              <a:rPr lang="zh-CN" altLang="en-US" b="0" u="none" dirty="0" smtClean="0"/>
              <a:t>解决冲突，并 git add .</a:t>
            </a:r>
            <a:endParaRPr lang="zh-CN" altLang="en-US" b="0" u="none" dirty="0" smtClean="0"/>
          </a:p>
          <a:p>
            <a:pPr marL="228600" indent="-228600" algn="l">
              <a:buFont typeface="+mj-ea"/>
              <a:buAutoNum type="alphaLcParenR"/>
            </a:pPr>
            <a:r>
              <a:rPr lang="zh-CN" altLang="en-US" b="0" u="none" dirty="0" smtClean="0"/>
              <a:t>git rebase  --continue  </a:t>
            </a:r>
            <a:r>
              <a:rPr lang="en-US" altLang="zh-CN" b="0" u="none" dirty="0" smtClean="0"/>
              <a:t>#</a:t>
            </a:r>
            <a:r>
              <a:rPr lang="zh-CN" altLang="en-US" b="0" u="none" dirty="0" smtClean="0"/>
              <a:t>继续rebase</a:t>
            </a:r>
            <a:endParaRPr lang="zh-CN" altLang="en-US" b="0" u="none" dirty="0" smtClean="0"/>
          </a:p>
          <a:p>
            <a:pPr marL="228600" indent="-228600" algn="l">
              <a:buFont typeface="+mj-ea"/>
              <a:buAutoNum type="alphaLcParenR"/>
            </a:pPr>
            <a:r>
              <a:rPr lang="zh-CN" altLang="en-US" b="0" u="none" dirty="0" smtClean="0"/>
              <a:t>git push origin </a:t>
            </a:r>
            <a:r>
              <a:rPr lang="en-US" altLang="zh-CN" b="0" u="none" dirty="0" smtClean="0"/>
              <a:t>develop</a:t>
            </a:r>
            <a:r>
              <a:rPr lang="zh-CN" altLang="en-US" b="0" u="none" dirty="0" smtClean="0"/>
              <a:t>:refs/for/</a:t>
            </a:r>
            <a:r>
              <a:rPr lang="en-US" altLang="zh-CN" b="0" u="none" dirty="0" smtClean="0"/>
              <a:t>develop</a:t>
            </a:r>
            <a:r>
              <a:rPr lang="zh-CN" altLang="en-US" b="0" u="none" dirty="0" smtClean="0"/>
              <a:t> </a:t>
            </a:r>
            <a:r>
              <a:rPr lang="en-US" altLang="zh-CN" b="0" u="none" dirty="0" smtClean="0"/>
              <a:t>#</a:t>
            </a:r>
            <a:r>
              <a:rPr lang="zh-CN" altLang="en-US" b="0" u="none" dirty="0" smtClean="0"/>
              <a:t>提交新的变更到gerrit中以解决冲突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4</a:t>
            </a:r>
            <a:r>
              <a:rPr lang="zh-CN" altLang="en-US" b="0" u="none" dirty="0" smtClean="0"/>
              <a:t>. 冲突解决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88010" y="1365250"/>
            <a:ext cx="3568065" cy="939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88010" y="2771140"/>
            <a:ext cx="3931920" cy="1692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914900" y="3737610"/>
            <a:ext cx="4106545" cy="726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4914900" y="1365250"/>
            <a:ext cx="3827780" cy="118364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rot="5280000">
            <a:off x="2096770" y="2418715"/>
            <a:ext cx="333375" cy="2609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rot="60000">
            <a:off x="4579620" y="3978275"/>
            <a:ext cx="333375" cy="2609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 rot="16140000">
            <a:off x="6801485" y="2973070"/>
            <a:ext cx="333375" cy="26098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4</a:t>
            </a:r>
            <a:r>
              <a:rPr lang="zh-CN" altLang="en-US" b="0" u="none" dirty="0" smtClean="0"/>
              <a:t>. 冲突解决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880745" y="2642870"/>
          <a:ext cx="6338570" cy="155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7400925" imgH="3095625" progId="PBrush">
                  <p:embed/>
                </p:oleObj>
              </mc:Choice>
              <mc:Fallback>
                <p:oleObj name="" r:id="rId3" imgW="7400925" imgH="3095625" progId="PBrush">
                  <p:embed/>
                  <p:pic>
                    <p:nvPicPr>
                      <p:cNvPr id="0" name="图片 5120" descr="image8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880745" y="2642870"/>
                        <a:ext cx="6338570" cy="15500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67410" y="1233805"/>
            <a:ext cx="6351905" cy="9144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algn="l"/>
            <a:r>
              <a:rPr lang="zh-CN" altLang="en-US" b="0" u="none" dirty="0" smtClean="0"/>
              <a:t>从gerrit中可以看到新的提交没有产生新的评审任务点，而是在原有的change中生成了新的补丁，这就是1中不直接git pull的原因，可以直接使用原有的评审任务进行评审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en-US" altLang="zh-CN" sz="1400" b="1" smtClean="0">
                <a:latin typeface="微软雅黑" pitchFamily="34" charset="-122"/>
                <a:ea typeface="微软雅黑" pitchFamily="34" charset="-122"/>
              </a:rPr>
              <a:t>Gerrit</a:t>
            </a:r>
            <a:r>
              <a:rPr lang="zh-CN" altLang="en-US" sz="1400" b="1" smtClean="0">
                <a:latin typeface="微软雅黑" pitchFamily="34" charset="-122"/>
                <a:ea typeface="微软雅黑" pitchFamily="34" charset="-122"/>
              </a:rPr>
              <a:t>评审</a:t>
            </a: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0" name="文本框 99"/>
          <p:cNvSpPr txBox="1"/>
          <p:nvPr/>
        </p:nvSpPr>
        <p:spPr>
          <a:xfrm>
            <a:off x="455930" y="742950"/>
            <a:ext cx="5080000" cy="36576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0" indent="0" algn="l"/>
            <a:r>
              <a:rPr lang="en-US" altLang="zh-CN" b="0" u="none" dirty="0" smtClean="0"/>
              <a:t>4</a:t>
            </a:r>
            <a:r>
              <a:rPr lang="zh-CN" altLang="en-US" b="0" u="none" dirty="0" smtClean="0"/>
              <a:t>. 冲突解决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4710" y="1438910"/>
            <a:ext cx="3495040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4274" name="图片 1" descr="封底宽-11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175" y="0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图片 3" descr="地址栏-1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4759325"/>
            <a:ext cx="89662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Gerrit简介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DOCUME~1\ADMINI~1\APPLIC~1\360se6\USERDA~1\Temp\GERRIT~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755" y="477520"/>
            <a:ext cx="5815965" cy="3946525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271145" y="633095"/>
            <a:ext cx="221361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Gerrit 为 Git 引入的代码审核是强制性的，就是说除非特别的授权设置，向 Git 版本库的推送（Push）必须要经过 Gerrit 服务器，修订必须经过代码审核的一套工作流之后，才可能经批准并纳入正式代码库。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Gerrit简介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圆角矩形 1"/>
          <p:cNvSpPr/>
          <p:nvPr/>
        </p:nvSpPr>
        <p:spPr>
          <a:xfrm>
            <a:off x="1362710" y="1356995"/>
            <a:ext cx="1559560" cy="235712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38605" y="1582420"/>
            <a:ext cx="1499235" cy="185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Git </a:t>
            </a:r>
            <a:r>
              <a:rPr lang="zh-CN" altLang="en-US"/>
              <a:t>操作</a:t>
            </a:r>
            <a:endParaRPr lang="zh-CN" altLang="en-US"/>
          </a:p>
          <a:p>
            <a:endParaRPr lang="zh-CN" altLang="en-US"/>
          </a:p>
          <a:p>
            <a:r>
              <a:rPr lang="en-US" altLang="zh-CN" sz="1600"/>
              <a:t>Git </a:t>
            </a:r>
            <a:r>
              <a:rPr lang="zh-CN" altLang="en-US" sz="1600"/>
              <a:t>取代码</a:t>
            </a:r>
            <a:endParaRPr lang="zh-CN" altLang="en-US" sz="1600"/>
          </a:p>
          <a:p>
            <a:r>
              <a:rPr lang="en-US" altLang="zh-CN" sz="1600"/>
              <a:t>Git add</a:t>
            </a:r>
            <a:endParaRPr lang="en-US" altLang="zh-CN" sz="1600"/>
          </a:p>
          <a:p>
            <a:r>
              <a:rPr lang="en-US" altLang="zh-CN" sz="1600"/>
              <a:t>Git commit</a:t>
            </a:r>
            <a:endParaRPr lang="en-US" altLang="zh-CN" sz="1600"/>
          </a:p>
          <a:p>
            <a:r>
              <a:rPr lang="en-US" altLang="zh-CN" sz="1600"/>
              <a:t>Git push </a:t>
            </a:r>
            <a:r>
              <a:rPr lang="zh-CN" altLang="en-US" sz="1600"/>
              <a:t>特殊分支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773805" y="1356995"/>
            <a:ext cx="1559560" cy="238823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3660" y="1702435"/>
            <a:ext cx="1287780" cy="137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Gerrit </a:t>
            </a:r>
            <a:r>
              <a:rPr lang="zh-CN" altLang="en-US"/>
              <a:t>操作</a:t>
            </a:r>
            <a:endParaRPr lang="zh-CN" altLang="en-US"/>
          </a:p>
          <a:p>
            <a:endParaRPr lang="zh-CN" altLang="en-US"/>
          </a:p>
          <a:p>
            <a:r>
              <a:rPr lang="zh-CN" altLang="en-US" sz="1600"/>
              <a:t>确定审核人</a:t>
            </a:r>
            <a:endParaRPr lang="zh-CN" altLang="en-US" sz="1600"/>
          </a:p>
          <a:p>
            <a:r>
              <a:rPr lang="zh-CN" altLang="en-US" sz="1600"/>
              <a:t>审核评分</a:t>
            </a:r>
            <a:endParaRPr lang="zh-CN" altLang="en-US" sz="1600"/>
          </a:p>
          <a:p>
            <a:r>
              <a:rPr lang="zh-CN" altLang="en-US" sz="1600"/>
              <a:t>确定提交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188075" y="1356995"/>
            <a:ext cx="1559560" cy="2511425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17615" y="1582420"/>
            <a:ext cx="1460500" cy="1645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服务器自动</a:t>
            </a:r>
            <a:r>
              <a:rPr lang="en-US" altLang="zh-CN"/>
              <a:t>Merge</a:t>
            </a:r>
            <a:endParaRPr lang="en-US" altLang="zh-CN"/>
          </a:p>
          <a:p>
            <a:endParaRPr lang="en-US" altLang="zh-CN"/>
          </a:p>
          <a:p>
            <a:r>
              <a:rPr lang="en-US" altLang="zh-CN" sz="1600"/>
              <a:t>Gerrit</a:t>
            </a:r>
            <a:r>
              <a:rPr lang="zh-CN" altLang="en-US" sz="1600"/>
              <a:t>服务器自动将代码合并到指定分支</a:t>
            </a:r>
          </a:p>
        </p:txBody>
      </p:sp>
      <p:sp>
        <p:nvSpPr>
          <p:cNvPr id="8" name="右箭头 7"/>
          <p:cNvSpPr/>
          <p:nvPr/>
        </p:nvSpPr>
        <p:spPr>
          <a:xfrm>
            <a:off x="3038475" y="2358390"/>
            <a:ext cx="577215" cy="3968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487670" y="2358390"/>
            <a:ext cx="577215" cy="3968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85470" y="699770"/>
            <a:ext cx="375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 dirty="0" smtClean="0">
                <a:sym typeface="+mn-ea"/>
              </a:rPr>
              <a:t>1.</a:t>
            </a:r>
            <a:r>
              <a:rPr lang="zh-CN" altLang="en-US" dirty="0" smtClean="0">
                <a:sym typeface="+mn-ea"/>
              </a:rPr>
              <a:t>核心试验室内部邮箱申请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17270" y="1621790"/>
            <a:ext cx="548640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zh-CN" dirty="0" smtClean="0">
                <a:sym typeface="+mn-ea"/>
              </a:rPr>
              <a:t>内部邮箱地址：</a:t>
            </a:r>
            <a:r>
              <a:rPr lang="en-US" altLang="zh-CN" u="sng" dirty="0" smtClean="0">
                <a:sym typeface="+mn-ea"/>
                <a:hlinkClick r:id="rId3"/>
              </a:rPr>
              <a:t>http://172.16.16.11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>
                <a:sym typeface="+mn-ea"/>
              </a:rPr>
              <a:t>账号：建议用姓名拼音</a:t>
            </a:r>
            <a:endParaRPr lang="zh-CN" altLang="zh-CN" dirty="0" smtClean="0"/>
          </a:p>
          <a:p>
            <a:pPr>
              <a:buNone/>
            </a:pPr>
            <a:r>
              <a:rPr lang="zh-CN" altLang="zh-CN" dirty="0" smtClean="0">
                <a:sym typeface="+mn-ea"/>
              </a:rPr>
              <a:t>密码：自定义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ym typeface="+mn-ea"/>
              </a:rPr>
              <a:t>申请成功的账户如 </a:t>
            </a:r>
            <a:r>
              <a:rPr lang="en-US" altLang="zh-CN" dirty="0" smtClean="0">
                <a:sym typeface="+mn-ea"/>
              </a:rPr>
              <a:t>linguiquan</a:t>
            </a:r>
            <a:r>
              <a:rPr lang="en-US" altLang="zh-CN" i="1" dirty="0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@ </a:t>
            </a:r>
            <a:r>
              <a:rPr lang="en-US" altLang="zh-CN" i="1" dirty="0" err="1" smtClean="0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swlab.ztemt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525645" y="699770"/>
            <a:ext cx="4121785" cy="1288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560570" y="2425700"/>
            <a:ext cx="3695065" cy="2354580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737610" y="1243330"/>
            <a:ext cx="612140" cy="355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1" name="右箭头 10"/>
          <p:cNvSpPr/>
          <p:nvPr/>
        </p:nvSpPr>
        <p:spPr>
          <a:xfrm rot="5400000">
            <a:off x="5958205" y="1810385"/>
            <a:ext cx="435610" cy="355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49250" y="699770"/>
          <a:ext cx="3253105" cy="239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3419475" imgH="2590800" progId="PBrush">
                  <p:embed/>
                </p:oleObj>
              </mc:Choice>
              <mc:Fallback>
                <p:oleObj name="" r:id="rId5" imgW="3419475" imgH="2590800" progId="PBrush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349250" y="699770"/>
                        <a:ext cx="3253105" cy="23977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94360" y="699770"/>
            <a:ext cx="375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/>
              <a:t>2. </a:t>
            </a:r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en-US" dirty="0" smtClean="0">
                <a:sym typeface="+mn-ea"/>
              </a:rPr>
              <a:t>账号申请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80490" y="1668780"/>
            <a:ext cx="32715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 </a:t>
            </a:r>
            <a:r>
              <a:rPr lang="zh-CN" altLang="en-US"/>
              <a:t>： 李</a:t>
            </a:r>
            <a:r>
              <a:rPr lang="zh-CN" altLang="en-US"/>
              <a:t>海彬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94360" y="699770"/>
            <a:ext cx="375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/>
              <a:t>3. </a:t>
            </a:r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en-US" dirty="0" smtClean="0">
                <a:sym typeface="+mn-ea"/>
              </a:rPr>
              <a:t>账号配置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75995" y="1156970"/>
            <a:ext cx="5638800" cy="201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zh-CN" dirty="0" smtClean="0">
                <a:sym typeface="+mn-ea"/>
              </a:rPr>
              <a:t>地址：</a:t>
            </a:r>
            <a:r>
              <a:rPr lang="en-US" altLang="zh-CN" u="sng" dirty="0" smtClean="0">
                <a:sym typeface="+mn-ea"/>
                <a:hlinkClick r:id="rId3"/>
              </a:rPr>
              <a:t>http://172.16.19.220:8082</a:t>
            </a:r>
            <a:endParaRPr lang="zh-CN" altLang="en-US" u="sng" dirty="0" smtClean="0">
              <a:sym typeface="+mn-ea"/>
              <a:hlinkClick r:id="rId3"/>
            </a:endParaRPr>
          </a:p>
          <a:p>
            <a:endParaRPr lang="zh-CN" altLang="en-US"/>
          </a:p>
          <a:p>
            <a:r>
              <a:rPr lang="zh-CN" altLang="en-US"/>
              <a:t>首次登陆，右上角提示Anonymous Coward，需要进行full name与email信息配置；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同时 Gerrit代码库通过ssh协议进行，需要配置ssh public key。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直线连接符 11"/>
          <p:cNvSpPr>
            <a:spLocks noChangeShapeType="1"/>
          </p:cNvSpPr>
          <p:nvPr/>
        </p:nvSpPr>
        <p:spPr bwMode="auto">
          <a:xfrm>
            <a:off x="349250" y="476250"/>
            <a:ext cx="8445500" cy="0"/>
          </a:xfrm>
          <a:prstGeom prst="line">
            <a:avLst/>
          </a:prstGeom>
          <a:noFill/>
          <a:ln w="3175">
            <a:solidFill>
              <a:srgbClr val="FF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33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349250" y="149225"/>
            <a:ext cx="4000500" cy="271463"/>
          </a:xfrm>
        </p:spPr>
        <p:txBody>
          <a:bodyPr/>
          <a:lstStyle/>
          <a:p>
            <a:pPr marL="0" algn="l" eaLnBrk="1" hangingPunct="1"/>
            <a:r>
              <a:rPr lang="zh-CN" altLang="en-US" sz="2400" b="1" kern="1200">
                <a:latin typeface="Arial" charset="0"/>
                <a:ea typeface="宋体" pitchFamily="2" charset="-122"/>
                <a:cs typeface="+mn-cs"/>
                <a:sym typeface="+mn-ea"/>
              </a:rPr>
              <a:t>环境配置</a:t>
            </a:r>
            <a:endParaRPr lang="zh-CN" altLang="en-US" sz="2400" b="1" kern="1200"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4340" name="图片 15" descr="nubia 品牌PPT模版元素-03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9250" y="4779963"/>
            <a:ext cx="9017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1" name="图片 2" descr="nubia 品牌PPT模版元素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7538" y="4600575"/>
            <a:ext cx="18272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94360" y="699770"/>
            <a:ext cx="37553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altLang="zh-CN"/>
              <a:t>3. </a:t>
            </a:r>
            <a:r>
              <a:rPr lang="en-US" altLang="zh-CN" dirty="0" err="1" smtClean="0">
                <a:sym typeface="+mn-ea"/>
              </a:rPr>
              <a:t>Gerrit</a:t>
            </a:r>
            <a:r>
              <a:rPr lang="zh-CN" altLang="en-US" dirty="0" smtClean="0">
                <a:sym typeface="+mn-ea"/>
              </a:rPr>
              <a:t>账号配置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975995" y="1156970"/>
            <a:ext cx="56388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ym typeface="+mn-ea"/>
              </a:rPr>
              <a:t>配置full name与email信息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79805" y="1524000"/>
            <a:ext cx="4446270" cy="1742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979805" y="3797300"/>
            <a:ext cx="3456940" cy="6000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3135" y="3462020"/>
            <a:ext cx="696277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配置个人信息后会发现右上角个人信息改为fullname+email地址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2536</Words>
  <Application>Kingsoft Office WPP</Application>
  <PresentationFormat>全屏显示(16:9)</PresentationFormat>
  <Paragraphs>211</Paragraphs>
  <Slides>29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</vt:lpstr>
      <vt:lpstr>PBrush</vt:lpstr>
      <vt:lpstr>PowerPoint 演示文稿</vt:lpstr>
      <vt:lpstr>目录</vt:lpstr>
      <vt:lpstr>Gerrit简介</vt:lpstr>
      <vt:lpstr>Gerrit简介</vt:lpstr>
      <vt:lpstr>环境配置</vt:lpstr>
      <vt:lpstr>环境配置</vt:lpstr>
      <vt:lpstr>环境配置</vt:lpstr>
      <vt:lpstr>环境配置</vt:lpstr>
      <vt:lpstr>环境配置</vt:lpstr>
      <vt:lpstr>环境配置</vt:lpstr>
      <vt:lpstr>环境配置</vt:lpstr>
      <vt:lpstr>代码下载</vt:lpstr>
      <vt:lpstr>代码提交</vt:lpstr>
      <vt:lpstr>代码提交</vt:lpstr>
      <vt:lpstr>Gerrit评审</vt:lpstr>
      <vt:lpstr>Gerrit评审</vt:lpstr>
      <vt:lpstr>PowerPoint 演示文稿</vt:lpstr>
      <vt:lpstr>Gerrit评审</vt:lpstr>
      <vt:lpstr>Gerrit评审</vt:lpstr>
      <vt:lpstr>Gerrit评审</vt:lpstr>
      <vt:lpstr>Gerrit评审</vt:lpstr>
      <vt:lpstr>Gerrit评审</vt:lpstr>
      <vt:lpstr>Gerrit评审</vt:lpstr>
      <vt:lpstr>Gerrit评审</vt:lpstr>
      <vt:lpstr>Gerrit评审</vt:lpstr>
      <vt:lpstr>Gerrit评审</vt:lpstr>
      <vt:lpstr>Gerrit评审</vt:lpstr>
      <vt:lpstr>Gerrit评审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Adam</dc:creator>
  <cp:lastModifiedBy>LINGQ</cp:lastModifiedBy>
  <cp:revision>1301</cp:revision>
  <dcterms:created xsi:type="dcterms:W3CDTF">2013-09-17T10:15:00Z</dcterms:created>
  <dcterms:modified xsi:type="dcterms:W3CDTF">2015-12-17T01:31:31Z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