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6" r:id="rId5"/>
    <p:sldId id="277" r:id="rId6"/>
    <p:sldId id="258" r:id="rId7"/>
    <p:sldId id="259" r:id="rId8"/>
    <p:sldId id="260" r:id="rId9"/>
    <p:sldId id="279" r:id="rId10"/>
    <p:sldId id="275" r:id="rId11"/>
    <p:sldId id="280" r:id="rId12"/>
    <p:sldId id="282" r:id="rId13"/>
    <p:sldId id="281" r:id="rId14"/>
    <p:sldId id="289" r:id="rId15"/>
    <p:sldId id="290" r:id="rId16"/>
    <p:sldId id="291" r:id="rId17"/>
    <p:sldId id="283" r:id="rId18"/>
    <p:sldId id="284" r:id="rId19"/>
    <p:sldId id="304" r:id="rId20"/>
    <p:sldId id="324" r:id="rId21"/>
    <p:sldId id="323" r:id="rId22"/>
    <p:sldId id="305" r:id="rId23"/>
    <p:sldId id="306" r:id="rId24"/>
    <p:sldId id="307" r:id="rId25"/>
    <p:sldId id="308" r:id="rId26"/>
    <p:sldId id="309" r:id="rId27"/>
    <p:sldId id="310" r:id="rId28"/>
    <p:sldId id="311" r:id="rId29"/>
    <p:sldId id="312" r:id="rId30"/>
    <p:sldId id="313" r:id="rId31"/>
    <p:sldId id="314" r:id="rId32"/>
    <p:sldId id="315" r:id="rId33"/>
    <p:sldId id="317" r:id="rId34"/>
    <p:sldId id="316" r:id="rId35"/>
    <p:sldId id="318" r:id="rId36"/>
    <p:sldId id="319" r:id="rId37"/>
    <p:sldId id="320" r:id="rId38"/>
    <p:sldId id="286" r:id="rId39"/>
    <p:sldId id="262" r:id="rId40"/>
    <p:sldId id="263" r:id="rId41"/>
    <p:sldId id="264" r:id="rId42"/>
    <p:sldId id="300" r:id="rId43"/>
    <p:sldId id="292" r:id="rId44"/>
    <p:sldId id="293" r:id="rId45"/>
    <p:sldId id="294" r:id="rId46"/>
    <p:sldId id="295" r:id="rId47"/>
    <p:sldId id="296" r:id="rId48"/>
    <p:sldId id="265" r:id="rId49"/>
    <p:sldId id="267" r:id="rId50"/>
    <p:sldId id="266" r:id="rId51"/>
    <p:sldId id="268" r:id="rId52"/>
    <p:sldId id="269" r:id="rId53"/>
    <p:sldId id="270" r:id="rId54"/>
    <p:sldId id="271" r:id="rId55"/>
    <p:sldId id="272" r:id="rId56"/>
    <p:sldId id="325" r:id="rId57"/>
    <p:sldId id="297" r:id="rId58"/>
    <p:sldId id="301" r:id="rId59"/>
    <p:sldId id="298" r:id="rId60"/>
    <p:sldId id="299" r:id="rId61"/>
    <p:sldId id="273" r:id="rId62"/>
    <p:sldId id="322" r:id="rId63"/>
    <p:sldId id="321" r:id="rId6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15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baike.baidu.com/view/907.htm" TargetMode="External"/><Relationship Id="rId2" Type="http://schemas.openxmlformats.org/officeDocument/2006/relationships/hyperlink" Target="http://baike.baidu.com/view/87697.htm" TargetMode="External"/><Relationship Id="rId1" Type="http://schemas.openxmlformats.org/officeDocument/2006/relationships/slideLayout" Target="../slideLayouts/slideLayout2.xml"/><Relationship Id="rId4" Type="http://schemas.openxmlformats.org/officeDocument/2006/relationships/hyperlink" Target="http://baike.baidu.com/view/148612.ht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并发基础知识</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判断</a:t>
            </a:r>
            <a:endParaRPr lang="zh-CN" altLang="en-US" dirty="0"/>
          </a:p>
        </p:txBody>
      </p:sp>
      <p:sp>
        <p:nvSpPr>
          <p:cNvPr id="3" name="内容占位符 2"/>
          <p:cNvSpPr>
            <a:spLocks noGrp="1"/>
          </p:cNvSpPr>
          <p:nvPr>
            <p:ph idx="1"/>
          </p:nvPr>
        </p:nvSpPr>
        <p:spPr/>
        <p:txBody>
          <a:bodyPr/>
          <a:lstStyle/>
          <a:p>
            <a:r>
              <a:rPr lang="zh-CN" altLang="en-US" dirty="0" smtClean="0"/>
              <a:t>无状态的对象一定是线程安全的么</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线程不安全</a:t>
            </a:r>
            <a:endParaRPr lang="zh-CN" altLang="en-US" dirty="0"/>
          </a:p>
        </p:txBody>
      </p:sp>
      <p:sp>
        <p:nvSpPr>
          <p:cNvPr id="3" name="内容占位符 2"/>
          <p:cNvSpPr>
            <a:spLocks noGrp="1"/>
          </p:cNvSpPr>
          <p:nvPr>
            <p:ph idx="1"/>
          </p:nvPr>
        </p:nvSpPr>
        <p:spPr>
          <a:xfrm>
            <a:off x="457200" y="1600200"/>
            <a:ext cx="8229600" cy="4349079"/>
          </a:xfrm>
        </p:spPr>
        <p:txBody>
          <a:bodyPr>
            <a:normAutofit/>
          </a:bodyPr>
          <a:lstStyle/>
          <a:p>
            <a:endParaRPr lang="en-US" altLang="zh-CN" dirty="0" smtClean="0"/>
          </a:p>
          <a:p>
            <a:pPr>
              <a:buNone/>
            </a:pPr>
            <a:r>
              <a:rPr lang="zh-CN" altLang="en-US" dirty="0" smtClean="0"/>
              <a:t>（谁会是线程不安全？）</a:t>
            </a:r>
            <a:r>
              <a:rPr lang="en-US" altLang="zh-CN" dirty="0" smtClean="0"/>
              <a:t>——</a:t>
            </a:r>
            <a:r>
              <a:rPr lang="zh-CN" altLang="en-US" dirty="0" smtClean="0"/>
              <a:t>已经清楚了</a:t>
            </a:r>
            <a:endParaRPr lang="en-US" altLang="zh-CN" dirty="0" smtClean="0"/>
          </a:p>
          <a:p>
            <a:pPr>
              <a:buNone/>
            </a:pPr>
            <a:r>
              <a:rPr lang="zh-CN" altLang="en-US" dirty="0" smtClean="0"/>
              <a:t>（</a:t>
            </a:r>
            <a:r>
              <a:rPr lang="zh-CN" altLang="en-US" b="1" dirty="0" smtClean="0">
                <a:solidFill>
                  <a:srgbClr val="FF0000"/>
                </a:solidFill>
              </a:rPr>
              <a:t>怎么弄会让线程不安全！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不安全的特点</a:t>
            </a:r>
            <a:endParaRPr lang="zh-CN" altLang="en-US" dirty="0"/>
          </a:p>
        </p:txBody>
      </p:sp>
      <p:sp>
        <p:nvSpPr>
          <p:cNvPr id="3" name="内容占位符 2"/>
          <p:cNvSpPr>
            <a:spLocks noGrp="1"/>
          </p:cNvSpPr>
          <p:nvPr>
            <p:ph idx="1"/>
          </p:nvPr>
        </p:nvSpPr>
        <p:spPr>
          <a:xfrm>
            <a:off x="457200" y="1600201"/>
            <a:ext cx="8229600" cy="3701007"/>
          </a:xfrm>
        </p:spPr>
        <p:txBody>
          <a:bodyPr>
            <a:normAutofit fontScale="85000" lnSpcReduction="10000"/>
          </a:bodyPr>
          <a:lstStyle/>
          <a:p>
            <a:r>
              <a:rPr lang="zh-CN" altLang="en-US" b="1" dirty="0" smtClean="0">
                <a:solidFill>
                  <a:srgbClr val="FF0000"/>
                </a:solidFill>
              </a:rPr>
              <a:t>多个</a:t>
            </a:r>
            <a:r>
              <a:rPr lang="zh-CN" altLang="en-US" dirty="0" smtClean="0"/>
              <a:t>线程、有变量</a:t>
            </a:r>
            <a:r>
              <a:rPr lang="en-US" altLang="zh-CN" dirty="0" smtClean="0"/>
              <a:t>value</a:t>
            </a:r>
            <a:r>
              <a:rPr lang="zh-CN" altLang="en-US" dirty="0" smtClean="0"/>
              <a:t>（</a:t>
            </a:r>
            <a:r>
              <a:rPr lang="zh-CN" altLang="en-US" b="1" dirty="0" smtClean="0">
                <a:solidFill>
                  <a:srgbClr val="FF0000"/>
                </a:solidFill>
              </a:rPr>
              <a:t>状态</a:t>
            </a:r>
            <a:r>
              <a:rPr lang="zh-CN" altLang="en-US" dirty="0" smtClean="0"/>
              <a:t>）、</a:t>
            </a:r>
            <a:r>
              <a:rPr lang="en-US" altLang="zh-CN" dirty="0" smtClean="0"/>
              <a:t>value</a:t>
            </a:r>
            <a:r>
              <a:rPr lang="zh-CN" altLang="en-US" dirty="0" smtClean="0"/>
              <a:t>是</a:t>
            </a:r>
            <a:r>
              <a:rPr lang="zh-CN" altLang="en-US" b="1" dirty="0" smtClean="0">
                <a:solidFill>
                  <a:srgbClr val="FF0000"/>
                </a:solidFill>
              </a:rPr>
              <a:t>共享</a:t>
            </a:r>
            <a:r>
              <a:rPr lang="zh-CN" altLang="en-US" dirty="0" smtClean="0"/>
              <a:t>的、</a:t>
            </a:r>
            <a:r>
              <a:rPr lang="en-US" altLang="zh-CN" dirty="0" smtClean="0"/>
              <a:t>value</a:t>
            </a:r>
            <a:r>
              <a:rPr lang="zh-CN" altLang="en-US" dirty="0" smtClean="0"/>
              <a:t>值可以</a:t>
            </a:r>
            <a:r>
              <a:rPr lang="zh-CN" altLang="en-US" b="1" dirty="0" smtClean="0">
                <a:solidFill>
                  <a:srgbClr val="FF0000"/>
                </a:solidFill>
              </a:rPr>
              <a:t>改变</a:t>
            </a:r>
            <a:endParaRPr lang="en-US" altLang="zh-CN" b="1" dirty="0" smtClean="0">
              <a:solidFill>
                <a:srgbClr val="FF0000"/>
              </a:solidFill>
            </a:endParaRPr>
          </a:p>
          <a:p>
            <a:endParaRPr lang="en-US" altLang="zh-CN" b="1" dirty="0" smtClean="0">
              <a:solidFill>
                <a:srgbClr val="FF0000"/>
              </a:solidFill>
            </a:endParaRPr>
          </a:p>
          <a:p>
            <a:r>
              <a:rPr lang="zh-CN" altLang="en-US" b="1" dirty="0" smtClean="0">
                <a:solidFill>
                  <a:srgbClr val="FF0000"/>
                </a:solidFill>
              </a:rPr>
              <a:t>怎么操作会让</a:t>
            </a:r>
            <a:r>
              <a:rPr lang="en-US" altLang="zh-CN" b="1" dirty="0" smtClean="0">
                <a:solidFill>
                  <a:srgbClr val="FF0000"/>
                </a:solidFill>
              </a:rPr>
              <a:t>value</a:t>
            </a:r>
            <a:r>
              <a:rPr lang="zh-CN" altLang="en-US" b="1" dirty="0" smtClean="0">
                <a:solidFill>
                  <a:srgbClr val="FF0000"/>
                </a:solidFill>
              </a:rPr>
              <a:t>不安全：</a:t>
            </a:r>
            <a:r>
              <a:rPr lang="en-US" altLang="zh-CN" b="1" dirty="0" smtClean="0">
                <a:solidFill>
                  <a:srgbClr val="0000FF"/>
                </a:solidFill>
              </a:rPr>
              <a:t>value</a:t>
            </a:r>
            <a:r>
              <a:rPr lang="zh-CN" altLang="en-US" b="1" dirty="0" smtClean="0">
                <a:solidFill>
                  <a:srgbClr val="0000FF"/>
                </a:solidFill>
              </a:rPr>
              <a:t>值变化相互不可见、按照叉开的时间顺序执行、存在复合操作。</a:t>
            </a:r>
            <a:endParaRPr lang="en-US" altLang="zh-CN" b="1" dirty="0" smtClean="0">
              <a:solidFill>
                <a:srgbClr val="0000FF"/>
              </a:solidFill>
            </a:endParaRPr>
          </a:p>
          <a:p>
            <a:pPr>
              <a:buNone/>
            </a:pPr>
            <a:endParaRPr lang="en-US" altLang="zh-CN" dirty="0" smtClean="0"/>
          </a:p>
          <a:p>
            <a:endParaRPr lang="en-US" altLang="zh-CN" dirty="0" smtClean="0"/>
          </a:p>
          <a:p>
            <a:r>
              <a:rPr lang="zh-CN" altLang="en-US" dirty="0" smtClean="0"/>
              <a:t>一般发生在操作：读取</a:t>
            </a:r>
            <a:r>
              <a:rPr lang="en-US" altLang="zh-CN" dirty="0" smtClean="0"/>
              <a:t>—</a:t>
            </a:r>
            <a:r>
              <a:rPr lang="zh-CN" altLang="en-US" dirty="0" smtClean="0"/>
              <a:t>修改</a:t>
            </a:r>
            <a:r>
              <a:rPr lang="en-US" altLang="zh-CN" dirty="0" smtClean="0"/>
              <a:t>—</a:t>
            </a:r>
            <a:r>
              <a:rPr lang="zh-CN" altLang="en-US" dirty="0" smtClean="0"/>
              <a:t>写入</a:t>
            </a:r>
            <a:endParaRPr lang="en-US" altLang="zh-CN" dirty="0" smtClean="0"/>
          </a:p>
          <a:p>
            <a:pPr>
              <a:buNone/>
            </a:pPr>
            <a:endParaRPr lang="en-US" altLang="zh-CN" dirty="0" smtClean="0"/>
          </a:p>
          <a:p>
            <a:endParaRPr lang="en-US" altLang="zh-CN" dirty="0" smtClean="0"/>
          </a:p>
          <a:p>
            <a:pPr>
              <a:buNone/>
            </a:pP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请说出特点</a:t>
            </a:r>
            <a:endParaRPr lang="zh-CN" altLang="en-US" dirty="0"/>
          </a:p>
        </p:txBody>
      </p:sp>
      <p:sp>
        <p:nvSpPr>
          <p:cNvPr id="35" name="TextBox 34"/>
          <p:cNvSpPr txBox="1"/>
          <p:nvPr/>
        </p:nvSpPr>
        <p:spPr>
          <a:xfrm>
            <a:off x="6228184" y="2996952"/>
            <a:ext cx="413896" cy="369332"/>
          </a:xfrm>
          <a:prstGeom prst="rect">
            <a:avLst/>
          </a:prstGeom>
          <a:noFill/>
        </p:spPr>
        <p:txBody>
          <a:bodyPr wrap="none" rtlCol="0">
            <a:spAutoFit/>
          </a:bodyPr>
          <a:lstStyle/>
          <a:p>
            <a:r>
              <a:rPr lang="en-US" altLang="zh-CN" dirty="0" smtClean="0"/>
              <a:t>T1</a:t>
            </a:r>
            <a:endParaRPr lang="zh-CN" altLang="en-US" dirty="0"/>
          </a:p>
        </p:txBody>
      </p:sp>
      <p:grpSp>
        <p:nvGrpSpPr>
          <p:cNvPr id="8" name="组合 40"/>
          <p:cNvGrpSpPr/>
          <p:nvPr/>
        </p:nvGrpSpPr>
        <p:grpSpPr>
          <a:xfrm>
            <a:off x="611560" y="1988840"/>
            <a:ext cx="8208912" cy="3346168"/>
            <a:chOff x="467544" y="2996952"/>
            <a:chExt cx="8208912" cy="3346168"/>
          </a:xfrm>
        </p:grpSpPr>
        <p:sp>
          <p:nvSpPr>
            <p:cNvPr id="4" name="矩形 3"/>
            <p:cNvSpPr/>
            <p:nvPr/>
          </p:nvSpPr>
          <p:spPr>
            <a:xfrm>
              <a:off x="1547664" y="3789040"/>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value=9</a:t>
              </a:r>
              <a:endParaRPr lang="zh-CN" altLang="en-US" dirty="0"/>
            </a:p>
          </p:txBody>
        </p:sp>
        <p:sp>
          <p:nvSpPr>
            <p:cNvPr id="5" name="TextBox 4"/>
            <p:cNvSpPr txBox="1"/>
            <p:nvPr/>
          </p:nvSpPr>
          <p:spPr>
            <a:xfrm>
              <a:off x="467544" y="3933056"/>
              <a:ext cx="317716" cy="369332"/>
            </a:xfrm>
            <a:prstGeom prst="rect">
              <a:avLst/>
            </a:prstGeom>
            <a:noFill/>
          </p:spPr>
          <p:txBody>
            <a:bodyPr wrap="none" rtlCol="0">
              <a:spAutoFit/>
            </a:bodyPr>
            <a:lstStyle/>
            <a:p>
              <a:r>
                <a:rPr lang="en-US" altLang="zh-CN" dirty="0" smtClean="0"/>
                <a:t>A</a:t>
              </a:r>
              <a:endParaRPr lang="zh-CN" altLang="en-US" dirty="0"/>
            </a:p>
          </p:txBody>
        </p:sp>
        <p:sp>
          <p:nvSpPr>
            <p:cNvPr id="6" name="TextBox 5"/>
            <p:cNvSpPr txBox="1"/>
            <p:nvPr/>
          </p:nvSpPr>
          <p:spPr>
            <a:xfrm>
              <a:off x="467544" y="5157192"/>
              <a:ext cx="317716" cy="369332"/>
            </a:xfrm>
            <a:prstGeom prst="rect">
              <a:avLst/>
            </a:prstGeom>
            <a:noFill/>
          </p:spPr>
          <p:txBody>
            <a:bodyPr wrap="none" rtlCol="0">
              <a:spAutoFit/>
            </a:bodyPr>
            <a:lstStyle/>
            <a:p>
              <a:r>
                <a:rPr lang="en-US" altLang="zh-CN" dirty="0" smtClean="0"/>
                <a:t>B</a:t>
              </a:r>
              <a:endParaRPr lang="zh-CN" altLang="en-US" dirty="0"/>
            </a:p>
          </p:txBody>
        </p:sp>
        <p:sp>
          <p:nvSpPr>
            <p:cNvPr id="7" name="矩形 6"/>
            <p:cNvSpPr/>
            <p:nvPr/>
          </p:nvSpPr>
          <p:spPr>
            <a:xfrm>
              <a:off x="2771800"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Value=9</a:t>
              </a:r>
              <a:endParaRPr lang="zh-CN" altLang="en-US" dirty="0"/>
            </a:p>
          </p:txBody>
        </p:sp>
        <p:sp>
          <p:nvSpPr>
            <p:cNvPr id="9" name="矩形 8"/>
            <p:cNvSpPr/>
            <p:nvPr/>
          </p:nvSpPr>
          <p:spPr>
            <a:xfrm>
              <a:off x="6516216" y="5085184"/>
              <a:ext cx="1152128"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Value=10</a:t>
              </a:r>
              <a:endParaRPr lang="zh-CN" altLang="en-US" dirty="0"/>
            </a:p>
          </p:txBody>
        </p:sp>
        <p:sp>
          <p:nvSpPr>
            <p:cNvPr id="10" name="矩形 9"/>
            <p:cNvSpPr/>
            <p:nvPr/>
          </p:nvSpPr>
          <p:spPr>
            <a:xfrm>
              <a:off x="5220072" y="3800157"/>
              <a:ext cx="1152128"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value=10</a:t>
              </a:r>
              <a:endParaRPr lang="zh-CN" altLang="en-US" dirty="0"/>
            </a:p>
          </p:txBody>
        </p:sp>
        <p:sp>
          <p:nvSpPr>
            <p:cNvPr id="11" name="矩形 10"/>
            <p:cNvSpPr/>
            <p:nvPr/>
          </p:nvSpPr>
          <p:spPr>
            <a:xfrm>
              <a:off x="3419872" y="3788282"/>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9+1=10</a:t>
              </a:r>
              <a:endParaRPr lang="zh-CN" altLang="en-US" dirty="0"/>
            </a:p>
          </p:txBody>
        </p:sp>
        <p:sp>
          <p:nvSpPr>
            <p:cNvPr id="12" name="矩形 11"/>
            <p:cNvSpPr/>
            <p:nvPr/>
          </p:nvSpPr>
          <p:spPr>
            <a:xfrm>
              <a:off x="4499992"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9+1=10</a:t>
              </a:r>
              <a:endParaRPr lang="zh-CN" altLang="en-US" dirty="0"/>
            </a:p>
          </p:txBody>
        </p:sp>
        <p:cxnSp>
          <p:nvCxnSpPr>
            <p:cNvPr id="14" name="直接箭头连接符 13"/>
            <p:cNvCxnSpPr>
              <a:endCxn id="7" idx="1"/>
            </p:cNvCxnSpPr>
            <p:nvPr/>
          </p:nvCxnSpPr>
          <p:spPr>
            <a:xfrm>
              <a:off x="1547664" y="5373216"/>
              <a:ext cx="12241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3"/>
              <a:endCxn id="12" idx="1"/>
            </p:cNvCxnSpPr>
            <p:nvPr/>
          </p:nvCxnSpPr>
          <p:spPr>
            <a:xfrm>
              <a:off x="3707904" y="5373216"/>
              <a:ext cx="792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12" idx="3"/>
              <a:endCxn id="9" idx="1"/>
            </p:cNvCxnSpPr>
            <p:nvPr/>
          </p:nvCxnSpPr>
          <p:spPr>
            <a:xfrm>
              <a:off x="5436096" y="5373216"/>
              <a:ext cx="10801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4" idx="3"/>
              <a:endCxn id="11" idx="1"/>
            </p:cNvCxnSpPr>
            <p:nvPr/>
          </p:nvCxnSpPr>
          <p:spPr>
            <a:xfrm flipV="1">
              <a:off x="2483768" y="4076314"/>
              <a:ext cx="936104" cy="7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3"/>
              <a:endCxn id="10" idx="1"/>
            </p:cNvCxnSpPr>
            <p:nvPr/>
          </p:nvCxnSpPr>
          <p:spPr>
            <a:xfrm>
              <a:off x="4355976" y="4076314"/>
              <a:ext cx="864096" cy="11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a:off x="7956376" y="3284984"/>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a:off x="6444208" y="3284984"/>
              <a:ext cx="0"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7812360" y="2996952"/>
              <a:ext cx="413896" cy="369332"/>
            </a:xfrm>
            <a:prstGeom prst="rect">
              <a:avLst/>
            </a:prstGeom>
            <a:noFill/>
          </p:spPr>
          <p:txBody>
            <a:bodyPr wrap="none" rtlCol="0">
              <a:spAutoFit/>
            </a:bodyPr>
            <a:lstStyle/>
            <a:p>
              <a:r>
                <a:rPr lang="en-US" altLang="zh-CN" dirty="0" smtClean="0"/>
                <a:t>T2</a:t>
              </a:r>
              <a:endParaRPr lang="zh-CN" altLang="en-US" dirty="0"/>
            </a:p>
          </p:txBody>
        </p:sp>
        <p:sp>
          <p:nvSpPr>
            <p:cNvPr id="39" name="TextBox 38"/>
            <p:cNvSpPr txBox="1"/>
            <p:nvPr/>
          </p:nvSpPr>
          <p:spPr>
            <a:xfrm>
              <a:off x="5891136" y="5973788"/>
              <a:ext cx="1008112" cy="369332"/>
            </a:xfrm>
            <a:prstGeom prst="rect">
              <a:avLst/>
            </a:prstGeom>
            <a:noFill/>
          </p:spPr>
          <p:txBody>
            <a:bodyPr wrap="square" rtlCol="0">
              <a:spAutoFit/>
            </a:bodyPr>
            <a:lstStyle/>
            <a:p>
              <a:r>
                <a:rPr lang="en-US" altLang="zh-CN" dirty="0" smtClean="0"/>
                <a:t>value=?</a:t>
              </a:r>
              <a:endParaRPr lang="zh-CN" altLang="en-US" dirty="0"/>
            </a:p>
          </p:txBody>
        </p:sp>
        <p:sp>
          <p:nvSpPr>
            <p:cNvPr id="40" name="TextBox 39"/>
            <p:cNvSpPr txBox="1"/>
            <p:nvPr/>
          </p:nvSpPr>
          <p:spPr>
            <a:xfrm>
              <a:off x="7631832" y="5949280"/>
              <a:ext cx="1044624" cy="369332"/>
            </a:xfrm>
            <a:prstGeom prst="rect">
              <a:avLst/>
            </a:prstGeom>
            <a:noFill/>
          </p:spPr>
          <p:txBody>
            <a:bodyPr wrap="square" rtlCol="0">
              <a:spAutoFit/>
            </a:bodyPr>
            <a:lstStyle/>
            <a:p>
              <a:r>
                <a:rPr lang="en-US" altLang="zh-CN" dirty="0" smtClean="0"/>
                <a:t>value=?</a:t>
              </a:r>
              <a:endParaRPr lang="zh-CN" altLang="en-US" dirty="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常见的不安全</a:t>
            </a:r>
            <a:endParaRPr lang="zh-CN" altLang="en-US" dirty="0"/>
          </a:p>
        </p:txBody>
      </p:sp>
      <p:sp>
        <p:nvSpPr>
          <p:cNvPr id="3" name="内容占位符 2"/>
          <p:cNvSpPr>
            <a:spLocks noGrp="1"/>
          </p:cNvSpPr>
          <p:nvPr>
            <p:ph idx="1"/>
          </p:nvPr>
        </p:nvSpPr>
        <p:spPr>
          <a:xfrm>
            <a:off x="457200" y="1600201"/>
            <a:ext cx="8229600" cy="3989039"/>
          </a:xfrm>
        </p:spPr>
        <p:txBody>
          <a:bodyPr>
            <a:normAutofit/>
          </a:bodyPr>
          <a:lstStyle/>
          <a:p>
            <a:r>
              <a:rPr lang="zh-CN" altLang="en-US" dirty="0" smtClean="0"/>
              <a:t>操作：读取</a:t>
            </a:r>
            <a:r>
              <a:rPr lang="en-US" altLang="zh-CN" dirty="0" smtClean="0"/>
              <a:t>—</a:t>
            </a:r>
            <a:r>
              <a:rPr lang="zh-CN" altLang="en-US" dirty="0" smtClean="0"/>
              <a:t>修改</a:t>
            </a:r>
            <a:r>
              <a:rPr lang="en-US" altLang="zh-CN" dirty="0" smtClean="0"/>
              <a:t>—</a:t>
            </a:r>
            <a:r>
              <a:rPr lang="zh-CN" altLang="en-US" dirty="0" smtClean="0"/>
              <a:t>写入</a:t>
            </a:r>
            <a:endParaRPr lang="en-US" altLang="zh-CN" dirty="0" smtClean="0"/>
          </a:p>
          <a:p>
            <a:r>
              <a:rPr lang="zh-CN" altLang="en-US" dirty="0" smtClean="0"/>
              <a:t>操作：先检查后执行（</a:t>
            </a:r>
            <a:r>
              <a:rPr lang="en-US" altLang="zh-CN" dirty="0" smtClean="0"/>
              <a:t>if-then</a:t>
            </a:r>
            <a:r>
              <a:rPr lang="zh-CN" altLang="en-US" dirty="0" smtClean="0"/>
              <a:t>）</a:t>
            </a:r>
            <a:endParaRPr lang="en-US" altLang="zh-CN" dirty="0" smtClean="0"/>
          </a:p>
          <a:p>
            <a:pPr>
              <a:buNone/>
            </a:pPr>
            <a:endParaRPr lang="en-US" altLang="zh-CN" dirty="0" smtClean="0"/>
          </a:p>
          <a:p>
            <a:pPr>
              <a:buNone/>
            </a:pPr>
            <a:endParaRPr lang="en-US" altLang="zh-CN" dirty="0" smtClean="0"/>
          </a:p>
          <a:p>
            <a:pPr>
              <a:buNone/>
            </a:pPr>
            <a:r>
              <a:rPr lang="zh-CN" altLang="en-US" dirty="0" smtClean="0"/>
              <a:t>以上两个复合操作一定要小心！！！</a:t>
            </a: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举例（单例）</a:t>
            </a:r>
            <a:endParaRPr lang="zh-CN" altLang="en-US" dirty="0"/>
          </a:p>
        </p:txBody>
      </p:sp>
      <p:sp>
        <p:nvSpPr>
          <p:cNvPr id="3" name="内容占位符 2"/>
          <p:cNvSpPr>
            <a:spLocks noGrp="1"/>
          </p:cNvSpPr>
          <p:nvPr>
            <p:ph idx="1"/>
          </p:nvPr>
        </p:nvSpPr>
        <p:spPr/>
        <p:txBody>
          <a:bodyPr/>
          <a:lstStyle/>
          <a:p>
            <a:r>
              <a:rPr lang="zh-CN" altLang="en-US" dirty="0" smtClean="0"/>
              <a:t>孔乙己（茴香豆的茴有多少种写法）</a:t>
            </a:r>
            <a:endParaRPr lang="en-US" altLang="zh-CN" dirty="0" smtClean="0"/>
          </a:p>
          <a:p>
            <a:endParaRPr lang="en-US" altLang="zh-CN" dirty="0" smtClean="0"/>
          </a:p>
          <a:p>
            <a:r>
              <a:rPr lang="zh-CN" altLang="en-US" dirty="0" smtClean="0"/>
              <a:t>在这里我们有</a:t>
            </a:r>
            <a:r>
              <a:rPr lang="en-US" altLang="zh-CN" dirty="0" smtClean="0"/>
              <a:t>5</a:t>
            </a:r>
            <a:r>
              <a:rPr lang="zh-CN" altLang="en-US" dirty="0" smtClean="0"/>
              <a:t>种，选择合适的一种。</a:t>
            </a:r>
            <a:endParaRPr lang="en-US" altLang="zh-CN" dirty="0" smtClean="0"/>
          </a:p>
          <a:p>
            <a:endParaRPr lang="en-US" altLang="zh-CN" dirty="0" smtClean="0"/>
          </a:p>
          <a:p>
            <a:r>
              <a:rPr lang="zh-CN" altLang="en-US" dirty="0" smtClean="0"/>
              <a:t>饿模式、懒模式、内部类、</a:t>
            </a:r>
            <a:r>
              <a:rPr lang="en-US" altLang="zh-CN" dirty="0" err="1" smtClean="0"/>
              <a:t>enum</a:t>
            </a:r>
            <a:r>
              <a:rPr lang="zh-CN" altLang="en-US" dirty="0" smtClean="0"/>
              <a:t>方式、双重校验锁</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251520" y="188640"/>
            <a:ext cx="5476875" cy="146685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duotone>
              <a:prstClr val="black"/>
              <a:schemeClr val="accent2">
                <a:tint val="45000"/>
                <a:satMod val="400000"/>
              </a:schemeClr>
            </a:duotone>
          </a:blip>
          <a:srcRect/>
          <a:stretch>
            <a:fillRect/>
          </a:stretch>
        </p:blipFill>
        <p:spPr bwMode="auto">
          <a:xfrm>
            <a:off x="5038725" y="1628800"/>
            <a:ext cx="4105275" cy="1924050"/>
          </a:xfrm>
          <a:prstGeom prst="rect">
            <a:avLst/>
          </a:prstGeom>
          <a:noFill/>
          <a:ln w="9525">
            <a:noFill/>
            <a:miter lim="800000"/>
            <a:headEnd/>
            <a:tailEnd/>
          </a:ln>
        </p:spPr>
      </p:pic>
      <p:pic>
        <p:nvPicPr>
          <p:cNvPr id="1029" name="Picture 5"/>
          <p:cNvPicPr>
            <a:picLocks noChangeAspect="1" noChangeArrowheads="1"/>
          </p:cNvPicPr>
          <p:nvPr/>
        </p:nvPicPr>
        <p:blipFill>
          <a:blip r:embed="rId4" cstate="print"/>
          <a:srcRect/>
          <a:stretch>
            <a:fillRect/>
          </a:stretch>
        </p:blipFill>
        <p:spPr bwMode="auto">
          <a:xfrm>
            <a:off x="395536" y="2060848"/>
            <a:ext cx="2743200" cy="1047750"/>
          </a:xfrm>
          <a:prstGeom prst="rect">
            <a:avLst/>
          </a:prstGeom>
          <a:noFill/>
          <a:ln w="9525">
            <a:noFill/>
            <a:miter lim="800000"/>
            <a:headEnd/>
            <a:tailEnd/>
          </a:ln>
        </p:spPr>
      </p:pic>
      <p:pic>
        <p:nvPicPr>
          <p:cNvPr id="1030" name="Picture 6"/>
          <p:cNvPicPr>
            <a:picLocks noChangeAspect="1" noChangeArrowheads="1"/>
          </p:cNvPicPr>
          <p:nvPr/>
        </p:nvPicPr>
        <p:blipFill>
          <a:blip r:embed="rId5" cstate="print"/>
          <a:srcRect/>
          <a:stretch>
            <a:fillRect/>
          </a:stretch>
        </p:blipFill>
        <p:spPr bwMode="auto">
          <a:xfrm>
            <a:off x="251520" y="3356992"/>
            <a:ext cx="4799087" cy="30903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正、反面</a:t>
            </a:r>
            <a:endParaRPr lang="zh-CN" altLang="en-US" dirty="0"/>
          </a:p>
        </p:txBody>
      </p:sp>
      <p:sp>
        <p:nvSpPr>
          <p:cNvPr id="3" name="内容占位符 2"/>
          <p:cNvSpPr>
            <a:spLocks noGrp="1"/>
          </p:cNvSpPr>
          <p:nvPr>
            <p:ph idx="1"/>
          </p:nvPr>
        </p:nvSpPr>
        <p:spPr/>
        <p:txBody>
          <a:bodyPr/>
          <a:lstStyle/>
          <a:p>
            <a:r>
              <a:rPr lang="en-US" altLang="zh-CN" dirty="0" smtClean="0">
                <a:sym typeface="Wingdings" pitchFamily="2" charset="2"/>
              </a:rPr>
              <a:t> </a:t>
            </a:r>
            <a:r>
              <a:rPr lang="zh-CN" altLang="en-US" dirty="0" smtClean="0">
                <a:sym typeface="Wingdings" pitchFamily="2" charset="2"/>
              </a:rPr>
              <a:t>多个线程、</a:t>
            </a:r>
            <a:r>
              <a:rPr lang="zh-CN" altLang="en-US" dirty="0" smtClean="0"/>
              <a:t>有变量、</a:t>
            </a:r>
            <a:r>
              <a:rPr lang="zh-CN" altLang="en-US" b="1" dirty="0" smtClean="0">
                <a:solidFill>
                  <a:srgbClr val="C00000"/>
                </a:solidFill>
              </a:rPr>
              <a:t>变量是共享的</a:t>
            </a:r>
            <a:r>
              <a:rPr lang="zh-CN" altLang="en-US" dirty="0" smtClean="0"/>
              <a:t>、变量值可以改变、</a:t>
            </a:r>
            <a:r>
              <a:rPr lang="zh-CN" altLang="en-US" b="1" dirty="0" smtClean="0">
                <a:solidFill>
                  <a:srgbClr val="C00000"/>
                </a:solidFill>
                <a:sym typeface="Wingdings" pitchFamily="2" charset="2"/>
              </a:rPr>
              <a:t>变量不可见</a:t>
            </a:r>
            <a:r>
              <a:rPr lang="zh-CN" altLang="en-US" dirty="0" smtClean="0">
                <a:sym typeface="Wingdings" pitchFamily="2" charset="2"/>
              </a:rPr>
              <a:t>、按照某种特定的顺序、复合操作</a:t>
            </a:r>
            <a:endParaRPr lang="en-US" altLang="zh-CN" dirty="0" smtClean="0">
              <a:sym typeface="Wingdings" pitchFamily="2" charset="2"/>
            </a:endParaRPr>
          </a:p>
          <a:p>
            <a:endParaRPr lang="en-US" altLang="zh-CN" dirty="0" smtClean="0">
              <a:sym typeface="Wingdings" pitchFamily="2" charset="2"/>
            </a:endParaRPr>
          </a:p>
          <a:p>
            <a:r>
              <a:rPr lang="en-US" altLang="zh-CN" dirty="0" smtClean="0">
                <a:sym typeface="Wingdings" pitchFamily="2" charset="2"/>
              </a:rPr>
              <a:t> </a:t>
            </a:r>
            <a:r>
              <a:rPr lang="zh-CN" altLang="en-US" dirty="0" smtClean="0">
                <a:sym typeface="Wingdings" pitchFamily="2" charset="2"/>
              </a:rPr>
              <a:t>单个线程、无</a:t>
            </a:r>
            <a:r>
              <a:rPr lang="zh-CN" altLang="en-US" dirty="0" smtClean="0"/>
              <a:t>变量、</a:t>
            </a:r>
            <a:r>
              <a:rPr lang="zh-CN" altLang="en-US" b="1" dirty="0" smtClean="0">
                <a:solidFill>
                  <a:srgbClr val="C00000"/>
                </a:solidFill>
              </a:rPr>
              <a:t>变量不共享的</a:t>
            </a:r>
            <a:r>
              <a:rPr lang="zh-CN" altLang="en-US" dirty="0" smtClean="0"/>
              <a:t>、变量不可变、</a:t>
            </a:r>
            <a:r>
              <a:rPr lang="zh-CN" altLang="en-US" b="1" dirty="0" smtClean="0">
                <a:solidFill>
                  <a:srgbClr val="C00000"/>
                </a:solidFill>
                <a:sym typeface="Wingdings" pitchFamily="2" charset="2"/>
              </a:rPr>
              <a:t>变量可见</a:t>
            </a:r>
            <a:r>
              <a:rPr lang="zh-CN" altLang="en-US" dirty="0" smtClean="0">
                <a:sym typeface="Wingdings" pitchFamily="2" charset="2"/>
              </a:rPr>
              <a:t>、按照正确顺序执行、原子操作</a:t>
            </a:r>
            <a:endParaRPr lang="en-US" altLang="zh-CN" dirty="0" smtClean="0"/>
          </a:p>
          <a:p>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让线程安全起来吧！</a:t>
            </a:r>
            <a:endParaRPr lang="zh-CN" altLang="en-US" dirty="0"/>
          </a:p>
        </p:txBody>
      </p:sp>
      <p:sp>
        <p:nvSpPr>
          <p:cNvPr id="3" name="内容占位符 2"/>
          <p:cNvSpPr>
            <a:spLocks noGrp="1"/>
          </p:cNvSpPr>
          <p:nvPr>
            <p:ph idx="1"/>
          </p:nvPr>
        </p:nvSpPr>
        <p:spPr>
          <a:xfrm>
            <a:off x="457200" y="1600200"/>
            <a:ext cx="8229600" cy="4205063"/>
          </a:xfrm>
        </p:spPr>
        <p:txBody>
          <a:bodyPr>
            <a:normAutofit lnSpcReduction="10000"/>
          </a:bodyPr>
          <a:lstStyle/>
          <a:p>
            <a:r>
              <a:rPr lang="zh-CN" altLang="en-US" dirty="0" smtClean="0">
                <a:sym typeface="Wingdings" pitchFamily="2" charset="2"/>
              </a:rPr>
              <a:t>单个线程</a:t>
            </a:r>
            <a:endParaRPr lang="en-US" altLang="zh-CN" dirty="0" smtClean="0">
              <a:sym typeface="Wingdings" pitchFamily="2" charset="2"/>
            </a:endParaRPr>
          </a:p>
          <a:p>
            <a:r>
              <a:rPr lang="zh-CN" altLang="en-US" dirty="0" smtClean="0">
                <a:sym typeface="Wingdings" pitchFamily="2" charset="2"/>
              </a:rPr>
              <a:t>无</a:t>
            </a:r>
            <a:r>
              <a:rPr lang="zh-CN" altLang="en-US" dirty="0" smtClean="0"/>
              <a:t>变量</a:t>
            </a:r>
            <a:endParaRPr lang="en-US" altLang="zh-CN" dirty="0" smtClean="0"/>
          </a:p>
          <a:p>
            <a:r>
              <a:rPr lang="zh-CN" altLang="en-US" dirty="0" smtClean="0"/>
              <a:t>变量不共享的</a:t>
            </a:r>
            <a:endParaRPr lang="en-US" altLang="zh-CN" dirty="0" smtClean="0"/>
          </a:p>
          <a:p>
            <a:r>
              <a:rPr lang="zh-CN" altLang="en-US" dirty="0" smtClean="0"/>
              <a:t>变量不可变</a:t>
            </a:r>
            <a:r>
              <a:rPr lang="en-US" altLang="zh-CN" dirty="0" smtClean="0"/>
              <a:t>——</a:t>
            </a:r>
            <a:r>
              <a:rPr lang="zh-CN" altLang="en-US" sz="2400" dirty="0" smtClean="0"/>
              <a:t>没有提供给客户端变化的入口，也就是封装的很严实。</a:t>
            </a:r>
            <a:endParaRPr lang="en-US" altLang="zh-CN" sz="2400" dirty="0" smtClean="0"/>
          </a:p>
          <a:p>
            <a:r>
              <a:rPr lang="zh-CN" altLang="en-US" b="1" dirty="0" smtClean="0">
                <a:solidFill>
                  <a:srgbClr val="C00000"/>
                </a:solidFill>
                <a:sym typeface="Wingdings" pitchFamily="2" charset="2"/>
              </a:rPr>
              <a:t>变量可见</a:t>
            </a:r>
            <a:r>
              <a:rPr lang="en-US" altLang="zh-CN" b="1" dirty="0" smtClean="0">
                <a:solidFill>
                  <a:srgbClr val="C00000"/>
                </a:solidFill>
                <a:sym typeface="Wingdings" pitchFamily="2" charset="2"/>
              </a:rPr>
              <a:t>——</a:t>
            </a:r>
            <a:r>
              <a:rPr lang="zh-CN" altLang="en-US" b="1" dirty="0" smtClean="0">
                <a:solidFill>
                  <a:srgbClr val="C00000"/>
                </a:solidFill>
                <a:sym typeface="Wingdings" pitchFamily="2" charset="2"/>
              </a:rPr>
              <a:t>怎么理解？</a:t>
            </a:r>
            <a:endParaRPr lang="en-US" altLang="zh-CN" b="1" dirty="0" smtClean="0">
              <a:solidFill>
                <a:srgbClr val="C00000"/>
              </a:solidFill>
              <a:sym typeface="Wingdings" pitchFamily="2" charset="2"/>
            </a:endParaRPr>
          </a:p>
          <a:p>
            <a:r>
              <a:rPr lang="zh-CN" altLang="en-US" dirty="0" smtClean="0">
                <a:sym typeface="Wingdings" pitchFamily="2" charset="2"/>
              </a:rPr>
              <a:t>按照正确顺序执行</a:t>
            </a:r>
            <a:endParaRPr lang="en-US" altLang="zh-CN" dirty="0" smtClean="0">
              <a:sym typeface="Wingdings" pitchFamily="2" charset="2"/>
            </a:endParaRPr>
          </a:p>
          <a:p>
            <a:r>
              <a:rPr lang="zh-CN" altLang="en-US" dirty="0" smtClean="0">
                <a:sym typeface="Wingdings" pitchFamily="2" charset="2"/>
              </a:rPr>
              <a:t>原子操作</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理解可见性</a:t>
            </a:r>
            <a:endParaRPr lang="zh-CN" altLang="en-US" dirty="0"/>
          </a:p>
        </p:txBody>
      </p:sp>
      <p:sp>
        <p:nvSpPr>
          <p:cNvPr id="3" name="内容占位符 2"/>
          <p:cNvSpPr>
            <a:spLocks noGrp="1"/>
          </p:cNvSpPr>
          <p:nvPr>
            <p:ph idx="1"/>
          </p:nvPr>
        </p:nvSpPr>
        <p:spPr/>
        <p:txBody>
          <a:bodyPr/>
          <a:lstStyle/>
          <a:p>
            <a:r>
              <a:rPr lang="zh-CN" altLang="en-US" dirty="0" smtClean="0"/>
              <a:t>同一个共享变量两个线程在同一时刻看到的是不一样的呢？</a:t>
            </a:r>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多线程的核心工作</a:t>
            </a:r>
            <a:endParaRPr lang="zh-CN" altLang="en-US" dirty="0"/>
          </a:p>
        </p:txBody>
      </p:sp>
      <p:sp>
        <p:nvSpPr>
          <p:cNvPr id="3" name="内容占位符 2"/>
          <p:cNvSpPr>
            <a:spLocks noGrp="1"/>
          </p:cNvSpPr>
          <p:nvPr>
            <p:ph idx="1"/>
          </p:nvPr>
        </p:nvSpPr>
        <p:spPr/>
        <p:txBody>
          <a:bodyPr/>
          <a:lstStyle/>
          <a:p>
            <a:r>
              <a:rPr lang="zh-CN" altLang="en-US" dirty="0" smtClean="0"/>
              <a:t>核心：要编写</a:t>
            </a:r>
            <a:r>
              <a:rPr lang="zh-CN" altLang="en-US" b="1" dirty="0" smtClean="0">
                <a:solidFill>
                  <a:srgbClr val="FF0000"/>
                </a:solidFill>
              </a:rPr>
              <a:t>线程安全</a:t>
            </a:r>
            <a:r>
              <a:rPr lang="zh-CN" altLang="en-US" dirty="0" smtClean="0"/>
              <a:t>的代码，其核心在于要对状态访问操作进行管理，特别是对</a:t>
            </a:r>
            <a:r>
              <a:rPr lang="zh-CN" altLang="en-US" b="1" dirty="0" smtClean="0">
                <a:solidFill>
                  <a:srgbClr val="FF0000"/>
                </a:solidFill>
              </a:rPr>
              <a:t>共享</a:t>
            </a:r>
            <a:r>
              <a:rPr lang="zh-CN" altLang="en-US" dirty="0" smtClean="0"/>
              <a:t>和</a:t>
            </a:r>
            <a:r>
              <a:rPr lang="zh-CN" altLang="en-US" b="1" dirty="0" smtClean="0">
                <a:solidFill>
                  <a:srgbClr val="FF0000"/>
                </a:solidFill>
              </a:rPr>
              <a:t>可变</a:t>
            </a:r>
            <a:r>
              <a:rPr lang="zh-CN" altLang="en-US" dirty="0" smtClean="0"/>
              <a:t>的</a:t>
            </a:r>
            <a:r>
              <a:rPr lang="zh-CN" altLang="en-US" b="1" dirty="0" smtClean="0">
                <a:solidFill>
                  <a:schemeClr val="accent2"/>
                </a:solidFill>
              </a:rPr>
              <a:t>状态</a:t>
            </a:r>
            <a:r>
              <a:rPr lang="zh-CN" altLang="en-US" dirty="0" smtClean="0"/>
              <a:t>访问。</a:t>
            </a:r>
            <a:endParaRPr lang="en-US" altLang="zh-CN" dirty="0" smtClean="0"/>
          </a:p>
          <a:p>
            <a:endParaRPr lang="en-US" altLang="zh-CN" dirty="0" smtClean="0"/>
          </a:p>
          <a:p>
            <a:r>
              <a:rPr lang="zh-CN" altLang="en-US" dirty="0" smtClean="0"/>
              <a:t>问题：什么是线程安全？什么是状态？共享状态和可变状态是什么？</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187624" y="332656"/>
            <a:ext cx="6419850" cy="2600325"/>
          </a:xfrm>
          <a:prstGeom prst="rect">
            <a:avLst/>
          </a:prstGeom>
          <a:noFill/>
          <a:ln w="9525">
            <a:noFill/>
            <a:miter lim="800000"/>
            <a:headEnd/>
            <a:tailEnd/>
          </a:ln>
        </p:spPr>
      </p:pic>
      <p:pic>
        <p:nvPicPr>
          <p:cNvPr id="4099" name="Picture 3"/>
          <p:cNvPicPr>
            <a:picLocks noGrp="1" noChangeAspect="1" noChangeArrowheads="1"/>
          </p:cNvPicPr>
          <p:nvPr>
            <p:ph idx="1"/>
          </p:nvPr>
        </p:nvPicPr>
        <p:blipFill>
          <a:blip r:embed="rId3" cstate="print"/>
          <a:srcRect/>
          <a:stretch>
            <a:fillRect/>
          </a:stretch>
        </p:blipFill>
        <p:spPr bwMode="auto">
          <a:xfrm>
            <a:off x="1259632" y="3501008"/>
            <a:ext cx="642937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volatile</a:t>
            </a:r>
            <a:r>
              <a:rPr lang="zh-CN" altLang="en-US" dirty="0" smtClean="0"/>
              <a:t>和普通变量</a:t>
            </a:r>
            <a:endParaRPr lang="zh-CN" altLang="en-US" dirty="0"/>
          </a:p>
        </p:txBody>
      </p:sp>
      <p:sp>
        <p:nvSpPr>
          <p:cNvPr id="3" name="内容占位符 2"/>
          <p:cNvSpPr>
            <a:spLocks noGrp="1"/>
          </p:cNvSpPr>
          <p:nvPr>
            <p:ph idx="1"/>
          </p:nvPr>
        </p:nvSpPr>
        <p:spPr/>
        <p:txBody>
          <a:bodyPr/>
          <a:lstStyle/>
          <a:p>
            <a:r>
              <a:rPr lang="en-US" altLang="zh-CN" dirty="0" smtClean="0"/>
              <a:t>Volatile</a:t>
            </a:r>
            <a:r>
              <a:rPr lang="zh-CN" altLang="en-US" dirty="0" smtClean="0"/>
              <a:t>可见性：一个线程修改了一个变量值，另一个线程立马知道。</a:t>
            </a:r>
            <a:endParaRPr lang="en-US" altLang="zh-CN" dirty="0" smtClean="0"/>
          </a:p>
          <a:p>
            <a:endParaRPr lang="en-US" altLang="zh-CN" dirty="0" smtClean="0"/>
          </a:p>
          <a:p>
            <a:r>
              <a:rPr lang="zh-CN" altLang="en-US" dirty="0" smtClean="0"/>
              <a:t>普通变量：线程</a:t>
            </a:r>
            <a:r>
              <a:rPr lang="en-US" altLang="zh-CN" dirty="0" smtClean="0"/>
              <a:t>A</a:t>
            </a:r>
            <a:r>
              <a:rPr lang="zh-CN" altLang="en-US" dirty="0" smtClean="0"/>
              <a:t>修改了变量值，线程</a:t>
            </a:r>
            <a:r>
              <a:rPr lang="en-US" altLang="zh-CN" dirty="0" smtClean="0"/>
              <a:t>B</a:t>
            </a:r>
            <a:r>
              <a:rPr lang="zh-CN" altLang="en-US" dirty="0" smtClean="0"/>
              <a:t>在</a:t>
            </a:r>
            <a:r>
              <a:rPr lang="en-US" altLang="zh-CN" dirty="0" smtClean="0"/>
              <a:t>A</a:t>
            </a:r>
            <a:r>
              <a:rPr lang="zh-CN" altLang="en-US" dirty="0" smtClean="0"/>
              <a:t>回写到主内存后，并从中读取变量，才能看到最新的数据。</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smtClean="0"/>
              <a:t>Cpu</a:t>
            </a:r>
            <a:r>
              <a:rPr lang="zh-CN" altLang="en-US" dirty="0" smtClean="0"/>
              <a:t>和内存交互的时候，由于内存</a:t>
            </a:r>
            <a:r>
              <a:rPr lang="en-US" altLang="zh-CN" dirty="0" err="1" smtClean="0"/>
              <a:t>io</a:t>
            </a:r>
            <a:r>
              <a:rPr lang="zh-CN" altLang="en-US" dirty="0" smtClean="0"/>
              <a:t>较</a:t>
            </a:r>
            <a:r>
              <a:rPr lang="en-US" altLang="zh-CN" dirty="0" err="1" smtClean="0"/>
              <a:t>cpu</a:t>
            </a:r>
            <a:r>
              <a:rPr lang="zh-CN" altLang="en-US" dirty="0" smtClean="0"/>
              <a:t>慢，于是会在</a:t>
            </a:r>
            <a:r>
              <a:rPr lang="en-US" altLang="zh-CN" dirty="0" err="1" smtClean="0"/>
              <a:t>cpu</a:t>
            </a:r>
            <a:r>
              <a:rPr lang="zh-CN" altLang="en-US" dirty="0" smtClean="0"/>
              <a:t>中加一个缓存</a:t>
            </a:r>
            <a:endParaRPr lang="en-US" altLang="zh-CN" dirty="0" smtClean="0"/>
          </a:p>
          <a:p>
            <a:endParaRPr lang="en-US" altLang="zh-CN" dirty="0" smtClean="0"/>
          </a:p>
          <a:p>
            <a:r>
              <a:rPr lang="zh-CN" altLang="en-US" dirty="0" smtClean="0"/>
              <a:t>是位于</a:t>
            </a:r>
            <a:r>
              <a:rPr lang="en-US" altLang="zh-CN" dirty="0" smtClean="0"/>
              <a:t>CPU</a:t>
            </a:r>
            <a:r>
              <a:rPr lang="zh-CN" altLang="en-US" dirty="0" smtClean="0"/>
              <a:t>与内存之间的临时</a:t>
            </a:r>
            <a:r>
              <a:rPr lang="zh-CN" altLang="en-US" dirty="0" smtClean="0">
                <a:hlinkClick r:id="rId2"/>
              </a:rPr>
              <a:t>存储器</a:t>
            </a:r>
            <a:r>
              <a:rPr lang="zh-CN" altLang="en-US" dirty="0" smtClean="0"/>
              <a:t>，它的容量比内存小的多但是交换速度却比内存要快得多。高速</a:t>
            </a:r>
            <a:r>
              <a:rPr lang="zh-CN" altLang="en-US" dirty="0" smtClean="0">
                <a:hlinkClick r:id="rId3"/>
              </a:rPr>
              <a:t>缓存</a:t>
            </a:r>
            <a:r>
              <a:rPr lang="zh-CN" altLang="en-US" dirty="0" smtClean="0"/>
              <a:t>的出现主要是为了解决</a:t>
            </a:r>
            <a:r>
              <a:rPr lang="en-US" altLang="zh-CN" dirty="0" smtClean="0"/>
              <a:t>CPU</a:t>
            </a:r>
            <a:r>
              <a:rPr lang="zh-CN" altLang="en-US" dirty="0" smtClean="0">
                <a:hlinkClick r:id="rId4"/>
              </a:rPr>
              <a:t>运算速度</a:t>
            </a:r>
            <a:r>
              <a:rPr lang="zh-CN" altLang="en-US" dirty="0" smtClean="0"/>
              <a:t>与内存读写速度不匹配的矛盾，因为</a:t>
            </a:r>
            <a:r>
              <a:rPr lang="en-US" altLang="zh-CN" dirty="0" smtClean="0"/>
              <a:t>CPU</a:t>
            </a:r>
            <a:r>
              <a:rPr lang="zh-CN" altLang="en-US" dirty="0" smtClean="0"/>
              <a:t>运算速度要比内存读写速度快很多，这样会使</a:t>
            </a:r>
            <a:r>
              <a:rPr lang="en-US" altLang="zh-CN" dirty="0" smtClean="0"/>
              <a:t>CPU</a:t>
            </a:r>
            <a:r>
              <a:rPr lang="zh-CN" altLang="en-US" dirty="0" smtClean="0"/>
              <a:t>花费很长时间等待数据到来或把数据写入内存。在缓存中的数据是内存中的一小部分，但这一小部分是短时间内</a:t>
            </a:r>
            <a:r>
              <a:rPr lang="en-US" altLang="zh-CN" dirty="0" smtClean="0"/>
              <a:t>CPU</a:t>
            </a:r>
            <a:r>
              <a:rPr lang="zh-CN" altLang="en-US" dirty="0" smtClean="0"/>
              <a:t>即将访问的，当</a:t>
            </a:r>
            <a:r>
              <a:rPr lang="en-US" altLang="zh-CN" dirty="0" smtClean="0"/>
              <a:t>CPU</a:t>
            </a:r>
            <a:r>
              <a:rPr lang="zh-CN" altLang="en-US" dirty="0" smtClean="0"/>
              <a:t>调用大量数据时，就可避开内存直接从缓存中调用，从而加快读取速度。</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Cpu</a:t>
            </a:r>
            <a:r>
              <a:rPr lang="zh-CN" altLang="en-US" dirty="0" smtClean="0"/>
              <a:t>缓存</a:t>
            </a:r>
            <a:endParaRPr lang="zh-CN" altLang="en-US" dirty="0"/>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srcRect/>
          <a:stretch>
            <a:fillRect/>
          </a:stretch>
        </p:blipFill>
        <p:spPr bwMode="auto">
          <a:xfrm>
            <a:off x="2771800" y="2276872"/>
            <a:ext cx="2790825" cy="2638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a:t>
            </a:r>
            <a:endParaRPr lang="zh-CN" altLang="en-US" dirty="0"/>
          </a:p>
        </p:txBody>
      </p:sp>
      <p:sp>
        <p:nvSpPr>
          <p:cNvPr id="3" name="内容占位符 2"/>
          <p:cNvSpPr>
            <a:spLocks noGrp="1"/>
          </p:cNvSpPr>
          <p:nvPr>
            <p:ph idx="1"/>
          </p:nvPr>
        </p:nvSpPr>
        <p:spPr>
          <a:xfrm>
            <a:off x="457200" y="1600201"/>
            <a:ext cx="8229600" cy="1684784"/>
          </a:xfrm>
        </p:spPr>
        <p:txBody>
          <a:bodyPr/>
          <a:lstStyle/>
          <a:p>
            <a:r>
              <a:rPr lang="zh-CN" altLang="en-US" dirty="0" smtClean="0"/>
              <a:t>多核</a:t>
            </a:r>
            <a:r>
              <a:rPr lang="en-US" altLang="zh-CN" dirty="0" err="1" smtClean="0"/>
              <a:t>cpu</a:t>
            </a:r>
            <a:r>
              <a:rPr lang="zh-CN" altLang="en-US" dirty="0" smtClean="0"/>
              <a:t>都有自己的缓存，而内存只有一个。在进行交互的时候，存在数据不一致的问题。</a:t>
            </a:r>
            <a:endParaRPr lang="en-US" altLang="zh-CN" dirty="0" smtClean="0"/>
          </a:p>
          <a:p>
            <a:endParaRPr lang="zh-CN" altLang="en-US" dirty="0"/>
          </a:p>
        </p:txBody>
      </p:sp>
      <p:grpSp>
        <p:nvGrpSpPr>
          <p:cNvPr id="8" name="组合 40"/>
          <p:cNvGrpSpPr/>
          <p:nvPr/>
        </p:nvGrpSpPr>
        <p:grpSpPr>
          <a:xfrm>
            <a:off x="467544" y="3068960"/>
            <a:ext cx="8208912" cy="3346168"/>
            <a:chOff x="467544" y="2996952"/>
            <a:chExt cx="8208912" cy="3346168"/>
          </a:xfrm>
        </p:grpSpPr>
        <p:sp>
          <p:nvSpPr>
            <p:cNvPr id="9" name="矩形 8"/>
            <p:cNvSpPr/>
            <p:nvPr/>
          </p:nvSpPr>
          <p:spPr>
            <a:xfrm>
              <a:off x="1547664" y="3789040"/>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value=9</a:t>
              </a:r>
              <a:endParaRPr lang="zh-CN" altLang="en-US" dirty="0"/>
            </a:p>
          </p:txBody>
        </p:sp>
        <p:sp>
          <p:nvSpPr>
            <p:cNvPr id="10" name="TextBox 9"/>
            <p:cNvSpPr txBox="1"/>
            <p:nvPr/>
          </p:nvSpPr>
          <p:spPr>
            <a:xfrm>
              <a:off x="467544" y="3933056"/>
              <a:ext cx="317716" cy="369332"/>
            </a:xfrm>
            <a:prstGeom prst="rect">
              <a:avLst/>
            </a:prstGeom>
            <a:noFill/>
          </p:spPr>
          <p:txBody>
            <a:bodyPr wrap="none" rtlCol="0">
              <a:spAutoFit/>
            </a:bodyPr>
            <a:lstStyle/>
            <a:p>
              <a:r>
                <a:rPr lang="en-US" altLang="zh-CN" dirty="0" smtClean="0"/>
                <a:t>A</a:t>
              </a:r>
              <a:endParaRPr lang="zh-CN" altLang="en-US" dirty="0"/>
            </a:p>
          </p:txBody>
        </p:sp>
        <p:sp>
          <p:nvSpPr>
            <p:cNvPr id="11" name="TextBox 10"/>
            <p:cNvSpPr txBox="1"/>
            <p:nvPr/>
          </p:nvSpPr>
          <p:spPr>
            <a:xfrm>
              <a:off x="467544" y="5157192"/>
              <a:ext cx="317716" cy="369332"/>
            </a:xfrm>
            <a:prstGeom prst="rect">
              <a:avLst/>
            </a:prstGeom>
            <a:noFill/>
          </p:spPr>
          <p:txBody>
            <a:bodyPr wrap="none" rtlCol="0">
              <a:spAutoFit/>
            </a:bodyPr>
            <a:lstStyle/>
            <a:p>
              <a:r>
                <a:rPr lang="en-US" altLang="zh-CN" dirty="0" smtClean="0"/>
                <a:t>B</a:t>
              </a:r>
              <a:endParaRPr lang="zh-CN" altLang="en-US" dirty="0"/>
            </a:p>
          </p:txBody>
        </p:sp>
        <p:sp>
          <p:nvSpPr>
            <p:cNvPr id="12" name="矩形 11"/>
            <p:cNvSpPr/>
            <p:nvPr/>
          </p:nvSpPr>
          <p:spPr>
            <a:xfrm>
              <a:off x="2771800"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Value=9</a:t>
              </a:r>
              <a:endParaRPr lang="zh-CN" altLang="en-US" dirty="0"/>
            </a:p>
          </p:txBody>
        </p:sp>
        <p:sp>
          <p:nvSpPr>
            <p:cNvPr id="13" name="矩形 12"/>
            <p:cNvSpPr/>
            <p:nvPr/>
          </p:nvSpPr>
          <p:spPr>
            <a:xfrm>
              <a:off x="6516216" y="5085184"/>
              <a:ext cx="1152128"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Value=10</a:t>
              </a:r>
              <a:endParaRPr lang="zh-CN" altLang="en-US" dirty="0"/>
            </a:p>
          </p:txBody>
        </p:sp>
        <p:sp>
          <p:nvSpPr>
            <p:cNvPr id="14" name="矩形 13"/>
            <p:cNvSpPr/>
            <p:nvPr/>
          </p:nvSpPr>
          <p:spPr>
            <a:xfrm>
              <a:off x="5220072" y="3800157"/>
              <a:ext cx="1152128"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value=10</a:t>
              </a:r>
              <a:endParaRPr lang="zh-CN" altLang="en-US" dirty="0"/>
            </a:p>
          </p:txBody>
        </p:sp>
        <p:sp>
          <p:nvSpPr>
            <p:cNvPr id="15" name="矩形 14"/>
            <p:cNvSpPr/>
            <p:nvPr/>
          </p:nvSpPr>
          <p:spPr>
            <a:xfrm>
              <a:off x="3419872" y="3788282"/>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9+1=10</a:t>
              </a:r>
              <a:endParaRPr lang="zh-CN" altLang="en-US" dirty="0"/>
            </a:p>
          </p:txBody>
        </p:sp>
        <p:sp>
          <p:nvSpPr>
            <p:cNvPr id="16" name="矩形 15"/>
            <p:cNvSpPr/>
            <p:nvPr/>
          </p:nvSpPr>
          <p:spPr>
            <a:xfrm>
              <a:off x="4499992"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9+1=10</a:t>
              </a:r>
              <a:endParaRPr lang="zh-CN" altLang="en-US" dirty="0"/>
            </a:p>
          </p:txBody>
        </p:sp>
        <p:cxnSp>
          <p:nvCxnSpPr>
            <p:cNvPr id="17" name="直接箭头连接符 16"/>
            <p:cNvCxnSpPr>
              <a:endCxn id="12" idx="1"/>
            </p:cNvCxnSpPr>
            <p:nvPr/>
          </p:nvCxnSpPr>
          <p:spPr>
            <a:xfrm>
              <a:off x="1547664" y="5373216"/>
              <a:ext cx="12241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12" idx="3"/>
              <a:endCxn id="16" idx="1"/>
            </p:cNvCxnSpPr>
            <p:nvPr/>
          </p:nvCxnSpPr>
          <p:spPr>
            <a:xfrm>
              <a:off x="3707904" y="5373216"/>
              <a:ext cx="792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6" idx="3"/>
              <a:endCxn id="13" idx="1"/>
            </p:cNvCxnSpPr>
            <p:nvPr/>
          </p:nvCxnSpPr>
          <p:spPr>
            <a:xfrm>
              <a:off x="5436096" y="5373216"/>
              <a:ext cx="10801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a:stCxn id="9" idx="3"/>
              <a:endCxn id="15" idx="1"/>
            </p:cNvCxnSpPr>
            <p:nvPr/>
          </p:nvCxnSpPr>
          <p:spPr>
            <a:xfrm flipV="1">
              <a:off x="2483768" y="4076314"/>
              <a:ext cx="936104" cy="7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5" idx="3"/>
              <a:endCxn id="14" idx="1"/>
            </p:cNvCxnSpPr>
            <p:nvPr/>
          </p:nvCxnSpPr>
          <p:spPr>
            <a:xfrm>
              <a:off x="4355976" y="4076314"/>
              <a:ext cx="864096" cy="11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nvCxnSpPr>
          <p:spPr>
            <a:xfrm>
              <a:off x="7956376" y="3284984"/>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a:off x="6444208" y="3284984"/>
              <a:ext cx="0"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4" name="TextBox 23"/>
            <p:cNvSpPr txBox="1"/>
            <p:nvPr/>
          </p:nvSpPr>
          <p:spPr>
            <a:xfrm>
              <a:off x="7812360" y="2996952"/>
              <a:ext cx="413896" cy="369332"/>
            </a:xfrm>
            <a:prstGeom prst="rect">
              <a:avLst/>
            </a:prstGeom>
            <a:noFill/>
          </p:spPr>
          <p:txBody>
            <a:bodyPr wrap="none" rtlCol="0">
              <a:spAutoFit/>
            </a:bodyPr>
            <a:lstStyle/>
            <a:p>
              <a:r>
                <a:rPr lang="en-US" altLang="zh-CN" dirty="0" smtClean="0"/>
                <a:t>T2</a:t>
              </a:r>
              <a:endParaRPr lang="zh-CN" altLang="en-US" dirty="0"/>
            </a:p>
          </p:txBody>
        </p:sp>
        <p:sp>
          <p:nvSpPr>
            <p:cNvPr id="25" name="TextBox 24"/>
            <p:cNvSpPr txBox="1"/>
            <p:nvPr/>
          </p:nvSpPr>
          <p:spPr>
            <a:xfrm>
              <a:off x="5891136" y="5973788"/>
              <a:ext cx="1008112" cy="369332"/>
            </a:xfrm>
            <a:prstGeom prst="rect">
              <a:avLst/>
            </a:prstGeom>
            <a:noFill/>
          </p:spPr>
          <p:txBody>
            <a:bodyPr wrap="square" rtlCol="0">
              <a:spAutoFit/>
            </a:bodyPr>
            <a:lstStyle/>
            <a:p>
              <a:r>
                <a:rPr lang="en-US" altLang="zh-CN" dirty="0" smtClean="0"/>
                <a:t>value=?</a:t>
              </a:r>
              <a:endParaRPr lang="zh-CN" altLang="en-US" dirty="0"/>
            </a:p>
          </p:txBody>
        </p:sp>
        <p:sp>
          <p:nvSpPr>
            <p:cNvPr id="26" name="TextBox 25"/>
            <p:cNvSpPr txBox="1"/>
            <p:nvPr/>
          </p:nvSpPr>
          <p:spPr>
            <a:xfrm>
              <a:off x="7631832" y="5949280"/>
              <a:ext cx="1044624" cy="369332"/>
            </a:xfrm>
            <a:prstGeom prst="rect">
              <a:avLst/>
            </a:prstGeom>
            <a:noFill/>
          </p:spPr>
          <p:txBody>
            <a:bodyPr wrap="square" rtlCol="0">
              <a:spAutoFit/>
            </a:bodyPr>
            <a:lstStyle/>
            <a:p>
              <a:r>
                <a:rPr lang="en-US" altLang="zh-CN" dirty="0" smtClean="0"/>
                <a:t>value=?</a:t>
              </a:r>
              <a:endParaRPr lang="zh-CN" altLang="en-US" dirty="0"/>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实际上</a:t>
            </a:r>
            <a:r>
              <a:rPr lang="en-US" altLang="zh-CN" dirty="0" smtClean="0"/>
              <a:t>value</a:t>
            </a:r>
            <a:r>
              <a:rPr lang="zh-CN" altLang="en-US" dirty="0" smtClean="0"/>
              <a:t>加了</a:t>
            </a:r>
            <a:r>
              <a:rPr lang="en-US" altLang="zh-CN" dirty="0" smtClean="0"/>
              <a:t>2=11</a:t>
            </a:r>
            <a:endParaRPr lang="zh-CN" altLang="en-US" dirty="0"/>
          </a:p>
        </p:txBody>
      </p:sp>
      <p:sp>
        <p:nvSpPr>
          <p:cNvPr id="4" name="矩形 3"/>
          <p:cNvSpPr/>
          <p:nvPr/>
        </p:nvSpPr>
        <p:spPr>
          <a:xfrm>
            <a:off x="1619672" y="2204864"/>
            <a:ext cx="1656184"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r>
              <a:rPr lang="zh-CN" altLang="en-US" dirty="0" smtClean="0"/>
              <a:t>：</a:t>
            </a:r>
            <a:r>
              <a:rPr lang="en-US" altLang="zh-CN" dirty="0" smtClean="0"/>
              <a:t>value+1=10</a:t>
            </a:r>
            <a:endParaRPr lang="zh-CN" altLang="en-US" dirty="0"/>
          </a:p>
        </p:txBody>
      </p:sp>
      <p:sp>
        <p:nvSpPr>
          <p:cNvPr id="5" name="矩形 4"/>
          <p:cNvSpPr/>
          <p:nvPr/>
        </p:nvSpPr>
        <p:spPr>
          <a:xfrm>
            <a:off x="1547664" y="4221088"/>
            <a:ext cx="180020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r>
              <a:rPr lang="zh-CN" altLang="en-US" dirty="0" smtClean="0"/>
              <a:t>：</a:t>
            </a:r>
            <a:r>
              <a:rPr lang="en-US" altLang="zh-CN" dirty="0" smtClean="0"/>
              <a:t>value+1=10</a:t>
            </a:r>
            <a:endParaRPr lang="zh-CN" altLang="en-US" dirty="0"/>
          </a:p>
        </p:txBody>
      </p:sp>
      <p:sp>
        <p:nvSpPr>
          <p:cNvPr id="6" name="矩形 5"/>
          <p:cNvSpPr/>
          <p:nvPr/>
        </p:nvSpPr>
        <p:spPr>
          <a:xfrm>
            <a:off x="5580112" y="2780928"/>
            <a:ext cx="1872208"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内存：</a:t>
            </a:r>
            <a:r>
              <a:rPr lang="en-US" altLang="zh-CN" dirty="0" smtClean="0"/>
              <a:t>value=10</a:t>
            </a:r>
            <a:endParaRPr lang="zh-CN" altLang="en-US" dirty="0"/>
          </a:p>
        </p:txBody>
      </p:sp>
      <p:cxnSp>
        <p:nvCxnSpPr>
          <p:cNvPr id="8" name="直接箭头连接符 7"/>
          <p:cNvCxnSpPr>
            <a:endCxn id="6" idx="1"/>
          </p:cNvCxnSpPr>
          <p:nvPr/>
        </p:nvCxnSpPr>
        <p:spPr>
          <a:xfrm>
            <a:off x="3347864" y="2708920"/>
            <a:ext cx="2232248"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6" idx="1"/>
          </p:cNvCxnSpPr>
          <p:nvPr/>
        </p:nvCxnSpPr>
        <p:spPr>
          <a:xfrm flipV="1">
            <a:off x="3131840" y="3429000"/>
            <a:ext cx="2448272"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MSI</a:t>
            </a:r>
            <a:r>
              <a:rPr lang="zh-CN" altLang="en-US" dirty="0" smtClean="0"/>
              <a:t>协议</a:t>
            </a:r>
            <a:endParaRPr lang="zh-CN" altLang="en-US" dirty="0"/>
          </a:p>
        </p:txBody>
      </p:sp>
      <p:sp>
        <p:nvSpPr>
          <p:cNvPr id="3" name="内容占位符 2"/>
          <p:cNvSpPr>
            <a:spLocks noGrp="1"/>
          </p:cNvSpPr>
          <p:nvPr>
            <p:ph idx="1"/>
          </p:nvPr>
        </p:nvSpPr>
        <p:spPr/>
        <p:txBody>
          <a:bodyPr/>
          <a:lstStyle/>
          <a:p>
            <a:r>
              <a:rPr lang="en-US" altLang="zh-CN" dirty="0" smtClean="0"/>
              <a:t>M: modified</a:t>
            </a:r>
          </a:p>
          <a:p>
            <a:r>
              <a:rPr lang="en-US" altLang="zh-CN" dirty="0" smtClean="0"/>
              <a:t>S:shared</a:t>
            </a:r>
          </a:p>
          <a:p>
            <a:r>
              <a:rPr lang="en-US" altLang="zh-CN" dirty="0" smtClean="0"/>
              <a:t>I:invalid</a:t>
            </a:r>
          </a:p>
          <a:p>
            <a:pPr>
              <a:buNone/>
            </a:pPr>
            <a:endParaRPr lang="en-US" altLang="zh-CN" dirty="0" smtClean="0"/>
          </a:p>
          <a:p>
            <a:pPr>
              <a:buNone/>
            </a:pPr>
            <a:r>
              <a:rPr lang="en-US" altLang="zh-CN" dirty="0" smtClean="0"/>
              <a:t>	</a:t>
            </a:r>
            <a:r>
              <a:rPr lang="zh-CN" altLang="en-US" dirty="0" smtClean="0"/>
              <a:t>每一个缓存都有三个状态，缓存之间通过</a:t>
            </a:r>
            <a:r>
              <a:rPr lang="en-US" altLang="zh-CN" dirty="0" smtClean="0"/>
              <a:t>bus</a:t>
            </a:r>
            <a:r>
              <a:rPr lang="zh-CN" altLang="en-US" dirty="0" smtClean="0"/>
              <a:t>根据不同的请求（写、读）以及各个缓存之间的状态来对数据进行拷贝？覆盖？处理达到一致性。</a:t>
            </a:r>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JMM</a:t>
            </a:r>
            <a:r>
              <a:rPr lang="zh-CN" altLang="en-US" dirty="0" smtClean="0"/>
              <a:t>一致性协议</a:t>
            </a:r>
            <a:endParaRPr lang="zh-CN" altLang="en-US" dirty="0"/>
          </a:p>
        </p:txBody>
      </p:sp>
      <p:sp>
        <p:nvSpPr>
          <p:cNvPr id="3" name="内容占位符 2"/>
          <p:cNvSpPr>
            <a:spLocks noGrp="1"/>
          </p:cNvSpPr>
          <p:nvPr>
            <p:ph idx="1"/>
          </p:nvPr>
        </p:nvSpPr>
        <p:spPr/>
        <p:txBody>
          <a:bodyPr/>
          <a:lstStyle/>
          <a:p>
            <a:r>
              <a:rPr lang="en-US" altLang="zh-CN" dirty="0" smtClean="0"/>
              <a:t>C</a:t>
            </a:r>
            <a:r>
              <a:rPr lang="zh-CN" altLang="en-US" dirty="0" smtClean="0"/>
              <a:t>、</a:t>
            </a:r>
            <a:r>
              <a:rPr lang="en-US" altLang="zh-CN" dirty="0" smtClean="0"/>
              <a:t>C++</a:t>
            </a:r>
            <a:r>
              <a:rPr lang="zh-CN" altLang="en-US" dirty="0" smtClean="0"/>
              <a:t>直接访问硬件（或者说操作系统内存模型）</a:t>
            </a:r>
            <a:endParaRPr lang="en-US" altLang="zh-CN" dirty="0" smtClean="0"/>
          </a:p>
          <a:p>
            <a:endParaRPr lang="en-US" altLang="zh-CN" dirty="0" smtClean="0"/>
          </a:p>
          <a:p>
            <a:r>
              <a:rPr lang="en-US" altLang="zh-CN" dirty="0" smtClean="0"/>
              <a:t>JAVA </a:t>
            </a:r>
            <a:r>
              <a:rPr lang="zh-CN" altLang="en-US" dirty="0" smtClean="0"/>
              <a:t>屏蔽了各种硬件和操作系统内存的访问差异性，让</a:t>
            </a:r>
            <a:r>
              <a:rPr lang="en-US" altLang="zh-CN" dirty="0" smtClean="0"/>
              <a:t>java</a:t>
            </a:r>
            <a:r>
              <a:rPr lang="zh-CN" altLang="en-US" dirty="0" smtClean="0"/>
              <a:t>在各个平台下面能达到一致性效果。</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JMM</a:t>
            </a:r>
            <a:r>
              <a:rPr lang="zh-CN" altLang="en-US" dirty="0" smtClean="0"/>
              <a:t>目标</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定义了</a:t>
            </a:r>
            <a:r>
              <a:rPr lang="zh-CN" altLang="en-US" b="1" dirty="0" smtClean="0">
                <a:solidFill>
                  <a:srgbClr val="0000FF"/>
                </a:solidFill>
              </a:rPr>
              <a:t>变量的访问规则</a:t>
            </a:r>
            <a:r>
              <a:rPr lang="zh-CN" altLang="en-US" dirty="0" smtClean="0"/>
              <a:t>，即在虚拟机中将变量存储到内存和从内存中取出变量这样的底层细节。这里的变量与</a:t>
            </a:r>
            <a:r>
              <a:rPr lang="en-US" altLang="zh-CN" dirty="0" smtClean="0"/>
              <a:t>java</a:t>
            </a:r>
            <a:r>
              <a:rPr lang="zh-CN" altLang="en-US" dirty="0" smtClean="0"/>
              <a:t>编程的变量有些区别，他包括了实例字段、静态字段和构成数组对象的元素。不包含局部变量和方法参数（线程私有的，不会被共享，不存在竞争问题）</a:t>
            </a:r>
            <a:endParaRPr lang="en-US" altLang="zh-CN" dirty="0" smtClean="0"/>
          </a:p>
          <a:p>
            <a:r>
              <a:rPr lang="zh-CN" altLang="en-US" dirty="0" smtClean="0"/>
              <a:t>这里的</a:t>
            </a:r>
            <a:r>
              <a:rPr lang="zh-CN" altLang="en-US" b="1" dirty="0" smtClean="0">
                <a:solidFill>
                  <a:srgbClr val="0000FF"/>
                </a:solidFill>
              </a:rPr>
              <a:t>主内存值虚拟机的内存</a:t>
            </a:r>
            <a:r>
              <a:rPr lang="zh-CN" altLang="en-US" dirty="0" smtClean="0"/>
              <a:t>。</a:t>
            </a:r>
            <a:endParaRPr lang="en-US" altLang="zh-CN" dirty="0" smtClean="0"/>
          </a:p>
          <a:p>
            <a:r>
              <a:rPr lang="zh-CN" altLang="en-US" b="1" dirty="0" smtClean="0">
                <a:solidFill>
                  <a:srgbClr val="0000FF"/>
                </a:solidFill>
              </a:rPr>
              <a:t>工作内存和主内存之间的关系类比于硬件中</a:t>
            </a:r>
            <a:r>
              <a:rPr lang="en-US" altLang="zh-CN" b="1" dirty="0" err="1" smtClean="0">
                <a:solidFill>
                  <a:srgbClr val="0000FF"/>
                </a:solidFill>
              </a:rPr>
              <a:t>cpu</a:t>
            </a:r>
            <a:r>
              <a:rPr lang="zh-CN" altLang="en-US" b="1" dirty="0" smtClean="0">
                <a:solidFill>
                  <a:srgbClr val="0000FF"/>
                </a:solidFill>
              </a:rPr>
              <a:t>的缓存和内存关系。</a:t>
            </a: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smtClean="0"/>
              <a:t>不同线程（</a:t>
            </a:r>
            <a:r>
              <a:rPr lang="en-US" altLang="zh-CN" dirty="0" err="1" smtClean="0"/>
              <a:t>cpu</a:t>
            </a:r>
            <a:r>
              <a:rPr lang="zh-CN" altLang="en-US" dirty="0" smtClean="0"/>
              <a:t>）无法直接访问对方的工作内存（缓存）</a:t>
            </a:r>
            <a:endParaRPr lang="en-US" altLang="zh-CN" dirty="0" smtClean="0"/>
          </a:p>
          <a:p>
            <a:r>
              <a:rPr lang="zh-CN" altLang="en-US" b="1" dirty="0" smtClean="0">
                <a:solidFill>
                  <a:srgbClr val="0000FF"/>
                </a:solidFill>
              </a:rPr>
              <a:t>线程的变量值的</a:t>
            </a:r>
            <a:r>
              <a:rPr lang="zh-CN" altLang="en-US" b="1" dirty="0" smtClean="0">
                <a:solidFill>
                  <a:srgbClr val="FF0000"/>
                </a:solidFill>
              </a:rPr>
              <a:t>传递</a:t>
            </a:r>
            <a:r>
              <a:rPr lang="zh-CN" altLang="en-US" b="1" dirty="0" smtClean="0">
                <a:solidFill>
                  <a:srgbClr val="0000FF"/>
                </a:solidFill>
              </a:rPr>
              <a:t>均需要通过主内存来完成</a:t>
            </a:r>
            <a:endParaRPr lang="zh-CN" altLang="en-US" b="1" dirty="0">
              <a:solidFill>
                <a:srgbClr val="0000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线程安全</a:t>
            </a:r>
            <a:endParaRPr lang="zh-CN" altLang="en-US" dirty="0"/>
          </a:p>
        </p:txBody>
      </p:sp>
      <p:sp>
        <p:nvSpPr>
          <p:cNvPr id="3" name="内容占位符 2"/>
          <p:cNvSpPr>
            <a:spLocks noGrp="1"/>
          </p:cNvSpPr>
          <p:nvPr>
            <p:ph idx="1"/>
          </p:nvPr>
        </p:nvSpPr>
        <p:spPr>
          <a:xfrm>
            <a:off x="457200" y="1600201"/>
            <a:ext cx="8229600" cy="1684784"/>
          </a:xfrm>
        </p:spPr>
        <p:txBody>
          <a:bodyPr/>
          <a:lstStyle/>
          <a:p>
            <a:r>
              <a:rPr lang="zh-CN" altLang="en-US" dirty="0" smtClean="0"/>
              <a:t>定义：当多线程访问某个类时，这个类始终都能表现出正确的行为，那么就称这个类是线程安全的。</a:t>
            </a:r>
            <a:endParaRPr lang="zh-CN" altLang="en-US" dirty="0"/>
          </a:p>
        </p:txBody>
      </p:sp>
      <p:sp>
        <p:nvSpPr>
          <p:cNvPr id="35" name="TextBox 34"/>
          <p:cNvSpPr txBox="1"/>
          <p:nvPr/>
        </p:nvSpPr>
        <p:spPr>
          <a:xfrm>
            <a:off x="6228184" y="2996952"/>
            <a:ext cx="413896" cy="369332"/>
          </a:xfrm>
          <a:prstGeom prst="rect">
            <a:avLst/>
          </a:prstGeom>
          <a:noFill/>
        </p:spPr>
        <p:txBody>
          <a:bodyPr wrap="none" rtlCol="0">
            <a:spAutoFit/>
          </a:bodyPr>
          <a:lstStyle/>
          <a:p>
            <a:r>
              <a:rPr lang="en-US" altLang="zh-CN" dirty="0" smtClean="0"/>
              <a:t>T1</a:t>
            </a:r>
            <a:endParaRPr lang="zh-CN" altLang="en-US" dirty="0"/>
          </a:p>
        </p:txBody>
      </p:sp>
      <p:grpSp>
        <p:nvGrpSpPr>
          <p:cNvPr id="41" name="组合 40"/>
          <p:cNvGrpSpPr/>
          <p:nvPr/>
        </p:nvGrpSpPr>
        <p:grpSpPr>
          <a:xfrm>
            <a:off x="467544" y="2996952"/>
            <a:ext cx="8208912" cy="3346168"/>
            <a:chOff x="467544" y="2996952"/>
            <a:chExt cx="8208912" cy="3346168"/>
          </a:xfrm>
        </p:grpSpPr>
        <p:sp>
          <p:nvSpPr>
            <p:cNvPr id="4" name="矩形 3"/>
            <p:cNvSpPr/>
            <p:nvPr/>
          </p:nvSpPr>
          <p:spPr>
            <a:xfrm>
              <a:off x="1547664" y="3789040"/>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value=9</a:t>
              </a:r>
              <a:endParaRPr lang="zh-CN" altLang="en-US" dirty="0"/>
            </a:p>
          </p:txBody>
        </p:sp>
        <p:sp>
          <p:nvSpPr>
            <p:cNvPr id="5" name="TextBox 4"/>
            <p:cNvSpPr txBox="1"/>
            <p:nvPr/>
          </p:nvSpPr>
          <p:spPr>
            <a:xfrm>
              <a:off x="467544" y="3933056"/>
              <a:ext cx="317716" cy="369332"/>
            </a:xfrm>
            <a:prstGeom prst="rect">
              <a:avLst/>
            </a:prstGeom>
            <a:noFill/>
          </p:spPr>
          <p:txBody>
            <a:bodyPr wrap="none" rtlCol="0">
              <a:spAutoFit/>
            </a:bodyPr>
            <a:lstStyle/>
            <a:p>
              <a:r>
                <a:rPr lang="en-US" altLang="zh-CN" dirty="0" smtClean="0"/>
                <a:t>A</a:t>
              </a:r>
              <a:endParaRPr lang="zh-CN" altLang="en-US" dirty="0"/>
            </a:p>
          </p:txBody>
        </p:sp>
        <p:sp>
          <p:nvSpPr>
            <p:cNvPr id="6" name="TextBox 5"/>
            <p:cNvSpPr txBox="1"/>
            <p:nvPr/>
          </p:nvSpPr>
          <p:spPr>
            <a:xfrm>
              <a:off x="467544" y="5157192"/>
              <a:ext cx="317716" cy="369332"/>
            </a:xfrm>
            <a:prstGeom prst="rect">
              <a:avLst/>
            </a:prstGeom>
            <a:noFill/>
          </p:spPr>
          <p:txBody>
            <a:bodyPr wrap="none" rtlCol="0">
              <a:spAutoFit/>
            </a:bodyPr>
            <a:lstStyle/>
            <a:p>
              <a:r>
                <a:rPr lang="en-US" altLang="zh-CN" dirty="0" smtClean="0"/>
                <a:t>B</a:t>
              </a:r>
              <a:endParaRPr lang="zh-CN" altLang="en-US" dirty="0"/>
            </a:p>
          </p:txBody>
        </p:sp>
        <p:sp>
          <p:nvSpPr>
            <p:cNvPr id="7" name="矩形 6"/>
            <p:cNvSpPr/>
            <p:nvPr/>
          </p:nvSpPr>
          <p:spPr>
            <a:xfrm>
              <a:off x="2771800"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Value=9</a:t>
              </a:r>
              <a:endParaRPr lang="zh-CN" altLang="en-US" dirty="0"/>
            </a:p>
          </p:txBody>
        </p:sp>
        <p:sp>
          <p:nvSpPr>
            <p:cNvPr id="9" name="矩形 8"/>
            <p:cNvSpPr/>
            <p:nvPr/>
          </p:nvSpPr>
          <p:spPr>
            <a:xfrm>
              <a:off x="6516216" y="5085184"/>
              <a:ext cx="1152128"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Value=10</a:t>
              </a:r>
              <a:endParaRPr lang="zh-CN" altLang="en-US" dirty="0"/>
            </a:p>
          </p:txBody>
        </p:sp>
        <p:sp>
          <p:nvSpPr>
            <p:cNvPr id="10" name="矩形 9"/>
            <p:cNvSpPr/>
            <p:nvPr/>
          </p:nvSpPr>
          <p:spPr>
            <a:xfrm>
              <a:off x="5220072" y="3800157"/>
              <a:ext cx="1152128"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value=10</a:t>
              </a:r>
              <a:endParaRPr lang="zh-CN" altLang="en-US" dirty="0"/>
            </a:p>
          </p:txBody>
        </p:sp>
        <p:sp>
          <p:nvSpPr>
            <p:cNvPr id="11" name="矩形 10"/>
            <p:cNvSpPr/>
            <p:nvPr/>
          </p:nvSpPr>
          <p:spPr>
            <a:xfrm>
              <a:off x="3419872" y="3788282"/>
              <a:ext cx="936104" cy="57606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9+1=10</a:t>
              </a:r>
              <a:endParaRPr lang="zh-CN" altLang="en-US" dirty="0"/>
            </a:p>
          </p:txBody>
        </p:sp>
        <p:sp>
          <p:nvSpPr>
            <p:cNvPr id="12" name="矩形 11"/>
            <p:cNvSpPr/>
            <p:nvPr/>
          </p:nvSpPr>
          <p:spPr>
            <a:xfrm>
              <a:off x="4499992" y="5085184"/>
              <a:ext cx="936104" cy="57606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smtClean="0"/>
                <a:t>9+1=10</a:t>
              </a:r>
              <a:endParaRPr lang="zh-CN" altLang="en-US" dirty="0"/>
            </a:p>
          </p:txBody>
        </p:sp>
        <p:cxnSp>
          <p:nvCxnSpPr>
            <p:cNvPr id="14" name="直接箭头连接符 13"/>
            <p:cNvCxnSpPr>
              <a:endCxn id="7" idx="1"/>
            </p:cNvCxnSpPr>
            <p:nvPr/>
          </p:nvCxnSpPr>
          <p:spPr>
            <a:xfrm>
              <a:off x="1547664" y="5373216"/>
              <a:ext cx="1224136"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a:stCxn id="7" idx="3"/>
              <a:endCxn id="12" idx="1"/>
            </p:cNvCxnSpPr>
            <p:nvPr/>
          </p:nvCxnSpPr>
          <p:spPr>
            <a:xfrm>
              <a:off x="3707904" y="5373216"/>
              <a:ext cx="79208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12" idx="3"/>
              <a:endCxn id="9" idx="1"/>
            </p:cNvCxnSpPr>
            <p:nvPr/>
          </p:nvCxnSpPr>
          <p:spPr>
            <a:xfrm>
              <a:off x="5436096" y="5373216"/>
              <a:ext cx="108012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8" name="直接箭头连接符 17"/>
            <p:cNvCxnSpPr>
              <a:stCxn id="4" idx="3"/>
              <a:endCxn id="11" idx="1"/>
            </p:cNvCxnSpPr>
            <p:nvPr/>
          </p:nvCxnSpPr>
          <p:spPr>
            <a:xfrm flipV="1">
              <a:off x="2483768" y="4076314"/>
              <a:ext cx="936104" cy="75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stCxn id="11" idx="3"/>
              <a:endCxn id="10" idx="1"/>
            </p:cNvCxnSpPr>
            <p:nvPr/>
          </p:nvCxnSpPr>
          <p:spPr>
            <a:xfrm>
              <a:off x="4355976" y="4076314"/>
              <a:ext cx="864096" cy="11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a:off x="7956376" y="3284984"/>
              <a:ext cx="0" cy="25922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3" name="直接箭头连接符 22"/>
            <p:cNvCxnSpPr/>
            <p:nvPr/>
          </p:nvCxnSpPr>
          <p:spPr>
            <a:xfrm>
              <a:off x="6444208" y="3284984"/>
              <a:ext cx="0" cy="266429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7812360" y="2996952"/>
              <a:ext cx="413896" cy="369332"/>
            </a:xfrm>
            <a:prstGeom prst="rect">
              <a:avLst/>
            </a:prstGeom>
            <a:noFill/>
          </p:spPr>
          <p:txBody>
            <a:bodyPr wrap="none" rtlCol="0">
              <a:spAutoFit/>
            </a:bodyPr>
            <a:lstStyle/>
            <a:p>
              <a:r>
                <a:rPr lang="en-US" altLang="zh-CN" dirty="0" smtClean="0"/>
                <a:t>T2</a:t>
              </a:r>
              <a:endParaRPr lang="zh-CN" altLang="en-US" dirty="0"/>
            </a:p>
          </p:txBody>
        </p:sp>
        <p:sp>
          <p:nvSpPr>
            <p:cNvPr id="39" name="TextBox 38"/>
            <p:cNvSpPr txBox="1"/>
            <p:nvPr/>
          </p:nvSpPr>
          <p:spPr>
            <a:xfrm>
              <a:off x="5891136" y="5973788"/>
              <a:ext cx="1008112" cy="369332"/>
            </a:xfrm>
            <a:prstGeom prst="rect">
              <a:avLst/>
            </a:prstGeom>
            <a:noFill/>
          </p:spPr>
          <p:txBody>
            <a:bodyPr wrap="square" rtlCol="0">
              <a:spAutoFit/>
            </a:bodyPr>
            <a:lstStyle/>
            <a:p>
              <a:r>
                <a:rPr lang="en-US" altLang="zh-CN" dirty="0" smtClean="0"/>
                <a:t>value=?</a:t>
              </a:r>
              <a:endParaRPr lang="zh-CN" altLang="en-US" dirty="0"/>
            </a:p>
          </p:txBody>
        </p:sp>
        <p:sp>
          <p:nvSpPr>
            <p:cNvPr id="40" name="TextBox 39"/>
            <p:cNvSpPr txBox="1"/>
            <p:nvPr/>
          </p:nvSpPr>
          <p:spPr>
            <a:xfrm>
              <a:off x="7631832" y="5949280"/>
              <a:ext cx="1044624" cy="369332"/>
            </a:xfrm>
            <a:prstGeom prst="rect">
              <a:avLst/>
            </a:prstGeom>
            <a:noFill/>
          </p:spPr>
          <p:txBody>
            <a:bodyPr wrap="square" rtlCol="0">
              <a:spAutoFit/>
            </a:bodyPr>
            <a:lstStyle/>
            <a:p>
              <a:r>
                <a:rPr lang="en-US" altLang="zh-CN" dirty="0" smtClean="0"/>
                <a:t>value=?</a:t>
              </a:r>
              <a:endParaRPr lang="zh-CN" altLang="en-US"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p:cNvPicPr>
            <a:picLocks noChangeAspect="1" noChangeArrowheads="1"/>
          </p:cNvPicPr>
          <p:nvPr/>
        </p:nvPicPr>
        <p:blipFill>
          <a:blip r:embed="rId2" cstate="print"/>
          <a:srcRect/>
          <a:stretch>
            <a:fillRect/>
          </a:stretch>
        </p:blipFill>
        <p:spPr bwMode="auto">
          <a:xfrm>
            <a:off x="1187624" y="332656"/>
            <a:ext cx="6419850" cy="2600325"/>
          </a:xfrm>
          <a:prstGeom prst="rect">
            <a:avLst/>
          </a:prstGeom>
          <a:noFill/>
          <a:ln w="9525">
            <a:noFill/>
            <a:miter lim="800000"/>
            <a:headEnd/>
            <a:tailEnd/>
          </a:ln>
        </p:spPr>
      </p:pic>
      <p:pic>
        <p:nvPicPr>
          <p:cNvPr id="4099" name="Picture 3"/>
          <p:cNvPicPr>
            <a:picLocks noGrp="1" noChangeAspect="1" noChangeArrowheads="1"/>
          </p:cNvPicPr>
          <p:nvPr>
            <p:ph idx="1"/>
          </p:nvPr>
        </p:nvPicPr>
        <p:blipFill>
          <a:blip r:embed="rId3" cstate="print"/>
          <a:srcRect/>
          <a:stretch>
            <a:fillRect/>
          </a:stretch>
        </p:blipFill>
        <p:spPr bwMode="auto">
          <a:xfrm>
            <a:off x="1259632" y="3501008"/>
            <a:ext cx="6429375" cy="2581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主内存</a:t>
            </a:r>
            <a:r>
              <a:rPr lang="en-US" altLang="zh-CN" dirty="0" smtClean="0"/>
              <a:t>——java</a:t>
            </a:r>
            <a:r>
              <a:rPr lang="zh-CN" altLang="en-US" dirty="0" smtClean="0"/>
              <a:t>堆中对象实例</a:t>
            </a:r>
            <a:endParaRPr lang="en-US" altLang="zh-CN" dirty="0" smtClean="0"/>
          </a:p>
          <a:p>
            <a:endParaRPr lang="en-US" altLang="zh-CN" dirty="0" smtClean="0"/>
          </a:p>
          <a:p>
            <a:r>
              <a:rPr lang="zh-CN" altLang="en-US" dirty="0" smtClean="0"/>
              <a:t>工作内存则对应虚拟机中的</a:t>
            </a:r>
            <a:r>
              <a:rPr lang="zh-CN" altLang="en-US" b="1" dirty="0" smtClean="0">
                <a:solidFill>
                  <a:srgbClr val="C00000"/>
                </a:solidFill>
              </a:rPr>
              <a:t>部分区域</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主内存的变量</a:t>
            </a:r>
            <a:endParaRPr lang="zh-CN" altLang="en-US" dirty="0"/>
          </a:p>
        </p:txBody>
      </p:sp>
      <p:grpSp>
        <p:nvGrpSpPr>
          <p:cNvPr id="38" name="组合 37"/>
          <p:cNvGrpSpPr/>
          <p:nvPr/>
        </p:nvGrpSpPr>
        <p:grpSpPr>
          <a:xfrm>
            <a:off x="1115616" y="2204864"/>
            <a:ext cx="6912768" cy="3321660"/>
            <a:chOff x="1115616" y="2204864"/>
            <a:chExt cx="6912768" cy="3321660"/>
          </a:xfrm>
        </p:grpSpPr>
        <p:sp>
          <p:nvSpPr>
            <p:cNvPr id="4" name="矩形 3"/>
            <p:cNvSpPr/>
            <p:nvPr/>
          </p:nvSpPr>
          <p:spPr>
            <a:xfrm>
              <a:off x="1115616" y="2204864"/>
              <a:ext cx="1296144"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线程</a:t>
              </a:r>
              <a:r>
                <a:rPr lang="en-US" altLang="zh-CN" dirty="0" smtClean="0"/>
                <a:t>A</a:t>
              </a:r>
              <a:br>
                <a:rPr lang="en-US" altLang="zh-CN" dirty="0" smtClean="0"/>
              </a:br>
              <a:r>
                <a:rPr lang="en-US" altLang="zh-CN" dirty="0" smtClean="0"/>
                <a:t>value+1</a:t>
              </a:r>
              <a:endParaRPr lang="zh-CN" altLang="en-US" dirty="0"/>
            </a:p>
          </p:txBody>
        </p:sp>
        <p:sp>
          <p:nvSpPr>
            <p:cNvPr id="6" name="矩形 5"/>
            <p:cNvSpPr/>
            <p:nvPr/>
          </p:nvSpPr>
          <p:spPr>
            <a:xfrm>
              <a:off x="1115616" y="3861048"/>
              <a:ext cx="1296144" cy="8640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dirty="0" smtClean="0"/>
                <a:t>线程</a:t>
              </a:r>
              <a:r>
                <a:rPr lang="en-US" altLang="zh-CN" dirty="0" smtClean="0"/>
                <a:t>B</a:t>
              </a:r>
            </a:p>
            <a:p>
              <a:pPr algn="ctr"/>
              <a:r>
                <a:rPr lang="en-US" altLang="zh-CN" dirty="0" smtClean="0"/>
                <a:t>value+1</a:t>
              </a:r>
              <a:endParaRPr lang="zh-CN" altLang="en-US" dirty="0"/>
            </a:p>
          </p:txBody>
        </p:sp>
        <p:sp>
          <p:nvSpPr>
            <p:cNvPr id="7" name="矩形 6"/>
            <p:cNvSpPr/>
            <p:nvPr/>
          </p:nvSpPr>
          <p:spPr>
            <a:xfrm>
              <a:off x="6084168" y="2564904"/>
              <a:ext cx="1944216" cy="15841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zh-CN" altLang="en-US" dirty="0" smtClean="0"/>
                <a:t>主内存</a:t>
              </a:r>
              <a:endParaRPr lang="en-US" altLang="zh-CN" dirty="0" smtClean="0"/>
            </a:p>
            <a:p>
              <a:pPr algn="ctr"/>
              <a:r>
                <a:rPr lang="en-US" altLang="zh-CN" dirty="0" smtClean="0"/>
                <a:t>value=9</a:t>
              </a:r>
              <a:endParaRPr lang="zh-CN" altLang="en-US" dirty="0"/>
            </a:p>
          </p:txBody>
        </p:sp>
        <p:sp>
          <p:nvSpPr>
            <p:cNvPr id="9" name="矩形 8"/>
            <p:cNvSpPr/>
            <p:nvPr/>
          </p:nvSpPr>
          <p:spPr>
            <a:xfrm>
              <a:off x="3419872" y="3861048"/>
              <a:ext cx="1296144" cy="8640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工作内存</a:t>
              </a:r>
              <a:r>
                <a:rPr lang="en-US" altLang="zh-CN" dirty="0" smtClean="0"/>
                <a:t>B</a:t>
              </a:r>
            </a:p>
            <a:p>
              <a:pPr algn="ctr"/>
              <a:r>
                <a:rPr lang="en-US" altLang="zh-CN" dirty="0" smtClean="0"/>
                <a:t>t2:value=9</a:t>
              </a:r>
            </a:p>
            <a:p>
              <a:pPr algn="ctr"/>
              <a:r>
                <a:rPr lang="en-US" altLang="zh-CN" dirty="0" smtClean="0"/>
                <a:t>t4:value=10</a:t>
              </a:r>
              <a:endParaRPr lang="zh-CN" altLang="en-US" dirty="0"/>
            </a:p>
          </p:txBody>
        </p:sp>
        <p:sp>
          <p:nvSpPr>
            <p:cNvPr id="10" name="矩形 9"/>
            <p:cNvSpPr/>
            <p:nvPr/>
          </p:nvSpPr>
          <p:spPr>
            <a:xfrm>
              <a:off x="3419872" y="2204864"/>
              <a:ext cx="1296144" cy="8640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smtClean="0"/>
                <a:t>工作内存</a:t>
              </a:r>
              <a:r>
                <a:rPr lang="en-US" altLang="zh-CN" dirty="0" smtClean="0"/>
                <a:t>A</a:t>
              </a:r>
            </a:p>
            <a:p>
              <a:pPr algn="ctr"/>
              <a:r>
                <a:rPr lang="en-US" altLang="zh-CN" dirty="0" smtClean="0"/>
                <a:t>t1:value=9</a:t>
              </a:r>
            </a:p>
            <a:p>
              <a:pPr algn="ctr"/>
              <a:r>
                <a:rPr lang="en-US" altLang="zh-CN" dirty="0" smtClean="0"/>
                <a:t>t3:value=10</a:t>
              </a:r>
              <a:endParaRPr lang="zh-CN" altLang="en-US" dirty="0"/>
            </a:p>
          </p:txBody>
        </p:sp>
        <p:cxnSp>
          <p:nvCxnSpPr>
            <p:cNvPr id="12" name="直接箭头连接符 11"/>
            <p:cNvCxnSpPr>
              <a:stCxn id="7" idx="1"/>
              <a:endCxn id="10" idx="3"/>
            </p:cNvCxnSpPr>
            <p:nvPr/>
          </p:nvCxnSpPr>
          <p:spPr>
            <a:xfrm flipH="1" flipV="1">
              <a:off x="4716016" y="2636912"/>
              <a:ext cx="1368152"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20072" y="2636912"/>
              <a:ext cx="504056" cy="369332"/>
            </a:xfrm>
            <a:prstGeom prst="rect">
              <a:avLst/>
            </a:prstGeom>
            <a:noFill/>
          </p:spPr>
          <p:txBody>
            <a:bodyPr wrap="square" rtlCol="0">
              <a:spAutoFit/>
            </a:bodyPr>
            <a:lstStyle/>
            <a:p>
              <a:r>
                <a:rPr lang="en-US" altLang="zh-CN" dirty="0" smtClean="0"/>
                <a:t>t=1</a:t>
              </a:r>
              <a:endParaRPr lang="zh-CN" altLang="en-US" dirty="0"/>
            </a:p>
          </p:txBody>
        </p:sp>
        <p:cxnSp>
          <p:nvCxnSpPr>
            <p:cNvPr id="16" name="直接箭头连接符 15"/>
            <p:cNvCxnSpPr>
              <a:stCxn id="7" idx="1"/>
              <a:endCxn id="9" idx="3"/>
            </p:cNvCxnSpPr>
            <p:nvPr/>
          </p:nvCxnSpPr>
          <p:spPr>
            <a:xfrm flipH="1">
              <a:off x="4716016" y="3356992"/>
              <a:ext cx="136815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076056" y="3573016"/>
              <a:ext cx="504056" cy="369332"/>
            </a:xfrm>
            <a:prstGeom prst="rect">
              <a:avLst/>
            </a:prstGeom>
            <a:noFill/>
          </p:spPr>
          <p:txBody>
            <a:bodyPr wrap="square" rtlCol="0">
              <a:spAutoFit/>
            </a:bodyPr>
            <a:lstStyle/>
            <a:p>
              <a:r>
                <a:rPr lang="en-US" altLang="zh-CN" dirty="0" smtClean="0"/>
                <a:t>t=2</a:t>
              </a:r>
              <a:endParaRPr lang="zh-CN" altLang="en-US" dirty="0"/>
            </a:p>
          </p:txBody>
        </p:sp>
        <p:cxnSp>
          <p:nvCxnSpPr>
            <p:cNvPr id="20" name="直接箭头连接符 19"/>
            <p:cNvCxnSpPr>
              <a:stCxn id="4" idx="3"/>
              <a:endCxn id="10" idx="1"/>
            </p:cNvCxnSpPr>
            <p:nvPr/>
          </p:nvCxnSpPr>
          <p:spPr>
            <a:xfrm>
              <a:off x="2411760" y="2636912"/>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771800" y="2276872"/>
              <a:ext cx="504056" cy="369332"/>
            </a:xfrm>
            <a:prstGeom prst="rect">
              <a:avLst/>
            </a:prstGeom>
            <a:noFill/>
          </p:spPr>
          <p:txBody>
            <a:bodyPr wrap="square" rtlCol="0">
              <a:spAutoFit/>
            </a:bodyPr>
            <a:lstStyle/>
            <a:p>
              <a:r>
                <a:rPr lang="en-US" altLang="zh-CN" dirty="0" smtClean="0"/>
                <a:t>t=3</a:t>
              </a:r>
              <a:endParaRPr lang="zh-CN" altLang="en-US" dirty="0"/>
            </a:p>
          </p:txBody>
        </p:sp>
        <p:sp>
          <p:nvSpPr>
            <p:cNvPr id="22" name="TextBox 21"/>
            <p:cNvSpPr txBox="1"/>
            <p:nvPr/>
          </p:nvSpPr>
          <p:spPr>
            <a:xfrm>
              <a:off x="2699792" y="3933056"/>
              <a:ext cx="504056" cy="369332"/>
            </a:xfrm>
            <a:prstGeom prst="rect">
              <a:avLst/>
            </a:prstGeom>
            <a:noFill/>
          </p:spPr>
          <p:txBody>
            <a:bodyPr wrap="square" rtlCol="0">
              <a:spAutoFit/>
            </a:bodyPr>
            <a:lstStyle/>
            <a:p>
              <a:r>
                <a:rPr lang="en-US" altLang="zh-CN" dirty="0" smtClean="0"/>
                <a:t>t=4</a:t>
              </a:r>
              <a:endParaRPr lang="zh-CN" altLang="en-US" dirty="0"/>
            </a:p>
          </p:txBody>
        </p:sp>
        <p:cxnSp>
          <p:nvCxnSpPr>
            <p:cNvPr id="25" name="直接箭头连接符 24"/>
            <p:cNvCxnSpPr>
              <a:stCxn id="6" idx="3"/>
              <a:endCxn id="9" idx="1"/>
            </p:cNvCxnSpPr>
            <p:nvPr/>
          </p:nvCxnSpPr>
          <p:spPr>
            <a:xfrm>
              <a:off x="2411760" y="429309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99792" y="5157192"/>
              <a:ext cx="4682500" cy="369332"/>
            </a:xfrm>
            <a:prstGeom prst="rect">
              <a:avLst/>
            </a:prstGeom>
            <a:noFill/>
          </p:spPr>
          <p:txBody>
            <a:bodyPr wrap="none" rtlCol="0">
              <a:spAutoFit/>
            </a:bodyPr>
            <a:lstStyle/>
            <a:p>
              <a:r>
                <a:rPr lang="en-US" altLang="zh-CN" dirty="0" smtClean="0"/>
                <a:t>t5</a:t>
              </a:r>
              <a:r>
                <a:rPr lang="zh-CN" altLang="en-US" dirty="0" smtClean="0"/>
                <a:t>线程</a:t>
              </a:r>
              <a:r>
                <a:rPr lang="en-US" altLang="zh-CN" dirty="0" smtClean="0"/>
                <a:t>A</a:t>
              </a:r>
              <a:r>
                <a:rPr lang="zh-CN" altLang="en-US" dirty="0" smtClean="0"/>
                <a:t>和</a:t>
              </a:r>
              <a:r>
                <a:rPr lang="en-US" altLang="zh-CN" dirty="0" smtClean="0"/>
                <a:t>t6</a:t>
              </a:r>
              <a:r>
                <a:rPr lang="zh-CN" altLang="en-US" dirty="0" smtClean="0"/>
                <a:t>线程</a:t>
              </a:r>
              <a:r>
                <a:rPr lang="en-US" altLang="zh-CN" dirty="0" smtClean="0"/>
                <a:t>B</a:t>
              </a:r>
              <a:r>
                <a:rPr lang="zh-CN" altLang="en-US" dirty="0" smtClean="0"/>
                <a:t>各自写入主内存，</a:t>
              </a:r>
              <a:r>
                <a:rPr lang="en-US" altLang="zh-CN" dirty="0" smtClean="0"/>
                <a:t>value=10</a:t>
              </a:r>
              <a:endParaRPr lang="zh-CN" altLang="en-US" dirty="0"/>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可见性</a:t>
            </a:r>
            <a:endParaRPr lang="zh-CN" altLang="en-US" dirty="0"/>
          </a:p>
        </p:txBody>
      </p:sp>
      <p:sp>
        <p:nvSpPr>
          <p:cNvPr id="3" name="内容占位符 2"/>
          <p:cNvSpPr>
            <a:spLocks noGrp="1"/>
          </p:cNvSpPr>
          <p:nvPr>
            <p:ph idx="1"/>
          </p:nvPr>
        </p:nvSpPr>
        <p:spPr/>
        <p:txBody>
          <a:bodyPr/>
          <a:lstStyle/>
          <a:p>
            <a:r>
              <a:rPr lang="zh-CN" altLang="en-US" dirty="0" smtClean="0"/>
              <a:t>工作区内存中的变量是</a:t>
            </a:r>
            <a:r>
              <a:rPr lang="zh-CN" altLang="en-US" b="1" dirty="0" smtClean="0">
                <a:solidFill>
                  <a:srgbClr val="C00000"/>
                </a:solidFill>
              </a:rPr>
              <a:t>互相不可见</a:t>
            </a:r>
            <a:r>
              <a:rPr lang="zh-CN" altLang="en-US" dirty="0" smtClean="0"/>
              <a:t>的。线程里面的变量通过主内存进行传递给他</a:t>
            </a:r>
            <a:endParaRPr lang="en-US" altLang="zh-CN" dirty="0" smtClean="0"/>
          </a:p>
          <a:p>
            <a:endParaRPr lang="en-US" altLang="zh-CN" dirty="0" smtClean="0"/>
          </a:p>
          <a:p>
            <a:r>
              <a:rPr lang="en-US" altLang="zh-CN" dirty="0" smtClean="0"/>
              <a:t>t4</a:t>
            </a:r>
            <a:r>
              <a:rPr lang="zh-CN" altLang="en-US" dirty="0" smtClean="0"/>
              <a:t>无法看到</a:t>
            </a:r>
            <a:r>
              <a:rPr lang="en-US" altLang="zh-CN" dirty="0" smtClean="0"/>
              <a:t>t3</a:t>
            </a:r>
            <a:r>
              <a:rPr lang="zh-CN" altLang="en-US" dirty="0" smtClean="0"/>
              <a:t>的变化</a:t>
            </a:r>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主内存和工作内存之间的协议（读、写）</a:t>
            </a:r>
            <a:endParaRPr lang="zh-CN"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volatile</a:t>
            </a:r>
            <a:r>
              <a:rPr lang="zh-CN" altLang="en-US" dirty="0" smtClean="0"/>
              <a:t>和普通变量</a:t>
            </a:r>
            <a:endParaRPr lang="zh-CN" altLang="en-US" dirty="0"/>
          </a:p>
        </p:txBody>
      </p:sp>
      <p:sp>
        <p:nvSpPr>
          <p:cNvPr id="3" name="内容占位符 2"/>
          <p:cNvSpPr>
            <a:spLocks noGrp="1"/>
          </p:cNvSpPr>
          <p:nvPr>
            <p:ph idx="1"/>
          </p:nvPr>
        </p:nvSpPr>
        <p:spPr/>
        <p:txBody>
          <a:bodyPr/>
          <a:lstStyle/>
          <a:p>
            <a:r>
              <a:rPr lang="en-US" altLang="zh-CN" dirty="0" smtClean="0"/>
              <a:t>Volatile</a:t>
            </a:r>
            <a:r>
              <a:rPr lang="zh-CN" altLang="en-US" dirty="0" smtClean="0"/>
              <a:t>可见性：一个线程修改了一个变量值，另一个线程立马知道。</a:t>
            </a:r>
            <a:endParaRPr lang="en-US" altLang="zh-CN" dirty="0" smtClean="0"/>
          </a:p>
          <a:p>
            <a:endParaRPr lang="en-US" altLang="zh-CN" dirty="0" smtClean="0"/>
          </a:p>
          <a:p>
            <a:r>
              <a:rPr lang="zh-CN" altLang="en-US" dirty="0" smtClean="0"/>
              <a:t>普通变量：线程</a:t>
            </a:r>
            <a:r>
              <a:rPr lang="en-US" altLang="zh-CN" dirty="0" smtClean="0"/>
              <a:t>A</a:t>
            </a:r>
            <a:r>
              <a:rPr lang="zh-CN" altLang="en-US" dirty="0" smtClean="0"/>
              <a:t>修改了变量值，线程</a:t>
            </a:r>
            <a:r>
              <a:rPr lang="en-US" altLang="zh-CN" dirty="0" smtClean="0"/>
              <a:t>B</a:t>
            </a:r>
            <a:r>
              <a:rPr lang="zh-CN" altLang="en-US" dirty="0" smtClean="0"/>
              <a:t>在</a:t>
            </a:r>
            <a:r>
              <a:rPr lang="en-US" altLang="zh-CN" dirty="0" smtClean="0"/>
              <a:t>A</a:t>
            </a:r>
            <a:r>
              <a:rPr lang="zh-CN" altLang="en-US" dirty="0" smtClean="0"/>
              <a:t>回写到主内存后，并从中读取变量，才能看到最新的数据。</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volatile</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smtClean="0"/>
              <a:t>那</a:t>
            </a:r>
            <a:r>
              <a:rPr lang="en-US" altLang="zh-CN" dirty="0" smtClean="0"/>
              <a:t>volatile</a:t>
            </a:r>
            <a:r>
              <a:rPr lang="zh-CN" altLang="en-US" dirty="0" smtClean="0"/>
              <a:t>是不是就是线程安全的呢？</a:t>
            </a:r>
            <a:endParaRPr lang="en-US" altLang="zh-CN" dirty="0" smtClean="0"/>
          </a:p>
          <a:p>
            <a:pPr>
              <a:buNone/>
            </a:pPr>
            <a:r>
              <a:rPr lang="en-US" altLang="zh-CN" dirty="0" smtClean="0"/>
              <a:t>	</a:t>
            </a:r>
            <a:r>
              <a:rPr lang="en-US" altLang="zh-CN" b="1" dirty="0" smtClean="0">
                <a:solidFill>
                  <a:srgbClr val="0070C0"/>
                </a:solidFill>
              </a:rPr>
              <a:t>——</a:t>
            </a:r>
            <a:r>
              <a:rPr lang="zh-CN" altLang="en-US" b="1" dirty="0" smtClean="0">
                <a:solidFill>
                  <a:srgbClr val="0070C0"/>
                </a:solidFill>
              </a:rPr>
              <a:t>没有原子性</a:t>
            </a:r>
            <a:endParaRPr lang="en-US" altLang="zh-CN" b="1" dirty="0" smtClean="0">
              <a:solidFill>
                <a:srgbClr val="0070C0"/>
              </a:solidFill>
            </a:endParaRPr>
          </a:p>
          <a:p>
            <a:endParaRPr lang="en-US" altLang="zh-CN" dirty="0" smtClean="0"/>
          </a:p>
          <a:p>
            <a:r>
              <a:rPr lang="en-US" altLang="zh-CN" dirty="0" smtClean="0"/>
              <a:t>volatile</a:t>
            </a:r>
            <a:r>
              <a:rPr lang="zh-CN" altLang="en-US" dirty="0" smtClean="0"/>
              <a:t>保证在读取工作内存中的变量是最新的数据。</a:t>
            </a:r>
            <a:r>
              <a:rPr lang="en-US" altLang="zh-CN" dirty="0" smtClean="0"/>
              <a:t>——</a:t>
            </a:r>
            <a:r>
              <a:rPr lang="zh-CN" altLang="en-US" b="1" dirty="0" smtClean="0">
                <a:solidFill>
                  <a:srgbClr val="FF0000"/>
                </a:solidFill>
              </a:rPr>
              <a:t>协议要求使用变量之前都必须从主内存刷新最新的值</a:t>
            </a:r>
            <a:r>
              <a:rPr lang="zh-CN" altLang="en-US" dirty="0" smtClean="0"/>
              <a:t>。</a:t>
            </a:r>
            <a:endParaRPr lang="en-US" altLang="zh-CN" dirty="0" smtClean="0"/>
          </a:p>
          <a:p>
            <a:endParaRPr lang="en-US" altLang="zh-CN" dirty="0" smtClean="0"/>
          </a:p>
          <a:p>
            <a:r>
              <a:rPr lang="zh-CN" altLang="en-US" dirty="0" smtClean="0"/>
              <a:t>线程安全特性：</a:t>
            </a:r>
            <a:r>
              <a:rPr lang="zh-CN" altLang="en-US" b="1" dirty="0" smtClean="0">
                <a:solidFill>
                  <a:srgbClr val="0070C0"/>
                </a:solidFill>
              </a:rPr>
              <a:t>原子性</a:t>
            </a:r>
            <a:r>
              <a:rPr lang="zh-CN" altLang="en-US" dirty="0" smtClean="0"/>
              <a:t>、可见性、有序性</a:t>
            </a:r>
            <a:endParaRPr lang="en-US" altLang="zh-CN" dirty="0" smtClean="0"/>
          </a:p>
          <a:p>
            <a:endParaRPr lang="en-US" altLang="zh-CN" dirty="0" smtClean="0"/>
          </a:p>
          <a:p>
            <a:r>
              <a:rPr lang="zh-CN" altLang="en-US" dirty="0" smtClean="0"/>
              <a:t>如果读的时候可见，操作的时候是复合操作，且基于工作内存的值来作为下一次计算。</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可见性和有序性</a:t>
            </a:r>
            <a:endParaRPr lang="zh-CN" altLang="en-US" dirty="0"/>
          </a:p>
        </p:txBody>
      </p:sp>
      <p:sp>
        <p:nvSpPr>
          <p:cNvPr id="3" name="内容占位符 2"/>
          <p:cNvSpPr>
            <a:spLocks noGrp="1"/>
          </p:cNvSpPr>
          <p:nvPr>
            <p:ph idx="1"/>
          </p:nvPr>
        </p:nvSpPr>
        <p:spPr/>
        <p:txBody>
          <a:bodyPr/>
          <a:lstStyle/>
          <a:p>
            <a:r>
              <a:rPr lang="en-US" altLang="zh-CN" dirty="0" smtClean="0"/>
              <a:t>volatile</a:t>
            </a:r>
            <a:r>
              <a:rPr lang="zh-CN" altLang="en-US" dirty="0" smtClean="0"/>
              <a:t>、</a:t>
            </a:r>
            <a:r>
              <a:rPr lang="en-US" altLang="zh-CN" dirty="0" err="1" smtClean="0"/>
              <a:t>sychronized</a:t>
            </a:r>
            <a:r>
              <a:rPr lang="zh-CN" altLang="en-US" dirty="0" smtClean="0"/>
              <a:t>、</a:t>
            </a:r>
            <a:r>
              <a:rPr lang="en-US" altLang="zh-CN" dirty="0" smtClean="0"/>
              <a:t>final</a:t>
            </a:r>
          </a:p>
          <a:p>
            <a:endParaRPr lang="en-US" altLang="zh-CN" dirty="0" smtClean="0"/>
          </a:p>
          <a:p>
            <a:r>
              <a:rPr lang="zh-CN" altLang="en-US" dirty="0" smtClean="0"/>
              <a:t>有序性：</a:t>
            </a:r>
            <a:r>
              <a:rPr lang="en-US" altLang="zh-CN" dirty="0" smtClean="0"/>
              <a:t> </a:t>
            </a:r>
            <a:r>
              <a:rPr lang="en-US" altLang="zh-CN" dirty="0" err="1" smtClean="0"/>
              <a:t>sychronized</a:t>
            </a:r>
            <a:r>
              <a:rPr lang="zh-CN" altLang="en-US" dirty="0" smtClean="0"/>
              <a:t>和</a:t>
            </a:r>
            <a:r>
              <a:rPr lang="en-US" altLang="zh-CN" dirty="0" smtClean="0"/>
              <a:t>volatile</a:t>
            </a:r>
          </a:p>
          <a:p>
            <a:pPr lvl="1"/>
            <a:r>
              <a:rPr lang="en-US" altLang="zh-CN" dirty="0" err="1" smtClean="0"/>
              <a:t>sychronized</a:t>
            </a:r>
            <a:r>
              <a:rPr lang="zh-CN" altLang="en-US" dirty="0" smtClean="0"/>
              <a:t>：只能一个线程执行</a:t>
            </a:r>
            <a:endParaRPr lang="en-US" altLang="zh-CN" dirty="0" smtClean="0"/>
          </a:p>
          <a:p>
            <a:pPr lvl="1"/>
            <a:r>
              <a:rPr lang="en-US" altLang="zh-CN" dirty="0" smtClean="0"/>
              <a:t>volatile</a:t>
            </a:r>
            <a:r>
              <a:rPr lang="zh-CN" altLang="en-US" dirty="0" smtClean="0"/>
              <a:t>：禁止指令重排序</a:t>
            </a:r>
            <a:endParaRPr lang="en-US" altLang="zh-CN" dirty="0" smtClean="0"/>
          </a:p>
          <a:p>
            <a:pPr lvl="1"/>
            <a:endParaRPr lang="en-US" altLang="zh-CN" dirty="0" smtClean="0"/>
          </a:p>
          <a:p>
            <a:pPr lvl="1"/>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保证安全的手段</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、不共享变量</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、改成单线程</a:t>
            </a:r>
            <a:endParaRPr lang="en-US" altLang="zh-CN" dirty="0" smtClean="0"/>
          </a:p>
          <a:p>
            <a:r>
              <a:rPr lang="en-US" altLang="zh-CN" dirty="0" smtClean="0"/>
              <a:t>2</a:t>
            </a:r>
            <a:r>
              <a:rPr lang="zh-CN" altLang="en-US" dirty="0" smtClean="0"/>
              <a:t>、改成同步</a:t>
            </a:r>
            <a:endParaRPr lang="en-US" altLang="zh-CN" dirty="0" smtClean="0"/>
          </a:p>
          <a:p>
            <a:r>
              <a:rPr lang="en-US" altLang="zh-CN" dirty="0" smtClean="0"/>
              <a:t>3</a:t>
            </a:r>
            <a:r>
              <a:rPr lang="zh-CN" altLang="en-US" dirty="0" smtClean="0"/>
              <a:t>、</a:t>
            </a:r>
            <a:r>
              <a:rPr lang="zh-CN" altLang="en-US" b="1" dirty="0" smtClean="0">
                <a:solidFill>
                  <a:srgbClr val="FF0000"/>
                </a:solidFill>
              </a:rPr>
              <a:t>改成线程封闭</a:t>
            </a:r>
            <a:endParaRPr lang="en-US" altLang="zh-CN" b="1" dirty="0" smtClean="0">
              <a:solidFill>
                <a:srgbClr val="FF0000"/>
              </a:solidFill>
            </a:endParaRPr>
          </a:p>
          <a:p>
            <a:pPr lvl="1"/>
            <a:r>
              <a:rPr lang="zh-CN" altLang="en-US" dirty="0" smtClean="0"/>
              <a:t>栈封闭，将变量移入方法内</a:t>
            </a:r>
            <a:endParaRPr lang="en-US" altLang="zh-CN" dirty="0" smtClean="0"/>
          </a:p>
          <a:p>
            <a:pPr lvl="1"/>
            <a:r>
              <a:rPr lang="en-US" altLang="zh-CN" dirty="0" err="1" smtClean="0"/>
              <a:t>ThreadLocal</a:t>
            </a:r>
            <a:r>
              <a:rPr lang="zh-CN" altLang="en-US" dirty="0" smtClean="0"/>
              <a:t>类</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线程安全</a:t>
            </a:r>
            <a:endParaRPr lang="zh-CN" altLang="en-US" dirty="0"/>
          </a:p>
        </p:txBody>
      </p:sp>
      <p:sp>
        <p:nvSpPr>
          <p:cNvPr id="3" name="内容占位符 2"/>
          <p:cNvSpPr>
            <a:spLocks noGrp="1"/>
          </p:cNvSpPr>
          <p:nvPr>
            <p:ph idx="1"/>
          </p:nvPr>
        </p:nvSpPr>
        <p:spPr>
          <a:xfrm>
            <a:off x="457200" y="1600201"/>
            <a:ext cx="8229600" cy="1396752"/>
          </a:xfrm>
        </p:spPr>
        <p:txBody>
          <a:bodyPr/>
          <a:lstStyle/>
          <a:p>
            <a:r>
              <a:rPr lang="en-US" altLang="zh-CN" dirty="0" smtClean="0"/>
              <a:t>value</a:t>
            </a:r>
            <a:r>
              <a:rPr lang="zh-CN" altLang="en-US" dirty="0" smtClean="0"/>
              <a:t>变量在时间</a:t>
            </a:r>
            <a:r>
              <a:rPr lang="en-US" altLang="zh-CN" dirty="0" smtClean="0"/>
              <a:t>T1</a:t>
            </a:r>
            <a:r>
              <a:rPr lang="zh-CN" altLang="en-US" dirty="0" smtClean="0"/>
              <a:t>和</a:t>
            </a:r>
            <a:r>
              <a:rPr lang="en-US" altLang="zh-CN" dirty="0" smtClean="0"/>
              <a:t>T2</a:t>
            </a:r>
            <a:r>
              <a:rPr lang="zh-CN" altLang="en-US" dirty="0" smtClean="0"/>
              <a:t>的值都是</a:t>
            </a:r>
            <a:r>
              <a:rPr lang="en-US" altLang="zh-CN" dirty="0" smtClean="0"/>
              <a:t>10</a:t>
            </a:r>
            <a:r>
              <a:rPr lang="zh-CN" altLang="en-US" dirty="0" smtClean="0"/>
              <a:t>。明显表现出来的最终答案是</a:t>
            </a:r>
            <a:r>
              <a:rPr lang="zh-CN" altLang="en-US" b="1" dirty="0" smtClean="0"/>
              <a:t>不对</a:t>
            </a:r>
            <a:r>
              <a:rPr lang="zh-CN" altLang="en-US" dirty="0" smtClean="0"/>
              <a:t>的。</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2</a:t>
            </a:r>
            <a:r>
              <a:rPr lang="zh-CN" altLang="en-US" dirty="0" smtClean="0"/>
              <a:t>、将状态变量修改成为</a:t>
            </a:r>
            <a:r>
              <a:rPr lang="zh-CN" altLang="en-US" b="1" dirty="0" smtClean="0">
                <a:solidFill>
                  <a:srgbClr val="C00000"/>
                </a:solidFill>
              </a:rPr>
              <a:t>不可变</a:t>
            </a:r>
            <a:r>
              <a:rPr lang="zh-CN" altLang="en-US" dirty="0" smtClean="0"/>
              <a:t>的变量</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、没有提供更变的方法</a:t>
            </a:r>
            <a:endParaRPr lang="en-US" altLang="zh-CN" dirty="0" smtClean="0"/>
          </a:p>
          <a:p>
            <a:r>
              <a:rPr lang="en-US" altLang="zh-CN" dirty="0" smtClean="0"/>
              <a:t>2</a:t>
            </a:r>
            <a:r>
              <a:rPr lang="zh-CN" altLang="en-US" dirty="0" smtClean="0"/>
              <a:t>、所有域是</a:t>
            </a:r>
            <a:r>
              <a:rPr lang="en-US" altLang="zh-CN" dirty="0" smtClean="0"/>
              <a:t>final</a:t>
            </a:r>
            <a:r>
              <a:rPr lang="zh-CN" altLang="en-US" dirty="0" smtClean="0"/>
              <a:t>类型</a:t>
            </a:r>
            <a:endParaRPr lang="en-US" altLang="zh-CN" dirty="0" smtClean="0"/>
          </a:p>
          <a:p>
            <a:r>
              <a:rPr lang="en-US" altLang="zh-CN" dirty="0" smtClean="0"/>
              <a:t>3</a:t>
            </a:r>
            <a:r>
              <a:rPr lang="zh-CN" altLang="en-US" dirty="0" smtClean="0"/>
              <a:t>、只在构造函数中赋值</a:t>
            </a:r>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、在访问状态变量时使用</a:t>
            </a:r>
            <a:r>
              <a:rPr lang="zh-CN" altLang="en-US" b="1" dirty="0" smtClean="0">
                <a:solidFill>
                  <a:srgbClr val="C00000"/>
                </a:solidFill>
              </a:rPr>
              <a:t>同步</a:t>
            </a:r>
            <a:endParaRPr lang="zh-CN" altLang="en-US" dirty="0"/>
          </a:p>
        </p:txBody>
      </p:sp>
      <p:sp>
        <p:nvSpPr>
          <p:cNvPr id="3" name="内容占位符 2"/>
          <p:cNvSpPr>
            <a:spLocks noGrp="1"/>
          </p:cNvSpPr>
          <p:nvPr>
            <p:ph idx="1"/>
          </p:nvPr>
        </p:nvSpPr>
        <p:spPr/>
        <p:txBody>
          <a:bodyPr/>
          <a:lstStyle/>
          <a:p>
            <a:pPr>
              <a:buNone/>
            </a:pPr>
            <a:r>
              <a:rPr lang="zh-CN" altLang="en-US" dirty="0" smtClean="0"/>
              <a:t>同步方式有几种？</a:t>
            </a:r>
            <a:endParaRPr lang="en-US" altLang="zh-CN" dirty="0" smtClean="0"/>
          </a:p>
          <a:p>
            <a:r>
              <a:rPr lang="en-US" altLang="zh-CN" dirty="0" smtClean="0"/>
              <a:t>1</a:t>
            </a:r>
            <a:r>
              <a:rPr lang="zh-CN" altLang="en-US" dirty="0" smtClean="0"/>
              <a:t>、</a:t>
            </a:r>
            <a:r>
              <a:rPr lang="en-US" altLang="zh-CN" dirty="0" err="1" smtClean="0"/>
              <a:t>sychronized</a:t>
            </a:r>
            <a:r>
              <a:rPr lang="en-US" altLang="zh-CN" dirty="0" smtClean="0"/>
              <a:t>——</a:t>
            </a:r>
            <a:r>
              <a:rPr lang="zh-CN" altLang="en-US" dirty="0" smtClean="0"/>
              <a:t>保证原子性、可见性、有序性</a:t>
            </a:r>
            <a:endParaRPr lang="en-US" altLang="zh-CN" dirty="0" smtClean="0"/>
          </a:p>
          <a:p>
            <a:r>
              <a:rPr lang="en-US" altLang="zh-CN" dirty="0" smtClean="0"/>
              <a:t>2</a:t>
            </a:r>
            <a:r>
              <a:rPr lang="zh-CN" altLang="en-US" dirty="0" smtClean="0"/>
              <a:t>、</a:t>
            </a:r>
            <a:r>
              <a:rPr lang="en-US" altLang="zh-CN" dirty="0" smtClean="0"/>
              <a:t>volatile</a:t>
            </a:r>
            <a:r>
              <a:rPr lang="zh-CN" altLang="en-US" dirty="0" smtClean="0"/>
              <a:t>类型变量</a:t>
            </a:r>
            <a:r>
              <a:rPr lang="en-US" altLang="zh-CN" dirty="0" smtClean="0"/>
              <a:t>——</a:t>
            </a:r>
            <a:r>
              <a:rPr lang="zh-CN" altLang="en-US" dirty="0" smtClean="0"/>
              <a:t>只保证可见性、有序性</a:t>
            </a:r>
            <a:endParaRPr lang="en-US" altLang="zh-CN" dirty="0" smtClean="0"/>
          </a:p>
          <a:p>
            <a:r>
              <a:rPr lang="en-US" altLang="zh-CN" dirty="0" smtClean="0"/>
              <a:t>3</a:t>
            </a:r>
            <a:r>
              <a:rPr lang="zh-CN" altLang="en-US" dirty="0" smtClean="0"/>
              <a:t>、显示锁</a:t>
            </a:r>
            <a:r>
              <a:rPr lang="en-US" altLang="zh-CN" dirty="0" smtClean="0"/>
              <a:t>lock</a:t>
            </a:r>
          </a:p>
          <a:p>
            <a:r>
              <a:rPr lang="en-US" altLang="zh-CN" dirty="0" smtClean="0"/>
              <a:t>4</a:t>
            </a:r>
            <a:r>
              <a:rPr lang="zh-CN" altLang="en-US" dirty="0" smtClean="0"/>
              <a:t>、原子变量</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三性</a:t>
            </a:r>
            <a:endParaRPr lang="zh-CN" altLang="en-US" dirty="0"/>
          </a:p>
        </p:txBody>
      </p:sp>
      <p:sp>
        <p:nvSpPr>
          <p:cNvPr id="3" name="内容占位符 2"/>
          <p:cNvSpPr>
            <a:spLocks noGrp="1"/>
          </p:cNvSpPr>
          <p:nvPr>
            <p:ph idx="1"/>
          </p:nvPr>
        </p:nvSpPr>
        <p:spPr/>
        <p:txBody>
          <a:bodyPr/>
          <a:lstStyle/>
          <a:p>
            <a:r>
              <a:rPr lang="zh-CN" altLang="en-US" dirty="0" smtClean="0"/>
              <a:t>原子性</a:t>
            </a:r>
            <a:r>
              <a:rPr lang="en-US" altLang="zh-CN" dirty="0" smtClean="0"/>
              <a:t>——</a:t>
            </a:r>
            <a:r>
              <a:rPr lang="zh-CN" altLang="en-US" dirty="0" smtClean="0"/>
              <a:t>不会被打断</a:t>
            </a:r>
            <a:endParaRPr lang="en-US" altLang="zh-CN" dirty="0" smtClean="0"/>
          </a:p>
          <a:p>
            <a:r>
              <a:rPr lang="zh-CN" altLang="en-US" dirty="0" smtClean="0"/>
              <a:t>可见性</a:t>
            </a:r>
            <a:r>
              <a:rPr lang="en-US" altLang="zh-CN" dirty="0" smtClean="0"/>
              <a:t>——</a:t>
            </a:r>
            <a:r>
              <a:rPr lang="zh-CN" altLang="en-US" dirty="0" smtClean="0"/>
              <a:t>内存模型</a:t>
            </a:r>
            <a:endParaRPr lang="en-US" altLang="zh-CN" dirty="0" smtClean="0"/>
          </a:p>
          <a:p>
            <a:r>
              <a:rPr lang="zh-CN" altLang="en-US" dirty="0" smtClean="0"/>
              <a:t>有序性</a:t>
            </a:r>
            <a:r>
              <a:rPr lang="en-US" altLang="zh-CN" dirty="0" smtClean="0"/>
              <a:t>——</a:t>
            </a:r>
            <a:r>
              <a:rPr lang="zh-CN" altLang="en-US" dirty="0" smtClean="0"/>
              <a:t>虚拟机重排序</a:t>
            </a:r>
            <a:endParaRPr lang="zh-CN" alt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线程封闭</a:t>
            </a:r>
            <a:endParaRPr lang="en-US" altLang="zh-CN" dirty="0" smtClean="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en-US" altLang="zh-CN" sz="3200" dirty="0" err="1" smtClean="0"/>
              <a:t>ThreadLocal</a:t>
            </a:r>
            <a:r>
              <a:rPr lang="zh-CN" altLang="en-US" sz="3200" dirty="0" smtClean="0"/>
              <a:t>类</a:t>
            </a:r>
            <a:endParaRPr lang="zh-CN" altLang="en-US" sz="3200" dirty="0"/>
          </a:p>
        </p:txBody>
      </p:sp>
      <p:sp>
        <p:nvSpPr>
          <p:cNvPr id="3" name="内容占位符 2"/>
          <p:cNvSpPr>
            <a:spLocks noGrp="1"/>
          </p:cNvSpPr>
          <p:nvPr>
            <p:ph idx="1"/>
          </p:nvPr>
        </p:nvSpPr>
        <p:spPr/>
        <p:txBody>
          <a:bodyPr>
            <a:normAutofit fontScale="62500" lnSpcReduction="20000"/>
          </a:bodyPr>
          <a:lstStyle/>
          <a:p>
            <a:r>
              <a:rPr lang="zh-CN" altLang="en-US" dirty="0" smtClean="0"/>
              <a:t>将共享全局变量转换为</a:t>
            </a:r>
            <a:r>
              <a:rPr lang="en-US" altLang="zh-CN" dirty="0" err="1" smtClean="0"/>
              <a:t>ThreadLocal</a:t>
            </a:r>
            <a:r>
              <a:rPr lang="zh-CN" altLang="en-US" dirty="0" smtClean="0"/>
              <a:t>对象。</a:t>
            </a:r>
            <a:endParaRPr lang="en-US" altLang="zh-CN" dirty="0" smtClean="0"/>
          </a:p>
          <a:p>
            <a:pPr>
              <a:buNone/>
            </a:pPr>
            <a:r>
              <a:rPr lang="zh-CN" altLang="en-US" dirty="0" smtClean="0"/>
              <a:t>数据库连接</a:t>
            </a:r>
            <a:r>
              <a:rPr lang="en-US" altLang="zh-CN" dirty="0" smtClean="0"/>
              <a:t>Connection</a:t>
            </a:r>
            <a:r>
              <a:rPr lang="zh-CN" altLang="en-US" dirty="0" smtClean="0"/>
              <a:t>对象。解决了一个叫做</a:t>
            </a:r>
            <a:r>
              <a:rPr lang="en-US" altLang="zh-CN" dirty="0" smtClean="0"/>
              <a:t>connection pass</a:t>
            </a:r>
            <a:r>
              <a:rPr lang="zh-CN" altLang="en-US" dirty="0" smtClean="0"/>
              <a:t>问题</a:t>
            </a:r>
            <a:endParaRPr lang="en-US" altLang="zh-CN" dirty="0" smtClean="0"/>
          </a:p>
          <a:p>
            <a:pPr>
              <a:buNone/>
            </a:pPr>
            <a:endParaRPr lang="en-US" altLang="zh-CN" dirty="0" smtClean="0"/>
          </a:p>
          <a:p>
            <a:pPr>
              <a:buNone/>
            </a:pPr>
            <a:r>
              <a:rPr lang="en-US" altLang="zh-CN" b="1" dirty="0" smtClean="0"/>
              <a:t> public </a:t>
            </a:r>
            <a:r>
              <a:rPr lang="en-US" altLang="zh-CN" b="1" u="sng" dirty="0" smtClean="0"/>
              <a:t>Connection </a:t>
            </a:r>
            <a:r>
              <a:rPr lang="en-US" altLang="zh-CN" b="1" u="sng" dirty="0" err="1" smtClean="0"/>
              <a:t>createConn</a:t>
            </a:r>
            <a:r>
              <a:rPr lang="en-US" altLang="zh-CN" b="1" u="sng" dirty="0" smtClean="0"/>
              <a:t>() {</a:t>
            </a:r>
          </a:p>
          <a:p>
            <a:pPr>
              <a:buNone/>
            </a:pPr>
            <a:r>
              <a:rPr lang="en-US" altLang="zh-CN" dirty="0" smtClean="0"/>
              <a:t>       </a:t>
            </a:r>
            <a:r>
              <a:rPr lang="en-US" altLang="zh-CN" b="1" dirty="0" smtClean="0"/>
              <a:t>return </a:t>
            </a:r>
            <a:r>
              <a:rPr lang="en-US" altLang="zh-CN" b="1" u="sng" dirty="0" err="1" smtClean="0"/>
              <a:t>ConnectionInstance</a:t>
            </a:r>
            <a:r>
              <a:rPr lang="en-US" altLang="zh-CN" b="1" u="sng" dirty="0" smtClean="0"/>
              <a:t>;</a:t>
            </a:r>
          </a:p>
          <a:p>
            <a:pPr>
              <a:buNone/>
            </a:pPr>
            <a:r>
              <a:rPr lang="zh-CN" altLang="en-US" dirty="0" smtClean="0"/>
              <a:t>   </a:t>
            </a:r>
            <a:r>
              <a:rPr lang="en-US" altLang="zh-CN" dirty="0" smtClean="0"/>
              <a:t>}</a:t>
            </a:r>
          </a:p>
          <a:p>
            <a:pPr>
              <a:buNone/>
            </a:pPr>
            <a:r>
              <a:rPr lang="zh-CN" altLang="en-US" dirty="0" smtClean="0"/>
              <a:t>   </a:t>
            </a:r>
          </a:p>
          <a:p>
            <a:pPr>
              <a:buNone/>
            </a:pPr>
            <a:r>
              <a:rPr lang="en-US" altLang="zh-CN" dirty="0" smtClean="0"/>
              <a:t>   </a:t>
            </a:r>
            <a:r>
              <a:rPr lang="en-US" altLang="zh-CN" b="1" dirty="0" smtClean="0"/>
              <a:t>public void service(</a:t>
            </a:r>
            <a:r>
              <a:rPr lang="en-US" altLang="zh-CN" b="1" u="sng" dirty="0" smtClean="0"/>
              <a:t>Connection </a:t>
            </a:r>
            <a:r>
              <a:rPr lang="en-US" altLang="zh-CN" b="1" u="sng" dirty="0" err="1" smtClean="0"/>
              <a:t>conn</a:t>
            </a:r>
            <a:r>
              <a:rPr lang="en-US" altLang="zh-CN" b="1" u="sng" dirty="0" smtClean="0"/>
              <a:t>) {</a:t>
            </a:r>
          </a:p>
          <a:p>
            <a:pPr>
              <a:buNone/>
            </a:pPr>
            <a:r>
              <a:rPr lang="en-US" altLang="zh-CN" dirty="0" smtClean="0"/>
              <a:t>       </a:t>
            </a:r>
            <a:r>
              <a:rPr lang="en-US" altLang="zh-CN" u="sng" dirty="0" err="1" smtClean="0"/>
              <a:t>dao.save</a:t>
            </a:r>
            <a:r>
              <a:rPr lang="en-US" altLang="zh-CN" u="sng" dirty="0" smtClean="0"/>
              <a:t>(</a:t>
            </a:r>
            <a:r>
              <a:rPr lang="en-US" altLang="zh-CN" u="sng" dirty="0" err="1" smtClean="0"/>
              <a:t>conn</a:t>
            </a:r>
            <a:r>
              <a:rPr lang="en-US" altLang="zh-CN" u="sng" dirty="0" smtClean="0"/>
              <a:t>);</a:t>
            </a:r>
          </a:p>
          <a:p>
            <a:pPr>
              <a:buNone/>
            </a:pPr>
            <a:r>
              <a:rPr lang="zh-CN" altLang="en-US" dirty="0" smtClean="0"/>
              <a:t>   </a:t>
            </a:r>
            <a:r>
              <a:rPr lang="en-US" altLang="zh-CN" dirty="0" smtClean="0"/>
              <a:t>}</a:t>
            </a:r>
          </a:p>
          <a:p>
            <a:pPr>
              <a:buNone/>
            </a:pPr>
            <a:r>
              <a:rPr lang="zh-CN" altLang="en-US" dirty="0" smtClean="0"/>
              <a:t>   </a:t>
            </a:r>
          </a:p>
          <a:p>
            <a:pPr>
              <a:buNone/>
            </a:pPr>
            <a:r>
              <a:rPr lang="en-US" altLang="zh-CN" dirty="0" smtClean="0"/>
              <a:t>   </a:t>
            </a:r>
            <a:r>
              <a:rPr lang="en-US" altLang="zh-CN" b="1" dirty="0" smtClean="0"/>
              <a:t>public void save(</a:t>
            </a:r>
            <a:r>
              <a:rPr lang="en-US" altLang="zh-CN" b="1" u="sng" dirty="0" smtClean="0"/>
              <a:t>Connection </a:t>
            </a:r>
            <a:r>
              <a:rPr lang="en-US" altLang="zh-CN" b="1" u="sng" dirty="0" err="1" smtClean="0"/>
              <a:t>conn</a:t>
            </a:r>
            <a:r>
              <a:rPr lang="en-US" altLang="zh-CN" b="1" u="sng" dirty="0" smtClean="0"/>
              <a:t>) {</a:t>
            </a:r>
          </a:p>
          <a:p>
            <a:pPr>
              <a:buNone/>
            </a:pPr>
            <a:r>
              <a:rPr lang="en-US" altLang="zh-CN" dirty="0" smtClean="0"/>
              <a:t>       </a:t>
            </a:r>
            <a:r>
              <a:rPr lang="en-US" altLang="zh-CN" dirty="0" err="1" smtClean="0"/>
              <a:t>conn.insert</a:t>
            </a:r>
            <a:r>
              <a:rPr lang="en-US" altLang="zh-CN" dirty="0" smtClean="0"/>
              <a:t>();</a:t>
            </a:r>
          </a:p>
          <a:p>
            <a:pPr>
              <a:buNone/>
            </a:pPr>
            <a:r>
              <a:rPr lang="zh-CN" altLang="en-US" dirty="0" smtClean="0"/>
              <a:t>   </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lgn="ctr" rtl="0">
              <a:spcBef>
                <a:spcPct val="0"/>
              </a:spcBef>
            </a:pPr>
            <a:r>
              <a:rPr lang="en-US" altLang="zh-CN" sz="3200" dirty="0" err="1" smtClean="0"/>
              <a:t>ThreadLocal</a:t>
            </a:r>
            <a:r>
              <a:rPr lang="zh-CN" altLang="en-US" sz="3200" dirty="0" smtClean="0"/>
              <a:t>类</a:t>
            </a:r>
            <a:endParaRPr lang="zh-CN" altLang="en-US" sz="3200" dirty="0"/>
          </a:p>
        </p:txBody>
      </p:sp>
      <p:sp>
        <p:nvSpPr>
          <p:cNvPr id="3" name="内容占位符 2"/>
          <p:cNvSpPr>
            <a:spLocks noGrp="1"/>
          </p:cNvSpPr>
          <p:nvPr>
            <p:ph idx="1"/>
          </p:nvPr>
        </p:nvSpPr>
        <p:spPr/>
        <p:txBody>
          <a:bodyPr>
            <a:normAutofit/>
          </a:bodyPr>
          <a:lstStyle/>
          <a:p>
            <a:r>
              <a:rPr lang="zh-CN" altLang="en-US" dirty="0" smtClean="0"/>
              <a:t>把他看成</a:t>
            </a:r>
            <a:r>
              <a:rPr lang="en-US" altLang="zh-CN" dirty="0" smtClean="0"/>
              <a:t>Map&lt;Thread, T&gt;</a:t>
            </a:r>
            <a:r>
              <a:rPr lang="zh-CN" altLang="en-US" dirty="0" smtClean="0"/>
              <a:t>， 他的</a:t>
            </a:r>
            <a:r>
              <a:rPr lang="en-US" altLang="zh-CN" dirty="0" smtClean="0"/>
              <a:t>key</a:t>
            </a:r>
            <a:r>
              <a:rPr lang="zh-CN" altLang="en-US" dirty="0" smtClean="0"/>
              <a:t>就是线程对象。当前线程会从</a:t>
            </a:r>
            <a:r>
              <a:rPr lang="en-US" altLang="zh-CN" dirty="0" smtClean="0"/>
              <a:t>map</a:t>
            </a:r>
            <a:r>
              <a:rPr lang="zh-CN" altLang="en-US" dirty="0" smtClean="0"/>
              <a:t>中获取对象。保证了线程封闭性。</a:t>
            </a:r>
            <a:endParaRPr lang="en-US" altLang="zh-CN" dirty="0" smtClean="0"/>
          </a:p>
          <a:p>
            <a:endParaRPr lang="en-US" altLang="zh-CN" dirty="0" smtClean="0"/>
          </a:p>
          <a:p>
            <a:r>
              <a:rPr lang="zh-CN" altLang="en-US" dirty="0" smtClean="0"/>
              <a:t>带来耦合度！！！</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栈封闭</a:t>
            </a:r>
            <a:endParaRPr lang="zh-CN" altLang="en-US" dirty="0"/>
          </a:p>
        </p:txBody>
      </p:sp>
      <p:sp>
        <p:nvSpPr>
          <p:cNvPr id="3" name="内容占位符 2"/>
          <p:cNvSpPr>
            <a:spLocks noGrp="1"/>
          </p:cNvSpPr>
          <p:nvPr>
            <p:ph idx="1"/>
          </p:nvPr>
        </p:nvSpPr>
        <p:spPr/>
        <p:txBody>
          <a:bodyPr/>
          <a:lstStyle/>
          <a:p>
            <a:r>
              <a:rPr lang="zh-CN" altLang="en-US" dirty="0" smtClean="0"/>
              <a:t>栈是线程隔开</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619672" y="0"/>
            <a:ext cx="5976664" cy="66364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sychronized</a:t>
            </a:r>
            <a:endParaRPr lang="zh-CN" altLang="en-US" dirty="0"/>
          </a:p>
        </p:txBody>
      </p:sp>
      <p:sp>
        <p:nvSpPr>
          <p:cNvPr id="3" name="内容占位符 2"/>
          <p:cNvSpPr>
            <a:spLocks noGrp="1"/>
          </p:cNvSpPr>
          <p:nvPr>
            <p:ph idx="1"/>
          </p:nvPr>
        </p:nvSpPr>
        <p:spPr/>
        <p:txBody>
          <a:bodyPr/>
          <a:lstStyle/>
          <a:p>
            <a:r>
              <a:rPr lang="zh-CN" altLang="en-US" dirty="0" smtClean="0"/>
              <a:t>问题：同步一般是利用锁来实现，</a:t>
            </a:r>
            <a:r>
              <a:rPr lang="en-US" altLang="zh-CN" dirty="0" smtClean="0"/>
              <a:t> </a:t>
            </a:r>
            <a:r>
              <a:rPr lang="zh-CN" altLang="en-US" dirty="0" smtClean="0"/>
              <a:t>其中，</a:t>
            </a:r>
            <a:r>
              <a:rPr lang="en-US" altLang="zh-CN" dirty="0" err="1" smtClean="0"/>
              <a:t>Sychronized</a:t>
            </a:r>
            <a:r>
              <a:rPr lang="zh-CN" altLang="en-US" dirty="0" smtClean="0"/>
              <a:t>只是同步代码块和方法，他的锁在哪里呢？</a:t>
            </a:r>
            <a:endParaRPr lang="en-US" altLang="zh-CN" dirty="0" smtClean="0"/>
          </a:p>
          <a:p>
            <a:endParaRPr lang="en-US" altLang="zh-CN" dirty="0" smtClean="0"/>
          </a:p>
          <a:p>
            <a:r>
              <a:rPr lang="zh-CN" altLang="en-US" dirty="0" smtClean="0"/>
              <a:t>每一个对象、每一个类都有一把锁，由</a:t>
            </a:r>
            <a:r>
              <a:rPr lang="en-US" altLang="zh-CN" dirty="0" smtClean="0"/>
              <a:t>JVM</a:t>
            </a:r>
            <a:r>
              <a:rPr lang="zh-CN" altLang="en-US" dirty="0" smtClean="0"/>
              <a:t>隐式创建。</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smtClean="0"/>
              <a:t>sychronized</a:t>
            </a:r>
            <a:endParaRPr lang="zh-CN" altLang="en-US" dirty="0"/>
          </a:p>
        </p:txBody>
      </p:sp>
      <p:sp>
        <p:nvSpPr>
          <p:cNvPr id="3" name="内容占位符 2"/>
          <p:cNvSpPr>
            <a:spLocks noGrp="1"/>
          </p:cNvSpPr>
          <p:nvPr>
            <p:ph idx="1"/>
          </p:nvPr>
        </p:nvSpPr>
        <p:spPr/>
        <p:txBody>
          <a:bodyPr/>
          <a:lstStyle/>
          <a:p>
            <a:r>
              <a:rPr lang="zh-CN" altLang="en-US" dirty="0" smtClean="0"/>
              <a:t>概念</a:t>
            </a:r>
            <a:endParaRPr lang="en-US" altLang="zh-CN" dirty="0" smtClean="0"/>
          </a:p>
          <a:p>
            <a:pPr lvl="1"/>
            <a:r>
              <a:rPr lang="zh-CN" altLang="en-US" dirty="0" smtClean="0"/>
              <a:t>监听器</a:t>
            </a:r>
            <a:endParaRPr lang="en-US" altLang="zh-CN" dirty="0" smtClean="0"/>
          </a:p>
          <a:p>
            <a:pPr lvl="1"/>
            <a:r>
              <a:rPr lang="zh-CN" altLang="en-US" dirty="0" smtClean="0"/>
              <a:t>内置锁或监听器锁</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线程不安全</a:t>
            </a:r>
            <a:endParaRPr lang="zh-CN" altLang="en-US" dirty="0"/>
          </a:p>
        </p:txBody>
      </p:sp>
      <p:sp>
        <p:nvSpPr>
          <p:cNvPr id="3" name="内容占位符 2"/>
          <p:cNvSpPr>
            <a:spLocks noGrp="1"/>
          </p:cNvSpPr>
          <p:nvPr>
            <p:ph idx="1"/>
          </p:nvPr>
        </p:nvSpPr>
        <p:spPr>
          <a:xfrm>
            <a:off x="457200" y="1600200"/>
            <a:ext cx="8229600" cy="4349079"/>
          </a:xfrm>
        </p:spPr>
        <p:txBody>
          <a:bodyPr>
            <a:normAutofit/>
          </a:bodyPr>
          <a:lstStyle/>
          <a:p>
            <a:pPr>
              <a:buNone/>
            </a:pPr>
            <a:r>
              <a:rPr lang="zh-CN" altLang="en-US" dirty="0" smtClean="0"/>
              <a:t>（</a:t>
            </a:r>
            <a:r>
              <a:rPr lang="zh-CN" altLang="en-US" b="1" dirty="0" smtClean="0">
                <a:solidFill>
                  <a:srgbClr val="FF0000"/>
                </a:solidFill>
              </a:rPr>
              <a:t>谁会是线程不安全？</a:t>
            </a:r>
            <a:r>
              <a:rPr lang="zh-CN" altLang="en-US" dirty="0" smtClean="0"/>
              <a:t>）</a:t>
            </a:r>
            <a:endParaRPr lang="en-US" altLang="zh-CN" dirty="0" smtClean="0"/>
          </a:p>
          <a:p>
            <a:pPr>
              <a:buNone/>
            </a:pPr>
            <a:r>
              <a:rPr lang="zh-CN" altLang="en-US" dirty="0" smtClean="0"/>
              <a:t>（</a:t>
            </a:r>
            <a:r>
              <a:rPr lang="zh-CN" altLang="en-US" b="1" dirty="0" smtClean="0">
                <a:solidFill>
                  <a:srgbClr val="FF0000"/>
                </a:solidFill>
              </a:rPr>
              <a:t>怎么弄会线程不安全？</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88640"/>
            <a:ext cx="3096344" cy="2620888"/>
          </a:xfrm>
        </p:spPr>
        <p:style>
          <a:lnRef idx="2">
            <a:schemeClr val="accent1"/>
          </a:lnRef>
          <a:fillRef idx="1">
            <a:schemeClr val="lt1"/>
          </a:fillRef>
          <a:effectRef idx="0">
            <a:schemeClr val="accent1"/>
          </a:effectRef>
          <a:fontRef idx="minor">
            <a:schemeClr val="dk1"/>
          </a:fontRef>
        </p:style>
        <p:txBody>
          <a:bodyPr>
            <a:normAutofit/>
          </a:bodyPr>
          <a:lstStyle/>
          <a:p>
            <a:pPr>
              <a:buNone/>
            </a:pPr>
            <a:r>
              <a:rPr lang="en-US" altLang="zh-CN" sz="2000" b="1" dirty="0" smtClean="0"/>
              <a:t>public class Student {</a:t>
            </a:r>
          </a:p>
          <a:p>
            <a:pPr>
              <a:buNone/>
            </a:pPr>
            <a:r>
              <a:rPr lang="en-US" altLang="zh-CN" sz="2000" dirty="0" smtClean="0"/>
              <a:t>    </a:t>
            </a:r>
            <a:r>
              <a:rPr lang="en-US" altLang="zh-CN" sz="2000" b="1" dirty="0" smtClean="0"/>
              <a:t>public void test() {</a:t>
            </a:r>
          </a:p>
          <a:p>
            <a:pPr>
              <a:buNone/>
            </a:pPr>
            <a:r>
              <a:rPr lang="en-US" altLang="zh-CN" sz="2000" dirty="0" smtClean="0"/>
              <a:t>        </a:t>
            </a:r>
            <a:r>
              <a:rPr lang="en-US" altLang="zh-CN" sz="2000" b="1" dirty="0" smtClean="0">
                <a:solidFill>
                  <a:srgbClr val="0070C0"/>
                </a:solidFill>
              </a:rPr>
              <a:t>synchronized(this</a:t>
            </a:r>
            <a:r>
              <a:rPr lang="en-US" altLang="zh-CN" sz="2000" b="1" dirty="0" smtClean="0"/>
              <a:t>) {</a:t>
            </a:r>
          </a:p>
          <a:p>
            <a:pPr>
              <a:buNone/>
            </a:pPr>
            <a:r>
              <a:rPr lang="en-US" altLang="zh-CN" sz="2000" dirty="0" smtClean="0"/>
              <a:t>            </a:t>
            </a:r>
            <a:r>
              <a:rPr lang="en-US" altLang="zh-CN" sz="2000" dirty="0" err="1" smtClean="0"/>
              <a:t>System.</a:t>
            </a:r>
            <a:r>
              <a:rPr lang="en-US" altLang="zh-CN" sz="2000" b="1" i="1" dirty="0" err="1" smtClean="0"/>
              <a:t>out.println</a:t>
            </a:r>
            <a:r>
              <a:rPr lang="en-US" altLang="zh-CN" sz="2000" b="1" i="1" dirty="0" smtClean="0"/>
              <a:t>(1);</a:t>
            </a:r>
          </a:p>
          <a:p>
            <a:pPr>
              <a:buNone/>
            </a:pPr>
            <a:r>
              <a:rPr lang="zh-CN" altLang="en-US" sz="2000" dirty="0" smtClean="0"/>
              <a:t>        </a:t>
            </a:r>
            <a:r>
              <a:rPr lang="en-US" altLang="zh-CN" sz="2000" dirty="0" smtClean="0"/>
              <a:t>}</a:t>
            </a:r>
          </a:p>
          <a:p>
            <a:pPr>
              <a:buNone/>
            </a:pPr>
            <a:r>
              <a:rPr lang="zh-CN" altLang="en-US" sz="2000" dirty="0" smtClean="0"/>
              <a:t>    </a:t>
            </a:r>
            <a:r>
              <a:rPr lang="en-US" altLang="zh-CN" sz="2000" dirty="0" smtClean="0"/>
              <a:t>}</a:t>
            </a:r>
          </a:p>
          <a:p>
            <a:pPr>
              <a:buNone/>
            </a:pPr>
            <a:r>
              <a:rPr lang="en-US" altLang="zh-CN" sz="2000" dirty="0" smtClean="0"/>
              <a:t>}</a:t>
            </a:r>
            <a:endParaRPr lang="zh-CN" altLang="en-US" sz="2000" dirty="0"/>
          </a:p>
        </p:txBody>
      </p:sp>
      <p:sp>
        <p:nvSpPr>
          <p:cNvPr id="4" name="TextBox 3"/>
          <p:cNvSpPr txBox="1"/>
          <p:nvPr/>
        </p:nvSpPr>
        <p:spPr>
          <a:xfrm>
            <a:off x="3347864" y="188640"/>
            <a:ext cx="5616624" cy="655564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1400" dirty="0" smtClean="0"/>
              <a:t>public void test();</a:t>
            </a:r>
          </a:p>
          <a:p>
            <a:r>
              <a:rPr lang="en-US" altLang="zh-CN" sz="1400" dirty="0" smtClean="0"/>
              <a:t>     0  aload_0 [this]</a:t>
            </a:r>
          </a:p>
          <a:p>
            <a:r>
              <a:rPr lang="en-US" altLang="zh-CN" sz="1400" dirty="0" smtClean="0"/>
              <a:t>     1  dup</a:t>
            </a:r>
          </a:p>
          <a:p>
            <a:r>
              <a:rPr lang="en-US" altLang="zh-CN" sz="1400" dirty="0" smtClean="0"/>
              <a:t>     2  astore_1</a:t>
            </a:r>
          </a:p>
          <a:p>
            <a:r>
              <a:rPr lang="en-US" altLang="zh-CN" sz="1400" b="1" dirty="0" smtClean="0">
                <a:solidFill>
                  <a:srgbClr val="0070C0"/>
                </a:solidFill>
              </a:rPr>
              <a:t>     3  </a:t>
            </a:r>
            <a:r>
              <a:rPr lang="en-US" altLang="zh-CN" sz="1400" b="1" dirty="0" err="1" smtClean="0">
                <a:solidFill>
                  <a:srgbClr val="0070C0"/>
                </a:solidFill>
              </a:rPr>
              <a:t>monitorenter</a:t>
            </a:r>
            <a:endParaRPr lang="en-US" altLang="zh-CN" sz="1400" b="1" dirty="0" smtClean="0">
              <a:solidFill>
                <a:srgbClr val="0070C0"/>
              </a:solidFill>
            </a:endParaRPr>
          </a:p>
          <a:p>
            <a:r>
              <a:rPr lang="en-US" altLang="zh-CN" sz="1400" dirty="0" smtClean="0"/>
              <a:t>     4  </a:t>
            </a:r>
            <a:r>
              <a:rPr lang="en-US" altLang="zh-CN" sz="1400" dirty="0" err="1" smtClean="0"/>
              <a:t>getstatic</a:t>
            </a:r>
            <a:r>
              <a:rPr lang="en-US" altLang="zh-CN" sz="1400" dirty="0" smtClean="0"/>
              <a:t> </a:t>
            </a:r>
            <a:r>
              <a:rPr lang="en-US" altLang="zh-CN" sz="1400" dirty="0" err="1" smtClean="0"/>
              <a:t>java.lang.System.out</a:t>
            </a:r>
            <a:r>
              <a:rPr lang="en-US" altLang="zh-CN" sz="1400" dirty="0" smtClean="0"/>
              <a:t> : </a:t>
            </a:r>
            <a:r>
              <a:rPr lang="en-US" altLang="zh-CN" sz="1400" dirty="0" err="1" smtClean="0"/>
              <a:t>java.io.PrintStream</a:t>
            </a:r>
            <a:r>
              <a:rPr lang="en-US" altLang="zh-CN" sz="1400" dirty="0" smtClean="0"/>
              <a:t> [15]</a:t>
            </a:r>
          </a:p>
          <a:p>
            <a:r>
              <a:rPr lang="en-US" altLang="zh-CN" sz="1400" dirty="0" smtClean="0"/>
              <a:t>     7  iconst_1</a:t>
            </a:r>
          </a:p>
          <a:p>
            <a:r>
              <a:rPr lang="en-US" altLang="zh-CN" sz="1400" dirty="0" smtClean="0"/>
              <a:t>     8  </a:t>
            </a:r>
            <a:r>
              <a:rPr lang="en-US" altLang="zh-CN" sz="1400" dirty="0" err="1" smtClean="0"/>
              <a:t>invokevirtual</a:t>
            </a:r>
            <a:r>
              <a:rPr lang="en-US" altLang="zh-CN" sz="1400" dirty="0" smtClean="0"/>
              <a:t> </a:t>
            </a:r>
            <a:r>
              <a:rPr lang="en-US" altLang="zh-CN" sz="1400" dirty="0" err="1" smtClean="0"/>
              <a:t>java.io.PrintStream.println</a:t>
            </a:r>
            <a:r>
              <a:rPr lang="en-US" altLang="zh-CN" sz="1400" dirty="0" smtClean="0"/>
              <a:t>(</a:t>
            </a:r>
            <a:r>
              <a:rPr lang="en-US" altLang="zh-CN" sz="1400" dirty="0" err="1" smtClean="0"/>
              <a:t>int</a:t>
            </a:r>
            <a:r>
              <a:rPr lang="en-US" altLang="zh-CN" sz="1400" dirty="0" smtClean="0"/>
              <a:t>) : void [21]</a:t>
            </a:r>
          </a:p>
          <a:p>
            <a:r>
              <a:rPr lang="en-US" altLang="zh-CN" sz="1400" dirty="0" smtClean="0"/>
              <a:t>    11  aload_1</a:t>
            </a:r>
          </a:p>
          <a:p>
            <a:r>
              <a:rPr lang="en-US" altLang="zh-CN" sz="1400" b="1" dirty="0" smtClean="0">
                <a:solidFill>
                  <a:srgbClr val="0070C0"/>
                </a:solidFill>
              </a:rPr>
              <a:t>    12  </a:t>
            </a:r>
            <a:r>
              <a:rPr lang="en-US" altLang="zh-CN" sz="1400" b="1" dirty="0" err="1" smtClean="0">
                <a:solidFill>
                  <a:srgbClr val="0070C0"/>
                </a:solidFill>
              </a:rPr>
              <a:t>monitorexit</a:t>
            </a:r>
            <a:endParaRPr lang="en-US" altLang="zh-CN" sz="1400" b="1" dirty="0" smtClean="0">
              <a:solidFill>
                <a:srgbClr val="0070C0"/>
              </a:solidFill>
            </a:endParaRPr>
          </a:p>
          <a:p>
            <a:r>
              <a:rPr lang="en-US" altLang="zh-CN" sz="1400" dirty="0" smtClean="0"/>
              <a:t>    13  </a:t>
            </a:r>
            <a:r>
              <a:rPr lang="en-US" altLang="zh-CN" sz="1400" dirty="0" err="1" smtClean="0"/>
              <a:t>goto</a:t>
            </a:r>
            <a:r>
              <a:rPr lang="en-US" altLang="zh-CN" sz="1400" dirty="0" smtClean="0"/>
              <a:t> 19</a:t>
            </a:r>
          </a:p>
          <a:p>
            <a:r>
              <a:rPr lang="en-US" altLang="zh-CN" sz="1400" dirty="0" smtClean="0"/>
              <a:t>    16  aload_1</a:t>
            </a:r>
          </a:p>
          <a:p>
            <a:r>
              <a:rPr lang="en-US" altLang="zh-CN" sz="1400" b="1" dirty="0" smtClean="0">
                <a:solidFill>
                  <a:srgbClr val="0070C0"/>
                </a:solidFill>
              </a:rPr>
              <a:t>    </a:t>
            </a:r>
            <a:r>
              <a:rPr lang="en-US" altLang="zh-CN" sz="1400" b="1" dirty="0" smtClean="0">
                <a:solidFill>
                  <a:srgbClr val="C00000"/>
                </a:solidFill>
              </a:rPr>
              <a:t>17  </a:t>
            </a:r>
            <a:r>
              <a:rPr lang="en-US" altLang="zh-CN" sz="1400" b="1" dirty="0" err="1" smtClean="0">
                <a:solidFill>
                  <a:srgbClr val="C00000"/>
                </a:solidFill>
              </a:rPr>
              <a:t>monitorexit</a:t>
            </a:r>
            <a:endParaRPr lang="en-US" altLang="zh-CN" sz="1400" b="1" dirty="0" smtClean="0">
              <a:solidFill>
                <a:srgbClr val="C00000"/>
              </a:solidFill>
            </a:endParaRPr>
          </a:p>
          <a:p>
            <a:r>
              <a:rPr lang="en-US" altLang="zh-CN" sz="1400" b="1" dirty="0" smtClean="0">
                <a:solidFill>
                  <a:srgbClr val="0070C0"/>
                </a:solidFill>
              </a:rPr>
              <a:t>    18  </a:t>
            </a:r>
            <a:r>
              <a:rPr lang="en-US" altLang="zh-CN" sz="1400" b="1" dirty="0" err="1" smtClean="0">
                <a:solidFill>
                  <a:srgbClr val="0070C0"/>
                </a:solidFill>
              </a:rPr>
              <a:t>athrow</a:t>
            </a:r>
            <a:endParaRPr lang="en-US" altLang="zh-CN" sz="1400" b="1" dirty="0" smtClean="0">
              <a:solidFill>
                <a:srgbClr val="0070C0"/>
              </a:solidFill>
            </a:endParaRPr>
          </a:p>
          <a:p>
            <a:r>
              <a:rPr lang="en-US" altLang="zh-CN" sz="1400" dirty="0" smtClean="0"/>
              <a:t>    19  return</a:t>
            </a:r>
          </a:p>
          <a:p>
            <a:r>
              <a:rPr lang="en-US" altLang="zh-CN" sz="1400" dirty="0" smtClean="0"/>
              <a:t>      Exception Table:</a:t>
            </a:r>
          </a:p>
          <a:p>
            <a:r>
              <a:rPr lang="en-US" altLang="zh-CN" sz="1400" dirty="0" smtClean="0"/>
              <a:t>        [pc: 4, pc: 13] -&gt; 16 when : any</a:t>
            </a:r>
          </a:p>
          <a:p>
            <a:r>
              <a:rPr lang="en-US" altLang="zh-CN" sz="1400" dirty="0" smtClean="0"/>
              <a:t>        [pc: 16, pc: 18] -&gt; 16 when : any</a:t>
            </a:r>
          </a:p>
          <a:p>
            <a:r>
              <a:rPr lang="en-US" altLang="zh-CN" sz="1400" dirty="0" smtClean="0"/>
              <a:t>      Line numbers:</a:t>
            </a:r>
          </a:p>
          <a:p>
            <a:r>
              <a:rPr lang="en-US" altLang="zh-CN" sz="1400" dirty="0" smtClean="0"/>
              <a:t>        [pc: 0, line: 18]</a:t>
            </a:r>
          </a:p>
          <a:p>
            <a:r>
              <a:rPr lang="en-US" altLang="zh-CN" sz="1400" dirty="0" smtClean="0"/>
              <a:t>        [pc: 4, line: 19]</a:t>
            </a:r>
          </a:p>
          <a:p>
            <a:r>
              <a:rPr lang="en-US" altLang="zh-CN" sz="1400" dirty="0" smtClean="0"/>
              <a:t>        [pc: 11, line: 18]</a:t>
            </a:r>
          </a:p>
          <a:p>
            <a:r>
              <a:rPr lang="en-US" altLang="zh-CN" sz="1400" dirty="0" smtClean="0"/>
              <a:t>        [pc: 19, line: 21]</a:t>
            </a:r>
          </a:p>
          <a:p>
            <a:r>
              <a:rPr lang="en-US" altLang="zh-CN" sz="1400" dirty="0" smtClean="0"/>
              <a:t>      Local variable table:</a:t>
            </a:r>
          </a:p>
          <a:p>
            <a:r>
              <a:rPr lang="en-US" altLang="zh-CN" sz="1400" dirty="0" smtClean="0"/>
              <a:t>        [pc: 0, pc: 20] local: this index: 0 type: </a:t>
            </a:r>
            <a:r>
              <a:rPr lang="en-US" altLang="zh-CN" sz="1400" dirty="0" err="1" smtClean="0"/>
              <a:t>jdk.thread.monitorlock.Student</a:t>
            </a:r>
            <a:endParaRPr lang="en-US" altLang="zh-CN" sz="1400" dirty="0" smtClean="0"/>
          </a:p>
          <a:p>
            <a:r>
              <a:rPr lang="en-US" altLang="zh-CN" sz="1400" dirty="0" smtClean="0"/>
              <a:t>      Stack map table: number of frames 2</a:t>
            </a:r>
          </a:p>
          <a:p>
            <a:r>
              <a:rPr lang="en-US" altLang="zh-CN" sz="1400" dirty="0" smtClean="0"/>
              <a:t>        [pc: 16, full, stack: {</a:t>
            </a:r>
            <a:r>
              <a:rPr lang="en-US" altLang="zh-CN" sz="1400" dirty="0" err="1" smtClean="0"/>
              <a:t>java.lang.Throwable</a:t>
            </a:r>
            <a:r>
              <a:rPr lang="en-US" altLang="zh-CN" sz="1400" dirty="0" smtClean="0"/>
              <a:t>}, locals: {</a:t>
            </a:r>
            <a:r>
              <a:rPr lang="en-US" altLang="zh-CN" sz="1400" dirty="0" err="1" smtClean="0"/>
              <a:t>jdk.thread.monitorlock.Student</a:t>
            </a:r>
            <a:r>
              <a:rPr lang="en-US" altLang="zh-CN" sz="1400" dirty="0" smtClean="0"/>
              <a:t>, </a:t>
            </a:r>
            <a:r>
              <a:rPr lang="en-US" altLang="zh-CN" sz="1400" dirty="0" err="1" smtClean="0"/>
              <a:t>jdk.thread.monitorlock.Student</a:t>
            </a:r>
            <a:r>
              <a:rPr lang="en-US" altLang="zh-CN" sz="1400" dirty="0" smtClean="0"/>
              <a:t>}]</a:t>
            </a:r>
          </a:p>
          <a:p>
            <a:r>
              <a:rPr lang="en-US" altLang="zh-CN" sz="1400" dirty="0" smtClean="0"/>
              <a:t>        [pc: 19, chop 1 local(s)]</a:t>
            </a:r>
          </a:p>
          <a:p>
            <a:r>
              <a:rPr lang="en-US" altLang="zh-CN" sz="1400" dirty="0" smtClean="0"/>
              <a:t>}</a:t>
            </a:r>
            <a:endParaRPr lang="zh-CN" altLang="en-US" sz="1400" dirty="0"/>
          </a:p>
        </p:txBody>
      </p:sp>
      <p:sp>
        <p:nvSpPr>
          <p:cNvPr id="5" name="TextBox 4"/>
          <p:cNvSpPr txBox="1"/>
          <p:nvPr/>
        </p:nvSpPr>
        <p:spPr>
          <a:xfrm>
            <a:off x="179512" y="4149080"/>
            <a:ext cx="2709396"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marL="0" lvl="1"/>
            <a:r>
              <a:rPr lang="zh-CN" altLang="en-US" sz="2800" b="1" dirty="0" smtClean="0">
                <a:solidFill>
                  <a:srgbClr val="0070C0"/>
                </a:solidFill>
              </a:rPr>
              <a:t>什么是监听器？</a:t>
            </a:r>
            <a:endParaRPr lang="zh-CN" altLang="en-US" sz="2800" b="1" dirty="0">
              <a:solidFill>
                <a:srgbClr val="0070C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ctr" rtl="0">
              <a:spcBef>
                <a:spcPct val="0"/>
              </a:spcBef>
            </a:pPr>
            <a:r>
              <a:rPr lang="zh-CN" altLang="en-US" sz="2800" b="1" dirty="0" smtClean="0">
                <a:solidFill>
                  <a:srgbClr val="0070C0"/>
                </a:solidFill>
              </a:rPr>
              <a:t>什么是监听器？</a:t>
            </a:r>
            <a:endParaRPr lang="zh-CN" altLang="en-US" dirty="0"/>
          </a:p>
        </p:txBody>
      </p:sp>
      <p:sp>
        <p:nvSpPr>
          <p:cNvPr id="3" name="内容占位符 2"/>
          <p:cNvSpPr>
            <a:spLocks noGrp="1"/>
          </p:cNvSpPr>
          <p:nvPr>
            <p:ph idx="1"/>
          </p:nvPr>
        </p:nvSpPr>
        <p:spPr/>
        <p:txBody>
          <a:bodyPr>
            <a:normAutofit/>
          </a:bodyPr>
          <a:lstStyle/>
          <a:p>
            <a:r>
              <a:rPr lang="en-US" altLang="zh-CN" dirty="0" smtClean="0"/>
              <a:t>Java's </a:t>
            </a:r>
            <a:r>
              <a:rPr lang="en-US" altLang="zh-CN" b="1" dirty="0" smtClean="0">
                <a:solidFill>
                  <a:srgbClr val="C00000"/>
                </a:solidFill>
              </a:rPr>
              <a:t>monitor</a:t>
            </a:r>
            <a:r>
              <a:rPr lang="en-US" altLang="zh-CN" dirty="0" smtClean="0"/>
              <a:t> supports two kinds of thread </a:t>
            </a:r>
            <a:r>
              <a:rPr lang="en-US" altLang="zh-CN" b="1" dirty="0" smtClean="0">
                <a:solidFill>
                  <a:srgbClr val="C00000"/>
                </a:solidFill>
              </a:rPr>
              <a:t>synchronization</a:t>
            </a:r>
            <a:r>
              <a:rPr lang="en-US" altLang="zh-CN" dirty="0" smtClean="0"/>
              <a:t>: </a:t>
            </a:r>
            <a:r>
              <a:rPr lang="en-US" altLang="zh-CN" i="1" dirty="0" smtClean="0"/>
              <a:t>mutual exclusion</a:t>
            </a:r>
            <a:r>
              <a:rPr lang="en-US" altLang="zh-CN" dirty="0" smtClean="0"/>
              <a:t> </a:t>
            </a:r>
          </a:p>
          <a:p>
            <a:pPr>
              <a:buNone/>
            </a:pPr>
            <a:r>
              <a:rPr lang="en-US" altLang="zh-CN" dirty="0" smtClean="0"/>
              <a:t>	and </a:t>
            </a:r>
            <a:r>
              <a:rPr lang="en-US" altLang="zh-CN" i="1" dirty="0" smtClean="0"/>
              <a:t>cooperation</a:t>
            </a:r>
            <a:r>
              <a:rPr lang="en-US" altLang="zh-CN" dirty="0" smtClean="0"/>
              <a:t>. </a:t>
            </a:r>
          </a:p>
          <a:p>
            <a:r>
              <a:rPr lang="en-US" altLang="zh-CN" dirty="0" smtClean="0"/>
              <a:t>Mutual exclusion, via </a:t>
            </a:r>
            <a:r>
              <a:rPr lang="en-US" altLang="zh-CN" b="1" dirty="0" smtClean="0">
                <a:solidFill>
                  <a:srgbClr val="C00000"/>
                </a:solidFill>
              </a:rPr>
              <a:t>object locks</a:t>
            </a:r>
          </a:p>
          <a:p>
            <a:r>
              <a:rPr lang="en-US" altLang="zh-CN" dirty="0" smtClean="0"/>
              <a:t>Cooperation, via the </a:t>
            </a:r>
            <a:r>
              <a:rPr lang="en-US" altLang="zh-CN" b="1" dirty="0" smtClean="0">
                <a:solidFill>
                  <a:srgbClr val="C00000"/>
                </a:solidFill>
              </a:rPr>
              <a:t>wait and notify </a:t>
            </a:r>
            <a:r>
              <a:rPr lang="en-US" altLang="zh-CN" dirty="0" smtClean="0"/>
              <a:t>methods of class Object</a:t>
            </a:r>
            <a:endParaRPr lang="zh-CN"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理解监听器</a:t>
            </a:r>
            <a:endParaRPr lang="zh-CN" altLang="en-US" dirty="0"/>
          </a:p>
        </p:txBody>
      </p:sp>
      <p:pic>
        <p:nvPicPr>
          <p:cNvPr id="1026" name="Picture 2" descr="Figure 20-1. A Java monitor."/>
          <p:cNvPicPr>
            <a:picLocks noChangeAspect="1" noChangeArrowheads="1"/>
          </p:cNvPicPr>
          <p:nvPr/>
        </p:nvPicPr>
        <p:blipFill>
          <a:blip r:embed="rId2" cstate="print"/>
          <a:srcRect/>
          <a:stretch>
            <a:fillRect/>
          </a:stretch>
        </p:blipFill>
        <p:spPr bwMode="auto">
          <a:xfrm>
            <a:off x="1043608" y="1556792"/>
            <a:ext cx="6696744" cy="4968986"/>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监听器和连接池</a:t>
            </a:r>
            <a:endParaRPr lang="zh-CN" altLang="en-US" dirty="0"/>
          </a:p>
        </p:txBody>
      </p:sp>
      <p:sp>
        <p:nvSpPr>
          <p:cNvPr id="3" name="内容占位符 2"/>
          <p:cNvSpPr>
            <a:spLocks noGrp="1"/>
          </p:cNvSpPr>
          <p:nvPr>
            <p:ph idx="1"/>
          </p:nvPr>
        </p:nvSpPr>
        <p:spPr/>
        <p:txBody>
          <a:bodyPr/>
          <a:lstStyle/>
          <a:p>
            <a:r>
              <a:rPr lang="zh-CN" altLang="en-US" dirty="0" smtClean="0"/>
              <a:t>不知道这个类比恰当否。</a:t>
            </a:r>
            <a:endParaRPr lang="en-US" altLang="zh-CN" dirty="0" smtClean="0"/>
          </a:p>
          <a:p>
            <a:endParaRPr lang="en-US" altLang="zh-CN" dirty="0" smtClean="0"/>
          </a:p>
          <a:p>
            <a:r>
              <a:rPr lang="zh-CN" altLang="en-US" dirty="0" smtClean="0"/>
              <a:t>连接池，一个线程只能占一个，占了坑，线程池就不让其他线程占了。</a:t>
            </a:r>
            <a:endParaRPr lang="en-US" altLang="zh-CN" dirty="0" smtClean="0"/>
          </a:p>
          <a:p>
            <a:endParaRPr lang="en-US" altLang="zh-CN" dirty="0" smtClean="0"/>
          </a:p>
          <a:p>
            <a:r>
              <a:rPr lang="zh-CN" altLang="en-US" dirty="0" smtClean="0"/>
              <a:t>监听器像一个楼房，有几个房间。进入某一个房间可以就赋予某一种监听器身份。</a:t>
            </a:r>
            <a:endParaRPr lang="en-US" altLang="zh-CN"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监听器类型</a:t>
            </a:r>
            <a:endParaRPr lang="zh-CN" altLang="en-US" dirty="0"/>
          </a:p>
        </p:txBody>
      </p:sp>
      <p:sp>
        <p:nvSpPr>
          <p:cNvPr id="3" name="内容占位符 2"/>
          <p:cNvSpPr>
            <a:spLocks noGrp="1"/>
          </p:cNvSpPr>
          <p:nvPr>
            <p:ph idx="1"/>
          </p:nvPr>
        </p:nvSpPr>
        <p:spPr/>
        <p:txBody>
          <a:bodyPr/>
          <a:lstStyle/>
          <a:p>
            <a:r>
              <a:rPr lang="en-US" altLang="zh-CN" dirty="0" smtClean="0"/>
              <a:t>owning the monitor</a:t>
            </a:r>
          </a:p>
          <a:p>
            <a:r>
              <a:rPr lang="en-US" altLang="zh-CN" dirty="0" smtClean="0"/>
              <a:t>releasing the monitor</a:t>
            </a:r>
          </a:p>
          <a:p>
            <a:r>
              <a:rPr lang="en-US" altLang="zh-CN" dirty="0" smtClean="0"/>
              <a:t>entering the monitor</a:t>
            </a:r>
          </a:p>
          <a:p>
            <a:r>
              <a:rPr lang="en-US" altLang="zh-CN" dirty="0" smtClean="0"/>
              <a:t>acquiring the monitor</a:t>
            </a:r>
          </a:p>
          <a:p>
            <a:r>
              <a:rPr lang="en-US" altLang="zh-CN" dirty="0" smtClean="0"/>
              <a:t>exiting the monitor</a:t>
            </a:r>
          </a:p>
          <a:p>
            <a:r>
              <a:rPr lang="en-US" altLang="zh-CN" dirty="0" smtClean="0"/>
              <a:t>"Wait and Notify" monitor</a:t>
            </a:r>
          </a:p>
          <a:p>
            <a:pPr>
              <a:buNone/>
            </a:pPr>
            <a:r>
              <a:rPr lang="en-US" altLang="zh-CN" dirty="0" smtClean="0"/>
              <a:t>    "Signal and Continue" monitor</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内置锁</a:t>
            </a:r>
            <a:endParaRPr lang="zh-CN" altLang="en-US" dirty="0"/>
          </a:p>
        </p:txBody>
      </p:sp>
      <p:sp>
        <p:nvSpPr>
          <p:cNvPr id="3" name="内容占位符 2"/>
          <p:cNvSpPr>
            <a:spLocks noGrp="1"/>
          </p:cNvSpPr>
          <p:nvPr>
            <p:ph idx="1"/>
          </p:nvPr>
        </p:nvSpPr>
        <p:spPr/>
        <p:txBody>
          <a:bodyPr>
            <a:normAutofit/>
          </a:bodyPr>
          <a:lstStyle/>
          <a:p>
            <a:pPr>
              <a:buNone/>
            </a:pPr>
            <a:r>
              <a:rPr lang="en-US" altLang="zh-CN" dirty="0" smtClean="0"/>
              <a:t/>
            </a:r>
            <a:br>
              <a:rPr lang="en-US" altLang="zh-CN" dirty="0" smtClean="0"/>
            </a:br>
            <a:r>
              <a:rPr lang="zh-CN" altLang="en-US" dirty="0" smtClean="0"/>
              <a:t>作为一个</a:t>
            </a:r>
            <a:r>
              <a:rPr lang="en-US" altLang="zh-CN" dirty="0" smtClean="0"/>
              <a:t>java</a:t>
            </a:r>
            <a:r>
              <a:rPr lang="zh-CN" altLang="en-US" dirty="0" smtClean="0"/>
              <a:t>程序员，你不要显示</a:t>
            </a:r>
            <a:r>
              <a:rPr lang="en-US" altLang="zh-CN" dirty="0" smtClean="0"/>
              <a:t>lock</a:t>
            </a:r>
            <a:r>
              <a:rPr lang="zh-CN" altLang="en-US" dirty="0" smtClean="0"/>
              <a:t>一个对象。对象锁是</a:t>
            </a:r>
            <a:r>
              <a:rPr lang="en-US" altLang="zh-CN" dirty="0" smtClean="0"/>
              <a:t>JVM</a:t>
            </a:r>
            <a:r>
              <a:rPr lang="zh-CN" altLang="en-US" dirty="0" smtClean="0"/>
              <a:t>内部的。在你的</a:t>
            </a:r>
            <a:r>
              <a:rPr lang="en-US" altLang="zh-CN" dirty="0" smtClean="0"/>
              <a:t>java</a:t>
            </a:r>
            <a:r>
              <a:rPr lang="zh-CN" altLang="en-US" dirty="0" smtClean="0"/>
              <a:t>程序里，你只要标识需要同步代码段或代码方法作为监听区。就像</a:t>
            </a:r>
            <a:r>
              <a:rPr lang="en-US" altLang="zh-CN" dirty="0" smtClean="0"/>
              <a:t>JVM</a:t>
            </a:r>
            <a:r>
              <a:rPr lang="zh-CN" altLang="en-US" dirty="0" smtClean="0"/>
              <a:t>运行程序一样，</a:t>
            </a:r>
            <a:r>
              <a:rPr lang="en-US" altLang="zh-CN" dirty="0" smtClean="0"/>
              <a:t>JVM</a:t>
            </a:r>
            <a:r>
              <a:rPr lang="zh-CN" altLang="en-US" dirty="0" smtClean="0"/>
              <a:t>碰到监听区的时候，会自动帮你锁住这个对象或者这个类。</a:t>
            </a:r>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smtClean="0">
                <a:solidFill>
                  <a:srgbClr val="0000FF"/>
                </a:solidFill>
              </a:rPr>
              <a:t>待续</a:t>
            </a:r>
            <a:r>
              <a:rPr lang="zh-CN" altLang="en-US" b="1" smtClean="0">
                <a:solidFill>
                  <a:srgbClr val="0000FF"/>
                </a:solidFill>
              </a:rPr>
              <a:t>，后面先不要看</a:t>
            </a:r>
            <a:r>
              <a:rPr lang="zh-CN" altLang="en-US" b="1" smtClean="0">
                <a:solidFill>
                  <a:srgbClr val="0000FF"/>
                </a:solidFill>
              </a:rPr>
              <a:t>。</a:t>
            </a:r>
            <a:r>
              <a:rPr lang="zh-CN" altLang="en-US" b="1" dirty="0" smtClean="0">
                <a:solidFill>
                  <a:srgbClr val="0000FF"/>
                </a:solidFill>
              </a:rPr>
              <a:t>。。</a:t>
            </a:r>
            <a:endParaRPr lang="zh-CN" altLang="en-US" b="1" dirty="0">
              <a:solidFill>
                <a:srgbClr val="0000FF"/>
              </a:solidFill>
            </a:endParaRPr>
          </a:p>
        </p:txBody>
      </p:sp>
      <p:sp>
        <p:nvSpPr>
          <p:cNvPr id="3" name="内容占位符 2"/>
          <p:cNvSpPr>
            <a:spLocks noGrp="1"/>
          </p:cNvSpPr>
          <p:nvPr>
            <p:ph idx="1"/>
          </p:nvPr>
        </p:nvSpPr>
        <p:spPr>
          <a:xfrm>
            <a:off x="251520" y="2708920"/>
            <a:ext cx="8229600" cy="1900808"/>
          </a:xfrm>
        </p:spPr>
        <p:txBody>
          <a:bodyPr>
            <a:normAutofit/>
          </a:bodyPr>
          <a:lstStyle/>
          <a:p>
            <a:pPr algn="ctr">
              <a:buNone/>
            </a:pPr>
            <a:r>
              <a:rPr lang="en-US" altLang="zh-CN" sz="9600" dirty="0" smtClean="0">
                <a:solidFill>
                  <a:srgbClr val="FF0000"/>
                </a:solidFill>
              </a:rPr>
              <a:t>//TODO</a:t>
            </a:r>
            <a:endParaRPr lang="zh-CN" altLang="en-US" sz="9600"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volatile</a:t>
            </a:r>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用法</a:t>
            </a:r>
            <a:endParaRPr lang="zh-CN" altLang="en-US" dirty="0"/>
          </a:p>
        </p:txBody>
      </p:sp>
      <p:sp>
        <p:nvSpPr>
          <p:cNvPr id="3" name="内容占位符 2"/>
          <p:cNvSpPr>
            <a:spLocks noGrp="1"/>
          </p:cNvSpPr>
          <p:nvPr>
            <p:ph idx="1"/>
          </p:nvPr>
        </p:nvSpPr>
        <p:spPr/>
        <p:txBody>
          <a:bodyPr/>
          <a:lstStyle/>
          <a:p>
            <a:r>
              <a:rPr lang="zh-CN" altLang="en-US" dirty="0" smtClean="0"/>
              <a:t>仅当</a:t>
            </a:r>
            <a:r>
              <a:rPr lang="en-US" altLang="zh-CN" dirty="0" smtClean="0"/>
              <a:t>volatile</a:t>
            </a:r>
            <a:r>
              <a:rPr lang="zh-CN" altLang="en-US" dirty="0" smtClean="0"/>
              <a:t>变量能简化代码的实现以及对同步策略的验证时，才应该使用它们。</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显示锁</a:t>
            </a:r>
            <a:endParaRPr lang="en-US" altLang="zh-CN" dirty="0" smtClean="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状态</a:t>
            </a:r>
            <a:r>
              <a:rPr lang="en-US" altLang="zh-CN" dirty="0" smtClean="0"/>
              <a:t>——</a:t>
            </a:r>
            <a:r>
              <a:rPr lang="zh-CN" altLang="en-US" dirty="0" smtClean="0"/>
              <a:t>扩展</a:t>
            </a:r>
            <a:endParaRPr lang="zh-CN" altLang="en-US" dirty="0"/>
          </a:p>
        </p:txBody>
      </p:sp>
      <p:sp>
        <p:nvSpPr>
          <p:cNvPr id="3" name="内容占位符 2"/>
          <p:cNvSpPr>
            <a:spLocks noGrp="1"/>
          </p:cNvSpPr>
          <p:nvPr>
            <p:ph idx="1"/>
          </p:nvPr>
        </p:nvSpPr>
        <p:spPr/>
        <p:txBody>
          <a:bodyPr/>
          <a:lstStyle/>
          <a:p>
            <a:r>
              <a:rPr lang="zh-CN" altLang="en-US" dirty="0" smtClean="0"/>
              <a:t>分类</a:t>
            </a:r>
            <a:endParaRPr lang="en-US" altLang="zh-CN" dirty="0" smtClean="0"/>
          </a:p>
          <a:p>
            <a:pPr lvl="1"/>
            <a:r>
              <a:rPr lang="zh-CN" altLang="en-US" dirty="0" smtClean="0"/>
              <a:t>有状态</a:t>
            </a:r>
            <a:endParaRPr lang="en-US" altLang="zh-CN" dirty="0" smtClean="0"/>
          </a:p>
          <a:p>
            <a:pPr lvl="1"/>
            <a:r>
              <a:rPr lang="zh-CN" altLang="en-US" dirty="0" smtClean="0"/>
              <a:t>无状态</a:t>
            </a:r>
            <a:endParaRPr lang="en-US" altLang="zh-CN" dirty="0" smtClean="0"/>
          </a:p>
          <a:p>
            <a:endParaRPr lang="en-US" altLang="zh-CN" dirty="0" smtClean="0"/>
          </a:p>
          <a:p>
            <a:r>
              <a:rPr lang="zh-CN" altLang="en-US" dirty="0" smtClean="0"/>
              <a:t>请问下面哪些是有状态？无状态？</a:t>
            </a:r>
            <a:endParaRPr lang="en-US" altLang="zh-CN" dirty="0" smtClean="0"/>
          </a:p>
          <a:p>
            <a:pPr>
              <a:buNone/>
            </a:pPr>
            <a:r>
              <a:rPr lang="en-US" altLang="zh-CN" dirty="0" smtClean="0"/>
              <a:t>	</a:t>
            </a:r>
            <a:r>
              <a:rPr lang="en-US" altLang="zh-CN" dirty="0" err="1" smtClean="0"/>
              <a:t>http?tcp?udp?servlet?web</a:t>
            </a:r>
            <a:r>
              <a:rPr lang="zh-CN" altLang="en-US" dirty="0" smtClean="0"/>
              <a:t>应用</a:t>
            </a:r>
            <a:r>
              <a:rPr lang="en-US" altLang="zh-CN" dirty="0" smtClean="0"/>
              <a:t>?</a:t>
            </a:r>
            <a:r>
              <a:rPr lang="zh-CN" altLang="en-US" dirty="0" smtClean="0"/>
              <a:t>类？对象？</a:t>
            </a:r>
            <a:endParaRPr lang="en-US" altLang="zh-CN"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原子变量</a:t>
            </a:r>
            <a:endParaRPr lang="en-US" altLang="zh-CN" dirty="0" smtClean="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同步方式有几种？</a:t>
            </a:r>
            <a:endParaRPr lang="en-US" altLang="zh-CN" dirty="0" smtClean="0"/>
          </a:p>
          <a:p>
            <a:r>
              <a:rPr lang="en-US" altLang="zh-CN" dirty="0" smtClean="0"/>
              <a:t>1</a:t>
            </a:r>
            <a:r>
              <a:rPr lang="zh-CN" altLang="en-US" dirty="0" smtClean="0"/>
              <a:t>、</a:t>
            </a:r>
            <a:r>
              <a:rPr lang="en-US" altLang="zh-CN" dirty="0" err="1" smtClean="0"/>
              <a:t>sychronized</a:t>
            </a:r>
            <a:r>
              <a:rPr lang="en-US" altLang="zh-CN" dirty="0" smtClean="0"/>
              <a:t>——</a:t>
            </a:r>
            <a:r>
              <a:rPr lang="zh-CN" altLang="en-US" dirty="0" smtClean="0"/>
              <a:t>保证原子性、可见性、有序性</a:t>
            </a:r>
            <a:endParaRPr lang="en-US" altLang="zh-CN" dirty="0" smtClean="0"/>
          </a:p>
          <a:p>
            <a:r>
              <a:rPr lang="en-US" altLang="zh-CN" dirty="0" smtClean="0"/>
              <a:t>2</a:t>
            </a:r>
            <a:r>
              <a:rPr lang="zh-CN" altLang="en-US" dirty="0" smtClean="0"/>
              <a:t>、</a:t>
            </a:r>
            <a:r>
              <a:rPr lang="en-US" altLang="zh-CN" dirty="0" smtClean="0"/>
              <a:t>volatile</a:t>
            </a:r>
            <a:r>
              <a:rPr lang="zh-CN" altLang="en-US" dirty="0" smtClean="0"/>
              <a:t>类型变量</a:t>
            </a:r>
            <a:r>
              <a:rPr lang="en-US" altLang="zh-CN" dirty="0" smtClean="0"/>
              <a:t>——</a:t>
            </a:r>
            <a:r>
              <a:rPr lang="zh-CN" altLang="en-US" dirty="0" smtClean="0"/>
              <a:t>只保证可见性、有序性</a:t>
            </a:r>
            <a:endParaRPr lang="en-US" altLang="zh-CN" dirty="0" smtClean="0"/>
          </a:p>
          <a:p>
            <a:r>
              <a:rPr lang="en-US" altLang="zh-CN" dirty="0" smtClean="0"/>
              <a:t>3</a:t>
            </a:r>
            <a:r>
              <a:rPr lang="zh-CN" altLang="en-US" dirty="0" smtClean="0"/>
              <a:t>、显示锁</a:t>
            </a:r>
            <a:r>
              <a:rPr lang="en-US" altLang="zh-CN" dirty="0" smtClean="0"/>
              <a:t>lock</a:t>
            </a:r>
          </a:p>
          <a:p>
            <a:r>
              <a:rPr lang="en-US" altLang="zh-CN" dirty="0" smtClean="0"/>
              <a:t>4</a:t>
            </a:r>
            <a:r>
              <a:rPr lang="zh-CN" altLang="en-US" dirty="0" smtClean="0"/>
              <a:t>、原子变量</a:t>
            </a:r>
          </a:p>
          <a:p>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组合</a:t>
            </a:r>
            <a:endParaRPr lang="en-US" altLang="zh-CN" dirty="0" smtClean="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smtClean="0"/>
              <a:t>并不希望对每一次内存访问都进行分析以确保程序是线程安全的，而是希望将一些现有的线程安全组件组合为更大规模的组件或程序。</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有状态</a:t>
            </a:r>
            <a:endParaRPr lang="zh-CN" altLang="en-US" dirty="0"/>
          </a:p>
        </p:txBody>
      </p:sp>
      <p:sp>
        <p:nvSpPr>
          <p:cNvPr id="3" name="内容占位符 2"/>
          <p:cNvSpPr>
            <a:spLocks noGrp="1"/>
          </p:cNvSpPr>
          <p:nvPr>
            <p:ph idx="1"/>
          </p:nvPr>
        </p:nvSpPr>
        <p:spPr/>
        <p:txBody>
          <a:bodyPr/>
          <a:lstStyle/>
          <a:p>
            <a:r>
              <a:rPr lang="en-US" altLang="zh-CN" dirty="0" err="1" smtClean="0"/>
              <a:t>Tcp</a:t>
            </a:r>
            <a:r>
              <a:rPr lang="zh-CN" altLang="en-US" dirty="0" smtClean="0"/>
              <a:t> 将数据信息分不同数据报文，报文头包含序列号。当数据报文到达目的地时候，根据序列号进行重装，生成数据信息。</a:t>
            </a:r>
            <a:endParaRPr lang="en-US" altLang="zh-CN" dirty="0" smtClean="0"/>
          </a:p>
          <a:p>
            <a:r>
              <a:rPr lang="en-US" altLang="zh-CN" dirty="0" smtClean="0"/>
              <a:t>Web</a:t>
            </a:r>
            <a:r>
              <a:rPr lang="zh-CN" altLang="en-US" dirty="0" smtClean="0"/>
              <a:t>应用中的</a:t>
            </a:r>
            <a:r>
              <a:rPr lang="en-US" altLang="zh-CN" dirty="0" smtClean="0"/>
              <a:t>session——map</a:t>
            </a:r>
            <a:r>
              <a:rPr lang="zh-CN" altLang="en-US" dirty="0" smtClean="0"/>
              <a:t>保存用户的信息。</a:t>
            </a:r>
            <a:endParaRPr lang="en-US" altLang="zh-CN" dirty="0" smtClean="0"/>
          </a:p>
          <a:p>
            <a:pPr>
              <a:buNone/>
            </a:pPr>
            <a:endParaRPr lang="en-US" altLang="zh-CN" dirty="0" smtClean="0"/>
          </a:p>
          <a:p>
            <a:pPr>
              <a:buNone/>
            </a:pPr>
            <a:r>
              <a:rPr lang="zh-CN" altLang="en-US" dirty="0" smtClean="0"/>
              <a:t>  </a:t>
            </a:r>
            <a:r>
              <a:rPr lang="zh-CN" altLang="en-US" b="1" dirty="0" smtClean="0">
                <a:solidFill>
                  <a:srgbClr val="FF0000"/>
                </a:solidFill>
              </a:rPr>
              <a:t>状态是有一个地方保存的信息。</a:t>
            </a:r>
            <a:endParaRPr lang="en-US" altLang="zh-CN" b="1" dirty="0" smtClean="0">
              <a:solidFill>
                <a:srgbClr val="FF0000"/>
              </a:solidFill>
            </a:endParaRPr>
          </a:p>
          <a:p>
            <a:pPr>
              <a:buNone/>
            </a:pPr>
            <a:r>
              <a:rPr lang="en-US" altLang="zh-CN" dirty="0" smtClean="0"/>
              <a:t>  </a:t>
            </a:r>
          </a:p>
          <a:p>
            <a:pPr>
              <a:buNone/>
            </a:pPr>
            <a:endParaRPr lang="en-US" altLang="zh-CN" dirty="0" smtClean="0"/>
          </a:p>
          <a:p>
            <a:pPr>
              <a:buNone/>
            </a:pP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对象</a:t>
            </a:r>
            <a:endParaRPr lang="zh-CN" altLang="en-US" dirty="0"/>
          </a:p>
        </p:txBody>
      </p:sp>
      <p:sp>
        <p:nvSpPr>
          <p:cNvPr id="3" name="内容占位符 2"/>
          <p:cNvSpPr>
            <a:spLocks noGrp="1"/>
          </p:cNvSpPr>
          <p:nvPr>
            <p:ph idx="1"/>
          </p:nvPr>
        </p:nvSpPr>
        <p:spPr>
          <a:xfrm>
            <a:off x="457200" y="1600200"/>
            <a:ext cx="5842992" cy="4525963"/>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buNone/>
            </a:pPr>
            <a:r>
              <a:rPr lang="en-US" altLang="zh-CN" b="1" dirty="0" smtClean="0"/>
              <a:t>public class Student {</a:t>
            </a:r>
          </a:p>
          <a:p>
            <a:pPr>
              <a:buNone/>
            </a:pPr>
            <a:r>
              <a:rPr lang="en-US" altLang="zh-CN" b="1" dirty="0" smtClean="0">
                <a:solidFill>
                  <a:srgbClr val="C00000"/>
                </a:solidFill>
              </a:rPr>
              <a:t>    private String </a:t>
            </a:r>
            <a:r>
              <a:rPr lang="en-US" altLang="zh-CN" b="1" u="sng" dirty="0" smtClean="0">
                <a:solidFill>
                  <a:srgbClr val="C00000"/>
                </a:solidFill>
              </a:rPr>
              <a:t>name;</a:t>
            </a:r>
          </a:p>
          <a:p>
            <a:pPr>
              <a:buNone/>
            </a:pPr>
            <a:r>
              <a:rPr lang="en-US" altLang="zh-CN" b="1" dirty="0" smtClean="0">
                <a:solidFill>
                  <a:srgbClr val="C00000"/>
                </a:solidFill>
              </a:rPr>
              <a:t>    private Father </a:t>
            </a:r>
            <a:r>
              <a:rPr lang="en-US" altLang="zh-CN" b="1" u="sng" dirty="0" err="1" smtClean="0">
                <a:solidFill>
                  <a:srgbClr val="C00000"/>
                </a:solidFill>
              </a:rPr>
              <a:t>father</a:t>
            </a:r>
            <a:r>
              <a:rPr lang="en-US" altLang="zh-CN" b="1" u="sng" dirty="0" smtClean="0">
                <a:solidFill>
                  <a:srgbClr val="C00000"/>
                </a:solidFill>
              </a:rPr>
              <a:t>;</a:t>
            </a:r>
          </a:p>
          <a:p>
            <a:pPr>
              <a:buNone/>
            </a:pPr>
            <a:r>
              <a:rPr lang="en-US" altLang="zh-CN" b="1" dirty="0" smtClean="0">
                <a:solidFill>
                  <a:srgbClr val="C00000"/>
                </a:solidFill>
              </a:rPr>
              <a:t>    private static String </a:t>
            </a:r>
            <a:r>
              <a:rPr lang="en-US" altLang="zh-CN" b="1" i="1" u="sng" dirty="0" err="1" smtClean="0">
                <a:solidFill>
                  <a:srgbClr val="C00000"/>
                </a:solidFill>
              </a:rPr>
              <a:t>schoolName</a:t>
            </a:r>
            <a:r>
              <a:rPr lang="en-US" altLang="zh-CN" b="1" i="1" u="sng" dirty="0" smtClean="0">
                <a:solidFill>
                  <a:srgbClr val="C00000"/>
                </a:solidFill>
              </a:rPr>
              <a:t>;</a:t>
            </a:r>
            <a:endParaRPr lang="en-US" altLang="zh-CN" b="1" u="sng" dirty="0" smtClean="0">
              <a:solidFill>
                <a:srgbClr val="C00000"/>
              </a:solidFill>
            </a:endParaRPr>
          </a:p>
          <a:p>
            <a:pPr>
              <a:buNone/>
            </a:pPr>
            <a:r>
              <a:rPr lang="en-US" altLang="zh-CN" dirty="0" smtClean="0"/>
              <a:t>    </a:t>
            </a:r>
            <a:r>
              <a:rPr lang="en-US" altLang="zh-CN" b="1" dirty="0" smtClean="0"/>
              <a:t>public void </a:t>
            </a:r>
            <a:r>
              <a:rPr lang="en-US" altLang="zh-CN" b="1" dirty="0" err="1" smtClean="0"/>
              <a:t>setName</a:t>
            </a:r>
            <a:r>
              <a:rPr lang="en-US" altLang="zh-CN" b="1" dirty="0" smtClean="0"/>
              <a:t>(String name) {</a:t>
            </a:r>
          </a:p>
          <a:p>
            <a:pPr>
              <a:buNone/>
            </a:pPr>
            <a:r>
              <a:rPr lang="en-US" altLang="zh-CN" dirty="0" smtClean="0"/>
              <a:t>        </a:t>
            </a:r>
            <a:r>
              <a:rPr lang="en-US" altLang="zh-CN" b="1" dirty="0" smtClean="0"/>
              <a:t>this.name = name;</a:t>
            </a:r>
          </a:p>
          <a:p>
            <a:pPr>
              <a:buNone/>
            </a:pPr>
            <a:r>
              <a:rPr lang="zh-CN" altLang="en-US" dirty="0" smtClean="0"/>
              <a:t>    </a:t>
            </a:r>
            <a:r>
              <a:rPr lang="en-US" altLang="zh-CN" dirty="0" smtClean="0"/>
              <a:t>}</a:t>
            </a:r>
          </a:p>
          <a:p>
            <a:pPr>
              <a:buNone/>
            </a:pPr>
            <a:r>
              <a:rPr lang="en-US" altLang="zh-CN" dirty="0" smtClean="0"/>
              <a:t>    </a:t>
            </a:r>
            <a:r>
              <a:rPr lang="en-US" altLang="zh-CN" b="1" dirty="0" smtClean="0"/>
              <a:t>public void </a:t>
            </a:r>
            <a:r>
              <a:rPr lang="en-US" altLang="zh-CN" b="1" dirty="0" err="1" smtClean="0"/>
              <a:t>setFather</a:t>
            </a:r>
            <a:r>
              <a:rPr lang="en-US" altLang="zh-CN" b="1" dirty="0" smtClean="0"/>
              <a:t>(Father </a:t>
            </a:r>
            <a:r>
              <a:rPr lang="en-US" altLang="zh-CN" b="1" dirty="0" err="1" smtClean="0"/>
              <a:t>father</a:t>
            </a:r>
            <a:r>
              <a:rPr lang="en-US" altLang="zh-CN" b="1" dirty="0" smtClean="0"/>
              <a:t>) {</a:t>
            </a:r>
          </a:p>
          <a:p>
            <a:pPr>
              <a:buNone/>
            </a:pPr>
            <a:r>
              <a:rPr lang="en-US" altLang="zh-CN" dirty="0" smtClean="0"/>
              <a:t>        </a:t>
            </a:r>
            <a:r>
              <a:rPr lang="en-US" altLang="zh-CN" b="1" dirty="0" err="1" smtClean="0"/>
              <a:t>this.father</a:t>
            </a:r>
            <a:r>
              <a:rPr lang="en-US" altLang="zh-CN" b="1" dirty="0" smtClean="0"/>
              <a:t> = father;</a:t>
            </a:r>
          </a:p>
          <a:p>
            <a:pPr>
              <a:buNone/>
            </a:pPr>
            <a:r>
              <a:rPr lang="zh-CN" altLang="en-US" dirty="0" smtClean="0"/>
              <a:t>    </a:t>
            </a:r>
            <a:r>
              <a:rPr lang="en-US" altLang="zh-CN" dirty="0" smtClean="0"/>
              <a:t>}</a:t>
            </a:r>
          </a:p>
          <a:p>
            <a:pPr>
              <a:buNone/>
            </a:pPr>
            <a:r>
              <a:rPr lang="en-US" altLang="zh-CN" dirty="0" smtClean="0"/>
              <a:t>}</a:t>
            </a:r>
            <a:endParaRPr lang="zh-CN" altLang="en-US" dirty="0"/>
          </a:p>
        </p:txBody>
      </p:sp>
      <p:sp>
        <p:nvSpPr>
          <p:cNvPr id="4" name="内容占位符 2"/>
          <p:cNvSpPr txBox="1">
            <a:spLocks/>
          </p:cNvSpPr>
          <p:nvPr/>
        </p:nvSpPr>
        <p:spPr>
          <a:xfrm>
            <a:off x="5327576" y="1484784"/>
            <a:ext cx="3816424" cy="1584176"/>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ormAutofit fontScale="92500" lnSpcReduction="10000"/>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	</a:t>
            </a:r>
            <a:r>
              <a:rPr kumimoji="0" lang="en-US" altLang="zh-CN" sz="2600" b="1" i="0" u="none" strike="noStrike" kern="1200" cap="none" spc="0" normalizeH="0" baseline="0" noProof="0" dirty="0" smtClean="0">
                <a:ln>
                  <a:noFill/>
                </a:ln>
                <a:solidFill>
                  <a:srgbClr val="00B050"/>
                </a:solidFill>
                <a:effectLst/>
                <a:uLnTx/>
                <a:uFillTx/>
                <a:latin typeface="+mn-lt"/>
                <a:ea typeface="+mn-ea"/>
                <a:cs typeface="+mn-cs"/>
              </a:rPr>
              <a:t>name</a:t>
            </a:r>
            <a:r>
              <a:rPr lang="zh-CN" altLang="en-US" sz="2600" b="1" noProof="0" dirty="0" smtClean="0">
                <a:solidFill>
                  <a:srgbClr val="00B050"/>
                </a:solidFill>
              </a:rPr>
              <a:t>、</a:t>
            </a:r>
            <a:r>
              <a:rPr kumimoji="0" lang="en-US" altLang="zh-CN" sz="2600" b="1" i="0" u="none" strike="noStrike" kern="1200" cap="none" spc="0" normalizeH="0" baseline="0" noProof="0" dirty="0" smtClean="0">
                <a:ln>
                  <a:noFill/>
                </a:ln>
                <a:solidFill>
                  <a:srgbClr val="00B050"/>
                </a:solidFill>
                <a:effectLst/>
                <a:uLnTx/>
                <a:uFillTx/>
                <a:latin typeface="+mn-lt"/>
                <a:ea typeface="+mn-ea"/>
                <a:cs typeface="+mn-cs"/>
              </a:rPr>
              <a:t>father</a:t>
            </a:r>
            <a:r>
              <a:rPr kumimoji="0" lang="zh-CN" altLang="en-US" sz="2600" b="1" i="0" u="none" strike="noStrike" kern="1200" cap="none" spc="0" normalizeH="0" baseline="0" noProof="0" dirty="0" smtClean="0">
                <a:ln>
                  <a:noFill/>
                </a:ln>
                <a:solidFill>
                  <a:srgbClr val="00B050"/>
                </a:solidFill>
                <a:effectLst/>
                <a:uLnTx/>
                <a:uFillTx/>
                <a:latin typeface="+mn-lt"/>
                <a:ea typeface="+mn-ea"/>
                <a:cs typeface="+mn-cs"/>
              </a:rPr>
              <a:t>、</a:t>
            </a:r>
            <a:r>
              <a:rPr kumimoji="0" lang="en-US" altLang="zh-CN" sz="2600" b="1" i="0" u="none" strike="noStrike" kern="1200" cap="none" spc="0" normalizeH="0" baseline="0" noProof="0" dirty="0" err="1" smtClean="0">
                <a:ln>
                  <a:noFill/>
                </a:ln>
                <a:solidFill>
                  <a:srgbClr val="00B050"/>
                </a:solidFill>
                <a:effectLst/>
                <a:uLnTx/>
                <a:uFillTx/>
                <a:latin typeface="+mn-lt"/>
                <a:ea typeface="+mn-ea"/>
                <a:cs typeface="+mn-cs"/>
              </a:rPr>
              <a:t>scholName</a:t>
            </a:r>
            <a:r>
              <a:rPr kumimoji="0" lang="zh-CN" altLang="en-US" sz="2600" b="1" i="0" u="none" strike="noStrike" kern="1200" cap="none" spc="0" normalizeH="0" baseline="0" noProof="0" dirty="0" smtClean="0">
                <a:ln>
                  <a:noFill/>
                </a:ln>
                <a:solidFill>
                  <a:srgbClr val="00B050"/>
                </a:solidFill>
                <a:effectLst/>
                <a:uLnTx/>
                <a:uFillTx/>
                <a:latin typeface="+mn-lt"/>
                <a:ea typeface="+mn-ea"/>
                <a:cs typeface="+mn-cs"/>
              </a:rPr>
              <a:t>用来存储状态的变量</a:t>
            </a:r>
            <a:r>
              <a:rPr lang="zh-CN" altLang="en-US" sz="2600" b="1" dirty="0" smtClean="0">
                <a:solidFill>
                  <a:srgbClr val="00B050"/>
                </a:solidFill>
              </a:rPr>
              <a:t>。他们是有</a:t>
            </a:r>
            <a:r>
              <a:rPr lang="zh-CN" altLang="en-US" sz="2600" b="1" dirty="0" smtClean="0">
                <a:solidFill>
                  <a:srgbClr val="0000FF"/>
                </a:solidFill>
              </a:rPr>
              <a:t>状态</a:t>
            </a:r>
            <a:r>
              <a:rPr lang="zh-CN" altLang="en-US" sz="2600" b="1" dirty="0" smtClean="0">
                <a:solidFill>
                  <a:srgbClr val="00B050"/>
                </a:solidFill>
              </a:rPr>
              <a:t>的</a:t>
            </a:r>
            <a:endParaRPr kumimoji="0" lang="zh-CN" altLang="en-US" sz="2600" b="1" i="0" u="none" strike="noStrike" kern="1200" cap="none" spc="0" normalizeH="0" baseline="0" noProof="0" dirty="0">
              <a:ln>
                <a:noFill/>
              </a:ln>
              <a:solidFill>
                <a:srgbClr val="00B050"/>
              </a:solidFill>
              <a:effectLst/>
              <a:uLnTx/>
              <a:uFillTx/>
              <a:latin typeface="+mn-lt"/>
              <a:ea typeface="+mn-ea"/>
              <a:cs typeface="+mn-cs"/>
            </a:endParaRPr>
          </a:p>
        </p:txBody>
      </p:sp>
      <p:sp>
        <p:nvSpPr>
          <p:cNvPr id="5" name="内容占位符 2"/>
          <p:cNvSpPr txBox="1">
            <a:spLocks/>
          </p:cNvSpPr>
          <p:nvPr/>
        </p:nvSpPr>
        <p:spPr>
          <a:xfrm>
            <a:off x="1115616" y="5273824"/>
            <a:ext cx="6984776" cy="1395536"/>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fontScale="77500" lnSpcReduction="20000"/>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1</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name</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a:t>
            </a: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father</a:t>
            </a:r>
            <a:r>
              <a:rPr kumimoji="0" lang="zh-CN" altLang="en-US" sz="2800" b="1" i="0" u="none" strike="noStrike" kern="1200" cap="none" spc="0" normalizeH="0" baseline="0" noProof="0" dirty="0" smtClean="0">
                <a:ln>
                  <a:noFill/>
                </a:ln>
                <a:solidFill>
                  <a:srgbClr val="0000FF"/>
                </a:solidFill>
                <a:effectLst/>
                <a:uLnTx/>
                <a:uFillTx/>
                <a:latin typeface="+mn-lt"/>
                <a:ea typeface="+mn-ea"/>
                <a:cs typeface="+mn-cs"/>
              </a:rPr>
              <a:t>可变的</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，因为提供了</a:t>
            </a: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set</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方法。</a:t>
            </a:r>
            <a:endParaRPr kumimoji="0" lang="en-US" altLang="zh-CN" sz="2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b="1" dirty="0" smtClean="0">
                <a:solidFill>
                  <a:srgbClr val="00B050"/>
                </a:solidFill>
              </a:rPr>
              <a:t>2</a:t>
            </a:r>
            <a:r>
              <a:rPr lang="zh-CN" altLang="en-US" sz="2800" b="1" dirty="0" smtClean="0">
                <a:solidFill>
                  <a:srgbClr val="00B050"/>
                </a:solidFill>
              </a:rPr>
              <a:t>、</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一个对象在</a:t>
            </a:r>
            <a:r>
              <a:rPr kumimoji="0" lang="en-US" altLang="zh-CN" sz="2800" b="1" i="0" u="none" strike="noStrike" kern="1200" cap="none" spc="0" normalizeH="0" baseline="0" noProof="0" dirty="0" smtClean="0">
                <a:ln>
                  <a:noFill/>
                </a:ln>
                <a:solidFill>
                  <a:srgbClr val="00B050"/>
                </a:solidFill>
                <a:effectLst/>
                <a:uLnTx/>
                <a:uFillTx/>
                <a:latin typeface="+mn-lt"/>
                <a:ea typeface="+mn-ea"/>
                <a:cs typeface="+mn-cs"/>
              </a:rPr>
              <a:t>heap</a:t>
            </a:r>
            <a:r>
              <a:rPr kumimoji="0" lang="zh-CN" altLang="en-US" sz="2800" b="1" i="0" u="none" strike="noStrike" kern="1200" cap="none" spc="0" normalizeH="0" baseline="0" noProof="0" dirty="0" smtClean="0">
                <a:ln>
                  <a:noFill/>
                </a:ln>
                <a:solidFill>
                  <a:srgbClr val="00B050"/>
                </a:solidFill>
                <a:effectLst/>
                <a:uLnTx/>
                <a:uFillTx/>
                <a:latin typeface="+mn-lt"/>
                <a:ea typeface="+mn-ea"/>
                <a:cs typeface="+mn-cs"/>
              </a:rPr>
              <a:t>中存放，对于多线程来说，他的实例变量是共享的。</a:t>
            </a:r>
            <a:endParaRPr kumimoji="0" lang="en-US" altLang="zh-CN" sz="2800" b="1" i="0" u="none" strike="noStrike" kern="1200" cap="none" spc="0" normalizeH="0" baseline="0" noProof="0" dirty="0" smtClean="0">
              <a:ln>
                <a:noFill/>
              </a:ln>
              <a:solidFill>
                <a:srgbClr val="00B050"/>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altLang="zh-CN" sz="2800" b="1" dirty="0" smtClean="0">
                <a:solidFill>
                  <a:srgbClr val="00B050"/>
                </a:solidFill>
              </a:rPr>
              <a:t>3</a:t>
            </a:r>
            <a:r>
              <a:rPr lang="zh-CN" altLang="en-US" sz="2800" b="1" dirty="0" smtClean="0">
                <a:solidFill>
                  <a:srgbClr val="00B050"/>
                </a:solidFill>
              </a:rPr>
              <a:t>、</a:t>
            </a:r>
            <a:r>
              <a:rPr lang="en-US" altLang="zh-CN" sz="2800" b="1" dirty="0" err="1" smtClean="0">
                <a:solidFill>
                  <a:srgbClr val="00B050"/>
                </a:solidFill>
              </a:rPr>
              <a:t>schoolName</a:t>
            </a:r>
            <a:r>
              <a:rPr lang="zh-CN" altLang="en-US" sz="2800" b="1" dirty="0" smtClean="0">
                <a:solidFill>
                  <a:srgbClr val="00B050"/>
                </a:solidFill>
              </a:rPr>
              <a:t>并没有提供可变入口。但是他是</a:t>
            </a:r>
            <a:r>
              <a:rPr lang="zh-CN" altLang="en-US" sz="2800" b="1" dirty="0" smtClean="0">
                <a:solidFill>
                  <a:srgbClr val="0000FF"/>
                </a:solidFill>
              </a:rPr>
              <a:t>共享的</a:t>
            </a:r>
            <a:endParaRPr kumimoji="0" lang="zh-CN" altLang="en-US" sz="2800" b="1" i="0" u="none" strike="noStrike" kern="1200" cap="none" spc="0" normalizeH="0" baseline="0" noProof="0" dirty="0">
              <a:ln>
                <a:noFill/>
              </a:ln>
              <a:solidFill>
                <a:srgbClr val="0000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回首问题</a:t>
            </a:r>
            <a:endParaRPr lang="zh-CN" altLang="en-US" dirty="0"/>
          </a:p>
        </p:txBody>
      </p:sp>
      <p:sp>
        <p:nvSpPr>
          <p:cNvPr id="3" name="内容占位符 2"/>
          <p:cNvSpPr>
            <a:spLocks noGrp="1"/>
          </p:cNvSpPr>
          <p:nvPr>
            <p:ph idx="1"/>
          </p:nvPr>
        </p:nvSpPr>
        <p:spPr/>
        <p:txBody>
          <a:bodyPr>
            <a:normAutofit/>
          </a:bodyPr>
          <a:lstStyle/>
          <a:p>
            <a:pPr>
              <a:buNone/>
            </a:pPr>
            <a:endParaRPr lang="en-US" altLang="zh-CN" dirty="0" smtClean="0"/>
          </a:p>
          <a:p>
            <a:pPr>
              <a:buNone/>
            </a:pPr>
            <a:r>
              <a:rPr lang="en-US" altLang="zh-CN" dirty="0" smtClean="0"/>
              <a:t>	</a:t>
            </a:r>
            <a:r>
              <a:rPr lang="zh-CN" altLang="en-US" b="1" dirty="0" smtClean="0">
                <a:solidFill>
                  <a:srgbClr val="C00000"/>
                </a:solidFill>
              </a:rPr>
              <a:t>咦？</a:t>
            </a:r>
            <a:r>
              <a:rPr lang="en-US" altLang="zh-CN" b="1" dirty="0" smtClean="0">
                <a:solidFill>
                  <a:srgbClr val="C00000"/>
                </a:solidFill>
              </a:rPr>
              <a:t>java</a:t>
            </a:r>
            <a:r>
              <a:rPr lang="zh-CN" altLang="en-US" b="1" dirty="0" smtClean="0">
                <a:solidFill>
                  <a:srgbClr val="C00000"/>
                </a:solidFill>
              </a:rPr>
              <a:t>中什么用来代表状态了？</a:t>
            </a:r>
            <a:endParaRPr lang="zh-CN" altLang="en-US" b="1" dirty="0">
              <a:solidFill>
                <a:srgbClr val="C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609</TotalTime>
  <Words>2007</Words>
  <Application>Microsoft Office PowerPoint</Application>
  <PresentationFormat>全屏显示(4:3)</PresentationFormat>
  <Paragraphs>320</Paragraphs>
  <Slides>63</Slides>
  <Notes>0</Notes>
  <HiddenSlides>0</HiddenSlides>
  <MMClips>0</MMClips>
  <ScaleCrop>false</ScaleCrop>
  <HeadingPairs>
    <vt:vector size="4" baseType="variant">
      <vt:variant>
        <vt:lpstr>主题</vt:lpstr>
      </vt:variant>
      <vt:variant>
        <vt:i4>1</vt:i4>
      </vt:variant>
      <vt:variant>
        <vt:lpstr>幻灯片标题</vt:lpstr>
      </vt:variant>
      <vt:variant>
        <vt:i4>63</vt:i4>
      </vt:variant>
    </vt:vector>
  </HeadingPairs>
  <TitlesOfParts>
    <vt:vector size="64" baseType="lpstr">
      <vt:lpstr>Office 主题</vt:lpstr>
      <vt:lpstr>并发基础知识</vt:lpstr>
      <vt:lpstr>多线程的核心工作</vt:lpstr>
      <vt:lpstr>线程安全</vt:lpstr>
      <vt:lpstr>线程安全</vt:lpstr>
      <vt:lpstr>线程不安全</vt:lpstr>
      <vt:lpstr>状态——扩展</vt:lpstr>
      <vt:lpstr>有状态</vt:lpstr>
      <vt:lpstr>对象</vt:lpstr>
      <vt:lpstr>回首问题</vt:lpstr>
      <vt:lpstr>判断</vt:lpstr>
      <vt:lpstr>线程不安全</vt:lpstr>
      <vt:lpstr>不安全的特点</vt:lpstr>
      <vt:lpstr>请说出特点</vt:lpstr>
      <vt:lpstr>常见的不安全</vt:lpstr>
      <vt:lpstr>举例（单例）</vt:lpstr>
      <vt:lpstr>幻灯片 16</vt:lpstr>
      <vt:lpstr>正、反面</vt:lpstr>
      <vt:lpstr>让线程安全起来吧！</vt:lpstr>
      <vt:lpstr>理解可见性</vt:lpstr>
      <vt:lpstr>幻灯片 20</vt:lpstr>
      <vt:lpstr>volatile和普通变量</vt:lpstr>
      <vt:lpstr>幻灯片 22</vt:lpstr>
      <vt:lpstr>Cpu缓存</vt:lpstr>
      <vt:lpstr>问题</vt:lpstr>
      <vt:lpstr>实际上value加了2=11</vt:lpstr>
      <vt:lpstr>MSI协议</vt:lpstr>
      <vt:lpstr>JMM一致性协议</vt:lpstr>
      <vt:lpstr>JMM目标</vt:lpstr>
      <vt:lpstr>幻灯片 29</vt:lpstr>
      <vt:lpstr>幻灯片 30</vt:lpstr>
      <vt:lpstr>幻灯片 31</vt:lpstr>
      <vt:lpstr>主内存的变量</vt:lpstr>
      <vt:lpstr>可见性</vt:lpstr>
      <vt:lpstr>幻灯片 34</vt:lpstr>
      <vt:lpstr>volatile和普通变量</vt:lpstr>
      <vt:lpstr>volatile</vt:lpstr>
      <vt:lpstr>可见性和有序性</vt:lpstr>
      <vt:lpstr>保证安全的手段</vt:lpstr>
      <vt:lpstr>1、不共享变量</vt:lpstr>
      <vt:lpstr>2、将状态变量修改成为不可变的变量</vt:lpstr>
      <vt:lpstr>3、在访问状态变量时使用同步</vt:lpstr>
      <vt:lpstr>三性</vt:lpstr>
      <vt:lpstr>线程封闭</vt:lpstr>
      <vt:lpstr>ThreadLocal类</vt:lpstr>
      <vt:lpstr>ThreadLocal类</vt:lpstr>
      <vt:lpstr>栈封闭</vt:lpstr>
      <vt:lpstr>幻灯片 47</vt:lpstr>
      <vt:lpstr>sychronized</vt:lpstr>
      <vt:lpstr>sychronized</vt:lpstr>
      <vt:lpstr>幻灯片 50</vt:lpstr>
      <vt:lpstr>什么是监听器？</vt:lpstr>
      <vt:lpstr>理解监听器</vt:lpstr>
      <vt:lpstr>监听器和连接池</vt:lpstr>
      <vt:lpstr>监听器类型</vt:lpstr>
      <vt:lpstr>内置锁</vt:lpstr>
      <vt:lpstr>待续，后面先不要看。。。</vt:lpstr>
      <vt:lpstr>volatile</vt:lpstr>
      <vt:lpstr>用法</vt:lpstr>
      <vt:lpstr>显示锁</vt:lpstr>
      <vt:lpstr>原子变量</vt:lpstr>
      <vt:lpstr>幻灯片 61</vt:lpstr>
      <vt:lpstr>组合</vt:lpstr>
      <vt:lpstr>幻灯片 63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并发基础知识</dc:title>
  <dc:creator>gsd</dc:creator>
  <cp:lastModifiedBy>高宋俤</cp:lastModifiedBy>
  <cp:revision>383</cp:revision>
  <dcterms:created xsi:type="dcterms:W3CDTF">2016-02-05T09:09:22Z</dcterms:created>
  <dcterms:modified xsi:type="dcterms:W3CDTF">2016-11-22T12:19:07Z</dcterms:modified>
</cp:coreProperties>
</file>