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4599" autoAdjust="0"/>
  </p:normalViewPr>
  <p:slideViewPr>
    <p:cSldViewPr>
      <p:cViewPr varScale="1">
        <p:scale>
          <a:sx n="86" d="100"/>
          <a:sy n="86" d="100"/>
        </p:scale>
        <p:origin x="-7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2013/7/18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2013/7/18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2013/7/18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2013/7/18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2013/7/18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2013/7/18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A1E91B6-4D00-4098-943A-0D973440C0B8}" type="datetimeFigureOut">
              <a:rPr lang="zh-CN" altLang="en-US" smtClean="0"/>
              <a:pPr/>
              <a:t>2013/7/18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zsxxsz.iteye.com/blog/1773413" TargetMode="External"/><Relationship Id="rId2" Type="http://schemas.openxmlformats.org/officeDocument/2006/relationships/hyperlink" Target="http://zsxxsz.iteye.com/blog/185170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zsxxsz.iteye.com/blog/150655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zsxxsz.iteye.com/" TargetMode="External"/><Relationship Id="rId2" Type="http://schemas.openxmlformats.org/officeDocument/2006/relationships/hyperlink" Target="http://sourceforge.net/projects/ac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92.168.188.173:8081/help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archtb.com/2012/09/tl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458200" cy="1222375"/>
          </a:xfrm>
        </p:spPr>
        <p:txBody>
          <a:bodyPr/>
          <a:lstStyle/>
          <a:p>
            <a:pPr algn="ctr"/>
            <a:r>
              <a:rPr lang="en-US" altLang="zh-CN" dirty="0" smtClean="0"/>
              <a:t>ACL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---</a:t>
            </a:r>
            <a:r>
              <a:rPr lang="zh-CN" altLang="en-US" dirty="0" smtClean="0"/>
              <a:t>郑树新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服务框架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ACL  </a:t>
            </a:r>
            <a:r>
              <a:rPr lang="zh-CN" altLang="en-US" sz="2400" dirty="0" smtClean="0"/>
              <a:t>的服务器框架模块是在 </a:t>
            </a:r>
            <a:r>
              <a:rPr lang="en-US" altLang="zh-CN" sz="2400" dirty="0" smtClean="0"/>
              <a:t>Postfix </a:t>
            </a:r>
            <a:r>
              <a:rPr lang="zh-CN" altLang="en-US" sz="2400" dirty="0" smtClean="0"/>
              <a:t>的 </a:t>
            </a:r>
            <a:r>
              <a:rPr lang="en-US" altLang="zh-CN" sz="2400" dirty="0" smtClean="0"/>
              <a:t>master </a:t>
            </a:r>
            <a:r>
              <a:rPr lang="zh-CN" altLang="en-US" sz="2400" dirty="0" smtClean="0"/>
              <a:t>框架基础上改造而来，</a:t>
            </a:r>
            <a:r>
              <a:rPr lang="en-US" altLang="zh-CN" sz="2400" dirty="0" smtClean="0"/>
              <a:t>Postfix </a:t>
            </a:r>
            <a:r>
              <a:rPr lang="zh-CN" altLang="en-US" sz="2400" dirty="0" smtClean="0"/>
              <a:t>的服务器框架主要有以下特点：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、稳定：主控进程</a:t>
            </a:r>
            <a:r>
              <a:rPr lang="en-US" altLang="zh-CN" sz="2400" dirty="0" smtClean="0"/>
              <a:t>(master)</a:t>
            </a:r>
            <a:r>
              <a:rPr lang="zh-CN" altLang="en-US" sz="2400" dirty="0" smtClean="0"/>
              <a:t>监控所有子进程的运行状态，子进程异常行为可控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、安全：子进程以普通用户身份运行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、协作：主控进程与子进程通过管道进行协作，主控进程按需分配新的子进程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、资源可控：子进程为半驻留服务方式，可在完成一定任务量或空闲一定时间后主动退出</a:t>
            </a:r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、模块化：每种服务为独立程序，有多个服务器模型根据需要选择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master </a:t>
            </a:r>
            <a:r>
              <a:rPr lang="zh-CN" altLang="en-US" dirty="0" smtClean="0"/>
              <a:t>主控进程流程图</a:t>
            </a:r>
            <a:endParaRPr lang="zh-CN" altLang="en-US" dirty="0"/>
          </a:p>
        </p:txBody>
      </p:sp>
      <p:pic>
        <p:nvPicPr>
          <p:cNvPr id="2050" name="Picture 2" descr="http://zsxxsz.iteye.com/upload/picture/pic/42425/45794b2d-0362-3349-9396-e81155fd9e5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416824" cy="4531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master </a:t>
            </a:r>
            <a:r>
              <a:rPr lang="zh-CN" altLang="en-US" dirty="0" smtClean="0"/>
              <a:t>子进程流程图</a:t>
            </a:r>
            <a:endParaRPr lang="zh-CN" altLang="en-US" dirty="0"/>
          </a:p>
        </p:txBody>
      </p:sp>
      <p:pic>
        <p:nvPicPr>
          <p:cNvPr id="27650" name="Picture 2" descr="http://zsxxsz.iteye.com/upload/picture/pic/42427/a9f4a94d-7d46-3869-b731-f5f273b581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416824" cy="4536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服务器框架特点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251156">
                <a:tc>
                  <a:txBody>
                    <a:bodyPr/>
                    <a:lstStyle/>
                    <a:p>
                      <a:r>
                        <a:rPr kumimoji="0" lang="zh-CN" alt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功能点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kumimoji="0" lang="en-US" altLang="zh-CN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Postfix master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kumimoji="0" lang="en-US" altLang="zh-CN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acl_master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半驻留服务模式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安全控制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严格的用户权限控制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严格的用户权限控制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配置方式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所有服务配置在同一个配置文件中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一个服务一个配置文件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进程池模式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触发器模式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非阻塞模式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功能一般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功能强大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线程池模式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在线升级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预启动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最小进程数控制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最大进程数控制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监控子进程报警机制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服务器框架特点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功能点</a:t>
                      </a:r>
                      <a:endParaRPr lang="zh-CN" altLang="en-US" dirty="0" smtClean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Postfix master</a:t>
                      </a:r>
                      <a:endParaRPr lang="zh-CN" altLang="en-US" dirty="0" smtClean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acl_master</a:t>
                      </a:r>
                      <a:endParaRPr lang="zh-CN" altLang="en-US" dirty="0" smtClean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开发过程调试功能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不太方便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方便（便于使用 </a:t>
                      </a:r>
                      <a:r>
                        <a:rPr lang="en-US" altLang="zh-CN" dirty="0" err="1" smtClean="0"/>
                        <a:t>valgrind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检查内存问题）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客户端连接访问控制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应用自己保证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框架自动支持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单一进程监听多个端口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单一进程同时监听</a:t>
                      </a:r>
                      <a:r>
                        <a:rPr lang="en-US" altLang="zh-CN" dirty="0" smtClean="0"/>
                        <a:t>TCP</a:t>
                      </a:r>
                      <a:r>
                        <a:rPr lang="zh-CN" altLang="en-US" dirty="0" smtClean="0"/>
                        <a:t>及域套接口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支持</a:t>
                      </a:r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子进程运行身份控制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日志记录方式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 </a:t>
                      </a:r>
                      <a:r>
                        <a:rPr lang="en-US" altLang="zh-CN" dirty="0" err="1" smtClean="0"/>
                        <a:t>syslog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r>
                        <a:rPr lang="en-US" altLang="zh-CN" dirty="0" err="1" smtClean="0"/>
                        <a:t>syslog-ng</a:t>
                      </a:r>
                      <a:r>
                        <a:rPr lang="zh-CN" altLang="en-US" dirty="0" smtClean="0"/>
                        <a:t>；允许用户注册自己的日志处理过程；允许同时写入多个目标日志对象中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子进程崩溃是否允许产生 </a:t>
                      </a:r>
                      <a:r>
                        <a:rPr lang="en-US" altLang="zh-CN" dirty="0" smtClean="0"/>
                        <a:t>core </a:t>
                      </a:r>
                      <a:r>
                        <a:rPr lang="zh-CN" altLang="en-US" dirty="0" smtClean="0"/>
                        <a:t>文件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？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通过配置项控制，便于快速消除错误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通信模块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400600"/>
          </a:xfrm>
        </p:spPr>
        <p:txBody>
          <a:bodyPr>
            <a:noAutofit/>
          </a:bodyPr>
          <a:lstStyle/>
          <a:p>
            <a:r>
              <a:rPr lang="zh-CN" altLang="en-US" sz="2200" dirty="0" smtClean="0"/>
              <a:t>一、</a:t>
            </a:r>
            <a:r>
              <a:rPr lang="en-US" altLang="zh-CN" sz="2200" dirty="0" smtClean="0"/>
              <a:t>ACL </a:t>
            </a:r>
            <a:r>
              <a:rPr lang="zh-CN" altLang="en-US" sz="2200" dirty="0" smtClean="0"/>
              <a:t>的通信模块分类：</a:t>
            </a:r>
            <a:endParaRPr lang="en-US" altLang="zh-CN" sz="2200" dirty="0" smtClean="0"/>
          </a:p>
          <a:p>
            <a:r>
              <a:rPr lang="en-US" altLang="zh-CN" sz="2200" dirty="0" smtClean="0"/>
              <a:t>1</a:t>
            </a:r>
            <a:r>
              <a:rPr lang="zh-CN" altLang="en-US" sz="2200" dirty="0" smtClean="0"/>
              <a:t>、处理方式：阻塞式 </a:t>
            </a:r>
            <a:r>
              <a:rPr lang="en-US" altLang="zh-CN" sz="2200" dirty="0" smtClean="0"/>
              <a:t>IO </a:t>
            </a:r>
            <a:r>
              <a:rPr lang="zh-CN" altLang="en-US" sz="2200" dirty="0" smtClean="0"/>
              <a:t>与非阻塞 </a:t>
            </a:r>
            <a:r>
              <a:rPr lang="en-US" altLang="zh-CN" sz="2200" dirty="0" smtClean="0"/>
              <a:t>IO</a:t>
            </a:r>
          </a:p>
          <a:p>
            <a:r>
              <a:rPr lang="en-US" altLang="zh-CN" sz="2200" dirty="0" smtClean="0"/>
              <a:t>2</a:t>
            </a:r>
            <a:r>
              <a:rPr lang="zh-CN" altLang="en-US" sz="2200" dirty="0" smtClean="0"/>
              <a:t>、处理对象：</a:t>
            </a:r>
            <a:r>
              <a:rPr lang="en-US" altLang="zh-CN" sz="2200" dirty="0" smtClean="0"/>
              <a:t>TCP </a:t>
            </a:r>
            <a:r>
              <a:rPr lang="zh-CN" altLang="en-US" sz="2200" dirty="0" smtClean="0"/>
              <a:t>流与文件流</a:t>
            </a:r>
            <a:endParaRPr lang="en-US" altLang="zh-CN" sz="2200" dirty="0" smtClean="0"/>
          </a:p>
          <a:p>
            <a:r>
              <a:rPr lang="zh-CN" altLang="en-US" sz="2200" dirty="0" smtClean="0"/>
              <a:t>二、</a:t>
            </a:r>
            <a:r>
              <a:rPr lang="en-US" altLang="zh-CN" sz="2200" dirty="0" err="1" smtClean="0"/>
              <a:t>lib_acl</a:t>
            </a:r>
            <a:r>
              <a:rPr lang="en-US" altLang="zh-CN" sz="2200" dirty="0" smtClean="0"/>
              <a:t>(C</a:t>
            </a:r>
            <a:r>
              <a:rPr lang="zh-CN" altLang="en-US" sz="2200" dirty="0" smtClean="0"/>
              <a:t>库</a:t>
            </a:r>
            <a:r>
              <a:rPr lang="en-US" altLang="zh-CN" sz="2200" dirty="0" smtClean="0"/>
              <a:t>) </a:t>
            </a:r>
            <a:r>
              <a:rPr lang="zh-CN" altLang="en-US" sz="2200" dirty="0" smtClean="0"/>
              <a:t>及 </a:t>
            </a:r>
            <a:r>
              <a:rPr lang="en-US" altLang="zh-CN" sz="2200" dirty="0" err="1" smtClean="0"/>
              <a:t>lib_acl_cpp</a:t>
            </a:r>
            <a:r>
              <a:rPr lang="en-US" altLang="zh-CN" sz="2200" dirty="0" smtClean="0"/>
              <a:t>(C++)</a:t>
            </a:r>
          </a:p>
          <a:p>
            <a:r>
              <a:rPr lang="en-US" altLang="zh-CN" sz="2200" dirty="0" smtClean="0"/>
              <a:t>1</a:t>
            </a:r>
            <a:r>
              <a:rPr lang="zh-CN" altLang="en-US" sz="2200" dirty="0" smtClean="0"/>
              <a:t>、</a:t>
            </a:r>
            <a:r>
              <a:rPr lang="en-US" altLang="zh-CN" sz="2200" dirty="0" err="1" smtClean="0"/>
              <a:t>lib_acl</a:t>
            </a:r>
            <a:r>
              <a:rPr lang="en-US" altLang="zh-CN" sz="2200" dirty="0" smtClean="0"/>
              <a:t>:  ACL_VSTREAM </a:t>
            </a:r>
            <a:r>
              <a:rPr lang="zh-CN" altLang="en-US" sz="2200" dirty="0" smtClean="0"/>
              <a:t>为最基础的流对象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acl_vstream.h</a:t>
            </a:r>
            <a:r>
              <a:rPr lang="en-US" altLang="zh-CN" sz="2200" dirty="0" smtClean="0"/>
              <a:t>, </a:t>
            </a:r>
            <a:r>
              <a:rPr lang="en-US" altLang="zh-CN" sz="2200" dirty="0" err="1" smtClean="0"/>
              <a:t>acl_vstream.c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，支持</a:t>
            </a:r>
            <a:r>
              <a:rPr lang="en-US" altLang="zh-CN" sz="2200" dirty="0" smtClean="0"/>
              <a:t>TCP/</a:t>
            </a:r>
            <a:r>
              <a:rPr lang="zh-CN" altLang="en-US" sz="2200" dirty="0" smtClean="0"/>
              <a:t>文件流；</a:t>
            </a:r>
            <a:r>
              <a:rPr lang="en-US" altLang="zh-CN" sz="2200" dirty="0" smtClean="0"/>
              <a:t>ACL_ASTREAM </a:t>
            </a:r>
            <a:r>
              <a:rPr lang="zh-CN" altLang="en-US" sz="2200" dirty="0" smtClean="0"/>
              <a:t>为非阻塞网络流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aio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模块</a:t>
            </a:r>
            <a:r>
              <a:rPr lang="en-US" altLang="zh-CN" sz="2200" dirty="0" smtClean="0"/>
              <a:t>)</a:t>
            </a:r>
          </a:p>
          <a:p>
            <a:r>
              <a:rPr lang="en-US" altLang="zh-CN" sz="2200" dirty="0" smtClean="0"/>
              <a:t>2</a:t>
            </a:r>
            <a:r>
              <a:rPr lang="zh-CN" altLang="en-US" sz="2200" dirty="0" smtClean="0"/>
              <a:t>、</a:t>
            </a:r>
            <a:r>
              <a:rPr lang="en-US" altLang="zh-CN" sz="2200" dirty="0" err="1" smtClean="0"/>
              <a:t>lib_acl_cpp</a:t>
            </a:r>
            <a:r>
              <a:rPr lang="en-US" altLang="zh-CN" sz="2200" dirty="0" smtClean="0"/>
              <a:t>: stream </a:t>
            </a:r>
            <a:r>
              <a:rPr lang="zh-CN" altLang="en-US" sz="2200" dirty="0" smtClean="0"/>
              <a:t>流模块下封装了 </a:t>
            </a:r>
            <a:r>
              <a:rPr lang="en-US" altLang="zh-CN" sz="2200" dirty="0" err="1" smtClean="0"/>
              <a:t>lib_acl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库的阻塞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非阻塞流模块，同时支持</a:t>
            </a:r>
            <a:r>
              <a:rPr lang="en-US" altLang="zh-CN" sz="2200" dirty="0" err="1" smtClean="0"/>
              <a:t>ssl</a:t>
            </a:r>
            <a:r>
              <a:rPr lang="zh-CN" altLang="en-US" sz="2200" dirty="0" smtClean="0"/>
              <a:t>加密传输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结合</a:t>
            </a:r>
            <a:r>
              <a:rPr lang="en-US" altLang="zh-CN" sz="2200" dirty="0" err="1" smtClean="0"/>
              <a:t>polarssl</a:t>
            </a:r>
            <a:r>
              <a:rPr lang="en-US" altLang="zh-CN" sz="2200" dirty="0" smtClean="0"/>
              <a:t>)</a:t>
            </a:r>
          </a:p>
          <a:p>
            <a:r>
              <a:rPr lang="zh-CN" altLang="en-US" sz="2200" dirty="0" smtClean="0"/>
              <a:t>三、</a:t>
            </a:r>
            <a:r>
              <a:rPr lang="en-US" altLang="zh-CN" sz="2200" dirty="0" smtClean="0"/>
              <a:t>ACL </a:t>
            </a:r>
            <a:r>
              <a:rPr lang="zh-CN" altLang="en-US" sz="2200" dirty="0" smtClean="0"/>
              <a:t>网络流使开发者</a:t>
            </a:r>
            <a:endParaRPr lang="en-US" altLang="zh-CN" sz="2200" dirty="0" smtClean="0"/>
          </a:p>
          <a:p>
            <a:r>
              <a:rPr lang="en-US" altLang="zh-CN" sz="2200" dirty="0" smtClean="0"/>
              <a:t>1</a:t>
            </a:r>
            <a:r>
              <a:rPr lang="zh-CN" altLang="en-US" sz="2200" dirty="0" smtClean="0"/>
              <a:t>、不必关心底层复杂冗余的处理细节</a:t>
            </a:r>
            <a:endParaRPr lang="en-US" altLang="zh-CN" sz="2200" dirty="0" smtClean="0"/>
          </a:p>
          <a:p>
            <a:r>
              <a:rPr lang="en-US" altLang="zh-CN" sz="2200" dirty="0" smtClean="0"/>
              <a:t>2</a:t>
            </a:r>
            <a:r>
              <a:rPr lang="zh-CN" altLang="en-US" sz="2200" dirty="0" smtClean="0"/>
              <a:t>、常用的读写操作：读指定长度、读一行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兼容</a:t>
            </a:r>
            <a:r>
              <a:rPr lang="en-US" altLang="zh-CN" sz="2200" dirty="0" smtClean="0"/>
              <a:t>\n</a:t>
            </a:r>
            <a:r>
              <a:rPr lang="zh-CN" altLang="en-US" sz="2200" dirty="0" smtClean="0"/>
              <a:t>及</a:t>
            </a:r>
            <a:r>
              <a:rPr lang="en-US" altLang="zh-CN" sz="2200" dirty="0" smtClean="0"/>
              <a:t>\r\n)</a:t>
            </a:r>
            <a:r>
              <a:rPr lang="zh-CN" altLang="en-US" sz="2200" dirty="0" smtClean="0"/>
              <a:t>、读标志串、超时读、探测读；写固定长度、按格式写、写一行、写一组数据；阻塞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非阻塞读写、加密传输等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阻塞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  <a:r>
              <a:rPr lang="en-US" altLang="zh-CN" dirty="0" smtClean="0"/>
              <a:t>(C++)</a:t>
            </a:r>
            <a:endParaRPr lang="zh-CN" alt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09675" y="1850231"/>
            <a:ext cx="687705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非阻塞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  <a:r>
              <a:rPr lang="en-US" altLang="zh-CN" dirty="0" smtClean="0"/>
              <a:t>(C++)</a:t>
            </a:r>
            <a:endParaRPr lang="zh-CN" alt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04800" y="1942842"/>
            <a:ext cx="8686800" cy="374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编程示例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一、一个简单的网络客户端</a:t>
            </a:r>
            <a:endParaRPr lang="en-US" altLang="zh-CN" dirty="0" smtClean="0"/>
          </a:p>
          <a:p>
            <a:r>
              <a:rPr lang="zh-CN" altLang="en-US" dirty="0" smtClean="0"/>
              <a:t>二、一个简单的网络服务端</a:t>
            </a:r>
            <a:endParaRPr lang="en-US" altLang="zh-CN" dirty="0" smtClean="0"/>
          </a:p>
          <a:p>
            <a:r>
              <a:rPr lang="zh-CN" altLang="en-US" dirty="0" smtClean="0"/>
              <a:t>三、基于 </a:t>
            </a:r>
            <a:r>
              <a:rPr lang="en-US" altLang="zh-CN" dirty="0" err="1" smtClean="0"/>
              <a:t>acl_master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框架服务器程序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一个简单的网络客户端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Autofit/>
          </a:bodyPr>
          <a:lstStyle/>
          <a:p>
            <a:r>
              <a:rPr lang="en-US" altLang="zh-CN" sz="1200" dirty="0" err="1" smtClean="0"/>
              <a:t>bool</a:t>
            </a: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client_request</a:t>
            </a:r>
            <a:r>
              <a:rPr lang="en-US" altLang="zh-CN" sz="1200" dirty="0" smtClean="0"/>
              <a:t>()</a:t>
            </a:r>
          </a:p>
          <a:p>
            <a:r>
              <a:rPr lang="en-US" altLang="zh-CN" sz="1200" dirty="0" smtClean="0"/>
              <a:t>{</a:t>
            </a:r>
          </a:p>
          <a:p>
            <a:pPr lvl="1"/>
            <a:r>
              <a:rPr lang="en-US" altLang="zh-CN" sz="1200" dirty="0" smtClean="0"/>
              <a:t>const char*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 = “127.0.0.1:8190”;  // </a:t>
            </a:r>
            <a:r>
              <a:rPr lang="zh-CN" altLang="en-US" sz="1200" dirty="0" smtClean="0"/>
              <a:t>服务器地址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ip:port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domain:port</a:t>
            </a:r>
            <a:r>
              <a:rPr lang="en-US" altLang="zh-CN" sz="1200" dirty="0" smtClean="0"/>
              <a:t>)</a:t>
            </a:r>
          </a:p>
          <a:p>
            <a:pPr lvl="1"/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conn_timeout</a:t>
            </a:r>
            <a:r>
              <a:rPr lang="en-US" altLang="zh-CN" sz="1200" dirty="0" smtClean="0"/>
              <a:t> = 10, </a:t>
            </a:r>
            <a:r>
              <a:rPr lang="en-US" altLang="zh-CN" sz="1200" dirty="0" err="1" smtClean="0"/>
              <a:t>rw_timeout</a:t>
            </a:r>
            <a:r>
              <a:rPr lang="en-US" altLang="zh-CN" sz="1200" dirty="0" smtClean="0"/>
              <a:t> = 30;  // </a:t>
            </a:r>
            <a:r>
              <a:rPr lang="zh-CN" altLang="en-US" sz="1200" dirty="0" smtClean="0"/>
              <a:t>连接超时及读写超时时间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秒</a:t>
            </a:r>
            <a:r>
              <a:rPr lang="en-US" altLang="zh-CN" sz="1200" dirty="0" smtClean="0"/>
              <a:t>)</a:t>
            </a:r>
          </a:p>
          <a:p>
            <a:pPr lvl="1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socket_stream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conn</a:t>
            </a:r>
            <a:r>
              <a:rPr lang="en-US" altLang="zh-CN" sz="1200" dirty="0" smtClean="0"/>
              <a:t>;  // </a:t>
            </a:r>
            <a:r>
              <a:rPr lang="zh-CN" altLang="en-US" sz="1200" dirty="0" smtClean="0"/>
              <a:t>客户端连接流对象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if (</a:t>
            </a:r>
            <a:r>
              <a:rPr lang="en-US" altLang="zh-CN" sz="1200" dirty="0" err="1" smtClean="0"/>
              <a:t>conn.open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conn_timeout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rw_timeout</a:t>
            </a:r>
            <a:r>
              <a:rPr lang="en-US" altLang="zh-CN" sz="1200" dirty="0" smtClean="0"/>
              <a:t>) == false) // </a:t>
            </a:r>
            <a:r>
              <a:rPr lang="zh-CN" altLang="en-US" sz="1200" dirty="0" smtClean="0"/>
              <a:t>连接服务器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(“connect server %s failed\r\n”,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);</a:t>
            </a:r>
          </a:p>
          <a:p>
            <a:pPr lvl="2"/>
            <a:r>
              <a:rPr lang="en-US" altLang="zh-CN" sz="1200" dirty="0" smtClean="0"/>
              <a:t>return  false;</a:t>
            </a:r>
          </a:p>
          <a:p>
            <a:pPr lvl="1"/>
            <a:r>
              <a:rPr lang="en-US" altLang="zh-CN" sz="1200" dirty="0" smtClean="0"/>
              <a:t>}</a:t>
            </a:r>
          </a:p>
          <a:p>
            <a:pPr lvl="1"/>
            <a:r>
              <a:rPr lang="en-US" altLang="zh-CN" sz="1200" dirty="0" smtClean="0"/>
              <a:t>if (</a:t>
            </a:r>
            <a:r>
              <a:rPr lang="en-US" altLang="zh-CN" sz="1200" dirty="0" err="1" smtClean="0"/>
              <a:t>conn.format</a:t>
            </a:r>
            <a:r>
              <a:rPr lang="en-US" altLang="zh-CN" sz="1200" dirty="0" smtClean="0"/>
              <a:t>(“hello world\r\n”) == -1) // </a:t>
            </a:r>
            <a:r>
              <a:rPr lang="zh-CN" altLang="en-US" sz="1200" dirty="0" smtClean="0"/>
              <a:t>向服务端写入一行数据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(“write one line to %s error\r\n”,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);</a:t>
            </a:r>
          </a:p>
          <a:p>
            <a:pPr lvl="2"/>
            <a:r>
              <a:rPr lang="en-US" altLang="zh-CN" sz="1200" dirty="0" smtClean="0"/>
              <a:t>return false;</a:t>
            </a:r>
          </a:p>
          <a:p>
            <a:pPr lvl="1"/>
            <a:r>
              <a:rPr lang="en-US" altLang="zh-CN" sz="1200" dirty="0" smtClean="0"/>
              <a:t>}</a:t>
            </a:r>
          </a:p>
          <a:p>
            <a:pPr lvl="1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::string </a:t>
            </a:r>
            <a:r>
              <a:rPr lang="en-US" altLang="zh-CN" sz="1200" dirty="0" err="1" smtClean="0"/>
              <a:t>buf</a:t>
            </a:r>
            <a:r>
              <a:rPr lang="en-US" altLang="zh-CN" sz="1200" dirty="0" smtClean="0"/>
              <a:t>;  // </a:t>
            </a:r>
            <a:r>
              <a:rPr lang="zh-CN" altLang="en-US" sz="1200" dirty="0" smtClean="0"/>
              <a:t>缓冲区对象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if (</a:t>
            </a:r>
            <a:r>
              <a:rPr lang="en-US" altLang="zh-CN" sz="1200" dirty="0" err="1" smtClean="0"/>
              <a:t>conn.gets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buf</a:t>
            </a:r>
            <a:r>
              <a:rPr lang="en-US" altLang="zh-CN" sz="1200" dirty="0" smtClean="0"/>
              <a:t>, true) == false) // </a:t>
            </a:r>
            <a:r>
              <a:rPr lang="zh-CN" altLang="en-US" sz="1200" dirty="0" smtClean="0"/>
              <a:t>从服务器读取一行数据，且去除尾部的 </a:t>
            </a:r>
            <a:r>
              <a:rPr lang="en-US" altLang="zh-CN" sz="1200" dirty="0" smtClean="0"/>
              <a:t>\n </a:t>
            </a:r>
            <a:r>
              <a:rPr lang="zh-CN" altLang="en-US" sz="1200" dirty="0" smtClean="0"/>
              <a:t>或 </a:t>
            </a:r>
            <a:r>
              <a:rPr lang="en-US" altLang="zh-CN" sz="1200" dirty="0" smtClean="0"/>
              <a:t>\r\n</a:t>
            </a:r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(“get line from %s error\r\n”,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);</a:t>
            </a:r>
          </a:p>
          <a:p>
            <a:pPr lvl="2"/>
            <a:r>
              <a:rPr lang="en-US" altLang="zh-CN" sz="1200" dirty="0" smtClean="0"/>
              <a:t>return false;</a:t>
            </a:r>
          </a:p>
          <a:p>
            <a:pPr lvl="1"/>
            <a:r>
              <a:rPr lang="en-US" altLang="zh-CN" sz="1200" dirty="0" smtClean="0"/>
              <a:t>}</a:t>
            </a:r>
          </a:p>
          <a:p>
            <a:pPr lvl="1"/>
            <a:r>
              <a:rPr lang="en-US" altLang="zh-CN" sz="1200" dirty="0" smtClean="0"/>
              <a:t>return true;</a:t>
            </a:r>
          </a:p>
          <a:p>
            <a:pPr lvl="1">
              <a:buNone/>
            </a:pPr>
            <a:r>
              <a:rPr lang="en-US" altLang="zh-CN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谁在用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模块划分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服务器框架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通信模块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编程示例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编译安装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相关资源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一个简单的网络服务端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4258816" cy="5184576"/>
          </a:xfrm>
        </p:spPr>
        <p:txBody>
          <a:bodyPr>
            <a:noAutofit/>
          </a:bodyPr>
          <a:lstStyle/>
          <a:p>
            <a:r>
              <a:rPr lang="en-US" altLang="zh-CN" sz="1200" dirty="0" smtClean="0"/>
              <a:t>void </a:t>
            </a:r>
            <a:r>
              <a:rPr lang="en-US" altLang="zh-CN" sz="1200" dirty="0" err="1" smtClean="0"/>
              <a:t>echo_server</a:t>
            </a:r>
            <a:r>
              <a:rPr lang="en-US" altLang="zh-CN" sz="1200" dirty="0" smtClean="0"/>
              <a:t>()</a:t>
            </a:r>
          </a:p>
          <a:p>
            <a:r>
              <a:rPr lang="en-US" altLang="zh-CN" sz="1200" dirty="0" smtClean="0"/>
              <a:t>{</a:t>
            </a:r>
          </a:p>
          <a:p>
            <a:pPr lvl="1"/>
            <a:r>
              <a:rPr lang="en-US" altLang="zh-CN" sz="1200" dirty="0" smtClean="0"/>
              <a:t>const char*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 = “127.0.0.1:8190”;</a:t>
            </a:r>
          </a:p>
          <a:p>
            <a:pPr lvl="1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server_socket</a:t>
            </a:r>
            <a:r>
              <a:rPr lang="en-US" altLang="zh-CN" sz="1200" dirty="0" smtClean="0"/>
              <a:t>  server;</a:t>
            </a:r>
          </a:p>
          <a:p>
            <a:pPr lvl="1"/>
            <a:r>
              <a:rPr lang="en-US" altLang="zh-CN" sz="1200" dirty="0" smtClean="0"/>
              <a:t>if (</a:t>
            </a:r>
            <a:r>
              <a:rPr lang="en-US" altLang="zh-CN" sz="1200" dirty="0" err="1" smtClean="0"/>
              <a:t>server.open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) == false) // </a:t>
            </a:r>
            <a:r>
              <a:rPr lang="zh-CN" altLang="en-US" sz="1200" dirty="0" smtClean="0"/>
              <a:t>监听本地地址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(“open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 %s failed(%s)\r\n”,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, 		</a:t>
            </a:r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last_serror</a:t>
            </a:r>
            <a:r>
              <a:rPr lang="en-US" altLang="zh-CN" sz="1200" dirty="0" smtClean="0"/>
              <a:t>());</a:t>
            </a:r>
          </a:p>
          <a:p>
            <a:pPr lvl="2"/>
            <a:r>
              <a:rPr lang="en-US" altLang="zh-CN" sz="1200" dirty="0" smtClean="0"/>
              <a:t>return false;</a:t>
            </a:r>
          </a:p>
          <a:p>
            <a:pPr lvl="1"/>
            <a:r>
              <a:rPr lang="en-US" altLang="zh-CN" sz="1200" dirty="0" smtClean="0"/>
              <a:t>}</a:t>
            </a:r>
          </a:p>
          <a:p>
            <a:pPr lvl="1"/>
            <a:r>
              <a:rPr lang="en-US" altLang="zh-CN" sz="1200" dirty="0" smtClean="0"/>
              <a:t>while (true) // </a:t>
            </a:r>
            <a:r>
              <a:rPr lang="zh-CN" altLang="en-US" sz="1200" dirty="0" smtClean="0"/>
              <a:t>循环接收客户端连接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socket_stream</a:t>
            </a:r>
            <a:r>
              <a:rPr lang="en-US" altLang="zh-CN" sz="1200" dirty="0" smtClean="0"/>
              <a:t>*  client = </a:t>
            </a:r>
            <a:r>
              <a:rPr lang="en-US" altLang="zh-CN" sz="1200" dirty="0" err="1" smtClean="0"/>
              <a:t>server.accept</a:t>
            </a:r>
            <a:r>
              <a:rPr lang="en-US" altLang="zh-CN" sz="1200" dirty="0" smtClean="0"/>
              <a:t>();</a:t>
            </a:r>
          </a:p>
          <a:p>
            <a:pPr lvl="2"/>
            <a:r>
              <a:rPr lang="en-US" altLang="zh-CN" sz="1200" dirty="0" smtClean="0"/>
              <a:t>if (client == NULL)</a:t>
            </a:r>
          </a:p>
          <a:p>
            <a:pPr lvl="2"/>
            <a:r>
              <a:rPr lang="en-US" altLang="zh-CN" sz="1200" dirty="0" smtClean="0"/>
              <a:t>{</a:t>
            </a:r>
          </a:p>
          <a:p>
            <a:pPr lvl="3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(“server accept  failed %s\r\n”,</a:t>
            </a:r>
          </a:p>
          <a:p>
            <a:pPr lvl="5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last_serror</a:t>
            </a:r>
            <a:r>
              <a:rPr lang="en-US" altLang="zh-CN" sz="1200" dirty="0" smtClean="0"/>
              <a:t>());</a:t>
            </a:r>
          </a:p>
          <a:p>
            <a:pPr lvl="3"/>
            <a:r>
              <a:rPr lang="en-US" altLang="zh-CN" sz="1200" dirty="0" smtClean="0"/>
              <a:t>break;</a:t>
            </a:r>
          </a:p>
          <a:p>
            <a:pPr lvl="3">
              <a:buNone/>
            </a:pPr>
            <a:r>
              <a:rPr lang="en-US" altLang="zh-CN" sz="1200" dirty="0" smtClean="0"/>
              <a:t>}</a:t>
            </a:r>
          </a:p>
          <a:p>
            <a:pPr lvl="3">
              <a:buNone/>
            </a:pPr>
            <a:r>
              <a:rPr lang="en-US" altLang="zh-CN" sz="1200" dirty="0" err="1" smtClean="0"/>
              <a:t>echo_client</a:t>
            </a:r>
            <a:r>
              <a:rPr lang="en-US" altLang="zh-CN" sz="1200" dirty="0" smtClean="0"/>
              <a:t>(*client);  // </a:t>
            </a:r>
            <a:r>
              <a:rPr lang="zh-CN" altLang="en-US" sz="1200" dirty="0" smtClean="0"/>
              <a:t>处理客户端请求</a:t>
            </a:r>
            <a:endParaRPr lang="en-US" altLang="zh-CN" sz="1200" dirty="0" smtClean="0"/>
          </a:p>
          <a:p>
            <a:pPr lvl="3">
              <a:buNone/>
            </a:pPr>
            <a:r>
              <a:rPr lang="en-US" altLang="zh-CN" sz="1200" dirty="0" smtClean="0"/>
              <a:t>delete  client;  // </a:t>
            </a:r>
            <a:r>
              <a:rPr lang="zh-CN" altLang="en-US" sz="1200" dirty="0" smtClean="0"/>
              <a:t>删除客户端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484784"/>
            <a:ext cx="4258816" cy="48143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en-US" altLang="zh-CN" sz="1300" dirty="0" smtClean="0"/>
              <a:t>// </a:t>
            </a:r>
            <a:r>
              <a:rPr lang="zh-CN" altLang="en-US" sz="1300" dirty="0" smtClean="0"/>
              <a:t>处理客户端请求</a:t>
            </a:r>
            <a:endParaRPr lang="en-US" altLang="zh-CN" sz="1300" dirty="0" smtClean="0"/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en-US" altLang="zh-CN" sz="1300" dirty="0" smtClean="0"/>
              <a:t>void  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echo_client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acl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socket_stream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 client)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lang="en-US" altLang="zh-CN" sz="1300" dirty="0" err="1"/>
              <a:t>a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::string 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lang="en-US" altLang="zh-CN" sz="1300" dirty="0" smtClean="0"/>
              <a:t>// </a:t>
            </a:r>
            <a:r>
              <a:rPr lang="zh-CN" altLang="en-US" sz="1300" dirty="0" smtClean="0"/>
              <a:t>读一行客户端发来的数据</a:t>
            </a:r>
            <a:endParaRPr kumimoji="0" lang="en-US" altLang="zh-CN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lang="en-US" altLang="zh-CN" sz="1300" dirty="0"/>
              <a:t>i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client.gets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false) == false)</a:t>
            </a:r>
          </a:p>
          <a:p>
            <a:pPr marL="822960" marR="0" lvl="2" indent="-192024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(“gets from client error\r\n”);</a:t>
            </a:r>
          </a:p>
          <a:p>
            <a:pPr marL="822960" marR="0" lvl="2" indent="-192024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 2"/>
              <a:buChar char=""/>
              <a:tabLst/>
              <a:defRPr/>
            </a:pPr>
            <a:endParaRPr kumimoji="0" lang="en-US" altLang="zh-CN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lang="en-US" altLang="zh-CN" sz="1300" dirty="0" smtClean="0"/>
              <a:t>// </a:t>
            </a:r>
            <a:r>
              <a:rPr lang="zh-CN" altLang="en-US" sz="1300" dirty="0" smtClean="0"/>
              <a:t>向客户端写一行数据</a:t>
            </a:r>
            <a:endParaRPr kumimoji="0" lang="en-US" altLang="zh-CN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if 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clinet.write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== -1)</a:t>
            </a:r>
          </a:p>
          <a:p>
            <a:pPr marL="822960" marR="0" lvl="2" indent="-192024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(“write to client error\r\n”);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 </a:t>
            </a:r>
            <a:r>
              <a:rPr lang="en-US" altLang="zh-CN" dirty="0" err="1" smtClean="0"/>
              <a:t>acl_master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框架服务器程序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一、首先根据需求选择服务器模板</a:t>
            </a:r>
            <a:endParaRPr lang="en-US" altLang="zh-CN" dirty="0" smtClean="0"/>
          </a:p>
          <a:p>
            <a:r>
              <a:rPr lang="en-US" altLang="zh-CN" dirty="0" smtClean="0"/>
              <a:t>·1</a:t>
            </a:r>
            <a:r>
              <a:rPr lang="zh-CN" altLang="en-US" dirty="0" smtClean="0"/>
              <a:t>、进程池模板：一个连接一个进程</a:t>
            </a:r>
            <a:endParaRPr lang="en-US" altLang="zh-CN" dirty="0" smtClean="0"/>
          </a:p>
          <a:p>
            <a:r>
              <a:rPr lang="zh-CN" altLang="en-US" dirty="0" smtClean="0"/>
              <a:t>优点：安全、稳定，一个进程崩溃最多影响一个客户端连接，不影响其它客户端连接；编程简单</a:t>
            </a:r>
            <a:endParaRPr lang="en-US" altLang="zh-CN" dirty="0" smtClean="0"/>
          </a:p>
          <a:p>
            <a:r>
              <a:rPr lang="zh-CN" altLang="en-US" dirty="0" smtClean="0"/>
              <a:t>缺点：无法支持高并发，当客户端为慢连接时系统资源浪费严重；无法承担高负载业务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、多进程多线程模板：每一个进程由一组线程处理前端客户端连接</a:t>
            </a:r>
            <a:endParaRPr lang="en-US" altLang="zh-CN" dirty="0" smtClean="0"/>
          </a:p>
          <a:p>
            <a:r>
              <a:rPr lang="zh-CN" altLang="en-US" dirty="0" smtClean="0"/>
              <a:t>优点：支持一定的高并发，线程池中的线程只有当连接有数据时才会被占用；编程简单</a:t>
            </a:r>
            <a:endParaRPr lang="en-US" altLang="zh-CN" dirty="0" smtClean="0"/>
          </a:p>
          <a:p>
            <a:r>
              <a:rPr lang="zh-CN" altLang="en-US" dirty="0" smtClean="0"/>
              <a:t>缺点：进程崩溃，会导致与之相连的所有连接都被断掉；用户声明的全局变量需要注意线程安全性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、多进程非阻塞模板：每一个进程的一个线程可以处理高并发连接，该线程只占一个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，为了使用多核，可以同时启动多个进程</a:t>
            </a:r>
            <a:endParaRPr lang="en-US" altLang="zh-CN" dirty="0" smtClean="0"/>
          </a:p>
          <a:p>
            <a:r>
              <a:rPr lang="zh-CN" altLang="en-US" dirty="0" smtClean="0"/>
              <a:t>优点：支持非常高的并发，处理效率最高（就象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缺点：一个进程崩溃影响所有连接；编程复杂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、触发器模板：可以处理一些定时类的业务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服务器程序的快速生成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用 </a:t>
            </a:r>
            <a:r>
              <a:rPr lang="en-US" altLang="zh-CN" sz="2400" dirty="0" err="1" smtClean="0"/>
              <a:t>acl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库中提供的服务器生成向导快速生成服务器程序（参考：</a:t>
            </a:r>
            <a:r>
              <a:rPr lang="en-US" altLang="zh-CN" sz="2400" dirty="0" smtClean="0">
                <a:hlinkClick r:id="rId2"/>
              </a:rPr>
              <a:t>http://zsxxsz.iteye.com/blog/1851701</a:t>
            </a:r>
            <a:r>
              <a:rPr lang="zh-CN" altLang="en-US" sz="2400" dirty="0" smtClean="0"/>
              <a:t>），例如要生成基于线程池模板的程序：</a:t>
            </a:r>
            <a:r>
              <a:rPr lang="en-US" altLang="zh-CN" sz="2400" dirty="0" err="1" smtClean="0"/>
              <a:t>echo_server</a:t>
            </a:r>
            <a:endParaRPr lang="en-US" altLang="zh-CN" sz="2400" dirty="0" smtClean="0"/>
          </a:p>
          <a:p>
            <a:r>
              <a:rPr lang="zh-CN" altLang="en-US" sz="2400" dirty="0" smtClean="0"/>
              <a:t>修改 </a:t>
            </a:r>
            <a:r>
              <a:rPr lang="en-US" altLang="zh-CN" sz="2400" dirty="0" smtClean="0"/>
              <a:t>master_service.cpp </a:t>
            </a:r>
            <a:r>
              <a:rPr lang="zh-CN" altLang="en-US" sz="2400" dirty="0" smtClean="0"/>
              <a:t>文件，在类函数 </a:t>
            </a:r>
            <a:r>
              <a:rPr lang="en-US" altLang="zh-CN" sz="2400" dirty="0" err="1" smtClean="0"/>
              <a:t>master_service</a:t>
            </a:r>
            <a:r>
              <a:rPr lang="en-US" altLang="zh-CN" sz="2400" dirty="0" smtClean="0"/>
              <a:t>::</a:t>
            </a:r>
            <a:r>
              <a:rPr lang="en-US" altLang="zh-CN" sz="2400" dirty="0" err="1" smtClean="0"/>
              <a:t>thread_on_read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acl</a:t>
            </a:r>
            <a:r>
              <a:rPr lang="en-US" altLang="zh-CN" sz="2400" dirty="0" smtClean="0"/>
              <a:t>::</a:t>
            </a:r>
            <a:r>
              <a:rPr lang="en-US" altLang="zh-CN" sz="2400" dirty="0" err="1" smtClean="0"/>
              <a:t>socket_stream</a:t>
            </a:r>
            <a:r>
              <a:rPr lang="en-US" altLang="zh-CN" sz="2400" dirty="0" smtClean="0"/>
              <a:t>* </a:t>
            </a:r>
            <a:r>
              <a:rPr lang="en-US" altLang="zh-CN" sz="2400" dirty="0" err="1" smtClean="0"/>
              <a:t>conn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中添加业务逻辑</a:t>
            </a:r>
            <a:endParaRPr lang="en-US" altLang="zh-CN" sz="2400" dirty="0" smtClean="0"/>
          </a:p>
          <a:p>
            <a:r>
              <a:rPr lang="zh-CN" altLang="en-US" sz="2400" dirty="0" smtClean="0"/>
              <a:t>手工运行进行调试：</a:t>
            </a:r>
            <a:r>
              <a:rPr lang="en-US" altLang="zh-CN" sz="2400" dirty="0" smtClean="0"/>
              <a:t>./</a:t>
            </a:r>
            <a:r>
              <a:rPr lang="en-US" altLang="zh-CN" sz="2400" dirty="0" err="1" smtClean="0"/>
              <a:t>echo_server</a:t>
            </a:r>
            <a:r>
              <a:rPr lang="en-US" altLang="zh-CN" sz="2400" dirty="0" smtClean="0"/>
              <a:t>  alone</a:t>
            </a:r>
          </a:p>
          <a:p>
            <a:r>
              <a:rPr lang="zh-CN" altLang="en-US" sz="2400" dirty="0" smtClean="0"/>
              <a:t>修改 </a:t>
            </a:r>
            <a:r>
              <a:rPr lang="en-US" altLang="zh-CN" sz="2400" dirty="0" smtClean="0"/>
              <a:t>echo_server.cf</a:t>
            </a:r>
            <a:r>
              <a:rPr lang="zh-CN" altLang="en-US" sz="2400" dirty="0" smtClean="0"/>
              <a:t>配置文件并按文章</a:t>
            </a:r>
            <a:r>
              <a:rPr lang="en-US" altLang="zh-CN" sz="2400" dirty="0" smtClean="0">
                <a:hlinkClick r:id="rId3"/>
              </a:rPr>
              <a:t>http://zsxxsz.iteye.com/blog/1773413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中所说方法部署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编译安装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一、</a:t>
            </a:r>
            <a:r>
              <a:rPr lang="en-US" altLang="zh-CN" sz="2400" dirty="0" smtClean="0"/>
              <a:t>Linux </a:t>
            </a:r>
            <a:r>
              <a:rPr lang="zh-CN" altLang="en-US" sz="2400" dirty="0" smtClean="0"/>
              <a:t>下编译</a:t>
            </a:r>
            <a:endParaRPr lang="en-US" altLang="zh-CN" sz="2400" dirty="0" smtClean="0"/>
          </a:p>
          <a:p>
            <a:r>
              <a:rPr lang="zh-CN" altLang="en-US" sz="2400" dirty="0" smtClean="0"/>
              <a:t>在 </a:t>
            </a:r>
            <a:r>
              <a:rPr lang="en-US" altLang="zh-CN" sz="2400" dirty="0" err="1" smtClean="0"/>
              <a:t>acl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根目录下运行：</a:t>
            </a:r>
            <a:r>
              <a:rPr lang="en-US" altLang="zh-CN" sz="2400" dirty="0" smtClean="0"/>
              <a:t>make all; make install</a:t>
            </a:r>
            <a:r>
              <a:rPr lang="zh-CN" altLang="en-US" sz="2400" dirty="0" smtClean="0"/>
              <a:t>，则在 </a:t>
            </a:r>
            <a:r>
              <a:rPr lang="en-US" altLang="zh-CN" sz="2400" dirty="0" smtClean="0"/>
              <a:t>dist/include/ </a:t>
            </a:r>
            <a:r>
              <a:rPr lang="zh-CN" altLang="en-US" sz="2400" dirty="0" smtClean="0"/>
              <a:t>下存放 </a:t>
            </a:r>
            <a:r>
              <a:rPr lang="en-US" altLang="zh-CN" sz="2400" dirty="0" err="1" smtClean="0"/>
              <a:t>lib_acl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lib_protocol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lib_acl_cpp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三个库的头文件；同时在 </a:t>
            </a:r>
            <a:r>
              <a:rPr lang="en-US" altLang="zh-CN" sz="2400" dirty="0" smtClean="0"/>
              <a:t>dist/lib/linux64|linux32 </a:t>
            </a:r>
            <a:r>
              <a:rPr lang="zh-CN" altLang="en-US" sz="2400" dirty="0" smtClean="0"/>
              <a:t>下存放 </a:t>
            </a:r>
            <a:r>
              <a:rPr lang="en-US" altLang="zh-CN" sz="2400" dirty="0" err="1" smtClean="0"/>
              <a:t>lib_acl.a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lib_protocol.a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lib_acl_cpp.a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三个库；在 </a:t>
            </a:r>
            <a:r>
              <a:rPr lang="en-US" altLang="zh-CN" sz="2400" dirty="0" smtClean="0"/>
              <a:t>dist/master/</a:t>
            </a:r>
            <a:r>
              <a:rPr lang="en-US" altLang="zh-CN" sz="2400" dirty="0" err="1" smtClean="0"/>
              <a:t>libexec</a:t>
            </a:r>
            <a:r>
              <a:rPr lang="en-US" altLang="zh-CN" sz="2400" dirty="0" smtClean="0"/>
              <a:t>/linux64|linux32 </a:t>
            </a:r>
            <a:r>
              <a:rPr lang="zh-CN" altLang="en-US" sz="2400" dirty="0" smtClean="0"/>
              <a:t>下存放 </a:t>
            </a:r>
            <a:r>
              <a:rPr lang="en-US" altLang="zh-CN" sz="2400" dirty="0" err="1" smtClean="0"/>
              <a:t>acl_master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主控程序</a:t>
            </a:r>
            <a:endParaRPr lang="en-US" altLang="zh-CN" sz="2400" dirty="0" smtClean="0"/>
          </a:p>
          <a:p>
            <a:r>
              <a:rPr lang="zh-CN" altLang="en-US" sz="2400" dirty="0" smtClean="0"/>
              <a:t>二、</a:t>
            </a:r>
            <a:r>
              <a:rPr lang="en-US" altLang="zh-CN" sz="2400" dirty="0" smtClean="0"/>
              <a:t>windows </a:t>
            </a:r>
            <a:r>
              <a:rPr lang="zh-CN" altLang="en-US" sz="2400" dirty="0" smtClean="0"/>
              <a:t>下编译</a:t>
            </a:r>
            <a:endParaRPr lang="en-US" altLang="zh-CN" sz="2400" dirty="0" smtClean="0"/>
          </a:p>
          <a:p>
            <a:r>
              <a:rPr lang="zh-CN" altLang="en-US" sz="2400" dirty="0" smtClean="0"/>
              <a:t>目前支持 </a:t>
            </a:r>
            <a:r>
              <a:rPr lang="en-US" altLang="zh-CN" sz="2400" dirty="0" smtClean="0"/>
              <a:t>vc2003, vc2010, vc2012 </a:t>
            </a:r>
            <a:r>
              <a:rPr lang="zh-CN" altLang="en-US" sz="2400" dirty="0" smtClean="0"/>
              <a:t>三种编译器编译</a:t>
            </a:r>
            <a:endParaRPr lang="en-US" altLang="zh-CN" sz="2400" dirty="0" smtClean="0"/>
          </a:p>
          <a:p>
            <a:r>
              <a:rPr lang="zh-CN" altLang="en-US" sz="2400" dirty="0" smtClean="0"/>
              <a:t>更多内容请参考：</a:t>
            </a:r>
            <a:r>
              <a:rPr lang="en-US" altLang="zh-CN" sz="2400" dirty="0" smtClean="0">
                <a:hlinkClick r:id="rId2"/>
              </a:rPr>
              <a:t>http://zsxxsz.iteye.com/blog/1506554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valgrind</a:t>
            </a:r>
            <a:r>
              <a:rPr lang="en-US" altLang="zh-CN" dirty="0" smtClean="0"/>
              <a:t> </a:t>
            </a:r>
            <a:r>
              <a:rPr lang="zh-CN" altLang="en-US" dirty="0" smtClean="0"/>
              <a:t>检查内存漏洞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2430835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3400" dirty="0" smtClean="0"/>
              <a:t>以前端生成的 </a:t>
            </a:r>
            <a:r>
              <a:rPr lang="en-US" altLang="zh-CN" sz="3400" dirty="0" err="1" smtClean="0"/>
              <a:t>echo_server</a:t>
            </a:r>
            <a:r>
              <a:rPr lang="en-US" altLang="zh-CN" sz="3400" dirty="0" smtClean="0"/>
              <a:t> </a:t>
            </a:r>
            <a:r>
              <a:rPr lang="zh-CN" altLang="en-US" sz="3400" dirty="0" smtClean="0"/>
              <a:t>为例，打开 </a:t>
            </a:r>
            <a:r>
              <a:rPr lang="en-US" altLang="zh-CN" sz="3400" dirty="0" smtClean="0"/>
              <a:t>main.cpp </a:t>
            </a:r>
            <a:r>
              <a:rPr lang="zh-CN" altLang="en-US" sz="3400" dirty="0" smtClean="0"/>
              <a:t>文件，将 </a:t>
            </a:r>
            <a:r>
              <a:rPr lang="en-US" altLang="zh-CN" sz="3400" dirty="0" err="1" smtClean="0"/>
              <a:t>ms.run_alone</a:t>
            </a:r>
            <a:r>
              <a:rPr lang="en-US" altLang="zh-CN" sz="3400" dirty="0" smtClean="0"/>
              <a:t>(</a:t>
            </a:r>
            <a:r>
              <a:rPr lang="en-US" altLang="zh-CN" sz="3400" dirty="0" err="1" smtClean="0"/>
              <a:t>addr</a:t>
            </a:r>
            <a:r>
              <a:rPr lang="en-US" altLang="zh-CN" sz="3400" dirty="0" smtClean="0"/>
              <a:t>, NULL, 5) </a:t>
            </a:r>
            <a:r>
              <a:rPr lang="zh-CN" altLang="en-US" sz="3400" dirty="0" smtClean="0"/>
              <a:t>的第三个参数设为</a:t>
            </a:r>
            <a:r>
              <a:rPr lang="en-US" altLang="zh-CN" sz="3400" dirty="0" smtClean="0"/>
              <a:t>1</a:t>
            </a:r>
            <a:r>
              <a:rPr lang="zh-CN" altLang="en-US" sz="3400" dirty="0" smtClean="0"/>
              <a:t>（即运行一次进程便退出）</a:t>
            </a:r>
            <a:endParaRPr lang="en-US" altLang="zh-CN" sz="3400" dirty="0" smtClean="0"/>
          </a:p>
          <a:p>
            <a:r>
              <a:rPr lang="zh-CN" altLang="en-US" sz="3400" dirty="0" smtClean="0"/>
              <a:t>运行：</a:t>
            </a:r>
            <a:r>
              <a:rPr lang="en-US" altLang="zh-CN" sz="2600" dirty="0" err="1" smtClean="0"/>
              <a:t>valgrind</a:t>
            </a:r>
            <a:r>
              <a:rPr lang="en-US" altLang="zh-CN" sz="2600" dirty="0" smtClean="0"/>
              <a:t> --tool=</a:t>
            </a:r>
            <a:r>
              <a:rPr lang="en-US" altLang="zh-CN" sz="2600" dirty="0" err="1" smtClean="0"/>
              <a:t>memcheck</a:t>
            </a:r>
            <a:r>
              <a:rPr lang="en-US" altLang="zh-CN" sz="2600" dirty="0" smtClean="0"/>
              <a:t> --leak-check=yes -v ./</a:t>
            </a:r>
            <a:r>
              <a:rPr lang="en-US" altLang="zh-CN" sz="2600" dirty="0" err="1" smtClean="0"/>
              <a:t>echo_server</a:t>
            </a:r>
            <a:r>
              <a:rPr lang="en-US" altLang="zh-CN" sz="2600" dirty="0" smtClean="0"/>
              <a:t> alone</a:t>
            </a:r>
            <a:r>
              <a:rPr lang="zh-CN" altLang="en-US" sz="3400" dirty="0" smtClean="0"/>
              <a:t>，服务进程输出：</a:t>
            </a:r>
            <a:r>
              <a:rPr lang="en-US" altLang="zh-CN" sz="3400" dirty="0" smtClean="0"/>
              <a:t> listen on: 127.0.0.1:8888</a:t>
            </a:r>
          </a:p>
          <a:p>
            <a:r>
              <a:rPr lang="zh-CN" altLang="en-US" sz="3400" dirty="0" smtClean="0"/>
              <a:t>手工 </a:t>
            </a:r>
            <a:r>
              <a:rPr lang="en-US" altLang="zh-CN" sz="3400" dirty="0" smtClean="0"/>
              <a:t>telnet  127.0.0.1 8888</a:t>
            </a:r>
          </a:p>
          <a:p>
            <a:r>
              <a:rPr lang="zh-CN" altLang="en-US" sz="3400" dirty="0" smtClean="0"/>
              <a:t>输入几行数据后退出</a:t>
            </a:r>
            <a:endParaRPr lang="en-US" altLang="zh-CN" sz="3400" dirty="0" smtClean="0"/>
          </a:p>
          <a:p>
            <a:r>
              <a:rPr lang="zh-CN" altLang="en-US" sz="3400" dirty="0" smtClean="0"/>
              <a:t>如果 </a:t>
            </a:r>
            <a:r>
              <a:rPr lang="en-US" altLang="zh-CN" sz="3400" dirty="0" err="1" smtClean="0"/>
              <a:t>valgrind</a:t>
            </a:r>
            <a:r>
              <a:rPr lang="en-US" altLang="zh-CN" sz="3400" dirty="0" smtClean="0"/>
              <a:t> </a:t>
            </a:r>
            <a:r>
              <a:rPr lang="zh-CN" altLang="en-US" sz="3400" dirty="0" smtClean="0"/>
              <a:t>输出如下结果则证明没有内存问题</a:t>
            </a:r>
            <a:endParaRPr lang="en-US" altLang="zh-CN" sz="34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365104"/>
            <a:ext cx="633670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工程下载：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hlinkClick r:id="rId2"/>
              </a:rPr>
              <a:t>http://sourceforge.net/projects/acl/</a:t>
            </a:r>
            <a:endParaRPr lang="en-US" altLang="zh-CN" sz="2400" dirty="0" smtClean="0"/>
          </a:p>
          <a:p>
            <a:r>
              <a:rPr lang="en-US" altLang="zh-CN" sz="2400" dirty="0" smtClean="0"/>
              <a:t>ACL </a:t>
            </a:r>
            <a:r>
              <a:rPr lang="en-US" altLang="zh-CN" sz="2400" dirty="0" err="1" smtClean="0"/>
              <a:t>svn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svn://svn.code.sf.net/p/acl/code</a:t>
            </a:r>
          </a:p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技术博客：</a:t>
            </a:r>
            <a:r>
              <a:rPr lang="en-US" altLang="zh-CN" sz="2400" dirty="0" smtClean="0">
                <a:hlinkClick r:id="rId3"/>
              </a:rPr>
              <a:t>http://zsxxsz.iteye.com/</a:t>
            </a:r>
            <a:endParaRPr lang="en-US" altLang="zh-CN" sz="2400" dirty="0" smtClean="0"/>
          </a:p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内网帮助：</a:t>
            </a:r>
            <a:r>
              <a:rPr lang="en-US" altLang="zh-CN" sz="2400" dirty="0" smtClean="0">
                <a:hlinkClick r:id="rId4"/>
              </a:rPr>
              <a:t> http://192.168.188.173:8081/help/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4400" dirty="0" smtClean="0"/>
          </a:p>
          <a:p>
            <a:pPr algn="ctr">
              <a:buNone/>
            </a:pPr>
            <a:endParaRPr lang="en-US" altLang="zh-CN" sz="4400" dirty="0" smtClean="0"/>
          </a:p>
          <a:p>
            <a:pPr algn="ctr">
              <a:buNone/>
            </a:pPr>
            <a:r>
              <a:rPr lang="zh-CN" altLang="en-US" sz="4400" dirty="0" smtClean="0"/>
              <a:t>谢谢</a:t>
            </a:r>
            <a:endParaRPr lang="en-US" altLang="zh-CN" sz="4400" dirty="0" smtClean="0"/>
          </a:p>
          <a:p>
            <a:pPr algn="ctr">
              <a:buNone/>
            </a:pPr>
            <a:r>
              <a:rPr lang="en-US" altLang="zh-CN" sz="4400" dirty="0" smtClean="0"/>
              <a:t>2013.7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（全称 </a:t>
            </a:r>
            <a:r>
              <a:rPr lang="en-US" altLang="zh-CN" sz="2400" dirty="0" smtClean="0"/>
              <a:t>Advanced C Library</a:t>
            </a:r>
            <a:r>
              <a:rPr lang="zh-CN" altLang="en-US" sz="2400" dirty="0" smtClean="0"/>
              <a:t>），是一组跨平台的 </a:t>
            </a:r>
            <a:r>
              <a:rPr lang="en-US" altLang="zh-CN" sz="2400" dirty="0" smtClean="0"/>
              <a:t>C/C++ </a:t>
            </a:r>
            <a:r>
              <a:rPr lang="zh-CN" altLang="en-US" sz="2400" dirty="0" smtClean="0"/>
              <a:t>网络通讯及服务器框架库，目前支持的平台：</a:t>
            </a:r>
            <a:r>
              <a:rPr lang="en-US" altLang="zh-CN" sz="2400" dirty="0" smtClean="0">
                <a:solidFill>
                  <a:srgbClr val="00B050"/>
                </a:solidFill>
              </a:rPr>
              <a:t>Windows/Linux</a:t>
            </a:r>
            <a:r>
              <a:rPr lang="en-US" altLang="zh-CN" sz="2400" dirty="0" smtClean="0"/>
              <a:t>/</a:t>
            </a:r>
            <a:r>
              <a:rPr lang="en-US" altLang="zh-CN" sz="2400" dirty="0" smtClean="0">
                <a:solidFill>
                  <a:srgbClr val="FFFF00"/>
                </a:solidFill>
              </a:rPr>
              <a:t>BSD/Solaris/MAC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还包括网络应用常用的功能库，如：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icmp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dns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memcache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mime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smtp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sqlite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handlersocket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beanstalk</a:t>
            </a:r>
            <a:r>
              <a:rPr lang="zh-CN" altLang="en-US" sz="2400" dirty="0" smtClean="0"/>
              <a:t>，多种编码（如：</a:t>
            </a:r>
            <a:r>
              <a:rPr lang="en-US" altLang="zh-CN" sz="2400" dirty="0" smtClean="0"/>
              <a:t>base64/mime base64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urlcode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qp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hex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charset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etc</a:t>
            </a:r>
            <a:r>
              <a:rPr lang="zh-CN" altLang="en-US" sz="2400" dirty="0" smtClean="0"/>
              <a:t>），常用数据结构（如：</a:t>
            </a:r>
            <a:r>
              <a:rPr lang="en-US" altLang="zh-CN" sz="2400" dirty="0" smtClean="0"/>
              <a:t>hash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array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ring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fifo</a:t>
            </a:r>
            <a:r>
              <a:rPr lang="zh-CN" altLang="en-US" sz="2400" dirty="0" smtClean="0"/>
              <a:t>，二分块查找，</a:t>
            </a:r>
            <a:r>
              <a:rPr lang="en-US" altLang="zh-CN" sz="2400" dirty="0" smtClean="0"/>
              <a:t>stack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avl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etc</a:t>
            </a:r>
            <a:r>
              <a:rPr lang="zh-CN" altLang="en-US" sz="2400" dirty="0" smtClean="0"/>
              <a:t>），线程池，</a:t>
            </a:r>
            <a:r>
              <a:rPr lang="en-US" altLang="zh-CN" sz="2400" dirty="0" smtClean="0"/>
              <a:t>etc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一、服务器编程：</a:t>
            </a:r>
            <a:r>
              <a:rPr lang="en-US" altLang="zh-CN" sz="2400" dirty="0" smtClean="0"/>
              <a:t>Linux/Unix </a:t>
            </a:r>
            <a:r>
              <a:rPr lang="zh-CN" altLang="en-US" sz="2400" dirty="0" smtClean="0"/>
              <a:t>平台下常见服务器编程（含 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sqlite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数据库编程）</a:t>
            </a:r>
            <a:endParaRPr lang="en-US" altLang="zh-CN" sz="2400" dirty="0" smtClean="0"/>
          </a:p>
          <a:p>
            <a:r>
              <a:rPr lang="zh-CN" altLang="en-US" sz="2400" dirty="0" smtClean="0"/>
              <a:t>二、网络编程：阻塞方式（</a:t>
            </a:r>
            <a:r>
              <a:rPr lang="en-US" altLang="zh-CN" sz="2400" dirty="0" err="1" smtClean="0"/>
              <a:t>ssl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非阻塞方式（</a:t>
            </a:r>
            <a:r>
              <a:rPr lang="en-US" altLang="zh-CN" sz="2400" dirty="0" err="1" smtClean="0"/>
              <a:t>ssl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，支持常见的通信协议如下：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400" dirty="0" smtClean="0"/>
              <a:t>三、</a:t>
            </a:r>
            <a:r>
              <a:rPr lang="en-US" altLang="zh-CN" sz="2400" dirty="0" smtClean="0"/>
              <a:t>WIN32 </a:t>
            </a:r>
            <a:r>
              <a:rPr lang="zh-CN" altLang="en-US" sz="2400" dirty="0" smtClean="0"/>
              <a:t>界面相关的网络编程</a:t>
            </a:r>
            <a:endParaRPr lang="en-US" altLang="zh-CN" sz="24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5576" y="3356992"/>
          <a:ext cx="7920882" cy="145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5"/>
                <a:gridCol w="720080"/>
                <a:gridCol w="720080"/>
                <a:gridCol w="792088"/>
                <a:gridCol w="1296144"/>
                <a:gridCol w="1174099"/>
                <a:gridCol w="1634213"/>
                <a:gridCol w="648073"/>
              </a:tblGrid>
              <a:tr h="64807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协议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http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smtp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icmp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memcache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beanstalk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handlersocket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dns</a:t>
                      </a:r>
                      <a:endParaRPr lang="zh-CN" altLang="en-US" sz="1400" dirty="0"/>
                    </a:p>
                  </a:txBody>
                  <a:tcPr/>
                </a:tc>
              </a:tr>
              <a:tr h="403089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客户端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</a:tr>
              <a:tr h="403089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服务端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谁在用 </a:t>
            </a:r>
            <a:r>
              <a:rPr lang="en-US" altLang="zh-CN" dirty="0" smtClean="0"/>
              <a:t>ACL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某财经类网站：行情服务器，缓存服务器等</a:t>
            </a:r>
            <a:endParaRPr lang="en-US" altLang="zh-CN" sz="2400" dirty="0" smtClean="0"/>
          </a:p>
          <a:p>
            <a:r>
              <a:rPr lang="zh-CN" altLang="en-US" sz="2400" dirty="0" smtClean="0"/>
              <a:t>某企业应用：</a:t>
            </a:r>
            <a:r>
              <a:rPr lang="zh-CN" altLang="en-US" sz="2400" dirty="0" smtClean="0"/>
              <a:t>反垃圾网关，用户认证等</a:t>
            </a:r>
            <a:endParaRPr lang="en-US" altLang="zh-CN" sz="2400" dirty="0" smtClean="0"/>
          </a:p>
          <a:p>
            <a:r>
              <a:rPr lang="zh-CN" altLang="en-US" sz="2400" dirty="0" smtClean="0"/>
              <a:t>某企业应用：</a:t>
            </a:r>
            <a:r>
              <a:rPr lang="en-US" altLang="zh-CN" sz="2400" dirty="0" smtClean="0"/>
              <a:t>IM</a:t>
            </a:r>
            <a:r>
              <a:rPr lang="zh-CN" altLang="en-US" sz="2400" dirty="0" smtClean="0"/>
              <a:t>服务端，邮件服务端等</a:t>
            </a:r>
            <a:endParaRPr lang="en-US" altLang="zh-CN" sz="2400" dirty="0" smtClean="0"/>
          </a:p>
          <a:p>
            <a:r>
              <a:rPr lang="zh-CN" altLang="en-US" sz="2400" dirty="0" smtClean="0"/>
              <a:t>某些小的团队及个人：游戏服务端等</a:t>
            </a:r>
            <a:endParaRPr lang="en-US" altLang="zh-CN" sz="2400" dirty="0" smtClean="0"/>
          </a:p>
          <a:p>
            <a:r>
              <a:rPr lang="zh-CN" altLang="en-US" sz="2400" dirty="0" smtClean="0"/>
              <a:t>一些爱好者（如淘宝的：</a:t>
            </a:r>
            <a:r>
              <a:rPr lang="en-US" altLang="zh-CN" sz="1600" dirty="0" smtClean="0">
                <a:hlinkClick r:id="rId2"/>
              </a:rPr>
              <a:t>http://www.searchtb.com/2012/09/tls.html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。。。</a:t>
            </a:r>
            <a:endParaRPr lang="en-US" altLang="zh-CN" sz="2400" dirty="0" smtClean="0"/>
          </a:p>
          <a:p>
            <a:r>
              <a:rPr lang="zh-CN" altLang="en-US" sz="2400" dirty="0" smtClean="0"/>
              <a:t>有人计划将其移植至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？（目前已有人移植至</a:t>
            </a:r>
            <a:r>
              <a:rPr lang="en-US" altLang="zh-CN" sz="2400" dirty="0" smtClean="0"/>
              <a:t>arm</a:t>
            </a:r>
            <a:r>
              <a:rPr lang="zh-CN" altLang="en-US" sz="2400" dirty="0" smtClean="0"/>
              <a:t>，龙芯上）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模块划分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主要包含 </a:t>
            </a:r>
            <a:r>
              <a:rPr lang="en-US" altLang="zh-CN" sz="2400" dirty="0" smtClean="0"/>
              <a:t>6 </a:t>
            </a:r>
            <a:r>
              <a:rPr lang="zh-CN" altLang="en-US" sz="2400" dirty="0" smtClean="0"/>
              <a:t>个库及大量示例，</a:t>
            </a:r>
            <a:r>
              <a:rPr lang="en-US" altLang="zh-CN" sz="2400" dirty="0" smtClean="0"/>
              <a:t>6 </a:t>
            </a:r>
            <a:r>
              <a:rPr lang="zh-CN" altLang="en-US" sz="2400" dirty="0" smtClean="0"/>
              <a:t>个库的说明如下：</a:t>
            </a:r>
          </a:p>
          <a:p>
            <a:r>
              <a:rPr lang="en-US" altLang="zh-CN" sz="2400" dirty="0" smtClean="0"/>
              <a:t>1) </a:t>
            </a:r>
            <a:r>
              <a:rPr lang="en-US" altLang="zh-CN" sz="2400" dirty="0" err="1" smtClean="0"/>
              <a:t>lib_acl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基础核心库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其它库均依赖于该库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 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r>
              <a:rPr lang="en-US" altLang="zh-CN" sz="2400" dirty="0" smtClean="0"/>
              <a:t>2) </a:t>
            </a:r>
            <a:r>
              <a:rPr lang="en-US" altLang="zh-CN" sz="2400" dirty="0" err="1" smtClean="0"/>
              <a:t>lib_protocol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实现了 </a:t>
            </a:r>
            <a:r>
              <a:rPr lang="en-US" altLang="zh-CN" sz="2400" dirty="0" smtClean="0"/>
              <a:t>http/</a:t>
            </a:r>
            <a:r>
              <a:rPr lang="en-US" altLang="zh-CN" sz="2400" dirty="0" err="1" smtClean="0"/>
              <a:t>icmp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协议</a:t>
            </a:r>
            <a:r>
              <a:rPr lang="en-US" altLang="zh-CN" sz="2400" dirty="0" smtClean="0"/>
              <a:t>(C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r>
              <a:rPr lang="en-US" altLang="zh-CN" sz="2400" dirty="0" smtClean="0"/>
              <a:t>3) </a:t>
            </a:r>
            <a:r>
              <a:rPr lang="en-US" altLang="zh-CN" sz="2400" dirty="0" err="1" smtClean="0"/>
              <a:t>lib_acl_cpp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封装了 </a:t>
            </a:r>
            <a:r>
              <a:rPr lang="en-US" altLang="zh-CN" sz="2400" dirty="0" err="1" smtClean="0"/>
              <a:t>lib_acl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lib_protocol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两个库，同时增加了一些其它有价值的功能</a:t>
            </a:r>
            <a:r>
              <a:rPr lang="en-US" altLang="zh-CN" sz="2400" dirty="0" smtClean="0"/>
              <a:t>(C++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r>
              <a:rPr lang="en-US" altLang="zh-CN" sz="2400" dirty="0" smtClean="0"/>
              <a:t>4) </a:t>
            </a:r>
            <a:r>
              <a:rPr lang="en-US" altLang="zh-CN" sz="2400" dirty="0" err="1" smtClean="0"/>
              <a:t>lib_dict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实现了 </a:t>
            </a:r>
            <a:r>
              <a:rPr lang="en-US" altLang="zh-CN" sz="2400" dirty="0" smtClean="0"/>
              <a:t>KEY-VALUE </a:t>
            </a:r>
            <a:r>
              <a:rPr lang="zh-CN" altLang="en-US" sz="2400" dirty="0" smtClean="0"/>
              <a:t>的字典式存储库，该库还依赖于 </a:t>
            </a:r>
            <a:r>
              <a:rPr lang="en-US" altLang="zh-CN" sz="2400" dirty="0" smtClean="0"/>
              <a:t>BDB, CDB </a:t>
            </a:r>
            <a:r>
              <a:rPr lang="zh-CN" altLang="en-US" sz="2400" dirty="0" smtClean="0"/>
              <a:t>以及 </a:t>
            </a:r>
            <a:r>
              <a:rPr lang="en-US" altLang="zh-CN" sz="2400" dirty="0" err="1" smtClean="0"/>
              <a:t>tokyocabinet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库</a:t>
            </a:r>
            <a:r>
              <a:rPr lang="en-US" altLang="zh-CN" sz="2400" dirty="0" smtClean="0"/>
              <a:t>(C</a:t>
            </a:r>
            <a:r>
              <a:rPr lang="zh-CN" altLang="en-US" sz="2400" dirty="0" smtClean="0"/>
              <a:t>语言）</a:t>
            </a:r>
          </a:p>
          <a:p>
            <a:r>
              <a:rPr lang="en-US" altLang="zh-CN" sz="2400" dirty="0" smtClean="0"/>
              <a:t>5) </a:t>
            </a:r>
            <a:r>
              <a:rPr lang="en-US" altLang="zh-CN" sz="2400" dirty="0" err="1" smtClean="0"/>
              <a:t>lib_tls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封装了 </a:t>
            </a:r>
            <a:r>
              <a:rPr lang="en-US" altLang="zh-CN" sz="2400" dirty="0" err="1" smtClean="0"/>
              <a:t>openssl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库</a:t>
            </a:r>
            <a:r>
              <a:rPr lang="en-US" altLang="zh-CN" sz="2400" dirty="0" smtClean="0"/>
              <a:t>(C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6) </a:t>
            </a:r>
            <a:r>
              <a:rPr lang="en-US" altLang="zh-CN" sz="2400" dirty="0" err="1" smtClean="0"/>
              <a:t>lib_rpc</a:t>
            </a:r>
            <a:r>
              <a:rPr lang="zh-CN" altLang="en-US" sz="2400" dirty="0" smtClean="0"/>
              <a:t>：目前仅支持 </a:t>
            </a:r>
            <a:r>
              <a:rPr lang="en-US" altLang="zh-CN" sz="2400" dirty="0" err="1" smtClean="0"/>
              <a:t>google</a:t>
            </a:r>
            <a:r>
              <a:rPr lang="en-US" altLang="zh-CN" sz="2400" dirty="0" smtClean="0"/>
              <a:t> protocol-buffer(C++)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lib_acl</a:t>
            </a:r>
            <a:r>
              <a:rPr lang="zh-CN" altLang="en-US" dirty="0" smtClean="0"/>
              <a:t>基础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517232"/>
          </a:xfrm>
        </p:spPr>
        <p:txBody>
          <a:bodyPr>
            <a:noAutofit/>
          </a:bodyPr>
          <a:lstStyle/>
          <a:p>
            <a:r>
              <a:rPr lang="en-US" altLang="zh-CN" sz="2400" dirty="0" err="1" smtClean="0"/>
              <a:t>stdlib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配置文件、日志记录、网络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文件流读写、内存管理、常用数据结构、字符串处理、目录遍历等</a:t>
            </a:r>
            <a:endParaRPr lang="en-US" altLang="zh-CN" sz="2400" dirty="0" smtClean="0"/>
          </a:p>
          <a:p>
            <a:r>
              <a:rPr lang="en-US" altLang="zh-CN" sz="2400" dirty="0" smtClean="0"/>
              <a:t>net: </a:t>
            </a:r>
            <a:r>
              <a:rPr lang="zh-CN" altLang="en-US" sz="2400" dirty="0" smtClean="0"/>
              <a:t>客户端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服务端接口、</a:t>
            </a:r>
            <a:r>
              <a:rPr lang="en-US" altLang="zh-CN" sz="2400" dirty="0" smtClean="0"/>
              <a:t>DNS</a:t>
            </a:r>
            <a:r>
              <a:rPr lang="zh-CN" altLang="en-US" sz="2400" dirty="0" smtClean="0"/>
              <a:t>查询、网络套接字、常用</a:t>
            </a:r>
            <a:r>
              <a:rPr lang="en-US" altLang="zh-CN" sz="2400" dirty="0" smtClean="0"/>
              <a:t>TCP</a:t>
            </a:r>
            <a:r>
              <a:rPr lang="zh-CN" altLang="en-US" sz="2400" dirty="0" smtClean="0"/>
              <a:t>控制等</a:t>
            </a:r>
            <a:endParaRPr lang="en-US" altLang="zh-CN" sz="2400" dirty="0" smtClean="0"/>
          </a:p>
          <a:p>
            <a:r>
              <a:rPr lang="en-US" altLang="zh-CN" sz="2400" dirty="0" err="1" smtClean="0"/>
              <a:t>aio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非阻塞 </a:t>
            </a:r>
            <a:r>
              <a:rPr lang="en-US" altLang="zh-CN" sz="2400" dirty="0" smtClean="0"/>
              <a:t>IO </a:t>
            </a:r>
            <a:r>
              <a:rPr lang="zh-CN" altLang="en-US" sz="2400" dirty="0" smtClean="0"/>
              <a:t>模块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读、写、连接、监听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master: </a:t>
            </a:r>
            <a:r>
              <a:rPr lang="zh-CN" altLang="en-US" sz="2400" dirty="0" smtClean="0"/>
              <a:t>服务器编程框架（进程池模式、多进程多线程模式、多进程非阻塞模式、多进程触发器模式）</a:t>
            </a:r>
            <a:endParaRPr lang="en-US" altLang="zh-CN" sz="2400" dirty="0" smtClean="0"/>
          </a:p>
          <a:p>
            <a:r>
              <a:rPr lang="en-US" altLang="zh-CN" sz="2400" dirty="0" smtClean="0"/>
              <a:t>thread: </a:t>
            </a:r>
            <a:r>
              <a:rPr lang="zh-CN" altLang="en-US" sz="2400" dirty="0" smtClean="0"/>
              <a:t>线程、线程池、线程锁等</a:t>
            </a:r>
            <a:endParaRPr lang="en-US" altLang="zh-CN" sz="2400" dirty="0" smtClean="0"/>
          </a:p>
          <a:p>
            <a:r>
              <a:rPr lang="en-US" altLang="zh-CN" sz="2400" dirty="0" smtClean="0"/>
              <a:t>event: IO </a:t>
            </a:r>
            <a:r>
              <a:rPr lang="zh-CN" altLang="en-US" sz="2400" dirty="0" smtClean="0"/>
              <a:t>事件引擎（支持 </a:t>
            </a:r>
            <a:r>
              <a:rPr lang="en-US" altLang="zh-CN" sz="2400" dirty="0" smtClean="0"/>
              <a:t>select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poll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epoll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kqueue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devpoll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iocp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win32 </a:t>
            </a:r>
            <a:r>
              <a:rPr lang="zh-CN" altLang="en-US" sz="2400" dirty="0" smtClean="0"/>
              <a:t>消息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err="1" smtClean="0"/>
              <a:t>json</a:t>
            </a:r>
            <a:r>
              <a:rPr lang="en-US" altLang="zh-CN" sz="2400" dirty="0" smtClean="0"/>
              <a:t>/xml: </a:t>
            </a:r>
            <a:r>
              <a:rPr lang="zh-CN" altLang="en-US" sz="2400" dirty="0" smtClean="0"/>
              <a:t>支持</a:t>
            </a:r>
            <a:r>
              <a:rPr lang="en-US" altLang="zh-CN" sz="2400" dirty="0" err="1" smtClean="0"/>
              <a:t>josn</a:t>
            </a:r>
            <a:r>
              <a:rPr lang="en-US" altLang="zh-CN" sz="2400" dirty="0" smtClean="0"/>
              <a:t>/xml</a:t>
            </a:r>
            <a:r>
              <a:rPr lang="zh-CN" altLang="en-US" sz="2400" dirty="0" smtClean="0"/>
              <a:t>编解码</a:t>
            </a:r>
            <a:endParaRPr lang="en-US" altLang="zh-CN" sz="2400" dirty="0" smtClean="0"/>
          </a:p>
          <a:p>
            <a:r>
              <a:rPr lang="en-US" altLang="zh-CN" sz="2400" dirty="0" smtClean="0"/>
              <a:t>db: </a:t>
            </a:r>
            <a:r>
              <a:rPr lang="zh-CN" altLang="en-US" sz="2400" dirty="0" smtClean="0"/>
              <a:t>内存</a:t>
            </a:r>
            <a:r>
              <a:rPr lang="en-US" altLang="zh-CN" sz="2400" dirty="0" smtClean="0"/>
              <a:t>DB</a:t>
            </a:r>
            <a:r>
              <a:rPr lang="zh-CN" altLang="en-US" sz="2400" dirty="0" smtClean="0"/>
              <a:t>库、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客户端库、</a:t>
            </a:r>
            <a:r>
              <a:rPr lang="en-US" altLang="zh-CN" sz="2400" dirty="0" err="1" smtClean="0"/>
              <a:t>zdb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数字</a:t>
            </a:r>
            <a:r>
              <a:rPr lang="en-US" altLang="zh-CN" sz="2400" dirty="0" smtClean="0"/>
              <a:t>K-V</a:t>
            </a:r>
            <a:r>
              <a:rPr lang="zh-CN" altLang="en-US" sz="2400" dirty="0" smtClean="0"/>
              <a:t>库</a:t>
            </a:r>
            <a:endParaRPr lang="en-US" altLang="zh-CN" sz="2400" dirty="0" smtClean="0"/>
          </a:p>
          <a:p>
            <a:r>
              <a:rPr lang="en-US" altLang="zh-CN" sz="2400" dirty="0" err="1" smtClean="0"/>
              <a:t>unit_test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配置选项驱动的单元测试模块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lib_protocol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http </a:t>
            </a:r>
            <a:r>
              <a:rPr lang="zh-CN" altLang="en-US" sz="2400" dirty="0" smtClean="0"/>
              <a:t>协议库：比较完整的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协议库，支持</a:t>
            </a:r>
            <a:r>
              <a:rPr lang="en-US" altLang="zh-CN" sz="2400" dirty="0" smtClean="0"/>
              <a:t>HTTP1.0/1.1</a:t>
            </a:r>
            <a:r>
              <a:rPr lang="zh-CN" altLang="en-US" sz="2400" dirty="0" smtClean="0"/>
              <a:t>版本数据传输、协议解析等功能，可用于客户端，也可用于服务端；同时支持阻塞及非阻塞方式传输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smtp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协议库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客户端传输库，支持</a:t>
            </a:r>
            <a:r>
              <a:rPr lang="en-US" altLang="zh-CN" sz="2400" dirty="0" smtClean="0"/>
              <a:t>SASL</a:t>
            </a:r>
            <a:r>
              <a:rPr lang="zh-CN" altLang="en-US" sz="2400" dirty="0" smtClean="0"/>
              <a:t>身份验证</a:t>
            </a:r>
            <a:endParaRPr lang="en-US" altLang="zh-CN" sz="2400" dirty="0" smtClean="0"/>
          </a:p>
          <a:p>
            <a:r>
              <a:rPr lang="en-US" altLang="zh-CN" sz="2400" dirty="0" err="1" smtClean="0"/>
              <a:t>icmp</a:t>
            </a:r>
            <a:r>
              <a:rPr lang="en-US" altLang="zh-CN" sz="2400" dirty="0" smtClean="0"/>
              <a:t>/ping: </a:t>
            </a:r>
            <a:r>
              <a:rPr lang="zh-CN" altLang="en-US" sz="2400" dirty="0" smtClean="0"/>
              <a:t>客户端库，支持阻塞及非阻塞方式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lib_acl_cpp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6800" dirty="0" err="1" smtClean="0"/>
              <a:t>stdlib</a:t>
            </a:r>
            <a:r>
              <a:rPr lang="en-US" altLang="zh-CN" sz="6800" dirty="0" smtClean="0"/>
              <a:t>: </a:t>
            </a:r>
            <a:r>
              <a:rPr lang="zh-CN" altLang="en-US" sz="6800" dirty="0" smtClean="0"/>
              <a:t>含字符串处理、字符集转换</a:t>
            </a:r>
            <a:r>
              <a:rPr lang="en-US" altLang="zh-CN" sz="6800" dirty="0" smtClean="0"/>
              <a:t>(Linux</a:t>
            </a:r>
            <a:r>
              <a:rPr lang="zh-CN" altLang="en-US" sz="6800" dirty="0" smtClean="0"/>
              <a:t>下封装了</a:t>
            </a:r>
            <a:r>
              <a:rPr lang="en-US" altLang="zh-CN" sz="6800" dirty="0" err="1" smtClean="0"/>
              <a:t>iconv</a:t>
            </a:r>
            <a:r>
              <a:rPr lang="zh-CN" altLang="en-US" sz="6800" dirty="0" smtClean="0"/>
              <a:t>库，</a:t>
            </a:r>
            <a:r>
              <a:rPr lang="en-US" altLang="zh-CN" sz="6800" dirty="0" smtClean="0"/>
              <a:t>win32</a:t>
            </a:r>
            <a:r>
              <a:rPr lang="zh-CN" altLang="en-US" sz="6800" dirty="0" smtClean="0"/>
              <a:t>下封装了平台相关库）、</a:t>
            </a:r>
            <a:r>
              <a:rPr lang="en-US" altLang="zh-CN" sz="6800" dirty="0" smtClean="0"/>
              <a:t>xml/</a:t>
            </a:r>
            <a:r>
              <a:rPr lang="en-US" altLang="zh-CN" sz="6800" dirty="0" err="1" smtClean="0"/>
              <a:t>json</a:t>
            </a:r>
            <a:r>
              <a:rPr lang="zh-CN" altLang="en-US" sz="6800" dirty="0" smtClean="0"/>
              <a:t>编解码、日志、</a:t>
            </a:r>
            <a:r>
              <a:rPr lang="en-US" altLang="zh-CN" sz="6800" dirty="0" smtClean="0"/>
              <a:t>md5</a:t>
            </a:r>
            <a:r>
              <a:rPr lang="zh-CN" altLang="en-US" sz="6800" dirty="0" smtClean="0"/>
              <a:t>、</a:t>
            </a:r>
            <a:r>
              <a:rPr lang="en-US" altLang="zh-CN" sz="6800" dirty="0" err="1" smtClean="0"/>
              <a:t>zlib</a:t>
            </a:r>
            <a:r>
              <a:rPr lang="zh-CN" altLang="en-US" sz="6800" dirty="0" smtClean="0"/>
              <a:t>封装等</a:t>
            </a:r>
            <a:endParaRPr lang="en-US" altLang="zh-CN" sz="6800" dirty="0" smtClean="0"/>
          </a:p>
          <a:p>
            <a:r>
              <a:rPr lang="en-US" altLang="zh-CN" sz="6800" dirty="0" smtClean="0"/>
              <a:t>stream: </a:t>
            </a:r>
            <a:r>
              <a:rPr lang="zh-CN" altLang="en-US" sz="6800" dirty="0" smtClean="0"/>
              <a:t>网络</a:t>
            </a:r>
            <a:r>
              <a:rPr lang="en-US" altLang="zh-CN" sz="6800" dirty="0" smtClean="0"/>
              <a:t>/</a:t>
            </a:r>
            <a:r>
              <a:rPr lang="zh-CN" altLang="en-US" sz="6800" dirty="0" smtClean="0"/>
              <a:t>文件流，支持阻塞非阻塞方式及</a:t>
            </a:r>
            <a:r>
              <a:rPr lang="en-US" altLang="zh-CN" sz="6800" dirty="0" err="1" smtClean="0"/>
              <a:t>ssl</a:t>
            </a:r>
            <a:r>
              <a:rPr lang="en-US" altLang="zh-CN" sz="6800" dirty="0" smtClean="0"/>
              <a:t> </a:t>
            </a:r>
            <a:r>
              <a:rPr lang="zh-CN" altLang="en-US" sz="6800" dirty="0" smtClean="0"/>
              <a:t>加密传输、客户端</a:t>
            </a:r>
            <a:r>
              <a:rPr lang="en-US" altLang="zh-CN" sz="6800" dirty="0" smtClean="0"/>
              <a:t>/</a:t>
            </a:r>
            <a:r>
              <a:rPr lang="zh-CN" altLang="en-US" sz="6800" dirty="0" smtClean="0"/>
              <a:t>服务端套接字</a:t>
            </a:r>
            <a:endParaRPr lang="en-US" altLang="zh-CN" sz="6800" dirty="0" smtClean="0"/>
          </a:p>
          <a:p>
            <a:r>
              <a:rPr lang="en-US" altLang="zh-CN" sz="6800" dirty="0" smtClean="0"/>
              <a:t>http: </a:t>
            </a:r>
            <a:r>
              <a:rPr lang="zh-CN" altLang="en-US" sz="6800" dirty="0" smtClean="0"/>
              <a:t>功能丰富的 </a:t>
            </a:r>
            <a:r>
              <a:rPr lang="en-US" altLang="zh-CN" sz="6800" dirty="0" smtClean="0"/>
              <a:t>HTTP </a:t>
            </a:r>
            <a:r>
              <a:rPr lang="zh-CN" altLang="en-US" sz="6800" dirty="0" smtClean="0"/>
              <a:t>协议库，支持客户端</a:t>
            </a:r>
            <a:r>
              <a:rPr lang="en-US" altLang="zh-CN" sz="6800" dirty="0" smtClean="0"/>
              <a:t>/</a:t>
            </a:r>
            <a:r>
              <a:rPr lang="zh-CN" altLang="en-US" sz="6800" dirty="0" smtClean="0"/>
              <a:t>服务端模式，</a:t>
            </a:r>
            <a:r>
              <a:rPr lang="en-US" altLang="zh-CN" sz="6800" dirty="0" smtClean="0"/>
              <a:t>http cookie/session </a:t>
            </a:r>
            <a:r>
              <a:rPr lang="zh-CN" altLang="en-US" sz="6800" dirty="0" smtClean="0"/>
              <a:t>管理、类似</a:t>
            </a:r>
            <a:r>
              <a:rPr lang="en-US" altLang="zh-CN" sz="6800" dirty="0" smtClean="0"/>
              <a:t>Java </a:t>
            </a:r>
            <a:r>
              <a:rPr lang="en-US" altLang="zh-CN" sz="6800" dirty="0" err="1" smtClean="0"/>
              <a:t>HttpServlet</a:t>
            </a:r>
            <a:r>
              <a:rPr lang="en-US" altLang="zh-CN" sz="6800" dirty="0" smtClean="0"/>
              <a:t> </a:t>
            </a:r>
            <a:r>
              <a:rPr lang="zh-CN" altLang="en-US" sz="6800" dirty="0" smtClean="0"/>
              <a:t>编程接口、</a:t>
            </a:r>
            <a:r>
              <a:rPr lang="en-US" altLang="zh-CN" sz="6800" dirty="0" smtClean="0"/>
              <a:t>HTTP mime </a:t>
            </a:r>
            <a:r>
              <a:rPr lang="zh-CN" altLang="en-US" sz="6800" dirty="0" smtClean="0"/>
              <a:t>格式等</a:t>
            </a:r>
            <a:endParaRPr lang="en-US" altLang="zh-CN" sz="6800" dirty="0" smtClean="0"/>
          </a:p>
          <a:p>
            <a:r>
              <a:rPr lang="en-US" altLang="zh-CN" sz="6800" dirty="0" smtClean="0"/>
              <a:t>master: </a:t>
            </a:r>
            <a:r>
              <a:rPr lang="zh-CN" altLang="en-US" sz="6800" dirty="0" smtClean="0"/>
              <a:t>服务器框架库，支持进程池</a:t>
            </a:r>
            <a:r>
              <a:rPr lang="en-US" altLang="zh-CN" sz="6800" dirty="0" smtClean="0"/>
              <a:t>(</a:t>
            </a:r>
            <a:r>
              <a:rPr lang="en-US" altLang="zh-CN" sz="6800" dirty="0" err="1" smtClean="0"/>
              <a:t>master_proc</a:t>
            </a:r>
            <a:r>
              <a:rPr lang="zh-CN" altLang="en-US" sz="6800" dirty="0" smtClean="0"/>
              <a:t>类</a:t>
            </a:r>
            <a:r>
              <a:rPr lang="en-US" altLang="zh-CN" sz="6800" dirty="0" smtClean="0"/>
              <a:t>)</a:t>
            </a:r>
            <a:r>
              <a:rPr lang="zh-CN" altLang="en-US" sz="6800" dirty="0" smtClean="0"/>
              <a:t>、多进程多线程</a:t>
            </a:r>
            <a:r>
              <a:rPr lang="en-US" altLang="zh-CN" sz="6800" dirty="0" smtClean="0"/>
              <a:t>(</a:t>
            </a:r>
            <a:r>
              <a:rPr lang="en-US" altLang="zh-CN" sz="6800" dirty="0" err="1" smtClean="0"/>
              <a:t>master_threads</a:t>
            </a:r>
            <a:r>
              <a:rPr lang="zh-CN" altLang="en-US" sz="6800" dirty="0" smtClean="0"/>
              <a:t>类</a:t>
            </a:r>
            <a:r>
              <a:rPr lang="en-US" altLang="zh-CN" sz="6800" dirty="0" smtClean="0"/>
              <a:t>)</a:t>
            </a:r>
            <a:r>
              <a:rPr lang="zh-CN" altLang="en-US" sz="6800" dirty="0" smtClean="0"/>
              <a:t>、多进程非阻塞</a:t>
            </a:r>
            <a:r>
              <a:rPr lang="en-US" altLang="zh-CN" sz="6800" dirty="0" smtClean="0"/>
              <a:t>(</a:t>
            </a:r>
            <a:r>
              <a:rPr lang="en-US" altLang="zh-CN" sz="6800" dirty="0" err="1" smtClean="0"/>
              <a:t>master_aio</a:t>
            </a:r>
            <a:r>
              <a:rPr lang="en-US" altLang="zh-CN" sz="6800" dirty="0" smtClean="0"/>
              <a:t>)</a:t>
            </a:r>
            <a:r>
              <a:rPr lang="zh-CN" altLang="en-US" sz="6800" dirty="0" smtClean="0"/>
              <a:t>、触发器</a:t>
            </a:r>
            <a:r>
              <a:rPr lang="en-US" altLang="zh-CN" sz="6800" dirty="0" smtClean="0"/>
              <a:t>(</a:t>
            </a:r>
            <a:r>
              <a:rPr lang="en-US" altLang="zh-CN" sz="6800" dirty="0" err="1" smtClean="0"/>
              <a:t>master_trigger</a:t>
            </a:r>
            <a:r>
              <a:rPr lang="en-US" altLang="zh-CN" sz="6800" dirty="0" smtClean="0"/>
              <a:t>) </a:t>
            </a:r>
            <a:r>
              <a:rPr lang="zh-CN" altLang="en-US" sz="6800" dirty="0" smtClean="0"/>
              <a:t>四种服务器方式</a:t>
            </a:r>
            <a:endParaRPr lang="en-US" altLang="zh-CN" sz="6800" dirty="0" smtClean="0"/>
          </a:p>
          <a:p>
            <a:r>
              <a:rPr lang="en-US" altLang="zh-CN" sz="6800" dirty="0" smtClean="0"/>
              <a:t>mime: </a:t>
            </a:r>
            <a:r>
              <a:rPr lang="zh-CN" altLang="en-US" sz="6800" dirty="0" smtClean="0"/>
              <a:t>完整的流式</a:t>
            </a:r>
            <a:r>
              <a:rPr lang="en-US" altLang="zh-CN" sz="6800" dirty="0" smtClean="0"/>
              <a:t>mime</a:t>
            </a:r>
            <a:r>
              <a:rPr lang="zh-CN" altLang="en-US" sz="6800" dirty="0" smtClean="0"/>
              <a:t>解析库，含</a:t>
            </a:r>
            <a:r>
              <a:rPr lang="en-US" altLang="zh-CN" sz="6800" dirty="0" smtClean="0"/>
              <a:t>mime</a:t>
            </a:r>
            <a:r>
              <a:rPr lang="zh-CN" altLang="en-US" sz="6800" dirty="0" smtClean="0"/>
              <a:t>、</a:t>
            </a:r>
            <a:r>
              <a:rPr lang="en-US" altLang="zh-CN" sz="6800" dirty="0" smtClean="0"/>
              <a:t>rfc2047</a:t>
            </a:r>
            <a:r>
              <a:rPr lang="zh-CN" altLang="en-US" sz="6800" dirty="0" smtClean="0"/>
              <a:t>、</a:t>
            </a:r>
            <a:r>
              <a:rPr lang="en-US" altLang="zh-CN" sz="6800" dirty="0" smtClean="0"/>
              <a:t>rfc822 </a:t>
            </a:r>
            <a:r>
              <a:rPr lang="zh-CN" altLang="en-US" sz="6800" dirty="0" smtClean="0"/>
              <a:t>等格式解析</a:t>
            </a:r>
            <a:endParaRPr lang="en-US" altLang="zh-CN" sz="6800" dirty="0" smtClean="0"/>
          </a:p>
          <a:p>
            <a:r>
              <a:rPr lang="en-US" altLang="zh-CN" sz="6800" dirty="0" err="1" smtClean="0"/>
              <a:t>ipc</a:t>
            </a:r>
            <a:r>
              <a:rPr lang="en-US" altLang="zh-CN" sz="6800" dirty="0" smtClean="0"/>
              <a:t>:  </a:t>
            </a:r>
            <a:r>
              <a:rPr lang="zh-CN" altLang="en-US" sz="6800" dirty="0" smtClean="0"/>
              <a:t>阻塞非阻塞模式通讯的交互接口，支持</a:t>
            </a:r>
            <a:r>
              <a:rPr lang="en-US" altLang="zh-CN" sz="6800" dirty="0" smtClean="0"/>
              <a:t>win32</a:t>
            </a:r>
            <a:r>
              <a:rPr lang="zh-CN" altLang="en-US" sz="6800" dirty="0" smtClean="0"/>
              <a:t>窗口消息</a:t>
            </a:r>
            <a:endParaRPr lang="en-US" altLang="zh-CN" sz="6800" dirty="0" smtClean="0"/>
          </a:p>
          <a:p>
            <a:r>
              <a:rPr lang="en-US" altLang="zh-CN" sz="6800" dirty="0" smtClean="0"/>
              <a:t>queue: </a:t>
            </a:r>
            <a:r>
              <a:rPr lang="zh-CN" altLang="en-US" sz="6800" dirty="0" smtClean="0"/>
              <a:t>磁盘文件队列管理模块</a:t>
            </a:r>
            <a:endParaRPr lang="en-US" altLang="zh-CN" sz="6800" dirty="0" smtClean="0"/>
          </a:p>
          <a:p>
            <a:r>
              <a:rPr lang="zh-CN" altLang="en-US" sz="6800" dirty="0" smtClean="0"/>
              <a:t>其它常用协议客户端库：</a:t>
            </a:r>
            <a:endParaRPr lang="en-US" altLang="zh-CN" sz="6800" dirty="0" smtClean="0"/>
          </a:p>
          <a:p>
            <a:r>
              <a:rPr lang="en-US" altLang="zh-CN" sz="6800" dirty="0" smtClean="0"/>
              <a:t>db: </a:t>
            </a:r>
            <a:r>
              <a:rPr lang="zh-CN" altLang="en-US" sz="6800" dirty="0" smtClean="0"/>
              <a:t>数据库操作客户端库</a:t>
            </a:r>
            <a:r>
              <a:rPr lang="en-US" altLang="zh-CN" sz="6800" dirty="0" smtClean="0"/>
              <a:t>(</a:t>
            </a:r>
            <a:r>
              <a:rPr lang="zh-CN" altLang="en-US" sz="6800" dirty="0" smtClean="0"/>
              <a:t>支持</a:t>
            </a:r>
            <a:r>
              <a:rPr lang="en-US" altLang="zh-CN" sz="6800" dirty="0" err="1" smtClean="0"/>
              <a:t>mysql</a:t>
            </a:r>
            <a:r>
              <a:rPr lang="en-US" altLang="zh-CN" sz="6800" dirty="0" smtClean="0"/>
              <a:t>/</a:t>
            </a:r>
            <a:r>
              <a:rPr lang="en-US" altLang="zh-CN" sz="6800" dirty="0" err="1" smtClean="0"/>
              <a:t>sqlite</a:t>
            </a:r>
            <a:r>
              <a:rPr lang="en-US" altLang="zh-CN" sz="6800" dirty="0" smtClean="0"/>
              <a:t>)</a:t>
            </a:r>
            <a:r>
              <a:rPr lang="zh-CN" altLang="en-US" sz="6800" dirty="0" smtClean="0"/>
              <a:t>，支持连接池</a:t>
            </a:r>
            <a:endParaRPr lang="en-US" altLang="zh-CN" sz="6800" dirty="0" smtClean="0"/>
          </a:p>
          <a:p>
            <a:r>
              <a:rPr lang="en-US" altLang="zh-CN" sz="6800" dirty="0" err="1" smtClean="0"/>
              <a:t>memcache</a:t>
            </a:r>
            <a:r>
              <a:rPr lang="en-US" altLang="zh-CN" sz="6800" dirty="0" smtClean="0"/>
              <a:t> : </a:t>
            </a:r>
            <a:r>
              <a:rPr lang="en-US" altLang="zh-CN" sz="6800" dirty="0" err="1" smtClean="0"/>
              <a:t>memcached</a:t>
            </a:r>
            <a:r>
              <a:rPr lang="en-US" altLang="zh-CN" sz="6800" dirty="0" smtClean="0"/>
              <a:t> </a:t>
            </a:r>
            <a:r>
              <a:rPr lang="zh-CN" altLang="en-US" sz="6800" dirty="0" smtClean="0"/>
              <a:t>协议的客户端库，支持长连接重试</a:t>
            </a:r>
            <a:endParaRPr lang="en-US" altLang="zh-CN" sz="6800" dirty="0" smtClean="0"/>
          </a:p>
          <a:p>
            <a:r>
              <a:rPr lang="en-US" altLang="zh-CN" sz="6800" dirty="0" err="1" smtClean="0"/>
              <a:t>hsocket</a:t>
            </a:r>
            <a:r>
              <a:rPr lang="en-US" altLang="zh-CN" sz="6800" dirty="0" smtClean="0"/>
              <a:t>:  </a:t>
            </a:r>
            <a:r>
              <a:rPr lang="en-US" altLang="zh-CN" sz="6800" dirty="0" err="1" smtClean="0"/>
              <a:t>mysqld</a:t>
            </a:r>
            <a:r>
              <a:rPr lang="en-US" altLang="zh-CN" sz="6800" dirty="0" smtClean="0"/>
              <a:t> </a:t>
            </a:r>
            <a:r>
              <a:rPr lang="zh-CN" altLang="en-US" sz="6800" dirty="0" smtClean="0"/>
              <a:t>的</a:t>
            </a:r>
            <a:r>
              <a:rPr lang="en-US" altLang="zh-CN" sz="6800" dirty="0" smtClean="0"/>
              <a:t> </a:t>
            </a:r>
            <a:r>
              <a:rPr lang="en-US" altLang="zh-CN" sz="6800" dirty="0" err="1" smtClean="0"/>
              <a:t>nosql</a:t>
            </a:r>
            <a:r>
              <a:rPr lang="en-US" altLang="zh-CN" sz="6800" dirty="0" smtClean="0"/>
              <a:t> </a:t>
            </a:r>
            <a:r>
              <a:rPr lang="zh-CN" altLang="en-US" sz="6800" dirty="0" smtClean="0"/>
              <a:t>插件 </a:t>
            </a:r>
            <a:r>
              <a:rPr lang="en-US" altLang="zh-CN" sz="6800" dirty="0" err="1" smtClean="0"/>
              <a:t>handlersocket</a:t>
            </a:r>
            <a:r>
              <a:rPr lang="en-US" altLang="zh-CN" sz="6800" dirty="0" smtClean="0"/>
              <a:t>  </a:t>
            </a:r>
            <a:r>
              <a:rPr lang="zh-CN" altLang="en-US" sz="6800" dirty="0" smtClean="0"/>
              <a:t>的客户端库，支持连接池及连接重试</a:t>
            </a:r>
            <a:endParaRPr lang="en-US" altLang="zh-CN" sz="6800" dirty="0" smtClean="0"/>
          </a:p>
          <a:p>
            <a:r>
              <a:rPr lang="en-US" altLang="zh-CN" sz="6800" dirty="0" smtClean="0"/>
              <a:t>beanstalk:  </a:t>
            </a:r>
            <a:r>
              <a:rPr lang="zh-CN" altLang="en-US" sz="6800" dirty="0" smtClean="0"/>
              <a:t>消息队列服务 </a:t>
            </a:r>
            <a:r>
              <a:rPr lang="en-US" altLang="zh-CN" sz="6800" dirty="0" err="1" smtClean="0"/>
              <a:t>beanstalkd</a:t>
            </a:r>
            <a:r>
              <a:rPr lang="en-US" altLang="zh-CN" sz="6800" dirty="0" smtClean="0"/>
              <a:t>  </a:t>
            </a:r>
            <a:r>
              <a:rPr lang="zh-CN" altLang="en-US" sz="6800" dirty="0" smtClean="0"/>
              <a:t>的客户端库，支持连接池及连接重试</a:t>
            </a:r>
            <a:endParaRPr lang="en-US" altLang="zh-CN" sz="68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C0C0C0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1833</TotalTime>
  <Words>2219</Words>
  <Application>Microsoft Office PowerPoint</Application>
  <PresentationFormat>全屏显示(4:3)</PresentationFormat>
  <Paragraphs>272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跋涉</vt:lpstr>
      <vt:lpstr>ACL 介绍</vt:lpstr>
      <vt:lpstr>目录</vt:lpstr>
      <vt:lpstr>ACL 是什么？</vt:lpstr>
      <vt:lpstr>应用场景</vt:lpstr>
      <vt:lpstr>谁在用 ACL？</vt:lpstr>
      <vt:lpstr>ACL 模块划分</vt:lpstr>
      <vt:lpstr>lib_acl基础库</vt:lpstr>
      <vt:lpstr>lib_protocol 库</vt:lpstr>
      <vt:lpstr>lib_acl_cpp 库</vt:lpstr>
      <vt:lpstr>ACL 服务框架</vt:lpstr>
      <vt:lpstr>master 主控进程流程图</vt:lpstr>
      <vt:lpstr>master 子进程流程图</vt:lpstr>
      <vt:lpstr>ACL 服务器框架特点</vt:lpstr>
      <vt:lpstr>ACL 服务器框架特点</vt:lpstr>
      <vt:lpstr>ACL 通信模块</vt:lpstr>
      <vt:lpstr>ACL 阻塞IO流(C++)</vt:lpstr>
      <vt:lpstr>ACL 非阻塞IO流(C++)</vt:lpstr>
      <vt:lpstr>ACL 编程示例</vt:lpstr>
      <vt:lpstr>一个简单的网络客户端</vt:lpstr>
      <vt:lpstr>一个简单的网络服务端</vt:lpstr>
      <vt:lpstr>基于 acl_master 框架服务器程序</vt:lpstr>
      <vt:lpstr>服务器程序的快速生成</vt:lpstr>
      <vt:lpstr>ACL 编译安装</vt:lpstr>
      <vt:lpstr>使用valgrind 检查内存漏洞</vt:lpstr>
      <vt:lpstr>ACL 相关资源</vt:lpstr>
      <vt:lpstr>幻灯片 26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Acl 介绍</dc:title>
  <dc:creator>zsx</dc:creator>
  <cp:lastModifiedBy>zsx</cp:lastModifiedBy>
  <cp:revision>103</cp:revision>
  <dcterms:created xsi:type="dcterms:W3CDTF">2013-07-16T01:21:50Z</dcterms:created>
  <dcterms:modified xsi:type="dcterms:W3CDTF">2013-07-18T00:51:56Z</dcterms:modified>
</cp:coreProperties>
</file>