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71" r:id="rId8"/>
    <p:sldId id="273" r:id="rId9"/>
    <p:sldId id="268" r:id="rId10"/>
    <p:sldId id="272" r:id="rId11"/>
    <p:sldId id="275" r:id="rId12"/>
    <p:sldId id="269" r:id="rId13"/>
    <p:sldId id="270" r:id="rId14"/>
    <p:sldId id="276" r:id="rId15"/>
    <p:sldId id="274" r:id="rId16"/>
    <p:sldId id="277" r:id="rId17"/>
    <p:sldId id="265" r:id="rId18"/>
    <p:sldId id="278" r:id="rId19"/>
    <p:sldId id="263" r:id="rId20"/>
    <p:sldId id="280" r:id="rId21"/>
    <p:sldId id="262" r:id="rId22"/>
    <p:sldId id="279" r:id="rId23"/>
    <p:sldId id="282" r:id="rId24"/>
    <p:sldId id="267" r:id="rId25"/>
    <p:sldId id="281" r:id="rId26"/>
    <p:sldId id="264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2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8777-255C-944A-8C64-45520280E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>
                <a:solidFill>
                  <a:srgbClr val="FFFF00"/>
                </a:solidFill>
              </a:rPr>
              <a:t>Cocos</a:t>
            </a:r>
            <a:r>
              <a:rPr kumimoji="1" lang="zh-CN" altLang="en-US" cap="none" dirty="0">
                <a:solidFill>
                  <a:srgbClr val="FFFF00"/>
                </a:solidFill>
              </a:rPr>
              <a:t> </a:t>
            </a:r>
            <a:r>
              <a:rPr kumimoji="1" lang="en-US" altLang="zh-CN" cap="none" dirty="0">
                <a:solidFill>
                  <a:srgbClr val="FFFF00"/>
                </a:solidFill>
              </a:rPr>
              <a:t>Creator</a:t>
            </a:r>
            <a:r>
              <a:rPr kumimoji="1" lang="zh-CN" altLang="en-US" cap="none" dirty="0">
                <a:solidFill>
                  <a:srgbClr val="FFFF00"/>
                </a:solidFill>
              </a:rPr>
              <a:t>插件系列教程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A3510-D935-774A-A1A2-E553AD5BF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cap="none" dirty="0">
                <a:solidFill>
                  <a:srgbClr val="FFFF00"/>
                </a:solidFill>
              </a:rPr>
              <a:t>	-</a:t>
            </a:r>
            <a:r>
              <a:rPr kumimoji="1" lang="zh-CN" altLang="en-US" cap="none" dirty="0">
                <a:solidFill>
                  <a:srgbClr val="FFFF00"/>
                </a:solidFill>
              </a:rPr>
              <a:t> 插件小王子</a:t>
            </a:r>
            <a:r>
              <a:rPr kumimoji="1" lang="en-US" altLang="zh-CN" cap="none" dirty="0" err="1">
                <a:solidFill>
                  <a:srgbClr val="FFFF00"/>
                </a:solidFill>
              </a:rPr>
              <a:t>xuyanfeng</a:t>
            </a:r>
            <a:endParaRPr kumimoji="1" lang="zh-CN" altLang="en-US" cap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6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5F8D-7C7E-A04D-BC62-5E0C057D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FFFF00"/>
                </a:solidFill>
              </a:rPr>
              <a:t>元素布局 </a:t>
            </a:r>
            <a:r>
              <a:rPr kumimoji="1" lang="en-US" altLang="zh-CN" cap="none" dirty="0">
                <a:solidFill>
                  <a:srgbClr val="FFFF00"/>
                </a:solidFill>
              </a:rPr>
              <a:t>UI-Kit</a:t>
            </a:r>
            <a:r>
              <a:rPr kumimoji="1" lang="zh-CN" altLang="en-US" cap="none" dirty="0">
                <a:solidFill>
                  <a:srgbClr val="FFFF00"/>
                </a:solidFill>
              </a:rPr>
              <a:t> </a:t>
            </a:r>
            <a:r>
              <a:rPr kumimoji="1" lang="en-US" altLang="zh-CN" cap="none" dirty="0">
                <a:solidFill>
                  <a:srgbClr val="FFFF00"/>
                </a:solidFill>
              </a:rPr>
              <a:t>Preview</a:t>
            </a:r>
            <a:r>
              <a:rPr kumimoji="1" lang="zh-CN" altLang="en-US" cap="none" dirty="0">
                <a:solidFill>
                  <a:srgbClr val="FFFF00"/>
                </a:solidFill>
              </a:rPr>
              <a:t> </a:t>
            </a:r>
            <a:r>
              <a:rPr kumimoji="1" lang="en-US" altLang="zh-CN" cap="none" dirty="0">
                <a:solidFill>
                  <a:srgbClr val="FFFF00"/>
                </a:solidFill>
              </a:rPr>
              <a:t>/</a:t>
            </a:r>
            <a:r>
              <a:rPr kumimoji="1" lang="zh-CN" altLang="en-US" cap="none" dirty="0">
                <a:solidFill>
                  <a:srgbClr val="FFFF00"/>
                </a:solidFill>
              </a:rPr>
              <a:t> </a:t>
            </a:r>
            <a:r>
              <a:rPr kumimoji="1" lang="en-US" altLang="zh-CN" cap="none" dirty="0">
                <a:solidFill>
                  <a:srgbClr val="FFFF00"/>
                </a:solidFill>
              </a:rPr>
              <a:t>layout</a:t>
            </a:r>
            <a:endParaRPr kumimoji="1" lang="zh-CN" altLang="en-US" cap="none" dirty="0">
              <a:solidFill>
                <a:srgbClr val="FFFF0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9BD62E-741A-E046-8EC4-AF4C34CE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595" y="2029691"/>
            <a:ext cx="5931555" cy="46117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61CC12-9853-0941-9DDC-AEE57A3D6EE8}"/>
              </a:ext>
            </a:extLst>
          </p:cNvPr>
          <p:cNvSpPr txBox="1"/>
          <p:nvPr/>
        </p:nvSpPr>
        <p:spPr>
          <a:xfrm>
            <a:off x="1141413" y="2327564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详细知识点：</a:t>
            </a:r>
            <a:r>
              <a:rPr kumimoji="1" lang="en-US" altLang="zh-CN" dirty="0">
                <a:solidFill>
                  <a:srgbClr val="FFFF00"/>
                </a:solidFill>
              </a:rPr>
              <a:t>html</a:t>
            </a:r>
            <a:r>
              <a:rPr kumimoji="1" lang="zh-CN" altLang="en-US" dirty="0">
                <a:solidFill>
                  <a:srgbClr val="FFFF00"/>
                </a:solidFill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</a:rPr>
              <a:t>flex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88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D314-F44B-734F-97EC-F908A232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怎么学习</a:t>
            </a:r>
            <a:r>
              <a:rPr kumimoji="1" lang="en-US" altLang="zh-CN" dirty="0">
                <a:solidFill>
                  <a:srgbClr val="FFFF00"/>
                </a:solidFill>
              </a:rPr>
              <a:t>ui-kit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A04C0-77DC-6641-A6DD-0ABF713E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50054"/>
            <a:ext cx="9905998" cy="130274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查阅编辑器</a:t>
            </a:r>
            <a:r>
              <a:rPr kumimoji="1" lang="en-US" altLang="zh-CN" dirty="0">
                <a:solidFill>
                  <a:srgbClr val="FFFF00"/>
                </a:solidFill>
              </a:rPr>
              <a:t>html</a:t>
            </a:r>
          </a:p>
          <a:p>
            <a:r>
              <a:rPr kumimoji="1" lang="zh-CN" altLang="en-US" dirty="0">
                <a:solidFill>
                  <a:srgbClr val="FFFF00"/>
                </a:solidFill>
              </a:rPr>
              <a:t>下载使用他人插件学习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0649E-F9F0-784B-89EC-CC513009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204513"/>
            <a:ext cx="6959525" cy="54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58B3-BAAA-F54E-8B53-11A67F46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ffectLst/>
              </a:rPr>
              <a:t>在插件中使用</a:t>
            </a:r>
            <a:r>
              <a:rPr kumimoji="1" lang="en-US" altLang="zh-CN" dirty="0" err="1">
                <a:solidFill>
                  <a:srgbClr val="FFFF00"/>
                </a:solidFill>
              </a:rPr>
              <a:t>vue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976B5C-DE90-FD4C-9AEF-3C090A8BC24A}"/>
              </a:ext>
            </a:extLst>
          </p:cNvPr>
          <p:cNvSpPr txBox="1"/>
          <p:nvPr/>
        </p:nvSpPr>
        <p:spPr>
          <a:xfrm>
            <a:off x="1141413" y="2185554"/>
            <a:ext cx="7377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this.plugin = new window.Vue({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el: this.shadowRoot,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created() 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data: 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test: ""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methods: 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on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BtnClick</a:t>
            </a: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1" lang="zh-CN" alt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8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941E5-CCC0-A943-B89D-C51B0BC5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掌握调试插件的基本方法</a:t>
            </a:r>
            <a:r>
              <a:rPr lang="en-US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(chrome-</a:t>
            </a:r>
            <a:r>
              <a:rPr lang="en-US" altLang="zh-CN" cap="none" dirty="0" err="1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devtools</a:t>
            </a:r>
            <a:r>
              <a:rPr lang="en-US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F7DD4-4219-E843-B1D1-92B4BB2203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3" y="2514600"/>
            <a:ext cx="99059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cap="none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171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ED38-DAA1-C14D-8C07-8BDEA41C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使用</a:t>
            </a:r>
            <a:r>
              <a:rPr kumimoji="1" lang="en-US" altLang="zh-CN" dirty="0" err="1">
                <a:solidFill>
                  <a:srgbClr val="FFFF00"/>
                </a:solidFill>
              </a:rPr>
              <a:t>npm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F18BB-1051-D548-9969-F933030F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例如：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fs-extra</a:t>
            </a:r>
          </a:p>
          <a:p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引入： </a:t>
            </a:r>
            <a:r>
              <a:rPr kumimoji="1" lang="en-US" altLang="zh-CN" cap="none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Editor.require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(“packages://plugin/</a:t>
            </a:r>
            <a:r>
              <a:rPr kumimoji="1" lang="en-US" altLang="zh-CN" cap="none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node_modules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/fs-extra”);</a:t>
            </a:r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59F8C4-D8D9-BA41-8382-05869AB8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30" y="2514600"/>
            <a:ext cx="1257300" cy="495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FE2DA4-3D34-7340-A492-9E3405CA2BCA}"/>
              </a:ext>
            </a:extLst>
          </p:cNvPr>
          <p:cNvSpPr txBox="1"/>
          <p:nvPr/>
        </p:nvSpPr>
        <p:spPr>
          <a:xfrm>
            <a:off x="2696903" y="257758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轮子工厂，造轮子前先看看这里有没有</a:t>
            </a:r>
          </a:p>
        </p:txBody>
      </p:sp>
    </p:spTree>
    <p:extLst>
      <p:ext uri="{BB962C8B-B14F-4D97-AF65-F5344CB8AC3E}">
        <p14:creationId xmlns:p14="http://schemas.microsoft.com/office/powerpoint/2010/main" val="11621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1E6C9-F379-D44F-9CB3-26B13F5B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基础篇回顾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B9519-B23B-4943-BF3E-9607157A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zh-CN" altLang="en-US" cap="none" dirty="0">
                <a:solidFill>
                  <a:srgbClr val="FFFF00"/>
                </a:solidFill>
              </a:rPr>
              <a:t>认识掌握</a:t>
            </a:r>
            <a:r>
              <a:rPr kumimoji="1" lang="en-US" altLang="zh-CN" cap="none" dirty="0">
                <a:solidFill>
                  <a:srgbClr val="FFFF00"/>
                </a:solidFill>
              </a:rPr>
              <a:t>UI</a:t>
            </a:r>
            <a:r>
              <a:rPr kumimoji="1" lang="zh-CN" altLang="en-US" cap="none" dirty="0">
                <a:solidFill>
                  <a:srgbClr val="FFFF00"/>
                </a:solidFill>
              </a:rPr>
              <a:t>编写，调试</a:t>
            </a:r>
            <a:endParaRPr kumimoji="1" lang="en-US" altLang="zh-CN" cap="none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zh-CN" cap="none" dirty="0" err="1">
                <a:solidFill>
                  <a:srgbClr val="FFFF00"/>
                </a:solidFill>
              </a:rPr>
              <a:t>vue</a:t>
            </a:r>
            <a:r>
              <a:rPr kumimoji="1" lang="zh-CN" altLang="en-US" cap="none" dirty="0">
                <a:solidFill>
                  <a:srgbClr val="FFFF00"/>
                </a:solidFill>
              </a:rPr>
              <a:t>配合使用编写插件</a:t>
            </a:r>
            <a:endParaRPr kumimoji="1" lang="en-US" altLang="zh-CN" cap="none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zh-CN" cap="none" dirty="0" err="1">
                <a:solidFill>
                  <a:srgbClr val="FFFF00"/>
                </a:solidFill>
              </a:rPr>
              <a:t>npm</a:t>
            </a:r>
            <a:r>
              <a:rPr kumimoji="1" lang="zh-CN" altLang="en-US" cap="none" dirty="0">
                <a:solidFill>
                  <a:srgbClr val="FFFF00"/>
                </a:solidFill>
              </a:rPr>
              <a:t>认识和使用</a:t>
            </a:r>
            <a:endParaRPr kumimoji="1" lang="en-US" altLang="zh-CN" cap="none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l"/>
            </a:pPr>
            <a:endParaRPr kumimoji="1" lang="en-US" altLang="zh-CN" cap="none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kumimoji="1" lang="zh-CN" altLang="en-US" cap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8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E9E31-C563-3E41-8CD8-8F95ED88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插件进阶篇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C29D2-5500-DE4C-A647-0BBFF55E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4272"/>
            <a:ext cx="9905998" cy="3124201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多面板插件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en-US" altLang="zh-CN" dirty="0" err="1">
                <a:solidFill>
                  <a:srgbClr val="FFFF00"/>
                </a:solidFill>
              </a:rPr>
              <a:t>ipc</a:t>
            </a:r>
            <a:r>
              <a:rPr kumimoji="1" lang="zh-CN" altLang="en-US" dirty="0">
                <a:solidFill>
                  <a:srgbClr val="FFFF00"/>
                </a:solidFill>
              </a:rPr>
              <a:t>消息通讯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149E88-E0C1-9546-A745-98A0C4EB6180}"/>
              </a:ext>
            </a:extLst>
          </p:cNvPr>
          <p:cNvSpPr txBox="1"/>
          <p:nvPr/>
        </p:nvSpPr>
        <p:spPr>
          <a:xfrm>
            <a:off x="1427017" y="4488873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进阶篇内容量少，但是知识点涉及较多，做好心理准备！</a:t>
            </a:r>
          </a:p>
        </p:txBody>
      </p:sp>
    </p:spTree>
    <p:extLst>
      <p:ext uri="{BB962C8B-B14F-4D97-AF65-F5344CB8AC3E}">
        <p14:creationId xmlns:p14="http://schemas.microsoft.com/office/powerpoint/2010/main" val="55651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B1EA1-5DA7-0041-8068-8F34CE3C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多面板插件</a:t>
            </a:r>
            <a:r>
              <a:rPr kumimoji="1" lang="en-US" altLang="zh-CN" cap="none" dirty="0">
                <a:solidFill>
                  <a:srgbClr val="FFFF00"/>
                </a:solidFill>
              </a:rPr>
              <a:t>(cc-inspector+)</a:t>
            </a:r>
            <a:endParaRPr kumimoji="1" lang="zh-CN" altLang="en-US" cap="none" dirty="0">
              <a:solidFill>
                <a:srgbClr val="FFFF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68364A-B9E5-4743-B856-A403CE7EB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39" y="2100545"/>
            <a:ext cx="6440654" cy="45357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45D404-8EA5-C044-BA09-85F2BF20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71" y="2100545"/>
            <a:ext cx="5486838" cy="32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1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B0783-BEF4-924A-8241-BA6CC0C3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多面板布局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0BEB9-95DD-4B45-AA08-F97C08EA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6449"/>
            <a:ext cx="9905998" cy="699656"/>
          </a:xfrm>
        </p:spPr>
        <p:txBody>
          <a:bodyPr>
            <a:normAutofit lnSpcReduction="10000"/>
          </a:bodyPr>
          <a:lstStyle/>
          <a:p>
            <a:r>
              <a:rPr lang="en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</a:t>
            </a:r>
            <a:r>
              <a:rPr lang="en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.main.resetLayout</a:t>
            </a: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CN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packages://plugin/</a:t>
            </a:r>
            <a:r>
              <a:rPr lang="en" altLang="zh-CN" cap="none" dirty="0" err="1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layout.json</a:t>
            </a:r>
            <a:r>
              <a:rPr lang="en" altLang="zh-CN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1" lang="zh-CN" alt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0B2B0B-DFE9-D544-A984-DF024555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73" y="2514600"/>
            <a:ext cx="7493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7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5B81A-AC91-0F40-AA51-1EFB8309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多面板之间如何通讯？（</a:t>
            </a:r>
            <a:r>
              <a:rPr kumimoji="1" lang="en-US" altLang="zh-CN" dirty="0">
                <a:solidFill>
                  <a:srgbClr val="FFFF00"/>
                </a:solidFill>
              </a:rPr>
              <a:t>IPC</a:t>
            </a:r>
            <a:r>
              <a:rPr kumimoji="1" lang="zh-CN" altLang="en-US" dirty="0">
                <a:solidFill>
                  <a:srgbClr val="FFFF00"/>
                </a:solidFill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4D68E-F014-FD4D-98E9-BF9E2B90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6392"/>
            <a:ext cx="9905998" cy="3124201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主进程和渲染进程。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一个 </a:t>
            </a:r>
            <a:r>
              <a:rPr lang="en" altLang="zh-CN" cap="none" dirty="0">
                <a:solidFill>
                  <a:srgbClr val="FFFF00"/>
                </a:solidFill>
              </a:rPr>
              <a:t>Electron</a:t>
            </a:r>
            <a:r>
              <a:rPr lang="en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应用总是有且只有一个主进程。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每个 </a:t>
            </a:r>
            <a:r>
              <a:rPr lang="en-US" altLang="zh-CN" cap="none" dirty="0">
                <a:solidFill>
                  <a:srgbClr val="FFFF00"/>
                </a:solidFill>
              </a:rPr>
              <a:t>panel</a:t>
            </a:r>
            <a:r>
              <a:rPr lang="zh-CN" altLang="en-US" dirty="0">
                <a:solidFill>
                  <a:srgbClr val="FFFF00"/>
                </a:solidFill>
              </a:rPr>
              <a:t>页面运行在它自己的渲染进程中。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en-US" altLang="zh-CN" cap="none" dirty="0">
                <a:solidFill>
                  <a:srgbClr val="FFFF00"/>
                </a:solidFill>
              </a:rPr>
              <a:t>panel</a:t>
            </a:r>
            <a:r>
              <a:rPr lang="zh-CN" altLang="en-US" dirty="0">
                <a:solidFill>
                  <a:srgbClr val="FFFF00"/>
                </a:solidFill>
              </a:rPr>
              <a:t>只存在于渲染进程，不在主进程中 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" altLang="zh-CN" dirty="0" err="1">
                <a:solidFill>
                  <a:srgbClr val="FFFF00"/>
                </a:solidFill>
              </a:rPr>
              <a:t>ipc</a:t>
            </a:r>
            <a:r>
              <a:rPr lang="zh-CN" altLang="en-US" dirty="0">
                <a:solidFill>
                  <a:srgbClr val="FFFF00"/>
                </a:solidFill>
              </a:rPr>
              <a:t>模块进行进程间消息。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4F533-7424-104F-9863-A2BDFFC4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08" y="1793493"/>
            <a:ext cx="3813810" cy="41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D0E1-2514-F449-AA75-70830D85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本人插件介绍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C10ED617-4F09-434F-A985-86ADF521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42FB6D5-7152-E041-AAAA-C7862AE2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62" y="3489844"/>
            <a:ext cx="3111500" cy="1168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BC20CC6-874F-0C44-84D5-5C716989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505200"/>
            <a:ext cx="3136900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608E04-6880-0443-937F-55513C674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11" y="2095499"/>
            <a:ext cx="3111500" cy="1143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147A7A6-D99D-654C-A7D6-045C6A6EF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012" y="4909588"/>
            <a:ext cx="3136900" cy="11176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4570FAE-984F-CA4B-BBD6-9C9CC31B0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4914900"/>
            <a:ext cx="3175000" cy="11303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F8A8F8A-AFE8-FC41-B325-176BE7297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862" y="2044700"/>
            <a:ext cx="3149600" cy="1193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2702D6D-DDEC-0B47-B5A8-B404852E3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13" y="2070100"/>
            <a:ext cx="3162300" cy="11811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DC5492B-8F68-F14E-9A26-E5B1E0D9E3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2411" y="3477144"/>
            <a:ext cx="3162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5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B052A-7415-1840-B660-A903FD5F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问题：对于插件，哪些是主进程？哪些是渲染进程？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5D505-D004-2049-B733-9E9056A8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2348"/>
            <a:ext cx="3492356" cy="1752601"/>
          </a:xfrm>
        </p:spPr>
        <p:txBody>
          <a:bodyPr/>
          <a:lstStyle/>
          <a:p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</a:p>
          <a:p>
            <a:pPr lvl="1"/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：主进程</a:t>
            </a:r>
            <a:endParaRPr kumimoji="1" lang="en-US" altLang="zh-CN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：渲染进程</a:t>
            </a:r>
            <a:endParaRPr kumimoji="1" lang="en-US" altLang="zh-CN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7ECFB1-FE4A-6046-BCD5-21282C7C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69" y="2139949"/>
            <a:ext cx="6997700" cy="4178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279F07-D45F-DD45-B33C-0D28F529D6EE}"/>
              </a:ext>
            </a:extLst>
          </p:cNvPr>
          <p:cNvSpPr txBox="1"/>
          <p:nvPr/>
        </p:nvSpPr>
        <p:spPr>
          <a:xfrm>
            <a:off x="1343891" y="4890655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判断方法：</a:t>
            </a:r>
            <a:endParaRPr kumimoji="1"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Editor.isMainProcess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52568-EC59-CE4F-833E-5F7D2750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Editor.Ipc</a:t>
            </a:r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AE5B7-A6E2-4945-983F-8E803A67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发送</a:t>
            </a:r>
            <a:r>
              <a:rPr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到面板：</a:t>
            </a:r>
            <a:endParaRPr lang="en-US" altLang="zh-CN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Editor.Ipc.sendToPanel</a:t>
            </a:r>
            <a:r>
              <a:rPr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插件面板</a:t>
            </a:r>
            <a:r>
              <a:rPr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面板消息</a:t>
            </a:r>
            <a:r>
              <a:rPr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发送数据</a:t>
            </a:r>
            <a:r>
              <a:rPr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callBack);</a:t>
            </a:r>
          </a:p>
          <a:p>
            <a:pPr lvl="1"/>
            <a:r>
              <a:rPr lang="en" altLang="zh-CN" cap="none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Editor.Ipc.sendToPanel(</a:t>
            </a:r>
            <a:r>
              <a:rPr lang="en" altLang="zh-CN" cap="none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"hello-world.page2"</a:t>
            </a:r>
            <a:r>
              <a:rPr lang="en" altLang="zh-CN" cap="none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CN" cap="none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"onPage2"</a:t>
            </a:r>
            <a:r>
              <a:rPr lang="en" altLang="zh-CN" cap="none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CN" cap="none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" altLang="zh-CN" cap="none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CN" cap="none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cap="none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发送</a:t>
            </a:r>
            <a:r>
              <a:rPr lang="zh-CN" altLang="en-US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到主进程：</a:t>
            </a:r>
            <a:endParaRPr lang="en-US" altLang="zh-CN" cap="none" dirty="0">
              <a:solidFill>
                <a:srgbClr val="FF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Editor.Ipc.sendToMain</a:t>
            </a:r>
            <a:r>
              <a:rPr lang="en-US" altLang="zh-CN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zh-CN" altLang="en-US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插件</a:t>
            </a:r>
            <a:r>
              <a:rPr lang="en-US" altLang="zh-CN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消息</a:t>
            </a:r>
            <a:r>
              <a:rPr lang="en-US" altLang="zh-CN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，数据</a:t>
            </a:r>
            <a:r>
              <a:rPr lang="en-US" altLang="zh-CN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US" altLang="zh-CN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" altLang="zh-CN" cap="none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Editor.Ipc.sendToMain(</a:t>
            </a:r>
            <a:r>
              <a:rPr lang="en" altLang="zh-CN" cap="none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"hello-world:onPage3"</a:t>
            </a:r>
            <a:r>
              <a:rPr lang="en" altLang="zh-CN" cap="none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CN" cap="none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"from page3"</a:t>
            </a:r>
            <a:r>
              <a:rPr lang="en" altLang="zh-CN" cap="none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cap="none" dirty="0">
              <a:solidFill>
                <a:srgbClr val="92D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1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7AB48-89AB-274C-AF09-0AA98644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3909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IPC</a:t>
            </a:r>
            <a:r>
              <a:rPr kumimoji="1" lang="zh-CN" altLang="en-US" dirty="0">
                <a:solidFill>
                  <a:srgbClr val="FFFF00"/>
                </a:solidFill>
              </a:rPr>
              <a:t>消息回调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0160F-6D0E-8A47-8010-5D3E30B8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81100"/>
            <a:ext cx="9905998" cy="2047009"/>
          </a:xfrm>
        </p:spPr>
        <p:txBody>
          <a:bodyPr/>
          <a:lstStyle/>
          <a:p>
            <a:r>
              <a:rPr lang="en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event.reply</a:t>
            </a:r>
            <a:r>
              <a:rPr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en-US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第一个参数是报错，没有错误时应该传入 </a:t>
            </a:r>
            <a:r>
              <a:rPr lang="en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zh-CN" altLang="e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zh-CN" altLang="en-US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此外建议总是检查 </a:t>
            </a:r>
            <a:r>
              <a:rPr lang="en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event.reply</a:t>
            </a:r>
            <a:r>
              <a:rPr lang="zh-CN" altLang="en-US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是否存在，</a:t>
            </a:r>
            <a:endParaRPr lang="en-US" altLang="zh-CN" cap="none" dirty="0">
              <a:solidFill>
                <a:srgbClr val="FF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如果发送消息时参数中不包含回调方法，则 </a:t>
            </a:r>
            <a:r>
              <a:rPr lang="en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event.reply</a:t>
            </a:r>
            <a:r>
              <a:rPr lang="en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en-US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的检查将返回 </a:t>
            </a:r>
            <a:r>
              <a:rPr lang="en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zh-CN" altLang="e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zh-CN" altLang="en-US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这种情况下调用 </a:t>
            </a:r>
            <a:r>
              <a:rPr lang="en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event.reply</a:t>
            </a:r>
            <a:r>
              <a:rPr lang="en" altLang="zh-CN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en-US" cap="none" dirty="0">
                <a:solidFill>
                  <a:srgbClr val="FF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会产生错误。</a:t>
            </a:r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A6487-8106-584E-A8CB-536F2533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139209"/>
            <a:ext cx="8737600" cy="1320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10CE92-5D84-0C41-A880-424F8A02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699000"/>
            <a:ext cx="6273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0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B64F-9835-364F-A3CD-22DBA0B2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深入理解</a:t>
            </a:r>
            <a:r>
              <a:rPr kumimoji="1" lang="en-US" altLang="zh-CN" dirty="0">
                <a:solidFill>
                  <a:srgbClr val="FFFF00"/>
                </a:solidFill>
              </a:rPr>
              <a:t>IPC</a:t>
            </a:r>
            <a:r>
              <a:rPr kumimoji="1" lang="zh-CN" altLang="en-US" dirty="0">
                <a:solidFill>
                  <a:srgbClr val="FFFF00"/>
                </a:solidFill>
              </a:rPr>
              <a:t>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8C124-ED85-2344-A9BC-0F5188C8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159" y="1877290"/>
            <a:ext cx="4635932" cy="3789219"/>
          </a:xfrm>
        </p:spPr>
        <p:txBody>
          <a:bodyPr/>
          <a:lstStyle/>
          <a:p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如何监听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creator</a:t>
            </a:r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内置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IPC</a:t>
            </a:r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消息</a:t>
            </a:r>
            <a:endParaRPr kumimoji="1" lang="en-US" altLang="zh-CN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如何发送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creator</a:t>
            </a:r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内置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IPC</a:t>
            </a:r>
            <a:r>
              <a:rPr kumimoji="1" lang="zh-CN" altLang="en-US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消息</a:t>
            </a:r>
            <a:endParaRPr kumimoji="1" lang="en" altLang="zh-CN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581EB6-5857-8A42-B886-CC567B87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3591790"/>
            <a:ext cx="9944100" cy="346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93CFC7-D96E-3645-81AB-AA099C0D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609600"/>
            <a:ext cx="3708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2FEF2-E135-7C43-A1BD-69BA0099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进程调试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FE240-AD89-6B4F-97CA-C6C49CB5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5836"/>
            <a:ext cx="9905998" cy="3124201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主进程：后续介绍（不然课程怎么值钱？）</a:t>
            </a:r>
            <a:endParaRPr kumimoji="1" lang="en-US" altLang="zh-CN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zh-CN" alt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思考：渲染进程之间如何共享数据？</a:t>
            </a:r>
            <a:endParaRPr kumimoji="1" lang="en-US" altLang="zh-CN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渲染进程：</a:t>
            </a:r>
            <a:r>
              <a:rPr kumimoji="1" lang="en-US" altLang="zh-CN" cap="none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devtools</a:t>
            </a:r>
            <a:endParaRPr kumimoji="1" lang="zh-CN" altLang="en-US" cap="none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0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B060B-F854-CA43-98D7-8A856C0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进阶篇回顾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5C651-EC44-9346-AACA-697F4460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插件多面板如何实现？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FF00"/>
                </a:solidFill>
              </a:rPr>
              <a:t>代码控制面板自定义布局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en-US" altLang="zh-CN" dirty="0" err="1">
                <a:solidFill>
                  <a:srgbClr val="FFFF00"/>
                </a:solidFill>
              </a:rPr>
              <a:t>ipc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FF00"/>
                </a:solidFill>
              </a:rPr>
              <a:t>主进程、渲染进程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FF00"/>
                </a:solidFill>
              </a:rPr>
              <a:t>消息的发送，面板之间数据传递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FF00"/>
                </a:solidFill>
              </a:rPr>
              <a:t>渲染进程如何调试，并思考主进程如何调试？</a:t>
            </a:r>
            <a:endParaRPr kumimoji="1"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43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A0A2-DD42-3B4D-B7AC-31790C36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扩展自定义属性面板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559E7-859D-F64D-8C4D-0B86D0F0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06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2256-7608-DD4D-8160-1116C95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个人插件源码解读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F708A-E911-7D4F-ADA4-A4597319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86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076C-238E-784D-AE6E-7D55C969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入门篇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6ECB6C-38E0-B441-A72F-333797CA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179" y="2728436"/>
            <a:ext cx="4871233" cy="3124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72FAB7-BFE2-4B47-90C6-8229A7A4FCBC}"/>
              </a:ext>
            </a:extLst>
          </p:cNvPr>
          <p:cNvSpPr txBox="1"/>
          <p:nvPr/>
        </p:nvSpPr>
        <p:spPr>
          <a:xfrm>
            <a:off x="1141413" y="226540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QQ</a:t>
            </a:r>
            <a:r>
              <a:rPr kumimoji="1" lang="zh-CN" altLang="en-US" dirty="0">
                <a:solidFill>
                  <a:srgbClr val="FFFF00"/>
                </a:solidFill>
              </a:rPr>
              <a:t>群： </a:t>
            </a:r>
            <a:r>
              <a:rPr kumimoji="1" lang="en-US" altLang="zh-CN" dirty="0">
                <a:solidFill>
                  <a:srgbClr val="FFFF00"/>
                </a:solidFill>
              </a:rPr>
              <a:t>224756137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36FB-2189-5A4B-BFA5-4F31EAE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FFFF00"/>
                </a:solidFill>
              </a:rPr>
              <a:t>插件开发技能树</a:t>
            </a: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197AFAC5-2C52-FD44-833C-B20F0EEBB7B4}"/>
              </a:ext>
            </a:extLst>
          </p:cNvPr>
          <p:cNvSpPr/>
          <p:nvPr/>
        </p:nvSpPr>
        <p:spPr>
          <a:xfrm>
            <a:off x="5387830" y="1239460"/>
            <a:ext cx="6603279" cy="5385174"/>
          </a:xfrm>
          <a:prstGeom prst="triangl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0C4DF55B-E909-9142-9047-8EF07D7C891B}"/>
              </a:ext>
            </a:extLst>
          </p:cNvPr>
          <p:cNvSpPr/>
          <p:nvPr/>
        </p:nvSpPr>
        <p:spPr>
          <a:xfrm>
            <a:off x="6170940" y="1239460"/>
            <a:ext cx="5037057" cy="4107873"/>
          </a:xfrm>
          <a:prstGeom prst="triangle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704D72F0-DD43-FC48-A479-53269E32E8F7}"/>
              </a:ext>
            </a:extLst>
          </p:cNvPr>
          <p:cNvSpPr/>
          <p:nvPr/>
        </p:nvSpPr>
        <p:spPr>
          <a:xfrm>
            <a:off x="7122950" y="1239460"/>
            <a:ext cx="3127142" cy="2550279"/>
          </a:xfrm>
          <a:prstGeom prst="triangl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23604A-3BEF-FB4F-AB44-CFEAF6C2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919" y="5470979"/>
            <a:ext cx="2407190" cy="10677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7987DC-1497-6847-9DD5-2E3D9AF0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204" y="4144007"/>
            <a:ext cx="2801159" cy="987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B77B5C-246F-F54F-8896-A8BE03D8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246" y="2442113"/>
            <a:ext cx="1287455" cy="1258027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B9DDE71-D9B1-1C4B-9DC6-5C9BC50C89CD}"/>
              </a:ext>
            </a:extLst>
          </p:cNvPr>
          <p:cNvCxnSpPr>
            <a:cxnSpLocks/>
          </p:cNvCxnSpPr>
          <p:nvPr/>
        </p:nvCxnSpPr>
        <p:spPr>
          <a:xfrm flipH="1">
            <a:off x="2978727" y="3013363"/>
            <a:ext cx="4538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6AAA7A2-2306-7140-9EB7-4822C5AFBEB0}"/>
              </a:ext>
            </a:extLst>
          </p:cNvPr>
          <p:cNvCxnSpPr/>
          <p:nvPr/>
        </p:nvCxnSpPr>
        <p:spPr>
          <a:xfrm flipH="1">
            <a:off x="2978727" y="4662055"/>
            <a:ext cx="3609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544EC10-F093-FF48-9136-32548B66FCB2}"/>
              </a:ext>
            </a:extLst>
          </p:cNvPr>
          <p:cNvCxnSpPr>
            <a:cxnSpLocks/>
          </p:cNvCxnSpPr>
          <p:nvPr/>
        </p:nvCxnSpPr>
        <p:spPr>
          <a:xfrm flipH="1">
            <a:off x="2978727" y="5791200"/>
            <a:ext cx="2903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1DC42F0-7BCE-454C-B22A-A06D7C381DA5}"/>
              </a:ext>
            </a:extLst>
          </p:cNvPr>
          <p:cNvSpPr txBox="1"/>
          <p:nvPr/>
        </p:nvSpPr>
        <p:spPr>
          <a:xfrm>
            <a:off x="1243327" y="282869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Electron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2AD732-AA0B-484B-9320-41B73CB32851}"/>
              </a:ext>
            </a:extLst>
          </p:cNvPr>
          <p:cNvSpPr txBox="1"/>
          <p:nvPr/>
        </p:nvSpPr>
        <p:spPr>
          <a:xfrm>
            <a:off x="1141413" y="447738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FF00"/>
                </a:solidFill>
              </a:rPr>
              <a:t>nodejs</a:t>
            </a:r>
            <a:r>
              <a:rPr kumimoji="1" lang="zh-CN" altLang="en-US" dirty="0">
                <a:solidFill>
                  <a:srgbClr val="FFFF00"/>
                </a:solidFill>
              </a:rPr>
              <a:t> </a:t>
            </a:r>
            <a:r>
              <a:rPr kumimoji="1" lang="en-US" altLang="zh-CN" dirty="0" err="1">
                <a:solidFill>
                  <a:srgbClr val="FFFF00"/>
                </a:solidFill>
              </a:rPr>
              <a:t>npm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8CB361-4F53-064D-B4CE-6CFDCDF696FB}"/>
              </a:ext>
            </a:extLst>
          </p:cNvPr>
          <p:cNvSpPr txBox="1"/>
          <p:nvPr/>
        </p:nvSpPr>
        <p:spPr>
          <a:xfrm>
            <a:off x="1343892" y="560653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Web</a:t>
            </a:r>
            <a:r>
              <a:rPr kumimoji="1" lang="zh-CN" altLang="en-US" dirty="0">
                <a:solidFill>
                  <a:srgbClr val="FFFF00"/>
                </a:solidFill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7680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70BB1-85FA-F740-82CD-B6BBEC42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Hello</a:t>
            </a:r>
            <a:r>
              <a:rPr kumimoji="1" lang="zh-CN" altLang="en-US" dirty="0">
                <a:solidFill>
                  <a:srgbClr val="FFFF00"/>
                </a:solidFill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</a:rPr>
              <a:t>World!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548873-361B-0442-9A80-FB754BD4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339359"/>
            <a:ext cx="2908300" cy="1460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3981F0-4DBF-2542-A92F-47D1587B46B2}"/>
              </a:ext>
            </a:extLst>
          </p:cNvPr>
          <p:cNvSpPr txBox="1"/>
          <p:nvPr/>
        </p:nvSpPr>
        <p:spPr>
          <a:xfrm>
            <a:off x="1141413" y="2066834"/>
            <a:ext cx="64155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全局扩展插件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	-</a:t>
            </a:r>
            <a:r>
              <a:rPr kumimoji="1" lang="zh-CN" altLang="en-US" dirty="0">
                <a:solidFill>
                  <a:srgbClr val="FFFF00"/>
                </a:solidFill>
              </a:rPr>
              <a:t> 安装在用户目录下：用户</a:t>
            </a:r>
            <a:r>
              <a:rPr kumimoji="1" lang="en-US" altLang="zh-CN" dirty="0">
                <a:solidFill>
                  <a:srgbClr val="FFFF00"/>
                </a:solidFill>
              </a:rPr>
              <a:t>/</a:t>
            </a:r>
            <a:r>
              <a:rPr lang="en" altLang="zh-CN" dirty="0">
                <a:solidFill>
                  <a:srgbClr val="FFFF00"/>
                </a:solidFill>
              </a:rPr>
              <a:t>.</a:t>
            </a:r>
            <a:r>
              <a:rPr lang="en" altLang="zh-CN" dirty="0" err="1">
                <a:solidFill>
                  <a:srgbClr val="FFFF00"/>
                </a:solidFill>
              </a:rPr>
              <a:t>CocosCreator</a:t>
            </a:r>
            <a:r>
              <a:rPr lang="en" altLang="zh-CN" dirty="0">
                <a:solidFill>
                  <a:srgbClr val="FFFF00"/>
                </a:solidFill>
              </a:rPr>
              <a:t>/packages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</a:p>
          <a:p>
            <a:r>
              <a:rPr kumimoji="1" lang="en-US" altLang="zh-CN" dirty="0">
                <a:solidFill>
                  <a:srgbClr val="FFFF00"/>
                </a:solidFill>
              </a:rPr>
              <a:t>	-</a:t>
            </a:r>
            <a:r>
              <a:rPr kumimoji="1" lang="zh-CN" altLang="en-US" dirty="0">
                <a:solidFill>
                  <a:srgbClr val="FFFF00"/>
                </a:solidFill>
              </a:rPr>
              <a:t> 能够被所有</a:t>
            </a:r>
            <a:r>
              <a:rPr kumimoji="1" lang="en-US" altLang="zh-CN" dirty="0">
                <a:solidFill>
                  <a:srgbClr val="FFFF00"/>
                </a:solidFill>
              </a:rPr>
              <a:t>Creator</a:t>
            </a:r>
            <a:r>
              <a:rPr kumimoji="1" lang="zh-CN" altLang="en-US" dirty="0">
                <a:solidFill>
                  <a:srgbClr val="FFFF00"/>
                </a:solidFill>
              </a:rPr>
              <a:t>项目所加载使用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zh-CN" altLang="en-US" dirty="0">
                <a:solidFill>
                  <a:srgbClr val="FFFF00"/>
                </a:solidFill>
              </a:rPr>
              <a:t>项目专用扩展插件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	-</a:t>
            </a:r>
            <a:r>
              <a:rPr kumimoji="1" lang="zh-CN" altLang="en-US" dirty="0">
                <a:solidFill>
                  <a:srgbClr val="FFFF00"/>
                </a:solidFill>
              </a:rPr>
              <a:t> 安装在项目路径下： 项目</a:t>
            </a:r>
            <a:r>
              <a:rPr kumimoji="1" lang="en-US" altLang="zh-CN" dirty="0">
                <a:solidFill>
                  <a:srgbClr val="FFFF00"/>
                </a:solidFill>
              </a:rPr>
              <a:t>/packages/</a:t>
            </a:r>
          </a:p>
          <a:p>
            <a:r>
              <a:rPr kumimoji="1" lang="en-US" altLang="zh-CN" dirty="0">
                <a:solidFill>
                  <a:srgbClr val="FFFF00"/>
                </a:solidFill>
              </a:rPr>
              <a:t>	-</a:t>
            </a:r>
            <a:r>
              <a:rPr kumimoji="1" lang="zh-CN" altLang="en-US" dirty="0">
                <a:solidFill>
                  <a:srgbClr val="FFFF00"/>
                </a:solidFill>
              </a:rPr>
              <a:t> 只能被当前</a:t>
            </a:r>
            <a:r>
              <a:rPr kumimoji="1" lang="en-US" altLang="zh-CN" dirty="0">
                <a:solidFill>
                  <a:srgbClr val="FFFF00"/>
                </a:solidFill>
              </a:rPr>
              <a:t>Creator</a:t>
            </a:r>
            <a:r>
              <a:rPr kumimoji="1" lang="zh-CN" altLang="en-US" dirty="0">
                <a:solidFill>
                  <a:srgbClr val="FFFF00"/>
                </a:solidFill>
              </a:rPr>
              <a:t>项目所加载使用</a:t>
            </a:r>
          </a:p>
        </p:txBody>
      </p:sp>
    </p:spTree>
    <p:extLst>
      <p:ext uri="{BB962C8B-B14F-4D97-AF65-F5344CB8AC3E}">
        <p14:creationId xmlns:p14="http://schemas.microsoft.com/office/powerpoint/2010/main" val="28166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4CA7B-93D3-874A-8850-DE935871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入门回顾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FFC03-CA5F-0A4C-BF0D-7C580ED5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开发技能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hello</a:t>
            </a:r>
            <a:r>
              <a:rPr kumimoji="1" lang="zh-CN" altLang="en-US" dirty="0">
                <a:solidFill>
                  <a:srgbClr val="FFFF00"/>
                </a:solidFill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</a:rPr>
              <a:t>world</a:t>
            </a:r>
            <a:r>
              <a:rPr kumimoji="1" lang="zh-CN" altLang="en-US" dirty="0">
                <a:solidFill>
                  <a:srgbClr val="FFFF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5315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7D2C-8A1E-D74C-9C1B-A4DD57A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插件基础篇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FA3C6-7280-D342-8FCB-7C944F56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认识掌握编写插件</a:t>
            </a:r>
            <a:r>
              <a:rPr kumimoji="1" lang="en-US" altLang="zh-CN" dirty="0">
                <a:solidFill>
                  <a:srgbClr val="FFFF00"/>
                </a:solidFill>
              </a:rPr>
              <a:t>UI</a:t>
            </a:r>
            <a:r>
              <a:rPr kumimoji="1" lang="zh-CN" altLang="en-US" dirty="0">
                <a:solidFill>
                  <a:srgbClr val="FFFF00"/>
                </a:solidFill>
              </a:rPr>
              <a:t>面板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zh-CN" altLang="en-US" dirty="0">
                <a:solidFill>
                  <a:srgbClr val="FFFF00"/>
                </a:solidFill>
              </a:rPr>
              <a:t>插件如何调试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lang="zh-CN" altLang="en-US" cap="none" dirty="0">
                <a:solidFill>
                  <a:srgbClr val="FFFF00"/>
                </a:solidFill>
                <a:effectLst/>
              </a:rPr>
              <a:t>在插件中使用</a:t>
            </a:r>
            <a:r>
              <a:rPr lang="en" altLang="zh-CN" cap="none" dirty="0">
                <a:solidFill>
                  <a:srgbClr val="FFFF00"/>
                </a:solidFill>
                <a:effectLst/>
              </a:rPr>
              <a:t>npm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0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9EA1A-5C04-5A4E-B1F8-2C3C6B4C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0" y="623455"/>
            <a:ext cx="9905998" cy="19050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将</a:t>
            </a:r>
            <a:r>
              <a:rPr kumimoji="1" lang="en-US" altLang="zh-CN" dirty="0">
                <a:solidFill>
                  <a:srgbClr val="FFFF00"/>
                </a:solidFill>
              </a:rPr>
              <a:t>Html</a:t>
            </a:r>
            <a:r>
              <a:rPr kumimoji="1" lang="zh-CN" altLang="en-US" dirty="0">
                <a:solidFill>
                  <a:srgbClr val="FFFF00"/>
                </a:solidFill>
              </a:rPr>
              <a:t>、</a:t>
            </a:r>
            <a:r>
              <a:rPr kumimoji="1" lang="en-US" altLang="zh-CN" dirty="0">
                <a:solidFill>
                  <a:srgbClr val="FFFF00"/>
                </a:solidFill>
              </a:rPr>
              <a:t>CSS</a:t>
            </a:r>
            <a:r>
              <a:rPr kumimoji="1" lang="zh-CN" altLang="en-US" dirty="0">
                <a:solidFill>
                  <a:srgbClr val="FFFF00"/>
                </a:solidFill>
              </a:rPr>
              <a:t>分离出来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D3D5E7-8D5D-BF41-A3DD-8FDFDFC38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286" y="2078785"/>
            <a:ext cx="6312332" cy="47792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024955-07D6-FF4C-AEF7-62C4B2E1FDE0}"/>
              </a:ext>
            </a:extLst>
          </p:cNvPr>
          <p:cNvSpPr txBox="1"/>
          <p:nvPr/>
        </p:nvSpPr>
        <p:spPr>
          <a:xfrm>
            <a:off x="554180" y="2168840"/>
            <a:ext cx="5209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style:Fs.readFileSync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Editor.url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(“packages://x/x/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x.html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”),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’utf-8’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kumimoji="1" lang="en-US" altLang="zh-CN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template:Fs.readFileSync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Editor.url(“packages://x/x/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x.css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”),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’utf-8’</a:t>
            </a:r>
          </a:p>
          <a:p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1" lang="zh-CN" alt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4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87260-5DA0-384A-83D5-34D3F872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插件</a:t>
            </a:r>
            <a:r>
              <a:rPr kumimoji="1" lang="zh-CN" altLang="en-US" cap="none" dirty="0">
                <a:solidFill>
                  <a:srgbClr val="FFFF00"/>
                </a:solidFill>
              </a:rPr>
              <a:t>元素 </a:t>
            </a:r>
            <a:r>
              <a:rPr kumimoji="1" lang="en-US" altLang="zh-CN" cap="none" dirty="0">
                <a:solidFill>
                  <a:srgbClr val="FFFF00"/>
                </a:solidFill>
              </a:rPr>
              <a:t>ui-kit</a:t>
            </a:r>
            <a:endParaRPr kumimoji="1" lang="zh-CN" altLang="en-US" cap="none" dirty="0">
              <a:solidFill>
                <a:srgbClr val="FFFF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86B0F1-1EA3-B144-8A76-6490FF98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811" y="1879600"/>
            <a:ext cx="3530600" cy="3911600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62A3B1C-E839-B943-AFE0-3961B675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2037"/>
            <a:ext cx="6375398" cy="3699164"/>
          </a:xfrm>
        </p:spPr>
        <p:txBody>
          <a:bodyPr>
            <a:normAutofit/>
          </a:bodyPr>
          <a:lstStyle/>
          <a:p>
            <a:r>
              <a:rPr lang="en-US" altLang="zh-CN" cap="none" dirty="0">
                <a:solidFill>
                  <a:srgbClr val="FFFF00"/>
                </a:solidFill>
              </a:rPr>
              <a:t>UI-Kit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Preview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Extra</a:t>
            </a:r>
          </a:p>
          <a:p>
            <a:pPr lvl="1"/>
            <a:r>
              <a:rPr lang="en-US" altLang="zh-CN" cap="none" dirty="0">
                <a:solidFill>
                  <a:srgbClr val="FFFF00"/>
                </a:solidFill>
              </a:rPr>
              <a:t>ui-node,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ui-asset</a:t>
            </a:r>
          </a:p>
          <a:p>
            <a:r>
              <a:rPr lang="en-US" altLang="zh-CN" cap="none" dirty="0" err="1">
                <a:solidFill>
                  <a:srgbClr val="FFFF00"/>
                </a:solidFill>
              </a:rPr>
              <a:t>UI_kit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Preview</a:t>
            </a:r>
          </a:p>
          <a:p>
            <a:pPr lvl="1"/>
            <a:r>
              <a:rPr lang="en-US" altLang="zh-CN" cap="none" dirty="0">
                <a:solidFill>
                  <a:srgbClr val="FFFF00"/>
                </a:solidFill>
              </a:rPr>
              <a:t>ui-button,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ui-checkbox</a:t>
            </a:r>
            <a:r>
              <a:rPr lang="zh-CN" altLang="en-US" cap="none" dirty="0">
                <a:solidFill>
                  <a:srgbClr val="FFFF00"/>
                </a:solidFill>
              </a:rPr>
              <a:t>等</a:t>
            </a:r>
            <a:endParaRPr lang="en-US" altLang="zh-CN" cap="none" dirty="0">
              <a:solidFill>
                <a:srgbClr val="FFFF00"/>
              </a:solidFill>
            </a:endParaRPr>
          </a:p>
          <a:p>
            <a:r>
              <a:rPr lang="en-US" altLang="zh-CN" cap="none" dirty="0">
                <a:solidFill>
                  <a:srgbClr val="FFFF00"/>
                </a:solidFill>
              </a:rPr>
              <a:t>UI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Preview/ui-kit</a:t>
            </a:r>
          </a:p>
          <a:p>
            <a:pPr lvl="1"/>
            <a:r>
              <a:rPr lang="en-US" altLang="zh-CN" cap="none" dirty="0">
                <a:solidFill>
                  <a:srgbClr val="FFFF00"/>
                </a:solidFill>
              </a:rPr>
              <a:t>editor-button,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editor-checkbox</a:t>
            </a:r>
            <a:r>
              <a:rPr lang="zh-CN" altLang="en-US" cap="none" dirty="0">
                <a:solidFill>
                  <a:srgbClr val="FFFF00"/>
                </a:solidFill>
              </a:rPr>
              <a:t>等</a:t>
            </a:r>
            <a:endParaRPr lang="en-US" altLang="zh-CN" cap="none" dirty="0">
              <a:solidFill>
                <a:srgbClr val="FFFF00"/>
              </a:solidFill>
            </a:endParaRPr>
          </a:p>
          <a:p>
            <a:r>
              <a:rPr lang="en-US" altLang="zh-CN" cap="none" dirty="0">
                <a:solidFill>
                  <a:srgbClr val="FFFF00"/>
                </a:solidFill>
              </a:rPr>
              <a:t>editor-xx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/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r>
              <a:rPr lang="en-US" altLang="zh-CN" cap="none" dirty="0">
                <a:solidFill>
                  <a:srgbClr val="FFFF00"/>
                </a:solidFill>
              </a:rPr>
              <a:t>ui-xx</a:t>
            </a:r>
            <a:r>
              <a:rPr lang="zh-CN" altLang="en-US" cap="none" dirty="0">
                <a:solidFill>
                  <a:srgbClr val="FFFF00"/>
                </a:solidFill>
              </a:rPr>
              <a:t> </a:t>
            </a:r>
            <a:endParaRPr lang="en-US" altLang="zh-CN" cap="none" dirty="0">
              <a:solidFill>
                <a:srgbClr val="FFFF00"/>
              </a:solidFill>
            </a:endParaRPr>
          </a:p>
          <a:p>
            <a:pPr lvl="1"/>
            <a:r>
              <a:rPr lang="zh-CN" altLang="en-US" cap="none" dirty="0">
                <a:solidFill>
                  <a:srgbClr val="FFFF00"/>
                </a:solidFill>
              </a:rPr>
              <a:t>样式不同，功能效果稍微有部分差异</a:t>
            </a:r>
            <a:endParaRPr lang="en-US" altLang="zh-CN" cap="none" dirty="0">
              <a:solidFill>
                <a:srgbClr val="FFFF00"/>
              </a:solidFill>
            </a:endParaRPr>
          </a:p>
          <a:p>
            <a:pPr lvl="1"/>
            <a:endParaRPr lang="zh-CN" altLang="en-US" cap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04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1181</TotalTime>
  <Words>492</Words>
  <Application>Microsoft Macintosh PowerPoint</Application>
  <PresentationFormat>宽屏</PresentationFormat>
  <Paragraphs>107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Century Gothic</vt:lpstr>
      <vt:lpstr>Consolas</vt:lpstr>
      <vt:lpstr>Wingdings</vt:lpstr>
      <vt:lpstr>网状</vt:lpstr>
      <vt:lpstr>Cocos Creator插件系列教程</vt:lpstr>
      <vt:lpstr>本人插件介绍</vt:lpstr>
      <vt:lpstr>入门篇</vt:lpstr>
      <vt:lpstr>插件开发技能树</vt:lpstr>
      <vt:lpstr>Hello World!</vt:lpstr>
      <vt:lpstr>入门回顾</vt:lpstr>
      <vt:lpstr>插件基础篇</vt:lpstr>
      <vt:lpstr>将Html、CSS分离出来</vt:lpstr>
      <vt:lpstr>插件元素 ui-kit</vt:lpstr>
      <vt:lpstr>元素布局 UI-Kit Preview / layout</vt:lpstr>
      <vt:lpstr>怎么学习ui-kit</vt:lpstr>
      <vt:lpstr>在插件中使用vue</vt:lpstr>
      <vt:lpstr>掌握调试插件的基本方法(chrome-devtools)</vt:lpstr>
      <vt:lpstr>使用npm</vt:lpstr>
      <vt:lpstr>基础篇回顾</vt:lpstr>
      <vt:lpstr>插件进阶篇</vt:lpstr>
      <vt:lpstr>多面板插件(cc-inspector+)</vt:lpstr>
      <vt:lpstr>多面板布局</vt:lpstr>
      <vt:lpstr>多面板之间如何通讯？（IPC）</vt:lpstr>
      <vt:lpstr>问题：对于插件，哪些是主进程？哪些是渲染进程？</vt:lpstr>
      <vt:lpstr>Editor.Ipc</vt:lpstr>
      <vt:lpstr>IPC消息回调</vt:lpstr>
      <vt:lpstr>深入理解IPC消息</vt:lpstr>
      <vt:lpstr>进程调试</vt:lpstr>
      <vt:lpstr>进阶篇回顾</vt:lpstr>
      <vt:lpstr>扩展自定义属性面板</vt:lpstr>
      <vt:lpstr>个人插件源码解读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 Creator插件系列教程</dc:title>
  <dc:creator>许 彦峰</dc:creator>
  <cp:lastModifiedBy>许 彦峰</cp:lastModifiedBy>
  <cp:revision>27</cp:revision>
  <dcterms:created xsi:type="dcterms:W3CDTF">2018-11-12T07:04:09Z</dcterms:created>
  <dcterms:modified xsi:type="dcterms:W3CDTF">2018-12-23T07:20:43Z</dcterms:modified>
</cp:coreProperties>
</file>