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Arial Nova" charset="1" panose="020B0504020202020204"/>
      <p:regular r:id="rId19"/>
    </p:embeddedFont>
    <p:embeddedFont>
      <p:font typeface="Arial Nova Bold Italics" charset="1" panose="020B0804020202090204"/>
      <p:regular r:id="rId20"/>
    </p:embeddedFont>
    <p:embeddedFont>
      <p:font typeface="Arial Nova Bold" charset="1" panose="020B0804020202020204"/>
      <p:regular r:id="rId21"/>
    </p:embeddedFont>
    <p:embeddedFont>
      <p:font typeface="Museo Moderno Italics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7059901"/>
            <a:ext cx="2281745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spc="-167">
                <a:solidFill>
                  <a:srgbClr val="1D2024"/>
                </a:solidFill>
                <a:latin typeface="Arial Nova"/>
                <a:ea typeface="Arial Nova"/>
                <a:cs typeface="Arial Nova"/>
                <a:sym typeface="Arial Nova"/>
              </a:rPr>
              <a:t>presented by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347622"/>
            <a:ext cx="12742393" cy="3428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103"/>
              </a:lnSpc>
            </a:pPr>
            <a:r>
              <a:rPr lang="en-US" b="true" sz="13793" i="true" spc="-1103">
                <a:solidFill>
                  <a:srgbClr val="1D2024"/>
                </a:solidFill>
                <a:latin typeface="Arial Nova Bold Italics"/>
                <a:ea typeface="Arial Nova Bold Italics"/>
                <a:cs typeface="Arial Nova Bold Italics"/>
                <a:sym typeface="Arial Nova Bold Italics"/>
              </a:rPr>
              <a:t>R</a:t>
            </a:r>
            <a:r>
              <a:rPr lang="en-US" sz="13793" spc="-1103" b="true">
                <a:solidFill>
                  <a:srgbClr val="1D2024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ecurrent </a:t>
            </a:r>
            <a:r>
              <a:rPr lang="en-US" b="true" sz="13793" i="true" spc="-1103">
                <a:solidFill>
                  <a:srgbClr val="1D2024"/>
                </a:solidFill>
                <a:latin typeface="Arial Nova Bold Italics"/>
                <a:ea typeface="Arial Nova Bold Italics"/>
                <a:cs typeface="Arial Nova Bold Italics"/>
                <a:sym typeface="Arial Nova Bold Italics"/>
              </a:rPr>
              <a:t>N</a:t>
            </a:r>
            <a:r>
              <a:rPr lang="en-US" sz="13793" spc="-1103" b="true">
                <a:solidFill>
                  <a:srgbClr val="1D2024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eural </a:t>
            </a:r>
            <a:r>
              <a:rPr lang="en-US" b="true" sz="13793" i="true" spc="-1103">
                <a:solidFill>
                  <a:srgbClr val="1D2024"/>
                </a:solidFill>
                <a:latin typeface="Arial Nova Bold Italics"/>
                <a:ea typeface="Arial Nova Bold Italics"/>
                <a:cs typeface="Arial Nova Bold Italics"/>
                <a:sym typeface="Arial Nova Bold Italics"/>
              </a:rPr>
              <a:t>N</a:t>
            </a:r>
            <a:r>
              <a:rPr lang="en-US" sz="13793" spc="-1103" b="true">
                <a:solidFill>
                  <a:srgbClr val="1D2024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etworks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7562572"/>
            <a:ext cx="5508978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 spc="-99">
                <a:solidFill>
                  <a:srgbClr val="1D2024"/>
                </a:solidFill>
                <a:latin typeface="Arial Nova"/>
                <a:ea typeface="Arial Nova"/>
                <a:cs typeface="Arial Nova"/>
                <a:sym typeface="Arial Nova"/>
              </a:rPr>
              <a:t>Cecilia Tipping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19102" y="4686309"/>
            <a:ext cx="9176176" cy="2470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99"/>
              </a:lnSpc>
            </a:pPr>
            <a:r>
              <a:rPr lang="en-US" b="true" sz="9999" i="true" spc="-799">
                <a:solidFill>
                  <a:srgbClr val="1D2024"/>
                </a:solidFill>
                <a:latin typeface="Arial Nova Bold Italics"/>
                <a:ea typeface="Arial Nova Bold Italics"/>
                <a:cs typeface="Arial Nova Bold Italics"/>
                <a:sym typeface="Arial Nova Bold Italics"/>
              </a:rPr>
              <a:t>Stock Price Prediction</a:t>
            </a:r>
          </a:p>
        </p:txBody>
      </p:sp>
      <p:sp>
        <p:nvSpPr>
          <p:cNvPr name="TextBox 6" id="6"/>
          <p:cNvSpPr txBox="true"/>
          <p:nvPr/>
        </p:nvSpPr>
        <p:spPr>
          <a:xfrm rot="5400000">
            <a:off x="13007474" y="4709762"/>
            <a:ext cx="5349966" cy="10974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297"/>
              </a:lnSpc>
            </a:pPr>
            <a:r>
              <a:rPr lang="en-US" sz="64498" i="true" spc="-3869">
                <a:solidFill>
                  <a:srgbClr val="1D2024"/>
                </a:solidFill>
                <a:latin typeface="Museo Moderno Italics"/>
                <a:ea typeface="Museo Moderno Italics"/>
                <a:cs typeface="Museo Moderno Italics"/>
                <a:sym typeface="Museo Moderno Italics"/>
              </a:rPr>
              <a:t>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0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3440989">
            <a:off x="15722275" y="-1941037"/>
            <a:ext cx="3213715" cy="6602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41"/>
              </a:lnSpc>
            </a:pPr>
            <a:r>
              <a:rPr lang="en-US" sz="38744" i="true" spc="-2324">
                <a:solidFill>
                  <a:srgbClr val="F8F8F8"/>
                </a:solidFill>
                <a:latin typeface="Museo Moderno Italics"/>
                <a:ea typeface="Museo Moderno Italics"/>
                <a:cs typeface="Museo Moderno Italics"/>
                <a:sym typeface="Museo Moderno Italics"/>
              </a:rPr>
              <a:t>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508551" y="2554212"/>
            <a:ext cx="1507806" cy="1546494"/>
          </a:xfrm>
          <a:custGeom>
            <a:avLst/>
            <a:gdLst/>
            <a:ahLst/>
            <a:cxnLst/>
            <a:rect r="r" b="b" t="t" l="l"/>
            <a:pathLst>
              <a:path h="1546494" w="1507806">
                <a:moveTo>
                  <a:pt x="0" y="0"/>
                </a:moveTo>
                <a:lnTo>
                  <a:pt x="1507806" y="0"/>
                </a:lnTo>
                <a:lnTo>
                  <a:pt x="1507806" y="1546494"/>
                </a:lnTo>
                <a:lnTo>
                  <a:pt x="0" y="15464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61848" y="6996134"/>
            <a:ext cx="7652896" cy="2262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91"/>
              </a:lnSpc>
            </a:pPr>
            <a:r>
              <a:rPr lang="en-US" b="true" sz="9149" i="true" spc="-731">
                <a:solidFill>
                  <a:srgbClr val="F8F8F8"/>
                </a:solidFill>
                <a:latin typeface="Arial Nova Bold Italics"/>
                <a:ea typeface="Arial Nova Bold Italics"/>
                <a:cs typeface="Arial Nova Bold Italics"/>
                <a:sym typeface="Arial Nova Bold Italics"/>
              </a:rPr>
              <a:t>K</a:t>
            </a:r>
            <a:r>
              <a:rPr lang="en-US" sz="9149" spc="-731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ey </a:t>
            </a:r>
            <a:r>
              <a:rPr lang="en-US" b="true" sz="9149" i="true" spc="-731">
                <a:solidFill>
                  <a:srgbClr val="F8F8F8"/>
                </a:solidFill>
                <a:latin typeface="Arial Nova Bold Italics"/>
                <a:ea typeface="Arial Nova Bold Italics"/>
                <a:cs typeface="Arial Nova Bold Italics"/>
                <a:sym typeface="Arial Nova Bold Italics"/>
              </a:rPr>
              <a:t>I</a:t>
            </a:r>
            <a:r>
              <a:rPr lang="en-US" sz="9149" spc="-731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nsights and </a:t>
            </a:r>
            <a:r>
              <a:rPr lang="en-US" b="true" sz="9149" i="true" spc="-731">
                <a:solidFill>
                  <a:srgbClr val="F8F8F8"/>
                </a:solidFill>
                <a:latin typeface="Arial Nova Bold Italics"/>
                <a:ea typeface="Arial Nova Bold Italics"/>
                <a:cs typeface="Arial Nova Bold Italics"/>
                <a:sym typeface="Arial Nova Bold Italics"/>
              </a:rPr>
              <a:t>T</a:t>
            </a:r>
            <a:r>
              <a:rPr lang="en-US" sz="9149" spc="-731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akeaways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37004" y="1574799"/>
            <a:ext cx="7144592" cy="1028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 spc="-149">
                <a:solidFill>
                  <a:srgbClr val="F8F8F8"/>
                </a:solidFill>
                <a:latin typeface="Arial Nova"/>
                <a:ea typeface="Arial Nova"/>
                <a:cs typeface="Arial Nova"/>
                <a:sym typeface="Arial Nova"/>
              </a:rPr>
              <a:t>better suited for more complex patterns, but requires sufficient input data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37004" y="1133475"/>
            <a:ext cx="8650460" cy="498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9"/>
              </a:lnSpc>
            </a:pPr>
            <a:r>
              <a:rPr lang="en-US" sz="3999" spc="-319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LSTM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2903202">
            <a:off x="1098214" y="1164874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4" y="0"/>
                </a:lnTo>
                <a:lnTo>
                  <a:pt x="322624" y="330902"/>
                </a:lnTo>
                <a:lnTo>
                  <a:pt x="0" y="330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37004" y="3465780"/>
            <a:ext cx="7144592" cy="1028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 spc="-149">
                <a:solidFill>
                  <a:srgbClr val="F8F8F8"/>
                </a:solidFill>
                <a:latin typeface="Arial Nova"/>
                <a:ea typeface="Arial Nova"/>
                <a:cs typeface="Arial Nova"/>
                <a:sym typeface="Arial Nova"/>
              </a:rPr>
              <a:t>more flexible and adaptable, especially as input complexity increases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37004" y="3024455"/>
            <a:ext cx="8650460" cy="498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9"/>
              </a:lnSpc>
            </a:pPr>
            <a:r>
              <a:rPr lang="en-US" sz="3999" spc="-319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GRU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2903202">
            <a:off x="1098214" y="3055854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4" y="0"/>
                </a:lnTo>
                <a:lnTo>
                  <a:pt x="322624" y="330902"/>
                </a:lnTo>
                <a:lnTo>
                  <a:pt x="0" y="330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37004" y="5354905"/>
            <a:ext cx="7144592" cy="1028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 spc="-149">
                <a:solidFill>
                  <a:srgbClr val="F8F8F8"/>
                </a:solidFill>
                <a:latin typeface="Arial Nova"/>
                <a:ea typeface="Arial Nova"/>
                <a:cs typeface="Arial Nova"/>
                <a:sym typeface="Arial Nova"/>
              </a:rPr>
              <a:t>best activation function tested → stable, fast, and consistent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37004" y="4913581"/>
            <a:ext cx="8650460" cy="498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9"/>
              </a:lnSpc>
            </a:pPr>
            <a:r>
              <a:rPr lang="en-US" sz="3999" spc="-319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LeakyReLU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-2903202">
            <a:off x="1098214" y="4944979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4" y="0"/>
                </a:lnTo>
                <a:lnTo>
                  <a:pt x="322624" y="330902"/>
                </a:lnTo>
                <a:lnTo>
                  <a:pt x="0" y="330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752578" y="4742131"/>
            <a:ext cx="3859808" cy="3690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62"/>
              </a:lnSpc>
            </a:pPr>
            <a:r>
              <a:rPr lang="en-US" b="true" sz="3544" spc="-177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Feature selection was critical → more data helped, but only when used thoughtfully</a:t>
            </a:r>
          </a:p>
          <a:p>
            <a:pPr algn="just">
              <a:lnSpc>
                <a:spcPts val="4962"/>
              </a:lnSpc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-2903202">
            <a:off x="11256605" y="4944979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4" y="0"/>
                </a:lnTo>
                <a:lnTo>
                  <a:pt x="322624" y="330902"/>
                </a:lnTo>
                <a:lnTo>
                  <a:pt x="0" y="330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u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0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537787">
            <a:off x="14782718" y="-3427106"/>
            <a:ext cx="3213715" cy="6602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41"/>
              </a:lnSpc>
            </a:pPr>
            <a:r>
              <a:rPr lang="en-US" sz="38744" i="true" spc="-2324">
                <a:solidFill>
                  <a:srgbClr val="F8F8F8"/>
                </a:solidFill>
                <a:latin typeface="Museo Moderno Italics"/>
                <a:ea typeface="Museo Moderno Italics"/>
                <a:cs typeface="Museo Moderno Italics"/>
                <a:sym typeface="Museo Moderno Italics"/>
              </a:rPr>
              <a:t>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2903202">
            <a:off x="16397959" y="1204899"/>
            <a:ext cx="1507806" cy="1546494"/>
          </a:xfrm>
          <a:custGeom>
            <a:avLst/>
            <a:gdLst/>
            <a:ahLst/>
            <a:cxnLst/>
            <a:rect r="r" b="b" t="t" l="l"/>
            <a:pathLst>
              <a:path h="1546494" w="1507806">
                <a:moveTo>
                  <a:pt x="0" y="0"/>
                </a:moveTo>
                <a:lnTo>
                  <a:pt x="1507806" y="0"/>
                </a:lnTo>
                <a:lnTo>
                  <a:pt x="1507806" y="1546494"/>
                </a:lnTo>
                <a:lnTo>
                  <a:pt x="0" y="15464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10508" y="3611212"/>
            <a:ext cx="11075929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 spc="-149">
                <a:solidFill>
                  <a:srgbClr val="F8F8F8"/>
                </a:solidFill>
                <a:latin typeface="Arial Nova"/>
                <a:ea typeface="Arial Nova"/>
                <a:cs typeface="Arial Nova"/>
                <a:sym typeface="Arial Nova"/>
              </a:rPr>
              <a:t>Test models on other stocks for generalization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59526" y="1314122"/>
            <a:ext cx="8938771" cy="1166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91"/>
              </a:lnSpc>
            </a:pPr>
            <a:r>
              <a:rPr lang="en-US" b="true" sz="9149" i="true" spc="-731">
                <a:solidFill>
                  <a:srgbClr val="F8F8F8"/>
                </a:solidFill>
                <a:latin typeface="Arial Nova Bold Italics"/>
                <a:ea typeface="Arial Nova Bold Italics"/>
                <a:cs typeface="Arial Nova Bold Italics"/>
                <a:sym typeface="Arial Nova Bold Italics"/>
              </a:rPr>
              <a:t>F</a:t>
            </a:r>
            <a:r>
              <a:rPr lang="en-US" sz="9149" spc="-731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uture </a:t>
            </a:r>
            <a:r>
              <a:rPr lang="en-US" b="true" sz="9149" i="true" spc="-731">
                <a:solidFill>
                  <a:srgbClr val="F8F8F8"/>
                </a:solidFill>
                <a:latin typeface="Arial Nova Bold Italics"/>
                <a:ea typeface="Arial Nova Bold Italics"/>
                <a:cs typeface="Arial Nova Bold Italics"/>
                <a:sym typeface="Arial Nova Bold Italics"/>
              </a:rPr>
              <a:t>D</a:t>
            </a:r>
            <a:r>
              <a:rPr lang="en-US" sz="9149" spc="-731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irections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10508" y="5583237"/>
            <a:ext cx="11075929" cy="1028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 spc="-149">
                <a:solidFill>
                  <a:srgbClr val="F8F8F8"/>
                </a:solidFill>
                <a:latin typeface="Arial Nova"/>
                <a:ea typeface="Arial Nova"/>
                <a:cs typeface="Arial Nova"/>
                <a:sym typeface="Arial Nova"/>
              </a:rPr>
              <a:t>Add external market indicators (ex: sentiment analysis, macroeconomic signals)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10508" y="7669213"/>
            <a:ext cx="11075929" cy="1028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 spc="-149">
                <a:solidFill>
                  <a:srgbClr val="F8F8F8"/>
                </a:solidFill>
                <a:latin typeface="Arial Nova"/>
                <a:ea typeface="Arial Nova"/>
                <a:cs typeface="Arial Nova"/>
                <a:sym typeface="Arial Nova"/>
              </a:rPr>
              <a:t>Explore alternative architectures like Transformers for further improvements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2903202">
            <a:off x="1098214" y="3720107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4" y="0"/>
                </a:lnTo>
                <a:lnTo>
                  <a:pt x="322624" y="330902"/>
                </a:lnTo>
                <a:lnTo>
                  <a:pt x="0" y="330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2903202">
            <a:off x="1098214" y="5730232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4" y="0"/>
                </a:lnTo>
                <a:lnTo>
                  <a:pt x="322624" y="330902"/>
                </a:lnTo>
                <a:lnTo>
                  <a:pt x="0" y="330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2903202">
            <a:off x="1098214" y="7791392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4" y="0"/>
                </a:lnTo>
                <a:lnTo>
                  <a:pt x="322624" y="330901"/>
                </a:lnTo>
                <a:lnTo>
                  <a:pt x="0" y="3309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u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0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-7891318">
            <a:off x="-297034" y="143530"/>
            <a:ext cx="3213715" cy="6602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41"/>
              </a:lnSpc>
            </a:pPr>
            <a:r>
              <a:rPr lang="en-US" sz="38744" i="true" spc="-2324">
                <a:solidFill>
                  <a:srgbClr val="F8F8F8"/>
                </a:solidFill>
                <a:latin typeface="Museo Moderno Italics"/>
                <a:ea typeface="Museo Moderno Italics"/>
                <a:cs typeface="Museo Moderno Italics"/>
                <a:sym typeface="Museo Moderno Italics"/>
              </a:rPr>
              <a:t>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10267691">
            <a:off x="1306466" y="563670"/>
            <a:ext cx="1507806" cy="1546494"/>
          </a:xfrm>
          <a:custGeom>
            <a:avLst/>
            <a:gdLst/>
            <a:ahLst/>
            <a:cxnLst/>
            <a:rect r="r" b="b" t="t" l="l"/>
            <a:pathLst>
              <a:path h="1546494" w="1507806">
                <a:moveTo>
                  <a:pt x="0" y="0"/>
                </a:moveTo>
                <a:lnTo>
                  <a:pt x="1507807" y="0"/>
                </a:lnTo>
                <a:lnTo>
                  <a:pt x="1507807" y="1546494"/>
                </a:lnTo>
                <a:lnTo>
                  <a:pt x="0" y="15464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606404" y="1247775"/>
            <a:ext cx="7652896" cy="2262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91"/>
              </a:lnSpc>
            </a:pPr>
            <a:r>
              <a:rPr lang="en-US" b="true" sz="9149" i="true" spc="-731">
                <a:solidFill>
                  <a:srgbClr val="F8F8F8"/>
                </a:solidFill>
                <a:latin typeface="Arial Nova Bold Italics"/>
                <a:ea typeface="Arial Nova Bold Italics"/>
                <a:cs typeface="Arial Nova Bold Italics"/>
                <a:sym typeface="Arial Nova Bold Italics"/>
              </a:rPr>
              <a:t>F</a:t>
            </a:r>
            <a:r>
              <a:rPr lang="en-US" sz="9149" spc="-731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inal </a:t>
            </a:r>
            <a:r>
              <a:rPr lang="en-US" b="true" sz="9149" i="true" spc="-731">
                <a:solidFill>
                  <a:srgbClr val="F8F8F8"/>
                </a:solidFill>
                <a:latin typeface="Arial Nova Bold Italics"/>
                <a:ea typeface="Arial Nova Bold Italics"/>
                <a:cs typeface="Arial Nova Bold Italics"/>
                <a:sym typeface="Arial Nova Bold Italics"/>
              </a:rPr>
              <a:t>R</a:t>
            </a:r>
            <a:r>
              <a:rPr lang="en-US" sz="9149" spc="-731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eflection and </a:t>
            </a:r>
            <a:r>
              <a:rPr lang="en-US" b="true" sz="9149" i="true" spc="-731">
                <a:solidFill>
                  <a:srgbClr val="F8F8F8"/>
                </a:solidFill>
                <a:latin typeface="Arial Nova Bold Italics"/>
                <a:ea typeface="Arial Nova Bold Italics"/>
                <a:cs typeface="Arial Nova Bold Italics"/>
                <a:sym typeface="Arial Nova Bold Italics"/>
              </a:rPr>
              <a:t>Q</a:t>
            </a:r>
            <a:r>
              <a:rPr lang="en-US" sz="9149" spc="-731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uestions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96233" y="5067300"/>
            <a:ext cx="11075929" cy="4091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41999" indent="-420999" lvl="1">
              <a:lnSpc>
                <a:spcPts val="5459"/>
              </a:lnSpc>
              <a:buFont typeface="Arial"/>
              <a:buChar char="•"/>
            </a:pPr>
            <a:r>
              <a:rPr lang="en-US" b="true" sz="3899" i="true" spc="-194">
                <a:solidFill>
                  <a:srgbClr val="F8F8F8"/>
                </a:solidFill>
                <a:latin typeface="Arial Nova Bold Italics"/>
                <a:ea typeface="Arial Nova Bold Italics"/>
                <a:cs typeface="Arial Nova Bold Italics"/>
                <a:sym typeface="Arial Nova Bold Italics"/>
              </a:rPr>
              <a:t>S</a:t>
            </a:r>
            <a:r>
              <a:rPr lang="en-US" b="true" sz="3899" i="true" spc="-194">
                <a:solidFill>
                  <a:srgbClr val="F8F8F8"/>
                </a:solidFill>
                <a:latin typeface="Arial Nova Bold Italics"/>
                <a:ea typeface="Arial Nova Bold Italics"/>
                <a:cs typeface="Arial Nova Bold Italics"/>
                <a:sym typeface="Arial Nova Bold Italics"/>
              </a:rPr>
              <a:t>ubtle, but important differences emerged across experiments</a:t>
            </a:r>
          </a:p>
          <a:p>
            <a:pPr algn="just" marL="841999" indent="-420999" lvl="1">
              <a:lnSpc>
                <a:spcPts val="5459"/>
              </a:lnSpc>
              <a:buFont typeface="Arial"/>
              <a:buChar char="•"/>
            </a:pPr>
            <a:r>
              <a:rPr lang="en-US" b="true" sz="3899" i="true" spc="-194">
                <a:solidFill>
                  <a:srgbClr val="F8F8F8"/>
                </a:solidFill>
                <a:latin typeface="Arial Nova Bold Italics"/>
                <a:ea typeface="Arial Nova Bold Italics"/>
                <a:cs typeface="Arial Nova Bold Italics"/>
                <a:sym typeface="Arial Nova Bold Italics"/>
              </a:rPr>
              <a:t>LSTM and GRU both viable, but GRU proved more flexible overall</a:t>
            </a:r>
          </a:p>
          <a:p>
            <a:pPr algn="just" marL="841999" indent="-420999" lvl="1">
              <a:lnSpc>
                <a:spcPts val="5459"/>
              </a:lnSpc>
              <a:buFont typeface="Arial"/>
              <a:buChar char="•"/>
            </a:pPr>
            <a:r>
              <a:rPr lang="en-US" b="true" sz="3899" i="true" spc="-194">
                <a:solidFill>
                  <a:srgbClr val="F8F8F8"/>
                </a:solidFill>
                <a:latin typeface="Arial Nova Bold Italics"/>
                <a:ea typeface="Arial Nova Bold Italics"/>
                <a:cs typeface="Arial Nova Bold Italics"/>
                <a:sym typeface="Arial Nova Bold Italics"/>
              </a:rPr>
              <a:t>Future modeling success depends on carefully balancing architecture, features, and tuning</a:t>
            </a:r>
          </a:p>
        </p:txBody>
      </p:sp>
    </p:spTree>
  </p:cSld>
  <p:clrMapOvr>
    <a:masterClrMapping/>
  </p:clrMapOvr>
  <p:transition spd="fast">
    <p:push dir="u"/>
  </p:transition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476500"/>
            <a:ext cx="9684799" cy="1269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99"/>
              </a:lnSpc>
            </a:pPr>
            <a:r>
              <a:rPr lang="en-US" sz="9999" spc="-799" b="true">
                <a:solidFill>
                  <a:srgbClr val="1D2024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Thank you!</a:t>
            </a:r>
          </a:p>
        </p:txBody>
      </p:sp>
      <p:sp>
        <p:nvSpPr>
          <p:cNvPr name="TextBox 3" id="3"/>
          <p:cNvSpPr txBox="true"/>
          <p:nvPr/>
        </p:nvSpPr>
        <p:spPr>
          <a:xfrm rot="5400000">
            <a:off x="13007474" y="4709762"/>
            <a:ext cx="5349966" cy="10974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297"/>
              </a:lnSpc>
            </a:pPr>
            <a:r>
              <a:rPr lang="en-US" sz="64498" i="true" spc="-3869">
                <a:solidFill>
                  <a:srgbClr val="1D2024"/>
                </a:solidFill>
                <a:latin typeface="Museo Moderno Italics"/>
                <a:ea typeface="Museo Moderno Italics"/>
                <a:cs typeface="Museo Moderno Italics"/>
                <a:sym typeface="Museo Moderno Italics"/>
              </a:rPr>
              <a:t>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49061" y="4245753"/>
            <a:ext cx="5844078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spc="-167">
                <a:solidFill>
                  <a:srgbClr val="1D2024"/>
                </a:solidFill>
                <a:latin typeface="Arial Nova"/>
                <a:ea typeface="Arial Nova"/>
                <a:cs typeface="Arial Nova"/>
                <a:sym typeface="Arial Nova"/>
              </a:rPr>
              <a:t>Cecilia Tipping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145423"/>
            <a:ext cx="5844078" cy="662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b="true" sz="3899" i="true" spc="-233">
                <a:solidFill>
                  <a:srgbClr val="1D2024"/>
                </a:solidFill>
                <a:latin typeface="Arial Nova Bold Italics"/>
                <a:ea typeface="Arial Nova Bold Italics"/>
                <a:cs typeface="Arial Nova Bold Italics"/>
                <a:sym typeface="Arial Nova Bold Italics"/>
              </a:rPr>
              <a:t>CS5393</a:t>
            </a:r>
          </a:p>
        </p:txBody>
      </p:sp>
    </p:spTree>
  </p:cSld>
  <p:clrMapOvr>
    <a:masterClrMapping/>
  </p:clrMapOvr>
  <p:transition spd="fast">
    <p:push dir="u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0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754963"/>
            <a:ext cx="11056035" cy="4730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49" indent="-367024" lvl="1">
              <a:lnSpc>
                <a:spcPts val="4759"/>
              </a:lnSpc>
              <a:buFont typeface="Arial"/>
              <a:buChar char="•"/>
            </a:pPr>
            <a:r>
              <a:rPr lang="en-US" sz="3399" spc="-169">
                <a:solidFill>
                  <a:srgbClr val="F8F8F8"/>
                </a:solidFill>
                <a:latin typeface="Arial Nova"/>
                <a:ea typeface="Arial Nova"/>
                <a:cs typeface="Arial Nova"/>
                <a:sym typeface="Arial Nova"/>
              </a:rPr>
              <a:t>Goal: Compare LSTM and GRU for predicting AAPl stock prices</a:t>
            </a:r>
          </a:p>
          <a:p>
            <a:pPr algn="just" marL="734049" indent="-367024" lvl="1">
              <a:lnSpc>
                <a:spcPts val="4759"/>
              </a:lnSpc>
              <a:buFont typeface="Arial"/>
              <a:buChar char="•"/>
            </a:pPr>
            <a:r>
              <a:rPr lang="en-US" sz="3399" spc="-169">
                <a:solidFill>
                  <a:srgbClr val="F8F8F8"/>
                </a:solidFill>
                <a:latin typeface="Arial Nova"/>
                <a:ea typeface="Arial Nova"/>
                <a:cs typeface="Arial Nova"/>
                <a:sym typeface="Arial Nova"/>
              </a:rPr>
              <a:t>Ivestigate how additional factors (Volume, OHLC) impact prediction performance</a:t>
            </a:r>
          </a:p>
          <a:p>
            <a:pPr algn="just" marL="734049" indent="-367024" lvl="1">
              <a:lnSpc>
                <a:spcPts val="4759"/>
              </a:lnSpc>
              <a:buFont typeface="Arial"/>
              <a:buChar char="•"/>
            </a:pPr>
            <a:r>
              <a:rPr lang="en-US" sz="3399" spc="-169">
                <a:solidFill>
                  <a:srgbClr val="F8F8F8"/>
                </a:solidFill>
                <a:latin typeface="Arial Nova"/>
                <a:ea typeface="Arial Nova"/>
                <a:cs typeface="Arial Nova"/>
                <a:sym typeface="Arial Nova"/>
              </a:rPr>
              <a:t>Experiment with activation functions in GRU (ReLU, LeakyReLU, ELU)</a:t>
            </a:r>
          </a:p>
          <a:p>
            <a:pPr algn="just" marL="734049" indent="-367024" lvl="1">
              <a:lnSpc>
                <a:spcPts val="4759"/>
              </a:lnSpc>
              <a:buFont typeface="Arial"/>
              <a:buChar char="•"/>
            </a:pPr>
            <a:r>
              <a:rPr lang="en-US" sz="3399" spc="-169">
                <a:solidFill>
                  <a:srgbClr val="F8F8F8"/>
                </a:solidFill>
                <a:latin typeface="Arial Nova"/>
                <a:ea typeface="Arial Nova"/>
                <a:cs typeface="Arial Nova"/>
                <a:sym typeface="Arial Nova"/>
              </a:rPr>
              <a:t>Evaluate models based on RMSE and behavior during training</a:t>
            </a:r>
          </a:p>
        </p:txBody>
      </p:sp>
      <p:sp>
        <p:nvSpPr>
          <p:cNvPr name="TextBox 3" id="3"/>
          <p:cNvSpPr txBox="true"/>
          <p:nvPr/>
        </p:nvSpPr>
        <p:spPr>
          <a:xfrm rot="3440989">
            <a:off x="15965218" y="3216557"/>
            <a:ext cx="3213715" cy="6602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41"/>
              </a:lnSpc>
            </a:pPr>
            <a:r>
              <a:rPr lang="en-US" sz="38744" i="true" spc="-2324">
                <a:solidFill>
                  <a:srgbClr val="F8F8F8"/>
                </a:solidFill>
                <a:latin typeface="Museo Moderno Italics"/>
                <a:ea typeface="Museo Moderno Italics"/>
                <a:cs typeface="Museo Moderno Italics"/>
                <a:sym typeface="Museo Moderno Italics"/>
              </a:rPr>
              <a:t>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751494" y="7711806"/>
            <a:ext cx="1507806" cy="1546494"/>
          </a:xfrm>
          <a:custGeom>
            <a:avLst/>
            <a:gdLst/>
            <a:ahLst/>
            <a:cxnLst/>
            <a:rect r="r" b="b" t="t" l="l"/>
            <a:pathLst>
              <a:path h="1546494" w="1507806">
                <a:moveTo>
                  <a:pt x="0" y="0"/>
                </a:moveTo>
                <a:lnTo>
                  <a:pt x="1507806" y="0"/>
                </a:lnTo>
                <a:lnTo>
                  <a:pt x="1507806" y="1546494"/>
                </a:lnTo>
                <a:lnTo>
                  <a:pt x="0" y="15464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257479"/>
            <a:ext cx="7652896" cy="2262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91"/>
              </a:lnSpc>
            </a:pPr>
            <a:r>
              <a:rPr lang="en-US" b="true" sz="9149" i="true" spc="-731">
                <a:solidFill>
                  <a:srgbClr val="F8F8F8"/>
                </a:solidFill>
                <a:latin typeface="Arial Nova Bold Italics"/>
                <a:ea typeface="Arial Nova Bold Italics"/>
                <a:cs typeface="Arial Nova Bold Italics"/>
                <a:sym typeface="Arial Nova Bold Italics"/>
              </a:rPr>
              <a:t>P</a:t>
            </a:r>
            <a:r>
              <a:rPr lang="en-US" sz="9149" spc="-731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roject </a:t>
            </a:r>
            <a:r>
              <a:rPr lang="en-US" b="true" sz="9149" i="true" spc="-731">
                <a:solidFill>
                  <a:srgbClr val="F8F8F8"/>
                </a:solidFill>
                <a:latin typeface="Arial Nova Bold Italics"/>
                <a:ea typeface="Arial Nova Bold Italics"/>
                <a:cs typeface="Arial Nova Bold Italics"/>
                <a:sym typeface="Arial Nova Bold Italics"/>
              </a:rPr>
              <a:t>O</a:t>
            </a:r>
            <a:r>
              <a:rPr lang="en-US" sz="9149" spc="-731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verview</a:t>
            </a:r>
          </a:p>
        </p:txBody>
      </p:sp>
    </p:spTree>
  </p:cSld>
  <p:clrMapOvr>
    <a:masterClrMapping/>
  </p:clrMapOvr>
  <p:transition spd="fast">
    <p:push dir="u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0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-7891318">
            <a:off x="-297034" y="143530"/>
            <a:ext cx="3213715" cy="6602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41"/>
              </a:lnSpc>
            </a:pPr>
            <a:r>
              <a:rPr lang="en-US" sz="38744" i="true" spc="-2324">
                <a:solidFill>
                  <a:srgbClr val="F8F8F8"/>
                </a:solidFill>
                <a:latin typeface="Museo Moderno Italics"/>
                <a:ea typeface="Museo Moderno Italics"/>
                <a:cs typeface="Museo Moderno Italics"/>
                <a:sym typeface="Museo Moderno Italics"/>
              </a:rPr>
              <a:t>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10267691">
            <a:off x="1306466" y="563670"/>
            <a:ext cx="1507806" cy="1546494"/>
          </a:xfrm>
          <a:custGeom>
            <a:avLst/>
            <a:gdLst/>
            <a:ahLst/>
            <a:cxnLst/>
            <a:rect r="r" b="b" t="t" l="l"/>
            <a:pathLst>
              <a:path h="1546494" w="1507806">
                <a:moveTo>
                  <a:pt x="0" y="0"/>
                </a:moveTo>
                <a:lnTo>
                  <a:pt x="1507807" y="0"/>
                </a:lnTo>
                <a:lnTo>
                  <a:pt x="1507807" y="1546494"/>
                </a:lnTo>
                <a:lnTo>
                  <a:pt x="0" y="15464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181616" y="5309535"/>
            <a:ext cx="9420524" cy="3744658"/>
          </a:xfrm>
          <a:custGeom>
            <a:avLst/>
            <a:gdLst/>
            <a:ahLst/>
            <a:cxnLst/>
            <a:rect r="r" b="b" t="t" l="l"/>
            <a:pathLst>
              <a:path h="3744658" w="9420524">
                <a:moveTo>
                  <a:pt x="0" y="0"/>
                </a:moveTo>
                <a:lnTo>
                  <a:pt x="9420524" y="0"/>
                </a:lnTo>
                <a:lnTo>
                  <a:pt x="9420524" y="3744658"/>
                </a:lnTo>
                <a:lnTo>
                  <a:pt x="0" y="37446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524456" y="971550"/>
            <a:ext cx="8734844" cy="4171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 spc="-149">
                <a:solidFill>
                  <a:srgbClr val="F8F8F8"/>
                </a:solidFill>
                <a:latin typeface="Arial Nova"/>
                <a:ea typeface="Arial Nova"/>
                <a:cs typeface="Arial Nova"/>
                <a:sym typeface="Arial Nova"/>
              </a:rPr>
              <a:t>LSTM</a:t>
            </a:r>
            <a:r>
              <a:rPr lang="en-US" sz="2999" spc="-149">
                <a:solidFill>
                  <a:srgbClr val="F8F8F8"/>
                </a:solidFill>
                <a:latin typeface="Arial Nova"/>
                <a:ea typeface="Arial Nova"/>
                <a:cs typeface="Arial Nova"/>
                <a:sym typeface="Arial Nova"/>
              </a:rPr>
              <a:t> struggled → produced flat and non-informative predictions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 spc="-149">
                <a:solidFill>
                  <a:srgbClr val="F8F8F8"/>
                </a:solidFill>
                <a:latin typeface="Arial Nova"/>
                <a:ea typeface="Arial Nova"/>
                <a:cs typeface="Arial Nova"/>
                <a:sym typeface="Arial Nova"/>
              </a:rPr>
              <a:t>Close-only dataset too limited → LSTM failed to converge meaningfully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 spc="-149">
                <a:solidFill>
                  <a:srgbClr val="F8F8F8"/>
                </a:solidFill>
                <a:latin typeface="Arial Nova"/>
                <a:ea typeface="Arial Nova"/>
                <a:cs typeface="Arial Nova"/>
                <a:sym typeface="Arial Nova"/>
              </a:rPr>
              <a:t>GRU handled limited data better → followed price trends, though accuracy was modest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 spc="-149">
                <a:solidFill>
                  <a:srgbClr val="F8F8F8"/>
                </a:solidFill>
                <a:latin typeface="Arial Nova"/>
                <a:ea typeface="Arial Nova"/>
                <a:cs typeface="Arial Nova"/>
                <a:sym typeface="Arial Nova"/>
              </a:rPr>
              <a:t>Reinforced need for more context (features) for models like LSTM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996134"/>
            <a:ext cx="7652896" cy="2262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91"/>
              </a:lnSpc>
            </a:pPr>
            <a:r>
              <a:rPr lang="en-US" b="true" sz="9149" i="true" spc="-731">
                <a:solidFill>
                  <a:srgbClr val="F8F8F8"/>
                </a:solidFill>
                <a:latin typeface="Arial Nova Bold Italics"/>
                <a:ea typeface="Arial Nova Bold Italics"/>
                <a:cs typeface="Arial Nova Bold Italics"/>
                <a:sym typeface="Arial Nova Bold Italics"/>
              </a:rPr>
              <a:t>M</a:t>
            </a:r>
            <a:r>
              <a:rPr lang="en-US" sz="9149" spc="-731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odel </a:t>
            </a:r>
            <a:r>
              <a:rPr lang="en-US" b="true" sz="9149" i="true" spc="-731">
                <a:solidFill>
                  <a:srgbClr val="F8F8F8"/>
                </a:solidFill>
                <a:latin typeface="Arial Nova Bold Italics"/>
                <a:ea typeface="Arial Nova Bold Italics"/>
                <a:cs typeface="Arial Nova Bold Italics"/>
                <a:sym typeface="Arial Nova Bold Italics"/>
              </a:rPr>
              <a:t>O</a:t>
            </a:r>
            <a:r>
              <a:rPr lang="en-US" sz="9149" spc="-731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bservations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28439" y="9130393"/>
            <a:ext cx="5726879" cy="394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4"/>
              </a:lnSpc>
            </a:pPr>
            <a:r>
              <a:rPr lang="en-US" b="true" sz="3120" i="true" spc="-249">
                <a:solidFill>
                  <a:srgbClr val="FFFFFF"/>
                </a:solidFill>
                <a:latin typeface="Arial Nova Bold Italics"/>
                <a:ea typeface="Arial Nova Bold Italics"/>
                <a:cs typeface="Arial Nova Bold Italics"/>
                <a:sym typeface="Arial Nova Bold Italics"/>
              </a:rPr>
              <a:t>LMST (Close only)</a:t>
            </a:r>
          </a:p>
        </p:txBody>
      </p:sp>
    </p:spTree>
  </p:cSld>
  <p:clrMapOvr>
    <a:masterClrMapping/>
  </p:clrMapOvr>
  <p:transition spd="fast">
    <p:push dir="u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0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-7891318">
            <a:off x="-297034" y="143530"/>
            <a:ext cx="3213715" cy="6602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41"/>
              </a:lnSpc>
            </a:pPr>
            <a:r>
              <a:rPr lang="en-US" sz="38744" i="true" spc="-2324">
                <a:solidFill>
                  <a:srgbClr val="F8F8F8"/>
                </a:solidFill>
                <a:latin typeface="Museo Moderno Italics"/>
                <a:ea typeface="Museo Moderno Italics"/>
                <a:cs typeface="Museo Moderno Italics"/>
                <a:sym typeface="Museo Moderno Italics"/>
              </a:rPr>
              <a:t>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10267691">
            <a:off x="1306466" y="563670"/>
            <a:ext cx="1507806" cy="1546494"/>
          </a:xfrm>
          <a:custGeom>
            <a:avLst/>
            <a:gdLst/>
            <a:ahLst/>
            <a:cxnLst/>
            <a:rect r="r" b="b" t="t" l="l"/>
            <a:pathLst>
              <a:path h="1546494" w="1507806">
                <a:moveTo>
                  <a:pt x="0" y="0"/>
                </a:moveTo>
                <a:lnTo>
                  <a:pt x="1507807" y="0"/>
                </a:lnTo>
                <a:lnTo>
                  <a:pt x="1507807" y="1546494"/>
                </a:lnTo>
                <a:lnTo>
                  <a:pt x="0" y="15464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181616" y="5309535"/>
            <a:ext cx="9420524" cy="3744658"/>
          </a:xfrm>
          <a:custGeom>
            <a:avLst/>
            <a:gdLst/>
            <a:ahLst/>
            <a:cxnLst/>
            <a:rect r="r" b="b" t="t" l="l"/>
            <a:pathLst>
              <a:path h="3744658" w="9420524">
                <a:moveTo>
                  <a:pt x="0" y="0"/>
                </a:moveTo>
                <a:lnTo>
                  <a:pt x="9420524" y="0"/>
                </a:lnTo>
                <a:lnTo>
                  <a:pt x="9420524" y="3744658"/>
                </a:lnTo>
                <a:lnTo>
                  <a:pt x="0" y="37446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181616" y="456651"/>
            <a:ext cx="9420524" cy="3815312"/>
          </a:xfrm>
          <a:custGeom>
            <a:avLst/>
            <a:gdLst/>
            <a:ahLst/>
            <a:cxnLst/>
            <a:rect r="r" b="b" t="t" l="l"/>
            <a:pathLst>
              <a:path h="3815312" w="9420524">
                <a:moveTo>
                  <a:pt x="0" y="0"/>
                </a:moveTo>
                <a:lnTo>
                  <a:pt x="9420524" y="0"/>
                </a:lnTo>
                <a:lnTo>
                  <a:pt x="9420524" y="3815312"/>
                </a:lnTo>
                <a:lnTo>
                  <a:pt x="0" y="38153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6996134"/>
            <a:ext cx="7652896" cy="2262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91"/>
              </a:lnSpc>
            </a:pPr>
            <a:r>
              <a:rPr lang="en-US" b="true" sz="9149" i="true" spc="-731">
                <a:solidFill>
                  <a:srgbClr val="F8F8F8"/>
                </a:solidFill>
                <a:latin typeface="Arial Nova Bold Italics"/>
                <a:ea typeface="Arial Nova Bold Italics"/>
                <a:cs typeface="Arial Nova Bold Italics"/>
                <a:sym typeface="Arial Nova Bold Italics"/>
              </a:rPr>
              <a:t>M</a:t>
            </a:r>
            <a:r>
              <a:rPr lang="en-US" sz="9149" spc="-731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odel </a:t>
            </a:r>
            <a:r>
              <a:rPr lang="en-US" b="true" sz="9149" i="true" spc="-731">
                <a:solidFill>
                  <a:srgbClr val="F8F8F8"/>
                </a:solidFill>
                <a:latin typeface="Arial Nova Bold Italics"/>
                <a:ea typeface="Arial Nova Bold Italics"/>
                <a:cs typeface="Arial Nova Bold Italics"/>
                <a:sym typeface="Arial Nova Bold Italics"/>
              </a:rPr>
              <a:t>O</a:t>
            </a:r>
            <a:r>
              <a:rPr lang="en-US" sz="9149" spc="-731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bservations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28439" y="9158968"/>
            <a:ext cx="5726879" cy="394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4"/>
              </a:lnSpc>
            </a:pPr>
            <a:r>
              <a:rPr lang="en-US" b="true" sz="3120" i="true" spc="-249">
                <a:solidFill>
                  <a:srgbClr val="FFFFFF"/>
                </a:solidFill>
                <a:latin typeface="Arial Nova Bold Italics"/>
                <a:ea typeface="Arial Nova Bold Italics"/>
                <a:cs typeface="Arial Nova Bold Italics"/>
                <a:sym typeface="Arial Nova Bold Italics"/>
              </a:rPr>
              <a:t>LMST (Close only)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028439" y="4395788"/>
            <a:ext cx="5726879" cy="394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4"/>
              </a:lnSpc>
            </a:pPr>
            <a:r>
              <a:rPr lang="en-US" b="true" sz="3120" i="true" spc="-249">
                <a:solidFill>
                  <a:srgbClr val="FFFFFF"/>
                </a:solidFill>
                <a:latin typeface="Arial Nova Bold Italics"/>
                <a:ea typeface="Arial Nova Bold Italics"/>
                <a:cs typeface="Arial Nova Bold Italics"/>
                <a:sym typeface="Arial Nova Bold Italics"/>
              </a:rPr>
              <a:t>GRU (Close only)</a:t>
            </a:r>
          </a:p>
        </p:txBody>
      </p:sp>
    </p:spTree>
  </p:cSld>
  <p:clrMapOvr>
    <a:masterClrMapping/>
  </p:clrMapOvr>
  <p:transition spd="fast">
    <p:push dir="u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0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537787">
            <a:off x="14782718" y="-3427106"/>
            <a:ext cx="3213715" cy="6602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41"/>
              </a:lnSpc>
            </a:pPr>
            <a:r>
              <a:rPr lang="en-US" sz="38744" i="true" spc="-2324">
                <a:solidFill>
                  <a:srgbClr val="F8F8F8"/>
                </a:solidFill>
                <a:latin typeface="Museo Moderno Italics"/>
                <a:ea typeface="Museo Moderno Italics"/>
                <a:cs typeface="Museo Moderno Italics"/>
                <a:sym typeface="Museo Moderno Italics"/>
              </a:rPr>
              <a:t>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2903202">
            <a:off x="16397959" y="1204899"/>
            <a:ext cx="1507806" cy="1546494"/>
          </a:xfrm>
          <a:custGeom>
            <a:avLst/>
            <a:gdLst/>
            <a:ahLst/>
            <a:cxnLst/>
            <a:rect r="r" b="b" t="t" l="l"/>
            <a:pathLst>
              <a:path h="1546494" w="1507806">
                <a:moveTo>
                  <a:pt x="0" y="0"/>
                </a:moveTo>
                <a:lnTo>
                  <a:pt x="1507806" y="0"/>
                </a:lnTo>
                <a:lnTo>
                  <a:pt x="1507806" y="1546494"/>
                </a:lnTo>
                <a:lnTo>
                  <a:pt x="0" y="15464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903202">
            <a:off x="1899083" y="2733238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4" y="0"/>
                </a:lnTo>
                <a:lnTo>
                  <a:pt x="322624" y="330902"/>
                </a:lnTo>
                <a:lnTo>
                  <a:pt x="0" y="330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903202">
            <a:off x="1899083" y="3375495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4" y="0"/>
                </a:lnTo>
                <a:lnTo>
                  <a:pt x="322624" y="330902"/>
                </a:lnTo>
                <a:lnTo>
                  <a:pt x="0" y="330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03202">
            <a:off x="1899083" y="4017430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4" y="0"/>
                </a:lnTo>
                <a:lnTo>
                  <a:pt x="322624" y="330902"/>
                </a:lnTo>
                <a:lnTo>
                  <a:pt x="0" y="330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5143500"/>
            <a:ext cx="8188510" cy="3295875"/>
          </a:xfrm>
          <a:custGeom>
            <a:avLst/>
            <a:gdLst/>
            <a:ahLst/>
            <a:cxnLst/>
            <a:rect r="r" b="b" t="t" l="l"/>
            <a:pathLst>
              <a:path h="3295875" w="8188510">
                <a:moveTo>
                  <a:pt x="0" y="0"/>
                </a:moveTo>
                <a:lnTo>
                  <a:pt x="8188510" y="0"/>
                </a:lnTo>
                <a:lnTo>
                  <a:pt x="8188510" y="3295875"/>
                </a:lnTo>
                <a:lnTo>
                  <a:pt x="0" y="32958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522786" y="5203936"/>
            <a:ext cx="8115300" cy="3286696"/>
          </a:xfrm>
          <a:custGeom>
            <a:avLst/>
            <a:gdLst/>
            <a:ahLst/>
            <a:cxnLst/>
            <a:rect r="r" b="b" t="t" l="l"/>
            <a:pathLst>
              <a:path h="3286696" w="8115300">
                <a:moveTo>
                  <a:pt x="0" y="0"/>
                </a:moveTo>
                <a:lnTo>
                  <a:pt x="8115300" y="0"/>
                </a:lnTo>
                <a:lnTo>
                  <a:pt x="8115300" y="3286696"/>
                </a:lnTo>
                <a:lnTo>
                  <a:pt x="0" y="32866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504508" y="2624343"/>
            <a:ext cx="11075929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 spc="-149">
                <a:solidFill>
                  <a:srgbClr val="F8F8F8"/>
                </a:solidFill>
                <a:latin typeface="Arial Nova"/>
                <a:ea typeface="Arial Nova"/>
                <a:cs typeface="Arial Nova"/>
                <a:sym typeface="Arial Nova"/>
              </a:rPr>
              <a:t>Adding Volume improved prediction quality for both models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29570" y="1314400"/>
            <a:ext cx="12592289" cy="1166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91"/>
              </a:lnSpc>
            </a:pPr>
            <a:r>
              <a:rPr lang="en-US" b="true" sz="9149" i="true" spc="-731">
                <a:solidFill>
                  <a:srgbClr val="F8F8F8"/>
                </a:solidFill>
                <a:latin typeface="Arial Nova Bold Italics"/>
                <a:ea typeface="Arial Nova Bold Italics"/>
                <a:cs typeface="Arial Nova Bold Italics"/>
                <a:sym typeface="Arial Nova Bold Italics"/>
              </a:rPr>
              <a:t>A</a:t>
            </a:r>
            <a:r>
              <a:rPr lang="en-US" sz="9149" spc="-731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dding </a:t>
            </a:r>
            <a:r>
              <a:rPr lang="en-US" b="true" sz="9149" i="true" spc="-731">
                <a:solidFill>
                  <a:srgbClr val="F8F8F8"/>
                </a:solidFill>
                <a:latin typeface="Arial Nova Bold Italics"/>
                <a:ea typeface="Arial Nova Bold Italics"/>
                <a:cs typeface="Arial Nova Bold Italics"/>
                <a:sym typeface="Arial Nova Bold Italics"/>
              </a:rPr>
              <a:t>V</a:t>
            </a:r>
            <a:r>
              <a:rPr lang="en-US" sz="9149" spc="-731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olume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04508" y="3266600"/>
            <a:ext cx="11075929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 spc="-149">
                <a:solidFill>
                  <a:srgbClr val="F8F8F8"/>
                </a:solidFill>
                <a:latin typeface="Arial Nova"/>
                <a:ea typeface="Arial Nova"/>
                <a:cs typeface="Arial Nova"/>
                <a:sym typeface="Arial Nova"/>
              </a:rPr>
              <a:t>GRU became much more responsive and closed the performance gap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504508" y="3908535"/>
            <a:ext cx="11075929" cy="1028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 spc="-149">
                <a:solidFill>
                  <a:srgbClr val="F8F8F8"/>
                </a:solidFill>
                <a:latin typeface="Arial Nova"/>
                <a:ea typeface="Arial Nova"/>
                <a:cs typeface="Arial Nova"/>
                <a:sym typeface="Arial Nova"/>
              </a:rPr>
              <a:t>LSTM also performed very well, possibly matching or slightly outperforming GRU at this stage.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060395" y="8696550"/>
            <a:ext cx="5726879" cy="394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4"/>
              </a:lnSpc>
            </a:pPr>
            <a:r>
              <a:rPr lang="en-US" b="true" sz="3120" i="true" spc="-249">
                <a:solidFill>
                  <a:srgbClr val="FFFFFF"/>
                </a:solidFill>
                <a:latin typeface="Arial Nova Bold Italics"/>
                <a:ea typeface="Arial Nova Bold Italics"/>
                <a:cs typeface="Arial Nova Bold Italics"/>
                <a:sym typeface="Arial Nova Bold Italics"/>
              </a:rPr>
              <a:t>GRU (Close + Volume)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928170" y="8696550"/>
            <a:ext cx="5726879" cy="394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4"/>
              </a:lnSpc>
            </a:pPr>
            <a:r>
              <a:rPr lang="en-US" b="true" sz="3120" i="true" spc="-249">
                <a:solidFill>
                  <a:srgbClr val="FFFFFF"/>
                </a:solidFill>
                <a:latin typeface="Arial Nova Bold Italics"/>
                <a:ea typeface="Arial Nova Bold Italics"/>
                <a:cs typeface="Arial Nova Bold Italics"/>
                <a:sym typeface="Arial Nova Bold Italics"/>
              </a:rPr>
              <a:t>LSMT (Close + Volume)</a:t>
            </a:r>
          </a:p>
        </p:txBody>
      </p:sp>
    </p:spTree>
  </p:cSld>
  <p:clrMapOvr>
    <a:masterClrMapping/>
  </p:clrMapOvr>
  <p:transition spd="fast">
    <p:push dir="u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0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537787">
            <a:off x="14782718" y="-3427106"/>
            <a:ext cx="3213715" cy="6602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41"/>
              </a:lnSpc>
            </a:pPr>
            <a:r>
              <a:rPr lang="en-US" sz="38744" i="true" spc="-2324">
                <a:solidFill>
                  <a:srgbClr val="F8F8F8"/>
                </a:solidFill>
                <a:latin typeface="Museo Moderno Italics"/>
                <a:ea typeface="Museo Moderno Italics"/>
                <a:cs typeface="Museo Moderno Italics"/>
                <a:sym typeface="Museo Moderno Italics"/>
              </a:rPr>
              <a:t>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2903202">
            <a:off x="16397959" y="1204899"/>
            <a:ext cx="1507806" cy="1546494"/>
          </a:xfrm>
          <a:custGeom>
            <a:avLst/>
            <a:gdLst/>
            <a:ahLst/>
            <a:cxnLst/>
            <a:rect r="r" b="b" t="t" l="l"/>
            <a:pathLst>
              <a:path h="1546494" w="1507806">
                <a:moveTo>
                  <a:pt x="0" y="0"/>
                </a:moveTo>
                <a:lnTo>
                  <a:pt x="1507806" y="0"/>
                </a:lnTo>
                <a:lnTo>
                  <a:pt x="1507806" y="1546494"/>
                </a:lnTo>
                <a:lnTo>
                  <a:pt x="0" y="15464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903202">
            <a:off x="974535" y="3875578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3" y="0"/>
                </a:lnTo>
                <a:lnTo>
                  <a:pt x="322623" y="330902"/>
                </a:lnTo>
                <a:lnTo>
                  <a:pt x="0" y="330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903202">
            <a:off x="6839825" y="3875578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4" y="0"/>
                </a:lnTo>
                <a:lnTo>
                  <a:pt x="322624" y="330902"/>
                </a:lnTo>
                <a:lnTo>
                  <a:pt x="0" y="330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03202">
            <a:off x="12547311" y="3875578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4" y="0"/>
                </a:lnTo>
                <a:lnTo>
                  <a:pt x="322624" y="330902"/>
                </a:lnTo>
                <a:lnTo>
                  <a:pt x="0" y="330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05021" y="6310317"/>
            <a:ext cx="6626424" cy="2683702"/>
          </a:xfrm>
          <a:custGeom>
            <a:avLst/>
            <a:gdLst/>
            <a:ahLst/>
            <a:cxnLst/>
            <a:rect r="r" b="b" t="t" l="l"/>
            <a:pathLst>
              <a:path h="2683702" w="6626424">
                <a:moveTo>
                  <a:pt x="0" y="0"/>
                </a:moveTo>
                <a:lnTo>
                  <a:pt x="6626424" y="0"/>
                </a:lnTo>
                <a:lnTo>
                  <a:pt x="6626424" y="2683702"/>
                </a:lnTo>
                <a:lnTo>
                  <a:pt x="0" y="26837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348044" y="6257376"/>
            <a:ext cx="6911256" cy="2799059"/>
          </a:xfrm>
          <a:custGeom>
            <a:avLst/>
            <a:gdLst/>
            <a:ahLst/>
            <a:cxnLst/>
            <a:rect r="r" b="b" t="t" l="l"/>
            <a:pathLst>
              <a:path h="2799059" w="6911256">
                <a:moveTo>
                  <a:pt x="0" y="0"/>
                </a:moveTo>
                <a:lnTo>
                  <a:pt x="6911256" y="0"/>
                </a:lnTo>
                <a:lnTo>
                  <a:pt x="6911256" y="2799059"/>
                </a:lnTo>
                <a:lnTo>
                  <a:pt x="0" y="27990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4400000"/>
            <a:ext cx="4781502" cy="1552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 spc="-149">
                <a:solidFill>
                  <a:srgbClr val="F8F8F8"/>
                </a:solidFill>
                <a:latin typeface="Arial Nova"/>
                <a:ea typeface="Arial Nova"/>
                <a:cs typeface="Arial Nova"/>
                <a:sym typeface="Arial Nova"/>
              </a:rPr>
              <a:t>Adding OHLC introduced richer feature set → GRU handled this complexity better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17167" y="1247775"/>
            <a:ext cx="10306289" cy="2262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91"/>
              </a:lnSpc>
            </a:pPr>
            <a:r>
              <a:rPr lang="en-US" b="true" sz="9149" i="true" spc="-731">
                <a:solidFill>
                  <a:srgbClr val="F8F8F8"/>
                </a:solidFill>
                <a:latin typeface="Arial Nova Bold Italics"/>
                <a:ea typeface="Arial Nova Bold Italics"/>
                <a:cs typeface="Arial Nova Bold Italics"/>
                <a:sym typeface="Arial Nova Bold Italics"/>
              </a:rPr>
              <a:t>OHLC </a:t>
            </a:r>
            <a:r>
              <a:rPr lang="en-US" sz="9149" spc="-731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+ </a:t>
            </a:r>
            <a:r>
              <a:rPr lang="en-US" b="true" sz="9149" i="true" spc="-731">
                <a:solidFill>
                  <a:srgbClr val="F8F8F8"/>
                </a:solidFill>
                <a:latin typeface="Arial Nova Bold Italics"/>
                <a:ea typeface="Arial Nova Bold Italics"/>
                <a:cs typeface="Arial Nova Bold Italics"/>
                <a:sym typeface="Arial Nova Bold Italics"/>
              </a:rPr>
              <a:t>V</a:t>
            </a:r>
            <a:r>
              <a:rPr lang="en-US" sz="9149" spc="-731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olume → </a:t>
            </a:r>
            <a:r>
              <a:rPr lang="en-US" b="true" sz="9149" i="true" spc="-731">
                <a:solidFill>
                  <a:srgbClr val="F8F8F8"/>
                </a:solidFill>
                <a:latin typeface="Arial Nova Bold Italics"/>
                <a:ea typeface="Arial Nova Bold Italics"/>
                <a:cs typeface="Arial Nova Bold Italics"/>
                <a:sym typeface="Arial Nova Bold Italics"/>
              </a:rPr>
              <a:t>GRU</a:t>
            </a:r>
            <a:r>
              <a:rPr lang="en-US" sz="9149" spc="-731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 </a:t>
            </a:r>
            <a:r>
              <a:rPr lang="en-US" b="true" sz="9149" i="true" spc="-731">
                <a:solidFill>
                  <a:srgbClr val="F8F8F8"/>
                </a:solidFill>
                <a:latin typeface="Arial Nova Bold Italics"/>
                <a:ea typeface="Arial Nova Bold Italics"/>
                <a:cs typeface="Arial Nova Bold Italics"/>
                <a:sym typeface="Arial Nova Bold Italics"/>
              </a:rPr>
              <a:t>T</a:t>
            </a:r>
            <a:r>
              <a:rPr lang="en-US" sz="9149" spc="-731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akes the </a:t>
            </a:r>
            <a:r>
              <a:rPr lang="en-US" b="true" sz="9149" i="true" spc="-731">
                <a:solidFill>
                  <a:srgbClr val="F8F8F8"/>
                </a:solidFill>
                <a:latin typeface="Arial Nova Bold Italics"/>
                <a:ea typeface="Arial Nova Bold Italics"/>
                <a:cs typeface="Arial Nova Bold Italics"/>
                <a:sym typeface="Arial Nova Bold Italics"/>
              </a:rPr>
              <a:t>L</a:t>
            </a:r>
            <a:r>
              <a:rPr lang="en-US" sz="9149" spc="-731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ead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770311" y="4400000"/>
            <a:ext cx="4781502" cy="1552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 spc="-149">
                <a:solidFill>
                  <a:srgbClr val="F8F8F8"/>
                </a:solidFill>
                <a:latin typeface="Arial Nova"/>
                <a:ea typeface="Arial Nova"/>
                <a:cs typeface="Arial Nova"/>
                <a:sym typeface="Arial Nova"/>
              </a:rPr>
              <a:t>Adding OHLC introduced richer feature set → GRU handled this complexity better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477798" y="4400000"/>
            <a:ext cx="4781502" cy="2076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 spc="-149">
                <a:solidFill>
                  <a:srgbClr val="F8F8F8"/>
                </a:solidFill>
                <a:latin typeface="Arial Nova"/>
                <a:ea typeface="Arial Nova"/>
                <a:cs typeface="Arial Nova"/>
                <a:sym typeface="Arial Nova"/>
              </a:rPr>
              <a:t>LSTM was still competitive, but GRU showed its scaling advantage</a:t>
            </a:r>
          </a:p>
          <a:p>
            <a:pPr algn="just">
              <a:lnSpc>
                <a:spcPts val="419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274258" y="9334500"/>
            <a:ext cx="5726879" cy="394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4"/>
              </a:lnSpc>
            </a:pPr>
            <a:r>
              <a:rPr lang="en-US" b="true" sz="3120" i="true" spc="-249">
                <a:solidFill>
                  <a:srgbClr val="FFFFFF"/>
                </a:solidFill>
                <a:latin typeface="Arial Nova Bold Italics"/>
                <a:ea typeface="Arial Nova Bold Italics"/>
                <a:cs typeface="Arial Nova Bold Italics"/>
                <a:sym typeface="Arial Nova Bold Italics"/>
              </a:rPr>
              <a:t>LSMT(Volume + OHLC)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940232" y="9334500"/>
            <a:ext cx="5726879" cy="394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4"/>
              </a:lnSpc>
            </a:pPr>
            <a:r>
              <a:rPr lang="en-US" b="true" sz="3120" i="true" spc="-249">
                <a:solidFill>
                  <a:srgbClr val="FFFFFF"/>
                </a:solidFill>
                <a:latin typeface="Arial Nova Bold Italics"/>
                <a:ea typeface="Arial Nova Bold Italics"/>
                <a:cs typeface="Arial Nova Bold Italics"/>
                <a:sym typeface="Arial Nova Bold Italics"/>
              </a:rPr>
              <a:t>GRU(Volume + OHLC)</a:t>
            </a:r>
          </a:p>
        </p:txBody>
      </p:sp>
    </p:spTree>
  </p:cSld>
  <p:clrMapOvr>
    <a:masterClrMapping/>
  </p:clrMapOvr>
  <p:transition spd="fast">
    <p:push dir="u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0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-7891318">
            <a:off x="-297034" y="143530"/>
            <a:ext cx="3213715" cy="6602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41"/>
              </a:lnSpc>
            </a:pPr>
            <a:r>
              <a:rPr lang="en-US" sz="38744" i="true" spc="-2324">
                <a:solidFill>
                  <a:srgbClr val="F8F8F8"/>
                </a:solidFill>
                <a:latin typeface="Museo Moderno Italics"/>
                <a:ea typeface="Museo Moderno Italics"/>
                <a:cs typeface="Museo Moderno Italics"/>
                <a:sym typeface="Museo Moderno Italics"/>
              </a:rPr>
              <a:t>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10267691">
            <a:off x="1306466" y="563670"/>
            <a:ext cx="1507806" cy="1546494"/>
          </a:xfrm>
          <a:custGeom>
            <a:avLst/>
            <a:gdLst/>
            <a:ahLst/>
            <a:cxnLst/>
            <a:rect r="r" b="b" t="t" l="l"/>
            <a:pathLst>
              <a:path h="1546494" w="1507806">
                <a:moveTo>
                  <a:pt x="0" y="0"/>
                </a:moveTo>
                <a:lnTo>
                  <a:pt x="1507807" y="0"/>
                </a:lnTo>
                <a:lnTo>
                  <a:pt x="1507807" y="1546494"/>
                </a:lnTo>
                <a:lnTo>
                  <a:pt x="0" y="15464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524456" y="2164289"/>
            <a:ext cx="8734844" cy="1028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 spc="-149">
                <a:solidFill>
                  <a:srgbClr val="F8F8F8"/>
                </a:solidFill>
                <a:latin typeface="Arial Nova"/>
                <a:ea typeface="Arial Nova"/>
                <a:cs typeface="Arial Nova"/>
                <a:sym typeface="Arial Nova"/>
              </a:rPr>
              <a:t>Tracked overall trend but consistently underpredicted stock prices.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35960" y="6105792"/>
            <a:ext cx="7652896" cy="3357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91"/>
              </a:lnSpc>
            </a:pPr>
            <a:r>
              <a:rPr lang="en-US" b="true" sz="9149" i="true" spc="-731">
                <a:solidFill>
                  <a:srgbClr val="F8F8F8"/>
                </a:solidFill>
                <a:latin typeface="Arial Nova Bold Italics"/>
                <a:ea typeface="Arial Nova Bold Italics"/>
                <a:cs typeface="Arial Nova Bold Italics"/>
                <a:sym typeface="Arial Nova Bold Italics"/>
              </a:rPr>
              <a:t>GRU A</a:t>
            </a:r>
            <a:r>
              <a:rPr lang="en-US" sz="9149" spc="-731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ctivation </a:t>
            </a:r>
            <a:r>
              <a:rPr lang="en-US" b="true" sz="9149" i="true" spc="-731">
                <a:solidFill>
                  <a:srgbClr val="F8F8F8"/>
                </a:solidFill>
                <a:latin typeface="Arial Nova Bold Italics"/>
                <a:ea typeface="Arial Nova Bold Italics"/>
                <a:cs typeface="Arial Nova Bold Italics"/>
                <a:sym typeface="Arial Nova Bold Italics"/>
              </a:rPr>
              <a:t>F</a:t>
            </a:r>
            <a:r>
              <a:rPr lang="en-US" sz="9149" spc="-731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unction </a:t>
            </a:r>
            <a:r>
              <a:rPr lang="en-US" b="true" sz="9149" i="true" spc="-731">
                <a:solidFill>
                  <a:srgbClr val="F8F8F8"/>
                </a:solidFill>
                <a:latin typeface="Arial Nova Bold Italics"/>
                <a:ea typeface="Arial Nova Bold Italics"/>
                <a:cs typeface="Arial Nova Bold Italics"/>
                <a:sym typeface="Arial Nova Bold Italics"/>
              </a:rPr>
              <a:t>E</a:t>
            </a:r>
            <a:r>
              <a:rPr lang="en-US" sz="9149" spc="-731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xperiments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524456" y="1722964"/>
            <a:ext cx="7520130" cy="498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9"/>
              </a:lnSpc>
            </a:pPr>
            <a:r>
              <a:rPr lang="en-US" sz="3999" spc="-319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ReLU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2903202">
            <a:off x="8027544" y="1754363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4" y="0"/>
                </a:lnTo>
                <a:lnTo>
                  <a:pt x="322624" y="330902"/>
                </a:lnTo>
                <a:lnTo>
                  <a:pt x="0" y="330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524456" y="3752094"/>
            <a:ext cx="8734844" cy="1028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 spc="-149">
                <a:solidFill>
                  <a:srgbClr val="F8F8F8"/>
                </a:solidFill>
                <a:latin typeface="Arial Nova"/>
                <a:ea typeface="Arial Nova"/>
                <a:cs typeface="Arial Nova"/>
                <a:sym typeface="Arial Nova"/>
              </a:rPr>
              <a:t>Slightly improved tracking over ReLU but still fell short of actual prices.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524456" y="3310770"/>
            <a:ext cx="7520130" cy="498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9"/>
              </a:lnSpc>
            </a:pPr>
            <a:r>
              <a:rPr lang="en-US" sz="3999" spc="-319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LeakyReLU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2903202">
            <a:off x="8027544" y="3263733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4" y="0"/>
                </a:lnTo>
                <a:lnTo>
                  <a:pt x="322624" y="330902"/>
                </a:lnTo>
                <a:lnTo>
                  <a:pt x="0" y="330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524456" y="5326894"/>
            <a:ext cx="8734844" cy="1028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 spc="-149">
                <a:solidFill>
                  <a:srgbClr val="F8F8F8"/>
                </a:solidFill>
                <a:latin typeface="Arial Nova"/>
                <a:ea typeface="Arial Nova"/>
                <a:cs typeface="Arial Nova"/>
                <a:sym typeface="Arial Nova"/>
              </a:rPr>
              <a:t>Best performer, closely following actual prices with smaller gaps.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524456" y="4885570"/>
            <a:ext cx="7520130" cy="498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9"/>
              </a:lnSpc>
            </a:pPr>
            <a:r>
              <a:rPr lang="en-US" sz="3999" spc="-319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ELU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-2903202">
            <a:off x="8027544" y="4916969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4" y="0"/>
                </a:lnTo>
                <a:lnTo>
                  <a:pt x="322624" y="330901"/>
                </a:lnTo>
                <a:lnTo>
                  <a:pt x="0" y="3309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8524456" y="6901694"/>
            <a:ext cx="8734844" cy="1028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 spc="-149">
                <a:solidFill>
                  <a:srgbClr val="F8F8F8"/>
                </a:solidFill>
                <a:latin typeface="Arial Nova"/>
                <a:ea typeface="Arial Nova"/>
                <a:cs typeface="Arial Nova"/>
                <a:sym typeface="Arial Nova"/>
              </a:rPr>
              <a:t>ELU activation offered the most accurate and stable predictions overall.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524456" y="6460370"/>
            <a:ext cx="7520130" cy="498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9"/>
              </a:lnSpc>
            </a:pPr>
            <a:r>
              <a:rPr lang="en-US" sz="3999" spc="-319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Conclusion → 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-2903202">
            <a:off x="8027544" y="6491769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4" y="0"/>
                </a:lnTo>
                <a:lnTo>
                  <a:pt x="322624" y="330902"/>
                </a:lnTo>
                <a:lnTo>
                  <a:pt x="0" y="330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u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0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-7891318">
            <a:off x="-297034" y="143530"/>
            <a:ext cx="3213715" cy="6602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41"/>
              </a:lnSpc>
            </a:pPr>
            <a:r>
              <a:rPr lang="en-US" sz="38744" i="true" spc="-2324">
                <a:solidFill>
                  <a:srgbClr val="F8F8F8"/>
                </a:solidFill>
                <a:latin typeface="Museo Moderno Italics"/>
                <a:ea typeface="Museo Moderno Italics"/>
                <a:cs typeface="Museo Moderno Italics"/>
                <a:sym typeface="Museo Moderno Italics"/>
              </a:rPr>
              <a:t>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10267691">
            <a:off x="1306466" y="563670"/>
            <a:ext cx="1507806" cy="1546494"/>
          </a:xfrm>
          <a:custGeom>
            <a:avLst/>
            <a:gdLst/>
            <a:ahLst/>
            <a:cxnLst/>
            <a:rect r="r" b="b" t="t" l="l"/>
            <a:pathLst>
              <a:path h="1546494" w="1507806">
                <a:moveTo>
                  <a:pt x="0" y="0"/>
                </a:moveTo>
                <a:lnTo>
                  <a:pt x="1507807" y="0"/>
                </a:lnTo>
                <a:lnTo>
                  <a:pt x="1507807" y="1546494"/>
                </a:lnTo>
                <a:lnTo>
                  <a:pt x="0" y="15464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143375" y="477754"/>
            <a:ext cx="7361035" cy="2981219"/>
          </a:xfrm>
          <a:custGeom>
            <a:avLst/>
            <a:gdLst/>
            <a:ahLst/>
            <a:cxnLst/>
            <a:rect r="r" b="b" t="t" l="l"/>
            <a:pathLst>
              <a:path h="2981219" w="7361035">
                <a:moveTo>
                  <a:pt x="0" y="0"/>
                </a:moveTo>
                <a:lnTo>
                  <a:pt x="7361035" y="0"/>
                </a:lnTo>
                <a:lnTo>
                  <a:pt x="7361035" y="2981219"/>
                </a:lnTo>
                <a:lnTo>
                  <a:pt x="0" y="29812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779867" y="3534379"/>
            <a:ext cx="7219244" cy="2914770"/>
          </a:xfrm>
          <a:custGeom>
            <a:avLst/>
            <a:gdLst/>
            <a:ahLst/>
            <a:cxnLst/>
            <a:rect r="r" b="b" t="t" l="l"/>
            <a:pathLst>
              <a:path h="2914770" w="7219244">
                <a:moveTo>
                  <a:pt x="0" y="0"/>
                </a:moveTo>
                <a:lnTo>
                  <a:pt x="7219245" y="0"/>
                </a:lnTo>
                <a:lnTo>
                  <a:pt x="7219245" y="2914770"/>
                </a:lnTo>
                <a:lnTo>
                  <a:pt x="0" y="29147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823893" y="6525349"/>
            <a:ext cx="7242262" cy="2905957"/>
          </a:xfrm>
          <a:custGeom>
            <a:avLst/>
            <a:gdLst/>
            <a:ahLst/>
            <a:cxnLst/>
            <a:rect r="r" b="b" t="t" l="l"/>
            <a:pathLst>
              <a:path h="2905957" w="7242262">
                <a:moveTo>
                  <a:pt x="0" y="0"/>
                </a:moveTo>
                <a:lnTo>
                  <a:pt x="7242261" y="0"/>
                </a:lnTo>
                <a:lnTo>
                  <a:pt x="7242261" y="2905958"/>
                </a:lnTo>
                <a:lnTo>
                  <a:pt x="0" y="29059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35960" y="6105792"/>
            <a:ext cx="7652896" cy="3357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91"/>
              </a:lnSpc>
            </a:pPr>
            <a:r>
              <a:rPr lang="en-US" b="true" sz="9149" i="true" spc="-731">
                <a:solidFill>
                  <a:srgbClr val="F8F8F8"/>
                </a:solidFill>
                <a:latin typeface="Arial Nova Bold Italics"/>
                <a:ea typeface="Arial Nova Bold Italics"/>
                <a:cs typeface="Arial Nova Bold Italics"/>
                <a:sym typeface="Arial Nova Bold Italics"/>
              </a:rPr>
              <a:t>GRU A</a:t>
            </a:r>
            <a:r>
              <a:rPr lang="en-US" sz="9149" spc="-731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ctivation </a:t>
            </a:r>
            <a:r>
              <a:rPr lang="en-US" b="true" sz="9149" i="true" spc="-731">
                <a:solidFill>
                  <a:srgbClr val="F8F8F8"/>
                </a:solidFill>
                <a:latin typeface="Arial Nova Bold Italics"/>
                <a:ea typeface="Arial Nova Bold Italics"/>
                <a:cs typeface="Arial Nova Bold Italics"/>
                <a:sym typeface="Arial Nova Bold Italics"/>
              </a:rPr>
              <a:t>F</a:t>
            </a:r>
            <a:r>
              <a:rPr lang="en-US" sz="9149" spc="-731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unction </a:t>
            </a:r>
            <a:r>
              <a:rPr lang="en-US" b="true" sz="9149" i="true" spc="-731">
                <a:solidFill>
                  <a:srgbClr val="F8F8F8"/>
                </a:solidFill>
                <a:latin typeface="Arial Nova Bold Italics"/>
                <a:ea typeface="Arial Nova Bold Italics"/>
                <a:cs typeface="Arial Nova Bold Italics"/>
                <a:sym typeface="Arial Nova Bold Italics"/>
              </a:rPr>
              <a:t>E</a:t>
            </a:r>
            <a:r>
              <a:rPr lang="en-US" sz="9149" spc="-731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xperiments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143375" y="3563748"/>
            <a:ext cx="7520130" cy="498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9"/>
              </a:lnSpc>
            </a:pPr>
            <a:r>
              <a:rPr lang="en-US" sz="3999" spc="-319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ReLU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478982" y="6448823"/>
            <a:ext cx="7520130" cy="498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799"/>
              </a:lnSpc>
            </a:pPr>
            <a:r>
              <a:rPr lang="en-US" b="true" sz="3999" spc="-319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LeakyReLU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684958" y="9568108"/>
            <a:ext cx="7520130" cy="498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9"/>
              </a:lnSpc>
            </a:pPr>
            <a:r>
              <a:rPr lang="en-US" b="true" sz="3999" spc="-319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ELU</a:t>
            </a:r>
          </a:p>
        </p:txBody>
      </p:sp>
    </p:spTree>
  </p:cSld>
  <p:clrMapOvr>
    <a:masterClrMapping/>
  </p:clrMapOvr>
  <p:transition spd="fast">
    <p:push dir="u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0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537787">
            <a:off x="14782718" y="-3427106"/>
            <a:ext cx="3213715" cy="6602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41"/>
              </a:lnSpc>
            </a:pPr>
            <a:r>
              <a:rPr lang="en-US" sz="38744" i="true" spc="-2324">
                <a:solidFill>
                  <a:srgbClr val="F8F8F8"/>
                </a:solidFill>
                <a:latin typeface="Museo Moderno Italics"/>
                <a:ea typeface="Museo Moderno Italics"/>
                <a:cs typeface="Museo Moderno Italics"/>
                <a:sym typeface="Museo Moderno Italics"/>
              </a:rPr>
              <a:t>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2903202">
            <a:off x="16397959" y="1204899"/>
            <a:ext cx="1507806" cy="1546494"/>
          </a:xfrm>
          <a:custGeom>
            <a:avLst/>
            <a:gdLst/>
            <a:ahLst/>
            <a:cxnLst/>
            <a:rect r="r" b="b" t="t" l="l"/>
            <a:pathLst>
              <a:path h="1546494" w="1507806">
                <a:moveTo>
                  <a:pt x="0" y="0"/>
                </a:moveTo>
                <a:lnTo>
                  <a:pt x="1507806" y="0"/>
                </a:lnTo>
                <a:lnTo>
                  <a:pt x="1507806" y="1546494"/>
                </a:lnTo>
                <a:lnTo>
                  <a:pt x="0" y="15464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317552" y="2033765"/>
            <a:ext cx="7652896" cy="2262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91"/>
              </a:lnSpc>
            </a:pPr>
            <a:r>
              <a:rPr lang="en-US" b="true" sz="9149" i="true" spc="-731">
                <a:solidFill>
                  <a:srgbClr val="F8F8F8"/>
                </a:solidFill>
                <a:latin typeface="Arial Nova Bold Italics"/>
                <a:ea typeface="Arial Nova Bold Italics"/>
                <a:cs typeface="Arial Nova Bold Italics"/>
                <a:sym typeface="Arial Nova Bold Italics"/>
              </a:rPr>
              <a:t>C</a:t>
            </a:r>
            <a:r>
              <a:rPr lang="en-US" b="true" sz="9149" spc="-731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hallenges </a:t>
            </a:r>
            <a:r>
              <a:rPr lang="en-US" b="true" sz="9149" i="true" spc="-731">
                <a:solidFill>
                  <a:srgbClr val="F8F8F8"/>
                </a:solidFill>
                <a:latin typeface="Arial Nova Bold Italics"/>
                <a:ea typeface="Arial Nova Bold Italics"/>
                <a:cs typeface="Arial Nova Bold Italics"/>
                <a:sym typeface="Arial Nova Bold Italics"/>
              </a:rPr>
              <a:t>E</a:t>
            </a:r>
            <a:r>
              <a:rPr lang="en-US" b="true" sz="9149" spc="-731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ncountered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06036" y="4657725"/>
            <a:ext cx="11075929" cy="3648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 spc="-149">
                <a:solidFill>
                  <a:srgbClr val="F8F8F8"/>
                </a:solidFill>
                <a:latin typeface="Arial Nova"/>
                <a:ea typeface="Arial Nova"/>
                <a:cs typeface="Arial Nova"/>
                <a:sym typeface="Arial Nova"/>
              </a:rPr>
              <a:t>Input shape management became more difficult as features were added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 spc="-149">
                <a:solidFill>
                  <a:srgbClr val="F8F8F8"/>
                </a:solidFill>
                <a:latin typeface="Arial Nova"/>
                <a:ea typeface="Arial Nova"/>
                <a:cs typeface="Arial Nova"/>
                <a:sym typeface="Arial Nova"/>
              </a:rPr>
              <a:t>LSTM’s inability to handle Close-only highlighted risks of underfitting with limited data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 spc="-149">
                <a:solidFill>
                  <a:srgbClr val="F8F8F8"/>
                </a:solidFill>
                <a:latin typeface="Arial Nova"/>
                <a:ea typeface="Arial Nova"/>
                <a:cs typeface="Arial Nova"/>
                <a:sym typeface="Arial Nova"/>
              </a:rPr>
              <a:t>Activation experiments → small tweaks had large effects on training stability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 spc="-149">
                <a:solidFill>
                  <a:srgbClr val="F8F8F8"/>
                </a:solidFill>
                <a:latin typeface="Arial Nova"/>
                <a:ea typeface="Arial Nova"/>
                <a:cs typeface="Arial Nova"/>
                <a:sym typeface="Arial Nova"/>
              </a:rPr>
              <a:t>psutil + TensorBoard helped monitor efficiency during experiments</a:t>
            </a:r>
          </a:p>
        </p:txBody>
      </p:sp>
    </p:spTree>
  </p:cSld>
  <p:clrMapOvr>
    <a:masterClrMapping/>
  </p:clrMapOvr>
  <p:transition spd="fast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DAGmQ4bRB2k</dc:identifier>
  <dcterms:modified xsi:type="dcterms:W3CDTF">2011-08-01T06:04:30Z</dcterms:modified>
  <cp:revision>1</cp:revision>
  <dc:title>RNN &amp; Stock Predicitions</dc:title>
</cp:coreProperties>
</file>