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62" r:id="rId3"/>
    <p:sldId id="276" r:id="rId4"/>
    <p:sldId id="261" r:id="rId5"/>
    <p:sldId id="265" r:id="rId6"/>
    <p:sldId id="266" r:id="rId7"/>
    <p:sldId id="267" r:id="rId8"/>
    <p:sldId id="268" r:id="rId9"/>
    <p:sldId id="269" r:id="rId10"/>
    <p:sldId id="271" r:id="rId11"/>
    <p:sldId id="274" r:id="rId12"/>
    <p:sldId id="272" r:id="rId13"/>
    <p:sldId id="275" r:id="rId14"/>
    <p:sldId id="281" r:id="rId15"/>
    <p:sldId id="278" r:id="rId16"/>
    <p:sldId id="279" r:id="rId17"/>
    <p:sldId id="280" r:id="rId18"/>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00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8E3EBB-99D2-4923-88A4-94EC4781F3DA}"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l-GR"/>
        </a:p>
      </dgm:t>
    </dgm:pt>
    <dgm:pt modelId="{FF766EEB-9D42-47FC-8E6E-995B56E1E4CB}">
      <dgm:prSet phldrT="[Κείμενο]" phldr="1"/>
      <dgm:spPr/>
      <dgm:t>
        <a:bodyPr/>
        <a:lstStyle/>
        <a:p>
          <a:endParaRPr lang="el-GR" dirty="0"/>
        </a:p>
      </dgm:t>
    </dgm:pt>
    <dgm:pt modelId="{130CA788-B3A7-4E27-BECC-7A921A014B0B}" type="parTrans" cxnId="{A008E67F-8BAB-4EF4-BC5F-2D9184931AC5}">
      <dgm:prSet/>
      <dgm:spPr/>
      <dgm:t>
        <a:bodyPr/>
        <a:lstStyle/>
        <a:p>
          <a:endParaRPr lang="el-GR"/>
        </a:p>
      </dgm:t>
    </dgm:pt>
    <dgm:pt modelId="{787048E1-0B31-4C75-88DA-EF6614337B70}" type="sibTrans" cxnId="{A008E67F-8BAB-4EF4-BC5F-2D9184931AC5}">
      <dgm:prSet/>
      <dgm:spPr/>
      <dgm:t>
        <a:bodyPr/>
        <a:lstStyle/>
        <a:p>
          <a:endParaRPr lang="el-GR"/>
        </a:p>
      </dgm:t>
    </dgm:pt>
    <dgm:pt modelId="{C182849D-8ADA-4107-AFC8-8072E45C4146}">
      <dgm:prSet phldrT="[Κείμενο]"/>
      <dgm:spPr>
        <a:gradFill rotWithShape="0">
          <a:gsLst>
            <a:gs pos="0">
              <a:srgbClr val="00002E"/>
            </a:gs>
            <a:gs pos="46000">
              <a:srgbClr val="00002E"/>
            </a:gs>
            <a:gs pos="100000">
              <a:srgbClr val="000000"/>
            </a:gs>
          </a:gsLst>
          <a:path path="circle">
            <a:fillToRect l="100000" b="100000"/>
          </a:path>
        </a:gradFill>
      </dgm:spPr>
      <dgm:t>
        <a:bodyPr/>
        <a:lstStyle/>
        <a:p>
          <a:pPr>
            <a:buNone/>
          </a:pPr>
          <a:r>
            <a:rPr lang="en-US" b="0" i="0" dirty="0"/>
            <a:t>   A pipeline is a technique used to improve processor performance by overlapping the execution of multiple instructions. Each instruction goes through a series of stages (like fetching, decoding, executing, memory access, and writing back). </a:t>
          </a:r>
          <a:endParaRPr lang="el-GR" dirty="0"/>
        </a:p>
      </dgm:t>
    </dgm:pt>
    <dgm:pt modelId="{AD452DE3-EF7A-4EAA-B5CD-2400470FC624}" type="parTrans" cxnId="{AC5C1868-AAE2-449A-AF54-9E326884E64E}">
      <dgm:prSet/>
      <dgm:spPr/>
      <dgm:t>
        <a:bodyPr/>
        <a:lstStyle/>
        <a:p>
          <a:endParaRPr lang="el-GR"/>
        </a:p>
      </dgm:t>
    </dgm:pt>
    <dgm:pt modelId="{E4297534-2353-44C1-8E79-1C0284ED9179}" type="sibTrans" cxnId="{AC5C1868-AAE2-449A-AF54-9E326884E64E}">
      <dgm:prSet/>
      <dgm:spPr/>
      <dgm:t>
        <a:bodyPr/>
        <a:lstStyle/>
        <a:p>
          <a:endParaRPr lang="el-GR"/>
        </a:p>
      </dgm:t>
    </dgm:pt>
    <dgm:pt modelId="{3C61FD66-656E-4184-AF83-644D42B0B851}">
      <dgm:prSet phldrT="[Κείμενο]"/>
      <dgm:spPr/>
      <dgm:t>
        <a:bodyPr/>
        <a:lstStyle/>
        <a:p>
          <a:r>
            <a:rPr lang="en-US" dirty="0"/>
            <a:t> </a:t>
          </a:r>
          <a:endParaRPr lang="el-GR" dirty="0"/>
        </a:p>
      </dgm:t>
    </dgm:pt>
    <dgm:pt modelId="{8547648F-F173-4A30-AD19-130013CBBB0C}" type="parTrans" cxnId="{BA88C4C4-64E5-40FC-90D6-DC7450A769AB}">
      <dgm:prSet/>
      <dgm:spPr/>
      <dgm:t>
        <a:bodyPr/>
        <a:lstStyle/>
        <a:p>
          <a:endParaRPr lang="el-GR"/>
        </a:p>
      </dgm:t>
    </dgm:pt>
    <dgm:pt modelId="{69117DEE-D840-482B-97FB-CB9A990FCC0B}" type="sibTrans" cxnId="{BA88C4C4-64E5-40FC-90D6-DC7450A769AB}">
      <dgm:prSet/>
      <dgm:spPr/>
      <dgm:t>
        <a:bodyPr/>
        <a:lstStyle/>
        <a:p>
          <a:endParaRPr lang="el-GR"/>
        </a:p>
      </dgm:t>
    </dgm:pt>
    <dgm:pt modelId="{85532EE2-B9C7-4D74-8D97-E641C9EB2D32}">
      <dgm:prSet phldrT="[Κείμενο]"/>
      <dgm:spPr>
        <a:gradFill rotWithShape="0">
          <a:gsLst>
            <a:gs pos="0">
              <a:srgbClr val="00002E"/>
            </a:gs>
            <a:gs pos="46000">
              <a:srgbClr val="00002E"/>
            </a:gs>
            <a:gs pos="100000">
              <a:srgbClr val="000000"/>
            </a:gs>
          </a:gsLst>
          <a:path path="circle">
            <a:fillToRect l="100000" b="100000"/>
          </a:path>
        </a:gradFill>
      </dgm:spPr>
      <dgm:t>
        <a:bodyPr/>
        <a:lstStyle/>
        <a:p>
          <a:pPr>
            <a:buNone/>
          </a:pPr>
          <a:r>
            <a:rPr lang="en-US" b="0" i="0" dirty="0"/>
            <a:t>   The "without interlocked pipeline stages" part means the MIPS architecture, in its original form, didn't have hardware mechanisms to automatically handle situations where one instruction's output was needed as input by a later instruction in the pipeline (data hazards). Instead, the compiler was responsible for scheduling instructions to avoid these conflicts. </a:t>
          </a:r>
          <a:endParaRPr lang="el-GR" dirty="0"/>
        </a:p>
      </dgm:t>
    </dgm:pt>
    <dgm:pt modelId="{D697E097-EC7D-421C-BA06-93AD3EC1E27D}" type="parTrans" cxnId="{C19C24A1-0F82-45DE-BB90-A3ABEB1397C5}">
      <dgm:prSet/>
      <dgm:spPr/>
      <dgm:t>
        <a:bodyPr/>
        <a:lstStyle/>
        <a:p>
          <a:endParaRPr lang="el-GR"/>
        </a:p>
      </dgm:t>
    </dgm:pt>
    <dgm:pt modelId="{AEABC54E-A576-44C0-AB52-CEEDD21A7139}" type="sibTrans" cxnId="{C19C24A1-0F82-45DE-BB90-A3ABEB1397C5}">
      <dgm:prSet/>
      <dgm:spPr/>
      <dgm:t>
        <a:bodyPr/>
        <a:lstStyle/>
        <a:p>
          <a:endParaRPr lang="el-GR"/>
        </a:p>
      </dgm:t>
    </dgm:pt>
    <dgm:pt modelId="{1ED19D74-24D9-49BB-BA4B-45961C0DB20E}">
      <dgm:prSet phldrT="[Κείμενο]"/>
      <dgm:spPr/>
      <dgm:t>
        <a:bodyPr/>
        <a:lstStyle/>
        <a:p>
          <a:r>
            <a:rPr lang="en-US" dirty="0"/>
            <a:t> </a:t>
          </a:r>
          <a:endParaRPr lang="el-GR" dirty="0"/>
        </a:p>
      </dgm:t>
    </dgm:pt>
    <dgm:pt modelId="{C89880EE-AC0B-4DC8-8D64-58F0538253FD}" type="sibTrans" cxnId="{E9796516-E8E5-4A84-8649-0ABFDAA3F6A7}">
      <dgm:prSet/>
      <dgm:spPr/>
      <dgm:t>
        <a:bodyPr/>
        <a:lstStyle/>
        <a:p>
          <a:endParaRPr lang="el-GR"/>
        </a:p>
      </dgm:t>
    </dgm:pt>
    <dgm:pt modelId="{C64E90C1-7EEC-4DF5-987D-6CC2B1CC7232}" type="parTrans" cxnId="{E9796516-E8E5-4A84-8649-0ABFDAA3F6A7}">
      <dgm:prSet/>
      <dgm:spPr/>
      <dgm:t>
        <a:bodyPr/>
        <a:lstStyle/>
        <a:p>
          <a:endParaRPr lang="el-GR"/>
        </a:p>
      </dgm:t>
    </dgm:pt>
    <dgm:pt modelId="{08AEA7FC-57DE-46CF-8E5F-A320559EDA4A}">
      <dgm:prSet phldrT="[Κείμενο]"/>
      <dgm:spPr>
        <a:gradFill rotWithShape="0">
          <a:gsLst>
            <a:gs pos="0">
              <a:srgbClr val="00002E"/>
            </a:gs>
            <a:gs pos="46000">
              <a:srgbClr val="00002E"/>
            </a:gs>
            <a:gs pos="100000">
              <a:srgbClr val="000000"/>
            </a:gs>
          </a:gsLst>
          <a:path path="circle">
            <a:fillToRect l="100000" b="100000"/>
          </a:path>
        </a:gradFill>
      </dgm:spPr>
      <dgm:t>
        <a:bodyPr/>
        <a:lstStyle/>
        <a:p>
          <a:pPr>
            <a:buNone/>
          </a:pPr>
          <a:r>
            <a:rPr lang="en-US" b="0" i="0" dirty="0"/>
            <a:t>   MIPS is a RISC architecture, meaning it uses a smaller, simpler set of instructions compared to Complex Instruction Set Computing (CISC) architectures like x86. </a:t>
          </a:r>
          <a:endParaRPr lang="el-GR" dirty="0"/>
        </a:p>
      </dgm:t>
    </dgm:pt>
    <dgm:pt modelId="{3DE3E46D-2689-4E3B-B349-8EA300C273FE}" type="sibTrans" cxnId="{D398351C-CFB0-45EA-BEF0-9EBAAB83B8E4}">
      <dgm:prSet/>
      <dgm:spPr/>
      <dgm:t>
        <a:bodyPr/>
        <a:lstStyle/>
        <a:p>
          <a:endParaRPr lang="el-GR"/>
        </a:p>
      </dgm:t>
    </dgm:pt>
    <dgm:pt modelId="{F933CAC4-B6FE-410A-BCDE-77E9DF537D5A}" type="parTrans" cxnId="{D398351C-CFB0-45EA-BEF0-9EBAAB83B8E4}">
      <dgm:prSet/>
      <dgm:spPr/>
      <dgm:t>
        <a:bodyPr/>
        <a:lstStyle/>
        <a:p>
          <a:endParaRPr lang="el-GR"/>
        </a:p>
      </dgm:t>
    </dgm:pt>
    <dgm:pt modelId="{CE943465-11C6-4F4D-826C-E0C72EC254BF}" type="pres">
      <dgm:prSet presAssocID="{898E3EBB-99D2-4923-88A4-94EC4781F3DA}" presName="linearFlow" presStyleCnt="0">
        <dgm:presLayoutVars>
          <dgm:dir/>
          <dgm:animLvl val="lvl"/>
          <dgm:resizeHandles/>
        </dgm:presLayoutVars>
      </dgm:prSet>
      <dgm:spPr/>
    </dgm:pt>
    <dgm:pt modelId="{9B69E54B-A5D9-41F2-9967-98639710EEE3}" type="pres">
      <dgm:prSet presAssocID="{FF766EEB-9D42-47FC-8E6E-995B56E1E4CB}" presName="compositeNode" presStyleCnt="0">
        <dgm:presLayoutVars>
          <dgm:bulletEnabled val="1"/>
        </dgm:presLayoutVars>
      </dgm:prSet>
      <dgm:spPr/>
    </dgm:pt>
    <dgm:pt modelId="{F308881E-F96F-47AF-BF34-0CE07CC0945A}" type="pres">
      <dgm:prSet presAssocID="{FF766EEB-9D42-47FC-8E6E-995B56E1E4CB}" presName="image" presStyleLbl="fgImgPlace1" presStyleIdx="0" presStyleCnt="3" custLinFactNeighborY="-5706"/>
      <dgm:spPr>
        <a:solidFill>
          <a:schemeClr val="accent1">
            <a:tint val="50000"/>
            <a:hueOff val="0"/>
            <a:satOff val="0"/>
            <a:lumOff val="0"/>
            <a:alpha val="0"/>
          </a:schemeClr>
        </a:solidFill>
        <a:ln>
          <a:noFill/>
        </a:ln>
      </dgm:spPr>
    </dgm:pt>
    <dgm:pt modelId="{08CDBA00-E4F7-4F47-9B18-FB244BC3D386}" type="pres">
      <dgm:prSet presAssocID="{FF766EEB-9D42-47FC-8E6E-995B56E1E4CB}" presName="childNode" presStyleLbl="node1" presStyleIdx="0" presStyleCnt="3" custScaleY="104441">
        <dgm:presLayoutVars>
          <dgm:bulletEnabled val="1"/>
        </dgm:presLayoutVars>
      </dgm:prSet>
      <dgm:spPr/>
    </dgm:pt>
    <dgm:pt modelId="{455A6913-F2AF-4E8A-885D-1A0CE4B3FF32}" type="pres">
      <dgm:prSet presAssocID="{FF766EEB-9D42-47FC-8E6E-995B56E1E4CB}" presName="parentNode" presStyleLbl="revTx" presStyleIdx="0" presStyleCnt="3">
        <dgm:presLayoutVars>
          <dgm:chMax val="0"/>
          <dgm:bulletEnabled val="1"/>
        </dgm:presLayoutVars>
      </dgm:prSet>
      <dgm:spPr/>
    </dgm:pt>
    <dgm:pt modelId="{259AB788-6EEA-49E7-AF33-715A4B413C43}" type="pres">
      <dgm:prSet presAssocID="{787048E1-0B31-4C75-88DA-EF6614337B70}" presName="sibTrans" presStyleCnt="0"/>
      <dgm:spPr/>
    </dgm:pt>
    <dgm:pt modelId="{D935777D-E98A-474E-93D8-ABD54D024E0E}" type="pres">
      <dgm:prSet presAssocID="{1ED19D74-24D9-49BB-BA4B-45961C0DB20E}" presName="compositeNode" presStyleCnt="0">
        <dgm:presLayoutVars>
          <dgm:bulletEnabled val="1"/>
        </dgm:presLayoutVars>
      </dgm:prSet>
      <dgm:spPr/>
    </dgm:pt>
    <dgm:pt modelId="{9610F98E-23AF-4A40-B79E-88A78A950334}" type="pres">
      <dgm:prSet presAssocID="{1ED19D74-24D9-49BB-BA4B-45961C0DB20E}" presName="image" presStyleLbl="fgImgPlace1" presStyleIdx="1" presStyleCnt="3"/>
      <dgm:spPr>
        <a:solidFill>
          <a:schemeClr val="accent1">
            <a:tint val="50000"/>
            <a:hueOff val="0"/>
            <a:satOff val="0"/>
            <a:lumOff val="0"/>
            <a:alpha val="0"/>
          </a:schemeClr>
        </a:solidFill>
        <a:ln>
          <a:noFill/>
        </a:ln>
      </dgm:spPr>
    </dgm:pt>
    <dgm:pt modelId="{EBD3DD7E-A4BA-4B10-92F5-4FA9AE5A8D2C}" type="pres">
      <dgm:prSet presAssocID="{1ED19D74-24D9-49BB-BA4B-45961C0DB20E}" presName="childNode" presStyleLbl="node1" presStyleIdx="1" presStyleCnt="3" custScaleY="104441">
        <dgm:presLayoutVars>
          <dgm:bulletEnabled val="1"/>
        </dgm:presLayoutVars>
      </dgm:prSet>
      <dgm:spPr/>
    </dgm:pt>
    <dgm:pt modelId="{AFEA709C-5A28-4839-BBF8-F899B5F6364E}" type="pres">
      <dgm:prSet presAssocID="{1ED19D74-24D9-49BB-BA4B-45961C0DB20E}" presName="parentNode" presStyleLbl="revTx" presStyleIdx="1" presStyleCnt="3">
        <dgm:presLayoutVars>
          <dgm:chMax val="0"/>
          <dgm:bulletEnabled val="1"/>
        </dgm:presLayoutVars>
      </dgm:prSet>
      <dgm:spPr/>
    </dgm:pt>
    <dgm:pt modelId="{9984DEB2-3C4F-4612-B0AC-14A2C28CFE8B}" type="pres">
      <dgm:prSet presAssocID="{C89880EE-AC0B-4DC8-8D64-58F0538253FD}" presName="sibTrans" presStyleCnt="0"/>
      <dgm:spPr/>
    </dgm:pt>
    <dgm:pt modelId="{FF5159B8-4B66-442C-9325-6DB511F21E6F}" type="pres">
      <dgm:prSet presAssocID="{3C61FD66-656E-4184-AF83-644D42B0B851}" presName="compositeNode" presStyleCnt="0">
        <dgm:presLayoutVars>
          <dgm:bulletEnabled val="1"/>
        </dgm:presLayoutVars>
      </dgm:prSet>
      <dgm:spPr/>
    </dgm:pt>
    <dgm:pt modelId="{EE0A8368-B8DA-4100-9EFF-B554BDF83730}" type="pres">
      <dgm:prSet presAssocID="{3C61FD66-656E-4184-AF83-644D42B0B851}" presName="image" presStyleLbl="fgImgPlace1" presStyleIdx="2" presStyleCnt="3" custLinFactX="43457" custLinFactY="-89537" custLinFactNeighborX="100000" custLinFactNeighborY="-100000"/>
      <dgm:spPr>
        <a:solidFill>
          <a:schemeClr val="accent1">
            <a:tint val="50000"/>
            <a:hueOff val="0"/>
            <a:satOff val="0"/>
            <a:lumOff val="0"/>
            <a:alpha val="0"/>
          </a:schemeClr>
        </a:solidFill>
        <a:ln>
          <a:noFill/>
        </a:ln>
      </dgm:spPr>
    </dgm:pt>
    <dgm:pt modelId="{1BB9A166-6C11-4454-855E-9FE8C72B3808}" type="pres">
      <dgm:prSet presAssocID="{3C61FD66-656E-4184-AF83-644D42B0B851}" presName="childNode" presStyleLbl="node1" presStyleIdx="2" presStyleCnt="3" custScaleY="106421">
        <dgm:presLayoutVars>
          <dgm:bulletEnabled val="1"/>
        </dgm:presLayoutVars>
      </dgm:prSet>
      <dgm:spPr/>
    </dgm:pt>
    <dgm:pt modelId="{3D877BAB-912F-49B4-B213-BC73C4B002CF}" type="pres">
      <dgm:prSet presAssocID="{3C61FD66-656E-4184-AF83-644D42B0B851}" presName="parentNode" presStyleLbl="revTx" presStyleIdx="2" presStyleCnt="3">
        <dgm:presLayoutVars>
          <dgm:chMax val="0"/>
          <dgm:bulletEnabled val="1"/>
        </dgm:presLayoutVars>
      </dgm:prSet>
      <dgm:spPr/>
    </dgm:pt>
  </dgm:ptLst>
  <dgm:cxnLst>
    <dgm:cxn modelId="{E9796516-E8E5-4A84-8649-0ABFDAA3F6A7}" srcId="{898E3EBB-99D2-4923-88A4-94EC4781F3DA}" destId="{1ED19D74-24D9-49BB-BA4B-45961C0DB20E}" srcOrd="1" destOrd="0" parTransId="{C64E90C1-7EEC-4DF5-987D-6CC2B1CC7232}" sibTransId="{C89880EE-AC0B-4DC8-8D64-58F0538253FD}"/>
    <dgm:cxn modelId="{D398351C-CFB0-45EA-BEF0-9EBAAB83B8E4}" srcId="{FF766EEB-9D42-47FC-8E6E-995B56E1E4CB}" destId="{08AEA7FC-57DE-46CF-8E5F-A320559EDA4A}" srcOrd="0" destOrd="0" parTransId="{F933CAC4-B6FE-410A-BCDE-77E9DF537D5A}" sibTransId="{3DE3E46D-2689-4E3B-B349-8EA300C273FE}"/>
    <dgm:cxn modelId="{E6880623-413D-4B2E-8C1D-038C641A619B}" type="presOf" srcId="{1ED19D74-24D9-49BB-BA4B-45961C0DB20E}" destId="{AFEA709C-5A28-4839-BBF8-F899B5F6364E}" srcOrd="0" destOrd="0" presId="urn:microsoft.com/office/officeart/2005/8/layout/hList2"/>
    <dgm:cxn modelId="{70F80036-C529-407F-AC38-018ED412FFE8}" type="presOf" srcId="{85532EE2-B9C7-4D74-8D97-E641C9EB2D32}" destId="{1BB9A166-6C11-4454-855E-9FE8C72B3808}" srcOrd="0" destOrd="0" presId="urn:microsoft.com/office/officeart/2005/8/layout/hList2"/>
    <dgm:cxn modelId="{C89CA062-3CCE-4AE7-858B-612FF84D5CDA}" type="presOf" srcId="{898E3EBB-99D2-4923-88A4-94EC4781F3DA}" destId="{CE943465-11C6-4F4D-826C-E0C72EC254BF}" srcOrd="0" destOrd="0" presId="urn:microsoft.com/office/officeart/2005/8/layout/hList2"/>
    <dgm:cxn modelId="{AC5C1868-AAE2-449A-AF54-9E326884E64E}" srcId="{1ED19D74-24D9-49BB-BA4B-45961C0DB20E}" destId="{C182849D-8ADA-4107-AFC8-8072E45C4146}" srcOrd="0" destOrd="0" parTransId="{AD452DE3-EF7A-4EAA-B5CD-2400470FC624}" sibTransId="{E4297534-2353-44C1-8E79-1C0284ED9179}"/>
    <dgm:cxn modelId="{3A02E66A-71ED-4917-8D86-DA7556F03F05}" type="presOf" srcId="{3C61FD66-656E-4184-AF83-644D42B0B851}" destId="{3D877BAB-912F-49B4-B213-BC73C4B002CF}" srcOrd="0" destOrd="0" presId="urn:microsoft.com/office/officeart/2005/8/layout/hList2"/>
    <dgm:cxn modelId="{A008E67F-8BAB-4EF4-BC5F-2D9184931AC5}" srcId="{898E3EBB-99D2-4923-88A4-94EC4781F3DA}" destId="{FF766EEB-9D42-47FC-8E6E-995B56E1E4CB}" srcOrd="0" destOrd="0" parTransId="{130CA788-B3A7-4E27-BECC-7A921A014B0B}" sibTransId="{787048E1-0B31-4C75-88DA-EF6614337B70}"/>
    <dgm:cxn modelId="{C19C24A1-0F82-45DE-BB90-A3ABEB1397C5}" srcId="{3C61FD66-656E-4184-AF83-644D42B0B851}" destId="{85532EE2-B9C7-4D74-8D97-E641C9EB2D32}" srcOrd="0" destOrd="0" parTransId="{D697E097-EC7D-421C-BA06-93AD3EC1E27D}" sibTransId="{AEABC54E-A576-44C0-AB52-CEEDD21A7139}"/>
    <dgm:cxn modelId="{BA88C4C4-64E5-40FC-90D6-DC7450A769AB}" srcId="{898E3EBB-99D2-4923-88A4-94EC4781F3DA}" destId="{3C61FD66-656E-4184-AF83-644D42B0B851}" srcOrd="2" destOrd="0" parTransId="{8547648F-F173-4A30-AD19-130013CBBB0C}" sibTransId="{69117DEE-D840-482B-97FB-CB9A990FCC0B}"/>
    <dgm:cxn modelId="{EA7905CC-0767-48AE-AF1F-05EFC63EDB28}" type="presOf" srcId="{08AEA7FC-57DE-46CF-8E5F-A320559EDA4A}" destId="{08CDBA00-E4F7-4F47-9B18-FB244BC3D386}" srcOrd="0" destOrd="0" presId="urn:microsoft.com/office/officeart/2005/8/layout/hList2"/>
    <dgm:cxn modelId="{23F35FD2-C57C-4821-BCBB-9EFD7BDDD3D7}" type="presOf" srcId="{FF766EEB-9D42-47FC-8E6E-995B56E1E4CB}" destId="{455A6913-F2AF-4E8A-885D-1A0CE4B3FF32}" srcOrd="0" destOrd="0" presId="urn:microsoft.com/office/officeart/2005/8/layout/hList2"/>
    <dgm:cxn modelId="{2BF257F6-D34C-4914-925D-1B202887C87A}" type="presOf" srcId="{C182849D-8ADA-4107-AFC8-8072E45C4146}" destId="{EBD3DD7E-A4BA-4B10-92F5-4FA9AE5A8D2C}" srcOrd="0" destOrd="0" presId="urn:microsoft.com/office/officeart/2005/8/layout/hList2"/>
    <dgm:cxn modelId="{D58359E5-1340-4BC2-BD84-9DE04A1CB576}" type="presParOf" srcId="{CE943465-11C6-4F4D-826C-E0C72EC254BF}" destId="{9B69E54B-A5D9-41F2-9967-98639710EEE3}" srcOrd="0" destOrd="0" presId="urn:microsoft.com/office/officeart/2005/8/layout/hList2"/>
    <dgm:cxn modelId="{BB205216-8794-404A-B854-54060EAA1555}" type="presParOf" srcId="{9B69E54B-A5D9-41F2-9967-98639710EEE3}" destId="{F308881E-F96F-47AF-BF34-0CE07CC0945A}" srcOrd="0" destOrd="0" presId="urn:microsoft.com/office/officeart/2005/8/layout/hList2"/>
    <dgm:cxn modelId="{EA0ED308-A09F-4683-963B-338398283243}" type="presParOf" srcId="{9B69E54B-A5D9-41F2-9967-98639710EEE3}" destId="{08CDBA00-E4F7-4F47-9B18-FB244BC3D386}" srcOrd="1" destOrd="0" presId="urn:microsoft.com/office/officeart/2005/8/layout/hList2"/>
    <dgm:cxn modelId="{976DFBC4-5470-416E-AE03-B3393BF16284}" type="presParOf" srcId="{9B69E54B-A5D9-41F2-9967-98639710EEE3}" destId="{455A6913-F2AF-4E8A-885D-1A0CE4B3FF32}" srcOrd="2" destOrd="0" presId="urn:microsoft.com/office/officeart/2005/8/layout/hList2"/>
    <dgm:cxn modelId="{C5BFCC87-8388-4DCC-84B7-F5BE156F011E}" type="presParOf" srcId="{CE943465-11C6-4F4D-826C-E0C72EC254BF}" destId="{259AB788-6EEA-49E7-AF33-715A4B413C43}" srcOrd="1" destOrd="0" presId="urn:microsoft.com/office/officeart/2005/8/layout/hList2"/>
    <dgm:cxn modelId="{3021ECD8-27A0-4459-B655-651F69812EF8}" type="presParOf" srcId="{CE943465-11C6-4F4D-826C-E0C72EC254BF}" destId="{D935777D-E98A-474E-93D8-ABD54D024E0E}" srcOrd="2" destOrd="0" presId="urn:microsoft.com/office/officeart/2005/8/layout/hList2"/>
    <dgm:cxn modelId="{20B25ECA-5B54-4F1A-8540-EAD3BE0E915E}" type="presParOf" srcId="{D935777D-E98A-474E-93D8-ABD54D024E0E}" destId="{9610F98E-23AF-4A40-B79E-88A78A950334}" srcOrd="0" destOrd="0" presId="urn:microsoft.com/office/officeart/2005/8/layout/hList2"/>
    <dgm:cxn modelId="{D92C5611-84E0-47C7-AAFC-6CCAECF8CBCE}" type="presParOf" srcId="{D935777D-E98A-474E-93D8-ABD54D024E0E}" destId="{EBD3DD7E-A4BA-4B10-92F5-4FA9AE5A8D2C}" srcOrd="1" destOrd="0" presId="urn:microsoft.com/office/officeart/2005/8/layout/hList2"/>
    <dgm:cxn modelId="{532880C2-AB5B-4AAC-8306-6C46261D98BE}" type="presParOf" srcId="{D935777D-E98A-474E-93D8-ABD54D024E0E}" destId="{AFEA709C-5A28-4839-BBF8-F899B5F6364E}" srcOrd="2" destOrd="0" presId="urn:microsoft.com/office/officeart/2005/8/layout/hList2"/>
    <dgm:cxn modelId="{02726970-2732-406D-AE91-9C721D6F236F}" type="presParOf" srcId="{CE943465-11C6-4F4D-826C-E0C72EC254BF}" destId="{9984DEB2-3C4F-4612-B0AC-14A2C28CFE8B}" srcOrd="3" destOrd="0" presId="urn:microsoft.com/office/officeart/2005/8/layout/hList2"/>
    <dgm:cxn modelId="{D602D5C0-2CA6-45DF-B50A-FE07175558E0}" type="presParOf" srcId="{CE943465-11C6-4F4D-826C-E0C72EC254BF}" destId="{FF5159B8-4B66-442C-9325-6DB511F21E6F}" srcOrd="4" destOrd="0" presId="urn:microsoft.com/office/officeart/2005/8/layout/hList2"/>
    <dgm:cxn modelId="{BA27C055-841F-444B-843D-A2C4ECCDE69F}" type="presParOf" srcId="{FF5159B8-4B66-442C-9325-6DB511F21E6F}" destId="{EE0A8368-B8DA-4100-9EFF-B554BDF83730}" srcOrd="0" destOrd="0" presId="urn:microsoft.com/office/officeart/2005/8/layout/hList2"/>
    <dgm:cxn modelId="{19326790-F7C2-4757-AD3C-9DDC76A58E15}" type="presParOf" srcId="{FF5159B8-4B66-442C-9325-6DB511F21E6F}" destId="{1BB9A166-6C11-4454-855E-9FE8C72B3808}" srcOrd="1" destOrd="0" presId="urn:microsoft.com/office/officeart/2005/8/layout/hList2"/>
    <dgm:cxn modelId="{CFC29BD4-D8E0-4973-A6D3-7D592DD58BFC}" type="presParOf" srcId="{FF5159B8-4B66-442C-9325-6DB511F21E6F}" destId="{3D877BAB-912F-49B4-B213-BC73C4B002CF}"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A6913-F2AF-4E8A-885D-1A0CE4B3FF32}">
      <dsp:nvSpPr>
        <dsp:cNvPr id="0" name=""/>
        <dsp:cNvSpPr/>
      </dsp:nvSpPr>
      <dsp:spPr>
        <a:xfrm rot="16200000">
          <a:off x="-1536860" y="2422696"/>
          <a:ext cx="3739964" cy="53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70292" bIns="0" numCol="1" spcCol="1270" anchor="t" anchorCtr="0">
          <a:noAutofit/>
        </a:bodyPr>
        <a:lstStyle/>
        <a:p>
          <a:pPr marL="0" lvl="0" indent="0" algn="r" defTabSz="1689100">
            <a:lnSpc>
              <a:spcPct val="90000"/>
            </a:lnSpc>
            <a:spcBef>
              <a:spcPct val="0"/>
            </a:spcBef>
            <a:spcAft>
              <a:spcPct val="35000"/>
            </a:spcAft>
            <a:buNone/>
          </a:pPr>
          <a:endParaRPr lang="el-GR" sz="3800" kern="1200" dirty="0"/>
        </a:p>
      </dsp:txBody>
      <dsp:txXfrm>
        <a:off x="-1536860" y="2422696"/>
        <a:ext cx="3739964" cy="533244"/>
      </dsp:txXfrm>
    </dsp:sp>
    <dsp:sp modelId="{08CDBA00-E4F7-4F47-9B18-FB244BC3D386}">
      <dsp:nvSpPr>
        <dsp:cNvPr id="0" name=""/>
        <dsp:cNvSpPr/>
      </dsp:nvSpPr>
      <ds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470292" rIns="135128" bIns="135128" numCol="1" spcCol="1270" anchor="t" anchorCtr="0">
          <a:noAutofit/>
        </a:bodyPr>
        <a:lstStyle/>
        <a:p>
          <a:pPr marL="114300" lvl="1" indent="-114300" algn="l" defTabSz="666750">
            <a:lnSpc>
              <a:spcPct val="90000"/>
            </a:lnSpc>
            <a:spcBef>
              <a:spcPct val="0"/>
            </a:spcBef>
            <a:spcAft>
              <a:spcPct val="15000"/>
            </a:spcAft>
            <a:buNone/>
          </a:pPr>
          <a:r>
            <a:rPr lang="en-US" sz="1500" b="0" i="0" kern="1200" dirty="0"/>
            <a:t>   MIPS is a RISC architecture, meaning it uses a smaller, simpler set of instructions compared to Complex Instruction Set Computing (CISC) architectures like x86. </a:t>
          </a:r>
          <a:endParaRPr lang="el-GR" sz="1500" kern="1200" dirty="0"/>
        </a:p>
      </dsp:txBody>
      <dsp:txXfrm>
        <a:off x="599744" y="736290"/>
        <a:ext cx="2656122" cy="3906056"/>
      </dsp:txXfrm>
    </dsp:sp>
    <dsp:sp modelId="{F308881E-F96F-47AF-BF34-0CE07CC0945A}">
      <dsp:nvSpPr>
        <dsp:cNvPr id="0" name=""/>
        <dsp:cNvSpPr/>
      </dsp:nvSpPr>
      <dsp:spPr>
        <a:xfrm>
          <a:off x="66499" y="54599"/>
          <a:ext cx="1066488" cy="1066488"/>
        </a:xfrm>
        <a:prstGeom prst="rect">
          <a:avLst/>
        </a:prstGeom>
        <a:solidFill>
          <a:schemeClr val="accent1">
            <a:tint val="50000"/>
            <a:hueOff val="0"/>
            <a:satOff val="0"/>
            <a:lumOff val="0"/>
            <a:alpha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AFEA709C-5A28-4839-BBF8-F899B5F6364E}">
      <dsp:nvSpPr>
        <dsp:cNvPr id="0" name=""/>
        <dsp:cNvSpPr/>
      </dsp:nvSpPr>
      <dsp:spPr>
        <a:xfrm rot="16200000">
          <a:off x="2354117" y="2422696"/>
          <a:ext cx="3739964" cy="53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70292" bIns="0" numCol="1" spcCol="1270" anchor="t" anchorCtr="0">
          <a:noAutofit/>
        </a:bodyPr>
        <a:lstStyle/>
        <a:p>
          <a:pPr marL="0" lvl="0" indent="0" algn="r" defTabSz="1689100">
            <a:lnSpc>
              <a:spcPct val="90000"/>
            </a:lnSpc>
            <a:spcBef>
              <a:spcPct val="0"/>
            </a:spcBef>
            <a:spcAft>
              <a:spcPct val="35000"/>
            </a:spcAft>
            <a:buNone/>
          </a:pPr>
          <a:r>
            <a:rPr lang="en-US" sz="3800" kern="1200" dirty="0"/>
            <a:t> </a:t>
          </a:r>
          <a:endParaRPr lang="el-GR" sz="3800" kern="1200" dirty="0"/>
        </a:p>
      </dsp:txBody>
      <dsp:txXfrm>
        <a:off x="2354117" y="2422696"/>
        <a:ext cx="3739964" cy="533244"/>
      </dsp:txXfrm>
    </dsp:sp>
    <dsp:sp modelId="{EBD3DD7E-A4BA-4B10-92F5-4FA9AE5A8D2C}">
      <dsp:nvSpPr>
        <dsp:cNvPr id="0" name=""/>
        <dsp:cNvSpPr/>
      </dsp:nvSpPr>
      <dsp:spPr>
        <a:xfrm>
          <a:off x="4490721"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470292" rIns="135128" bIns="135128" numCol="1" spcCol="1270" anchor="t" anchorCtr="0">
          <a:noAutofit/>
        </a:bodyPr>
        <a:lstStyle/>
        <a:p>
          <a:pPr marL="114300" lvl="1" indent="-114300" algn="l" defTabSz="666750">
            <a:lnSpc>
              <a:spcPct val="90000"/>
            </a:lnSpc>
            <a:spcBef>
              <a:spcPct val="0"/>
            </a:spcBef>
            <a:spcAft>
              <a:spcPct val="15000"/>
            </a:spcAft>
            <a:buNone/>
          </a:pPr>
          <a:r>
            <a:rPr lang="en-US" sz="1500" b="0" i="0" kern="1200" dirty="0"/>
            <a:t>   A pipeline is a technique used to improve processor performance by overlapping the execution of multiple instructions. Each instruction goes through a series of stages (like fetching, decoding, executing, memory access, and writing back). </a:t>
          </a:r>
          <a:endParaRPr lang="el-GR" sz="1500" kern="1200" dirty="0"/>
        </a:p>
      </dsp:txBody>
      <dsp:txXfrm>
        <a:off x="4490721" y="736290"/>
        <a:ext cx="2656122" cy="3906056"/>
      </dsp:txXfrm>
    </dsp:sp>
    <dsp:sp modelId="{9610F98E-23AF-4A40-B79E-88A78A950334}">
      <dsp:nvSpPr>
        <dsp:cNvPr id="0" name=""/>
        <dsp:cNvSpPr/>
      </dsp:nvSpPr>
      <dsp:spPr>
        <a:xfrm>
          <a:off x="3957477" y="115453"/>
          <a:ext cx="1066488" cy="1066488"/>
        </a:xfrm>
        <a:prstGeom prst="rect">
          <a:avLst/>
        </a:prstGeom>
        <a:solidFill>
          <a:schemeClr val="accent1">
            <a:tint val="50000"/>
            <a:hueOff val="0"/>
            <a:satOff val="0"/>
            <a:lumOff val="0"/>
            <a:alpha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 modelId="{3D877BAB-912F-49B4-B213-BC73C4B002CF}">
      <dsp:nvSpPr>
        <dsp:cNvPr id="0" name=""/>
        <dsp:cNvSpPr/>
      </dsp:nvSpPr>
      <dsp:spPr>
        <a:xfrm rot="16200000">
          <a:off x="6245095" y="2422696"/>
          <a:ext cx="3739964" cy="533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70292" bIns="0" numCol="1" spcCol="1270" anchor="t" anchorCtr="0">
          <a:noAutofit/>
        </a:bodyPr>
        <a:lstStyle/>
        <a:p>
          <a:pPr marL="0" lvl="0" indent="0" algn="r" defTabSz="1689100">
            <a:lnSpc>
              <a:spcPct val="90000"/>
            </a:lnSpc>
            <a:spcBef>
              <a:spcPct val="0"/>
            </a:spcBef>
            <a:spcAft>
              <a:spcPct val="35000"/>
            </a:spcAft>
            <a:buNone/>
          </a:pPr>
          <a:r>
            <a:rPr lang="en-US" sz="3800" kern="1200" dirty="0"/>
            <a:t> </a:t>
          </a:r>
          <a:endParaRPr lang="el-GR" sz="3800" kern="1200" dirty="0"/>
        </a:p>
      </dsp:txBody>
      <dsp:txXfrm>
        <a:off x="6245095" y="2422696"/>
        <a:ext cx="3739964" cy="533244"/>
      </dsp:txXfrm>
    </dsp:sp>
    <dsp:sp modelId="{1BB9A166-6C11-4454-855E-9FE8C72B3808}">
      <dsp:nvSpPr>
        <dsp:cNvPr id="0" name=""/>
        <dsp:cNvSpPr/>
      </dsp:nvSpPr>
      <dsp:spPr>
        <a:xfrm>
          <a:off x="8381699" y="699264"/>
          <a:ext cx="2656122" cy="3980107"/>
        </a:xfrm>
        <a:prstGeom prst="rect">
          <a:avLst/>
        </a:prstGeom>
        <a:gradFill rotWithShape="0">
          <a:gsLst>
            <a:gs pos="0">
              <a:srgbClr val="00002E"/>
            </a:gs>
            <a:gs pos="46000">
              <a:srgbClr val="00002E"/>
            </a:gs>
            <a:gs pos="100000">
              <a:srgbClr val="000000"/>
            </a:gs>
          </a:gsLst>
          <a:path path="circle">
            <a:fillToRect l="100000" b="100000"/>
          </a:path>
        </a:gra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470292" rIns="135128" bIns="135128" numCol="1" spcCol="1270" anchor="t" anchorCtr="0">
          <a:noAutofit/>
        </a:bodyPr>
        <a:lstStyle/>
        <a:p>
          <a:pPr marL="114300" lvl="1" indent="-114300" algn="l" defTabSz="666750">
            <a:lnSpc>
              <a:spcPct val="90000"/>
            </a:lnSpc>
            <a:spcBef>
              <a:spcPct val="0"/>
            </a:spcBef>
            <a:spcAft>
              <a:spcPct val="15000"/>
            </a:spcAft>
            <a:buNone/>
          </a:pPr>
          <a:r>
            <a:rPr lang="en-US" sz="1500" b="0" i="0" kern="1200" dirty="0"/>
            <a:t>   The "without interlocked pipeline stages" part means the MIPS architecture, in its original form, didn't have hardware mechanisms to automatically handle situations where one instruction's output was needed as input by a later instruction in the pipeline (data hazards). Instead, the compiler was responsible for scheduling instructions to avoid these conflicts. </a:t>
          </a:r>
          <a:endParaRPr lang="el-GR" sz="1500" kern="1200" dirty="0"/>
        </a:p>
      </dsp:txBody>
      <dsp:txXfrm>
        <a:off x="8381699" y="699264"/>
        <a:ext cx="2656122" cy="3980107"/>
      </dsp:txXfrm>
    </dsp:sp>
    <dsp:sp modelId="{EE0A8368-B8DA-4100-9EFF-B554BDF83730}">
      <dsp:nvSpPr>
        <dsp:cNvPr id="0" name=""/>
        <dsp:cNvSpPr/>
      </dsp:nvSpPr>
      <dsp:spPr>
        <a:xfrm>
          <a:off x="9378408" y="0"/>
          <a:ext cx="1066488" cy="1066488"/>
        </a:xfrm>
        <a:prstGeom prst="rect">
          <a:avLst/>
        </a:prstGeom>
        <a:solidFill>
          <a:schemeClr val="accent1">
            <a:tint val="50000"/>
            <a:hueOff val="0"/>
            <a:satOff val="0"/>
            <a:lumOff val="0"/>
            <a:alpha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78AE8D-AD24-4572-B085-444BBDB2BD90}" type="datetimeFigureOut">
              <a:rPr lang="el-GR" smtClean="0"/>
              <a:t>18/6/2025</a:t>
            </a:fld>
            <a:endParaRPr lang="el-GR"/>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BA852C-E5B3-4FE5-A350-68DBC988E997}" type="slidenum">
              <a:rPr lang="el-GR" smtClean="0"/>
              <a:t>‹#›</a:t>
            </a:fld>
            <a:endParaRPr lang="el-GR"/>
          </a:p>
        </p:txBody>
      </p:sp>
    </p:spTree>
    <p:extLst>
      <p:ext uri="{BB962C8B-B14F-4D97-AF65-F5344CB8AC3E}">
        <p14:creationId xmlns:p14="http://schemas.microsoft.com/office/powerpoint/2010/main" val="1790455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20196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0668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227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5812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1473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7292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0358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6361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9522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54620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6/18/2025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0469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6/18/2025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840593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Image 0" descr="preencoded.png">
            <a:extLst>
              <a:ext uri="{FF2B5EF4-FFF2-40B4-BE49-F238E27FC236}">
                <a16:creationId xmlns:a16="http://schemas.microsoft.com/office/drawing/2014/main" id="{AA9DF89B-3AE9-EA32-325F-4C562FAFC7C0}"/>
              </a:ext>
            </a:extLst>
          </p:cNvPr>
          <p:cNvPicPr>
            <a:picLocks noChangeAspect="1"/>
          </p:cNvPicPr>
          <p:nvPr/>
        </p:nvPicPr>
        <p:blipFill>
          <a:blip r:embed="rId2">
            <a:alphaModFix amt="40000"/>
          </a:blip>
          <a:srcRect t="48667" b="13786"/>
          <a:stretch>
            <a:fillRect/>
          </a:stretch>
        </p:blipFill>
        <p:spPr>
          <a:xfrm>
            <a:off x="-2" y="-2"/>
            <a:ext cx="12192001" cy="6858001"/>
          </a:xfrm>
          <a:prstGeom prst="rect">
            <a:avLst/>
          </a:prstGeom>
        </p:spPr>
      </p:pic>
      <p:sp>
        <p:nvSpPr>
          <p:cNvPr id="2" name="Τίτλος 1">
            <a:extLst>
              <a:ext uri="{FF2B5EF4-FFF2-40B4-BE49-F238E27FC236}">
                <a16:creationId xmlns:a16="http://schemas.microsoft.com/office/drawing/2014/main" id="{4BF1BA42-CAF2-D6A1-802C-EB2FBBA072C4}"/>
              </a:ext>
            </a:extLst>
          </p:cNvPr>
          <p:cNvSpPr>
            <a:spLocks noGrp="1"/>
          </p:cNvSpPr>
          <p:nvPr>
            <p:ph type="ctrTitle"/>
          </p:nvPr>
        </p:nvSpPr>
        <p:spPr>
          <a:xfrm>
            <a:off x="517869" y="755028"/>
            <a:ext cx="6380235" cy="1724030"/>
          </a:xfrm>
        </p:spPr>
        <p:txBody>
          <a:bodyPr anchor="t">
            <a:noAutofit/>
          </a:bodyPr>
          <a:lstStyle/>
          <a:p>
            <a:r>
              <a:rPr lang="en-US" sz="4600" dirty="0">
                <a:solidFill>
                  <a:srgbClr val="FFFFFF"/>
                </a:solidFill>
              </a:rPr>
              <a:t>5 stages pipelined </a:t>
            </a:r>
            <a:br>
              <a:rPr lang="en-US" sz="4600" dirty="0">
                <a:solidFill>
                  <a:srgbClr val="FFFFFF"/>
                </a:solidFill>
              </a:rPr>
            </a:br>
            <a:r>
              <a:rPr lang="en-US" sz="4600" dirty="0">
                <a:solidFill>
                  <a:srgbClr val="FFFFFF"/>
                </a:solidFill>
              </a:rPr>
              <a:t>MIPS Architecture</a:t>
            </a:r>
            <a:endParaRPr lang="el-GR" sz="4600" dirty="0">
              <a:solidFill>
                <a:srgbClr val="FFFFFF"/>
              </a:solidFill>
            </a:endParaRPr>
          </a:p>
        </p:txBody>
      </p:sp>
      <p:sp>
        <p:nvSpPr>
          <p:cNvPr id="3" name="Υπότιτλος 2">
            <a:extLst>
              <a:ext uri="{FF2B5EF4-FFF2-40B4-BE49-F238E27FC236}">
                <a16:creationId xmlns:a16="http://schemas.microsoft.com/office/drawing/2014/main" id="{F4F7AEDF-A786-00A9-DB99-5354C9BE5DD7}"/>
              </a:ext>
            </a:extLst>
          </p:cNvPr>
          <p:cNvSpPr>
            <a:spLocks noGrp="1"/>
          </p:cNvSpPr>
          <p:nvPr>
            <p:ph type="subTitle" idx="1"/>
          </p:nvPr>
        </p:nvSpPr>
        <p:spPr>
          <a:xfrm>
            <a:off x="517869" y="4945062"/>
            <a:ext cx="5040785" cy="1404848"/>
          </a:xfrm>
        </p:spPr>
        <p:txBody>
          <a:bodyPr anchor="t">
            <a:normAutofit lnSpcReduction="10000"/>
          </a:bodyPr>
          <a:lstStyle/>
          <a:p>
            <a:pPr>
              <a:lnSpc>
                <a:spcPct val="100000"/>
              </a:lnSpc>
            </a:pPr>
            <a:r>
              <a:rPr lang="el-GR" sz="2400" dirty="0">
                <a:solidFill>
                  <a:srgbClr val="FFFFFF"/>
                </a:solidFill>
              </a:rPr>
              <a:t>Εργασία Ψηφιακών Συστημάτων</a:t>
            </a:r>
          </a:p>
          <a:p>
            <a:pPr>
              <a:lnSpc>
                <a:spcPct val="100000"/>
              </a:lnSpc>
            </a:pPr>
            <a:r>
              <a:rPr lang="el-GR" sz="2400" dirty="0">
                <a:solidFill>
                  <a:srgbClr val="FFFFFF"/>
                </a:solidFill>
              </a:rPr>
              <a:t>Χρήστος Ντούμας </a:t>
            </a:r>
          </a:p>
          <a:p>
            <a:pPr>
              <a:lnSpc>
                <a:spcPct val="100000"/>
              </a:lnSpc>
            </a:pPr>
            <a:r>
              <a:rPr lang="el-GR" sz="2400" dirty="0">
                <a:solidFill>
                  <a:srgbClr val="FFFFFF"/>
                </a:solidFill>
              </a:rPr>
              <a:t>Α.Ε.Μ.: 10095</a:t>
            </a:r>
          </a:p>
          <a:p>
            <a:pPr>
              <a:lnSpc>
                <a:spcPct val="100000"/>
              </a:lnSpc>
            </a:pPr>
            <a:endParaRPr lang="el-GR" sz="2400" dirty="0">
              <a:solidFill>
                <a:srgbClr val="FFFFFF"/>
              </a:solidFill>
            </a:endParaRPr>
          </a:p>
          <a:p>
            <a:pPr>
              <a:lnSpc>
                <a:spcPct val="100000"/>
              </a:lnSpc>
            </a:pPr>
            <a:endParaRPr lang="el-GR" sz="2400" dirty="0">
              <a:solidFill>
                <a:srgbClr val="FFFFFF"/>
              </a:solidFill>
            </a:endParaRP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0391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84D9D149-BFD8-3145-A4B5-331AB70F6D28}"/>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D0FD0DD8-E2C6-FA9A-4933-58DBB0CC2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2AA29126-38F4-56E5-ADB9-F2087A93AF96}"/>
              </a:ext>
            </a:extLst>
          </p:cNvPr>
          <p:cNvSpPr/>
          <p:nvPr/>
        </p:nvSpPr>
        <p:spPr>
          <a:xfrm>
            <a:off x="517866" y="508089"/>
            <a:ext cx="7379223"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Τίτλος 1">
            <a:extLst>
              <a:ext uri="{FF2B5EF4-FFF2-40B4-BE49-F238E27FC236}">
                <a16:creationId xmlns:a16="http://schemas.microsoft.com/office/drawing/2014/main" id="{C3B26A69-6654-538F-FBC6-4826431E3543}"/>
              </a:ext>
            </a:extLst>
          </p:cNvPr>
          <p:cNvSpPr txBox="1">
            <a:spLocks/>
          </p:cNvSpPr>
          <p:nvPr/>
        </p:nvSpPr>
        <p:spPr>
          <a:xfrm>
            <a:off x="517868" y="657369"/>
            <a:ext cx="7379223" cy="74094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Theoretical analysis (Components)</a:t>
            </a:r>
          </a:p>
        </p:txBody>
      </p:sp>
      <p:sp>
        <p:nvSpPr>
          <p:cNvPr id="3" name="Τίτλος 1">
            <a:extLst>
              <a:ext uri="{FF2B5EF4-FFF2-40B4-BE49-F238E27FC236}">
                <a16:creationId xmlns:a16="http://schemas.microsoft.com/office/drawing/2014/main" id="{FB432C5C-979B-B5C9-EC99-C15CA8E3497B}"/>
              </a:ext>
            </a:extLst>
          </p:cNvPr>
          <p:cNvSpPr txBox="1">
            <a:spLocks/>
          </p:cNvSpPr>
          <p:nvPr/>
        </p:nvSpPr>
        <p:spPr>
          <a:xfrm>
            <a:off x="517867" y="2058693"/>
            <a:ext cx="2115606"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ALU Decoder</a:t>
            </a:r>
          </a:p>
        </p:txBody>
      </p:sp>
      <p:sp>
        <p:nvSpPr>
          <p:cNvPr id="6" name="Τίτλος 1">
            <a:extLst>
              <a:ext uri="{FF2B5EF4-FFF2-40B4-BE49-F238E27FC236}">
                <a16:creationId xmlns:a16="http://schemas.microsoft.com/office/drawing/2014/main" id="{76CF0B86-8216-F6C2-31B2-9C993E04B1CF}"/>
              </a:ext>
            </a:extLst>
          </p:cNvPr>
          <p:cNvSpPr txBox="1">
            <a:spLocks/>
          </p:cNvSpPr>
          <p:nvPr/>
        </p:nvSpPr>
        <p:spPr>
          <a:xfrm>
            <a:off x="517866" y="2535265"/>
            <a:ext cx="3139734" cy="74094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1600" dirty="0">
                <a:solidFill>
                  <a:schemeClr val="bg1"/>
                </a:solidFill>
              </a:rPr>
              <a:t>Decodes the instructions for specific ALU operations</a:t>
            </a:r>
          </a:p>
        </p:txBody>
      </p:sp>
      <p:pic>
        <p:nvPicPr>
          <p:cNvPr id="7" name="Εικόνα 6">
            <a:extLst>
              <a:ext uri="{FF2B5EF4-FFF2-40B4-BE49-F238E27FC236}">
                <a16:creationId xmlns:a16="http://schemas.microsoft.com/office/drawing/2014/main" id="{E62B600F-3EDF-EA66-4A11-9C0BC2244FE6}"/>
              </a:ext>
            </a:extLst>
          </p:cNvPr>
          <p:cNvPicPr>
            <a:picLocks noChangeAspect="1"/>
          </p:cNvPicPr>
          <p:nvPr/>
        </p:nvPicPr>
        <p:blipFill>
          <a:blip r:embed="rId2"/>
          <a:stretch>
            <a:fillRect/>
          </a:stretch>
        </p:blipFill>
        <p:spPr>
          <a:xfrm>
            <a:off x="4175466" y="1398313"/>
            <a:ext cx="4849368" cy="2503140"/>
          </a:xfrm>
          <a:prstGeom prst="rect">
            <a:avLst/>
          </a:prstGeom>
        </p:spPr>
      </p:pic>
      <p:pic>
        <p:nvPicPr>
          <p:cNvPr id="9" name="Εικόνα 8">
            <a:extLst>
              <a:ext uri="{FF2B5EF4-FFF2-40B4-BE49-F238E27FC236}">
                <a16:creationId xmlns:a16="http://schemas.microsoft.com/office/drawing/2014/main" id="{A6DA204A-5CF5-B5D7-FCF9-E47250939C37}"/>
              </a:ext>
            </a:extLst>
          </p:cNvPr>
          <p:cNvPicPr>
            <a:picLocks noChangeAspect="1"/>
          </p:cNvPicPr>
          <p:nvPr/>
        </p:nvPicPr>
        <p:blipFill>
          <a:blip r:embed="rId3"/>
          <a:stretch>
            <a:fillRect/>
          </a:stretch>
        </p:blipFill>
        <p:spPr>
          <a:xfrm>
            <a:off x="4207477" y="4063622"/>
            <a:ext cx="6954220" cy="2534004"/>
          </a:xfrm>
          <a:prstGeom prst="rect">
            <a:avLst/>
          </a:prstGeom>
        </p:spPr>
      </p:pic>
      <p:sp>
        <p:nvSpPr>
          <p:cNvPr id="11" name="Τίτλος 1">
            <a:extLst>
              <a:ext uri="{FF2B5EF4-FFF2-40B4-BE49-F238E27FC236}">
                <a16:creationId xmlns:a16="http://schemas.microsoft.com/office/drawing/2014/main" id="{00031315-B934-9F34-80DF-2ECDE14B44E8}"/>
              </a:ext>
            </a:extLst>
          </p:cNvPr>
          <p:cNvSpPr txBox="1">
            <a:spLocks/>
          </p:cNvSpPr>
          <p:nvPr/>
        </p:nvSpPr>
        <p:spPr>
          <a:xfrm>
            <a:off x="517866" y="4413162"/>
            <a:ext cx="2207046"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Main Decoder</a:t>
            </a:r>
          </a:p>
        </p:txBody>
      </p:sp>
      <p:sp>
        <p:nvSpPr>
          <p:cNvPr id="15" name="Τίτλος 1">
            <a:extLst>
              <a:ext uri="{FF2B5EF4-FFF2-40B4-BE49-F238E27FC236}">
                <a16:creationId xmlns:a16="http://schemas.microsoft.com/office/drawing/2014/main" id="{D8859741-0375-7A0D-CE70-C812A36BBB7C}"/>
              </a:ext>
            </a:extLst>
          </p:cNvPr>
          <p:cNvSpPr txBox="1">
            <a:spLocks/>
          </p:cNvSpPr>
          <p:nvPr/>
        </p:nvSpPr>
        <p:spPr>
          <a:xfrm>
            <a:off x="517865" y="4889734"/>
            <a:ext cx="3139734" cy="740945"/>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1600" dirty="0">
                <a:solidFill>
                  <a:schemeClr val="bg1"/>
                </a:solidFill>
              </a:rPr>
              <a:t>Decodes the instructions for the rest of the operations</a:t>
            </a:r>
          </a:p>
        </p:txBody>
      </p:sp>
    </p:spTree>
    <p:extLst>
      <p:ext uri="{BB962C8B-B14F-4D97-AF65-F5344CB8AC3E}">
        <p14:creationId xmlns:p14="http://schemas.microsoft.com/office/powerpoint/2010/main" val="28112818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21DBDD2C-884C-5C91-06B9-296C43A6947C}"/>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1522F8D9-2771-D3FE-1B8F-16E8AB059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1C91EFF9-5B26-9B9F-F34E-1152C3AC0DD1}"/>
              </a:ext>
            </a:extLst>
          </p:cNvPr>
          <p:cNvSpPr/>
          <p:nvPr/>
        </p:nvSpPr>
        <p:spPr>
          <a:xfrm>
            <a:off x="517867" y="508089"/>
            <a:ext cx="3583077"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8" name="Εικόνα 7">
            <a:extLst>
              <a:ext uri="{FF2B5EF4-FFF2-40B4-BE49-F238E27FC236}">
                <a16:creationId xmlns:a16="http://schemas.microsoft.com/office/drawing/2014/main" id="{B3605454-7198-E09D-86A2-5A9A8167A7B8}"/>
              </a:ext>
            </a:extLst>
          </p:cNvPr>
          <p:cNvPicPr>
            <a:picLocks noChangeAspect="1"/>
          </p:cNvPicPr>
          <p:nvPr/>
        </p:nvPicPr>
        <p:blipFill>
          <a:blip r:embed="rId2"/>
          <a:stretch>
            <a:fillRect/>
          </a:stretch>
        </p:blipFill>
        <p:spPr>
          <a:xfrm>
            <a:off x="517866" y="1398313"/>
            <a:ext cx="9882279" cy="5169008"/>
          </a:xfrm>
          <a:prstGeom prst="rect">
            <a:avLst/>
          </a:prstGeom>
        </p:spPr>
      </p:pic>
      <p:sp>
        <p:nvSpPr>
          <p:cNvPr id="9" name="Τίτλος 1">
            <a:extLst>
              <a:ext uri="{FF2B5EF4-FFF2-40B4-BE49-F238E27FC236}">
                <a16:creationId xmlns:a16="http://schemas.microsoft.com/office/drawing/2014/main" id="{133D7E66-292A-90BC-1A4D-CC3626BDA392}"/>
              </a:ext>
            </a:extLst>
          </p:cNvPr>
          <p:cNvSpPr txBox="1">
            <a:spLocks/>
          </p:cNvSpPr>
          <p:nvPr/>
        </p:nvSpPr>
        <p:spPr>
          <a:xfrm>
            <a:off x="517868" y="657369"/>
            <a:ext cx="3583077" cy="7409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Design Datapath</a:t>
            </a:r>
          </a:p>
        </p:txBody>
      </p:sp>
    </p:spTree>
    <p:extLst>
      <p:ext uri="{BB962C8B-B14F-4D97-AF65-F5344CB8AC3E}">
        <p14:creationId xmlns:p14="http://schemas.microsoft.com/office/powerpoint/2010/main" val="4250488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97784C5A-CB2D-692D-BEFF-89C27C4BF245}"/>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CC6A1E43-B1AB-E2D6-3127-54B3DB64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E22D34FC-3ECA-E6D4-7656-427A95AAF39E}"/>
              </a:ext>
            </a:extLst>
          </p:cNvPr>
          <p:cNvSpPr/>
          <p:nvPr/>
        </p:nvSpPr>
        <p:spPr>
          <a:xfrm>
            <a:off x="517866" y="508089"/>
            <a:ext cx="6376707"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Τίτλος 1">
            <a:extLst>
              <a:ext uri="{FF2B5EF4-FFF2-40B4-BE49-F238E27FC236}">
                <a16:creationId xmlns:a16="http://schemas.microsoft.com/office/drawing/2014/main" id="{5872509F-404E-4128-422A-9DA602F29A75}"/>
              </a:ext>
            </a:extLst>
          </p:cNvPr>
          <p:cNvSpPr txBox="1">
            <a:spLocks/>
          </p:cNvSpPr>
          <p:nvPr/>
        </p:nvSpPr>
        <p:spPr>
          <a:xfrm>
            <a:off x="517869" y="657369"/>
            <a:ext cx="6376708" cy="74094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Theoretical analysis (Hazards)</a:t>
            </a:r>
          </a:p>
        </p:txBody>
      </p:sp>
      <p:grpSp>
        <p:nvGrpSpPr>
          <p:cNvPr id="7" name="Ομάδα 6">
            <a:extLst>
              <a:ext uri="{FF2B5EF4-FFF2-40B4-BE49-F238E27FC236}">
                <a16:creationId xmlns:a16="http://schemas.microsoft.com/office/drawing/2014/main" id="{96DD09B1-B3D3-5E57-71F0-C8FFEAE8681F}"/>
              </a:ext>
            </a:extLst>
          </p:cNvPr>
          <p:cNvGrpSpPr/>
          <p:nvPr/>
        </p:nvGrpSpPr>
        <p:grpSpPr>
          <a:xfrm>
            <a:off x="4767939" y="2175125"/>
            <a:ext cx="2656122" cy="3906056"/>
            <a:chOff x="599744" y="736290"/>
            <a:chExt cx="2656122" cy="3906056"/>
          </a:xfrm>
        </p:grpSpPr>
        <p:sp>
          <p:nvSpPr>
            <p:cNvPr id="8" name="Ορθογώνιο 7">
              <a:extLst>
                <a:ext uri="{FF2B5EF4-FFF2-40B4-BE49-F238E27FC236}">
                  <a16:creationId xmlns:a16="http://schemas.microsoft.com/office/drawing/2014/main" id="{48CA5ECF-2107-0423-1BDA-47D1A87F6CD2}"/>
                </a:ext>
              </a:extLst>
            </p:cNvPr>
            <p:cNvSpPr/>
            <p:nvPr/>
          </p:nvSpPr>
          <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l-GR"/>
            </a:p>
          </p:txBody>
        </p:sp>
        <p:sp>
          <p:nvSpPr>
            <p:cNvPr id="9" name="TextBox 8">
              <a:extLst>
                <a:ext uri="{FF2B5EF4-FFF2-40B4-BE49-F238E27FC236}">
                  <a16:creationId xmlns:a16="http://schemas.microsoft.com/office/drawing/2014/main" id="{D596CA40-8F6F-105A-E30F-A3201F21B0AA}"/>
                </a:ext>
              </a:extLst>
            </p:cNvPr>
            <p:cNvSpPr txBox="1"/>
            <p:nvPr/>
          </p:nvSpPr>
          <p:spPr>
            <a:xfrm>
              <a:off x="599744" y="736290"/>
              <a:ext cx="2656122" cy="3906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70292" rIns="135128" bIns="135128" numCol="1" spcCol="1270" anchor="t" anchorCtr="0">
              <a:noAutofit/>
            </a:bodyPr>
            <a:lstStyle/>
            <a:p>
              <a:pPr marL="0" lvl="1" defTabSz="666750">
                <a:lnSpc>
                  <a:spcPct val="90000"/>
                </a:lnSpc>
                <a:spcBef>
                  <a:spcPct val="0"/>
                </a:spcBef>
                <a:spcAft>
                  <a:spcPct val="15000"/>
                </a:spcAft>
              </a:pPr>
              <a:r>
                <a:rPr lang="en-US" sz="1400" dirty="0"/>
                <a:t>They occur due to branch or jump instructions. The processor doesn't know which instruction to fetch next because it hasn’t resolved if the branch was taken or not. </a:t>
              </a:r>
            </a:p>
            <a:p>
              <a:pPr marL="0" lvl="1" defTabSz="666750">
                <a:lnSpc>
                  <a:spcPct val="90000"/>
                </a:lnSpc>
                <a:spcBef>
                  <a:spcPct val="0"/>
                </a:spcBef>
                <a:spcAft>
                  <a:spcPct val="15000"/>
                </a:spcAft>
              </a:pPr>
              <a:endParaRPr lang="en-US" sz="1400" kern="1200" dirty="0"/>
            </a:p>
            <a:p>
              <a:pPr marL="0" lvl="1" defTabSz="666750">
                <a:lnSpc>
                  <a:spcPct val="90000"/>
                </a:lnSpc>
                <a:spcBef>
                  <a:spcPct val="0"/>
                </a:spcBef>
                <a:spcAft>
                  <a:spcPct val="15000"/>
                </a:spcAft>
              </a:pPr>
              <a:r>
                <a:rPr lang="en-US" sz="1400" dirty="0"/>
                <a:t>Solutions: </a:t>
              </a:r>
            </a:p>
            <a:p>
              <a:pPr marL="285750" lvl="1" indent="-285750" defTabSz="666750">
                <a:lnSpc>
                  <a:spcPct val="90000"/>
                </a:lnSpc>
                <a:spcBef>
                  <a:spcPct val="0"/>
                </a:spcBef>
                <a:spcAft>
                  <a:spcPct val="15000"/>
                </a:spcAft>
                <a:buFont typeface="Arial" panose="020B0604020202020204" pitchFamily="34" charset="0"/>
                <a:buChar char="•"/>
              </a:pPr>
              <a:r>
                <a:rPr lang="en-US" sz="1400" dirty="0"/>
                <a:t>Branch prediction</a:t>
              </a:r>
            </a:p>
            <a:p>
              <a:pPr marL="285750" lvl="1" indent="-285750" defTabSz="666750">
                <a:lnSpc>
                  <a:spcPct val="90000"/>
                </a:lnSpc>
                <a:spcBef>
                  <a:spcPct val="0"/>
                </a:spcBef>
                <a:spcAft>
                  <a:spcPct val="15000"/>
                </a:spcAft>
                <a:buFont typeface="Arial" panose="020B0604020202020204" pitchFamily="34" charset="0"/>
                <a:buChar char="•"/>
              </a:pPr>
              <a:r>
                <a:rPr lang="en-US" sz="1400" dirty="0"/>
                <a:t>Delayed Branch</a:t>
              </a:r>
            </a:p>
            <a:p>
              <a:pPr marL="285750" lvl="1" indent="-285750" defTabSz="666750">
                <a:lnSpc>
                  <a:spcPct val="90000"/>
                </a:lnSpc>
                <a:spcBef>
                  <a:spcPct val="0"/>
                </a:spcBef>
                <a:spcAft>
                  <a:spcPct val="15000"/>
                </a:spcAft>
                <a:buFont typeface="Arial" panose="020B0604020202020204" pitchFamily="34" charset="0"/>
                <a:buChar char="•"/>
              </a:pPr>
              <a:r>
                <a:rPr lang="en-US" sz="1400" dirty="0"/>
                <a:t>Stalling</a:t>
              </a:r>
            </a:p>
            <a:p>
              <a:pPr marL="285750" lvl="1" indent="-285750" defTabSz="666750">
                <a:lnSpc>
                  <a:spcPct val="90000"/>
                </a:lnSpc>
                <a:spcBef>
                  <a:spcPct val="0"/>
                </a:spcBef>
                <a:spcAft>
                  <a:spcPct val="15000"/>
                </a:spcAft>
                <a:buFont typeface="Arial" panose="020B0604020202020204" pitchFamily="34" charset="0"/>
                <a:buChar char="•"/>
              </a:pPr>
              <a:r>
                <a:rPr lang="en-US" sz="1400" dirty="0"/>
                <a:t>Speculative execution</a:t>
              </a:r>
            </a:p>
            <a:p>
              <a:pPr marL="285750" lvl="1" indent="-285750" defTabSz="666750">
                <a:lnSpc>
                  <a:spcPct val="90000"/>
                </a:lnSpc>
                <a:spcBef>
                  <a:spcPct val="0"/>
                </a:spcBef>
                <a:spcAft>
                  <a:spcPct val="15000"/>
                </a:spcAft>
                <a:buFont typeface="Arial" panose="020B0604020202020204" pitchFamily="34" charset="0"/>
                <a:buChar char="•"/>
              </a:pPr>
              <a:endParaRPr lang="el-GR" sz="1400" kern="1200" dirty="0"/>
            </a:p>
          </p:txBody>
        </p:sp>
      </p:grpSp>
      <p:grpSp>
        <p:nvGrpSpPr>
          <p:cNvPr id="11" name="Ομάδα 10">
            <a:extLst>
              <a:ext uri="{FF2B5EF4-FFF2-40B4-BE49-F238E27FC236}">
                <a16:creationId xmlns:a16="http://schemas.microsoft.com/office/drawing/2014/main" id="{DC1C2C0F-6551-117D-372F-50202A04A31F}"/>
              </a:ext>
            </a:extLst>
          </p:cNvPr>
          <p:cNvGrpSpPr/>
          <p:nvPr/>
        </p:nvGrpSpPr>
        <p:grpSpPr>
          <a:xfrm>
            <a:off x="9018012" y="2175126"/>
            <a:ext cx="2656122" cy="3906056"/>
            <a:chOff x="599744" y="736290"/>
            <a:chExt cx="2656122" cy="3906056"/>
          </a:xfrm>
        </p:grpSpPr>
        <p:sp>
          <p:nvSpPr>
            <p:cNvPr id="15" name="Ορθογώνιο 14">
              <a:extLst>
                <a:ext uri="{FF2B5EF4-FFF2-40B4-BE49-F238E27FC236}">
                  <a16:creationId xmlns:a16="http://schemas.microsoft.com/office/drawing/2014/main" id="{68E42D76-6B28-649A-DA08-17FA94B52681}"/>
                </a:ext>
              </a:extLst>
            </p:cNvPr>
            <p:cNvSpPr/>
            <p:nvPr/>
          </p:nvSpPr>
          <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l-GR"/>
            </a:p>
          </p:txBody>
        </p:sp>
        <p:sp>
          <p:nvSpPr>
            <p:cNvPr id="19" name="TextBox 18">
              <a:extLst>
                <a:ext uri="{FF2B5EF4-FFF2-40B4-BE49-F238E27FC236}">
                  <a16:creationId xmlns:a16="http://schemas.microsoft.com/office/drawing/2014/main" id="{0904D945-787E-6BAC-F196-2ED571E335B3}"/>
                </a:ext>
              </a:extLst>
            </p:cNvPr>
            <p:cNvSpPr txBox="1"/>
            <p:nvPr/>
          </p:nvSpPr>
          <p:spPr>
            <a:xfrm>
              <a:off x="599744" y="736290"/>
              <a:ext cx="2656122" cy="3906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70292" rIns="135128" bIns="135128" numCol="1" spcCol="1270" anchor="t" anchorCtr="0">
              <a:noAutofit/>
            </a:bodyPr>
            <a:lstStyle/>
            <a:p>
              <a:pPr marL="114300" lvl="1" indent="-114300" defTabSz="666750">
                <a:lnSpc>
                  <a:spcPct val="90000"/>
                </a:lnSpc>
                <a:spcBef>
                  <a:spcPct val="0"/>
                </a:spcBef>
                <a:spcAft>
                  <a:spcPct val="15000"/>
                </a:spcAft>
              </a:pPr>
              <a:r>
                <a:rPr lang="en-US" sz="1400" dirty="0"/>
                <a:t>They take place when an</a:t>
              </a:r>
            </a:p>
            <a:p>
              <a:pPr marL="114300" lvl="1" indent="-114300" defTabSz="666750">
                <a:lnSpc>
                  <a:spcPct val="90000"/>
                </a:lnSpc>
                <a:spcBef>
                  <a:spcPct val="0"/>
                </a:spcBef>
                <a:spcAft>
                  <a:spcPct val="15000"/>
                </a:spcAft>
              </a:pPr>
              <a:r>
                <a:rPr lang="en-US" sz="1400" dirty="0"/>
                <a:t>Instruction depends on the</a:t>
              </a:r>
            </a:p>
            <a:p>
              <a:pPr marL="114300" lvl="1" indent="-114300" defTabSz="666750">
                <a:lnSpc>
                  <a:spcPct val="90000"/>
                </a:lnSpc>
                <a:spcBef>
                  <a:spcPct val="0"/>
                </a:spcBef>
                <a:spcAft>
                  <a:spcPct val="15000"/>
                </a:spcAft>
              </a:pPr>
              <a:r>
                <a:rPr lang="en-US" sz="1400" dirty="0"/>
                <a:t>result of a previous instruction</a:t>
              </a:r>
            </a:p>
            <a:p>
              <a:pPr marL="114300" lvl="1" indent="-114300" defTabSz="666750">
                <a:lnSpc>
                  <a:spcPct val="90000"/>
                </a:lnSpc>
                <a:spcBef>
                  <a:spcPct val="0"/>
                </a:spcBef>
                <a:spcAft>
                  <a:spcPct val="15000"/>
                </a:spcAft>
              </a:pPr>
              <a:r>
                <a:rPr lang="en-US" sz="1400" dirty="0"/>
                <a:t>that hasn’t completed yet.</a:t>
              </a:r>
            </a:p>
            <a:p>
              <a:pPr marL="114300" lvl="1" indent="-114300" defTabSz="666750">
                <a:lnSpc>
                  <a:spcPct val="90000"/>
                </a:lnSpc>
                <a:spcBef>
                  <a:spcPct val="0"/>
                </a:spcBef>
                <a:spcAft>
                  <a:spcPct val="15000"/>
                </a:spcAft>
              </a:pPr>
              <a:endParaRPr lang="en-US" sz="1400" kern="1200" dirty="0"/>
            </a:p>
            <a:p>
              <a:pPr marL="114300" lvl="1" indent="-114300" defTabSz="666750">
                <a:lnSpc>
                  <a:spcPct val="90000"/>
                </a:lnSpc>
                <a:spcBef>
                  <a:spcPct val="0"/>
                </a:spcBef>
                <a:spcAft>
                  <a:spcPct val="15000"/>
                </a:spcAft>
              </a:pPr>
              <a:r>
                <a:rPr lang="en-US" sz="1400" dirty="0"/>
                <a:t>Solutions:</a:t>
              </a:r>
            </a:p>
            <a:p>
              <a:pPr marL="285750" lvl="1" indent="-285750" defTabSz="666750">
                <a:lnSpc>
                  <a:spcPct val="90000"/>
                </a:lnSpc>
                <a:spcBef>
                  <a:spcPct val="0"/>
                </a:spcBef>
                <a:spcAft>
                  <a:spcPct val="15000"/>
                </a:spcAft>
                <a:buFont typeface="Arial" panose="020B0604020202020204" pitchFamily="34" charset="0"/>
                <a:buChar char="•"/>
              </a:pPr>
              <a:r>
                <a:rPr lang="en-US" sz="1400" kern="1200" dirty="0"/>
                <a:t>Forwarding</a:t>
              </a:r>
            </a:p>
            <a:p>
              <a:pPr marL="285750" lvl="1" indent="-285750" defTabSz="666750">
                <a:lnSpc>
                  <a:spcPct val="90000"/>
                </a:lnSpc>
                <a:spcBef>
                  <a:spcPct val="0"/>
                </a:spcBef>
                <a:spcAft>
                  <a:spcPct val="15000"/>
                </a:spcAft>
                <a:buFont typeface="Arial" panose="020B0604020202020204" pitchFamily="34" charset="0"/>
                <a:buChar char="•"/>
              </a:pPr>
              <a:r>
                <a:rPr lang="en-US" sz="1400" dirty="0"/>
                <a:t>Stalling</a:t>
              </a:r>
            </a:p>
            <a:p>
              <a:pPr marL="285750" lvl="1" indent="-285750" defTabSz="666750">
                <a:lnSpc>
                  <a:spcPct val="90000"/>
                </a:lnSpc>
                <a:spcBef>
                  <a:spcPct val="0"/>
                </a:spcBef>
                <a:spcAft>
                  <a:spcPct val="15000"/>
                </a:spcAft>
                <a:buFont typeface="Arial" panose="020B0604020202020204" pitchFamily="34" charset="0"/>
                <a:buChar char="•"/>
              </a:pPr>
              <a:r>
                <a:rPr lang="en-US" sz="1400" kern="1200" dirty="0"/>
                <a:t>Compiler scheduling</a:t>
              </a:r>
            </a:p>
          </p:txBody>
        </p:sp>
      </p:grpSp>
      <p:sp>
        <p:nvSpPr>
          <p:cNvPr id="21" name="Τίτλος 1">
            <a:extLst>
              <a:ext uri="{FF2B5EF4-FFF2-40B4-BE49-F238E27FC236}">
                <a16:creationId xmlns:a16="http://schemas.microsoft.com/office/drawing/2014/main" id="{4D3E6905-49FF-E111-58CD-FD48B5A7ED6A}"/>
              </a:ext>
            </a:extLst>
          </p:cNvPr>
          <p:cNvSpPr txBox="1">
            <a:spLocks/>
          </p:cNvSpPr>
          <p:nvPr/>
        </p:nvSpPr>
        <p:spPr>
          <a:xfrm>
            <a:off x="4804638" y="1605923"/>
            <a:ext cx="2582723"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Control Hazard</a:t>
            </a:r>
          </a:p>
        </p:txBody>
      </p:sp>
      <p:sp>
        <p:nvSpPr>
          <p:cNvPr id="22" name="Τίτλος 1">
            <a:extLst>
              <a:ext uri="{FF2B5EF4-FFF2-40B4-BE49-F238E27FC236}">
                <a16:creationId xmlns:a16="http://schemas.microsoft.com/office/drawing/2014/main" id="{7F47E759-14EB-6EF7-A2AA-7AE741EA45FB}"/>
              </a:ext>
            </a:extLst>
          </p:cNvPr>
          <p:cNvSpPr txBox="1">
            <a:spLocks/>
          </p:cNvSpPr>
          <p:nvPr/>
        </p:nvSpPr>
        <p:spPr>
          <a:xfrm>
            <a:off x="9054711" y="1605922"/>
            <a:ext cx="2582723"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Data Hazard</a:t>
            </a:r>
          </a:p>
        </p:txBody>
      </p:sp>
      <p:grpSp>
        <p:nvGrpSpPr>
          <p:cNvPr id="29" name="Ομάδα 28">
            <a:extLst>
              <a:ext uri="{FF2B5EF4-FFF2-40B4-BE49-F238E27FC236}">
                <a16:creationId xmlns:a16="http://schemas.microsoft.com/office/drawing/2014/main" id="{6EADAFC5-58DD-A128-1C0C-CC604115254C}"/>
              </a:ext>
            </a:extLst>
          </p:cNvPr>
          <p:cNvGrpSpPr/>
          <p:nvPr/>
        </p:nvGrpSpPr>
        <p:grpSpPr>
          <a:xfrm>
            <a:off x="554566" y="2175125"/>
            <a:ext cx="2656122" cy="3906056"/>
            <a:chOff x="599744" y="736290"/>
            <a:chExt cx="2656122" cy="3906056"/>
          </a:xfrm>
        </p:grpSpPr>
        <p:sp>
          <p:nvSpPr>
            <p:cNvPr id="30" name="Ορθογώνιο 29">
              <a:extLst>
                <a:ext uri="{FF2B5EF4-FFF2-40B4-BE49-F238E27FC236}">
                  <a16:creationId xmlns:a16="http://schemas.microsoft.com/office/drawing/2014/main" id="{9187C13E-DEEC-3D37-CBF7-752B51351C2A}"/>
                </a:ext>
              </a:extLst>
            </p:cNvPr>
            <p:cNvSpPr/>
            <p:nvPr/>
          </p:nvSpPr>
          <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l-GR"/>
            </a:p>
          </p:txBody>
        </p:sp>
        <p:sp>
          <p:nvSpPr>
            <p:cNvPr id="31" name="TextBox 30">
              <a:extLst>
                <a:ext uri="{FF2B5EF4-FFF2-40B4-BE49-F238E27FC236}">
                  <a16:creationId xmlns:a16="http://schemas.microsoft.com/office/drawing/2014/main" id="{A0E99BB2-90B1-89F8-BE76-44CC4AB9EA03}"/>
                </a:ext>
              </a:extLst>
            </p:cNvPr>
            <p:cNvSpPr txBox="1"/>
            <p:nvPr/>
          </p:nvSpPr>
          <p:spPr>
            <a:xfrm>
              <a:off x="599744" y="736290"/>
              <a:ext cx="2656122" cy="3906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70292" rIns="135128" bIns="135128" numCol="1" spcCol="1270" anchor="t" anchorCtr="0">
              <a:noAutofit/>
            </a:bodyPr>
            <a:lstStyle/>
            <a:p>
              <a:pPr marL="114300" lvl="1" indent="-114300" defTabSz="666750">
                <a:lnSpc>
                  <a:spcPct val="90000"/>
                </a:lnSpc>
                <a:spcBef>
                  <a:spcPct val="0"/>
                </a:spcBef>
                <a:spcAft>
                  <a:spcPct val="15000"/>
                </a:spcAft>
              </a:pPr>
              <a:r>
                <a:rPr lang="en-US" sz="1400" dirty="0">
                  <a:solidFill>
                    <a:schemeClr val="bg1"/>
                  </a:solidFill>
                </a:rPr>
                <a:t>They </a:t>
              </a:r>
              <a:r>
                <a:rPr lang="en-US" sz="1400" dirty="0"/>
                <a:t>happens when hardware</a:t>
              </a:r>
            </a:p>
            <a:p>
              <a:pPr marL="114300" lvl="1" indent="-114300" defTabSz="666750">
                <a:lnSpc>
                  <a:spcPct val="90000"/>
                </a:lnSpc>
                <a:spcBef>
                  <a:spcPct val="0"/>
                </a:spcBef>
                <a:spcAft>
                  <a:spcPct val="15000"/>
                </a:spcAft>
              </a:pPr>
              <a:r>
                <a:rPr lang="en-US" sz="1400" dirty="0"/>
                <a:t>resources are insufficient to</a:t>
              </a:r>
            </a:p>
            <a:p>
              <a:pPr marL="114300" lvl="1" indent="-114300" defTabSz="666750">
                <a:lnSpc>
                  <a:spcPct val="90000"/>
                </a:lnSpc>
                <a:spcBef>
                  <a:spcPct val="0"/>
                </a:spcBef>
                <a:spcAft>
                  <a:spcPct val="15000"/>
                </a:spcAft>
              </a:pPr>
              <a:r>
                <a:rPr lang="en-US" sz="1400" dirty="0"/>
                <a:t>handle all the instructions in</a:t>
              </a:r>
            </a:p>
            <a:p>
              <a:pPr marL="114300" lvl="1" indent="-114300" defTabSz="666750">
                <a:lnSpc>
                  <a:spcPct val="90000"/>
                </a:lnSpc>
                <a:spcBef>
                  <a:spcPct val="0"/>
                </a:spcBef>
                <a:spcAft>
                  <a:spcPct val="15000"/>
                </a:spcAft>
              </a:pPr>
              <a:r>
                <a:rPr lang="en-US" sz="1400" dirty="0"/>
                <a:t>the pipeline at once.</a:t>
              </a:r>
            </a:p>
            <a:p>
              <a:pPr marL="114300" lvl="1" indent="-114300" defTabSz="666750">
                <a:lnSpc>
                  <a:spcPct val="90000"/>
                </a:lnSpc>
                <a:spcBef>
                  <a:spcPct val="0"/>
                </a:spcBef>
                <a:spcAft>
                  <a:spcPct val="15000"/>
                </a:spcAft>
              </a:pPr>
              <a:endParaRPr lang="en-US" sz="1400" dirty="0"/>
            </a:p>
            <a:p>
              <a:pPr marL="114300" lvl="1" indent="-114300" defTabSz="666750">
                <a:lnSpc>
                  <a:spcPct val="90000"/>
                </a:lnSpc>
                <a:spcBef>
                  <a:spcPct val="0"/>
                </a:spcBef>
                <a:spcAft>
                  <a:spcPct val="15000"/>
                </a:spcAft>
              </a:pPr>
              <a:r>
                <a:rPr lang="en-US" sz="1400" dirty="0"/>
                <a:t>E.g.: Two instructions want to</a:t>
              </a:r>
            </a:p>
            <a:p>
              <a:pPr marL="114300" lvl="1" indent="-114300" defTabSz="666750">
                <a:lnSpc>
                  <a:spcPct val="90000"/>
                </a:lnSpc>
                <a:spcBef>
                  <a:spcPct val="0"/>
                </a:spcBef>
                <a:spcAft>
                  <a:spcPct val="15000"/>
                </a:spcAft>
              </a:pPr>
              <a:r>
                <a:rPr lang="en-US" sz="1400" dirty="0"/>
                <a:t>access memory at once. One</a:t>
              </a:r>
            </a:p>
            <a:p>
              <a:pPr marL="114300" lvl="1" indent="-114300" defTabSz="666750">
                <a:lnSpc>
                  <a:spcPct val="90000"/>
                </a:lnSpc>
                <a:spcBef>
                  <a:spcPct val="0"/>
                </a:spcBef>
                <a:spcAft>
                  <a:spcPct val="15000"/>
                </a:spcAft>
              </a:pPr>
              <a:r>
                <a:rPr lang="en-US" sz="1400" dirty="0"/>
                <a:t>for fetch and on for load.</a:t>
              </a:r>
            </a:p>
            <a:p>
              <a:pPr marL="114300" lvl="1" indent="-114300" defTabSz="666750">
                <a:lnSpc>
                  <a:spcPct val="90000"/>
                </a:lnSpc>
                <a:spcBef>
                  <a:spcPct val="0"/>
                </a:spcBef>
                <a:spcAft>
                  <a:spcPct val="15000"/>
                </a:spcAft>
              </a:pPr>
              <a:endParaRPr lang="en-US" sz="1400" dirty="0"/>
            </a:p>
            <a:p>
              <a:pPr marL="114300" lvl="1" indent="-114300" defTabSz="666750">
                <a:lnSpc>
                  <a:spcPct val="90000"/>
                </a:lnSpc>
                <a:spcBef>
                  <a:spcPct val="0"/>
                </a:spcBef>
                <a:spcAft>
                  <a:spcPct val="15000"/>
                </a:spcAft>
              </a:pPr>
              <a:r>
                <a:rPr lang="en-US" sz="1400" dirty="0"/>
                <a:t>Solutions: </a:t>
              </a:r>
            </a:p>
            <a:p>
              <a:pPr marL="285750" lvl="1" indent="-285750" defTabSz="666750">
                <a:lnSpc>
                  <a:spcPct val="90000"/>
                </a:lnSpc>
                <a:spcBef>
                  <a:spcPct val="0"/>
                </a:spcBef>
                <a:spcAft>
                  <a:spcPct val="15000"/>
                </a:spcAft>
                <a:buFont typeface="Arial" panose="020B0604020202020204" pitchFamily="34" charset="0"/>
                <a:buChar char="•"/>
              </a:pPr>
              <a:r>
                <a:rPr lang="en-US" sz="1400" dirty="0"/>
                <a:t>Hardware duplication</a:t>
              </a:r>
            </a:p>
            <a:p>
              <a:pPr marL="285750" lvl="1" indent="-285750" defTabSz="666750">
                <a:lnSpc>
                  <a:spcPct val="90000"/>
                </a:lnSpc>
                <a:spcBef>
                  <a:spcPct val="0"/>
                </a:spcBef>
                <a:spcAft>
                  <a:spcPct val="15000"/>
                </a:spcAft>
                <a:buFont typeface="Arial" panose="020B0604020202020204" pitchFamily="34" charset="0"/>
                <a:buChar char="•"/>
              </a:pPr>
              <a:r>
                <a:rPr lang="en-US" sz="1400" dirty="0"/>
                <a:t>Stalling</a:t>
              </a:r>
            </a:p>
            <a:p>
              <a:pPr marL="285750" lvl="1" indent="-285750" defTabSz="666750">
                <a:lnSpc>
                  <a:spcPct val="90000"/>
                </a:lnSpc>
                <a:spcBef>
                  <a:spcPct val="0"/>
                </a:spcBef>
                <a:spcAft>
                  <a:spcPct val="15000"/>
                </a:spcAft>
                <a:buFont typeface="Arial" panose="020B0604020202020204" pitchFamily="34" charset="0"/>
                <a:buChar char="•"/>
              </a:pPr>
              <a:r>
                <a:rPr lang="en-US" sz="1400" dirty="0"/>
                <a:t>Scheduling</a:t>
              </a:r>
            </a:p>
          </p:txBody>
        </p:sp>
      </p:grpSp>
      <p:sp>
        <p:nvSpPr>
          <p:cNvPr id="32" name="Τίτλος 1">
            <a:extLst>
              <a:ext uri="{FF2B5EF4-FFF2-40B4-BE49-F238E27FC236}">
                <a16:creationId xmlns:a16="http://schemas.microsoft.com/office/drawing/2014/main" id="{D37AE852-A340-B514-0878-55AFE960B982}"/>
              </a:ext>
            </a:extLst>
          </p:cNvPr>
          <p:cNvSpPr txBox="1">
            <a:spLocks/>
          </p:cNvSpPr>
          <p:nvPr/>
        </p:nvSpPr>
        <p:spPr>
          <a:xfrm>
            <a:off x="454615" y="1602500"/>
            <a:ext cx="2856023"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Structural Hazard</a:t>
            </a:r>
          </a:p>
        </p:txBody>
      </p:sp>
    </p:spTree>
    <p:extLst>
      <p:ext uri="{BB962C8B-B14F-4D97-AF65-F5344CB8AC3E}">
        <p14:creationId xmlns:p14="http://schemas.microsoft.com/office/powerpoint/2010/main" val="2056356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A69A874C-41FF-7FA2-BA8C-8BA4438ED7F5}"/>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28738614-454E-E7FA-420C-0ADF8E6FD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1B52F0BA-533B-633E-D7B0-DEA7EDE8781F}"/>
              </a:ext>
            </a:extLst>
          </p:cNvPr>
          <p:cNvSpPr/>
          <p:nvPr/>
        </p:nvSpPr>
        <p:spPr>
          <a:xfrm>
            <a:off x="517867" y="508088"/>
            <a:ext cx="3638496" cy="14927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3212A5F5-3C48-1983-71B9-BC3310DE8DC8}"/>
              </a:ext>
            </a:extLst>
          </p:cNvPr>
          <p:cNvSpPr>
            <a:spLocks noGrp="1"/>
          </p:cNvSpPr>
          <p:nvPr>
            <p:ph type="title"/>
          </p:nvPr>
        </p:nvSpPr>
        <p:spPr>
          <a:xfrm>
            <a:off x="517868" y="657368"/>
            <a:ext cx="3638496" cy="788643"/>
          </a:xfrm>
        </p:spPr>
        <p:txBody>
          <a:bodyPr vert="horz" lIns="91440" tIns="45720" rIns="91440" bIns="45720" rtlCol="0" anchor="t">
            <a:normAutofit/>
          </a:bodyPr>
          <a:lstStyle/>
          <a:p>
            <a:r>
              <a:rPr lang="en-US" sz="3500" dirty="0">
                <a:solidFill>
                  <a:schemeClr val="bg1"/>
                </a:solidFill>
              </a:rPr>
              <a:t>Improved Design</a:t>
            </a:r>
          </a:p>
        </p:txBody>
      </p:sp>
      <p:pic>
        <p:nvPicPr>
          <p:cNvPr id="17" name="Εικόνα 16">
            <a:extLst>
              <a:ext uri="{FF2B5EF4-FFF2-40B4-BE49-F238E27FC236}">
                <a16:creationId xmlns:a16="http://schemas.microsoft.com/office/drawing/2014/main" id="{1543E479-B81D-8005-3610-09DE1D2D37B4}"/>
              </a:ext>
            </a:extLst>
          </p:cNvPr>
          <p:cNvPicPr>
            <a:picLocks noChangeAspect="1"/>
          </p:cNvPicPr>
          <p:nvPr/>
        </p:nvPicPr>
        <p:blipFill>
          <a:blip r:embed="rId2"/>
          <a:stretch>
            <a:fillRect/>
          </a:stretch>
        </p:blipFill>
        <p:spPr>
          <a:xfrm>
            <a:off x="1168400" y="1314721"/>
            <a:ext cx="9855200" cy="5235967"/>
          </a:xfrm>
          <a:prstGeom prst="rect">
            <a:avLst/>
          </a:prstGeom>
        </p:spPr>
      </p:pic>
    </p:spTree>
    <p:extLst>
      <p:ext uri="{BB962C8B-B14F-4D97-AF65-F5344CB8AC3E}">
        <p14:creationId xmlns:p14="http://schemas.microsoft.com/office/powerpoint/2010/main" val="190564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BC618F4C-F3F6-8A6D-3CA7-A9DD1B2A1CB4}"/>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4FB00DB9-60F7-8842-B902-62DEE0401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5C1BF4F9-1028-D664-465A-76EEE26763F8}"/>
              </a:ext>
            </a:extLst>
          </p:cNvPr>
          <p:cNvSpPr/>
          <p:nvPr/>
        </p:nvSpPr>
        <p:spPr>
          <a:xfrm>
            <a:off x="517867" y="508088"/>
            <a:ext cx="3638496" cy="14927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473E4ABE-9D9A-992D-9D5F-2C80B651C643}"/>
              </a:ext>
            </a:extLst>
          </p:cNvPr>
          <p:cNvSpPr>
            <a:spLocks noGrp="1"/>
          </p:cNvSpPr>
          <p:nvPr>
            <p:ph type="title"/>
          </p:nvPr>
        </p:nvSpPr>
        <p:spPr>
          <a:xfrm>
            <a:off x="517868" y="657368"/>
            <a:ext cx="3638495" cy="788643"/>
          </a:xfrm>
        </p:spPr>
        <p:txBody>
          <a:bodyPr vert="horz" lIns="91440" tIns="45720" rIns="91440" bIns="45720" rtlCol="0" anchor="t">
            <a:normAutofit/>
          </a:bodyPr>
          <a:lstStyle/>
          <a:p>
            <a:r>
              <a:rPr lang="en-US" sz="3500" dirty="0">
                <a:solidFill>
                  <a:schemeClr val="bg1"/>
                </a:solidFill>
              </a:rPr>
              <a:t>Forwarding logic</a:t>
            </a:r>
          </a:p>
        </p:txBody>
      </p:sp>
      <p:graphicFrame>
        <p:nvGraphicFramePr>
          <p:cNvPr id="3" name="Πίνακας 2">
            <a:extLst>
              <a:ext uri="{FF2B5EF4-FFF2-40B4-BE49-F238E27FC236}">
                <a16:creationId xmlns:a16="http://schemas.microsoft.com/office/drawing/2014/main" id="{91C95DC2-404B-EAC1-0DDA-3AC71C3A2BFD}"/>
              </a:ext>
            </a:extLst>
          </p:cNvPr>
          <p:cNvGraphicFramePr>
            <a:graphicFrameLocks noGrp="1"/>
          </p:cNvGraphicFramePr>
          <p:nvPr/>
        </p:nvGraphicFramePr>
        <p:xfrm>
          <a:off x="554182" y="1446011"/>
          <a:ext cx="11119950" cy="4759960"/>
        </p:xfrm>
        <a:graphic>
          <a:graphicData uri="http://schemas.openxmlformats.org/drawingml/2006/table">
            <a:tbl>
              <a:tblPr firstRow="1" bandRow="1">
                <a:tableStyleId>{5C22544A-7EE6-4342-B048-85BDC9FD1C3A}</a:tableStyleId>
              </a:tblPr>
              <a:tblGrid>
                <a:gridCol w="3706650">
                  <a:extLst>
                    <a:ext uri="{9D8B030D-6E8A-4147-A177-3AD203B41FA5}">
                      <a16:colId xmlns:a16="http://schemas.microsoft.com/office/drawing/2014/main" val="71063938"/>
                    </a:ext>
                  </a:extLst>
                </a:gridCol>
                <a:gridCol w="3706650">
                  <a:extLst>
                    <a:ext uri="{9D8B030D-6E8A-4147-A177-3AD203B41FA5}">
                      <a16:colId xmlns:a16="http://schemas.microsoft.com/office/drawing/2014/main" val="3939701302"/>
                    </a:ext>
                  </a:extLst>
                </a:gridCol>
                <a:gridCol w="3706650">
                  <a:extLst>
                    <a:ext uri="{9D8B030D-6E8A-4147-A177-3AD203B41FA5}">
                      <a16:colId xmlns:a16="http://schemas.microsoft.com/office/drawing/2014/main" val="3272704135"/>
                    </a:ext>
                  </a:extLst>
                </a:gridCol>
              </a:tblGrid>
              <a:tr h="370840">
                <a:tc>
                  <a:txBody>
                    <a:bodyPr/>
                    <a:lstStyle/>
                    <a:p>
                      <a:pPr algn="ctr"/>
                      <a:r>
                        <a:rPr lang="en-US" dirty="0">
                          <a:solidFill>
                            <a:schemeClr val="bg1"/>
                          </a:solidFill>
                        </a:rPr>
                        <a:t>Control Signal</a:t>
                      </a:r>
                      <a:endParaRPr lang="el-GR" dirty="0">
                        <a:solidFill>
                          <a:schemeClr val="bg1"/>
                        </a:solidFill>
                      </a:endParaRPr>
                    </a:p>
                  </a:txBody>
                  <a:tcPr anchor="ctr">
                    <a:solidFill>
                      <a:srgbClr val="000000"/>
                    </a:solidFill>
                  </a:tcPr>
                </a:tc>
                <a:tc>
                  <a:txBody>
                    <a:bodyPr/>
                    <a:lstStyle/>
                    <a:p>
                      <a:pPr algn="ctr"/>
                      <a:r>
                        <a:rPr lang="en-US" dirty="0">
                          <a:solidFill>
                            <a:schemeClr val="bg1"/>
                          </a:solidFill>
                        </a:rPr>
                        <a:t>Source</a:t>
                      </a:r>
                      <a:endParaRPr lang="el-GR" dirty="0">
                        <a:solidFill>
                          <a:schemeClr val="bg1"/>
                        </a:solidFill>
                      </a:endParaRPr>
                    </a:p>
                  </a:txBody>
                  <a:tcPr anchor="ctr">
                    <a:solidFill>
                      <a:srgbClr val="000000"/>
                    </a:solidFill>
                  </a:tcPr>
                </a:tc>
                <a:tc>
                  <a:txBody>
                    <a:bodyPr/>
                    <a:lstStyle/>
                    <a:p>
                      <a:pPr algn="ctr"/>
                      <a:r>
                        <a:rPr lang="en-US" dirty="0">
                          <a:solidFill>
                            <a:schemeClr val="bg1"/>
                          </a:solidFill>
                        </a:rPr>
                        <a:t>Explanation</a:t>
                      </a:r>
                      <a:endParaRPr lang="el-GR" dirty="0">
                        <a:solidFill>
                          <a:schemeClr val="bg1"/>
                        </a:solidFill>
                      </a:endParaRPr>
                    </a:p>
                  </a:txBody>
                  <a:tcPr anchor="ctr">
                    <a:solidFill>
                      <a:srgbClr val="000000"/>
                    </a:solidFill>
                  </a:tcPr>
                </a:tc>
                <a:extLst>
                  <a:ext uri="{0D108BD9-81ED-4DB2-BD59-A6C34878D82A}">
                    <a16:rowId xmlns:a16="http://schemas.microsoft.com/office/drawing/2014/main" val="3157393237"/>
                  </a:ext>
                </a:extLst>
              </a:tr>
              <a:tr h="370840">
                <a:tc>
                  <a:txBody>
                    <a:bodyPr/>
                    <a:lstStyle/>
                    <a:p>
                      <a:pPr algn="ctr"/>
                      <a:r>
                        <a:rPr lang="en-US" dirty="0">
                          <a:solidFill>
                            <a:schemeClr val="bg1"/>
                          </a:solidFill>
                        </a:rPr>
                        <a:t>ForwardA = 00</a:t>
                      </a:r>
                    </a:p>
                  </a:txBody>
                  <a:tcPr anchor="ctr">
                    <a:solidFill>
                      <a:srgbClr val="00002E"/>
                    </a:solidFill>
                  </a:tcPr>
                </a:tc>
                <a:tc>
                  <a:txBody>
                    <a:bodyPr/>
                    <a:lstStyle/>
                    <a:p>
                      <a:pPr algn="ctr"/>
                      <a:r>
                        <a:rPr lang="en-US" dirty="0">
                          <a:solidFill>
                            <a:schemeClr val="bg1"/>
                          </a:solidFill>
                        </a:rPr>
                        <a:t>Decode/Execute cycle</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The first operand comes from the register file.</a:t>
                      </a:r>
                      <a:endParaRPr lang="el-GR" dirty="0">
                        <a:solidFill>
                          <a:schemeClr val="bg1"/>
                        </a:solidFill>
                      </a:endParaRPr>
                    </a:p>
                  </a:txBody>
                  <a:tcPr anchor="ctr">
                    <a:solidFill>
                      <a:srgbClr val="00002E"/>
                    </a:solidFill>
                  </a:tcPr>
                </a:tc>
                <a:extLst>
                  <a:ext uri="{0D108BD9-81ED-4DB2-BD59-A6C34878D82A}">
                    <a16:rowId xmlns:a16="http://schemas.microsoft.com/office/drawing/2014/main" val="3040503658"/>
                  </a:ext>
                </a:extLst>
              </a:tr>
              <a:tr h="370840">
                <a:tc>
                  <a:txBody>
                    <a:bodyPr/>
                    <a:lstStyle/>
                    <a:p>
                      <a:pPr algn="ctr"/>
                      <a:r>
                        <a:rPr lang="en-US" dirty="0">
                          <a:solidFill>
                            <a:schemeClr val="bg1"/>
                          </a:solidFill>
                        </a:rPr>
                        <a:t>ForwardA = 10</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Execute/Memory cycle</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The first operand is forwarded from the prior ALU result.</a:t>
                      </a:r>
                      <a:endParaRPr lang="el-GR" dirty="0">
                        <a:solidFill>
                          <a:schemeClr val="bg1"/>
                        </a:solidFill>
                      </a:endParaRPr>
                    </a:p>
                  </a:txBody>
                  <a:tcPr anchor="ctr">
                    <a:solidFill>
                      <a:srgbClr val="00002E"/>
                    </a:solidFill>
                  </a:tcPr>
                </a:tc>
                <a:extLst>
                  <a:ext uri="{0D108BD9-81ED-4DB2-BD59-A6C34878D82A}">
                    <a16:rowId xmlns:a16="http://schemas.microsoft.com/office/drawing/2014/main" val="2620697030"/>
                  </a:ext>
                </a:extLst>
              </a:tr>
              <a:tr h="370840">
                <a:tc>
                  <a:txBody>
                    <a:bodyPr/>
                    <a:lstStyle/>
                    <a:p>
                      <a:pPr algn="ctr"/>
                      <a:r>
                        <a:rPr lang="en-US" dirty="0">
                          <a:solidFill>
                            <a:schemeClr val="bg1"/>
                          </a:solidFill>
                        </a:rPr>
                        <a:t>ForwardA = 01</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Memory/Writeback cycle</a:t>
                      </a:r>
                      <a:endParaRPr lang="el-GR" dirty="0">
                        <a:solidFill>
                          <a:schemeClr val="bg1"/>
                        </a:solidFill>
                      </a:endParaRPr>
                    </a:p>
                  </a:txBody>
                  <a:tcPr anchor="ctr">
                    <a:solidFill>
                      <a:srgbClr val="00002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The first operand is forwarded from data memory or earlier ALU result.</a:t>
                      </a:r>
                      <a:endParaRPr lang="el-GR" dirty="0">
                        <a:solidFill>
                          <a:schemeClr val="bg1"/>
                        </a:solidFill>
                      </a:endParaRPr>
                    </a:p>
                    <a:p>
                      <a:pPr algn="ctr"/>
                      <a:endParaRPr lang="el-GR" dirty="0">
                        <a:solidFill>
                          <a:schemeClr val="bg1"/>
                        </a:solidFill>
                      </a:endParaRPr>
                    </a:p>
                  </a:txBody>
                  <a:tcPr anchor="ctr">
                    <a:solidFill>
                      <a:srgbClr val="00002E"/>
                    </a:solidFill>
                  </a:tcPr>
                </a:tc>
                <a:extLst>
                  <a:ext uri="{0D108BD9-81ED-4DB2-BD59-A6C34878D82A}">
                    <a16:rowId xmlns:a16="http://schemas.microsoft.com/office/drawing/2014/main" val="2098668259"/>
                  </a:ext>
                </a:extLst>
              </a:tr>
              <a:tr h="370840">
                <a:tc>
                  <a:txBody>
                    <a:bodyPr/>
                    <a:lstStyle/>
                    <a:p>
                      <a:pPr algn="ctr"/>
                      <a:r>
                        <a:rPr lang="en-US" dirty="0" err="1">
                          <a:solidFill>
                            <a:schemeClr val="bg1"/>
                          </a:solidFill>
                        </a:rPr>
                        <a:t>ForwardB</a:t>
                      </a:r>
                      <a:r>
                        <a:rPr lang="en-US" dirty="0">
                          <a:solidFill>
                            <a:schemeClr val="bg1"/>
                          </a:solidFill>
                        </a:rPr>
                        <a:t> = 00</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Decode/Execute cycle</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The second operand comes from the register file.</a:t>
                      </a:r>
                      <a:endParaRPr lang="el-GR" dirty="0">
                        <a:solidFill>
                          <a:schemeClr val="bg1"/>
                        </a:solidFill>
                      </a:endParaRPr>
                    </a:p>
                  </a:txBody>
                  <a:tcPr anchor="ctr">
                    <a:solidFill>
                      <a:srgbClr val="00002E"/>
                    </a:solidFill>
                  </a:tcPr>
                </a:tc>
                <a:extLst>
                  <a:ext uri="{0D108BD9-81ED-4DB2-BD59-A6C34878D82A}">
                    <a16:rowId xmlns:a16="http://schemas.microsoft.com/office/drawing/2014/main" val="82247323"/>
                  </a:ext>
                </a:extLst>
              </a:tr>
              <a:tr h="370840">
                <a:tc>
                  <a:txBody>
                    <a:bodyPr/>
                    <a:lstStyle/>
                    <a:p>
                      <a:pPr algn="ctr"/>
                      <a:r>
                        <a:rPr lang="en-US" dirty="0" err="1">
                          <a:solidFill>
                            <a:schemeClr val="bg1"/>
                          </a:solidFill>
                        </a:rPr>
                        <a:t>ForwardB</a:t>
                      </a:r>
                      <a:r>
                        <a:rPr lang="en-US" dirty="0">
                          <a:solidFill>
                            <a:schemeClr val="bg1"/>
                          </a:solidFill>
                        </a:rPr>
                        <a:t> = 10</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Execute/Memory cycle</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The second operand is forwarded from the prior ALU result.</a:t>
                      </a:r>
                      <a:endParaRPr lang="el-GR" dirty="0">
                        <a:solidFill>
                          <a:schemeClr val="bg1"/>
                        </a:solidFill>
                      </a:endParaRPr>
                    </a:p>
                  </a:txBody>
                  <a:tcPr anchor="ctr">
                    <a:solidFill>
                      <a:srgbClr val="00002E"/>
                    </a:solidFill>
                  </a:tcPr>
                </a:tc>
                <a:extLst>
                  <a:ext uri="{0D108BD9-81ED-4DB2-BD59-A6C34878D82A}">
                    <a16:rowId xmlns:a16="http://schemas.microsoft.com/office/drawing/2014/main" val="3601238874"/>
                  </a:ext>
                </a:extLst>
              </a:tr>
              <a:tr h="370840">
                <a:tc>
                  <a:txBody>
                    <a:bodyPr/>
                    <a:lstStyle/>
                    <a:p>
                      <a:pPr algn="ctr"/>
                      <a:r>
                        <a:rPr lang="en-US" dirty="0" err="1">
                          <a:solidFill>
                            <a:schemeClr val="bg1"/>
                          </a:solidFill>
                        </a:rPr>
                        <a:t>ForwardB</a:t>
                      </a:r>
                      <a:r>
                        <a:rPr lang="en-US" dirty="0">
                          <a:solidFill>
                            <a:schemeClr val="bg1"/>
                          </a:solidFill>
                        </a:rPr>
                        <a:t> = 01</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Memory/Writeback cycle</a:t>
                      </a:r>
                      <a:endParaRPr lang="el-GR" dirty="0">
                        <a:solidFill>
                          <a:schemeClr val="bg1"/>
                        </a:solidFill>
                      </a:endParaRPr>
                    </a:p>
                  </a:txBody>
                  <a:tcPr anchor="ctr">
                    <a:solidFill>
                      <a:srgbClr val="00002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The second operand is forwarded from data memory or earlier ALU result.</a:t>
                      </a:r>
                      <a:endParaRPr lang="el-GR" dirty="0">
                        <a:solidFill>
                          <a:schemeClr val="bg1"/>
                        </a:solidFill>
                      </a:endParaRPr>
                    </a:p>
                  </a:txBody>
                  <a:tcPr anchor="ctr">
                    <a:solidFill>
                      <a:srgbClr val="00002E"/>
                    </a:solidFill>
                  </a:tcPr>
                </a:tc>
                <a:extLst>
                  <a:ext uri="{0D108BD9-81ED-4DB2-BD59-A6C34878D82A}">
                    <a16:rowId xmlns:a16="http://schemas.microsoft.com/office/drawing/2014/main" val="3761205418"/>
                  </a:ext>
                </a:extLst>
              </a:tr>
            </a:tbl>
          </a:graphicData>
        </a:graphic>
      </p:graphicFrame>
    </p:spTree>
    <p:extLst>
      <p:ext uri="{BB962C8B-B14F-4D97-AF65-F5344CB8AC3E}">
        <p14:creationId xmlns:p14="http://schemas.microsoft.com/office/powerpoint/2010/main" val="30383986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DA54EE8D-9B7B-ECD1-D22E-8A12AA09BB0E}"/>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062DAF89-4FD5-95DE-8EAE-8A505C26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20B93CE3-CD94-B267-89C1-65E23421FBAF}"/>
              </a:ext>
            </a:extLst>
          </p:cNvPr>
          <p:cNvSpPr/>
          <p:nvPr/>
        </p:nvSpPr>
        <p:spPr>
          <a:xfrm>
            <a:off x="517867" y="508088"/>
            <a:ext cx="1749844"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7DF36DBE-F1B9-BE9F-E674-F1239530996E}"/>
              </a:ext>
            </a:extLst>
          </p:cNvPr>
          <p:cNvSpPr>
            <a:spLocks noGrp="1"/>
          </p:cNvSpPr>
          <p:nvPr>
            <p:ph type="title"/>
          </p:nvPr>
        </p:nvSpPr>
        <p:spPr>
          <a:xfrm>
            <a:off x="517869" y="657368"/>
            <a:ext cx="1749844" cy="788643"/>
          </a:xfrm>
        </p:spPr>
        <p:txBody>
          <a:bodyPr vert="horz" lIns="91440" tIns="45720" rIns="91440" bIns="45720" rtlCol="0" anchor="t">
            <a:normAutofit/>
          </a:bodyPr>
          <a:lstStyle/>
          <a:p>
            <a:r>
              <a:rPr lang="en-US" sz="3500" dirty="0">
                <a:solidFill>
                  <a:schemeClr val="bg1"/>
                </a:solidFill>
              </a:rPr>
              <a:t>Results</a:t>
            </a:r>
          </a:p>
        </p:txBody>
      </p:sp>
      <p:pic>
        <p:nvPicPr>
          <p:cNvPr id="9" name="Εικόνα 8">
            <a:extLst>
              <a:ext uri="{FF2B5EF4-FFF2-40B4-BE49-F238E27FC236}">
                <a16:creationId xmlns:a16="http://schemas.microsoft.com/office/drawing/2014/main" id="{11954D86-AA2C-DD52-7ABF-87DF308E8A7E}"/>
              </a:ext>
            </a:extLst>
          </p:cNvPr>
          <p:cNvPicPr>
            <a:picLocks noChangeAspect="1"/>
          </p:cNvPicPr>
          <p:nvPr/>
        </p:nvPicPr>
        <p:blipFill>
          <a:blip r:embed="rId2"/>
          <a:stretch>
            <a:fillRect/>
          </a:stretch>
        </p:blipFill>
        <p:spPr>
          <a:xfrm>
            <a:off x="-1" y="-1"/>
            <a:ext cx="12664331" cy="6857995"/>
          </a:xfrm>
          <a:prstGeom prst="rect">
            <a:avLst/>
          </a:prstGeom>
        </p:spPr>
      </p:pic>
    </p:spTree>
    <p:extLst>
      <p:ext uri="{BB962C8B-B14F-4D97-AF65-F5344CB8AC3E}">
        <p14:creationId xmlns:p14="http://schemas.microsoft.com/office/powerpoint/2010/main" val="26279120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087B43C6-1896-E5E3-3D4C-61AD5E47BC21}"/>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90145919-DF60-4EB4-DC19-D1BCCE278D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BBF6BDB5-CD39-6481-3920-DE367AD8060A}"/>
              </a:ext>
            </a:extLst>
          </p:cNvPr>
          <p:cNvSpPr/>
          <p:nvPr/>
        </p:nvSpPr>
        <p:spPr>
          <a:xfrm>
            <a:off x="517867" y="508088"/>
            <a:ext cx="2426500"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45CAA190-93E3-EB31-F2A2-D9DB9D0B5766}"/>
              </a:ext>
            </a:extLst>
          </p:cNvPr>
          <p:cNvSpPr>
            <a:spLocks noGrp="1"/>
          </p:cNvSpPr>
          <p:nvPr>
            <p:ph type="title"/>
          </p:nvPr>
        </p:nvSpPr>
        <p:spPr>
          <a:xfrm>
            <a:off x="517869" y="657368"/>
            <a:ext cx="2426500" cy="788643"/>
          </a:xfrm>
        </p:spPr>
        <p:txBody>
          <a:bodyPr vert="horz" lIns="91440" tIns="45720" rIns="91440" bIns="45720" rtlCol="0" anchor="t">
            <a:normAutofit/>
          </a:bodyPr>
          <a:lstStyle/>
          <a:p>
            <a:r>
              <a:rPr lang="en-US" sz="3500" dirty="0">
                <a:solidFill>
                  <a:schemeClr val="bg1"/>
                </a:solidFill>
              </a:rPr>
              <a:t>Next Steps</a:t>
            </a:r>
          </a:p>
        </p:txBody>
      </p:sp>
      <p:sp>
        <p:nvSpPr>
          <p:cNvPr id="6" name="Τίτλος 1">
            <a:extLst>
              <a:ext uri="{FF2B5EF4-FFF2-40B4-BE49-F238E27FC236}">
                <a16:creationId xmlns:a16="http://schemas.microsoft.com/office/drawing/2014/main" id="{3F4011B9-4125-B5F5-D774-92FD727AC076}"/>
              </a:ext>
            </a:extLst>
          </p:cNvPr>
          <p:cNvSpPr txBox="1">
            <a:spLocks/>
          </p:cNvSpPr>
          <p:nvPr/>
        </p:nvSpPr>
        <p:spPr>
          <a:xfrm>
            <a:off x="517867" y="1446011"/>
            <a:ext cx="7666013" cy="1982989"/>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marL="285750" indent="-285750">
              <a:buFont typeface="Arial" panose="020B0604020202020204" pitchFamily="34" charset="0"/>
              <a:buChar char="•"/>
            </a:pPr>
            <a:r>
              <a:rPr lang="en-US" sz="1600" dirty="0">
                <a:solidFill>
                  <a:schemeClr val="bg1"/>
                </a:solidFill>
              </a:rPr>
              <a:t>Increase the number of instructions supported from the ALU</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Add a jump instruction</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Improve the hazard unit to handle all kind of hazards (Structural and control)</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Make the design synthesizable</a:t>
            </a:r>
          </a:p>
          <a:p>
            <a:pPr marL="285750"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endParaRPr lang="en-US" sz="1600" dirty="0">
              <a:solidFill>
                <a:schemeClr val="bg1"/>
              </a:solidFill>
            </a:endParaRPr>
          </a:p>
        </p:txBody>
      </p:sp>
    </p:spTree>
    <p:extLst>
      <p:ext uri="{BB962C8B-B14F-4D97-AF65-F5344CB8AC3E}">
        <p14:creationId xmlns:p14="http://schemas.microsoft.com/office/powerpoint/2010/main" val="1267591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C7838CB4-3071-0DB7-698D-7CAECEB12E88}"/>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8505DE4E-488E-72AD-8234-F98C9F3B7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Τίτλος 1">
            <a:extLst>
              <a:ext uri="{FF2B5EF4-FFF2-40B4-BE49-F238E27FC236}">
                <a16:creationId xmlns:a16="http://schemas.microsoft.com/office/drawing/2014/main" id="{E1011304-BB57-A625-B087-AB5956BD648A}"/>
              </a:ext>
            </a:extLst>
          </p:cNvPr>
          <p:cNvSpPr>
            <a:spLocks noGrp="1"/>
          </p:cNvSpPr>
          <p:nvPr>
            <p:ph type="title"/>
          </p:nvPr>
        </p:nvSpPr>
        <p:spPr>
          <a:xfrm>
            <a:off x="4053078" y="2640357"/>
            <a:ext cx="4085844" cy="788643"/>
          </a:xfrm>
        </p:spPr>
        <p:txBody>
          <a:bodyPr vert="horz" lIns="91440" tIns="45720" rIns="91440" bIns="45720" rtlCol="0" anchor="t">
            <a:noAutofit/>
          </a:bodyPr>
          <a:lstStyle/>
          <a:p>
            <a:r>
              <a:rPr lang="en-US" sz="6600" dirty="0">
                <a:solidFill>
                  <a:schemeClr val="bg1"/>
                </a:solidFill>
              </a:rPr>
              <a:t>Thank you</a:t>
            </a:r>
          </a:p>
        </p:txBody>
      </p:sp>
      <p:sp>
        <p:nvSpPr>
          <p:cNvPr id="3" name="Ορθογώνιο 2">
            <a:extLst>
              <a:ext uri="{FF2B5EF4-FFF2-40B4-BE49-F238E27FC236}">
                <a16:creationId xmlns:a16="http://schemas.microsoft.com/office/drawing/2014/main" id="{5E2C3CF4-2AC7-3EE6-448F-668A86F4089C}"/>
              </a:ext>
            </a:extLst>
          </p:cNvPr>
          <p:cNvSpPr/>
          <p:nvPr/>
        </p:nvSpPr>
        <p:spPr>
          <a:xfrm>
            <a:off x="4053078" y="3731875"/>
            <a:ext cx="4085844" cy="15432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666399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E0246D78-8084-CBD4-0FA6-FF83A0C67A1C}"/>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0E8FEFE4-8426-A9DF-AAC5-CDD4B48325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Ορθογώνιο 1">
            <a:extLst>
              <a:ext uri="{FF2B5EF4-FFF2-40B4-BE49-F238E27FC236}">
                <a16:creationId xmlns:a16="http://schemas.microsoft.com/office/drawing/2014/main" id="{386ADFB1-E245-F076-068C-2A880FE001A6}"/>
              </a:ext>
            </a:extLst>
          </p:cNvPr>
          <p:cNvSpPr/>
          <p:nvPr/>
        </p:nvSpPr>
        <p:spPr>
          <a:xfrm>
            <a:off x="517867" y="508089"/>
            <a:ext cx="3287516"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 name="Τίτλος 1">
            <a:extLst>
              <a:ext uri="{FF2B5EF4-FFF2-40B4-BE49-F238E27FC236}">
                <a16:creationId xmlns:a16="http://schemas.microsoft.com/office/drawing/2014/main" id="{5563760B-ED9F-62D3-76E2-83C92641DE80}"/>
              </a:ext>
            </a:extLst>
          </p:cNvPr>
          <p:cNvSpPr txBox="1">
            <a:spLocks/>
          </p:cNvSpPr>
          <p:nvPr/>
        </p:nvSpPr>
        <p:spPr>
          <a:xfrm>
            <a:off x="517868" y="657369"/>
            <a:ext cx="3287515" cy="7409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MIPS Overview</a:t>
            </a:r>
          </a:p>
        </p:txBody>
      </p:sp>
      <p:graphicFrame>
        <p:nvGraphicFramePr>
          <p:cNvPr id="4" name="Διάγραμμα 3">
            <a:extLst>
              <a:ext uri="{FF2B5EF4-FFF2-40B4-BE49-F238E27FC236}">
                <a16:creationId xmlns:a16="http://schemas.microsoft.com/office/drawing/2014/main" id="{A2CC8159-8767-6290-4866-DA9AE605DBD0}"/>
              </a:ext>
            </a:extLst>
          </p:cNvPr>
          <p:cNvGraphicFramePr/>
          <p:nvPr>
            <p:extLst>
              <p:ext uri="{D42A27DB-BD31-4B8C-83A1-F6EECF244321}">
                <p14:modId xmlns:p14="http://schemas.microsoft.com/office/powerpoint/2010/main" val="3128318294"/>
              </p:ext>
            </p:extLst>
          </p:nvPr>
        </p:nvGraphicFramePr>
        <p:xfrm>
          <a:off x="277092" y="1707574"/>
          <a:ext cx="11104322" cy="4794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75059F0-622E-397C-2701-1E818D804AD6}"/>
              </a:ext>
            </a:extLst>
          </p:cNvPr>
          <p:cNvSpPr txBox="1"/>
          <p:nvPr/>
        </p:nvSpPr>
        <p:spPr>
          <a:xfrm>
            <a:off x="517866" y="1165457"/>
            <a:ext cx="10863547" cy="1138773"/>
          </a:xfrm>
          <a:prstGeom prst="rect">
            <a:avLst/>
          </a:prstGeom>
          <a:noFill/>
        </p:spPr>
        <p:txBody>
          <a:bodyPr wrap="square">
            <a:spAutoFit/>
          </a:bodyPr>
          <a:lstStyle/>
          <a:p>
            <a:pPr marL="285750" indent="-285750" algn="just">
              <a:buFont typeface="Arial" panose="020B0604020202020204" pitchFamily="34" charset="0"/>
              <a:buChar char="•"/>
            </a:pPr>
            <a:r>
              <a:rPr lang="en-US" sz="1700" dirty="0">
                <a:solidFill>
                  <a:schemeClr val="bg1"/>
                </a:solidFill>
              </a:rPr>
              <a:t>MIPS, which stands for Microprocessor without Interlocked Pipeline Stages, is a type of microprocessor architecture using 32 bits instructions. It's a core component of the Reduced Instruction Set Computing (RISC) approach, known for its focus on simplicity and speed. MIPS processors are designed to execute simple instructions in a single clock cycle, utilizing a pipeline to overlap different stages of instruction execution. </a:t>
            </a:r>
          </a:p>
        </p:txBody>
      </p:sp>
    </p:spTree>
    <p:extLst>
      <p:ext uri="{BB962C8B-B14F-4D97-AF65-F5344CB8AC3E}">
        <p14:creationId xmlns:p14="http://schemas.microsoft.com/office/powerpoint/2010/main" val="3160194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FAED9DA8-4DA9-B775-7332-F4FF530C46DF}"/>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1704EA7-0F90-A372-CDDA-A379FDFE34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4B88E008-B5D8-E655-53DD-9538D915F76A}"/>
              </a:ext>
            </a:extLst>
          </p:cNvPr>
          <p:cNvSpPr/>
          <p:nvPr/>
        </p:nvSpPr>
        <p:spPr>
          <a:xfrm>
            <a:off x="517867" y="508089"/>
            <a:ext cx="4695702" cy="14926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 name="Τίτλος 1">
            <a:extLst>
              <a:ext uri="{FF2B5EF4-FFF2-40B4-BE49-F238E27FC236}">
                <a16:creationId xmlns:a16="http://schemas.microsoft.com/office/drawing/2014/main" id="{2A233CFE-5F2C-B789-9465-93E65FEF262F}"/>
              </a:ext>
            </a:extLst>
          </p:cNvPr>
          <p:cNvSpPr>
            <a:spLocks noGrp="1"/>
          </p:cNvSpPr>
          <p:nvPr>
            <p:ph type="title"/>
          </p:nvPr>
        </p:nvSpPr>
        <p:spPr>
          <a:xfrm>
            <a:off x="517868" y="657368"/>
            <a:ext cx="4695701" cy="788643"/>
          </a:xfrm>
        </p:spPr>
        <p:txBody>
          <a:bodyPr vert="horz" lIns="91440" tIns="45720" rIns="91440" bIns="45720" rtlCol="0" anchor="t">
            <a:normAutofit/>
          </a:bodyPr>
          <a:lstStyle/>
          <a:p>
            <a:r>
              <a:rPr lang="en-US" sz="3500" dirty="0">
                <a:solidFill>
                  <a:schemeClr val="bg1"/>
                </a:solidFill>
              </a:rPr>
              <a:t>Basic design overview</a:t>
            </a:r>
          </a:p>
        </p:txBody>
      </p:sp>
      <p:pic>
        <p:nvPicPr>
          <p:cNvPr id="5" name="Εικόνα 4">
            <a:extLst>
              <a:ext uri="{FF2B5EF4-FFF2-40B4-BE49-F238E27FC236}">
                <a16:creationId xmlns:a16="http://schemas.microsoft.com/office/drawing/2014/main" id="{83C9F6C8-5695-D1DB-6F6A-8158FC8C52A8}"/>
              </a:ext>
            </a:extLst>
          </p:cNvPr>
          <p:cNvPicPr>
            <a:picLocks noChangeAspect="1"/>
          </p:cNvPicPr>
          <p:nvPr/>
        </p:nvPicPr>
        <p:blipFill>
          <a:blip r:embed="rId2"/>
          <a:stretch>
            <a:fillRect/>
          </a:stretch>
        </p:blipFill>
        <p:spPr>
          <a:xfrm>
            <a:off x="106631" y="1407808"/>
            <a:ext cx="11975690" cy="4212726"/>
          </a:xfrm>
          <a:prstGeom prst="rect">
            <a:avLst/>
          </a:prstGeom>
        </p:spPr>
      </p:pic>
      <p:sp>
        <p:nvSpPr>
          <p:cNvPr id="7" name="TextBox 6">
            <a:extLst>
              <a:ext uri="{FF2B5EF4-FFF2-40B4-BE49-F238E27FC236}">
                <a16:creationId xmlns:a16="http://schemas.microsoft.com/office/drawing/2014/main" id="{4AB0DD9E-714C-13F8-5EFD-10A48445981B}"/>
              </a:ext>
            </a:extLst>
          </p:cNvPr>
          <p:cNvSpPr txBox="1"/>
          <p:nvPr/>
        </p:nvSpPr>
        <p:spPr>
          <a:xfrm>
            <a:off x="737648" y="6039209"/>
            <a:ext cx="855482" cy="400110"/>
          </a:xfrm>
          <a:prstGeom prst="rect">
            <a:avLst/>
          </a:prstGeom>
          <a:noFill/>
        </p:spPr>
        <p:txBody>
          <a:bodyPr wrap="square">
            <a:spAutoFit/>
          </a:bodyPr>
          <a:lstStyle/>
          <a:p>
            <a:r>
              <a:rPr lang="en-US" sz="2000" b="1" dirty="0">
                <a:solidFill>
                  <a:schemeClr val="bg1"/>
                </a:solidFill>
              </a:rPr>
              <a:t>Fetch</a:t>
            </a:r>
            <a:endParaRPr lang="el-GR" b="1" dirty="0"/>
          </a:p>
        </p:txBody>
      </p:sp>
      <p:sp>
        <p:nvSpPr>
          <p:cNvPr id="8" name="TextBox 7">
            <a:extLst>
              <a:ext uri="{FF2B5EF4-FFF2-40B4-BE49-F238E27FC236}">
                <a16:creationId xmlns:a16="http://schemas.microsoft.com/office/drawing/2014/main" id="{7679FBDF-7EBA-A599-FD65-3F58B25AB087}"/>
              </a:ext>
            </a:extLst>
          </p:cNvPr>
          <p:cNvSpPr txBox="1"/>
          <p:nvPr/>
        </p:nvSpPr>
        <p:spPr>
          <a:xfrm>
            <a:off x="3658826" y="6039209"/>
            <a:ext cx="1143690" cy="400110"/>
          </a:xfrm>
          <a:prstGeom prst="rect">
            <a:avLst/>
          </a:prstGeom>
          <a:noFill/>
        </p:spPr>
        <p:txBody>
          <a:bodyPr wrap="square">
            <a:spAutoFit/>
          </a:bodyPr>
          <a:lstStyle/>
          <a:p>
            <a:r>
              <a:rPr lang="en-US" sz="2000" b="1" dirty="0">
                <a:solidFill>
                  <a:schemeClr val="bg1"/>
                </a:solidFill>
              </a:rPr>
              <a:t>Decode</a:t>
            </a:r>
            <a:endParaRPr lang="el-GR" b="1" dirty="0"/>
          </a:p>
        </p:txBody>
      </p:sp>
      <p:sp>
        <p:nvSpPr>
          <p:cNvPr id="9" name="TextBox 8">
            <a:extLst>
              <a:ext uri="{FF2B5EF4-FFF2-40B4-BE49-F238E27FC236}">
                <a16:creationId xmlns:a16="http://schemas.microsoft.com/office/drawing/2014/main" id="{8ABC7DAC-7959-B465-B826-7B052020449A}"/>
              </a:ext>
            </a:extLst>
          </p:cNvPr>
          <p:cNvSpPr txBox="1"/>
          <p:nvPr/>
        </p:nvSpPr>
        <p:spPr>
          <a:xfrm>
            <a:off x="6692906" y="6039209"/>
            <a:ext cx="1143690" cy="400110"/>
          </a:xfrm>
          <a:prstGeom prst="rect">
            <a:avLst/>
          </a:prstGeom>
          <a:noFill/>
        </p:spPr>
        <p:txBody>
          <a:bodyPr wrap="square">
            <a:spAutoFit/>
          </a:bodyPr>
          <a:lstStyle/>
          <a:p>
            <a:r>
              <a:rPr lang="en-US" sz="2000" b="1" dirty="0">
                <a:solidFill>
                  <a:schemeClr val="bg1"/>
                </a:solidFill>
              </a:rPr>
              <a:t>Execute</a:t>
            </a:r>
            <a:endParaRPr lang="el-GR" b="1" dirty="0"/>
          </a:p>
        </p:txBody>
      </p:sp>
      <p:sp>
        <p:nvSpPr>
          <p:cNvPr id="10" name="TextBox 9">
            <a:extLst>
              <a:ext uri="{FF2B5EF4-FFF2-40B4-BE49-F238E27FC236}">
                <a16:creationId xmlns:a16="http://schemas.microsoft.com/office/drawing/2014/main" id="{857567C4-4A34-13EF-E0F3-912A6D4B37E5}"/>
              </a:ext>
            </a:extLst>
          </p:cNvPr>
          <p:cNvSpPr txBox="1"/>
          <p:nvPr/>
        </p:nvSpPr>
        <p:spPr>
          <a:xfrm>
            <a:off x="9155140" y="6039209"/>
            <a:ext cx="1143691" cy="400110"/>
          </a:xfrm>
          <a:prstGeom prst="rect">
            <a:avLst/>
          </a:prstGeom>
          <a:noFill/>
        </p:spPr>
        <p:txBody>
          <a:bodyPr wrap="square">
            <a:spAutoFit/>
          </a:bodyPr>
          <a:lstStyle/>
          <a:p>
            <a:r>
              <a:rPr lang="en-US" sz="2000" b="1" dirty="0">
                <a:solidFill>
                  <a:schemeClr val="bg1"/>
                </a:solidFill>
              </a:rPr>
              <a:t>Memory</a:t>
            </a:r>
            <a:endParaRPr lang="el-GR" b="1" dirty="0"/>
          </a:p>
        </p:txBody>
      </p:sp>
      <p:sp>
        <p:nvSpPr>
          <p:cNvPr id="11" name="TextBox 10">
            <a:extLst>
              <a:ext uri="{FF2B5EF4-FFF2-40B4-BE49-F238E27FC236}">
                <a16:creationId xmlns:a16="http://schemas.microsoft.com/office/drawing/2014/main" id="{D5135D9F-C542-E0F9-54FA-13CAA2573858}"/>
              </a:ext>
            </a:extLst>
          </p:cNvPr>
          <p:cNvSpPr txBox="1"/>
          <p:nvPr/>
        </p:nvSpPr>
        <p:spPr>
          <a:xfrm>
            <a:off x="10816150" y="5885321"/>
            <a:ext cx="855482" cy="707886"/>
          </a:xfrm>
          <a:prstGeom prst="rect">
            <a:avLst/>
          </a:prstGeom>
          <a:noFill/>
        </p:spPr>
        <p:txBody>
          <a:bodyPr wrap="square">
            <a:spAutoFit/>
          </a:bodyPr>
          <a:lstStyle/>
          <a:p>
            <a:r>
              <a:rPr lang="en-US" sz="2000" b="1" dirty="0">
                <a:solidFill>
                  <a:schemeClr val="bg1"/>
                </a:solidFill>
              </a:rPr>
              <a:t>Write</a:t>
            </a:r>
          </a:p>
          <a:p>
            <a:r>
              <a:rPr lang="en-US" sz="2000" b="1" dirty="0">
                <a:solidFill>
                  <a:schemeClr val="bg1"/>
                </a:solidFill>
              </a:rPr>
              <a:t>back</a:t>
            </a:r>
            <a:endParaRPr lang="el-GR" b="1" dirty="0"/>
          </a:p>
        </p:txBody>
      </p:sp>
      <p:cxnSp>
        <p:nvCxnSpPr>
          <p:cNvPr id="12" name="Ευθεία γραμμή σύνδεσης 11">
            <a:extLst>
              <a:ext uri="{FF2B5EF4-FFF2-40B4-BE49-F238E27FC236}">
                <a16:creationId xmlns:a16="http://schemas.microsoft.com/office/drawing/2014/main" id="{384478A6-EC68-1401-28F5-61C98942F2A5}"/>
              </a:ext>
            </a:extLst>
          </p:cNvPr>
          <p:cNvCxnSpPr/>
          <p:nvPr/>
        </p:nvCxnSpPr>
        <p:spPr>
          <a:xfrm>
            <a:off x="2450969" y="5885321"/>
            <a:ext cx="0" cy="707886"/>
          </a:xfrm>
          <a:prstGeom prst="line">
            <a:avLst/>
          </a:prstGeom>
          <a:ln>
            <a:solidFill>
              <a:schemeClr val="bg2"/>
            </a:solidFill>
            <a:prstDash val="lgDash"/>
          </a:ln>
        </p:spPr>
        <p:style>
          <a:lnRef idx="2">
            <a:schemeClr val="accent1"/>
          </a:lnRef>
          <a:fillRef idx="0">
            <a:schemeClr val="accent1"/>
          </a:fillRef>
          <a:effectRef idx="1">
            <a:schemeClr val="accent1"/>
          </a:effectRef>
          <a:fontRef idx="minor">
            <a:schemeClr val="tx1"/>
          </a:fontRef>
        </p:style>
      </p:cxnSp>
      <p:cxnSp>
        <p:nvCxnSpPr>
          <p:cNvPr id="13" name="Ευθεία γραμμή σύνδεσης 12">
            <a:extLst>
              <a:ext uri="{FF2B5EF4-FFF2-40B4-BE49-F238E27FC236}">
                <a16:creationId xmlns:a16="http://schemas.microsoft.com/office/drawing/2014/main" id="{D5666FD4-62EA-A648-B785-5FDF9EFA5067}"/>
              </a:ext>
            </a:extLst>
          </p:cNvPr>
          <p:cNvCxnSpPr/>
          <p:nvPr/>
        </p:nvCxnSpPr>
        <p:spPr>
          <a:xfrm>
            <a:off x="5968739" y="5866467"/>
            <a:ext cx="0" cy="707886"/>
          </a:xfrm>
          <a:prstGeom prst="line">
            <a:avLst/>
          </a:prstGeom>
          <a:ln>
            <a:solidFill>
              <a:schemeClr val="bg2"/>
            </a:solidFill>
            <a:prstDash val="lgDash"/>
          </a:ln>
        </p:spPr>
        <p:style>
          <a:lnRef idx="2">
            <a:schemeClr val="accent1"/>
          </a:lnRef>
          <a:fillRef idx="0">
            <a:schemeClr val="accent1"/>
          </a:fillRef>
          <a:effectRef idx="1">
            <a:schemeClr val="accent1"/>
          </a:effectRef>
          <a:fontRef idx="minor">
            <a:schemeClr val="tx1"/>
          </a:fontRef>
        </p:style>
      </p:cxnSp>
      <p:cxnSp>
        <p:nvCxnSpPr>
          <p:cNvPr id="14" name="Ευθεία γραμμή σύνδεσης 13">
            <a:extLst>
              <a:ext uri="{FF2B5EF4-FFF2-40B4-BE49-F238E27FC236}">
                <a16:creationId xmlns:a16="http://schemas.microsoft.com/office/drawing/2014/main" id="{6BE01EA6-64DC-B3D9-EDE9-34EF58428A0B}"/>
              </a:ext>
            </a:extLst>
          </p:cNvPr>
          <p:cNvCxnSpPr/>
          <p:nvPr/>
        </p:nvCxnSpPr>
        <p:spPr>
          <a:xfrm>
            <a:off x="8834487" y="5857331"/>
            <a:ext cx="0" cy="707886"/>
          </a:xfrm>
          <a:prstGeom prst="line">
            <a:avLst/>
          </a:prstGeom>
          <a:ln>
            <a:solidFill>
              <a:schemeClr val="bg2"/>
            </a:solidFill>
            <a:prstDash val="lgDash"/>
          </a:ln>
        </p:spPr>
        <p:style>
          <a:lnRef idx="2">
            <a:schemeClr val="accent1"/>
          </a:lnRef>
          <a:fillRef idx="0">
            <a:schemeClr val="accent1"/>
          </a:fillRef>
          <a:effectRef idx="1">
            <a:schemeClr val="accent1"/>
          </a:effectRef>
          <a:fontRef idx="minor">
            <a:schemeClr val="tx1"/>
          </a:fontRef>
        </p:style>
      </p:cxnSp>
      <p:cxnSp>
        <p:nvCxnSpPr>
          <p:cNvPr id="15" name="Ευθεία γραμμή σύνδεσης 14">
            <a:extLst>
              <a:ext uri="{FF2B5EF4-FFF2-40B4-BE49-F238E27FC236}">
                <a16:creationId xmlns:a16="http://schemas.microsoft.com/office/drawing/2014/main" id="{5192A33A-7FA7-B4FA-6A7C-E1052F2C9CDE}"/>
              </a:ext>
            </a:extLst>
          </p:cNvPr>
          <p:cNvCxnSpPr/>
          <p:nvPr/>
        </p:nvCxnSpPr>
        <p:spPr>
          <a:xfrm>
            <a:off x="10635006" y="5857331"/>
            <a:ext cx="0" cy="707886"/>
          </a:xfrm>
          <a:prstGeom prst="line">
            <a:avLst/>
          </a:prstGeom>
          <a:ln>
            <a:solidFill>
              <a:schemeClr val="bg2"/>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55333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04B30D78-DD2F-9C63-C29C-8D29789FB731}"/>
              </a:ext>
            </a:extLst>
          </p:cNvPr>
          <p:cNvSpPr/>
          <p:nvPr/>
        </p:nvSpPr>
        <p:spPr>
          <a:xfrm>
            <a:off x="517867" y="508089"/>
            <a:ext cx="4286772"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Τίτλος 1">
            <a:extLst>
              <a:ext uri="{FF2B5EF4-FFF2-40B4-BE49-F238E27FC236}">
                <a16:creationId xmlns:a16="http://schemas.microsoft.com/office/drawing/2014/main" id="{23148592-4252-BEB9-BEDA-73D9CD3E1D9C}"/>
              </a:ext>
            </a:extLst>
          </p:cNvPr>
          <p:cNvSpPr txBox="1">
            <a:spLocks/>
          </p:cNvSpPr>
          <p:nvPr/>
        </p:nvSpPr>
        <p:spPr>
          <a:xfrm>
            <a:off x="517868" y="657369"/>
            <a:ext cx="5021181" cy="7409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Theoretical analysis</a:t>
            </a:r>
          </a:p>
        </p:txBody>
      </p:sp>
      <p:grpSp>
        <p:nvGrpSpPr>
          <p:cNvPr id="3" name="Ομάδα 2">
            <a:extLst>
              <a:ext uri="{FF2B5EF4-FFF2-40B4-BE49-F238E27FC236}">
                <a16:creationId xmlns:a16="http://schemas.microsoft.com/office/drawing/2014/main" id="{77E79508-C0E7-150F-EBE3-5E38E053A5E7}"/>
              </a:ext>
            </a:extLst>
          </p:cNvPr>
          <p:cNvGrpSpPr/>
          <p:nvPr/>
        </p:nvGrpSpPr>
        <p:grpSpPr>
          <a:xfrm>
            <a:off x="4767939" y="2175125"/>
            <a:ext cx="2656122" cy="3906056"/>
            <a:chOff x="599744" y="736290"/>
            <a:chExt cx="2656122" cy="3906056"/>
          </a:xfrm>
        </p:grpSpPr>
        <p:sp>
          <p:nvSpPr>
            <p:cNvPr id="6" name="Ορθογώνιο 5">
              <a:extLst>
                <a:ext uri="{FF2B5EF4-FFF2-40B4-BE49-F238E27FC236}">
                  <a16:creationId xmlns:a16="http://schemas.microsoft.com/office/drawing/2014/main" id="{A9F2E894-B038-7766-5992-AC52520397A3}"/>
                </a:ext>
              </a:extLst>
            </p:cNvPr>
            <p:cNvSpPr/>
            <p:nvPr/>
          </p:nvSpPr>
          <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l-GR"/>
            </a:p>
          </p:txBody>
        </p:sp>
        <p:sp>
          <p:nvSpPr>
            <p:cNvPr id="7" name="TextBox 6">
              <a:extLst>
                <a:ext uri="{FF2B5EF4-FFF2-40B4-BE49-F238E27FC236}">
                  <a16:creationId xmlns:a16="http://schemas.microsoft.com/office/drawing/2014/main" id="{6A31DB67-69E4-5ED6-D901-319FF09675BB}"/>
                </a:ext>
              </a:extLst>
            </p:cNvPr>
            <p:cNvSpPr txBox="1"/>
            <p:nvPr/>
          </p:nvSpPr>
          <p:spPr>
            <a:xfrm>
              <a:off x="599744" y="736290"/>
              <a:ext cx="2656122" cy="3906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70292" rIns="135128" bIns="135128" numCol="1" spcCol="1270" anchor="t" anchorCtr="0">
              <a:noAutofit/>
            </a:bodyPr>
            <a:lstStyle/>
            <a:p>
              <a:pPr marL="114300" lvl="1" indent="-114300" defTabSz="666750">
                <a:lnSpc>
                  <a:spcPct val="90000"/>
                </a:lnSpc>
                <a:spcBef>
                  <a:spcPct val="0"/>
                </a:spcBef>
                <a:spcAft>
                  <a:spcPct val="15000"/>
                </a:spcAft>
                <a:buNone/>
              </a:pPr>
              <a:r>
                <a:rPr lang="en-US" sz="1500" dirty="0"/>
                <a:t>	The main components of the MIPS architecture are:</a:t>
              </a:r>
            </a:p>
            <a:p>
              <a:pPr marL="285750" lvl="1" indent="-285750" defTabSz="666750">
                <a:lnSpc>
                  <a:spcPct val="90000"/>
                </a:lnSpc>
                <a:spcBef>
                  <a:spcPct val="0"/>
                </a:spcBef>
                <a:spcAft>
                  <a:spcPct val="15000"/>
                </a:spcAft>
                <a:buFont typeface="Arial" panose="020B0604020202020204" pitchFamily="34" charset="0"/>
                <a:buChar char="•"/>
              </a:pPr>
              <a:r>
                <a:rPr lang="en-US" sz="1500" kern="1200" dirty="0"/>
                <a:t>Instruction Memory</a:t>
              </a:r>
            </a:p>
            <a:p>
              <a:pPr marL="285750" lvl="1" indent="-285750" defTabSz="666750">
                <a:lnSpc>
                  <a:spcPct val="90000"/>
                </a:lnSpc>
                <a:spcBef>
                  <a:spcPct val="0"/>
                </a:spcBef>
                <a:spcAft>
                  <a:spcPct val="15000"/>
                </a:spcAft>
                <a:buFont typeface="Arial" panose="020B0604020202020204" pitchFamily="34" charset="0"/>
                <a:buChar char="•"/>
              </a:pPr>
              <a:r>
                <a:rPr lang="en-US" sz="1500" kern="1200" dirty="0"/>
                <a:t>Register file</a:t>
              </a:r>
            </a:p>
            <a:p>
              <a:pPr marL="285750" lvl="1" indent="-285750" defTabSz="666750">
                <a:lnSpc>
                  <a:spcPct val="90000"/>
                </a:lnSpc>
                <a:spcBef>
                  <a:spcPct val="0"/>
                </a:spcBef>
                <a:spcAft>
                  <a:spcPct val="15000"/>
                </a:spcAft>
                <a:buFont typeface="Arial" panose="020B0604020202020204" pitchFamily="34" charset="0"/>
                <a:buChar char="•"/>
              </a:pPr>
              <a:r>
                <a:rPr lang="en-US" sz="1500" dirty="0"/>
                <a:t>Decoders</a:t>
              </a:r>
            </a:p>
            <a:p>
              <a:pPr marL="285750" lvl="1" indent="-285750" defTabSz="666750">
                <a:lnSpc>
                  <a:spcPct val="90000"/>
                </a:lnSpc>
                <a:spcBef>
                  <a:spcPct val="0"/>
                </a:spcBef>
                <a:spcAft>
                  <a:spcPct val="15000"/>
                </a:spcAft>
                <a:buFont typeface="Arial" panose="020B0604020202020204" pitchFamily="34" charset="0"/>
                <a:buChar char="•"/>
              </a:pPr>
              <a:r>
                <a:rPr lang="en-US" sz="1500" kern="1200" dirty="0"/>
                <a:t>Sign Extension </a:t>
              </a:r>
            </a:p>
            <a:p>
              <a:pPr marL="285750" lvl="1" indent="-285750" defTabSz="666750">
                <a:lnSpc>
                  <a:spcPct val="90000"/>
                </a:lnSpc>
                <a:spcBef>
                  <a:spcPct val="0"/>
                </a:spcBef>
                <a:spcAft>
                  <a:spcPct val="15000"/>
                </a:spcAft>
                <a:buFont typeface="Arial" panose="020B0604020202020204" pitchFamily="34" charset="0"/>
                <a:buChar char="•"/>
              </a:pPr>
              <a:r>
                <a:rPr lang="en-US" sz="1500" dirty="0"/>
                <a:t>Control Unit</a:t>
              </a:r>
              <a:endParaRPr lang="en-US" sz="1500" kern="1200" dirty="0"/>
            </a:p>
            <a:p>
              <a:pPr marL="285750" lvl="1" indent="-285750" defTabSz="666750">
                <a:lnSpc>
                  <a:spcPct val="90000"/>
                </a:lnSpc>
                <a:spcBef>
                  <a:spcPct val="0"/>
                </a:spcBef>
                <a:spcAft>
                  <a:spcPct val="15000"/>
                </a:spcAft>
                <a:buFont typeface="Arial" panose="020B0604020202020204" pitchFamily="34" charset="0"/>
                <a:buChar char="•"/>
              </a:pPr>
              <a:endParaRPr lang="el-GR" sz="1500" kern="1200" dirty="0"/>
            </a:p>
          </p:txBody>
        </p:sp>
      </p:grpSp>
      <p:grpSp>
        <p:nvGrpSpPr>
          <p:cNvPr id="11" name="Ομάδα 10">
            <a:extLst>
              <a:ext uri="{FF2B5EF4-FFF2-40B4-BE49-F238E27FC236}">
                <a16:creationId xmlns:a16="http://schemas.microsoft.com/office/drawing/2014/main" id="{DF5E52EF-A684-FD40-FF2B-02FC0BD1E1C9}"/>
              </a:ext>
            </a:extLst>
          </p:cNvPr>
          <p:cNvGrpSpPr/>
          <p:nvPr/>
        </p:nvGrpSpPr>
        <p:grpSpPr>
          <a:xfrm>
            <a:off x="9018012" y="2175126"/>
            <a:ext cx="2656122" cy="3906056"/>
            <a:chOff x="599744" y="736290"/>
            <a:chExt cx="2656122" cy="3906056"/>
          </a:xfrm>
        </p:grpSpPr>
        <p:sp>
          <p:nvSpPr>
            <p:cNvPr id="12" name="Ορθογώνιο 11">
              <a:extLst>
                <a:ext uri="{FF2B5EF4-FFF2-40B4-BE49-F238E27FC236}">
                  <a16:creationId xmlns:a16="http://schemas.microsoft.com/office/drawing/2014/main" id="{26C5F77E-19E8-C216-8E3D-DE91B1C47406}"/>
                </a:ext>
              </a:extLst>
            </p:cNvPr>
            <p:cNvSpPr/>
            <p:nvPr/>
          </p:nvSpPr>
          <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l-GR"/>
            </a:p>
          </p:txBody>
        </p:sp>
        <p:sp>
          <p:nvSpPr>
            <p:cNvPr id="13" name="TextBox 12">
              <a:extLst>
                <a:ext uri="{FF2B5EF4-FFF2-40B4-BE49-F238E27FC236}">
                  <a16:creationId xmlns:a16="http://schemas.microsoft.com/office/drawing/2014/main" id="{740C65EA-C173-0B1A-7FCB-BB92D32714D1}"/>
                </a:ext>
              </a:extLst>
            </p:cNvPr>
            <p:cNvSpPr txBox="1"/>
            <p:nvPr/>
          </p:nvSpPr>
          <p:spPr>
            <a:xfrm>
              <a:off x="599744" y="736290"/>
              <a:ext cx="2656122" cy="3906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70292" rIns="135128" bIns="135128" numCol="1" spcCol="1270" anchor="t" anchorCtr="0">
              <a:noAutofit/>
            </a:bodyPr>
            <a:lstStyle/>
            <a:p>
              <a:pPr marL="114300" lvl="1" indent="-114300" algn="l" defTabSz="666750">
                <a:lnSpc>
                  <a:spcPct val="90000"/>
                </a:lnSpc>
                <a:spcBef>
                  <a:spcPct val="0"/>
                </a:spcBef>
                <a:spcAft>
                  <a:spcPct val="15000"/>
                </a:spcAft>
                <a:buNone/>
              </a:pPr>
              <a:r>
                <a:rPr lang="en-US" sz="1500" b="0" i="0" kern="1200" dirty="0"/>
                <a:t>   There are also 3 types of hazards in this architecture: </a:t>
              </a:r>
            </a:p>
            <a:p>
              <a:pPr marL="285750" lvl="1" indent="-285750" algn="l" defTabSz="666750">
                <a:lnSpc>
                  <a:spcPct val="90000"/>
                </a:lnSpc>
                <a:spcBef>
                  <a:spcPct val="0"/>
                </a:spcBef>
                <a:spcAft>
                  <a:spcPct val="15000"/>
                </a:spcAft>
                <a:buFont typeface="Arial" panose="020B0604020202020204" pitchFamily="34" charset="0"/>
                <a:buChar char="•"/>
              </a:pPr>
              <a:r>
                <a:rPr lang="en-US" sz="1500" dirty="0"/>
                <a:t>Structural Hazards</a:t>
              </a:r>
            </a:p>
            <a:p>
              <a:pPr marL="285750" lvl="1" indent="-285750" algn="l" defTabSz="666750">
                <a:lnSpc>
                  <a:spcPct val="90000"/>
                </a:lnSpc>
                <a:spcBef>
                  <a:spcPct val="0"/>
                </a:spcBef>
                <a:spcAft>
                  <a:spcPct val="15000"/>
                </a:spcAft>
                <a:buFont typeface="Arial" panose="020B0604020202020204" pitchFamily="34" charset="0"/>
                <a:buChar char="•"/>
              </a:pPr>
              <a:r>
                <a:rPr lang="en-US" sz="1500" dirty="0"/>
                <a:t>Control Hazards</a:t>
              </a:r>
            </a:p>
            <a:p>
              <a:pPr marL="285750" lvl="1" indent="-285750" algn="l" defTabSz="666750">
                <a:lnSpc>
                  <a:spcPct val="90000"/>
                </a:lnSpc>
                <a:spcBef>
                  <a:spcPct val="0"/>
                </a:spcBef>
                <a:spcAft>
                  <a:spcPct val="15000"/>
                </a:spcAft>
                <a:buFont typeface="Arial" panose="020B0604020202020204" pitchFamily="34" charset="0"/>
                <a:buChar char="•"/>
              </a:pPr>
              <a:r>
                <a:rPr lang="en-US" sz="1500" kern="1200" dirty="0"/>
                <a:t>Data Hazards</a:t>
              </a:r>
            </a:p>
          </p:txBody>
        </p:sp>
      </p:grpSp>
      <p:sp>
        <p:nvSpPr>
          <p:cNvPr id="14" name="Τίτλος 1">
            <a:extLst>
              <a:ext uri="{FF2B5EF4-FFF2-40B4-BE49-F238E27FC236}">
                <a16:creationId xmlns:a16="http://schemas.microsoft.com/office/drawing/2014/main" id="{FE1DB9D5-5A0C-A3A2-1188-BA9B58F4594B}"/>
              </a:ext>
            </a:extLst>
          </p:cNvPr>
          <p:cNvSpPr txBox="1">
            <a:spLocks/>
          </p:cNvSpPr>
          <p:nvPr/>
        </p:nvSpPr>
        <p:spPr>
          <a:xfrm>
            <a:off x="4804638" y="1605923"/>
            <a:ext cx="2582723"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000" dirty="0">
                <a:solidFill>
                  <a:schemeClr val="bg1"/>
                </a:solidFill>
              </a:rPr>
              <a:t>Components</a:t>
            </a:r>
          </a:p>
        </p:txBody>
      </p:sp>
      <p:sp>
        <p:nvSpPr>
          <p:cNvPr id="16" name="Τίτλος 1">
            <a:extLst>
              <a:ext uri="{FF2B5EF4-FFF2-40B4-BE49-F238E27FC236}">
                <a16:creationId xmlns:a16="http://schemas.microsoft.com/office/drawing/2014/main" id="{CE7FE647-A185-6A27-03B8-82D60C9F80B9}"/>
              </a:ext>
            </a:extLst>
          </p:cNvPr>
          <p:cNvSpPr txBox="1">
            <a:spLocks/>
          </p:cNvSpPr>
          <p:nvPr/>
        </p:nvSpPr>
        <p:spPr>
          <a:xfrm>
            <a:off x="9054711" y="1605922"/>
            <a:ext cx="2582723"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000" dirty="0">
                <a:solidFill>
                  <a:schemeClr val="bg1"/>
                </a:solidFill>
              </a:rPr>
              <a:t>Hazards</a:t>
            </a:r>
          </a:p>
        </p:txBody>
      </p:sp>
      <p:grpSp>
        <p:nvGrpSpPr>
          <p:cNvPr id="17" name="Ομάδα 16">
            <a:extLst>
              <a:ext uri="{FF2B5EF4-FFF2-40B4-BE49-F238E27FC236}">
                <a16:creationId xmlns:a16="http://schemas.microsoft.com/office/drawing/2014/main" id="{9256B91D-4297-072D-1C39-CED2DBA5D1D0}"/>
              </a:ext>
            </a:extLst>
          </p:cNvPr>
          <p:cNvGrpSpPr/>
          <p:nvPr/>
        </p:nvGrpSpPr>
        <p:grpSpPr>
          <a:xfrm>
            <a:off x="554566" y="2175125"/>
            <a:ext cx="2656122" cy="3906056"/>
            <a:chOff x="599744" y="736290"/>
            <a:chExt cx="2656122" cy="3906056"/>
          </a:xfrm>
        </p:grpSpPr>
        <p:sp>
          <p:nvSpPr>
            <p:cNvPr id="18" name="Ορθογώνιο 17">
              <a:extLst>
                <a:ext uri="{FF2B5EF4-FFF2-40B4-BE49-F238E27FC236}">
                  <a16:creationId xmlns:a16="http://schemas.microsoft.com/office/drawing/2014/main" id="{8E05745D-121F-4DE6-3403-A3B46C2FE99B}"/>
                </a:ext>
              </a:extLst>
            </p:cNvPr>
            <p:cNvSpPr/>
            <p:nvPr/>
          </p:nvSpPr>
          <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l-GR"/>
            </a:p>
          </p:txBody>
        </p:sp>
        <p:sp>
          <p:nvSpPr>
            <p:cNvPr id="19" name="TextBox 18">
              <a:extLst>
                <a:ext uri="{FF2B5EF4-FFF2-40B4-BE49-F238E27FC236}">
                  <a16:creationId xmlns:a16="http://schemas.microsoft.com/office/drawing/2014/main" id="{B12DA2B0-35E7-F3B6-C919-0DD71D200DA9}"/>
                </a:ext>
              </a:extLst>
            </p:cNvPr>
            <p:cNvSpPr txBox="1"/>
            <p:nvPr/>
          </p:nvSpPr>
          <p:spPr>
            <a:xfrm>
              <a:off x="599744" y="736290"/>
              <a:ext cx="2656122" cy="3906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70292" rIns="135128" bIns="135128" numCol="1" spcCol="1270" anchor="t" anchorCtr="0">
              <a:noAutofit/>
            </a:bodyPr>
            <a:lstStyle/>
            <a:p>
              <a:pPr marL="114300" lvl="1" indent="-114300" algn="l" defTabSz="666750">
                <a:lnSpc>
                  <a:spcPct val="90000"/>
                </a:lnSpc>
                <a:spcBef>
                  <a:spcPct val="0"/>
                </a:spcBef>
                <a:spcAft>
                  <a:spcPct val="15000"/>
                </a:spcAft>
                <a:buNone/>
              </a:pPr>
              <a:r>
                <a:rPr lang="en-US" sz="1500" b="0" i="0" kern="1200" dirty="0"/>
                <a:t>   There are 3 types of instructions that are being used in a MIPS architecture:</a:t>
              </a:r>
            </a:p>
            <a:p>
              <a:pPr marL="285750" lvl="1" indent="-285750" algn="l" defTabSz="666750">
                <a:lnSpc>
                  <a:spcPct val="90000"/>
                </a:lnSpc>
                <a:spcBef>
                  <a:spcPct val="0"/>
                </a:spcBef>
                <a:spcAft>
                  <a:spcPct val="15000"/>
                </a:spcAft>
                <a:buFont typeface="Arial" panose="020B0604020202020204" pitchFamily="34" charset="0"/>
                <a:buChar char="•"/>
              </a:pPr>
              <a:r>
                <a:rPr lang="en-US" sz="1500" dirty="0"/>
                <a:t>R-type (add, sub, or, </a:t>
              </a:r>
              <a:r>
                <a:rPr lang="en-US" sz="1500" dirty="0" err="1"/>
                <a:t>slt</a:t>
              </a:r>
              <a:r>
                <a:rPr lang="en-US" sz="1500" dirty="0"/>
                <a:t>)</a:t>
              </a:r>
            </a:p>
            <a:p>
              <a:pPr marL="285750" lvl="1" indent="-285750" algn="l" defTabSz="666750">
                <a:lnSpc>
                  <a:spcPct val="90000"/>
                </a:lnSpc>
                <a:spcBef>
                  <a:spcPct val="0"/>
                </a:spcBef>
                <a:spcAft>
                  <a:spcPct val="15000"/>
                </a:spcAft>
                <a:buFont typeface="Arial" panose="020B0604020202020204" pitchFamily="34" charset="0"/>
                <a:buChar char="•"/>
              </a:pPr>
              <a:r>
                <a:rPr lang="en-US" sz="1500" kern="1200" dirty="0"/>
                <a:t>I-type (</a:t>
              </a:r>
              <a:r>
                <a:rPr lang="en-US" sz="1500" kern="1200" dirty="0" err="1"/>
                <a:t>addi</a:t>
              </a:r>
              <a:r>
                <a:rPr lang="en-US" sz="1500" kern="1200" dirty="0"/>
                <a:t>, </a:t>
              </a:r>
              <a:r>
                <a:rPr lang="en-US" sz="1500" kern="1200" dirty="0" err="1"/>
                <a:t>lw</a:t>
              </a:r>
              <a:r>
                <a:rPr lang="en-US" sz="1500" kern="1200" dirty="0"/>
                <a:t>)</a:t>
              </a:r>
            </a:p>
            <a:p>
              <a:pPr marL="285750" lvl="1" indent="-285750" algn="l" defTabSz="666750">
                <a:lnSpc>
                  <a:spcPct val="90000"/>
                </a:lnSpc>
                <a:spcBef>
                  <a:spcPct val="0"/>
                </a:spcBef>
                <a:spcAft>
                  <a:spcPct val="15000"/>
                </a:spcAft>
                <a:buFont typeface="Arial" panose="020B0604020202020204" pitchFamily="34" charset="0"/>
                <a:buChar char="•"/>
              </a:pPr>
              <a:r>
                <a:rPr lang="en-US" sz="1500" dirty="0"/>
                <a:t>J-type (used for jump/branch)</a:t>
              </a:r>
              <a:endParaRPr lang="el-GR" sz="1500" kern="1200" dirty="0"/>
            </a:p>
          </p:txBody>
        </p:sp>
      </p:grpSp>
      <p:sp>
        <p:nvSpPr>
          <p:cNvPr id="21" name="Τίτλος 1">
            <a:extLst>
              <a:ext uri="{FF2B5EF4-FFF2-40B4-BE49-F238E27FC236}">
                <a16:creationId xmlns:a16="http://schemas.microsoft.com/office/drawing/2014/main" id="{006719D7-8CBB-7E27-08E3-735F8B38FC91}"/>
              </a:ext>
            </a:extLst>
          </p:cNvPr>
          <p:cNvSpPr txBox="1">
            <a:spLocks/>
          </p:cNvSpPr>
          <p:nvPr/>
        </p:nvSpPr>
        <p:spPr>
          <a:xfrm>
            <a:off x="591265" y="1605922"/>
            <a:ext cx="2582723"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000" dirty="0">
                <a:solidFill>
                  <a:schemeClr val="bg1"/>
                </a:solidFill>
              </a:rPr>
              <a:t>Instructions</a:t>
            </a:r>
          </a:p>
        </p:txBody>
      </p:sp>
    </p:spTree>
    <p:extLst>
      <p:ext uri="{BB962C8B-B14F-4D97-AF65-F5344CB8AC3E}">
        <p14:creationId xmlns:p14="http://schemas.microsoft.com/office/powerpoint/2010/main" val="42406337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BDF70505-C814-A96F-E1C8-82DC621EC1CC}"/>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5724E121-E48B-BDE5-6BFF-7DED1C0BB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B9A94218-7FAF-2D48-A8B6-B84573DAB54D}"/>
              </a:ext>
            </a:extLst>
          </p:cNvPr>
          <p:cNvSpPr/>
          <p:nvPr/>
        </p:nvSpPr>
        <p:spPr>
          <a:xfrm>
            <a:off x="517866" y="508089"/>
            <a:ext cx="7176023"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Τίτλος 1">
            <a:extLst>
              <a:ext uri="{FF2B5EF4-FFF2-40B4-BE49-F238E27FC236}">
                <a16:creationId xmlns:a16="http://schemas.microsoft.com/office/drawing/2014/main" id="{F0E0352E-CCD4-30B1-5F68-35B559796EE3}"/>
              </a:ext>
            </a:extLst>
          </p:cNvPr>
          <p:cNvSpPr txBox="1">
            <a:spLocks/>
          </p:cNvSpPr>
          <p:nvPr/>
        </p:nvSpPr>
        <p:spPr>
          <a:xfrm>
            <a:off x="517868" y="657369"/>
            <a:ext cx="7176023" cy="74094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Theoretical analysis (Instructions)</a:t>
            </a:r>
          </a:p>
        </p:txBody>
      </p:sp>
      <p:sp>
        <p:nvSpPr>
          <p:cNvPr id="2" name="Τίτλος 1">
            <a:extLst>
              <a:ext uri="{FF2B5EF4-FFF2-40B4-BE49-F238E27FC236}">
                <a16:creationId xmlns:a16="http://schemas.microsoft.com/office/drawing/2014/main" id="{55ED197C-6F43-CB48-5AA8-3AE99B2F3151}"/>
              </a:ext>
            </a:extLst>
          </p:cNvPr>
          <p:cNvSpPr txBox="1">
            <a:spLocks/>
          </p:cNvSpPr>
          <p:nvPr/>
        </p:nvSpPr>
        <p:spPr>
          <a:xfrm>
            <a:off x="517866" y="1547593"/>
            <a:ext cx="1146342"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R-type</a:t>
            </a:r>
          </a:p>
        </p:txBody>
      </p:sp>
      <p:graphicFrame>
        <p:nvGraphicFramePr>
          <p:cNvPr id="8" name="Πίνακας 7">
            <a:extLst>
              <a:ext uri="{FF2B5EF4-FFF2-40B4-BE49-F238E27FC236}">
                <a16:creationId xmlns:a16="http://schemas.microsoft.com/office/drawing/2014/main" id="{C3BFB79D-A23F-15C0-2070-5E0A1C5ED6A1}"/>
              </a:ext>
            </a:extLst>
          </p:cNvPr>
          <p:cNvGraphicFramePr>
            <a:graphicFrameLocks noGrp="1"/>
          </p:cNvGraphicFramePr>
          <p:nvPr>
            <p:extLst>
              <p:ext uri="{D42A27DB-BD31-4B8C-83A1-F6EECF244321}">
                <p14:modId xmlns:p14="http://schemas.microsoft.com/office/powerpoint/2010/main" val="3068883609"/>
              </p:ext>
            </p:extLst>
          </p:nvPr>
        </p:nvGraphicFramePr>
        <p:xfrm>
          <a:off x="517866" y="2288537"/>
          <a:ext cx="11076726" cy="1963423"/>
        </p:xfrm>
        <a:graphic>
          <a:graphicData uri="http://schemas.openxmlformats.org/drawingml/2006/table">
            <a:tbl>
              <a:tblPr firstRow="1" bandRow="1">
                <a:tableStyleId>{5C22544A-7EE6-4342-B048-85BDC9FD1C3A}</a:tableStyleId>
              </a:tblPr>
              <a:tblGrid>
                <a:gridCol w="1846121">
                  <a:extLst>
                    <a:ext uri="{9D8B030D-6E8A-4147-A177-3AD203B41FA5}">
                      <a16:colId xmlns:a16="http://schemas.microsoft.com/office/drawing/2014/main" val="2557750618"/>
                    </a:ext>
                  </a:extLst>
                </a:gridCol>
                <a:gridCol w="1846121">
                  <a:extLst>
                    <a:ext uri="{9D8B030D-6E8A-4147-A177-3AD203B41FA5}">
                      <a16:colId xmlns:a16="http://schemas.microsoft.com/office/drawing/2014/main" val="4247113940"/>
                    </a:ext>
                  </a:extLst>
                </a:gridCol>
                <a:gridCol w="1846121">
                  <a:extLst>
                    <a:ext uri="{9D8B030D-6E8A-4147-A177-3AD203B41FA5}">
                      <a16:colId xmlns:a16="http://schemas.microsoft.com/office/drawing/2014/main" val="3804539002"/>
                    </a:ext>
                  </a:extLst>
                </a:gridCol>
                <a:gridCol w="1846121">
                  <a:extLst>
                    <a:ext uri="{9D8B030D-6E8A-4147-A177-3AD203B41FA5}">
                      <a16:colId xmlns:a16="http://schemas.microsoft.com/office/drawing/2014/main" val="4239402899"/>
                    </a:ext>
                  </a:extLst>
                </a:gridCol>
                <a:gridCol w="1846121">
                  <a:extLst>
                    <a:ext uri="{9D8B030D-6E8A-4147-A177-3AD203B41FA5}">
                      <a16:colId xmlns:a16="http://schemas.microsoft.com/office/drawing/2014/main" val="1887481404"/>
                    </a:ext>
                  </a:extLst>
                </a:gridCol>
                <a:gridCol w="1846121">
                  <a:extLst>
                    <a:ext uri="{9D8B030D-6E8A-4147-A177-3AD203B41FA5}">
                      <a16:colId xmlns:a16="http://schemas.microsoft.com/office/drawing/2014/main" val="4054261047"/>
                    </a:ext>
                  </a:extLst>
                </a:gridCol>
              </a:tblGrid>
              <a:tr h="458361">
                <a:tc>
                  <a:txBody>
                    <a:bodyPr/>
                    <a:lstStyle/>
                    <a:p>
                      <a:pPr algn="ctr"/>
                      <a:r>
                        <a:rPr lang="en-US" sz="1500">
                          <a:solidFill>
                            <a:schemeClr val="bg1"/>
                          </a:solidFill>
                        </a:rPr>
                        <a:t>Op(6 bits)</a:t>
                      </a:r>
                      <a:endParaRPr lang="el-GR" sz="1500" dirty="0">
                        <a:solidFill>
                          <a:schemeClr val="bg1"/>
                        </a:solidFill>
                      </a:endParaRPr>
                    </a:p>
                  </a:txBody>
                  <a:tcPr anchor="ctr">
                    <a:solidFill>
                      <a:srgbClr val="00002E"/>
                    </a:solidFill>
                  </a:tcPr>
                </a:tc>
                <a:tc>
                  <a:txBody>
                    <a:bodyPr/>
                    <a:lstStyle/>
                    <a:p>
                      <a:pPr algn="ctr"/>
                      <a:r>
                        <a:rPr lang="en-US" sz="1500">
                          <a:solidFill>
                            <a:schemeClr val="bg1"/>
                          </a:solidFill>
                        </a:rPr>
                        <a:t>Rs (5 bits)</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Rt (5 bits)</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Rd (5 bits)</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Shamt (5 bits)</a:t>
                      </a:r>
                      <a:endParaRPr lang="el-GR" sz="1500" dirty="0">
                        <a:solidFill>
                          <a:schemeClr val="bg1"/>
                        </a:solidFill>
                      </a:endParaRPr>
                    </a:p>
                  </a:txBody>
                  <a:tcPr anchor="ctr">
                    <a:solidFill>
                      <a:srgbClr val="00002E"/>
                    </a:solidFill>
                  </a:tcPr>
                </a:tc>
                <a:tc>
                  <a:txBody>
                    <a:bodyPr/>
                    <a:lstStyle/>
                    <a:p>
                      <a:pPr algn="ctr"/>
                      <a:r>
                        <a:rPr lang="en-US" sz="1500" dirty="0" err="1">
                          <a:solidFill>
                            <a:schemeClr val="bg1"/>
                          </a:solidFill>
                        </a:rPr>
                        <a:t>Funct</a:t>
                      </a:r>
                      <a:r>
                        <a:rPr lang="en-US" sz="1500" dirty="0">
                          <a:solidFill>
                            <a:schemeClr val="bg1"/>
                          </a:solidFill>
                        </a:rPr>
                        <a:t> (6 bits)</a:t>
                      </a:r>
                      <a:endParaRPr lang="el-GR" sz="1500" dirty="0">
                        <a:solidFill>
                          <a:schemeClr val="bg1"/>
                        </a:solidFill>
                      </a:endParaRPr>
                    </a:p>
                  </a:txBody>
                  <a:tcPr anchor="ctr">
                    <a:solidFill>
                      <a:srgbClr val="00002E"/>
                    </a:solidFill>
                  </a:tcPr>
                </a:tc>
                <a:extLst>
                  <a:ext uri="{0D108BD9-81ED-4DB2-BD59-A6C34878D82A}">
                    <a16:rowId xmlns:a16="http://schemas.microsoft.com/office/drawing/2014/main" val="1758567856"/>
                  </a:ext>
                </a:extLst>
              </a:tr>
              <a:tr h="1505062">
                <a:tc>
                  <a:txBody>
                    <a:bodyPr/>
                    <a:lstStyle/>
                    <a:p>
                      <a:pPr algn="ctr"/>
                      <a:r>
                        <a:rPr lang="en-US" sz="1500" dirty="0">
                          <a:solidFill>
                            <a:schemeClr val="bg1"/>
                          </a:solidFill>
                        </a:rPr>
                        <a:t>Operation code. Always 0 in R-type instructions. </a:t>
                      </a:r>
                    </a:p>
                    <a:p>
                      <a:pPr algn="ctr"/>
                      <a:r>
                        <a:rPr lang="en-US" sz="1500" dirty="0">
                          <a:solidFill>
                            <a:schemeClr val="bg1"/>
                          </a:solidFill>
                        </a:rPr>
                        <a:t>Operation is defined by </a:t>
                      </a:r>
                      <a:r>
                        <a:rPr lang="en-US" sz="1500" dirty="0" err="1">
                          <a:solidFill>
                            <a:schemeClr val="bg1"/>
                          </a:solidFill>
                        </a:rPr>
                        <a:t>funct</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First source register</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Second source register</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Destination register. The result will be stored here</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Shift amount. Used in only in logical shifting instructions</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Function code. Determines the operation that will be performed in the ALU</a:t>
                      </a:r>
                      <a:endParaRPr lang="el-GR" sz="1500" dirty="0">
                        <a:solidFill>
                          <a:schemeClr val="bg1"/>
                        </a:solidFill>
                      </a:endParaRPr>
                    </a:p>
                  </a:txBody>
                  <a:tcPr anchor="ctr">
                    <a:solidFill>
                      <a:srgbClr val="00002E"/>
                    </a:solidFill>
                  </a:tcPr>
                </a:tc>
                <a:extLst>
                  <a:ext uri="{0D108BD9-81ED-4DB2-BD59-A6C34878D82A}">
                    <a16:rowId xmlns:a16="http://schemas.microsoft.com/office/drawing/2014/main" val="3163325327"/>
                  </a:ext>
                </a:extLst>
              </a:tr>
            </a:tbl>
          </a:graphicData>
        </a:graphic>
      </p:graphicFrame>
      <p:sp>
        <p:nvSpPr>
          <p:cNvPr id="15" name="Τίτλος 1">
            <a:extLst>
              <a:ext uri="{FF2B5EF4-FFF2-40B4-BE49-F238E27FC236}">
                <a16:creationId xmlns:a16="http://schemas.microsoft.com/office/drawing/2014/main" id="{4DD23D21-800D-7450-4F3C-EA802E9F7C78}"/>
              </a:ext>
            </a:extLst>
          </p:cNvPr>
          <p:cNvSpPr txBox="1">
            <a:spLocks/>
          </p:cNvSpPr>
          <p:nvPr/>
        </p:nvSpPr>
        <p:spPr>
          <a:xfrm>
            <a:off x="561820" y="4631313"/>
            <a:ext cx="1513867"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Example</a:t>
            </a:r>
          </a:p>
        </p:txBody>
      </p:sp>
      <p:sp>
        <p:nvSpPr>
          <p:cNvPr id="22" name="Τίτλος 1">
            <a:extLst>
              <a:ext uri="{FF2B5EF4-FFF2-40B4-BE49-F238E27FC236}">
                <a16:creationId xmlns:a16="http://schemas.microsoft.com/office/drawing/2014/main" id="{33E45304-E091-654B-F0B4-CBCEB798F542}"/>
              </a:ext>
            </a:extLst>
          </p:cNvPr>
          <p:cNvSpPr txBox="1">
            <a:spLocks/>
          </p:cNvSpPr>
          <p:nvPr/>
        </p:nvSpPr>
        <p:spPr>
          <a:xfrm>
            <a:off x="598396" y="5383063"/>
            <a:ext cx="2163092"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000" dirty="0">
                <a:solidFill>
                  <a:schemeClr val="bg1"/>
                </a:solidFill>
              </a:rPr>
              <a:t>Add $t0, $t1, $t2</a:t>
            </a:r>
            <a:endParaRPr lang="en-US" sz="2500" dirty="0">
              <a:solidFill>
                <a:schemeClr val="bg1"/>
              </a:solidFill>
            </a:endParaRPr>
          </a:p>
        </p:txBody>
      </p:sp>
      <p:graphicFrame>
        <p:nvGraphicFramePr>
          <p:cNvPr id="23" name="Πίνακας 22">
            <a:extLst>
              <a:ext uri="{FF2B5EF4-FFF2-40B4-BE49-F238E27FC236}">
                <a16:creationId xmlns:a16="http://schemas.microsoft.com/office/drawing/2014/main" id="{00BBFBEB-9D3D-D761-8447-1FC419E1A095}"/>
              </a:ext>
            </a:extLst>
          </p:cNvPr>
          <p:cNvGraphicFramePr>
            <a:graphicFrameLocks noGrp="1"/>
          </p:cNvGraphicFramePr>
          <p:nvPr>
            <p:extLst>
              <p:ext uri="{D42A27DB-BD31-4B8C-83A1-F6EECF244321}">
                <p14:modId xmlns:p14="http://schemas.microsoft.com/office/powerpoint/2010/main" val="1457894633"/>
              </p:ext>
            </p:extLst>
          </p:nvPr>
        </p:nvGraphicFramePr>
        <p:xfrm>
          <a:off x="557637" y="5905632"/>
          <a:ext cx="11076726" cy="458361"/>
        </p:xfrm>
        <a:graphic>
          <a:graphicData uri="http://schemas.openxmlformats.org/drawingml/2006/table">
            <a:tbl>
              <a:tblPr firstRow="1" bandRow="1">
                <a:tableStyleId>{5C22544A-7EE6-4342-B048-85BDC9FD1C3A}</a:tableStyleId>
              </a:tblPr>
              <a:tblGrid>
                <a:gridCol w="1846121">
                  <a:extLst>
                    <a:ext uri="{9D8B030D-6E8A-4147-A177-3AD203B41FA5}">
                      <a16:colId xmlns:a16="http://schemas.microsoft.com/office/drawing/2014/main" val="2557750618"/>
                    </a:ext>
                  </a:extLst>
                </a:gridCol>
                <a:gridCol w="1846121">
                  <a:extLst>
                    <a:ext uri="{9D8B030D-6E8A-4147-A177-3AD203B41FA5}">
                      <a16:colId xmlns:a16="http://schemas.microsoft.com/office/drawing/2014/main" val="4247113940"/>
                    </a:ext>
                  </a:extLst>
                </a:gridCol>
                <a:gridCol w="1846121">
                  <a:extLst>
                    <a:ext uri="{9D8B030D-6E8A-4147-A177-3AD203B41FA5}">
                      <a16:colId xmlns:a16="http://schemas.microsoft.com/office/drawing/2014/main" val="3804539002"/>
                    </a:ext>
                  </a:extLst>
                </a:gridCol>
                <a:gridCol w="1846121">
                  <a:extLst>
                    <a:ext uri="{9D8B030D-6E8A-4147-A177-3AD203B41FA5}">
                      <a16:colId xmlns:a16="http://schemas.microsoft.com/office/drawing/2014/main" val="4239402899"/>
                    </a:ext>
                  </a:extLst>
                </a:gridCol>
                <a:gridCol w="1846121">
                  <a:extLst>
                    <a:ext uri="{9D8B030D-6E8A-4147-A177-3AD203B41FA5}">
                      <a16:colId xmlns:a16="http://schemas.microsoft.com/office/drawing/2014/main" val="1887481404"/>
                    </a:ext>
                  </a:extLst>
                </a:gridCol>
                <a:gridCol w="1846121">
                  <a:extLst>
                    <a:ext uri="{9D8B030D-6E8A-4147-A177-3AD203B41FA5}">
                      <a16:colId xmlns:a16="http://schemas.microsoft.com/office/drawing/2014/main" val="4054261047"/>
                    </a:ext>
                  </a:extLst>
                </a:gridCol>
              </a:tblGrid>
              <a:tr h="458361">
                <a:tc>
                  <a:txBody>
                    <a:bodyPr/>
                    <a:lstStyle/>
                    <a:p>
                      <a:pPr algn="ctr"/>
                      <a:r>
                        <a:rPr lang="en-US" sz="1500" dirty="0">
                          <a:solidFill>
                            <a:schemeClr val="bg1"/>
                          </a:solidFill>
                        </a:rPr>
                        <a:t>000000</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01001</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01010</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01000</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00000</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100000</a:t>
                      </a:r>
                      <a:endParaRPr lang="el-GR" sz="1500" dirty="0">
                        <a:solidFill>
                          <a:schemeClr val="bg1"/>
                        </a:solidFill>
                      </a:endParaRPr>
                    </a:p>
                  </a:txBody>
                  <a:tcPr anchor="ctr">
                    <a:solidFill>
                      <a:srgbClr val="00002E"/>
                    </a:solidFill>
                  </a:tcPr>
                </a:tc>
                <a:extLst>
                  <a:ext uri="{0D108BD9-81ED-4DB2-BD59-A6C34878D82A}">
                    <a16:rowId xmlns:a16="http://schemas.microsoft.com/office/drawing/2014/main" val="1758567856"/>
                  </a:ext>
                </a:extLst>
              </a:tr>
            </a:tbl>
          </a:graphicData>
        </a:graphic>
      </p:graphicFrame>
    </p:spTree>
    <p:extLst>
      <p:ext uri="{BB962C8B-B14F-4D97-AF65-F5344CB8AC3E}">
        <p14:creationId xmlns:p14="http://schemas.microsoft.com/office/powerpoint/2010/main" val="3479976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108F3C8C-D2CA-9817-C7D9-75A467951975}"/>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5AD139EA-9D7B-44C1-443A-3806C09BB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F9C21BD9-A865-7E77-1597-148425B23F08}"/>
              </a:ext>
            </a:extLst>
          </p:cNvPr>
          <p:cNvSpPr/>
          <p:nvPr/>
        </p:nvSpPr>
        <p:spPr>
          <a:xfrm>
            <a:off x="517866" y="508089"/>
            <a:ext cx="7176023"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Τίτλος 1">
            <a:extLst>
              <a:ext uri="{FF2B5EF4-FFF2-40B4-BE49-F238E27FC236}">
                <a16:creationId xmlns:a16="http://schemas.microsoft.com/office/drawing/2014/main" id="{2D38A366-F66F-795C-0A85-517DD097B7ED}"/>
              </a:ext>
            </a:extLst>
          </p:cNvPr>
          <p:cNvSpPr txBox="1">
            <a:spLocks/>
          </p:cNvSpPr>
          <p:nvPr/>
        </p:nvSpPr>
        <p:spPr>
          <a:xfrm>
            <a:off x="517868" y="657369"/>
            <a:ext cx="7176023" cy="74094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Theoretical analysis (Instructions)</a:t>
            </a:r>
          </a:p>
        </p:txBody>
      </p:sp>
      <p:sp>
        <p:nvSpPr>
          <p:cNvPr id="2" name="Τίτλος 1">
            <a:extLst>
              <a:ext uri="{FF2B5EF4-FFF2-40B4-BE49-F238E27FC236}">
                <a16:creationId xmlns:a16="http://schemas.microsoft.com/office/drawing/2014/main" id="{89E6E536-B74E-DBE5-B314-A80DF71F8212}"/>
              </a:ext>
            </a:extLst>
          </p:cNvPr>
          <p:cNvSpPr txBox="1">
            <a:spLocks/>
          </p:cNvSpPr>
          <p:nvPr/>
        </p:nvSpPr>
        <p:spPr>
          <a:xfrm>
            <a:off x="517866" y="1547593"/>
            <a:ext cx="1146342"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I-type</a:t>
            </a:r>
          </a:p>
        </p:txBody>
      </p:sp>
      <p:sp>
        <p:nvSpPr>
          <p:cNvPr id="22" name="Τίτλος 1">
            <a:extLst>
              <a:ext uri="{FF2B5EF4-FFF2-40B4-BE49-F238E27FC236}">
                <a16:creationId xmlns:a16="http://schemas.microsoft.com/office/drawing/2014/main" id="{060B12FF-B035-3CB6-88D3-6B3DF0CBF2BA}"/>
              </a:ext>
            </a:extLst>
          </p:cNvPr>
          <p:cNvSpPr txBox="1">
            <a:spLocks/>
          </p:cNvSpPr>
          <p:nvPr/>
        </p:nvSpPr>
        <p:spPr>
          <a:xfrm>
            <a:off x="598396" y="5383063"/>
            <a:ext cx="2024731"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000" dirty="0">
                <a:solidFill>
                  <a:schemeClr val="bg1"/>
                </a:solidFill>
              </a:rPr>
              <a:t>Addi $t0, $t1, 5</a:t>
            </a:r>
            <a:endParaRPr lang="en-US" sz="2500" dirty="0">
              <a:solidFill>
                <a:schemeClr val="bg1"/>
              </a:solidFill>
            </a:endParaRPr>
          </a:p>
        </p:txBody>
      </p:sp>
      <p:graphicFrame>
        <p:nvGraphicFramePr>
          <p:cNvPr id="3" name="Πίνακας 2">
            <a:extLst>
              <a:ext uri="{FF2B5EF4-FFF2-40B4-BE49-F238E27FC236}">
                <a16:creationId xmlns:a16="http://schemas.microsoft.com/office/drawing/2014/main" id="{3042FA51-A503-D7D2-30E0-0DC5F1D9EDB4}"/>
              </a:ext>
            </a:extLst>
          </p:cNvPr>
          <p:cNvGraphicFramePr>
            <a:graphicFrameLocks noGrp="1"/>
          </p:cNvGraphicFramePr>
          <p:nvPr>
            <p:extLst>
              <p:ext uri="{D42A27DB-BD31-4B8C-83A1-F6EECF244321}">
                <p14:modId xmlns:p14="http://schemas.microsoft.com/office/powerpoint/2010/main" val="332544928"/>
              </p:ext>
            </p:extLst>
          </p:nvPr>
        </p:nvGraphicFramePr>
        <p:xfrm>
          <a:off x="598396" y="2459209"/>
          <a:ext cx="10910112" cy="1644584"/>
        </p:xfrm>
        <a:graphic>
          <a:graphicData uri="http://schemas.openxmlformats.org/drawingml/2006/table">
            <a:tbl>
              <a:tblPr firstRow="1" bandRow="1">
                <a:tableStyleId>{5C22544A-7EE6-4342-B048-85BDC9FD1C3A}</a:tableStyleId>
              </a:tblPr>
              <a:tblGrid>
                <a:gridCol w="1618332">
                  <a:extLst>
                    <a:ext uri="{9D8B030D-6E8A-4147-A177-3AD203B41FA5}">
                      <a16:colId xmlns:a16="http://schemas.microsoft.com/office/drawing/2014/main" val="1264207231"/>
                    </a:ext>
                  </a:extLst>
                </a:gridCol>
                <a:gridCol w="1930400">
                  <a:extLst>
                    <a:ext uri="{9D8B030D-6E8A-4147-A177-3AD203B41FA5}">
                      <a16:colId xmlns:a16="http://schemas.microsoft.com/office/drawing/2014/main" val="4074034490"/>
                    </a:ext>
                  </a:extLst>
                </a:gridCol>
                <a:gridCol w="2152073">
                  <a:extLst>
                    <a:ext uri="{9D8B030D-6E8A-4147-A177-3AD203B41FA5}">
                      <a16:colId xmlns:a16="http://schemas.microsoft.com/office/drawing/2014/main" val="3669038048"/>
                    </a:ext>
                  </a:extLst>
                </a:gridCol>
                <a:gridCol w="5209307">
                  <a:extLst>
                    <a:ext uri="{9D8B030D-6E8A-4147-A177-3AD203B41FA5}">
                      <a16:colId xmlns:a16="http://schemas.microsoft.com/office/drawing/2014/main" val="1782389932"/>
                    </a:ext>
                  </a:extLst>
                </a:gridCol>
              </a:tblGrid>
              <a:tr h="331682">
                <a:tc>
                  <a:txBody>
                    <a:bodyPr/>
                    <a:lstStyle/>
                    <a:p>
                      <a:pPr algn="ctr"/>
                      <a:r>
                        <a:rPr lang="en-US" sz="1500" dirty="0">
                          <a:solidFill>
                            <a:schemeClr val="bg1"/>
                          </a:solidFill>
                        </a:rPr>
                        <a:t>Op(6 bits)</a:t>
                      </a:r>
                      <a:endParaRPr lang="el-GR" sz="1500" dirty="0">
                        <a:solidFill>
                          <a:schemeClr val="bg1"/>
                        </a:solidFill>
                      </a:endParaRPr>
                    </a:p>
                  </a:txBody>
                  <a:tcPr anchor="ctr">
                    <a:solidFill>
                      <a:srgbClr val="00002E"/>
                    </a:solidFill>
                  </a:tcPr>
                </a:tc>
                <a:tc>
                  <a:txBody>
                    <a:bodyPr/>
                    <a:lstStyle/>
                    <a:p>
                      <a:pPr algn="ctr"/>
                      <a:r>
                        <a:rPr lang="en-US" sz="1500">
                          <a:solidFill>
                            <a:schemeClr val="bg1"/>
                          </a:solidFill>
                        </a:rPr>
                        <a:t>Rs (5 bits)</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Rt (5 bits)</a:t>
                      </a:r>
                      <a:endParaRPr lang="el-GR" sz="1500" dirty="0">
                        <a:solidFill>
                          <a:schemeClr val="bg1"/>
                        </a:solidFill>
                      </a:endParaRPr>
                    </a:p>
                  </a:txBody>
                  <a:tcPr anchor="ctr">
                    <a:solidFill>
                      <a:srgbClr val="00002E"/>
                    </a:solidFill>
                  </a:tcPr>
                </a:tc>
                <a:tc>
                  <a:txBody>
                    <a:bodyPr/>
                    <a:lstStyle/>
                    <a:p>
                      <a:pPr algn="ctr"/>
                      <a:r>
                        <a:rPr lang="en-US" dirty="0"/>
                        <a:t>Immediate (16 bits)</a:t>
                      </a:r>
                      <a:endParaRPr lang="el-GR" dirty="0"/>
                    </a:p>
                  </a:txBody>
                  <a:tcPr anchor="ctr">
                    <a:solidFill>
                      <a:srgbClr val="00002E"/>
                    </a:solidFill>
                  </a:tcPr>
                </a:tc>
                <a:extLst>
                  <a:ext uri="{0D108BD9-81ED-4DB2-BD59-A6C34878D82A}">
                    <a16:rowId xmlns:a16="http://schemas.microsoft.com/office/drawing/2014/main" val="250593387"/>
                  </a:ext>
                </a:extLst>
              </a:tr>
              <a:tr h="1278824">
                <a:tc>
                  <a:txBody>
                    <a:bodyPr/>
                    <a:lstStyle/>
                    <a:p>
                      <a:pPr algn="ctr"/>
                      <a:r>
                        <a:rPr lang="en-US" sz="1500" dirty="0">
                          <a:solidFill>
                            <a:schemeClr val="bg1"/>
                          </a:solidFill>
                        </a:rPr>
                        <a:t>Operation code. Specifies the type of operation (</a:t>
                      </a:r>
                      <a:r>
                        <a:rPr lang="en-US" sz="1500" dirty="0" err="1">
                          <a:solidFill>
                            <a:schemeClr val="bg1"/>
                          </a:solidFill>
                        </a:rPr>
                        <a:t>addi</a:t>
                      </a:r>
                      <a:r>
                        <a:rPr lang="en-US" sz="1500" dirty="0">
                          <a:solidFill>
                            <a:schemeClr val="bg1"/>
                          </a:solidFill>
                        </a:rPr>
                        <a:t>, </a:t>
                      </a:r>
                      <a:r>
                        <a:rPr lang="en-US" sz="1500" dirty="0" err="1">
                          <a:solidFill>
                            <a:schemeClr val="bg1"/>
                          </a:solidFill>
                        </a:rPr>
                        <a:t>lw</a:t>
                      </a:r>
                      <a:r>
                        <a:rPr lang="en-US" sz="1500" dirty="0">
                          <a:solidFill>
                            <a:schemeClr val="bg1"/>
                          </a:solidFill>
                        </a:rPr>
                        <a:t>, </a:t>
                      </a:r>
                      <a:r>
                        <a:rPr lang="en-US" sz="1500" dirty="0" err="1">
                          <a:solidFill>
                            <a:schemeClr val="bg1"/>
                          </a:solidFill>
                        </a:rPr>
                        <a:t>beq</a:t>
                      </a:r>
                      <a:r>
                        <a:rPr lang="en-US" sz="1500" dirty="0">
                          <a:solidFill>
                            <a:schemeClr val="bg1"/>
                          </a:solidFill>
                        </a:rPr>
                        <a:t> etc.)</a:t>
                      </a:r>
                      <a:endParaRPr lang="el-GR" sz="1500" dirty="0">
                        <a:solidFill>
                          <a:schemeClr val="bg1"/>
                        </a:solidFill>
                      </a:endParaRPr>
                    </a:p>
                  </a:txBody>
                  <a:tcPr anchor="ctr">
                    <a:solidFill>
                      <a:srgbClr val="00002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500" dirty="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dirty="0">
                          <a:solidFill>
                            <a:schemeClr val="bg1"/>
                          </a:solidFill>
                        </a:rPr>
                        <a:t>Source register</a:t>
                      </a:r>
                      <a:endParaRPr lang="el-GR" sz="1500" dirty="0">
                        <a:solidFill>
                          <a:schemeClr val="bg1"/>
                        </a:solidFill>
                      </a:endParaRPr>
                    </a:p>
                    <a:p>
                      <a:pPr algn="ct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Destination register</a:t>
                      </a:r>
                      <a:endParaRPr lang="el-GR" sz="1500" dirty="0">
                        <a:solidFill>
                          <a:schemeClr val="bg1"/>
                        </a:solidFill>
                      </a:endParaRPr>
                    </a:p>
                  </a:txBody>
                  <a:tcPr anchor="ctr">
                    <a:solidFill>
                      <a:srgbClr val="00002E"/>
                    </a:solidFill>
                  </a:tcPr>
                </a:tc>
                <a:tc>
                  <a:txBody>
                    <a:bodyPr/>
                    <a:lstStyle/>
                    <a:p>
                      <a:pPr algn="ctr"/>
                      <a:r>
                        <a:rPr lang="en-US" dirty="0">
                          <a:solidFill>
                            <a:schemeClr val="bg1"/>
                          </a:solidFill>
                        </a:rPr>
                        <a:t>Constant value or offset (signed or unsigned) depending the instruction</a:t>
                      </a:r>
                      <a:endParaRPr lang="el-GR" dirty="0">
                        <a:solidFill>
                          <a:schemeClr val="bg1"/>
                        </a:solidFill>
                      </a:endParaRPr>
                    </a:p>
                  </a:txBody>
                  <a:tcPr anchor="ctr">
                    <a:solidFill>
                      <a:srgbClr val="00002E"/>
                    </a:solidFill>
                  </a:tcPr>
                </a:tc>
                <a:extLst>
                  <a:ext uri="{0D108BD9-81ED-4DB2-BD59-A6C34878D82A}">
                    <a16:rowId xmlns:a16="http://schemas.microsoft.com/office/drawing/2014/main" val="2256368755"/>
                  </a:ext>
                </a:extLst>
              </a:tr>
            </a:tbl>
          </a:graphicData>
        </a:graphic>
      </p:graphicFrame>
      <p:graphicFrame>
        <p:nvGraphicFramePr>
          <p:cNvPr id="6" name="Πίνακας 5">
            <a:extLst>
              <a:ext uri="{FF2B5EF4-FFF2-40B4-BE49-F238E27FC236}">
                <a16:creationId xmlns:a16="http://schemas.microsoft.com/office/drawing/2014/main" id="{1667E540-6150-2173-9985-FFFEC0271675}"/>
              </a:ext>
            </a:extLst>
          </p:cNvPr>
          <p:cNvGraphicFramePr>
            <a:graphicFrameLocks noGrp="1"/>
          </p:cNvGraphicFramePr>
          <p:nvPr>
            <p:extLst>
              <p:ext uri="{D42A27DB-BD31-4B8C-83A1-F6EECF244321}">
                <p14:modId xmlns:p14="http://schemas.microsoft.com/office/powerpoint/2010/main" val="3158773733"/>
              </p:ext>
            </p:extLst>
          </p:nvPr>
        </p:nvGraphicFramePr>
        <p:xfrm>
          <a:off x="557636" y="5905632"/>
          <a:ext cx="10950872" cy="458361"/>
        </p:xfrm>
        <a:graphic>
          <a:graphicData uri="http://schemas.openxmlformats.org/drawingml/2006/table">
            <a:tbl>
              <a:tblPr firstRow="1" bandRow="1">
                <a:tableStyleId>{5C22544A-7EE6-4342-B048-85BDC9FD1C3A}</a:tableStyleId>
              </a:tblPr>
              <a:tblGrid>
                <a:gridCol w="1627780">
                  <a:extLst>
                    <a:ext uri="{9D8B030D-6E8A-4147-A177-3AD203B41FA5}">
                      <a16:colId xmlns:a16="http://schemas.microsoft.com/office/drawing/2014/main" val="2557750618"/>
                    </a:ext>
                  </a:extLst>
                </a:gridCol>
                <a:gridCol w="1993392">
                  <a:extLst>
                    <a:ext uri="{9D8B030D-6E8A-4147-A177-3AD203B41FA5}">
                      <a16:colId xmlns:a16="http://schemas.microsoft.com/office/drawing/2014/main" val="4247113940"/>
                    </a:ext>
                  </a:extLst>
                </a:gridCol>
                <a:gridCol w="2103120">
                  <a:extLst>
                    <a:ext uri="{9D8B030D-6E8A-4147-A177-3AD203B41FA5}">
                      <a16:colId xmlns:a16="http://schemas.microsoft.com/office/drawing/2014/main" val="3804539002"/>
                    </a:ext>
                  </a:extLst>
                </a:gridCol>
                <a:gridCol w="5226580">
                  <a:extLst>
                    <a:ext uri="{9D8B030D-6E8A-4147-A177-3AD203B41FA5}">
                      <a16:colId xmlns:a16="http://schemas.microsoft.com/office/drawing/2014/main" val="4239402899"/>
                    </a:ext>
                  </a:extLst>
                </a:gridCol>
              </a:tblGrid>
              <a:tr h="458361">
                <a:tc>
                  <a:txBody>
                    <a:bodyPr/>
                    <a:lstStyle/>
                    <a:p>
                      <a:pPr algn="ctr"/>
                      <a:r>
                        <a:rPr lang="en-US" sz="1500" dirty="0">
                          <a:solidFill>
                            <a:schemeClr val="bg1"/>
                          </a:solidFill>
                        </a:rPr>
                        <a:t>001000</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01001</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01000</a:t>
                      </a:r>
                      <a:endParaRPr lang="el-GR" sz="1500" dirty="0">
                        <a:solidFill>
                          <a:schemeClr val="bg1"/>
                        </a:solidFill>
                      </a:endParaRPr>
                    </a:p>
                  </a:txBody>
                  <a:tcPr anchor="ctr">
                    <a:solidFill>
                      <a:srgbClr val="00002E"/>
                    </a:solidFill>
                  </a:tcPr>
                </a:tc>
                <a:tc>
                  <a:txBody>
                    <a:bodyPr/>
                    <a:lstStyle/>
                    <a:p>
                      <a:pPr algn="ctr"/>
                      <a:r>
                        <a:rPr lang="en-US" sz="1500" dirty="0">
                          <a:solidFill>
                            <a:schemeClr val="bg1"/>
                          </a:solidFill>
                        </a:rPr>
                        <a:t>0000000000000101</a:t>
                      </a:r>
                      <a:endParaRPr lang="el-GR" sz="1500" dirty="0">
                        <a:solidFill>
                          <a:schemeClr val="bg1"/>
                        </a:solidFill>
                      </a:endParaRPr>
                    </a:p>
                  </a:txBody>
                  <a:tcPr anchor="ctr">
                    <a:solidFill>
                      <a:srgbClr val="00002E"/>
                    </a:solidFill>
                  </a:tcPr>
                </a:tc>
                <a:extLst>
                  <a:ext uri="{0D108BD9-81ED-4DB2-BD59-A6C34878D82A}">
                    <a16:rowId xmlns:a16="http://schemas.microsoft.com/office/drawing/2014/main" val="1758567856"/>
                  </a:ext>
                </a:extLst>
              </a:tr>
            </a:tbl>
          </a:graphicData>
        </a:graphic>
      </p:graphicFrame>
      <p:sp>
        <p:nvSpPr>
          <p:cNvPr id="7" name="Τίτλος 1">
            <a:extLst>
              <a:ext uri="{FF2B5EF4-FFF2-40B4-BE49-F238E27FC236}">
                <a16:creationId xmlns:a16="http://schemas.microsoft.com/office/drawing/2014/main" id="{0DF77FED-89A2-20DE-974D-A7785B568244}"/>
              </a:ext>
            </a:extLst>
          </p:cNvPr>
          <p:cNvSpPr txBox="1">
            <a:spLocks/>
          </p:cNvSpPr>
          <p:nvPr/>
        </p:nvSpPr>
        <p:spPr>
          <a:xfrm>
            <a:off x="561820" y="4631313"/>
            <a:ext cx="1513867"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Example</a:t>
            </a:r>
          </a:p>
        </p:txBody>
      </p:sp>
    </p:spTree>
    <p:extLst>
      <p:ext uri="{BB962C8B-B14F-4D97-AF65-F5344CB8AC3E}">
        <p14:creationId xmlns:p14="http://schemas.microsoft.com/office/powerpoint/2010/main" val="4049803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A644CABC-F199-C764-9913-9E51FA751593}"/>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5FE6B5D7-0E87-4747-7C2E-37A775BD54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56350576-8BFF-15F0-1B6E-F3C8846A58ED}"/>
              </a:ext>
            </a:extLst>
          </p:cNvPr>
          <p:cNvSpPr/>
          <p:nvPr/>
        </p:nvSpPr>
        <p:spPr>
          <a:xfrm>
            <a:off x="517866" y="508089"/>
            <a:ext cx="7176023"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Τίτλος 1">
            <a:extLst>
              <a:ext uri="{FF2B5EF4-FFF2-40B4-BE49-F238E27FC236}">
                <a16:creationId xmlns:a16="http://schemas.microsoft.com/office/drawing/2014/main" id="{A199EE3B-F5A3-3228-0451-D90D40F96439}"/>
              </a:ext>
            </a:extLst>
          </p:cNvPr>
          <p:cNvSpPr txBox="1">
            <a:spLocks/>
          </p:cNvSpPr>
          <p:nvPr/>
        </p:nvSpPr>
        <p:spPr>
          <a:xfrm>
            <a:off x="517868" y="657369"/>
            <a:ext cx="7176023" cy="74094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Theoretical analysis (Instructions)</a:t>
            </a:r>
          </a:p>
        </p:txBody>
      </p:sp>
      <p:sp>
        <p:nvSpPr>
          <p:cNvPr id="2" name="Τίτλος 1">
            <a:extLst>
              <a:ext uri="{FF2B5EF4-FFF2-40B4-BE49-F238E27FC236}">
                <a16:creationId xmlns:a16="http://schemas.microsoft.com/office/drawing/2014/main" id="{A58511CC-1BE8-730D-5B83-97C8BDB1DAFE}"/>
              </a:ext>
            </a:extLst>
          </p:cNvPr>
          <p:cNvSpPr txBox="1">
            <a:spLocks/>
          </p:cNvSpPr>
          <p:nvPr/>
        </p:nvSpPr>
        <p:spPr>
          <a:xfrm>
            <a:off x="517866" y="1547593"/>
            <a:ext cx="1146342"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J-type</a:t>
            </a:r>
          </a:p>
        </p:txBody>
      </p:sp>
      <p:sp>
        <p:nvSpPr>
          <p:cNvPr id="22" name="Τίτλος 1">
            <a:extLst>
              <a:ext uri="{FF2B5EF4-FFF2-40B4-BE49-F238E27FC236}">
                <a16:creationId xmlns:a16="http://schemas.microsoft.com/office/drawing/2014/main" id="{318DCF63-B643-5370-1F46-145C110F8AC3}"/>
              </a:ext>
            </a:extLst>
          </p:cNvPr>
          <p:cNvSpPr txBox="1">
            <a:spLocks/>
          </p:cNvSpPr>
          <p:nvPr/>
        </p:nvSpPr>
        <p:spPr>
          <a:xfrm>
            <a:off x="598396" y="5383063"/>
            <a:ext cx="2024731"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000" dirty="0">
                <a:solidFill>
                  <a:schemeClr val="bg1"/>
                </a:solidFill>
              </a:rPr>
              <a:t>j 0x00400020</a:t>
            </a:r>
            <a:endParaRPr lang="en-US" sz="2500" dirty="0">
              <a:solidFill>
                <a:schemeClr val="bg1"/>
              </a:solidFill>
            </a:endParaRPr>
          </a:p>
        </p:txBody>
      </p:sp>
      <p:graphicFrame>
        <p:nvGraphicFramePr>
          <p:cNvPr id="7" name="Πίνακας 6">
            <a:extLst>
              <a:ext uri="{FF2B5EF4-FFF2-40B4-BE49-F238E27FC236}">
                <a16:creationId xmlns:a16="http://schemas.microsoft.com/office/drawing/2014/main" id="{9CFC630B-3175-9117-434F-166F066D7C09}"/>
              </a:ext>
            </a:extLst>
          </p:cNvPr>
          <p:cNvGraphicFramePr>
            <a:graphicFrameLocks noGrp="1"/>
          </p:cNvGraphicFramePr>
          <p:nvPr>
            <p:extLst>
              <p:ext uri="{D42A27DB-BD31-4B8C-83A1-F6EECF244321}">
                <p14:modId xmlns:p14="http://schemas.microsoft.com/office/powerpoint/2010/main" val="1132847973"/>
              </p:ext>
            </p:extLst>
          </p:nvPr>
        </p:nvGraphicFramePr>
        <p:xfrm>
          <a:off x="517866" y="2414791"/>
          <a:ext cx="10923044" cy="1808928"/>
        </p:xfrm>
        <a:graphic>
          <a:graphicData uri="http://schemas.openxmlformats.org/drawingml/2006/table">
            <a:tbl>
              <a:tblPr firstRow="1" bandRow="1">
                <a:tableStyleId>{5C22544A-7EE6-4342-B048-85BDC9FD1C3A}</a:tableStyleId>
              </a:tblPr>
              <a:tblGrid>
                <a:gridCol w="2775740">
                  <a:extLst>
                    <a:ext uri="{9D8B030D-6E8A-4147-A177-3AD203B41FA5}">
                      <a16:colId xmlns:a16="http://schemas.microsoft.com/office/drawing/2014/main" val="2115111154"/>
                    </a:ext>
                  </a:extLst>
                </a:gridCol>
                <a:gridCol w="8147304">
                  <a:extLst>
                    <a:ext uri="{9D8B030D-6E8A-4147-A177-3AD203B41FA5}">
                      <a16:colId xmlns:a16="http://schemas.microsoft.com/office/drawing/2014/main" val="1656187734"/>
                    </a:ext>
                  </a:extLst>
                </a:gridCol>
              </a:tblGrid>
              <a:tr h="357922">
                <a:tc>
                  <a:txBody>
                    <a:bodyPr/>
                    <a:lstStyle/>
                    <a:p>
                      <a:pPr algn="ctr"/>
                      <a:r>
                        <a:rPr lang="en-US" dirty="0"/>
                        <a:t>Op (6 bits)</a:t>
                      </a:r>
                      <a:endParaRPr lang="el-GR" dirty="0"/>
                    </a:p>
                  </a:txBody>
                  <a:tcPr anchor="ctr">
                    <a:solidFill>
                      <a:srgbClr val="00002E"/>
                    </a:solidFill>
                  </a:tcPr>
                </a:tc>
                <a:tc>
                  <a:txBody>
                    <a:bodyPr/>
                    <a:lstStyle/>
                    <a:p>
                      <a:pPr algn="ctr"/>
                      <a:r>
                        <a:rPr lang="en-US" dirty="0"/>
                        <a:t>Address (26 bit)</a:t>
                      </a:r>
                      <a:endParaRPr lang="el-GR" dirty="0"/>
                    </a:p>
                  </a:txBody>
                  <a:tcPr anchor="ctr">
                    <a:solidFill>
                      <a:srgbClr val="00002E"/>
                    </a:solidFill>
                  </a:tcPr>
                </a:tc>
                <a:extLst>
                  <a:ext uri="{0D108BD9-81ED-4DB2-BD59-A6C34878D82A}">
                    <a16:rowId xmlns:a16="http://schemas.microsoft.com/office/drawing/2014/main" val="1933643341"/>
                  </a:ext>
                </a:extLst>
              </a:tr>
              <a:tr h="1443168">
                <a:tc>
                  <a:txBody>
                    <a:bodyPr/>
                    <a:lstStyle/>
                    <a:p>
                      <a:pPr algn="ctr"/>
                      <a:r>
                        <a:rPr lang="en-US" dirty="0">
                          <a:solidFill>
                            <a:schemeClr val="bg1"/>
                          </a:solidFill>
                        </a:rPr>
                        <a:t>Operation code</a:t>
                      </a:r>
                      <a:endParaRPr lang="el-GR" dirty="0">
                        <a:solidFill>
                          <a:schemeClr val="bg1"/>
                        </a:solidFill>
                      </a:endParaRPr>
                    </a:p>
                  </a:txBody>
                  <a:tcPr anchor="ctr">
                    <a:solidFill>
                      <a:srgbClr val="00002E"/>
                    </a:solidFill>
                  </a:tcPr>
                </a:tc>
                <a:tc>
                  <a:txBody>
                    <a:bodyPr/>
                    <a:lstStyle/>
                    <a:p>
                      <a:pPr algn="ctr"/>
                      <a:r>
                        <a:rPr lang="en-US" dirty="0">
                          <a:solidFill>
                            <a:schemeClr val="bg1"/>
                          </a:solidFill>
                        </a:rPr>
                        <a:t>Target address</a:t>
                      </a:r>
                      <a:endParaRPr lang="el-GR" dirty="0">
                        <a:solidFill>
                          <a:schemeClr val="bg1"/>
                        </a:solidFill>
                      </a:endParaRPr>
                    </a:p>
                  </a:txBody>
                  <a:tcPr anchor="ctr">
                    <a:solidFill>
                      <a:srgbClr val="00002E"/>
                    </a:solidFill>
                  </a:tcPr>
                </a:tc>
                <a:extLst>
                  <a:ext uri="{0D108BD9-81ED-4DB2-BD59-A6C34878D82A}">
                    <a16:rowId xmlns:a16="http://schemas.microsoft.com/office/drawing/2014/main" val="2546573759"/>
                  </a:ext>
                </a:extLst>
              </a:tr>
            </a:tbl>
          </a:graphicData>
        </a:graphic>
      </p:graphicFrame>
      <p:graphicFrame>
        <p:nvGraphicFramePr>
          <p:cNvPr id="8" name="Πίνακας 7">
            <a:extLst>
              <a:ext uri="{FF2B5EF4-FFF2-40B4-BE49-F238E27FC236}">
                <a16:creationId xmlns:a16="http://schemas.microsoft.com/office/drawing/2014/main" id="{0CCBB4B6-8299-B2C5-A18C-14D532562CD7}"/>
              </a:ext>
            </a:extLst>
          </p:cNvPr>
          <p:cNvGraphicFramePr>
            <a:graphicFrameLocks noGrp="1"/>
          </p:cNvGraphicFramePr>
          <p:nvPr>
            <p:extLst>
              <p:ext uri="{D42A27DB-BD31-4B8C-83A1-F6EECF244321}">
                <p14:modId xmlns:p14="http://schemas.microsoft.com/office/powerpoint/2010/main" val="3370681527"/>
              </p:ext>
            </p:extLst>
          </p:nvPr>
        </p:nvGraphicFramePr>
        <p:xfrm>
          <a:off x="517866" y="6015211"/>
          <a:ext cx="10923044" cy="370840"/>
        </p:xfrm>
        <a:graphic>
          <a:graphicData uri="http://schemas.openxmlformats.org/drawingml/2006/table">
            <a:tbl>
              <a:tblPr firstRow="1" bandRow="1">
                <a:tableStyleId>{5C22544A-7EE6-4342-B048-85BDC9FD1C3A}</a:tableStyleId>
              </a:tblPr>
              <a:tblGrid>
                <a:gridCol w="2775740">
                  <a:extLst>
                    <a:ext uri="{9D8B030D-6E8A-4147-A177-3AD203B41FA5}">
                      <a16:colId xmlns:a16="http://schemas.microsoft.com/office/drawing/2014/main" val="2115111154"/>
                    </a:ext>
                  </a:extLst>
                </a:gridCol>
                <a:gridCol w="8147304">
                  <a:extLst>
                    <a:ext uri="{9D8B030D-6E8A-4147-A177-3AD203B41FA5}">
                      <a16:colId xmlns:a16="http://schemas.microsoft.com/office/drawing/2014/main" val="1656187734"/>
                    </a:ext>
                  </a:extLst>
                </a:gridCol>
              </a:tblGrid>
              <a:tr h="370840">
                <a:tc>
                  <a:txBody>
                    <a:bodyPr/>
                    <a:lstStyle/>
                    <a:p>
                      <a:pPr algn="ctr"/>
                      <a:r>
                        <a:rPr lang="en-US" dirty="0"/>
                        <a:t>000010</a:t>
                      </a:r>
                      <a:endParaRPr lang="el-GR" dirty="0"/>
                    </a:p>
                  </a:txBody>
                  <a:tcPr anchor="ctr">
                    <a:solidFill>
                      <a:srgbClr val="00002E"/>
                    </a:solidFill>
                  </a:tcPr>
                </a:tc>
                <a:tc>
                  <a:txBody>
                    <a:bodyPr/>
                    <a:lstStyle/>
                    <a:p>
                      <a:pPr algn="ctr"/>
                      <a:r>
                        <a:rPr lang="en-US" dirty="0"/>
                        <a:t>0x00100008 </a:t>
                      </a:r>
                      <a:endParaRPr lang="el-GR" dirty="0"/>
                    </a:p>
                  </a:txBody>
                  <a:tcPr anchor="ctr">
                    <a:solidFill>
                      <a:srgbClr val="00002E"/>
                    </a:solidFill>
                  </a:tcPr>
                </a:tc>
                <a:extLst>
                  <a:ext uri="{0D108BD9-81ED-4DB2-BD59-A6C34878D82A}">
                    <a16:rowId xmlns:a16="http://schemas.microsoft.com/office/drawing/2014/main" val="1933643341"/>
                  </a:ext>
                </a:extLst>
              </a:tr>
            </a:tbl>
          </a:graphicData>
        </a:graphic>
      </p:graphicFrame>
      <p:sp>
        <p:nvSpPr>
          <p:cNvPr id="9" name="Τίτλος 1">
            <a:extLst>
              <a:ext uri="{FF2B5EF4-FFF2-40B4-BE49-F238E27FC236}">
                <a16:creationId xmlns:a16="http://schemas.microsoft.com/office/drawing/2014/main" id="{CF9A8EEA-638F-9516-AC95-965CD73F3E83}"/>
              </a:ext>
            </a:extLst>
          </p:cNvPr>
          <p:cNvSpPr txBox="1">
            <a:spLocks/>
          </p:cNvSpPr>
          <p:nvPr/>
        </p:nvSpPr>
        <p:spPr>
          <a:xfrm>
            <a:off x="561820" y="4631313"/>
            <a:ext cx="1513867"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Example</a:t>
            </a:r>
          </a:p>
        </p:txBody>
      </p:sp>
    </p:spTree>
    <p:extLst>
      <p:ext uri="{BB962C8B-B14F-4D97-AF65-F5344CB8AC3E}">
        <p14:creationId xmlns:p14="http://schemas.microsoft.com/office/powerpoint/2010/main" val="17643935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BE266986-657F-FDF6-C043-E105E3989BD6}"/>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AD75F8D0-C54E-2807-A165-BDB4F8765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BDAA5E29-0A67-FF2C-B735-5B9B0FB94A0D}"/>
              </a:ext>
            </a:extLst>
          </p:cNvPr>
          <p:cNvSpPr/>
          <p:nvPr/>
        </p:nvSpPr>
        <p:spPr>
          <a:xfrm>
            <a:off x="517866" y="508089"/>
            <a:ext cx="7379223"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Τίτλος 1">
            <a:extLst>
              <a:ext uri="{FF2B5EF4-FFF2-40B4-BE49-F238E27FC236}">
                <a16:creationId xmlns:a16="http://schemas.microsoft.com/office/drawing/2014/main" id="{7B337D72-2E32-AB44-D94E-B588B31F11D5}"/>
              </a:ext>
            </a:extLst>
          </p:cNvPr>
          <p:cNvSpPr txBox="1">
            <a:spLocks/>
          </p:cNvSpPr>
          <p:nvPr/>
        </p:nvSpPr>
        <p:spPr>
          <a:xfrm>
            <a:off x="517868" y="657369"/>
            <a:ext cx="7379223" cy="74094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Theoretical analysis (Components)</a:t>
            </a:r>
          </a:p>
        </p:txBody>
      </p:sp>
      <p:sp>
        <p:nvSpPr>
          <p:cNvPr id="3" name="Τίτλος 1">
            <a:extLst>
              <a:ext uri="{FF2B5EF4-FFF2-40B4-BE49-F238E27FC236}">
                <a16:creationId xmlns:a16="http://schemas.microsoft.com/office/drawing/2014/main" id="{F3812F47-7FDB-D192-3B48-A7F0AE9988F7}"/>
              </a:ext>
            </a:extLst>
          </p:cNvPr>
          <p:cNvSpPr txBox="1">
            <a:spLocks/>
          </p:cNvSpPr>
          <p:nvPr/>
        </p:nvSpPr>
        <p:spPr>
          <a:xfrm>
            <a:off x="517866" y="1398313"/>
            <a:ext cx="3112025"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Instruction Memory</a:t>
            </a:r>
          </a:p>
        </p:txBody>
      </p:sp>
      <p:sp>
        <p:nvSpPr>
          <p:cNvPr id="6" name="Τίτλος 1">
            <a:extLst>
              <a:ext uri="{FF2B5EF4-FFF2-40B4-BE49-F238E27FC236}">
                <a16:creationId xmlns:a16="http://schemas.microsoft.com/office/drawing/2014/main" id="{89527DB8-9B86-3270-479F-C84AAE6D6D45}"/>
              </a:ext>
            </a:extLst>
          </p:cNvPr>
          <p:cNvSpPr txBox="1">
            <a:spLocks/>
          </p:cNvSpPr>
          <p:nvPr/>
        </p:nvSpPr>
        <p:spPr>
          <a:xfrm>
            <a:off x="517866" y="1874885"/>
            <a:ext cx="2354643" cy="358480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1600" dirty="0">
                <a:solidFill>
                  <a:schemeClr val="bg1"/>
                </a:solidFill>
              </a:rPr>
              <a:t>It’s a read-only memory (ROM) that stores the hexadecimal values of the instructions that are going to be executed.</a:t>
            </a:r>
          </a:p>
        </p:txBody>
      </p:sp>
      <p:pic>
        <p:nvPicPr>
          <p:cNvPr id="10" name="Εικόνα 9">
            <a:extLst>
              <a:ext uri="{FF2B5EF4-FFF2-40B4-BE49-F238E27FC236}">
                <a16:creationId xmlns:a16="http://schemas.microsoft.com/office/drawing/2014/main" id="{7F4C8905-0061-5F83-4FEB-92C9D867FD63}"/>
              </a:ext>
            </a:extLst>
          </p:cNvPr>
          <p:cNvPicPr>
            <a:picLocks noChangeAspect="1"/>
          </p:cNvPicPr>
          <p:nvPr/>
        </p:nvPicPr>
        <p:blipFill>
          <a:blip r:embed="rId2"/>
          <a:stretch>
            <a:fillRect/>
          </a:stretch>
        </p:blipFill>
        <p:spPr>
          <a:xfrm>
            <a:off x="4147757" y="1398313"/>
            <a:ext cx="2775344" cy="4707545"/>
          </a:xfrm>
          <a:prstGeom prst="rect">
            <a:avLst/>
          </a:prstGeom>
        </p:spPr>
      </p:pic>
      <p:cxnSp>
        <p:nvCxnSpPr>
          <p:cNvPr id="12" name="Ευθύγραμμο βέλος σύνδεσης 11">
            <a:extLst>
              <a:ext uri="{FF2B5EF4-FFF2-40B4-BE49-F238E27FC236}">
                <a16:creationId xmlns:a16="http://schemas.microsoft.com/office/drawing/2014/main" id="{D8F6A7C3-EBD4-FC56-AE89-3DE878A49C48}"/>
              </a:ext>
            </a:extLst>
          </p:cNvPr>
          <p:cNvCxnSpPr/>
          <p:nvPr/>
        </p:nvCxnSpPr>
        <p:spPr>
          <a:xfrm>
            <a:off x="7065818" y="2253673"/>
            <a:ext cx="1274618"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Ευθύγραμμο βέλος σύνδεσης 12">
            <a:extLst>
              <a:ext uri="{FF2B5EF4-FFF2-40B4-BE49-F238E27FC236}">
                <a16:creationId xmlns:a16="http://schemas.microsoft.com/office/drawing/2014/main" id="{A1C28CE5-8C62-AF5C-3CAC-236B62848851}"/>
              </a:ext>
            </a:extLst>
          </p:cNvPr>
          <p:cNvCxnSpPr/>
          <p:nvPr/>
        </p:nvCxnSpPr>
        <p:spPr>
          <a:xfrm>
            <a:off x="7070434" y="2553854"/>
            <a:ext cx="1274618"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Ευθύγραμμο βέλος σύνδεσης 13">
            <a:extLst>
              <a:ext uri="{FF2B5EF4-FFF2-40B4-BE49-F238E27FC236}">
                <a16:creationId xmlns:a16="http://schemas.microsoft.com/office/drawing/2014/main" id="{6F003461-E1D7-400C-582D-E71D5FD8ADCF}"/>
              </a:ext>
            </a:extLst>
          </p:cNvPr>
          <p:cNvCxnSpPr/>
          <p:nvPr/>
        </p:nvCxnSpPr>
        <p:spPr>
          <a:xfrm>
            <a:off x="7065818" y="2886364"/>
            <a:ext cx="1274618"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Ευθύγραμμο βέλος σύνδεσης 15">
            <a:extLst>
              <a:ext uri="{FF2B5EF4-FFF2-40B4-BE49-F238E27FC236}">
                <a16:creationId xmlns:a16="http://schemas.microsoft.com/office/drawing/2014/main" id="{F13BE902-BCB1-7221-D204-7C2B1EEB5937}"/>
              </a:ext>
            </a:extLst>
          </p:cNvPr>
          <p:cNvCxnSpPr/>
          <p:nvPr/>
        </p:nvCxnSpPr>
        <p:spPr>
          <a:xfrm>
            <a:off x="7065818" y="3209637"/>
            <a:ext cx="1274618"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Ευθύγραμμο βέλος σύνδεσης 16">
            <a:extLst>
              <a:ext uri="{FF2B5EF4-FFF2-40B4-BE49-F238E27FC236}">
                <a16:creationId xmlns:a16="http://schemas.microsoft.com/office/drawing/2014/main" id="{2E4501AA-4ED3-709F-A808-26530C2F79CD}"/>
              </a:ext>
            </a:extLst>
          </p:cNvPr>
          <p:cNvCxnSpPr/>
          <p:nvPr/>
        </p:nvCxnSpPr>
        <p:spPr>
          <a:xfrm>
            <a:off x="7065818" y="3532910"/>
            <a:ext cx="1274618"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Ευθύγραμμο βέλος σύνδεσης 17">
            <a:extLst>
              <a:ext uri="{FF2B5EF4-FFF2-40B4-BE49-F238E27FC236}">
                <a16:creationId xmlns:a16="http://schemas.microsoft.com/office/drawing/2014/main" id="{9AC43384-BAE3-8F1A-9B37-3B77A409EA76}"/>
              </a:ext>
            </a:extLst>
          </p:cNvPr>
          <p:cNvCxnSpPr/>
          <p:nvPr/>
        </p:nvCxnSpPr>
        <p:spPr>
          <a:xfrm>
            <a:off x="7065818" y="3874655"/>
            <a:ext cx="1274618"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D2284AE-EBA8-4827-6125-81BE4B9AB500}"/>
              </a:ext>
            </a:extLst>
          </p:cNvPr>
          <p:cNvSpPr txBox="1"/>
          <p:nvPr/>
        </p:nvSpPr>
        <p:spPr>
          <a:xfrm>
            <a:off x="8515979" y="2069007"/>
            <a:ext cx="3078613" cy="338554"/>
          </a:xfrm>
          <a:prstGeom prst="rect">
            <a:avLst/>
          </a:prstGeom>
          <a:noFill/>
        </p:spPr>
        <p:txBody>
          <a:bodyPr wrap="square">
            <a:spAutoFit/>
          </a:bodyPr>
          <a:lstStyle/>
          <a:p>
            <a:r>
              <a:rPr lang="el-GR" sz="1600" dirty="0" err="1">
                <a:solidFill>
                  <a:schemeClr val="bg1"/>
                </a:solidFill>
              </a:rPr>
              <a:t>addi</a:t>
            </a:r>
            <a:r>
              <a:rPr lang="el-GR" sz="1600" dirty="0">
                <a:solidFill>
                  <a:schemeClr val="bg1"/>
                </a:solidFill>
              </a:rPr>
              <a:t> x5, x0, 5    # x5 = 5</a:t>
            </a:r>
            <a:r>
              <a:rPr lang="en-US" sz="1600" dirty="0">
                <a:solidFill>
                  <a:schemeClr val="bg1"/>
                </a:solidFill>
              </a:rPr>
              <a:t> (I-type)</a:t>
            </a:r>
            <a:endParaRPr lang="el-GR" sz="1600" dirty="0">
              <a:solidFill>
                <a:schemeClr val="bg1"/>
              </a:solidFill>
            </a:endParaRPr>
          </a:p>
        </p:txBody>
      </p:sp>
      <p:sp>
        <p:nvSpPr>
          <p:cNvPr id="24" name="TextBox 23">
            <a:extLst>
              <a:ext uri="{FF2B5EF4-FFF2-40B4-BE49-F238E27FC236}">
                <a16:creationId xmlns:a16="http://schemas.microsoft.com/office/drawing/2014/main" id="{7769BFAC-4744-6CE2-A747-CF28715ABF10}"/>
              </a:ext>
            </a:extLst>
          </p:cNvPr>
          <p:cNvSpPr txBox="1"/>
          <p:nvPr/>
        </p:nvSpPr>
        <p:spPr>
          <a:xfrm>
            <a:off x="8515979" y="2384577"/>
            <a:ext cx="2299803" cy="338554"/>
          </a:xfrm>
          <a:prstGeom prst="rect">
            <a:avLst/>
          </a:prstGeom>
          <a:noFill/>
        </p:spPr>
        <p:txBody>
          <a:bodyPr wrap="square">
            <a:spAutoFit/>
          </a:bodyPr>
          <a:lstStyle/>
          <a:p>
            <a:r>
              <a:rPr lang="it-IT" sz="1600" dirty="0">
                <a:solidFill>
                  <a:schemeClr val="bg1"/>
                </a:solidFill>
              </a:rPr>
              <a:t>addi x6, x0, 3    # x6 = 3</a:t>
            </a:r>
            <a:endParaRPr lang="el-GR" sz="1600" dirty="0">
              <a:solidFill>
                <a:schemeClr val="bg1"/>
              </a:solidFill>
            </a:endParaRPr>
          </a:p>
        </p:txBody>
      </p:sp>
      <p:sp>
        <p:nvSpPr>
          <p:cNvPr id="25" name="TextBox 24">
            <a:extLst>
              <a:ext uri="{FF2B5EF4-FFF2-40B4-BE49-F238E27FC236}">
                <a16:creationId xmlns:a16="http://schemas.microsoft.com/office/drawing/2014/main" id="{9E90F31B-9F65-34DD-5B94-6C117900D708}"/>
              </a:ext>
            </a:extLst>
          </p:cNvPr>
          <p:cNvSpPr txBox="1"/>
          <p:nvPr/>
        </p:nvSpPr>
        <p:spPr>
          <a:xfrm>
            <a:off x="8515979" y="2721704"/>
            <a:ext cx="3851564" cy="338554"/>
          </a:xfrm>
          <a:prstGeom prst="rect">
            <a:avLst/>
          </a:prstGeom>
          <a:noFill/>
        </p:spPr>
        <p:txBody>
          <a:bodyPr wrap="square">
            <a:spAutoFit/>
          </a:bodyPr>
          <a:lstStyle/>
          <a:p>
            <a:r>
              <a:rPr lang="en-US" sz="1600" dirty="0">
                <a:solidFill>
                  <a:schemeClr val="bg1"/>
                </a:solidFill>
              </a:rPr>
              <a:t>add  x7, x5, x6  # x7 = x5 + x6 = 8 (R-type)</a:t>
            </a:r>
            <a:endParaRPr lang="el-GR" sz="1600" dirty="0">
              <a:solidFill>
                <a:schemeClr val="bg1"/>
              </a:solidFill>
            </a:endParaRPr>
          </a:p>
        </p:txBody>
      </p:sp>
      <p:sp>
        <p:nvSpPr>
          <p:cNvPr id="26" name="TextBox 25">
            <a:extLst>
              <a:ext uri="{FF2B5EF4-FFF2-40B4-BE49-F238E27FC236}">
                <a16:creationId xmlns:a16="http://schemas.microsoft.com/office/drawing/2014/main" id="{EBB88DE2-B252-F933-51F1-6F3488A40D91}"/>
              </a:ext>
            </a:extLst>
          </p:cNvPr>
          <p:cNvSpPr txBox="1"/>
          <p:nvPr/>
        </p:nvSpPr>
        <p:spPr>
          <a:xfrm>
            <a:off x="8515979" y="3035847"/>
            <a:ext cx="3932695" cy="338554"/>
          </a:xfrm>
          <a:prstGeom prst="rect">
            <a:avLst/>
          </a:prstGeom>
          <a:noFill/>
        </p:spPr>
        <p:txBody>
          <a:bodyPr wrap="square">
            <a:spAutoFit/>
          </a:bodyPr>
          <a:lstStyle/>
          <a:p>
            <a:r>
              <a:rPr lang="en-US" sz="1600" dirty="0" err="1">
                <a:solidFill>
                  <a:schemeClr val="bg1"/>
                </a:solidFill>
              </a:rPr>
              <a:t>lw</a:t>
            </a:r>
            <a:r>
              <a:rPr lang="en-US" sz="1600" dirty="0">
                <a:solidFill>
                  <a:schemeClr val="bg1"/>
                </a:solidFill>
              </a:rPr>
              <a:t>   x8, 0(x0)     # Load word from x0 to x8</a:t>
            </a:r>
            <a:endParaRPr lang="el-GR" sz="1600" dirty="0">
              <a:solidFill>
                <a:schemeClr val="bg1"/>
              </a:solidFill>
            </a:endParaRPr>
          </a:p>
        </p:txBody>
      </p:sp>
      <p:sp>
        <p:nvSpPr>
          <p:cNvPr id="27" name="TextBox 26">
            <a:extLst>
              <a:ext uri="{FF2B5EF4-FFF2-40B4-BE49-F238E27FC236}">
                <a16:creationId xmlns:a16="http://schemas.microsoft.com/office/drawing/2014/main" id="{E7403313-8D11-48DE-6882-A05F81CD8E3D}"/>
              </a:ext>
            </a:extLst>
          </p:cNvPr>
          <p:cNvSpPr txBox="1"/>
          <p:nvPr/>
        </p:nvSpPr>
        <p:spPr>
          <a:xfrm>
            <a:off x="8515979" y="3372974"/>
            <a:ext cx="2299803" cy="338554"/>
          </a:xfrm>
          <a:prstGeom prst="rect">
            <a:avLst/>
          </a:prstGeom>
          <a:noFill/>
        </p:spPr>
        <p:txBody>
          <a:bodyPr wrap="square">
            <a:spAutoFit/>
          </a:bodyPr>
          <a:lstStyle/>
          <a:p>
            <a:r>
              <a:rPr lang="it-IT" sz="1600" dirty="0">
                <a:solidFill>
                  <a:schemeClr val="bg1"/>
                </a:solidFill>
              </a:rPr>
              <a:t>addi x9, x0, 1   # x9 = 1</a:t>
            </a:r>
          </a:p>
        </p:txBody>
      </p:sp>
      <p:sp>
        <p:nvSpPr>
          <p:cNvPr id="28" name="TextBox 27">
            <a:extLst>
              <a:ext uri="{FF2B5EF4-FFF2-40B4-BE49-F238E27FC236}">
                <a16:creationId xmlns:a16="http://schemas.microsoft.com/office/drawing/2014/main" id="{41C6DB47-885F-1AAD-BF1A-F36B1FF67100}"/>
              </a:ext>
            </a:extLst>
          </p:cNvPr>
          <p:cNvSpPr txBox="1"/>
          <p:nvPr/>
        </p:nvSpPr>
        <p:spPr>
          <a:xfrm>
            <a:off x="8515978" y="3687117"/>
            <a:ext cx="3158155" cy="338554"/>
          </a:xfrm>
          <a:prstGeom prst="rect">
            <a:avLst/>
          </a:prstGeom>
          <a:noFill/>
        </p:spPr>
        <p:txBody>
          <a:bodyPr wrap="square">
            <a:spAutoFit/>
          </a:bodyPr>
          <a:lstStyle/>
          <a:p>
            <a:r>
              <a:rPr lang="en-US" sz="1600" dirty="0">
                <a:solidFill>
                  <a:schemeClr val="bg1"/>
                </a:solidFill>
              </a:rPr>
              <a:t>add  x10, x8, x9  # x10 = x8 + 1</a:t>
            </a:r>
          </a:p>
        </p:txBody>
      </p:sp>
    </p:spTree>
    <p:extLst>
      <p:ext uri="{BB962C8B-B14F-4D97-AF65-F5344CB8AC3E}">
        <p14:creationId xmlns:p14="http://schemas.microsoft.com/office/powerpoint/2010/main" val="2970357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0002E"/>
            </a:gs>
            <a:gs pos="46000">
              <a:srgbClr val="00002E"/>
            </a:gs>
            <a:gs pos="100000">
              <a:srgbClr val="000000"/>
            </a:gs>
          </a:gsLst>
          <a:path path="circle">
            <a:fillToRect l="100000" b="100000"/>
          </a:path>
        </a:gradFill>
        <a:effectLst/>
      </p:bgPr>
    </p:bg>
    <p:spTree>
      <p:nvGrpSpPr>
        <p:cNvPr id="1" name="">
          <a:extLst>
            <a:ext uri="{FF2B5EF4-FFF2-40B4-BE49-F238E27FC236}">
              <a16:creationId xmlns:a16="http://schemas.microsoft.com/office/drawing/2014/main" id="{C1CA3A30-488A-F65F-4F24-A0A011D0F945}"/>
            </a:ext>
          </a:extLst>
        </p:cNvPr>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4D56BFC5-5215-2FEE-C702-E6C5162E4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Ορθογώνιο 3">
            <a:extLst>
              <a:ext uri="{FF2B5EF4-FFF2-40B4-BE49-F238E27FC236}">
                <a16:creationId xmlns:a16="http://schemas.microsoft.com/office/drawing/2014/main" id="{F00FDD99-3669-A5F3-C8DF-6969AC24D2D3}"/>
              </a:ext>
            </a:extLst>
          </p:cNvPr>
          <p:cNvSpPr/>
          <p:nvPr/>
        </p:nvSpPr>
        <p:spPr>
          <a:xfrm>
            <a:off x="517866" y="508089"/>
            <a:ext cx="7379223" cy="14928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5" name="Τίτλος 1">
            <a:extLst>
              <a:ext uri="{FF2B5EF4-FFF2-40B4-BE49-F238E27FC236}">
                <a16:creationId xmlns:a16="http://schemas.microsoft.com/office/drawing/2014/main" id="{491EB6CC-5497-870E-65CB-29A8C7A2CE05}"/>
              </a:ext>
            </a:extLst>
          </p:cNvPr>
          <p:cNvSpPr txBox="1">
            <a:spLocks/>
          </p:cNvSpPr>
          <p:nvPr/>
        </p:nvSpPr>
        <p:spPr>
          <a:xfrm>
            <a:off x="517868" y="657369"/>
            <a:ext cx="7379223" cy="74094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500" dirty="0">
                <a:solidFill>
                  <a:schemeClr val="bg1"/>
                </a:solidFill>
              </a:rPr>
              <a:t>Theoretical analysis (Components)</a:t>
            </a:r>
          </a:p>
        </p:txBody>
      </p:sp>
      <p:grpSp>
        <p:nvGrpSpPr>
          <p:cNvPr id="7" name="Ομάδα 6">
            <a:extLst>
              <a:ext uri="{FF2B5EF4-FFF2-40B4-BE49-F238E27FC236}">
                <a16:creationId xmlns:a16="http://schemas.microsoft.com/office/drawing/2014/main" id="{1D62620B-296D-F96D-5130-89C39C9E7BC7}"/>
              </a:ext>
            </a:extLst>
          </p:cNvPr>
          <p:cNvGrpSpPr/>
          <p:nvPr/>
        </p:nvGrpSpPr>
        <p:grpSpPr>
          <a:xfrm>
            <a:off x="4767939" y="2175125"/>
            <a:ext cx="2656122" cy="3906056"/>
            <a:chOff x="599744" y="736290"/>
            <a:chExt cx="2656122" cy="3906056"/>
          </a:xfrm>
        </p:grpSpPr>
        <p:sp>
          <p:nvSpPr>
            <p:cNvPr id="8" name="Ορθογώνιο 7">
              <a:extLst>
                <a:ext uri="{FF2B5EF4-FFF2-40B4-BE49-F238E27FC236}">
                  <a16:creationId xmlns:a16="http://schemas.microsoft.com/office/drawing/2014/main" id="{3CCD703B-E5F3-7F25-C111-7009FF23CFDB}"/>
                </a:ext>
              </a:extLst>
            </p:cNvPr>
            <p:cNvSpPr/>
            <p:nvPr/>
          </p:nvSpPr>
          <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l-GR"/>
            </a:p>
          </p:txBody>
        </p:sp>
        <p:sp>
          <p:nvSpPr>
            <p:cNvPr id="9" name="TextBox 8">
              <a:extLst>
                <a:ext uri="{FF2B5EF4-FFF2-40B4-BE49-F238E27FC236}">
                  <a16:creationId xmlns:a16="http://schemas.microsoft.com/office/drawing/2014/main" id="{07229174-5F75-FB14-9028-DB5D79757353}"/>
                </a:ext>
              </a:extLst>
            </p:cNvPr>
            <p:cNvSpPr txBox="1"/>
            <p:nvPr/>
          </p:nvSpPr>
          <p:spPr>
            <a:xfrm>
              <a:off x="599744" y="736290"/>
              <a:ext cx="2656122" cy="3906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70292" rIns="135128" bIns="135128" numCol="1" spcCol="1270" anchor="t" anchorCtr="0">
              <a:noAutofit/>
            </a:bodyPr>
            <a:lstStyle/>
            <a:p>
              <a:pPr marL="114300" lvl="1" indent="-114300" defTabSz="666750">
                <a:lnSpc>
                  <a:spcPct val="90000"/>
                </a:lnSpc>
                <a:spcBef>
                  <a:spcPct val="0"/>
                </a:spcBef>
                <a:spcAft>
                  <a:spcPct val="15000"/>
                </a:spcAft>
                <a:buNone/>
              </a:pPr>
              <a:r>
                <a:rPr lang="en-US" sz="1500" kern="1200" dirty="0"/>
                <a:t>   Corrects the format of a regular 32-bit instruction to an I-type instruction and incorporates signed numbers format for immediate operations.</a:t>
              </a:r>
            </a:p>
            <a:p>
              <a:pPr marL="285750" lvl="1" indent="-285750" defTabSz="666750">
                <a:lnSpc>
                  <a:spcPct val="90000"/>
                </a:lnSpc>
                <a:spcBef>
                  <a:spcPct val="0"/>
                </a:spcBef>
                <a:spcAft>
                  <a:spcPct val="15000"/>
                </a:spcAft>
                <a:buFont typeface="Arial" panose="020B0604020202020204" pitchFamily="34" charset="0"/>
                <a:buChar char="•"/>
              </a:pPr>
              <a:endParaRPr lang="el-GR" sz="1500" kern="1200" dirty="0"/>
            </a:p>
          </p:txBody>
        </p:sp>
      </p:grpSp>
      <p:grpSp>
        <p:nvGrpSpPr>
          <p:cNvPr id="11" name="Ομάδα 10">
            <a:extLst>
              <a:ext uri="{FF2B5EF4-FFF2-40B4-BE49-F238E27FC236}">
                <a16:creationId xmlns:a16="http://schemas.microsoft.com/office/drawing/2014/main" id="{4E78D50A-1CA6-C85A-F11C-A03D59A26FBE}"/>
              </a:ext>
            </a:extLst>
          </p:cNvPr>
          <p:cNvGrpSpPr/>
          <p:nvPr/>
        </p:nvGrpSpPr>
        <p:grpSpPr>
          <a:xfrm>
            <a:off x="9018012" y="2175126"/>
            <a:ext cx="2656122" cy="3906056"/>
            <a:chOff x="599744" y="736290"/>
            <a:chExt cx="2656122" cy="3906056"/>
          </a:xfrm>
        </p:grpSpPr>
        <p:sp>
          <p:nvSpPr>
            <p:cNvPr id="15" name="Ορθογώνιο 14">
              <a:extLst>
                <a:ext uri="{FF2B5EF4-FFF2-40B4-BE49-F238E27FC236}">
                  <a16:creationId xmlns:a16="http://schemas.microsoft.com/office/drawing/2014/main" id="{53D21447-C126-1836-CFC0-9E3707F20CF9}"/>
                </a:ext>
              </a:extLst>
            </p:cNvPr>
            <p:cNvSpPr/>
            <p:nvPr/>
          </p:nvSpPr>
          <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l-GR"/>
            </a:p>
          </p:txBody>
        </p:sp>
        <p:sp>
          <p:nvSpPr>
            <p:cNvPr id="19" name="TextBox 18">
              <a:extLst>
                <a:ext uri="{FF2B5EF4-FFF2-40B4-BE49-F238E27FC236}">
                  <a16:creationId xmlns:a16="http://schemas.microsoft.com/office/drawing/2014/main" id="{323DEE01-3405-DAAD-873F-AD49E4C068F5}"/>
                </a:ext>
              </a:extLst>
            </p:cNvPr>
            <p:cNvSpPr txBox="1"/>
            <p:nvPr/>
          </p:nvSpPr>
          <p:spPr>
            <a:xfrm>
              <a:off x="599744" y="736290"/>
              <a:ext cx="2656122" cy="3906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70292" rIns="135128" bIns="135128" numCol="1" spcCol="1270" anchor="t" anchorCtr="0">
              <a:noAutofit/>
            </a:bodyPr>
            <a:lstStyle/>
            <a:p>
              <a:pPr marL="114300" lvl="1" indent="-114300" algn="l" defTabSz="666750">
                <a:lnSpc>
                  <a:spcPct val="90000"/>
                </a:lnSpc>
                <a:spcBef>
                  <a:spcPct val="0"/>
                </a:spcBef>
                <a:spcAft>
                  <a:spcPct val="15000"/>
                </a:spcAft>
                <a:buNone/>
              </a:pPr>
              <a:r>
                <a:rPr lang="en-US" sz="1500" dirty="0"/>
                <a:t>   Produces the signals needed for each operation and defines how data will move around between memory, registers and the ALU.</a:t>
              </a:r>
              <a:endParaRPr lang="en-US" sz="1500" kern="1200" dirty="0"/>
            </a:p>
          </p:txBody>
        </p:sp>
      </p:grpSp>
      <p:sp>
        <p:nvSpPr>
          <p:cNvPr id="21" name="Τίτλος 1">
            <a:extLst>
              <a:ext uri="{FF2B5EF4-FFF2-40B4-BE49-F238E27FC236}">
                <a16:creationId xmlns:a16="http://schemas.microsoft.com/office/drawing/2014/main" id="{6B94FB7A-07E5-A304-6356-B642B529868A}"/>
              </a:ext>
            </a:extLst>
          </p:cNvPr>
          <p:cNvSpPr txBox="1">
            <a:spLocks/>
          </p:cNvSpPr>
          <p:nvPr/>
        </p:nvSpPr>
        <p:spPr>
          <a:xfrm>
            <a:off x="4804638" y="1605923"/>
            <a:ext cx="2582723"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Sign extension</a:t>
            </a:r>
          </a:p>
        </p:txBody>
      </p:sp>
      <p:sp>
        <p:nvSpPr>
          <p:cNvPr id="22" name="Τίτλος 1">
            <a:extLst>
              <a:ext uri="{FF2B5EF4-FFF2-40B4-BE49-F238E27FC236}">
                <a16:creationId xmlns:a16="http://schemas.microsoft.com/office/drawing/2014/main" id="{009C12A9-FAC6-E007-6676-2C86F333C615}"/>
              </a:ext>
            </a:extLst>
          </p:cNvPr>
          <p:cNvSpPr txBox="1">
            <a:spLocks/>
          </p:cNvSpPr>
          <p:nvPr/>
        </p:nvSpPr>
        <p:spPr>
          <a:xfrm>
            <a:off x="9054711" y="1605922"/>
            <a:ext cx="2582723"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Control Unit</a:t>
            </a:r>
          </a:p>
        </p:txBody>
      </p:sp>
      <p:grpSp>
        <p:nvGrpSpPr>
          <p:cNvPr id="29" name="Ομάδα 28">
            <a:extLst>
              <a:ext uri="{FF2B5EF4-FFF2-40B4-BE49-F238E27FC236}">
                <a16:creationId xmlns:a16="http://schemas.microsoft.com/office/drawing/2014/main" id="{AA9AF05F-A7F9-EA40-E202-E74D53CD7389}"/>
              </a:ext>
            </a:extLst>
          </p:cNvPr>
          <p:cNvGrpSpPr/>
          <p:nvPr/>
        </p:nvGrpSpPr>
        <p:grpSpPr>
          <a:xfrm>
            <a:off x="554566" y="2175125"/>
            <a:ext cx="2656122" cy="3906056"/>
            <a:chOff x="599744" y="736290"/>
            <a:chExt cx="2656122" cy="3906056"/>
          </a:xfrm>
        </p:grpSpPr>
        <p:sp>
          <p:nvSpPr>
            <p:cNvPr id="30" name="Ορθογώνιο 29">
              <a:extLst>
                <a:ext uri="{FF2B5EF4-FFF2-40B4-BE49-F238E27FC236}">
                  <a16:creationId xmlns:a16="http://schemas.microsoft.com/office/drawing/2014/main" id="{1A3A2372-444C-63E3-5BBC-644FED47EFDE}"/>
                </a:ext>
              </a:extLst>
            </p:cNvPr>
            <p:cNvSpPr/>
            <p:nvPr/>
          </p:nvSpPr>
          <p:spPr>
            <a:xfrm>
              <a:off x="599744" y="736290"/>
              <a:ext cx="2656122" cy="3906056"/>
            </a:xfrm>
            <a:prstGeom prst="rect">
              <a:avLst/>
            </a:prstGeom>
            <a:gradFill rotWithShape="0">
              <a:gsLst>
                <a:gs pos="0">
                  <a:srgbClr val="00002E"/>
                </a:gs>
                <a:gs pos="46000">
                  <a:srgbClr val="00002E"/>
                </a:gs>
                <a:gs pos="100000">
                  <a:srgbClr val="000000"/>
                </a:gs>
              </a:gsLst>
              <a:path path="circle">
                <a:fillToRect l="100000" b="100000"/>
              </a:path>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l-GR"/>
            </a:p>
          </p:txBody>
        </p:sp>
        <p:sp>
          <p:nvSpPr>
            <p:cNvPr id="31" name="TextBox 30">
              <a:extLst>
                <a:ext uri="{FF2B5EF4-FFF2-40B4-BE49-F238E27FC236}">
                  <a16:creationId xmlns:a16="http://schemas.microsoft.com/office/drawing/2014/main" id="{5F72D11D-5806-B213-A1C3-D4FF48888A75}"/>
                </a:ext>
              </a:extLst>
            </p:cNvPr>
            <p:cNvSpPr txBox="1"/>
            <p:nvPr/>
          </p:nvSpPr>
          <p:spPr>
            <a:xfrm>
              <a:off x="599744" y="736290"/>
              <a:ext cx="2656122" cy="39060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5128" tIns="470292" rIns="135128" bIns="135128" numCol="1" spcCol="1270" anchor="t" anchorCtr="0">
              <a:noAutofit/>
            </a:bodyPr>
            <a:lstStyle/>
            <a:p>
              <a:pPr marL="114300" lvl="1" indent="-114300" defTabSz="666750">
                <a:lnSpc>
                  <a:spcPct val="90000"/>
                </a:lnSpc>
                <a:spcBef>
                  <a:spcPct val="0"/>
                </a:spcBef>
                <a:spcAft>
                  <a:spcPct val="15000"/>
                </a:spcAft>
              </a:pPr>
              <a:r>
                <a:rPr lang="en-US" sz="1400" dirty="0">
                  <a:solidFill>
                    <a:schemeClr val="bg1"/>
                  </a:solidFill>
                </a:rPr>
                <a:t>   Contains 32 general purpose 32-bit registers. By consensus, register x0 is initialized to 0 and cannot be written.</a:t>
              </a:r>
            </a:p>
            <a:p>
              <a:pPr marL="114300" lvl="1" indent="-114300" algn="l" defTabSz="666750">
                <a:lnSpc>
                  <a:spcPct val="90000"/>
                </a:lnSpc>
                <a:spcBef>
                  <a:spcPct val="0"/>
                </a:spcBef>
                <a:spcAft>
                  <a:spcPct val="15000"/>
                </a:spcAft>
                <a:buNone/>
              </a:pPr>
              <a:endParaRPr lang="el-GR" sz="1500" kern="1200" dirty="0"/>
            </a:p>
          </p:txBody>
        </p:sp>
      </p:grpSp>
      <p:sp>
        <p:nvSpPr>
          <p:cNvPr id="32" name="Τίτλος 1">
            <a:extLst>
              <a:ext uri="{FF2B5EF4-FFF2-40B4-BE49-F238E27FC236}">
                <a16:creationId xmlns:a16="http://schemas.microsoft.com/office/drawing/2014/main" id="{B195BA80-840D-D96B-A810-E387E61FAF49}"/>
              </a:ext>
            </a:extLst>
          </p:cNvPr>
          <p:cNvSpPr txBox="1">
            <a:spLocks/>
          </p:cNvSpPr>
          <p:nvPr/>
        </p:nvSpPr>
        <p:spPr>
          <a:xfrm>
            <a:off x="591265" y="1605922"/>
            <a:ext cx="2582723" cy="3615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gn="ctr"/>
            <a:r>
              <a:rPr lang="en-US" sz="2500" dirty="0">
                <a:solidFill>
                  <a:schemeClr val="bg1"/>
                </a:solidFill>
              </a:rPr>
              <a:t>Register File</a:t>
            </a:r>
          </a:p>
        </p:txBody>
      </p:sp>
    </p:spTree>
    <p:extLst>
      <p:ext uri="{BB962C8B-B14F-4D97-AF65-F5344CB8AC3E}">
        <p14:creationId xmlns:p14="http://schemas.microsoft.com/office/powerpoint/2010/main" val="3205210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550</TotalTime>
  <Words>999</Words>
  <Application>Microsoft Office PowerPoint</Application>
  <PresentationFormat>Ευρεία οθόνη</PresentationFormat>
  <Paragraphs>174</Paragraphs>
  <Slides>17</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17</vt:i4>
      </vt:variant>
    </vt:vector>
  </HeadingPairs>
  <TitlesOfParts>
    <vt:vector size="21" baseType="lpstr">
      <vt:lpstr>Aptos</vt:lpstr>
      <vt:lpstr>Arial</vt:lpstr>
      <vt:lpstr>Bierstadt</vt:lpstr>
      <vt:lpstr>GestaltVTI</vt:lpstr>
      <vt:lpstr>5 stages pipelined  MIPS Architecture</vt:lpstr>
      <vt:lpstr>Παρουσίαση του PowerPoint</vt:lpstr>
      <vt:lpstr>Basic design overview</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Improved Design</vt:lpstr>
      <vt:lpstr>Forwarding logic</vt:lpstr>
      <vt:lpstr>Results</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ntoumas.christos@gmail.com</dc:creator>
  <cp:lastModifiedBy>ntoumas.christos@gmail.com</cp:lastModifiedBy>
  <cp:revision>7</cp:revision>
  <dcterms:created xsi:type="dcterms:W3CDTF">2025-06-14T17:51:16Z</dcterms:created>
  <dcterms:modified xsi:type="dcterms:W3CDTF">2025-06-18T19:48:28Z</dcterms:modified>
</cp:coreProperties>
</file>