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1"/>
  </p:notesMasterIdLst>
  <p:handoutMasterIdLst>
    <p:handoutMasterId r:id="rId42"/>
  </p:handoutMasterIdLst>
  <p:sldIdLst>
    <p:sldId id="696" r:id="rId2"/>
    <p:sldId id="964" r:id="rId3"/>
    <p:sldId id="944" r:id="rId4"/>
    <p:sldId id="891" r:id="rId5"/>
    <p:sldId id="948" r:id="rId6"/>
    <p:sldId id="949" r:id="rId7"/>
    <p:sldId id="963" r:id="rId8"/>
    <p:sldId id="905" r:id="rId9"/>
    <p:sldId id="950" r:id="rId10"/>
    <p:sldId id="951" r:id="rId11"/>
    <p:sldId id="952" r:id="rId12"/>
    <p:sldId id="953" r:id="rId13"/>
    <p:sldId id="954" r:id="rId14"/>
    <p:sldId id="955" r:id="rId15"/>
    <p:sldId id="956" r:id="rId16"/>
    <p:sldId id="925" r:id="rId17"/>
    <p:sldId id="957" r:id="rId18"/>
    <p:sldId id="958" r:id="rId19"/>
    <p:sldId id="959" r:id="rId20"/>
    <p:sldId id="960" r:id="rId21"/>
    <p:sldId id="962" r:id="rId22"/>
    <p:sldId id="965" r:id="rId23"/>
    <p:sldId id="966" r:id="rId24"/>
    <p:sldId id="967" r:id="rId25"/>
    <p:sldId id="968" r:id="rId26"/>
    <p:sldId id="943" r:id="rId27"/>
    <p:sldId id="969" r:id="rId28"/>
    <p:sldId id="942" r:id="rId29"/>
    <p:sldId id="970" r:id="rId30"/>
    <p:sldId id="971" r:id="rId31"/>
    <p:sldId id="972" r:id="rId32"/>
    <p:sldId id="973" r:id="rId33"/>
    <p:sldId id="974" r:id="rId34"/>
    <p:sldId id="975" r:id="rId35"/>
    <p:sldId id="976" r:id="rId36"/>
    <p:sldId id="977" r:id="rId37"/>
    <p:sldId id="978" r:id="rId38"/>
    <p:sldId id="979" r:id="rId39"/>
    <p:sldId id="889" r:id="rId40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2DA"/>
    <a:srgbClr val="FF0000"/>
    <a:srgbClr val="FF3B3B"/>
    <a:srgbClr val="000099"/>
    <a:srgbClr val="FF9900"/>
    <a:srgbClr val="FFCC00"/>
    <a:srgbClr val="2FC9FF"/>
    <a:srgbClr val="07DD30"/>
    <a:srgbClr val="5A2ABA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63683" autoAdjust="0"/>
  </p:normalViewPr>
  <p:slideViewPr>
    <p:cSldViewPr snapToGrid="0">
      <p:cViewPr varScale="1">
        <p:scale>
          <a:sx n="78" d="100"/>
          <a:sy n="78" d="100"/>
        </p:scale>
        <p:origin x="1182" y="78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-894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fld id="{C36BFF9B-6942-416D-92BC-47CDB06C6118}" type="datetimeFigureOut">
              <a:rPr lang="en-US"/>
              <a:pPr>
                <a:defRPr/>
              </a:pPr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99D5938-36C2-4CB9-A0DE-C393AF7BB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2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94B1B1-AB64-4493-8317-F9463758D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23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Hello everyone, I introducing </a:t>
            </a:r>
            <a:r>
              <a:rPr lang="en-US" b="0" dirty="0"/>
              <a:t>article A </a:t>
            </a:r>
            <a:r>
              <a:rPr lang="en-US" sz="1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Hybrid Genetic Algorithm for the Minimum Exposure Path Problem of Wireless Sensor Networks.</a:t>
            </a:r>
            <a:endParaRPr lang="en-US" b="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D6451D-6D0A-496D-BF3B-6CB1D786187B}" type="slidenum">
              <a:rPr lang="en-US" b="0" smtClean="0">
                <a:latin typeface="Arial" panose="020B0604020202020204" pitchFamily="34" charset="0"/>
              </a:rPr>
              <a:pPr/>
              <a:t>1</a:t>
            </a:fld>
            <a:endParaRPr lang="en-US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28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exposure of target T that moves along a path depends on the specific sensing model used to detect the target signal. have three commonly-used sensing models is :</a:t>
            </a:r>
          </a:p>
          <a:p>
            <a:r>
              <a:rPr lang="en-US" sz="1200" dirty="0"/>
              <a:t>Boolean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Attenuated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Sensing Probability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68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exposure of target T that moves along a path depends on the specific sensing model used to detect the target signal. have three commonly-used sensing models is :</a:t>
            </a:r>
          </a:p>
          <a:p>
            <a:r>
              <a:rPr lang="en-US" sz="1200" dirty="0"/>
              <a:t>Boolean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Attenuated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Sensing Probability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16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exposure of target T that moves along a path depends on the specific sensing model used to detect the target signal. have three commonly-used sensing models is :</a:t>
            </a:r>
          </a:p>
          <a:p>
            <a:r>
              <a:rPr lang="en-US" sz="1200" dirty="0"/>
              <a:t>Boolean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Attenuated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Sensing Probability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exposure of target T that moves along a path depends on the specific sensing model used to detect the target signal. have three commonly-used sensing models is :</a:t>
            </a:r>
          </a:p>
          <a:p>
            <a:r>
              <a:rPr lang="en-US" sz="1200" dirty="0"/>
              <a:t>Boolean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Attenuated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Sensing Probability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1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Sensing Probability Model, exposure equal e </a:t>
            </a:r>
            <a:r>
              <a:rPr lang="en-US" sz="1200" dirty="0"/>
              <a:t>exponential </a:t>
            </a:r>
            <a:r>
              <a:rPr lang="en-US" sz="1200" dirty="0" err="1"/>
              <a:t>anlpha</a:t>
            </a:r>
            <a:r>
              <a:rPr lang="en-US" sz="1200" dirty="0"/>
              <a:t> multiply distance from s to p  exponential </a:t>
            </a:r>
            <a:r>
              <a:rPr lang="en-US" sz="1200" dirty="0" err="1"/>
              <a:t>nuy</a:t>
            </a:r>
            <a:endParaRPr lang="en-US" sz="1200" dirty="0"/>
          </a:p>
          <a:p>
            <a:r>
              <a:rPr lang="en-US" sz="1200" dirty="0" err="1"/>
              <a:t>Anlpha</a:t>
            </a:r>
            <a:r>
              <a:rPr lang="en-US" sz="1200" dirty="0"/>
              <a:t> and </a:t>
            </a:r>
            <a:r>
              <a:rPr lang="en-US" sz="1200" dirty="0" err="1"/>
              <a:t>nuy</a:t>
            </a:r>
            <a:r>
              <a:rPr lang="en-US" sz="1200" dirty="0"/>
              <a:t> are ….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49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Sensing Probability Model, exposure equal e </a:t>
            </a:r>
            <a:r>
              <a:rPr lang="en-US" sz="1200" dirty="0"/>
              <a:t>exponential </a:t>
            </a:r>
            <a:r>
              <a:rPr lang="en-US" sz="1200" dirty="0" err="1"/>
              <a:t>anlpha</a:t>
            </a:r>
            <a:r>
              <a:rPr lang="en-US" sz="1200" dirty="0"/>
              <a:t> multiply distance from s to p  exponential </a:t>
            </a:r>
            <a:r>
              <a:rPr lang="en-US" sz="1200" dirty="0" err="1"/>
              <a:t>nuy</a:t>
            </a:r>
            <a:endParaRPr lang="en-US" sz="1200" dirty="0"/>
          </a:p>
          <a:p>
            <a:r>
              <a:rPr lang="en-US" sz="1200" dirty="0" err="1"/>
              <a:t>Anlpha</a:t>
            </a:r>
            <a:r>
              <a:rPr lang="en-US" sz="1200" dirty="0"/>
              <a:t> and </a:t>
            </a:r>
            <a:r>
              <a:rPr lang="en-US" sz="1200" dirty="0" err="1"/>
              <a:t>nuy</a:t>
            </a:r>
            <a:r>
              <a:rPr lang="en-US" sz="1200" dirty="0"/>
              <a:t> are ….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49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Sensing Probability Model, exposure equal e </a:t>
            </a:r>
            <a:r>
              <a:rPr lang="en-US" sz="1200" dirty="0"/>
              <a:t>exponential </a:t>
            </a:r>
            <a:r>
              <a:rPr lang="en-US" sz="1200" dirty="0" err="1"/>
              <a:t>anlpha</a:t>
            </a:r>
            <a:r>
              <a:rPr lang="en-US" sz="1200" dirty="0"/>
              <a:t> multiply distance from s to p  exponential </a:t>
            </a:r>
            <a:r>
              <a:rPr lang="en-US" sz="1200" dirty="0" err="1"/>
              <a:t>nuy</a:t>
            </a:r>
            <a:endParaRPr lang="en-US" sz="1200" dirty="0"/>
          </a:p>
          <a:p>
            <a:r>
              <a:rPr lang="en-US" sz="1200" dirty="0" err="1"/>
              <a:t>Anlpha</a:t>
            </a:r>
            <a:r>
              <a:rPr lang="en-US" sz="1200" dirty="0"/>
              <a:t> and </a:t>
            </a:r>
            <a:r>
              <a:rPr lang="en-US" sz="1200" dirty="0" err="1"/>
              <a:t>nuy</a:t>
            </a:r>
            <a:r>
              <a:rPr lang="en-US" sz="1200" dirty="0"/>
              <a:t> are ….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97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Sensing Probability Model, exposure equal e </a:t>
            </a:r>
            <a:r>
              <a:rPr lang="en-US" sz="1200" dirty="0"/>
              <a:t>exponential </a:t>
            </a:r>
            <a:r>
              <a:rPr lang="en-US" sz="1200" dirty="0" err="1"/>
              <a:t>anlpha</a:t>
            </a:r>
            <a:r>
              <a:rPr lang="en-US" sz="1200" dirty="0"/>
              <a:t> multiply distance from s to p  exponential </a:t>
            </a:r>
            <a:r>
              <a:rPr lang="en-US" sz="1200" dirty="0" err="1"/>
              <a:t>nuy</a:t>
            </a:r>
            <a:endParaRPr lang="en-US" sz="1200" dirty="0"/>
          </a:p>
          <a:p>
            <a:r>
              <a:rPr lang="en-US" sz="1200" dirty="0" err="1"/>
              <a:t>Anlpha</a:t>
            </a:r>
            <a:r>
              <a:rPr lang="en-US" sz="1200" dirty="0"/>
              <a:t> and </a:t>
            </a:r>
            <a:r>
              <a:rPr lang="en-US" sz="1200" dirty="0" err="1"/>
              <a:t>nuy</a:t>
            </a:r>
            <a:r>
              <a:rPr lang="en-US" sz="1200" dirty="0"/>
              <a:t> are ….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58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Sensing Probability Model, exposure equal e </a:t>
            </a:r>
            <a:r>
              <a:rPr lang="en-US" sz="1200" dirty="0"/>
              <a:t>exponential </a:t>
            </a:r>
            <a:r>
              <a:rPr lang="en-US" sz="1200" dirty="0" err="1"/>
              <a:t>anlpha</a:t>
            </a:r>
            <a:r>
              <a:rPr lang="en-US" sz="1200" dirty="0"/>
              <a:t> multiply distance from s to p  exponential </a:t>
            </a:r>
            <a:r>
              <a:rPr lang="en-US" sz="1200" dirty="0" err="1"/>
              <a:t>nuy</a:t>
            </a:r>
            <a:endParaRPr lang="en-US" sz="1200" dirty="0"/>
          </a:p>
          <a:p>
            <a:r>
              <a:rPr lang="en-US" sz="1200" dirty="0" err="1"/>
              <a:t>Anlpha</a:t>
            </a:r>
            <a:r>
              <a:rPr lang="en-US" sz="1200" dirty="0"/>
              <a:t> and </a:t>
            </a:r>
            <a:r>
              <a:rPr lang="en-US" sz="1200" dirty="0" err="1"/>
              <a:t>nuy</a:t>
            </a:r>
            <a:r>
              <a:rPr lang="en-US" sz="1200" dirty="0"/>
              <a:t> are ….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66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 , I talk about conclusions of this article.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0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 , I talk about conclusions of this article.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38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25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 , I talk about conclusions of this article.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99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6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18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78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7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15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12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1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0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851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929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Thanks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your</a:t>
            </a:r>
            <a:r>
              <a:rPr lang="vi-VN" dirty="0"/>
              <a:t> </a:t>
            </a:r>
            <a:r>
              <a:rPr lang="vi-VN" dirty="0" err="1"/>
              <a:t>listening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6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minimum exposure path problem is find path T from </a:t>
            </a:r>
            <a:r>
              <a:rPr lang="en-US" sz="1200" dirty="0">
                <a:cs typeface="Times New Roman" panose="02020603050405020304" pitchFamily="18" charset="0"/>
              </a:rPr>
              <a:t>a fixed source to a fixed destination with </a:t>
            </a:r>
            <a:r>
              <a:rPr lang="en-US" sz="1200" dirty="0" err="1">
                <a:cs typeface="Times New Roman" panose="02020603050405020304" pitchFamily="18" charset="0"/>
              </a:rPr>
              <a:t>minimun</a:t>
            </a:r>
            <a:r>
              <a:rPr lang="en-US" sz="1200" dirty="0">
                <a:cs typeface="Times New Roman" panose="02020603050405020304" pitchFamily="18" charset="0"/>
              </a:rPr>
              <a:t> exposure  with sensor and bounded region given previous.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 , I talk about conclusions of this article.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2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exposure of target T that moves along a path depends on the specific sensing model used to detect the target signal. have three commonly-used sensing models is :</a:t>
            </a:r>
          </a:p>
          <a:p>
            <a:r>
              <a:rPr lang="en-US" sz="1200" dirty="0"/>
              <a:t>Boolean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Attenuated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Sensing Probability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42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exposure of target T that moves along a path depends on the specific sensing model used to detect the target signal. have three commonly-used sensing models is :</a:t>
            </a:r>
          </a:p>
          <a:p>
            <a:r>
              <a:rPr lang="en-US" sz="1200" dirty="0"/>
              <a:t>Boolean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Attenuated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Sensing Probability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22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exposure of target T that moves along a path depends on the specific sensing model used to detect the target signal. have three commonly-used sensing models is :</a:t>
            </a:r>
          </a:p>
          <a:p>
            <a:r>
              <a:rPr lang="en-US" sz="1200" dirty="0"/>
              <a:t>Boolean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Attenuated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Sensing Probability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49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exposure of target T that moves along a path depends on the specific sensing model used to detect the target signal. have three commonly-used sensing models is :</a:t>
            </a:r>
          </a:p>
          <a:p>
            <a:r>
              <a:rPr lang="en-US" sz="1200" dirty="0"/>
              <a:t>Boolean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Attenuated Disk Coverage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Sensing Probability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4B1B1-AB64-4493-8317-F9463758DE5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9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295650"/>
            <a:ext cx="9009063" cy="1054100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300"/>
              <a:chOff x="720" y="336"/>
              <a:chExt cx="624" cy="434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4"/>
              <a:ext cx="466" cy="298"/>
              <a:chOff x="912" y="2642"/>
              <a:chExt cx="672" cy="430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4"/>
                <a:ext cx="384" cy="42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4"/>
                <a:ext cx="336" cy="428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7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A761AE1-1ECC-4E2F-A3AD-72D3CBE66A40}" type="datetime1">
              <a:rPr lang="en-US" smtClean="0"/>
              <a:t>12/4/2017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2C8DEF3-7F50-486B-BD3A-CFDF88DB4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2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100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14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023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194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953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66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12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483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41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723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171" y="214313"/>
            <a:ext cx="7753804" cy="10048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451429"/>
            <a:ext cx="7772400" cy="46810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DAF39-F94B-43FC-BFB0-C56B5C80E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9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29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06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494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5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20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63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57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64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16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7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004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451429"/>
            <a:ext cx="3810000" cy="46810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451429"/>
            <a:ext cx="3810000" cy="46810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83544-2E09-4769-A856-8AB83E5388F4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30E77-B2B2-48D9-BDD0-F2702BB8A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90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31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652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35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714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688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3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15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CD536-E8BB-44E8-A3E9-D2FB0414BE7C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1304C-E3B9-4987-93ED-E87DA1542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1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12640-B1A0-4094-BFDB-106D3B12860A}" type="datetime1">
              <a:rPr lang="en-US" smtClean="0"/>
              <a:t>12/4/2017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F3B8D-2864-4D64-8252-8DCC33475E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E5F7C-2ED8-4BB2-8E36-93338476A0EC}" type="datetime1">
              <a:rPr lang="en-US" smtClean="0"/>
              <a:t>12/4/2017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98DB6-542C-4FFB-B3A9-B428EFA2FE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6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812EE-2144-43ED-8A56-41AFD4513731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5911C-65BB-4FE1-BC05-060BA51C3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9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367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 userDrawn="1"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74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5556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5556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9779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9779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048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2382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>
              <a:latin typeface="Times New Roman" panose="02020603050405020304" pitchFamily="18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6338" y="214313"/>
            <a:ext cx="776763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450975"/>
            <a:ext cx="7772400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6581D5-D024-4225-AF89-67AF996A5B4D}" type="datetime1">
              <a:rPr lang="en-US" smtClean="0"/>
              <a:t>12/4/2017</a:t>
            </a:fld>
            <a:endParaRPr lang="en-US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90AB12C-8F7E-4894-9898-29B975DBA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8" r:id="rId1"/>
    <p:sldLayoutId id="2147484582" r:id="rId2"/>
    <p:sldLayoutId id="2147484583" r:id="rId3"/>
    <p:sldLayoutId id="2147484584" r:id="rId4"/>
    <p:sldLayoutId id="2147484585" r:id="rId5"/>
    <p:sldLayoutId id="2147484586" r:id="rId6"/>
    <p:sldLayoutId id="2147484587" r:id="rId7"/>
    <p:sldLayoutId id="2147484602" r:id="rId8"/>
    <p:sldLayoutId id="2147484603" r:id="rId9"/>
    <p:sldLayoutId id="2147484604" r:id="rId10"/>
    <p:sldLayoutId id="2147484605" r:id="rId11"/>
    <p:sldLayoutId id="2147484606" r:id="rId12"/>
    <p:sldLayoutId id="2147484607" r:id="rId13"/>
    <p:sldLayoutId id="2147484620" r:id="rId14"/>
    <p:sldLayoutId id="2147484621" r:id="rId15"/>
    <p:sldLayoutId id="2147484622" r:id="rId16"/>
    <p:sldLayoutId id="2147484623" r:id="rId17"/>
    <p:sldLayoutId id="2147484624" r:id="rId18"/>
    <p:sldLayoutId id="2147484625" r:id="rId19"/>
    <p:sldLayoutId id="2147484638" r:id="rId20"/>
    <p:sldLayoutId id="2147484639" r:id="rId21"/>
    <p:sldLayoutId id="2147484640" r:id="rId22"/>
    <p:sldLayoutId id="2147484641" r:id="rId23"/>
    <p:sldLayoutId id="2147484642" r:id="rId24"/>
    <p:sldLayoutId id="2147484643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74" r:id="rId32"/>
    <p:sldLayoutId id="2147484675" r:id="rId33"/>
    <p:sldLayoutId id="2147484677" r:id="rId34"/>
    <p:sldLayoutId id="2147484678" r:id="rId35"/>
    <p:sldLayoutId id="2147484679" r:id="rId36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Times New Roman" panose="02020603050405020304" pitchFamily="18" charset="0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Times New Roman" panose="02020603050405020304" pitchFamily="18" charset="0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Times New Roman" panose="02020603050405020304" pitchFamily="18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imes New Roman" panose="02020603050405020304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imes New Roman" panose="02020603050405020304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947186" y="2023052"/>
            <a:ext cx="7775575" cy="2110764"/>
          </a:xfrm>
        </p:spPr>
        <p:txBody>
          <a:bodyPr/>
          <a:lstStyle/>
          <a:p>
            <a:pPr algn="ctr"/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phức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tạp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toán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đa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dạng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hóa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quả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truy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vấn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3" name="Picture 6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736" y="282575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7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82575"/>
            <a:ext cx="79533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AutoShape 9" descr="https://static.wixstatic.com/media/042b7d_00a15c87c7fe48baa234099956d02ff5.gif"/>
          <p:cNvSpPr>
            <a:spLocks noChangeAspect="1" noChangeArrowheads="1"/>
          </p:cNvSpPr>
          <p:nvPr/>
        </p:nvSpPr>
        <p:spPr bwMode="auto">
          <a:xfrm>
            <a:off x="15875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latin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7475" y="276283"/>
            <a:ext cx="651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HANOI UNIVERSITY OF SCIENCE AND TECHNOLOGY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Information and Communication Technology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5E012D-2D1F-4DD3-A84E-969E15D35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342784"/>
              </p:ext>
            </p:extLst>
          </p:nvPr>
        </p:nvGraphicFramePr>
        <p:xfrm>
          <a:off x="5130248" y="4419508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6721133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Phạm Minh Tâm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Quang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Tùng</a:t>
                      </a:r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040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Ngọc</a:t>
                      </a:r>
                      <a:endParaRPr lang="vi-V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9437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vi-V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0837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08" y="1390877"/>
            <a:ext cx="8507392" cy="4681084"/>
          </a:xfrm>
        </p:spPr>
        <p:txBody>
          <a:bodyPr/>
          <a:lstStyle/>
          <a:p>
            <a:r>
              <a:rPr lang="en-US" sz="2800" dirty="0" err="1"/>
              <a:t>Phong</a:t>
            </a:r>
            <a:r>
              <a:rPr lang="en-US" sz="2800" dirty="0"/>
              <a:t> </a:t>
            </a:r>
            <a:r>
              <a:rPr lang="en-US" sz="2800" dirty="0" err="1"/>
              <a:t>phú</a:t>
            </a:r>
            <a:endParaRPr lang="en-US" sz="2800" dirty="0"/>
          </a:p>
          <a:p>
            <a:pPr lvl="1"/>
            <a:r>
              <a:rPr lang="en-US" sz="2400" dirty="0"/>
              <a:t>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BE885-66EE-4694-BD7A-9C7654536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09" y="2989692"/>
            <a:ext cx="7955189" cy="102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12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08" y="1390877"/>
            <a:ext cx="8507392" cy="4681084"/>
          </a:xfrm>
        </p:spPr>
        <p:txBody>
          <a:bodyPr/>
          <a:lstStyle/>
          <a:p>
            <a:r>
              <a:rPr lang="en-US" sz="2800" dirty="0" err="1"/>
              <a:t>Ổn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endParaRPr lang="en-US" sz="2800" dirty="0"/>
          </a:p>
          <a:p>
            <a:pPr lvl="1"/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thước</a:t>
            </a:r>
            <a:r>
              <a:rPr lang="en-US" sz="2400" dirty="0"/>
              <a:t> </a:t>
            </a:r>
            <a:r>
              <a:rPr lang="en-US" sz="2400" dirty="0" err="1"/>
              <a:t>cuat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B50D5-772F-492D-BBAF-B98A7AAF8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318" y="2283039"/>
            <a:ext cx="1495324" cy="6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7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08" y="1390877"/>
            <a:ext cx="8507392" cy="4681084"/>
          </a:xfrm>
        </p:spPr>
        <p:txBody>
          <a:bodyPr/>
          <a:lstStyle/>
          <a:p>
            <a:r>
              <a:rPr lang="en-US" sz="2800" dirty="0" err="1"/>
              <a:t>Độc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endParaRPr lang="en-US" sz="2800" dirty="0"/>
          </a:p>
          <a:p>
            <a:pPr lvl="1"/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hưởng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endParaRPr lang="en-US" sz="2400" dirty="0"/>
          </a:p>
          <a:p>
            <a:pPr lvl="1"/>
            <a:r>
              <a:rPr lang="en-US" sz="2400" dirty="0"/>
              <a:t>f(S)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:</a:t>
            </a:r>
          </a:p>
          <a:p>
            <a:pPr lvl="2"/>
            <a:r>
              <a:rPr lang="en-US" sz="2000" dirty="0"/>
              <a:t>w(u)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mọi</a:t>
            </a:r>
            <a:r>
              <a:rPr lang="en-US" sz="2000" dirty="0"/>
              <a:t>   </a:t>
            </a:r>
          </a:p>
          <a:p>
            <a:pPr lvl="2"/>
            <a:r>
              <a:rPr lang="en-US" sz="2000" dirty="0"/>
              <a:t>d(</a:t>
            </a:r>
            <a:r>
              <a:rPr lang="en-US" sz="2000" dirty="0" err="1"/>
              <a:t>u,w</a:t>
            </a:r>
            <a:r>
              <a:rPr lang="en-US" sz="2000" dirty="0"/>
              <a:t>)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mọi</a:t>
            </a:r>
            <a:r>
              <a:rPr lang="en-US" sz="20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9C359-0F72-4657-AF8C-D047A0B71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679" y="3140547"/>
            <a:ext cx="942975" cy="42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B59F1-520B-4F7A-BFC8-1F4CFD71D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230" y="3526536"/>
            <a:ext cx="11144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08" y="1390877"/>
            <a:ext cx="8507392" cy="4681084"/>
          </a:xfrm>
        </p:spPr>
        <p:txBody>
          <a:bodyPr/>
          <a:lstStyle/>
          <a:p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điệu</a:t>
            </a:r>
            <a:endParaRPr lang="en-US" sz="2800" dirty="0"/>
          </a:p>
          <a:p>
            <a:pPr lvl="1"/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402B66-8704-4D56-A1EF-B7C3227F8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210" y="2824677"/>
            <a:ext cx="27527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4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08" y="1390877"/>
            <a:ext cx="8507392" cy="4681084"/>
          </a:xfrm>
        </p:spPr>
        <p:txBody>
          <a:bodyPr/>
          <a:lstStyle/>
          <a:p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mạnh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endParaRPr lang="en-US" sz="2800" dirty="0"/>
          </a:p>
          <a:p>
            <a:pPr lvl="1"/>
            <a:r>
              <a:rPr lang="en-US" sz="2400" dirty="0" err="1"/>
              <a:t>Đảm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f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qua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 err="1"/>
              <a:t>với</a:t>
            </a:r>
            <a:r>
              <a:rPr lang="en-US" sz="2400" dirty="0"/>
              <a:t>                                  ,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err="1"/>
              <a:t>với</a:t>
            </a:r>
            <a:r>
              <a:rPr lang="en-US" sz="2400" dirty="0"/>
              <a:t>                                  ,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6F015-1E60-4769-A65F-DEB287B0D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126" y="2788636"/>
            <a:ext cx="6353175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433BB-E6BA-440B-BA89-82262BA5F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243" y="3614832"/>
            <a:ext cx="2276475" cy="37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7B0B0-01A7-4A5F-9C82-A7D109990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513" y="3568462"/>
            <a:ext cx="2505075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AF7ADF-2A8A-461A-8467-5CC2A9D36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0126" y="4259891"/>
            <a:ext cx="6105525" cy="581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BE998C-D01A-4D96-AE44-26C571E0B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3243" y="4862087"/>
            <a:ext cx="2295525" cy="504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6F6C1F-F6A4-4B75-83B2-5B2C96F850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5504" y="4862087"/>
            <a:ext cx="2562225" cy="428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84794C-5BB8-4988-A49B-57A52F8E69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8467" y="5328911"/>
            <a:ext cx="24860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86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08" y="1390877"/>
            <a:ext cx="8507392" cy="4681084"/>
          </a:xfrm>
        </p:spPr>
        <p:txBody>
          <a:bodyPr/>
          <a:lstStyle/>
          <a:p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mạnh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endParaRPr lang="en-US" sz="2800" dirty="0"/>
          </a:p>
          <a:p>
            <a:pPr lvl="1"/>
            <a:r>
              <a:rPr lang="en-US" sz="2400" dirty="0" err="1"/>
              <a:t>Đảm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f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qua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 err="1"/>
              <a:t>với</a:t>
            </a:r>
            <a:r>
              <a:rPr lang="en-US" sz="2400" dirty="0"/>
              <a:t> d’(.,.)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d(.,.)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err="1"/>
              <a:t>với</a:t>
            </a:r>
            <a:r>
              <a:rPr lang="en-US" sz="2400" dirty="0"/>
              <a:t> d’(.,.)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d(.,.)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                             ,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D161B-5736-45F7-8DF9-0F7001BA4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233" y="2331095"/>
            <a:ext cx="6219825" cy="561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E8E9C5-D4B3-43C0-9511-71EA9949E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945" y="2823130"/>
            <a:ext cx="2562225" cy="409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86308-85D6-4B95-AF56-71874E85B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171" y="3232705"/>
            <a:ext cx="847725" cy="390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0857B3-F67E-40F9-BE84-7BB739C4D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7532" y="3674133"/>
            <a:ext cx="5991225" cy="447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5E8D4B-293B-4FD0-A21D-23ABD917A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4319" y="4172711"/>
            <a:ext cx="2657475" cy="352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0D23B8-B305-49D0-9704-A953860D81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0171" y="4508754"/>
            <a:ext cx="8858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42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E3C5-293B-4665-97E4-50368B49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2CB2-7F17-4665-9583-0F1D459C6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(max-sum diversification)</a:t>
            </a:r>
          </a:p>
          <a:p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(max-min diversification)</a:t>
            </a:r>
          </a:p>
          <a:p>
            <a:r>
              <a:rPr lang="en-US" sz="2800" dirty="0" err="1"/>
              <a:t>Hàm</a:t>
            </a:r>
            <a:r>
              <a:rPr lang="en-US" sz="2800" dirty="0"/>
              <a:t> đ</a:t>
            </a:r>
            <a:r>
              <a:rPr lang="vi-VN" sz="2800" dirty="0"/>
              <a:t>ơ</a:t>
            </a:r>
            <a:r>
              <a:rPr lang="en-US" sz="2800" dirty="0"/>
              <a:t>n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(</a:t>
            </a:r>
            <a:r>
              <a:rPr lang="en-US" sz="2800" dirty="0" err="1"/>
              <a:t>môn</a:t>
            </a:r>
            <a:r>
              <a:rPr lang="en-US" sz="2800" dirty="0"/>
              <a:t>-diversification)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2812-8C8F-4134-9116-B0173D1C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A2FBE-42BB-4CBB-9815-B0EBE205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00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E3C5-293B-4665-97E4-50368B49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2CB2-7F17-4665-9583-0F1D459C6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(max-sum diversification)</a:t>
            </a:r>
          </a:p>
          <a:p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(max-min diversification)</a:t>
            </a:r>
          </a:p>
          <a:p>
            <a:r>
              <a:rPr lang="en-US" sz="2800" dirty="0" err="1"/>
              <a:t>Hàm</a:t>
            </a:r>
            <a:r>
              <a:rPr lang="en-US" sz="2800" dirty="0"/>
              <a:t> đ</a:t>
            </a:r>
            <a:r>
              <a:rPr lang="vi-VN" sz="2800" dirty="0"/>
              <a:t>ơ</a:t>
            </a:r>
            <a:r>
              <a:rPr lang="en-US" sz="2800" dirty="0"/>
              <a:t>n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(</a:t>
            </a:r>
            <a:r>
              <a:rPr lang="en-US" sz="2800" dirty="0" err="1"/>
              <a:t>môn</a:t>
            </a:r>
            <a:r>
              <a:rPr lang="en-US" sz="2800" dirty="0"/>
              <a:t>-diversification)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2812-8C8F-4134-9116-B0173D1C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A2FBE-42BB-4CBB-9815-B0EBE205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9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E3C5-293B-4665-97E4-50368B49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171" y="214313"/>
            <a:ext cx="7753804" cy="1009006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(max-sum diversification)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2CB2-7F17-4665-9583-0F1D459C6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xét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thỏa</a:t>
            </a:r>
            <a:r>
              <a:rPr lang="en-US" sz="2400" dirty="0"/>
              <a:t> </a:t>
            </a:r>
            <a:r>
              <a:rPr lang="en-US" sz="2400" dirty="0" err="1"/>
              <a:t>mãn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ngoại</a:t>
            </a:r>
            <a:r>
              <a:rPr lang="en-US" sz="2400" dirty="0"/>
              <a:t> </a:t>
            </a:r>
            <a:r>
              <a:rPr lang="en-US" sz="2400" dirty="0" err="1"/>
              <a:t>trừ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ổn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2812-8C8F-4134-9116-B0173D1C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A2FBE-42BB-4CBB-9815-B0EBE205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001C0-99AB-4BE7-936E-C0E513787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2003210"/>
            <a:ext cx="54768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06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E3C5-293B-4665-97E4-50368B49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171" y="214313"/>
            <a:ext cx="7753804" cy="1009006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(max-min diversification)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2CB2-7F17-4665-9583-0F1D459C6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xét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thỏa</a:t>
            </a:r>
            <a:r>
              <a:rPr lang="en-US" sz="2400" dirty="0"/>
              <a:t> </a:t>
            </a:r>
            <a:r>
              <a:rPr lang="en-US" sz="2400" dirty="0" err="1"/>
              <a:t>mãn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ngoại</a:t>
            </a:r>
            <a:r>
              <a:rPr lang="en-US" sz="2400" dirty="0"/>
              <a:t> </a:t>
            </a:r>
            <a:r>
              <a:rPr lang="en-US" sz="2400" dirty="0" err="1"/>
              <a:t>trừ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quán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ổn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2812-8C8F-4134-9116-B0173D1C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A2FBE-42BB-4CBB-9815-B0EBE205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BFE0B-0ECA-41BB-BF4A-C0CE4259F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940" y="2052894"/>
            <a:ext cx="48672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6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Outline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12511-EA02-4B77-ABD4-5A167EA11573}" type="datetime1">
              <a:rPr lang="en-US" smtClean="0"/>
              <a:t>12/4/2017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039076" y="1338701"/>
            <a:ext cx="1039019" cy="1484313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5" rIns="18416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7" name="Freeform 6"/>
          <p:cNvSpPr/>
          <p:nvPr/>
        </p:nvSpPr>
        <p:spPr>
          <a:xfrm>
            <a:off x="2078093" y="1338703"/>
            <a:ext cx="5864636" cy="964803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8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en-US" sz="2400" dirty="0" err="1">
                <a:solidFill>
                  <a:srgbClr val="FF3B3B"/>
                </a:solidFill>
              </a:rPr>
              <a:t>Giới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thiệu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b="1" kern="1200" dirty="0">
                <a:solidFill>
                  <a:srgbClr val="FF3B3B"/>
                </a:solidFill>
              </a:rPr>
              <a:t> </a:t>
            </a:r>
          </a:p>
        </p:txBody>
      </p:sp>
      <p:sp>
        <p:nvSpPr>
          <p:cNvPr id="8" name="Freeform 7"/>
          <p:cNvSpPr/>
          <p:nvPr/>
        </p:nvSpPr>
        <p:spPr>
          <a:xfrm>
            <a:off x="1039076" y="248393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9" name="Freeform 8"/>
          <p:cNvSpPr/>
          <p:nvPr/>
        </p:nvSpPr>
        <p:spPr>
          <a:xfrm>
            <a:off x="2078093" y="2483935"/>
            <a:ext cx="5864636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 err="1">
                <a:solidFill>
                  <a:srgbClr val="FF3B3B"/>
                </a:solidFill>
              </a:rPr>
              <a:t>Tiên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đề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và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hàm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mục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tiêu</a:t>
            </a:r>
            <a:endParaRPr lang="en-US" sz="2400" dirty="0">
              <a:solidFill>
                <a:srgbClr val="FF3B3B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039076" y="366502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1" name="Freeform 10"/>
          <p:cNvSpPr/>
          <p:nvPr/>
        </p:nvSpPr>
        <p:spPr>
          <a:xfrm>
            <a:off x="2078093" y="3665024"/>
            <a:ext cx="6008072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Các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vấn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đề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đa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dạng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kết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quả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truy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vấn</a:t>
            </a:r>
            <a:endParaRPr lang="en-US" sz="2400" kern="1200" dirty="0">
              <a:solidFill>
                <a:srgbClr val="FF3B3B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30115" y="4857306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3" name="Freeform 12"/>
          <p:cNvSpPr/>
          <p:nvPr/>
        </p:nvSpPr>
        <p:spPr>
          <a:xfrm>
            <a:off x="2069132" y="4857306"/>
            <a:ext cx="6017033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Độ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phức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tạp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thuật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toán</a:t>
            </a:r>
            <a:endParaRPr lang="en-US" sz="2400" dirty="0">
              <a:solidFill>
                <a:srgbClr val="FF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3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E3C5-293B-4665-97E4-50368B49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171" y="214313"/>
            <a:ext cx="7753804" cy="1009006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(</a:t>
            </a:r>
            <a:r>
              <a:rPr lang="en-US" dirty="0" err="1"/>
              <a:t>môn</a:t>
            </a:r>
            <a:r>
              <a:rPr lang="en-US" dirty="0"/>
              <a:t>-diversification)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2CB2-7F17-4665-9583-0F1D459C6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xét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thỏa</a:t>
            </a:r>
            <a:r>
              <a:rPr lang="en-US" sz="2400" dirty="0"/>
              <a:t> </a:t>
            </a:r>
            <a:r>
              <a:rPr lang="en-US" sz="2400" dirty="0" err="1"/>
              <a:t>mãn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ngoại</a:t>
            </a:r>
            <a:r>
              <a:rPr lang="en-US" sz="2400" dirty="0"/>
              <a:t> </a:t>
            </a:r>
            <a:r>
              <a:rPr lang="en-US" sz="2400" dirty="0" err="1"/>
              <a:t>trừ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quán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2812-8C8F-4134-9116-B0173D1C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A2FBE-42BB-4CBB-9815-B0EBE205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E50E0A-589A-45F0-9E5C-ADB2959EB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716" y="1957644"/>
            <a:ext cx="2486025" cy="866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0A088-B98E-4394-9FC9-AF4E852ED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716" y="2885700"/>
            <a:ext cx="4207434" cy="88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80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Outline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12511-EA02-4B77-ABD4-5A167EA11573}" type="datetime1">
              <a:rPr lang="en-US" smtClean="0"/>
              <a:t>12/4/2017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039076" y="1338701"/>
            <a:ext cx="1039019" cy="1484313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5" rIns="18416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7" name="Freeform 6"/>
          <p:cNvSpPr/>
          <p:nvPr/>
        </p:nvSpPr>
        <p:spPr>
          <a:xfrm>
            <a:off x="2078093" y="1338703"/>
            <a:ext cx="5864636" cy="964803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8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en-US" sz="2400" dirty="0" err="1">
                <a:solidFill>
                  <a:srgbClr val="FF3B3B"/>
                </a:solidFill>
              </a:rPr>
              <a:t>Giới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thiệu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b="1" kern="1200" dirty="0">
                <a:solidFill>
                  <a:srgbClr val="FF3B3B"/>
                </a:solidFill>
              </a:rPr>
              <a:t> </a:t>
            </a:r>
          </a:p>
        </p:txBody>
      </p:sp>
      <p:sp>
        <p:nvSpPr>
          <p:cNvPr id="8" name="Freeform 7"/>
          <p:cNvSpPr/>
          <p:nvPr/>
        </p:nvSpPr>
        <p:spPr>
          <a:xfrm>
            <a:off x="1039076" y="248393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9" name="Freeform 8"/>
          <p:cNvSpPr/>
          <p:nvPr/>
        </p:nvSpPr>
        <p:spPr>
          <a:xfrm>
            <a:off x="2078093" y="2483935"/>
            <a:ext cx="5864636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 err="1">
                <a:solidFill>
                  <a:srgbClr val="FF3B3B"/>
                </a:solidFill>
              </a:rPr>
              <a:t>Tiên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đề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và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hàm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mục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tiêu</a:t>
            </a:r>
            <a:endParaRPr lang="en-US" sz="2400" dirty="0">
              <a:solidFill>
                <a:srgbClr val="FF3B3B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039076" y="366502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1" name="Freeform 10"/>
          <p:cNvSpPr/>
          <p:nvPr/>
        </p:nvSpPr>
        <p:spPr>
          <a:xfrm>
            <a:off x="2078093" y="3665024"/>
            <a:ext cx="6008072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Các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vấn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đề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đa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dạng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kết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quả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truy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vấn</a:t>
            </a:r>
            <a:endParaRPr lang="en-US" sz="2400" kern="1200" dirty="0">
              <a:solidFill>
                <a:srgbClr val="FF3B3B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30115" y="4857306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3" name="Freeform 12"/>
          <p:cNvSpPr/>
          <p:nvPr/>
        </p:nvSpPr>
        <p:spPr>
          <a:xfrm>
            <a:off x="2069132" y="4857306"/>
            <a:ext cx="6017033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Độ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phức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tạp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thuật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toán</a:t>
            </a:r>
            <a:endParaRPr lang="en-US" sz="2400" dirty="0">
              <a:solidFill>
                <a:srgbClr val="FF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B25-4A90-4E52-AA73-A2784D37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45E8-4437-4A67-A4A4-C321F20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QRD (the query result diversification)</a:t>
            </a:r>
          </a:p>
          <a:p>
            <a:r>
              <a:rPr lang="en-US" dirty="0"/>
              <a:t>DRP (the diversity ranking problem)</a:t>
            </a:r>
          </a:p>
          <a:p>
            <a:r>
              <a:rPr lang="en-US" dirty="0"/>
              <a:t>RDC (the result diversity counting problem)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FBC6-7B16-4CC8-B3F3-922A473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E531-44AA-47AC-B9D5-F8C96909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53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D742-4DEC-4EE0-8585-8A225F74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QRD (the query result diversification)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E710-0EB0-4A3D-998F-7318855C0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INPUT: c</a:t>
            </a:r>
            <a:r>
              <a:rPr lang="vi-VN" sz="2800" dirty="0"/>
              <a:t>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D,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Q,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F,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B,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k&gt;=1</a:t>
            </a:r>
          </a:p>
          <a:p>
            <a:r>
              <a:rPr lang="en-US" sz="2800" dirty="0"/>
              <a:t>OUTPUT: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tồn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U </a:t>
            </a:r>
            <a:r>
              <a:rPr lang="en-US" sz="2800" dirty="0" err="1"/>
              <a:t>thỏa</a:t>
            </a:r>
            <a:r>
              <a:rPr lang="en-US" sz="2800" dirty="0"/>
              <a:t> </a:t>
            </a:r>
            <a:r>
              <a:rPr lang="en-US" sz="2800" dirty="0" err="1"/>
              <a:t>mãn</a:t>
            </a:r>
            <a:r>
              <a:rPr lang="en-US" sz="2800" dirty="0"/>
              <a:t> |U|=k, F(U)&gt;=B </a:t>
            </a:r>
            <a:r>
              <a:rPr lang="en-US" sz="2800" dirty="0" err="1"/>
              <a:t>không</a:t>
            </a:r>
            <a:endParaRPr lang="vi-V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8E13-DFDC-453A-A6C5-6A8486BC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B594C-C867-41D9-B56B-B590A9DD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50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F372-E6F0-444B-9147-2B234DA1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DRP (the diversity ranking problem)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AEB1-F4A9-4B3F-95E1-CCBBF9A9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INPUT: c</a:t>
            </a:r>
            <a:r>
              <a:rPr lang="vi-VN" sz="2800" dirty="0"/>
              <a:t>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D,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Q,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F,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U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Q(D) </a:t>
            </a:r>
            <a:r>
              <a:rPr lang="en-US" sz="2800" dirty="0" err="1"/>
              <a:t>với</a:t>
            </a:r>
            <a:r>
              <a:rPr lang="en-US" sz="2800" dirty="0"/>
              <a:t> |U|=k</a:t>
            </a:r>
          </a:p>
          <a:p>
            <a:r>
              <a:rPr lang="en-US" sz="2800" dirty="0"/>
              <a:t>OUTPUT: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rank(U)&lt;=r </a:t>
            </a:r>
            <a:r>
              <a:rPr lang="en-US" sz="2800" dirty="0" err="1"/>
              <a:t>không</a:t>
            </a:r>
            <a:r>
              <a:rPr lang="en-US" sz="2800" dirty="0"/>
              <a:t>?</a:t>
            </a:r>
          </a:p>
          <a:p>
            <a:endParaRPr lang="vi-V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7D8C5-B7A1-4EB1-B2A3-F05F2A0F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962F4-AB49-4F07-ADFB-97586FDC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01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E318-7635-47E5-A017-4DE7ED53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RDC (the result diversity counting problem)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0E55-1DE5-453A-A74D-D92EFE82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INPUT: c</a:t>
            </a:r>
            <a:r>
              <a:rPr lang="vi-VN" sz="2800" dirty="0"/>
              <a:t>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</a:t>
            </a:r>
            <a:r>
              <a:rPr lang="en-US" sz="2800" dirty="0"/>
              <a:t> D,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Q,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F,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k</a:t>
            </a:r>
          </a:p>
          <a:p>
            <a:r>
              <a:rPr lang="en-US" sz="2800" dirty="0"/>
              <a:t>OUTPUT: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bao </a:t>
            </a:r>
            <a:r>
              <a:rPr lang="en-US" sz="2800" dirty="0" err="1"/>
              <a:t>nhiêu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thỏa</a:t>
            </a:r>
            <a:r>
              <a:rPr lang="en-US" sz="2800" dirty="0"/>
              <a:t> </a:t>
            </a:r>
            <a:r>
              <a:rPr lang="en-US" sz="2800" dirty="0" err="1"/>
              <a:t>mãn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(</a:t>
            </a:r>
            <a:r>
              <a:rPr lang="en-US" sz="2800" dirty="0" err="1"/>
              <a:t>Q,D,k,F,B</a:t>
            </a:r>
            <a:r>
              <a:rPr lang="en-US" sz="2800" dirty="0"/>
              <a:t>)?</a:t>
            </a:r>
          </a:p>
          <a:p>
            <a:endParaRPr lang="vi-V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0DB44-5303-4C34-997C-1EE7F0A2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7374-F22B-4E50-BFF2-C5B5658B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39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Outline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12511-EA02-4B77-ABD4-5A167EA11573}" type="datetime1">
              <a:rPr lang="en-US" smtClean="0"/>
              <a:t>12/4/2017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039076" y="1338701"/>
            <a:ext cx="1039019" cy="1484313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5" rIns="18416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7" name="Freeform 6"/>
          <p:cNvSpPr/>
          <p:nvPr/>
        </p:nvSpPr>
        <p:spPr>
          <a:xfrm>
            <a:off x="2078093" y="1338703"/>
            <a:ext cx="5864636" cy="964803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8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en-US" sz="2400" dirty="0" err="1">
                <a:solidFill>
                  <a:srgbClr val="FF3B3B"/>
                </a:solidFill>
              </a:rPr>
              <a:t>Giới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thiệu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b="1" kern="1200" dirty="0">
                <a:solidFill>
                  <a:srgbClr val="FF3B3B"/>
                </a:solidFill>
              </a:rPr>
              <a:t> </a:t>
            </a:r>
          </a:p>
        </p:txBody>
      </p:sp>
      <p:sp>
        <p:nvSpPr>
          <p:cNvPr id="8" name="Freeform 7"/>
          <p:cNvSpPr/>
          <p:nvPr/>
        </p:nvSpPr>
        <p:spPr>
          <a:xfrm>
            <a:off x="1039076" y="248393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9" name="Freeform 8"/>
          <p:cNvSpPr/>
          <p:nvPr/>
        </p:nvSpPr>
        <p:spPr>
          <a:xfrm>
            <a:off x="2078093" y="2483935"/>
            <a:ext cx="5864636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 err="1">
                <a:solidFill>
                  <a:srgbClr val="FF3B3B"/>
                </a:solidFill>
              </a:rPr>
              <a:t>Tiên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đề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và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hàm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mục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tiêu</a:t>
            </a:r>
            <a:endParaRPr lang="en-US" sz="2400" dirty="0">
              <a:solidFill>
                <a:srgbClr val="FF3B3B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039076" y="366502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1" name="Freeform 10"/>
          <p:cNvSpPr/>
          <p:nvPr/>
        </p:nvSpPr>
        <p:spPr>
          <a:xfrm>
            <a:off x="2078093" y="3665024"/>
            <a:ext cx="6008072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Các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vấn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đề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đa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dạng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kết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quả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truy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vấn</a:t>
            </a:r>
            <a:endParaRPr lang="en-US" sz="2400" kern="1200" dirty="0">
              <a:solidFill>
                <a:srgbClr val="FF3B3B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30115" y="4857306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3" name="Freeform 12"/>
          <p:cNvSpPr/>
          <p:nvPr/>
        </p:nvSpPr>
        <p:spPr>
          <a:xfrm>
            <a:off x="2069132" y="4857306"/>
            <a:ext cx="6017033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Độ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phức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tạp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thuật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toán</a:t>
            </a:r>
            <a:endParaRPr lang="en-US" sz="2400" dirty="0">
              <a:solidFill>
                <a:srgbClr val="FF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9E1B-6543-44B3-9912-6C5EDBFD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A87F-22F6-41DE-8EAF-5FE590B7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hỗn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: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Q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D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dổi</a:t>
            </a:r>
            <a:endParaRPr lang="en-US" sz="2800" dirty="0"/>
          </a:p>
          <a:p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: </a:t>
            </a:r>
            <a:r>
              <a:rPr lang="en-US" sz="2800" dirty="0" err="1"/>
              <a:t>cố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Q,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D</a:t>
            </a:r>
          </a:p>
          <a:p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tr</a:t>
            </a:r>
            <a:r>
              <a:rPr lang="vi-VN" sz="2800" dirty="0" err="1"/>
              <a:t>ường</a:t>
            </a:r>
            <a:r>
              <a:rPr lang="vi-VN" sz="2800" dirty="0"/>
              <a:t> </a:t>
            </a:r>
            <a:r>
              <a:rPr lang="vi-VN" sz="2800" dirty="0" err="1"/>
              <a:t>hợp</a:t>
            </a:r>
            <a:r>
              <a:rPr lang="vi-VN" sz="2800" dirty="0"/>
              <a:t> </a:t>
            </a:r>
            <a:r>
              <a:rPr lang="vi-VN" sz="2800" dirty="0" err="1"/>
              <a:t>đặc</a:t>
            </a:r>
            <a:r>
              <a:rPr lang="vi-VN" sz="2800" dirty="0"/>
              <a:t> </a:t>
            </a:r>
            <a:r>
              <a:rPr lang="vi-VN" sz="2800" dirty="0" err="1"/>
              <a:t>biệt</a:t>
            </a:r>
            <a:endParaRPr lang="vi-V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9E2C-F01E-4759-B5AD-5F366CBD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CC40A-3C34-4152-BA2F-6ADD9929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21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B25-4A90-4E52-AA73-A2784D37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45E8-4437-4A67-A4A4-C321F20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/>
              <a:t>Với</a:t>
            </a:r>
            <a:r>
              <a:rPr lang="vi-VN" sz="2800" dirty="0"/>
              <a:t> </a:t>
            </a:r>
            <a:r>
              <a:rPr lang="vi-VN" sz="2800" dirty="0" err="1"/>
              <a:t>bài</a:t>
            </a:r>
            <a:r>
              <a:rPr lang="vi-VN" sz="2800" dirty="0"/>
              <a:t> </a:t>
            </a:r>
            <a:r>
              <a:rPr lang="vi-VN" sz="2800" dirty="0" err="1"/>
              <a:t>toán</a:t>
            </a:r>
            <a:r>
              <a:rPr lang="vi-VN" sz="2800" dirty="0"/>
              <a:t> QRD</a:t>
            </a:r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-sum </a:t>
            </a:r>
            <a:r>
              <a:rPr lang="vi-VN" sz="2400" dirty="0" err="1"/>
              <a:t>hoặc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 min:</a:t>
            </a:r>
          </a:p>
          <a:p>
            <a:pPr lvl="1"/>
            <a:endParaRPr lang="vi-VN" sz="2400" dirty="0"/>
          </a:p>
          <a:p>
            <a:pPr lvl="1"/>
            <a:endParaRPr lang="vi-VN" sz="2400" dirty="0"/>
          </a:p>
          <a:p>
            <a:pPr marL="457200" lvl="1" indent="0">
              <a:buNone/>
            </a:pPr>
            <a:endParaRPr lang="vi-VN" sz="2400" dirty="0"/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mono</a:t>
            </a:r>
            <a:r>
              <a:rPr lang="vi-VN" sz="2400" dirty="0"/>
              <a:t>: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FBC6-7B16-4CC8-B3F3-922A473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E531-44AA-47AC-B9D5-F8C96909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4877B2-6BD1-4807-9C5A-87CC7C22B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476" y="2601346"/>
            <a:ext cx="5465720" cy="1089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2A96C-DB25-4E06-A77B-A747D14AD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50" y="4286806"/>
            <a:ext cx="6454260" cy="5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49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B25-4A90-4E52-AA73-A2784D37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45E8-4437-4A67-A4A4-C321F20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/>
              <a:t>Với</a:t>
            </a:r>
            <a:r>
              <a:rPr lang="vi-VN" sz="2800" dirty="0"/>
              <a:t> </a:t>
            </a:r>
            <a:r>
              <a:rPr lang="vi-VN" sz="2800" dirty="0" err="1"/>
              <a:t>bài</a:t>
            </a:r>
            <a:r>
              <a:rPr lang="vi-VN" sz="2800" dirty="0"/>
              <a:t> </a:t>
            </a:r>
            <a:r>
              <a:rPr lang="vi-VN" sz="2800" dirty="0" err="1"/>
              <a:t>toán</a:t>
            </a:r>
            <a:r>
              <a:rPr lang="vi-VN" sz="2800" dirty="0"/>
              <a:t> DRP</a:t>
            </a:r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-sum </a:t>
            </a:r>
            <a:r>
              <a:rPr lang="vi-VN" sz="2400" dirty="0" err="1"/>
              <a:t>hoặc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 min:</a:t>
            </a:r>
          </a:p>
          <a:p>
            <a:pPr lvl="1"/>
            <a:endParaRPr lang="vi-VN" sz="2400" dirty="0"/>
          </a:p>
          <a:p>
            <a:pPr lvl="1"/>
            <a:endParaRPr lang="vi-VN" sz="2400" dirty="0"/>
          </a:p>
          <a:p>
            <a:pPr marL="457200" lvl="1" indent="0">
              <a:buNone/>
            </a:pPr>
            <a:endParaRPr lang="vi-VN" sz="2400" dirty="0"/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mono</a:t>
            </a:r>
            <a:r>
              <a:rPr lang="vi-VN" sz="2400" dirty="0"/>
              <a:t>: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FBC6-7B16-4CC8-B3F3-922A473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E531-44AA-47AC-B9D5-F8C96909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773E85-3E30-4A15-A30C-89D7BFD72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559607"/>
            <a:ext cx="5447785" cy="976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41E057-7FED-435D-81C2-C145CB249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50" y="4227615"/>
            <a:ext cx="6090336" cy="48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0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b="1" kern="1200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314" y="1451429"/>
            <a:ext cx="8127774" cy="4681084"/>
          </a:xfrm>
        </p:spPr>
        <p:txBody>
          <a:bodyPr/>
          <a:lstStyle/>
          <a:p>
            <a:pPr algn="just"/>
            <a:r>
              <a:rPr lang="en-US" sz="2800" dirty="0" err="1"/>
              <a:t>Nhu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ngày</a:t>
            </a:r>
            <a:r>
              <a:rPr lang="en-US" sz="2800" dirty="0"/>
              <a:t> </a:t>
            </a:r>
            <a:r>
              <a:rPr lang="en-US" sz="2800" dirty="0" err="1"/>
              <a:t>càng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endParaRPr lang="en-US" sz="2800" dirty="0"/>
          </a:p>
          <a:p>
            <a:pPr algn="just"/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đoán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khả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phù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endParaRPr lang="en-US" sz="2800" dirty="0"/>
          </a:p>
          <a:p>
            <a:pPr algn="just"/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2D8327-CB8C-498F-8D40-1AFE05D470C8}" type="datetime1">
              <a:rPr lang="en-US" smtClean="0"/>
              <a:t>12/4/2017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01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B25-4A90-4E52-AA73-A2784D37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45E8-4437-4A67-A4A4-C321F20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/>
              <a:t>Với</a:t>
            </a:r>
            <a:r>
              <a:rPr lang="vi-VN" sz="2800" dirty="0"/>
              <a:t> </a:t>
            </a:r>
            <a:r>
              <a:rPr lang="vi-VN" sz="2800" dirty="0" err="1"/>
              <a:t>bài</a:t>
            </a:r>
            <a:r>
              <a:rPr lang="vi-VN" sz="2800" dirty="0"/>
              <a:t> </a:t>
            </a:r>
            <a:r>
              <a:rPr lang="vi-VN" sz="2800" dirty="0" err="1"/>
              <a:t>toán</a:t>
            </a:r>
            <a:r>
              <a:rPr lang="vi-VN" sz="2800" dirty="0"/>
              <a:t> RDC</a:t>
            </a:r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-sum </a:t>
            </a:r>
            <a:r>
              <a:rPr lang="vi-VN" sz="2400" dirty="0" err="1"/>
              <a:t>hoặc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 min:</a:t>
            </a:r>
          </a:p>
          <a:p>
            <a:pPr lvl="1"/>
            <a:endParaRPr lang="vi-VN" sz="2400" dirty="0"/>
          </a:p>
          <a:p>
            <a:pPr lvl="1"/>
            <a:endParaRPr lang="vi-VN" sz="2400" dirty="0"/>
          </a:p>
          <a:p>
            <a:pPr marL="457200" lvl="1" indent="0">
              <a:buNone/>
            </a:pPr>
            <a:endParaRPr lang="vi-VN" sz="2400" dirty="0"/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mono</a:t>
            </a:r>
            <a:r>
              <a:rPr lang="vi-VN" sz="2400" dirty="0"/>
              <a:t>: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FBC6-7B16-4CC8-B3F3-922A473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E531-44AA-47AC-B9D5-F8C96909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64F31-0595-4649-9CBA-9933D8142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181" y="2523081"/>
            <a:ext cx="5659008" cy="1084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78E1F-7D3C-4F5E-B5B4-8558BDFF4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181" y="4170385"/>
            <a:ext cx="6252134" cy="46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79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B25-4A90-4E52-AA73-A2784D37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45E8-4437-4A67-A4A4-C321F20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/>
              <a:t>Với</a:t>
            </a:r>
            <a:r>
              <a:rPr lang="vi-VN" sz="2800" dirty="0"/>
              <a:t> </a:t>
            </a:r>
            <a:r>
              <a:rPr lang="vi-VN" sz="2800" dirty="0" err="1"/>
              <a:t>bài</a:t>
            </a:r>
            <a:r>
              <a:rPr lang="vi-VN" sz="2800" dirty="0"/>
              <a:t> </a:t>
            </a:r>
            <a:r>
              <a:rPr lang="vi-VN" sz="2800" dirty="0" err="1"/>
              <a:t>toán</a:t>
            </a:r>
            <a:r>
              <a:rPr lang="vi-VN" sz="2800" dirty="0"/>
              <a:t> QRD</a:t>
            </a:r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-sum </a:t>
            </a:r>
            <a:r>
              <a:rPr lang="vi-VN" sz="2400" dirty="0" err="1"/>
              <a:t>hoặc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 min: NP-</a:t>
            </a:r>
            <a:r>
              <a:rPr lang="vi-VN" sz="2400" dirty="0" err="1"/>
              <a:t>complete</a:t>
            </a:r>
            <a:endParaRPr lang="vi-VN" sz="2400" dirty="0"/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mono</a:t>
            </a:r>
            <a:r>
              <a:rPr lang="vi-VN" sz="2400" dirty="0"/>
              <a:t>: </a:t>
            </a:r>
            <a:r>
              <a:rPr lang="vi-VN" sz="2400" dirty="0" err="1"/>
              <a:t>thực</a:t>
            </a:r>
            <a:r>
              <a:rPr lang="vi-VN" sz="2400" dirty="0"/>
              <a:t> </a:t>
            </a:r>
            <a:r>
              <a:rPr lang="vi-VN" sz="2400" dirty="0" err="1"/>
              <a:t>hiện</a:t>
            </a:r>
            <a:r>
              <a:rPr lang="vi-VN" sz="2400" dirty="0"/>
              <a:t> trong PTIME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FBC6-7B16-4CC8-B3F3-922A473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E531-44AA-47AC-B9D5-F8C96909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57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B25-4A90-4E52-AA73-A2784D37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45E8-4437-4A67-A4A4-C321F20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/>
              <a:t>Với</a:t>
            </a:r>
            <a:r>
              <a:rPr lang="vi-VN" sz="2800" dirty="0"/>
              <a:t> </a:t>
            </a:r>
            <a:r>
              <a:rPr lang="vi-VN" sz="2800" dirty="0" err="1"/>
              <a:t>bài</a:t>
            </a:r>
            <a:r>
              <a:rPr lang="vi-VN" sz="2800" dirty="0"/>
              <a:t> </a:t>
            </a:r>
            <a:r>
              <a:rPr lang="vi-VN" sz="2800" dirty="0" err="1"/>
              <a:t>toán</a:t>
            </a:r>
            <a:r>
              <a:rPr lang="vi-VN" sz="2800" dirty="0"/>
              <a:t> DRP</a:t>
            </a:r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-sum </a:t>
            </a:r>
            <a:r>
              <a:rPr lang="vi-VN" sz="2400" dirty="0" err="1"/>
              <a:t>hoặc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 min: </a:t>
            </a:r>
            <a:r>
              <a:rPr lang="vi-VN" sz="2400" dirty="0" err="1"/>
              <a:t>coNP-complete</a:t>
            </a:r>
            <a:endParaRPr lang="vi-VN" sz="2400" dirty="0"/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mono</a:t>
            </a:r>
            <a:r>
              <a:rPr lang="vi-VN" sz="2400" dirty="0"/>
              <a:t>: </a:t>
            </a:r>
            <a:r>
              <a:rPr lang="vi-VN" sz="2400" dirty="0" err="1"/>
              <a:t>thực</a:t>
            </a:r>
            <a:r>
              <a:rPr lang="vi-VN" sz="2400" dirty="0"/>
              <a:t> </a:t>
            </a:r>
            <a:r>
              <a:rPr lang="vi-VN" sz="2400" dirty="0" err="1"/>
              <a:t>hiện</a:t>
            </a:r>
            <a:r>
              <a:rPr lang="vi-VN" sz="2400" dirty="0"/>
              <a:t> trong PTIME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FBC6-7B16-4CC8-B3F3-922A473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E531-44AA-47AC-B9D5-F8C96909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46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B25-4A90-4E52-AA73-A2784D37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45E8-4437-4A67-A4A4-C321F20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/>
              <a:t>Với</a:t>
            </a:r>
            <a:r>
              <a:rPr lang="vi-VN" sz="2800" dirty="0"/>
              <a:t> </a:t>
            </a:r>
            <a:r>
              <a:rPr lang="vi-VN" sz="2800" dirty="0" err="1"/>
              <a:t>bài</a:t>
            </a:r>
            <a:r>
              <a:rPr lang="vi-VN" sz="2800" dirty="0"/>
              <a:t> </a:t>
            </a:r>
            <a:r>
              <a:rPr lang="vi-VN" sz="2800" dirty="0" err="1"/>
              <a:t>toán</a:t>
            </a:r>
            <a:r>
              <a:rPr lang="vi-VN" sz="2800" dirty="0"/>
              <a:t> RDC</a:t>
            </a:r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-sum </a:t>
            </a:r>
            <a:r>
              <a:rPr lang="vi-VN" sz="2400" dirty="0" err="1"/>
              <a:t>hoặc</a:t>
            </a:r>
            <a:r>
              <a:rPr lang="vi-VN" sz="2400" dirty="0"/>
              <a:t> </a:t>
            </a:r>
            <a:r>
              <a:rPr lang="vi-VN" sz="2400" dirty="0" err="1"/>
              <a:t>max</a:t>
            </a:r>
            <a:r>
              <a:rPr lang="vi-VN" sz="2400" dirty="0"/>
              <a:t> min: #P-</a:t>
            </a:r>
            <a:r>
              <a:rPr lang="vi-VN" sz="2400" dirty="0" err="1"/>
              <a:t>complete</a:t>
            </a:r>
            <a:r>
              <a:rPr lang="vi-VN" sz="2400" dirty="0"/>
              <a:t> </a:t>
            </a:r>
            <a:r>
              <a:rPr lang="vi-VN" sz="2400" dirty="0" err="1"/>
              <a:t>dưới</a:t>
            </a:r>
            <a:r>
              <a:rPr lang="vi-VN" sz="2400" dirty="0"/>
              <a:t> </a:t>
            </a:r>
            <a:r>
              <a:rPr lang="vi-VN" sz="2400" dirty="0" err="1"/>
              <a:t>sự</a:t>
            </a:r>
            <a:r>
              <a:rPr lang="vi-VN" sz="2400" dirty="0"/>
              <a:t> </a:t>
            </a:r>
            <a:r>
              <a:rPr lang="vi-VN" sz="2400" dirty="0" err="1"/>
              <a:t>giảm</a:t>
            </a:r>
            <a:r>
              <a:rPr lang="vi-VN" sz="2400" dirty="0"/>
              <a:t> </a:t>
            </a:r>
            <a:r>
              <a:rPr lang="vi-VN" sz="2400" dirty="0" err="1"/>
              <a:t>thiểu</a:t>
            </a:r>
            <a:endParaRPr lang="vi-VN" sz="2400" dirty="0"/>
          </a:p>
          <a:p>
            <a:pPr lvl="1"/>
            <a:r>
              <a:rPr lang="vi-VN" sz="2400" dirty="0"/>
              <a:t>Khi </a:t>
            </a:r>
            <a:r>
              <a:rPr lang="vi-VN" sz="2400" dirty="0" err="1"/>
              <a:t>hàm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mono</a:t>
            </a:r>
            <a:r>
              <a:rPr lang="vi-VN" sz="2400" dirty="0"/>
              <a:t>:  #P-</a:t>
            </a:r>
            <a:r>
              <a:rPr lang="vi-VN" sz="2400" dirty="0" err="1"/>
              <a:t>complete</a:t>
            </a:r>
            <a:r>
              <a:rPr lang="vi-VN" sz="2400" dirty="0"/>
              <a:t> </a:t>
            </a:r>
            <a:r>
              <a:rPr lang="vi-VN" sz="2400" dirty="0" err="1"/>
              <a:t>dưới</a:t>
            </a:r>
            <a:r>
              <a:rPr lang="vi-VN" sz="2400" dirty="0"/>
              <a:t> </a:t>
            </a:r>
            <a:r>
              <a:rPr lang="vi-VN" sz="2400" dirty="0" err="1"/>
              <a:t>sự</a:t>
            </a:r>
            <a:r>
              <a:rPr lang="vi-VN" sz="2400" dirty="0"/>
              <a:t> </a:t>
            </a:r>
            <a:r>
              <a:rPr lang="vi-VN" sz="2400" dirty="0" err="1"/>
              <a:t>tối</a:t>
            </a:r>
            <a:r>
              <a:rPr lang="vi-VN" sz="2400" dirty="0"/>
              <a:t> </a:t>
            </a:r>
            <a:r>
              <a:rPr lang="vi-VN" sz="2400" dirty="0" err="1"/>
              <a:t>giản</a:t>
            </a:r>
            <a:r>
              <a:rPr lang="vi-VN" sz="2400" dirty="0"/>
              <a:t> đa </a:t>
            </a:r>
            <a:r>
              <a:rPr lang="vi-VN" sz="2400" dirty="0" err="1"/>
              <a:t>thứ</a:t>
            </a:r>
            <a:r>
              <a:rPr lang="vi-VN" sz="2400" dirty="0"/>
              <a:t> </a:t>
            </a:r>
            <a:r>
              <a:rPr lang="vi-VN" sz="2400" dirty="0" err="1"/>
              <a:t>Turing</a:t>
            </a:r>
            <a:r>
              <a:rPr lang="vi-VN" sz="24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FBC6-7B16-4CC8-B3F3-922A473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E531-44AA-47AC-B9D5-F8C96909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5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B669-60D0-4BB7-8AA5-52B66B3C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D50D-AB17-4B66-BD9E-235B14A7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/>
              <a:t>Câu truy </a:t>
            </a:r>
            <a:r>
              <a:rPr lang="vi-VN" sz="2800" dirty="0" err="1"/>
              <a:t>vấn</a:t>
            </a:r>
            <a:r>
              <a:rPr lang="vi-VN" sz="2800" dirty="0"/>
              <a:t> </a:t>
            </a:r>
            <a:r>
              <a:rPr lang="vi-VN" sz="2800" dirty="0" err="1"/>
              <a:t>là</a:t>
            </a:r>
            <a:r>
              <a:rPr lang="vi-VN" sz="2800" dirty="0"/>
              <a:t> truy </a:t>
            </a:r>
            <a:r>
              <a:rPr lang="vi-VN" sz="2800" dirty="0" err="1"/>
              <a:t>vấn</a:t>
            </a:r>
            <a:r>
              <a:rPr lang="vi-VN" sz="2800" dirty="0"/>
              <a:t> </a:t>
            </a:r>
            <a:r>
              <a:rPr lang="vi-VN" sz="2800" dirty="0" err="1"/>
              <a:t>nhận</a:t>
            </a:r>
            <a:r>
              <a:rPr lang="vi-VN" sz="2800" dirty="0"/>
              <a:t> </a:t>
            </a:r>
            <a:r>
              <a:rPr lang="vi-VN" sz="2800" dirty="0" err="1"/>
              <a:t>dạng</a:t>
            </a:r>
            <a:endParaRPr lang="vi-VN" sz="2800" dirty="0"/>
          </a:p>
          <a:p>
            <a:r>
              <a:rPr lang="el-GR" sz="2800" dirty="0"/>
              <a:t> λ = 0 </a:t>
            </a:r>
            <a:endParaRPr lang="vi-VN" sz="2800" dirty="0"/>
          </a:p>
          <a:p>
            <a:r>
              <a:rPr lang="el-GR" sz="2800" dirty="0"/>
              <a:t> λ = </a:t>
            </a:r>
            <a:r>
              <a:rPr lang="vi-VN" sz="2800" dirty="0"/>
              <a:t>1</a:t>
            </a:r>
          </a:p>
          <a:p>
            <a:r>
              <a:rPr lang="vi-VN" sz="2800" dirty="0"/>
              <a:t>k </a:t>
            </a:r>
            <a:r>
              <a:rPr lang="vi-VN" sz="2800" dirty="0" err="1"/>
              <a:t>là</a:t>
            </a:r>
            <a:r>
              <a:rPr lang="vi-VN" sz="2800" dirty="0"/>
              <a:t> </a:t>
            </a:r>
            <a:r>
              <a:rPr lang="vi-VN" sz="2800" dirty="0" err="1"/>
              <a:t>hằng</a:t>
            </a:r>
            <a:r>
              <a:rPr lang="vi-VN" sz="2800" dirty="0"/>
              <a:t> </a:t>
            </a:r>
            <a:r>
              <a:rPr lang="vi-VN" sz="2800" dirty="0" err="1"/>
              <a:t>số</a:t>
            </a:r>
            <a:endParaRPr lang="vi-V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9F26E-226F-479E-BAE1-382C013E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F1A39-F161-4A1A-B6E1-5BCE135C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04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B25-4A90-4E52-AA73-A2784D37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truy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truy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dạng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45E8-4437-4A67-A4A4-C321F20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/>
              <a:t>Khi </a:t>
            </a:r>
            <a:r>
              <a:rPr lang="vi-VN" sz="2800" dirty="0" err="1"/>
              <a:t>hàm</a:t>
            </a:r>
            <a:r>
              <a:rPr lang="vi-VN" sz="2800" dirty="0"/>
              <a:t> </a:t>
            </a:r>
            <a:r>
              <a:rPr lang="vi-VN" sz="2800" dirty="0" err="1"/>
              <a:t>mục</a:t>
            </a:r>
            <a:r>
              <a:rPr lang="vi-VN" sz="2800" dirty="0"/>
              <a:t> tiêu </a:t>
            </a:r>
            <a:r>
              <a:rPr lang="vi-VN" sz="2800" dirty="0" err="1"/>
              <a:t>là</a:t>
            </a:r>
            <a:r>
              <a:rPr lang="vi-VN" sz="2800" dirty="0"/>
              <a:t> </a:t>
            </a:r>
            <a:r>
              <a:rPr lang="vi-VN" sz="2800" dirty="0" err="1"/>
              <a:t>max</a:t>
            </a:r>
            <a:r>
              <a:rPr lang="vi-VN" sz="2800" dirty="0"/>
              <a:t>-sum </a:t>
            </a:r>
            <a:r>
              <a:rPr lang="vi-VN" sz="2800" dirty="0" err="1"/>
              <a:t>hoặc</a:t>
            </a:r>
            <a:r>
              <a:rPr lang="vi-VN" sz="2800" dirty="0"/>
              <a:t> </a:t>
            </a:r>
            <a:r>
              <a:rPr lang="vi-VN" sz="2800" dirty="0" err="1"/>
              <a:t>max</a:t>
            </a:r>
            <a:r>
              <a:rPr lang="vi-VN" sz="2800" dirty="0"/>
              <a:t> min:</a:t>
            </a:r>
          </a:p>
          <a:p>
            <a:endParaRPr lang="vi-VN" sz="2800" dirty="0"/>
          </a:p>
          <a:p>
            <a:endParaRPr lang="vi-VN" sz="2800" dirty="0"/>
          </a:p>
          <a:p>
            <a:pPr marL="0" indent="0">
              <a:buNone/>
            </a:pPr>
            <a:endParaRPr lang="vi-VN" sz="2800" dirty="0"/>
          </a:p>
          <a:p>
            <a:r>
              <a:rPr lang="vi-VN" sz="2800" dirty="0"/>
              <a:t>Khi </a:t>
            </a:r>
            <a:r>
              <a:rPr lang="vi-VN" sz="2800" dirty="0" err="1"/>
              <a:t>hàm</a:t>
            </a:r>
            <a:r>
              <a:rPr lang="vi-VN" sz="2800" dirty="0"/>
              <a:t> </a:t>
            </a:r>
            <a:r>
              <a:rPr lang="vi-VN" sz="2800" dirty="0" err="1"/>
              <a:t>mục</a:t>
            </a:r>
            <a:r>
              <a:rPr lang="vi-VN" sz="2800" dirty="0"/>
              <a:t> tiêu </a:t>
            </a:r>
            <a:r>
              <a:rPr lang="vi-VN" sz="2800" dirty="0" err="1"/>
              <a:t>là</a:t>
            </a:r>
            <a:r>
              <a:rPr lang="vi-VN" sz="2800" dirty="0"/>
              <a:t> </a:t>
            </a:r>
            <a:r>
              <a:rPr lang="vi-VN" sz="2800" dirty="0" err="1"/>
              <a:t>mono</a:t>
            </a:r>
            <a:r>
              <a:rPr lang="vi-VN" sz="2800" dirty="0"/>
              <a:t>: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FBC6-7B16-4CC8-B3F3-922A473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E531-44AA-47AC-B9D5-F8C96909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2804AB-86A2-4CBE-98CE-13CAD5205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680" y="2090222"/>
            <a:ext cx="6748020" cy="1443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A2A98-EC34-4CC9-97B5-3807283BD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680" y="4172825"/>
            <a:ext cx="7534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56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B25-4A90-4E52-AA73-A2784D37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 λ = 0 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45E8-4437-4A67-A4A4-C321F20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/>
              <a:t>Khi </a:t>
            </a:r>
            <a:r>
              <a:rPr lang="vi-VN" sz="2800" dirty="0" err="1"/>
              <a:t>hàm</a:t>
            </a:r>
            <a:r>
              <a:rPr lang="vi-VN" sz="2800" dirty="0"/>
              <a:t> </a:t>
            </a:r>
            <a:r>
              <a:rPr lang="vi-VN" sz="2800" dirty="0" err="1"/>
              <a:t>mục</a:t>
            </a:r>
            <a:r>
              <a:rPr lang="vi-VN" sz="2800" dirty="0"/>
              <a:t> tiêu </a:t>
            </a:r>
            <a:r>
              <a:rPr lang="vi-VN" sz="2800" dirty="0" err="1"/>
              <a:t>là</a:t>
            </a:r>
            <a:r>
              <a:rPr lang="vi-VN" sz="2800" dirty="0"/>
              <a:t> </a:t>
            </a:r>
            <a:r>
              <a:rPr lang="vi-VN" sz="2800" dirty="0" err="1"/>
              <a:t>max</a:t>
            </a:r>
            <a:r>
              <a:rPr lang="vi-VN" sz="2800" dirty="0"/>
              <a:t>-sum </a:t>
            </a:r>
            <a:r>
              <a:rPr lang="vi-VN" sz="2800" dirty="0" err="1"/>
              <a:t>hoặc</a:t>
            </a:r>
            <a:r>
              <a:rPr lang="vi-VN" sz="2800" dirty="0"/>
              <a:t> </a:t>
            </a:r>
            <a:r>
              <a:rPr lang="vi-VN" sz="2800" dirty="0" err="1"/>
              <a:t>max</a:t>
            </a:r>
            <a:r>
              <a:rPr lang="vi-VN" sz="2800" dirty="0"/>
              <a:t> min:</a:t>
            </a:r>
          </a:p>
          <a:p>
            <a:endParaRPr lang="vi-VN" sz="2800" dirty="0"/>
          </a:p>
          <a:p>
            <a:endParaRPr lang="vi-VN" sz="2800" dirty="0"/>
          </a:p>
          <a:p>
            <a:pPr marL="0" indent="0">
              <a:buNone/>
            </a:pPr>
            <a:endParaRPr lang="vi-VN" sz="2800" dirty="0"/>
          </a:p>
          <a:p>
            <a:r>
              <a:rPr lang="vi-VN" sz="2800" dirty="0"/>
              <a:t>Khi </a:t>
            </a:r>
            <a:r>
              <a:rPr lang="vi-VN" sz="2800" dirty="0" err="1"/>
              <a:t>hàm</a:t>
            </a:r>
            <a:r>
              <a:rPr lang="vi-VN" sz="2800" dirty="0"/>
              <a:t> </a:t>
            </a:r>
            <a:r>
              <a:rPr lang="vi-VN" sz="2800" dirty="0" err="1"/>
              <a:t>mục</a:t>
            </a:r>
            <a:r>
              <a:rPr lang="vi-VN" sz="2800" dirty="0"/>
              <a:t> tiêu </a:t>
            </a:r>
            <a:r>
              <a:rPr lang="vi-VN" sz="2800" dirty="0" err="1"/>
              <a:t>là</a:t>
            </a:r>
            <a:r>
              <a:rPr lang="vi-VN" sz="2800" dirty="0"/>
              <a:t> </a:t>
            </a:r>
            <a:r>
              <a:rPr lang="vi-VN" sz="2800" dirty="0" err="1"/>
              <a:t>mono</a:t>
            </a:r>
            <a:r>
              <a:rPr lang="vi-VN" sz="2800" dirty="0"/>
              <a:t>: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FBC6-7B16-4CC8-B3F3-922A473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E531-44AA-47AC-B9D5-F8C96909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0B055-869C-4AED-8159-E77FEA722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027069"/>
            <a:ext cx="7799272" cy="1452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D532E-48B7-40D1-BB71-6E38FF155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688" y="4113804"/>
            <a:ext cx="7799153" cy="201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72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B25-4A90-4E52-AA73-A2784D37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 λ = </a:t>
            </a:r>
            <a:r>
              <a:rPr lang="vi-VN" dirty="0"/>
              <a:t>1</a:t>
            </a:r>
            <a:r>
              <a:rPr lang="el-GR" dirty="0"/>
              <a:t> 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45E8-4437-4A67-A4A4-C321F20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/>
              <a:t>Độ</a:t>
            </a:r>
            <a:r>
              <a:rPr lang="vi-VN" sz="2800" dirty="0"/>
              <a:t> </a:t>
            </a:r>
            <a:r>
              <a:rPr lang="vi-VN" sz="2800" dirty="0" err="1"/>
              <a:t>phức</a:t>
            </a:r>
            <a:r>
              <a:rPr lang="vi-VN" sz="2800" dirty="0"/>
              <a:t> </a:t>
            </a:r>
            <a:r>
              <a:rPr lang="vi-VN" sz="2800" dirty="0" err="1"/>
              <a:t>tạp</a:t>
            </a:r>
            <a:r>
              <a:rPr lang="vi-VN" sz="2800" dirty="0"/>
              <a:t> không thay </a:t>
            </a:r>
            <a:r>
              <a:rPr lang="vi-VN" sz="2800" dirty="0" err="1"/>
              <a:t>đổi</a:t>
            </a:r>
            <a:endParaRPr lang="vi-VN" sz="2800" dirty="0"/>
          </a:p>
          <a:p>
            <a:pPr marL="0" indent="0">
              <a:buNone/>
            </a:pPr>
            <a:endParaRPr lang="vi-V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FBC6-7B16-4CC8-B3F3-922A473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E531-44AA-47AC-B9D5-F8C96909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3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9D4E-BFFE-4843-B76E-D27F7A6C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hằng</a:t>
            </a:r>
            <a:r>
              <a:rPr lang="vi-VN" dirty="0"/>
              <a:t> </a:t>
            </a:r>
            <a:r>
              <a:rPr lang="vi-VN" dirty="0" err="1"/>
              <a:t>số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5B42C-7FCA-4C15-A98A-8AFF11224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/>
              <a:t>Độ</a:t>
            </a:r>
            <a:r>
              <a:rPr lang="vi-VN" sz="2800" dirty="0"/>
              <a:t> </a:t>
            </a:r>
            <a:r>
              <a:rPr lang="vi-VN" sz="2800" dirty="0" err="1"/>
              <a:t>phức</a:t>
            </a:r>
            <a:r>
              <a:rPr lang="vi-VN" sz="2800" dirty="0"/>
              <a:t> </a:t>
            </a:r>
            <a:r>
              <a:rPr lang="vi-VN" sz="2800" dirty="0" err="1"/>
              <a:t>tạp</a:t>
            </a:r>
            <a:r>
              <a:rPr lang="vi-VN" sz="2800" dirty="0"/>
              <a:t> </a:t>
            </a:r>
            <a:r>
              <a:rPr lang="vi-VN" sz="2800" dirty="0" err="1"/>
              <a:t>hỗn</a:t>
            </a:r>
            <a:r>
              <a:rPr lang="vi-VN" sz="2800" dirty="0"/>
              <a:t> </a:t>
            </a:r>
            <a:r>
              <a:rPr lang="vi-VN" sz="2800" dirty="0" err="1"/>
              <a:t>hợp</a:t>
            </a:r>
            <a:r>
              <a:rPr lang="vi-VN" sz="2800" dirty="0"/>
              <a:t> không thay </a:t>
            </a:r>
            <a:r>
              <a:rPr lang="vi-VN" sz="2800" dirty="0" err="1"/>
              <a:t>đổi</a:t>
            </a:r>
            <a:endParaRPr lang="vi-VN" sz="2800" dirty="0"/>
          </a:p>
          <a:p>
            <a:r>
              <a:rPr lang="vi-VN" sz="2800" dirty="0" err="1"/>
              <a:t>Độ</a:t>
            </a:r>
            <a:r>
              <a:rPr lang="vi-VN" sz="2800" dirty="0"/>
              <a:t> </a:t>
            </a:r>
            <a:r>
              <a:rPr lang="vi-VN" sz="2800" dirty="0" err="1"/>
              <a:t>phức</a:t>
            </a:r>
            <a:r>
              <a:rPr lang="vi-VN" sz="2800" dirty="0"/>
              <a:t> </a:t>
            </a:r>
            <a:r>
              <a:rPr lang="vi-VN" sz="2800" dirty="0" err="1"/>
              <a:t>tạp</a:t>
            </a:r>
            <a:r>
              <a:rPr lang="vi-VN" sz="2800" dirty="0"/>
              <a:t> </a:t>
            </a:r>
            <a:r>
              <a:rPr lang="vi-VN" sz="2800" dirty="0" err="1"/>
              <a:t>dữ</a:t>
            </a:r>
            <a:r>
              <a:rPr lang="vi-VN" sz="2800" dirty="0"/>
              <a:t> </a:t>
            </a:r>
            <a:r>
              <a:rPr lang="vi-VN" sz="2800" dirty="0" err="1"/>
              <a:t>liệu</a:t>
            </a:r>
            <a:r>
              <a:rPr lang="vi-VN" sz="2800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EE500-0F70-40AA-ABFD-10557EEB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28665-094F-4293-B07B-CEE6CBD0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AC80E-7923-4D40-B7E9-6E2F1864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915" y="2582296"/>
            <a:ext cx="5559358" cy="171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20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36000"/>
            <a:ext cx="7772400" cy="1462088"/>
          </a:xfrm>
        </p:spPr>
        <p:txBody>
          <a:bodyPr/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YOUR LISTENING</a:t>
            </a:r>
          </a:p>
        </p:txBody>
      </p:sp>
      <p:sp>
        <p:nvSpPr>
          <p:cNvPr id="11264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E3E5C7-DAA3-4F8C-BFEE-FB2D52B626A5}" type="datetime1">
              <a:rPr lang="en-US" sz="1400" smtClean="0"/>
              <a:t>12/4/2017</a:t>
            </a:fld>
            <a:endParaRPr lang="en-US" sz="1400"/>
          </a:p>
        </p:txBody>
      </p:sp>
      <p:sp>
        <p:nvSpPr>
          <p:cNvPr id="1126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335738-660D-461A-A157-0C70C5FFC3B0}" type="slidenum">
              <a:rPr 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390" y="1451429"/>
            <a:ext cx="8584698" cy="4681084"/>
          </a:xfrm>
        </p:spPr>
        <p:txBody>
          <a:bodyPr/>
          <a:lstStyle/>
          <a:p>
            <a:r>
              <a:rPr lang="vi-VN" sz="2400" dirty="0">
                <a:cs typeface="Times New Roman" panose="02020603050405020304" pitchFamily="18" charset="0"/>
              </a:rPr>
              <a:t>Đa </a:t>
            </a:r>
            <a:r>
              <a:rPr lang="vi-VN" sz="2400" dirty="0" err="1">
                <a:cs typeface="Times New Roman" panose="02020603050405020304" pitchFamily="18" charset="0"/>
              </a:rPr>
              <a:t>dạng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hóa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là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vấn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đề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tối</a:t>
            </a:r>
            <a:r>
              <a:rPr lang="vi-VN" sz="2400" dirty="0">
                <a:cs typeface="Times New Roman" panose="02020603050405020304" pitchFamily="18" charset="0"/>
              </a:rPr>
              <a:t> ưu </a:t>
            </a:r>
            <a:r>
              <a:rPr lang="vi-VN" sz="2400" dirty="0" err="1">
                <a:cs typeface="Times New Roman" panose="02020603050405020304" pitchFamily="18" charset="0"/>
              </a:rPr>
              <a:t>hóa</a:t>
            </a:r>
            <a:r>
              <a:rPr lang="vi-VN" sz="2400" dirty="0">
                <a:cs typeface="Times New Roman" panose="02020603050405020304" pitchFamily="18" charset="0"/>
              </a:rPr>
              <a:t> hai </a:t>
            </a:r>
            <a:r>
              <a:rPr lang="vi-VN" sz="2400" dirty="0" err="1">
                <a:cs typeface="Times New Roman" panose="02020603050405020304" pitchFamily="18" charset="0"/>
              </a:rPr>
              <a:t>mục</a:t>
            </a:r>
            <a:r>
              <a:rPr lang="vi-VN" sz="2400" dirty="0">
                <a:cs typeface="Times New Roman" panose="02020603050405020304" pitchFamily="18" charset="0"/>
              </a:rPr>
              <a:t> tiêu</a:t>
            </a:r>
          </a:p>
          <a:p>
            <a:pPr lvl="1"/>
            <a:r>
              <a:rPr lang="vi-VN" sz="2000" dirty="0" err="1">
                <a:cs typeface="Times New Roman" panose="02020603050405020304" pitchFamily="18" charset="0"/>
              </a:rPr>
              <a:t>Mức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độ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phù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hợp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của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kết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quả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với</a:t>
            </a:r>
            <a:r>
              <a:rPr lang="vi-VN" sz="2000" dirty="0">
                <a:cs typeface="Times New Roman" panose="02020603050405020304" pitchFamily="18" charset="0"/>
              </a:rPr>
              <a:t> câu truy </a:t>
            </a:r>
            <a:r>
              <a:rPr lang="vi-VN" sz="2000" dirty="0" err="1">
                <a:cs typeface="Times New Roman" panose="02020603050405020304" pitchFamily="18" charset="0"/>
              </a:rPr>
              <a:t>vấn</a:t>
            </a:r>
            <a:endParaRPr lang="vi-VN" sz="2000" dirty="0">
              <a:cs typeface="Times New Roman" panose="02020603050405020304" pitchFamily="18" charset="0"/>
            </a:endParaRPr>
          </a:p>
          <a:p>
            <a:pPr lvl="1"/>
            <a:r>
              <a:rPr lang="vi-VN" sz="2000" dirty="0" err="1">
                <a:cs typeface="Times New Roman" panose="02020603050405020304" pitchFamily="18" charset="0"/>
              </a:rPr>
              <a:t>Sự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khác</a:t>
            </a:r>
            <a:r>
              <a:rPr lang="vi-VN" sz="2000" dirty="0">
                <a:cs typeface="Times New Roman" panose="02020603050405020304" pitchFamily="18" charset="0"/>
              </a:rPr>
              <a:t> nhau </a:t>
            </a:r>
            <a:r>
              <a:rPr lang="vi-VN" sz="2000" dirty="0" err="1">
                <a:cs typeface="Times New Roman" panose="02020603050405020304" pitchFamily="18" charset="0"/>
              </a:rPr>
              <a:t>của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các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kết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quả</a:t>
            </a:r>
            <a:r>
              <a:rPr lang="vi-VN" sz="2000" dirty="0">
                <a:cs typeface="Times New Roman" panose="02020603050405020304" pitchFamily="18" charset="0"/>
              </a:rPr>
              <a:t> truy </a:t>
            </a:r>
            <a:r>
              <a:rPr lang="vi-VN" sz="2000" dirty="0" err="1">
                <a:cs typeface="Times New Roman" panose="02020603050405020304" pitchFamily="18" charset="0"/>
              </a:rPr>
              <a:t>vấn</a:t>
            </a:r>
            <a:endParaRPr lang="vi-VN" sz="2400" dirty="0">
              <a:cs typeface="Times New Roman" panose="02020603050405020304" pitchFamily="18" charset="0"/>
            </a:endParaRPr>
          </a:p>
          <a:p>
            <a:r>
              <a:rPr lang="vi-VN" sz="2400" dirty="0" err="1">
                <a:cs typeface="Times New Roman" panose="02020603050405020304" pitchFamily="18" charset="0"/>
              </a:rPr>
              <a:t>Có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nhiều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hàm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mục</a:t>
            </a:r>
            <a:r>
              <a:rPr lang="vi-VN" sz="2400" dirty="0">
                <a:cs typeface="Times New Roman" panose="02020603050405020304" pitchFamily="18" charset="0"/>
              </a:rPr>
              <a:t> tiêu </a:t>
            </a:r>
            <a:r>
              <a:rPr lang="vi-VN" sz="2400" dirty="0" err="1">
                <a:cs typeface="Times New Roman" panose="02020603050405020304" pitchFamily="18" charset="0"/>
              </a:rPr>
              <a:t>với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độ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phức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tạp</a:t>
            </a:r>
            <a:r>
              <a:rPr lang="vi-VN" sz="2400" dirty="0">
                <a:cs typeface="Times New Roman" panose="02020603050405020304" pitchFamily="18" charset="0"/>
              </a:rPr>
              <a:t> tinh </a:t>
            </a:r>
            <a:r>
              <a:rPr lang="vi-VN" sz="2400" dirty="0" err="1">
                <a:cs typeface="Times New Roman" panose="02020603050405020304" pitchFamily="18" charset="0"/>
              </a:rPr>
              <a:t>toán</a:t>
            </a:r>
            <a:r>
              <a:rPr lang="vi-VN" sz="2400" dirty="0"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cs typeface="Times New Roman" panose="02020603050405020304" pitchFamily="18" charset="0"/>
              </a:rPr>
              <a:t>khác</a:t>
            </a:r>
            <a:r>
              <a:rPr lang="vi-VN" sz="2400" dirty="0">
                <a:cs typeface="Times New Roman" panose="02020603050405020304" pitchFamily="18" charset="0"/>
              </a:rPr>
              <a:t> nhau</a:t>
            </a:r>
          </a:p>
        </p:txBody>
      </p:sp>
    </p:spTree>
    <p:extLst>
      <p:ext uri="{BB962C8B-B14F-4D97-AF65-F5344CB8AC3E}">
        <p14:creationId xmlns:p14="http://schemas.microsoft.com/office/powerpoint/2010/main" val="245187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3C14-A38F-4B34-BD4D-663F8F91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8A33D-D607-4989-AA15-284F7D9D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/>
              <a:t>Cơ </a:t>
            </a:r>
            <a:r>
              <a:rPr lang="vi-VN" sz="2800" dirty="0" err="1"/>
              <a:t>sở</a:t>
            </a:r>
            <a:r>
              <a:rPr lang="vi-VN" sz="2800" dirty="0"/>
              <a:t> </a:t>
            </a:r>
            <a:r>
              <a:rPr lang="vi-VN" sz="2800" dirty="0" err="1"/>
              <a:t>dữ</a:t>
            </a:r>
            <a:r>
              <a:rPr lang="vi-VN" sz="2800" dirty="0"/>
              <a:t> </a:t>
            </a:r>
            <a:r>
              <a:rPr lang="vi-VN" sz="2800" dirty="0" err="1"/>
              <a:t>liệu</a:t>
            </a:r>
            <a:r>
              <a:rPr lang="vi-VN" sz="2800" dirty="0"/>
              <a:t> D</a:t>
            </a:r>
          </a:p>
          <a:p>
            <a:r>
              <a:rPr lang="vi-VN" sz="2800" dirty="0"/>
              <a:t>Câu truy </a:t>
            </a:r>
            <a:r>
              <a:rPr lang="vi-VN" sz="2800" dirty="0" err="1"/>
              <a:t>vấn</a:t>
            </a:r>
            <a:r>
              <a:rPr lang="vi-VN" sz="2800" dirty="0"/>
              <a:t> Q</a:t>
            </a:r>
          </a:p>
          <a:p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141A6-EFF9-4567-8978-A84763BF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5F85B-A275-465E-B6B7-9C154605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3C14-A38F-4B34-BD4D-663F8F91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8A33D-D607-4989-AA15-284F7D9D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/>
              <a:t>Trả</a:t>
            </a:r>
            <a:r>
              <a:rPr lang="vi-VN" sz="2800" dirty="0"/>
              <a:t> </a:t>
            </a:r>
            <a:r>
              <a:rPr lang="vi-VN" sz="2800" dirty="0" err="1"/>
              <a:t>lại</a:t>
            </a:r>
            <a:r>
              <a:rPr lang="vi-VN" sz="2800" dirty="0"/>
              <a:t> </a:t>
            </a:r>
            <a:r>
              <a:rPr lang="vi-VN" sz="2800" dirty="0" err="1"/>
              <a:t>tập</a:t>
            </a:r>
            <a:r>
              <a:rPr lang="vi-VN" sz="2800" dirty="0"/>
              <a:t> </a:t>
            </a:r>
            <a:r>
              <a:rPr lang="vi-VN" sz="2800" dirty="0" err="1"/>
              <a:t>kết</a:t>
            </a:r>
            <a:r>
              <a:rPr lang="vi-VN" sz="2800" dirty="0"/>
              <a:t> </a:t>
            </a:r>
            <a:r>
              <a:rPr lang="vi-VN" sz="2800" dirty="0" err="1"/>
              <a:t>quả</a:t>
            </a:r>
            <a:r>
              <a:rPr lang="vi-VN" sz="2800" dirty="0"/>
              <a:t> </a:t>
            </a:r>
            <a:r>
              <a:rPr lang="vi-VN" sz="2800" dirty="0" err="1"/>
              <a:t>gồm</a:t>
            </a:r>
            <a:r>
              <a:rPr lang="vi-VN" sz="2800" dirty="0"/>
              <a:t> k </a:t>
            </a:r>
            <a:r>
              <a:rPr lang="vi-VN" sz="2800" dirty="0" err="1"/>
              <a:t>phần</a:t>
            </a:r>
            <a:r>
              <a:rPr lang="vi-VN" sz="2800" dirty="0"/>
              <a:t> </a:t>
            </a:r>
            <a:r>
              <a:rPr lang="vi-VN" sz="2800" dirty="0" err="1"/>
              <a:t>tử</a:t>
            </a:r>
            <a:r>
              <a:rPr lang="vi-VN" sz="2800" dirty="0"/>
              <a:t> </a:t>
            </a:r>
            <a:r>
              <a:rPr lang="vi-VN" sz="2800" dirty="0" err="1"/>
              <a:t>thỏa</a:t>
            </a:r>
            <a:r>
              <a:rPr lang="vi-VN" sz="2800" dirty="0"/>
              <a:t> </a:t>
            </a:r>
            <a:r>
              <a:rPr lang="vi-VN" sz="2800" dirty="0" err="1"/>
              <a:t>mãn</a:t>
            </a:r>
            <a:r>
              <a:rPr lang="vi-VN" sz="2800" dirty="0"/>
              <a:t> :</a:t>
            </a:r>
          </a:p>
          <a:p>
            <a:pPr lvl="1"/>
            <a:r>
              <a:rPr lang="vi-VN" sz="2400" dirty="0"/>
              <a:t> </a:t>
            </a:r>
            <a:r>
              <a:rPr lang="vi-VN" sz="2400" dirty="0" err="1"/>
              <a:t>Phù</a:t>
            </a:r>
            <a:r>
              <a:rPr lang="vi-VN" sz="2400" dirty="0"/>
              <a:t> </a:t>
            </a:r>
            <a:r>
              <a:rPr lang="vi-VN" sz="2400" dirty="0" err="1"/>
              <a:t>hợp</a:t>
            </a:r>
            <a:r>
              <a:rPr lang="vi-VN" sz="2400" dirty="0"/>
              <a:t> </a:t>
            </a:r>
            <a:r>
              <a:rPr lang="vi-VN" sz="2400" dirty="0" err="1"/>
              <a:t>với</a:t>
            </a:r>
            <a:r>
              <a:rPr lang="vi-VN" sz="2400" dirty="0"/>
              <a:t> câu truy </a:t>
            </a:r>
            <a:r>
              <a:rPr lang="vi-VN" sz="2400" dirty="0" err="1"/>
              <a:t>vấn</a:t>
            </a:r>
            <a:endParaRPr lang="vi-VN" sz="2400" dirty="0"/>
          </a:p>
          <a:p>
            <a:pPr lvl="1"/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kết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r>
              <a:rPr lang="vi-VN" sz="2400" dirty="0"/>
              <a:t>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khác</a:t>
            </a:r>
            <a:r>
              <a:rPr lang="vi-VN" sz="2400" dirty="0"/>
              <a:t> nhau</a:t>
            </a:r>
            <a:endParaRPr lang="vi-VN" sz="2000" dirty="0"/>
          </a:p>
          <a:p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141A6-EFF9-4567-8978-A84763BF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261EF-BC96-4E7A-8FD1-8F2A93D8D5F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5F85B-A275-465E-B6B7-9C154605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Outline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12511-EA02-4B77-ABD4-5A167EA11573}" type="datetime1">
              <a:rPr lang="en-US" smtClean="0"/>
              <a:t>12/4/2017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039076" y="1338701"/>
            <a:ext cx="1039019" cy="1484313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5" rIns="18416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7" name="Freeform 6"/>
          <p:cNvSpPr/>
          <p:nvPr/>
        </p:nvSpPr>
        <p:spPr>
          <a:xfrm>
            <a:off x="2078093" y="1338703"/>
            <a:ext cx="5864636" cy="964803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8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FontTx/>
              <a:buChar char="••"/>
            </a:pPr>
            <a:r>
              <a:rPr lang="en-US" sz="2400" dirty="0" err="1">
                <a:solidFill>
                  <a:srgbClr val="FF3B3B"/>
                </a:solidFill>
              </a:rPr>
              <a:t>Giới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thiệu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b="1" kern="1200" dirty="0">
                <a:solidFill>
                  <a:srgbClr val="FF3B3B"/>
                </a:solidFill>
              </a:rPr>
              <a:t> </a:t>
            </a:r>
          </a:p>
        </p:txBody>
      </p:sp>
      <p:sp>
        <p:nvSpPr>
          <p:cNvPr id="8" name="Freeform 7"/>
          <p:cNvSpPr/>
          <p:nvPr/>
        </p:nvSpPr>
        <p:spPr>
          <a:xfrm>
            <a:off x="1039076" y="248393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9" name="Freeform 8"/>
          <p:cNvSpPr/>
          <p:nvPr/>
        </p:nvSpPr>
        <p:spPr>
          <a:xfrm>
            <a:off x="2078093" y="2483935"/>
            <a:ext cx="5864636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 err="1">
                <a:solidFill>
                  <a:srgbClr val="FF3B3B"/>
                </a:solidFill>
              </a:rPr>
              <a:t>Tiên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đề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và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hàm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mục</a:t>
            </a:r>
            <a:r>
              <a:rPr lang="en-US" sz="2400" dirty="0">
                <a:solidFill>
                  <a:srgbClr val="FF3B3B"/>
                </a:solidFill>
              </a:rPr>
              <a:t> </a:t>
            </a:r>
            <a:r>
              <a:rPr lang="en-US" sz="2400" dirty="0" err="1">
                <a:solidFill>
                  <a:srgbClr val="FF3B3B"/>
                </a:solidFill>
              </a:rPr>
              <a:t>tiêu</a:t>
            </a:r>
            <a:endParaRPr lang="en-US" sz="2400" dirty="0">
              <a:solidFill>
                <a:srgbClr val="FF3B3B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039076" y="3665024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1" name="Freeform 10"/>
          <p:cNvSpPr/>
          <p:nvPr/>
        </p:nvSpPr>
        <p:spPr>
          <a:xfrm>
            <a:off x="2078093" y="3665024"/>
            <a:ext cx="6008072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Các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vấn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đề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đa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dạng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kết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quả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truy</a:t>
            </a:r>
            <a:r>
              <a:rPr lang="en-US" sz="2400" kern="12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FF3B3B"/>
                </a:solidFill>
                <a:cs typeface="Times New Roman" pitchFamily="18" charset="0"/>
              </a:rPr>
              <a:t>vấn</a:t>
            </a:r>
            <a:endParaRPr lang="en-US" sz="2400" kern="1200" dirty="0">
              <a:solidFill>
                <a:srgbClr val="FF3B3B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30115" y="4857306"/>
            <a:ext cx="1039018" cy="148431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537924" rIns="18415" bIns="537924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 kern="1200"/>
          </a:p>
        </p:txBody>
      </p:sp>
      <p:sp>
        <p:nvSpPr>
          <p:cNvPr id="13" name="Freeform 12"/>
          <p:cNvSpPr/>
          <p:nvPr/>
        </p:nvSpPr>
        <p:spPr>
          <a:xfrm>
            <a:off x="2069132" y="4857306"/>
            <a:ext cx="6017033" cy="964804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2338" rIns="62338" bIns="62339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Độ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phức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tạp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thuật</a:t>
            </a:r>
            <a:r>
              <a:rPr lang="en-US" sz="2400" dirty="0">
                <a:solidFill>
                  <a:srgbClr val="FF3B3B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3B3B"/>
                </a:solidFill>
                <a:cs typeface="Times New Roman" pitchFamily="18" charset="0"/>
              </a:rPr>
              <a:t>toán</a:t>
            </a:r>
            <a:endParaRPr lang="en-US" sz="2400" dirty="0">
              <a:solidFill>
                <a:srgbClr val="FF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08" y="1390877"/>
            <a:ext cx="8507392" cy="4681084"/>
          </a:xfrm>
        </p:spPr>
        <p:txBody>
          <a:bodyPr/>
          <a:lstStyle/>
          <a:p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tỉ</a:t>
            </a:r>
            <a:r>
              <a:rPr lang="en-US" sz="2800" dirty="0"/>
              <a:t> </a:t>
            </a:r>
            <a:r>
              <a:rPr lang="en-US" sz="2800" dirty="0" err="1"/>
              <a:t>lệ</a:t>
            </a:r>
            <a:endParaRPr lang="en-US" sz="2800" dirty="0"/>
          </a:p>
          <a:p>
            <a:pPr lvl="1"/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tỉ</a:t>
            </a:r>
            <a:r>
              <a:rPr lang="en-US" sz="2400" dirty="0"/>
              <a:t> </a:t>
            </a:r>
            <a:r>
              <a:rPr lang="en-US" sz="2400" dirty="0" err="1"/>
              <a:t>lệ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endParaRPr lang="en-US" sz="2400" dirty="0"/>
          </a:p>
          <a:p>
            <a:pPr marL="914400" lvl="2" indent="0">
              <a:buNone/>
            </a:pPr>
            <a:r>
              <a:rPr lang="en-US" sz="2000" dirty="0"/>
              <a:t>                                                     </a:t>
            </a:r>
            <a:r>
              <a:rPr lang="en-US" sz="2000" dirty="0" err="1"/>
              <a:t>với</a:t>
            </a:r>
            <a:r>
              <a:rPr lang="en-US" sz="2000" dirty="0"/>
              <a:t> S*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,</a:t>
            </a:r>
          </a:p>
          <a:p>
            <a:pPr lvl="2"/>
            <a:r>
              <a:rPr lang="en-US" sz="2000" dirty="0"/>
              <a:t>S*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mọi</a:t>
            </a:r>
            <a:r>
              <a:rPr lang="en-US" sz="2000" dirty="0"/>
              <a:t> </a:t>
            </a:r>
            <a:r>
              <a:rPr lang="el-GR" sz="2000" dirty="0"/>
              <a:t>α</a:t>
            </a:r>
            <a:r>
              <a:rPr lang="en-US" sz="2000" dirty="0"/>
              <a:t> &gt;0</a:t>
            </a:r>
          </a:p>
          <a:p>
            <a:pPr lvl="1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08A63-0358-435D-A329-9FAEAE3F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8" y="2383696"/>
            <a:ext cx="4255231" cy="3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08" y="1390877"/>
            <a:ext cx="8507392" cy="4681084"/>
          </a:xfrm>
        </p:spPr>
        <p:txBody>
          <a:bodyPr/>
          <a:lstStyle/>
          <a:p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quán</a:t>
            </a:r>
            <a:endParaRPr lang="en-US" sz="2800" dirty="0"/>
          </a:p>
          <a:p>
            <a:pPr lvl="1"/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l-GR" sz="2400" dirty="0"/>
              <a:t> α </a:t>
            </a:r>
            <a:r>
              <a:rPr lang="en-US" sz="2400" dirty="0"/>
              <a:t>, </a:t>
            </a:r>
            <a:r>
              <a:rPr lang="el-GR" sz="2400" dirty="0"/>
              <a:t>β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ta </a:t>
            </a:r>
            <a:r>
              <a:rPr lang="en-US" sz="2400" dirty="0" err="1"/>
              <a:t>có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baseline="30000" dirty="0"/>
              <a:t>*</a:t>
            </a:r>
            <a:r>
              <a:rPr lang="en-US" sz="2400" dirty="0"/>
              <a:t> 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AF39-F94B-43FC-BFB0-C56B5C80EF1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C8CAA-55CF-462E-A994-BCA942190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8" y="2467618"/>
            <a:ext cx="6596063" cy="18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9172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27476</TotalTime>
  <Words>1890</Words>
  <Application>Microsoft Office PowerPoint</Application>
  <PresentationFormat>On-screen Show (4:3)</PresentationFormat>
  <Paragraphs>335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MS PGothic</vt:lpstr>
      <vt:lpstr>Arial</vt:lpstr>
      <vt:lpstr>Arial Black</vt:lpstr>
      <vt:lpstr>Tahoma</vt:lpstr>
      <vt:lpstr>Times New Roman</vt:lpstr>
      <vt:lpstr>Wingdings</vt:lpstr>
      <vt:lpstr>Blends</vt:lpstr>
      <vt:lpstr>Độ phức tạp tính toán trong đa dạng hóa kết quả truy vấn</vt:lpstr>
      <vt:lpstr>Outline</vt:lpstr>
      <vt:lpstr>Giới thiệu </vt:lpstr>
      <vt:lpstr>Giới thiệu</vt:lpstr>
      <vt:lpstr>Input</vt:lpstr>
      <vt:lpstr>Output</vt:lpstr>
      <vt:lpstr>Outline</vt:lpstr>
      <vt:lpstr>Hệ tiên đề thành lập hàm mục tiêu</vt:lpstr>
      <vt:lpstr>Hệ tiên đề thành lập hàm mục tiêu</vt:lpstr>
      <vt:lpstr>Hệ tiên đề thành lập hàm mục tiêu</vt:lpstr>
      <vt:lpstr>Hệ tiên đề thành lập hàm mục tiêu</vt:lpstr>
      <vt:lpstr>Hệ tiên đề thành lập hàm mục tiêu</vt:lpstr>
      <vt:lpstr>Hệ tiên đề thành lập hàm mục tiêu</vt:lpstr>
      <vt:lpstr>Hệ tiên đề thành lập hàm mục tiêu</vt:lpstr>
      <vt:lpstr>Hệ tiên đề thành lập hàm mục tiêu</vt:lpstr>
      <vt:lpstr>Hàm mục tiêu </vt:lpstr>
      <vt:lpstr>Hàm mục tiêu </vt:lpstr>
      <vt:lpstr>Hàm đa dạng hóa tổng lớn nhất (max-sum diversification)</vt:lpstr>
      <vt:lpstr>Hàm đa dạng hóa lớn nhất nhỏ nhất (max-min diversification)</vt:lpstr>
      <vt:lpstr>Hàm đơn mục tiêu (môn-diversification)</vt:lpstr>
      <vt:lpstr>Outline</vt:lpstr>
      <vt:lpstr>Các vấn đề liên quan đến đa dạng hóa kết quả truy vấn</vt:lpstr>
      <vt:lpstr>QRD (the query result diversification)</vt:lpstr>
      <vt:lpstr>DRP (the diversity ranking problem)</vt:lpstr>
      <vt:lpstr>RDC (the result diversity counting problem)</vt:lpstr>
      <vt:lpstr>Outline</vt:lpstr>
      <vt:lpstr>Độ phức tạp của thuật toán</vt:lpstr>
      <vt:lpstr>Độ phức tạp hỗn hợp</vt:lpstr>
      <vt:lpstr>Độ phức tạp hỗn hợp</vt:lpstr>
      <vt:lpstr>Độ phức tạp hỗn hợp</vt:lpstr>
      <vt:lpstr>Độ phức tạp dữ liệu</vt:lpstr>
      <vt:lpstr>Độ phức tạp dữ liệu</vt:lpstr>
      <vt:lpstr>Độ phức tạp dữ liệu</vt:lpstr>
      <vt:lpstr>Trường hợp đặc biệt</vt:lpstr>
      <vt:lpstr>Câu truy vấn là truy vấn nhận dạng</vt:lpstr>
      <vt:lpstr> λ = 0 </vt:lpstr>
      <vt:lpstr> λ = 1 </vt:lpstr>
      <vt:lpstr>k là hằng số</vt:lpstr>
      <vt:lpstr>THANKS FOR YOUR LISTENING</vt:lpstr>
    </vt:vector>
  </TitlesOfParts>
  <Company>TNB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MEP for direction sensors network</dc:title>
  <dc:creator>Minh Tâm Phạm</dc:creator>
  <cp:lastModifiedBy>Minh Tâm Phạm</cp:lastModifiedBy>
  <cp:revision>2335</cp:revision>
  <dcterms:created xsi:type="dcterms:W3CDTF">2004-09-20T08:56:02Z</dcterms:created>
  <dcterms:modified xsi:type="dcterms:W3CDTF">2017-12-04T01:49:08Z</dcterms:modified>
</cp:coreProperties>
</file>