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3276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979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6800"/>
            <a:ext cx="8839200" cy="369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143637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1436370"/>
            <a:ext cx="9144000" cy="138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2000" y="1436370"/>
            <a:ext cx="8839200" cy="1638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1572006"/>
            <a:ext cx="91440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000" cy="979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000" y="1066800"/>
            <a:ext cx="8839200" cy="3695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85796" y="1043432"/>
            <a:ext cx="4686807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688388"/>
            <a:ext cx="8453120" cy="3865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276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4816" y="6903266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3276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2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3.jp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" Type="http://schemas.openxmlformats.org/officeDocument/2006/relationships/image" Target="../media/image2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.jp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" Type="http://schemas.openxmlformats.org/officeDocument/2006/relationships/image" Target="../media/image4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2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3.jp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4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3" Type="http://schemas.openxmlformats.org/officeDocument/2006/relationships/image" Target="../media/image2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2" Type="http://schemas.openxmlformats.org/officeDocument/2006/relationships/image" Target="../media/image3.jp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4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57200" y="1768436"/>
            <a:ext cx="9143365" cy="3585210"/>
            <a:chOff x="457200" y="1768436"/>
            <a:chExt cx="9143365" cy="3585210"/>
          </a:xfrm>
        </p:grpSpPr>
        <p:sp>
          <p:nvSpPr>
            <p:cNvPr id="5" name="object 5"/>
            <p:cNvSpPr/>
            <p:nvPr/>
          </p:nvSpPr>
          <p:spPr>
            <a:xfrm>
              <a:off x="1142086" y="1768436"/>
              <a:ext cx="7602242" cy="647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2415540"/>
              <a:ext cx="9143238" cy="979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3394710"/>
              <a:ext cx="9143238" cy="9791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4373880"/>
              <a:ext cx="9143238" cy="97917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79296" y="1304750"/>
            <a:ext cx="7979409" cy="124328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567055" algn="ctr">
              <a:lnSpc>
                <a:spcPct val="100000"/>
              </a:lnSpc>
              <a:spcBef>
                <a:spcPts val="1730"/>
              </a:spcBef>
            </a:pPr>
            <a:r>
              <a:rPr sz="3600" b="1" spc="-290">
                <a:solidFill>
                  <a:srgbClr val="FF0000"/>
                </a:solidFill>
                <a:latin typeface="Tahoma"/>
                <a:cs typeface="Tahoma"/>
              </a:rPr>
              <a:t>PHẦN</a:t>
            </a:r>
            <a:r>
              <a:rPr sz="3600" b="1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ahoma"/>
                <a:cs typeface="Tahoma"/>
              </a:rPr>
              <a:t>1:</a:t>
            </a:r>
            <a:endParaRPr sz="3600">
              <a:latin typeface="Tahoma"/>
              <a:cs typeface="Tahoma"/>
            </a:endParaRPr>
          </a:p>
          <a:p>
            <a:pPr marR="567690" algn="ctr">
              <a:lnSpc>
                <a:spcPct val="100000"/>
              </a:lnSpc>
            </a:pPr>
            <a:r>
              <a:rPr sz="3600" b="1" spc="-290" dirty="0">
                <a:solidFill>
                  <a:srgbClr val="FF0000"/>
                </a:solidFill>
                <a:latin typeface="Tahoma"/>
                <a:cs typeface="Tahoma"/>
              </a:rPr>
              <a:t>GIẢI </a:t>
            </a:r>
            <a:r>
              <a:rPr sz="3600" b="1" dirty="0">
                <a:solidFill>
                  <a:srgbClr val="FF0000"/>
                </a:solidFill>
                <a:latin typeface="Tahoma"/>
                <a:cs typeface="Tahoma"/>
              </a:rPr>
              <a:t>BÀI </a:t>
            </a:r>
            <a:r>
              <a:rPr sz="3600" b="1" spc="-5" dirty="0">
                <a:solidFill>
                  <a:srgbClr val="FF0000"/>
                </a:solidFill>
                <a:latin typeface="Tahoma"/>
                <a:cs typeface="Tahoma"/>
              </a:rPr>
              <a:t>TOÁN TRÊN </a:t>
            </a:r>
            <a:r>
              <a:rPr sz="3600" b="1">
                <a:solidFill>
                  <a:srgbClr val="FF0000"/>
                </a:solidFill>
                <a:latin typeface="Tahoma"/>
                <a:cs typeface="Tahoma"/>
              </a:rPr>
              <a:t>MÁY</a:t>
            </a:r>
            <a:r>
              <a:rPr sz="3600" b="1" spc="1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b="1" spc="-5">
                <a:solidFill>
                  <a:srgbClr val="FF0000"/>
                </a:solidFill>
                <a:latin typeface="Tahoma"/>
                <a:cs typeface="Tahoma"/>
              </a:rPr>
              <a:t>TÍNH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5353050"/>
            <a:ext cx="9143238" cy="19621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53754" y="701979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822" y="1043432"/>
            <a:ext cx="59988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Ngôn ngữ phỏng trình (mã</a:t>
            </a:r>
            <a:r>
              <a:rPr spc="-100" dirty="0"/>
              <a:t> </a:t>
            </a:r>
            <a:r>
              <a:rPr spc="-5" dirty="0"/>
              <a:t>giả)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0727" y="1686102"/>
            <a:ext cx="8145145" cy="412686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90"/>
              </a:spcBef>
              <a:buClr>
                <a:srgbClr val="184BB2"/>
              </a:buClr>
              <a:buFont typeface="Wingdings"/>
              <a:buChar char=""/>
              <a:tabLst>
                <a:tab pos="356235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Thuật toán giải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ax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 =</a:t>
            </a:r>
            <a:r>
              <a:rPr sz="2800" spc="-10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marR="6541770">
              <a:lnSpc>
                <a:spcPct val="120000"/>
              </a:lnSpc>
              <a:spcBef>
                <a:spcPts val="15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Input:</a:t>
            </a:r>
            <a:r>
              <a:rPr sz="2800" spc="-10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a,b;  Begin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If(a =</a:t>
            </a:r>
            <a:r>
              <a:rPr sz="2800" spc="-2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0)</a:t>
            </a:r>
            <a:endParaRPr sz="2800">
              <a:latin typeface="Arial"/>
              <a:cs typeface="Arial"/>
            </a:endParaRPr>
          </a:p>
          <a:p>
            <a:pPr marL="927100" marR="5080">
              <a:lnSpc>
                <a:spcPts val="4029"/>
              </a:lnSpc>
              <a:spcBef>
                <a:spcPts val="229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If(b = 0) output(“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có vô số nghiệm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”); 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else output(“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vô</a:t>
            </a:r>
            <a:r>
              <a:rPr sz="2800" i="1" spc="-5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nghiệm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”);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else output(“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có</a:t>
            </a:r>
            <a:r>
              <a:rPr sz="2800" i="1" spc="-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nghiệm: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”,-b/a);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1347" y="1043432"/>
            <a:ext cx="3676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Ngôn ngữ lập</a:t>
            </a:r>
            <a:r>
              <a:rPr spc="-95" dirty="0"/>
              <a:t> </a:t>
            </a:r>
            <a:r>
              <a:rPr spc="-10" dirty="0"/>
              <a:t>trình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0739" y="1686102"/>
            <a:ext cx="8213090" cy="463867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Thuật toán giải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ax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 =</a:t>
            </a:r>
            <a:r>
              <a:rPr sz="2800" spc="-10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void</a:t>
            </a:r>
            <a:r>
              <a:rPr sz="2800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PhuongTrinhBac1()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355600" marR="606615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cin&gt;&gt;a&gt;&gt;b;</a:t>
            </a:r>
            <a:endParaRPr sz="2800">
              <a:latin typeface="Arial"/>
              <a:cs typeface="Arial"/>
            </a:endParaRPr>
          </a:p>
          <a:p>
            <a:pPr marL="355600" marR="6066155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If(a ==</a:t>
            </a:r>
            <a:r>
              <a:rPr sz="2800" spc="-5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0)</a:t>
            </a:r>
            <a:endParaRPr sz="2800">
              <a:latin typeface="Arial"/>
              <a:cs typeface="Arial"/>
            </a:endParaRPr>
          </a:p>
          <a:p>
            <a:pPr marL="927100" marR="5080" indent="-635">
              <a:lnSpc>
                <a:spcPts val="4029"/>
              </a:lnSpc>
              <a:spcBef>
                <a:spcPts val="229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If(b == 0) cout&lt;&lt;“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có vô số nghiệm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”; 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else cout&lt;&lt;“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vô</a:t>
            </a:r>
            <a:r>
              <a:rPr sz="2800" i="1" spc="-6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nghiệm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”;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25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else cout&lt;&lt;“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có nghiệm:</a:t>
            </a:r>
            <a:r>
              <a:rPr sz="2800" i="1" spc="-8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132767"/>
                </a:solidFill>
                <a:latin typeface="Times New Roman"/>
                <a:cs typeface="Times New Roman"/>
              </a:rPr>
              <a:t>x=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”&lt;&lt;-b/a;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750" y="1043432"/>
            <a:ext cx="333882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Ngôn ngữ lưu</a:t>
            </a:r>
            <a:r>
              <a:rPr spc="-105" dirty="0"/>
              <a:t> </a:t>
            </a:r>
            <a:r>
              <a:rPr spc="-10" dirty="0"/>
              <a:t>đồ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306830"/>
            <a:chOff x="457200" y="1436369"/>
            <a:chExt cx="9144000" cy="130683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4394" y="1727453"/>
              <a:ext cx="2486405" cy="10157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223003" y="2895600"/>
            <a:ext cx="1872995" cy="9304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1000" y="3962400"/>
            <a:ext cx="1905000" cy="760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70703" y="4876800"/>
            <a:ext cx="3266694" cy="8260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39" y="1775713"/>
            <a:ext cx="4396105" cy="454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Nút giới</a:t>
            </a:r>
            <a:r>
              <a:rPr sz="2800" spc="-8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hạn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84BB2"/>
              </a:buClr>
              <a:buFont typeface="Arial"/>
              <a:buAutoNum type="arabicPeriod"/>
            </a:pPr>
            <a:endParaRPr sz="405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Nút thao</a:t>
            </a:r>
            <a:r>
              <a:rPr sz="2800" spc="-10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tác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184BB2"/>
              </a:buClr>
              <a:buFont typeface="Arial"/>
              <a:buAutoNum type="arabicPeriod"/>
            </a:pPr>
            <a:endParaRPr sz="405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Nút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điều</a:t>
            </a:r>
            <a:r>
              <a:rPr sz="2800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kiện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84BB2"/>
              </a:buClr>
              <a:buFont typeface="Arial"/>
              <a:buAutoNum type="arabicPeriod"/>
            </a:pPr>
            <a:endParaRPr sz="405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Nút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xuất/nhập dữ</a:t>
            </a:r>
            <a:r>
              <a:rPr sz="2800" spc="-4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liệu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84BB2"/>
              </a:buClr>
              <a:buFont typeface="Arial"/>
              <a:buAutoNum type="arabicPeriod"/>
            </a:pPr>
            <a:endParaRPr sz="405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"/>
              </a:spcBef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Đường đi của thuật</a:t>
            </a:r>
            <a:r>
              <a:rPr sz="2800" spc="-10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toán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12308" y="5982506"/>
            <a:ext cx="1761917" cy="2993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Vẽ sơ đồ</a:t>
            </a:r>
            <a:r>
              <a:rPr spc="-90" dirty="0"/>
              <a:t> </a:t>
            </a:r>
            <a:r>
              <a:rPr spc="-5" dirty="0"/>
              <a:t>khối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4540" y="1773427"/>
            <a:ext cx="84442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  <a:tab pos="680593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 1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Vẽ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sơ đồ khối để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giải</a:t>
            </a:r>
            <a:r>
              <a:rPr sz="2800" spc="-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</a:t>
            </a:r>
            <a:r>
              <a:rPr sz="2800" spc="-2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trình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a.x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 =</a:t>
            </a:r>
            <a:r>
              <a:rPr sz="2800" spc="-10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200" y="2426080"/>
            <a:ext cx="9144000" cy="2936875"/>
            <a:chOff x="457200" y="2426080"/>
            <a:chExt cx="9144000" cy="2936875"/>
          </a:xfrm>
        </p:grpSpPr>
        <p:sp>
          <p:nvSpPr>
            <p:cNvPr id="10" name="object 10"/>
            <p:cNvSpPr/>
            <p:nvPr/>
          </p:nvSpPr>
          <p:spPr>
            <a:xfrm>
              <a:off x="5071871" y="2561843"/>
              <a:ext cx="487680" cy="205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0074" y="2440685"/>
              <a:ext cx="869315" cy="379730"/>
            </a:xfrm>
            <a:custGeom>
              <a:avLst/>
              <a:gdLst/>
              <a:ahLst/>
              <a:cxnLst/>
              <a:rect l="l" t="t" r="r" b="b"/>
              <a:pathLst>
                <a:path w="869314" h="379730">
                  <a:moveTo>
                    <a:pt x="189511" y="0"/>
                  </a:moveTo>
                  <a:lnTo>
                    <a:pt x="147358" y="5935"/>
                  </a:lnTo>
                  <a:lnTo>
                    <a:pt x="110484" y="17964"/>
                  </a:lnTo>
                  <a:lnTo>
                    <a:pt x="52568" y="57063"/>
                  </a:lnTo>
                  <a:lnTo>
                    <a:pt x="15745" y="110827"/>
                  </a:lnTo>
                  <a:lnTo>
                    <a:pt x="0" y="172784"/>
                  </a:lnTo>
                  <a:lnTo>
                    <a:pt x="25" y="204812"/>
                  </a:lnTo>
                  <a:lnTo>
                    <a:pt x="15863" y="266925"/>
                  </a:lnTo>
                  <a:lnTo>
                    <a:pt x="52734" y="321054"/>
                  </a:lnTo>
                  <a:lnTo>
                    <a:pt x="110623" y="360728"/>
                  </a:lnTo>
                  <a:lnTo>
                    <a:pt x="147443" y="373122"/>
                  </a:lnTo>
                  <a:lnTo>
                    <a:pt x="189511" y="379476"/>
                  </a:lnTo>
                  <a:lnTo>
                    <a:pt x="679477" y="379476"/>
                  </a:lnTo>
                  <a:lnTo>
                    <a:pt x="722149" y="374904"/>
                  </a:lnTo>
                  <a:lnTo>
                    <a:pt x="764059" y="360426"/>
                  </a:lnTo>
                  <a:lnTo>
                    <a:pt x="772441" y="355092"/>
                  </a:lnTo>
                  <a:lnTo>
                    <a:pt x="780061" y="350520"/>
                  </a:lnTo>
                  <a:lnTo>
                    <a:pt x="788443" y="345948"/>
                  </a:lnTo>
                  <a:lnTo>
                    <a:pt x="794539" y="340614"/>
                  </a:lnTo>
                  <a:lnTo>
                    <a:pt x="806968" y="331082"/>
                  </a:lnTo>
                  <a:lnTo>
                    <a:pt x="840259" y="292608"/>
                  </a:lnTo>
                  <a:lnTo>
                    <a:pt x="862038" y="246364"/>
                  </a:lnTo>
                  <a:lnTo>
                    <a:pt x="869215" y="195834"/>
                  </a:lnTo>
                  <a:lnTo>
                    <a:pt x="866728" y="152494"/>
                  </a:lnTo>
                  <a:lnTo>
                    <a:pt x="853328" y="111902"/>
                  </a:lnTo>
                  <a:lnTo>
                    <a:pt x="830639" y="75483"/>
                  </a:lnTo>
                  <a:lnTo>
                    <a:pt x="800285" y="44660"/>
                  </a:lnTo>
                  <a:lnTo>
                    <a:pt x="763891" y="20856"/>
                  </a:lnTo>
                  <a:lnTo>
                    <a:pt x="723080" y="5494"/>
                  </a:lnTo>
                  <a:lnTo>
                    <a:pt x="679477" y="0"/>
                  </a:lnTo>
                  <a:lnTo>
                    <a:pt x="189511" y="0"/>
                  </a:lnTo>
                  <a:close/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04282" y="2820161"/>
              <a:ext cx="10160" cy="289560"/>
            </a:xfrm>
            <a:custGeom>
              <a:avLst/>
              <a:gdLst/>
              <a:ahLst/>
              <a:cxnLst/>
              <a:rect l="l" t="t" r="r" b="b"/>
              <a:pathLst>
                <a:path w="10160" h="289560">
                  <a:moveTo>
                    <a:pt x="0" y="289560"/>
                  </a:moveTo>
                  <a:lnTo>
                    <a:pt x="9905" y="0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8184" y="3056578"/>
              <a:ext cx="133718" cy="1641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0" y="3342131"/>
              <a:ext cx="871727" cy="1051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93229" y="3244595"/>
              <a:ext cx="1121410" cy="150495"/>
            </a:xfrm>
            <a:custGeom>
              <a:avLst/>
              <a:gdLst/>
              <a:ahLst/>
              <a:cxnLst/>
              <a:rect l="l" t="t" r="r" b="b"/>
              <a:pathLst>
                <a:path w="1121410" h="150495">
                  <a:moveTo>
                    <a:pt x="62234" y="0"/>
                  </a:moveTo>
                  <a:lnTo>
                    <a:pt x="1121414" y="0"/>
                  </a:lnTo>
                  <a:lnTo>
                    <a:pt x="1058838" y="150114"/>
                  </a:lnTo>
                </a:path>
                <a:path w="1121410" h="150495">
                  <a:moveTo>
                    <a:pt x="0" y="150114"/>
                  </a:moveTo>
                  <a:lnTo>
                    <a:pt x="62234" y="0"/>
                  </a:lnTo>
                </a:path>
              </a:pathLst>
            </a:custGeom>
            <a:ln w="24282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33947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4188" y="3579113"/>
              <a:ext cx="0" cy="336550"/>
            </a:xfrm>
            <a:custGeom>
              <a:avLst/>
              <a:gdLst/>
              <a:ahLst/>
              <a:cxnLst/>
              <a:rect l="l" t="t" r="r" b="b"/>
              <a:pathLst>
                <a:path h="336550">
                  <a:moveTo>
                    <a:pt x="0" y="0"/>
                  </a:moveTo>
                  <a:lnTo>
                    <a:pt x="0" y="336041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45804" y="3866584"/>
              <a:ext cx="136004" cy="161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20" y="4018025"/>
              <a:ext cx="783590" cy="356235"/>
            </a:xfrm>
            <a:custGeom>
              <a:avLst/>
              <a:gdLst/>
              <a:ahLst/>
              <a:cxnLst/>
              <a:rect l="l" t="t" r="r" b="b"/>
              <a:pathLst>
                <a:path w="783589" h="356235">
                  <a:moveTo>
                    <a:pt x="783335" y="231648"/>
                  </a:moveTo>
                  <a:lnTo>
                    <a:pt x="391667" y="0"/>
                  </a:lnTo>
                  <a:lnTo>
                    <a:pt x="0" y="231648"/>
                  </a:lnTo>
                  <a:lnTo>
                    <a:pt x="210006" y="355853"/>
                  </a:lnTo>
                  <a:lnTo>
                    <a:pt x="573329" y="355853"/>
                  </a:lnTo>
                  <a:lnTo>
                    <a:pt x="783335" y="2316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2550" y="4180332"/>
              <a:ext cx="304799" cy="2697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22520" y="4018025"/>
              <a:ext cx="783590" cy="356235"/>
            </a:xfrm>
            <a:custGeom>
              <a:avLst/>
              <a:gdLst/>
              <a:ahLst/>
              <a:cxnLst/>
              <a:rect l="l" t="t" r="r" b="b"/>
              <a:pathLst>
                <a:path w="783589" h="356235">
                  <a:moveTo>
                    <a:pt x="391667" y="0"/>
                  </a:moveTo>
                  <a:lnTo>
                    <a:pt x="783335" y="231648"/>
                  </a:lnTo>
                  <a:lnTo>
                    <a:pt x="573329" y="355853"/>
                  </a:lnTo>
                </a:path>
                <a:path w="783589" h="356235">
                  <a:moveTo>
                    <a:pt x="210006" y="355853"/>
                  </a:moveTo>
                  <a:lnTo>
                    <a:pt x="0" y="231648"/>
                  </a:lnTo>
                  <a:lnTo>
                    <a:pt x="391667" y="0"/>
                  </a:lnTo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6779" y="3394709"/>
              <a:ext cx="1135380" cy="184785"/>
            </a:xfrm>
            <a:custGeom>
              <a:avLst/>
              <a:gdLst/>
              <a:ahLst/>
              <a:cxnLst/>
              <a:rect l="l" t="t" r="r" b="b"/>
              <a:pathLst>
                <a:path w="1135379" h="184785">
                  <a:moveTo>
                    <a:pt x="1135288" y="0"/>
                  </a:moveTo>
                  <a:lnTo>
                    <a:pt x="76449" y="0"/>
                  </a:lnTo>
                  <a:lnTo>
                    <a:pt x="0" y="184404"/>
                  </a:lnTo>
                  <a:lnTo>
                    <a:pt x="1058418" y="184404"/>
                  </a:lnTo>
                  <a:lnTo>
                    <a:pt x="1135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76800" y="3394709"/>
              <a:ext cx="871727" cy="1234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16779" y="3394709"/>
              <a:ext cx="1135380" cy="184785"/>
            </a:xfrm>
            <a:custGeom>
              <a:avLst/>
              <a:gdLst/>
              <a:ahLst/>
              <a:cxnLst/>
              <a:rect l="l" t="t" r="r" b="b"/>
              <a:pathLst>
                <a:path w="1135379" h="184785">
                  <a:moveTo>
                    <a:pt x="1135288" y="0"/>
                  </a:moveTo>
                  <a:lnTo>
                    <a:pt x="1058418" y="184404"/>
                  </a:lnTo>
                  <a:lnTo>
                    <a:pt x="0" y="184404"/>
                  </a:lnTo>
                  <a:lnTo>
                    <a:pt x="76449" y="0"/>
                  </a:lnTo>
                </a:path>
              </a:pathLst>
            </a:custGeom>
            <a:ln w="24282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9778" y="4249673"/>
              <a:ext cx="2203450" cy="124460"/>
            </a:xfrm>
            <a:custGeom>
              <a:avLst/>
              <a:gdLst/>
              <a:ahLst/>
              <a:cxnLst/>
              <a:rect l="l" t="t" r="r" b="b"/>
              <a:pathLst>
                <a:path w="2203450" h="124460">
                  <a:moveTo>
                    <a:pt x="0" y="124206"/>
                  </a:moveTo>
                  <a:lnTo>
                    <a:pt x="0" y="0"/>
                  </a:lnTo>
                  <a:lnTo>
                    <a:pt x="602742" y="0"/>
                  </a:lnTo>
                </a:path>
                <a:path w="2203450" h="124460">
                  <a:moveTo>
                    <a:pt x="1386077" y="0"/>
                  </a:moveTo>
                  <a:lnTo>
                    <a:pt x="2202942" y="0"/>
                  </a:lnTo>
                  <a:lnTo>
                    <a:pt x="2202942" y="124205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89932" y="4114038"/>
              <a:ext cx="97535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66053" y="4138422"/>
              <a:ext cx="109728" cy="1005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200" y="43738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98532" y="5098541"/>
              <a:ext cx="136004" cy="26421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32526" y="4373879"/>
              <a:ext cx="363855" cy="107950"/>
            </a:xfrm>
            <a:custGeom>
              <a:avLst/>
              <a:gdLst/>
              <a:ahLst/>
              <a:cxnLst/>
              <a:rect l="l" t="t" r="r" b="b"/>
              <a:pathLst>
                <a:path w="363854" h="107950">
                  <a:moveTo>
                    <a:pt x="363323" y="0"/>
                  </a:moveTo>
                  <a:lnTo>
                    <a:pt x="0" y="0"/>
                  </a:lnTo>
                  <a:lnTo>
                    <a:pt x="181661" y="107442"/>
                  </a:lnTo>
                  <a:lnTo>
                    <a:pt x="3633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32526" y="4373879"/>
              <a:ext cx="363855" cy="107950"/>
            </a:xfrm>
            <a:custGeom>
              <a:avLst/>
              <a:gdLst/>
              <a:ahLst/>
              <a:cxnLst/>
              <a:rect l="l" t="t" r="r" b="b"/>
              <a:pathLst>
                <a:path w="363854" h="107950">
                  <a:moveTo>
                    <a:pt x="363323" y="0"/>
                  </a:moveTo>
                  <a:lnTo>
                    <a:pt x="181661" y="107442"/>
                  </a:lnTo>
                  <a:lnTo>
                    <a:pt x="0" y="0"/>
                  </a:lnTo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9247" y="4635245"/>
              <a:ext cx="862965" cy="444500"/>
            </a:xfrm>
            <a:custGeom>
              <a:avLst/>
              <a:gdLst/>
              <a:ahLst/>
              <a:cxnLst/>
              <a:rect l="l" t="t" r="r" b="b"/>
              <a:pathLst>
                <a:path w="862964" h="444500">
                  <a:moveTo>
                    <a:pt x="862584" y="221741"/>
                  </a:moveTo>
                  <a:lnTo>
                    <a:pt x="430529" y="0"/>
                  </a:lnTo>
                  <a:lnTo>
                    <a:pt x="0" y="221741"/>
                  </a:lnTo>
                  <a:lnTo>
                    <a:pt x="430529" y="444245"/>
                  </a:lnTo>
                  <a:lnTo>
                    <a:pt x="862584" y="221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2711" y="4788407"/>
              <a:ext cx="304799" cy="2697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89247" y="4635245"/>
              <a:ext cx="862965" cy="444500"/>
            </a:xfrm>
            <a:custGeom>
              <a:avLst/>
              <a:gdLst/>
              <a:ahLst/>
              <a:cxnLst/>
              <a:rect l="l" t="t" r="r" b="b"/>
              <a:pathLst>
                <a:path w="862964" h="444500">
                  <a:moveTo>
                    <a:pt x="430529" y="0"/>
                  </a:moveTo>
                  <a:lnTo>
                    <a:pt x="862584" y="221741"/>
                  </a:lnTo>
                  <a:lnTo>
                    <a:pt x="430529" y="444245"/>
                  </a:lnTo>
                  <a:lnTo>
                    <a:pt x="0" y="221741"/>
                  </a:lnTo>
                  <a:lnTo>
                    <a:pt x="430529" y="0"/>
                  </a:lnTo>
                  <a:close/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84220" y="4856988"/>
              <a:ext cx="605155" cy="496570"/>
            </a:xfrm>
            <a:custGeom>
              <a:avLst/>
              <a:gdLst/>
              <a:ahLst/>
              <a:cxnLst/>
              <a:rect l="l" t="t" r="r" b="b"/>
              <a:pathLst>
                <a:path w="605154" h="496570">
                  <a:moveTo>
                    <a:pt x="0" y="496062"/>
                  </a:moveTo>
                  <a:lnTo>
                    <a:pt x="0" y="0"/>
                  </a:lnTo>
                  <a:lnTo>
                    <a:pt x="605027" y="0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5545" y="5317235"/>
              <a:ext cx="116839" cy="36195"/>
            </a:xfrm>
            <a:custGeom>
              <a:avLst/>
              <a:gdLst/>
              <a:ahLst/>
              <a:cxnLst/>
              <a:rect l="l" t="t" r="r" b="b"/>
              <a:pathLst>
                <a:path w="116839" h="36195">
                  <a:moveTo>
                    <a:pt x="116586" y="0"/>
                  </a:moveTo>
                  <a:lnTo>
                    <a:pt x="0" y="0"/>
                  </a:lnTo>
                  <a:lnTo>
                    <a:pt x="14826" y="35813"/>
                  </a:lnTo>
                  <a:lnTo>
                    <a:pt x="101952" y="35813"/>
                  </a:lnTo>
                  <a:lnTo>
                    <a:pt x="116586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25545" y="4856988"/>
              <a:ext cx="1927860" cy="496570"/>
            </a:xfrm>
            <a:custGeom>
              <a:avLst/>
              <a:gdLst/>
              <a:ahLst/>
              <a:cxnLst/>
              <a:rect l="l" t="t" r="r" b="b"/>
              <a:pathLst>
                <a:path w="1927860" h="496570">
                  <a:moveTo>
                    <a:pt x="14826" y="496062"/>
                  </a:moveTo>
                  <a:lnTo>
                    <a:pt x="0" y="460248"/>
                  </a:lnTo>
                  <a:lnTo>
                    <a:pt x="116586" y="460248"/>
                  </a:lnTo>
                  <a:lnTo>
                    <a:pt x="101952" y="496062"/>
                  </a:lnTo>
                </a:path>
                <a:path w="1927860" h="496570">
                  <a:moveTo>
                    <a:pt x="1526286" y="0"/>
                  </a:moveTo>
                  <a:lnTo>
                    <a:pt x="1927859" y="0"/>
                  </a:lnTo>
                  <a:lnTo>
                    <a:pt x="1927859" y="496062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95494" y="5323332"/>
              <a:ext cx="116839" cy="29845"/>
            </a:xfrm>
            <a:custGeom>
              <a:avLst/>
              <a:gdLst/>
              <a:ahLst/>
              <a:cxnLst/>
              <a:rect l="l" t="t" r="r" b="b"/>
              <a:pathLst>
                <a:path w="116839" h="29845">
                  <a:moveTo>
                    <a:pt x="116585" y="0"/>
                  </a:moveTo>
                  <a:lnTo>
                    <a:pt x="0" y="0"/>
                  </a:lnTo>
                  <a:lnTo>
                    <a:pt x="12142" y="29717"/>
                  </a:lnTo>
                  <a:lnTo>
                    <a:pt x="104283" y="29717"/>
                  </a:lnTo>
                  <a:lnTo>
                    <a:pt x="116585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95494" y="5323332"/>
              <a:ext cx="116839" cy="29845"/>
            </a:xfrm>
            <a:custGeom>
              <a:avLst/>
              <a:gdLst/>
              <a:ahLst/>
              <a:cxnLst/>
              <a:rect l="l" t="t" r="r" b="b"/>
              <a:pathLst>
                <a:path w="116839" h="29845">
                  <a:moveTo>
                    <a:pt x="12142" y="29717"/>
                  </a:moveTo>
                  <a:lnTo>
                    <a:pt x="0" y="0"/>
                  </a:lnTo>
                  <a:lnTo>
                    <a:pt x="116585" y="0"/>
                  </a:lnTo>
                  <a:lnTo>
                    <a:pt x="104283" y="29717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52156" y="4373879"/>
              <a:ext cx="136004" cy="27107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55099" y="4373879"/>
              <a:ext cx="136004" cy="3259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47515" y="4722113"/>
              <a:ext cx="97535" cy="5486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2405" y="4736591"/>
              <a:ext cx="109728" cy="1005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6341" y="4900422"/>
              <a:ext cx="207010" cy="0"/>
            </a:xfrm>
            <a:custGeom>
              <a:avLst/>
              <a:gdLst/>
              <a:ahLst/>
              <a:cxnLst/>
              <a:rect l="l" t="t" r="r" b="b"/>
              <a:pathLst>
                <a:path w="207009">
                  <a:moveTo>
                    <a:pt x="0" y="0"/>
                  </a:moveTo>
                  <a:lnTo>
                    <a:pt x="206501" y="0"/>
                  </a:lnTo>
                </a:path>
              </a:pathLst>
            </a:custGeom>
            <a:ln w="65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31052" y="4700015"/>
            <a:ext cx="774700" cy="386080"/>
          </a:xfrm>
          <a:prstGeom prst="rect">
            <a:avLst/>
          </a:prstGeom>
          <a:ln w="19418">
            <a:solidFill>
              <a:srgbClr val="3E421A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181610">
              <a:lnSpc>
                <a:spcPts val="1200"/>
              </a:lnSpc>
              <a:spcBef>
                <a:spcPts val="690"/>
              </a:spcBef>
            </a:pPr>
            <a:r>
              <a:rPr sz="1200" i="1" spc="15" dirty="0">
                <a:latin typeface="Times New Roman"/>
                <a:cs typeface="Times New Roman"/>
              </a:rPr>
              <a:t>x </a:t>
            </a:r>
            <a:r>
              <a:rPr sz="1200" spc="20" dirty="0">
                <a:latin typeface="Symbol"/>
                <a:cs typeface="Symbol"/>
              </a:rPr>
              <a:t>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800" spc="30" baseline="34722" dirty="0">
                <a:latin typeface="Symbol"/>
                <a:cs typeface="Symbol"/>
              </a:rPr>
              <a:t></a:t>
            </a:r>
            <a:r>
              <a:rPr sz="1800" spc="30" baseline="34722" dirty="0">
                <a:latin typeface="Times New Roman"/>
                <a:cs typeface="Times New Roman"/>
              </a:rPr>
              <a:t> </a:t>
            </a:r>
            <a:r>
              <a:rPr sz="1800" i="1" spc="22" baseline="34722" dirty="0">
                <a:latin typeface="Times New Roman"/>
                <a:cs typeface="Times New Roman"/>
              </a:rPr>
              <a:t>b</a:t>
            </a:r>
            <a:r>
              <a:rPr sz="1800" i="1" spc="-345" baseline="34722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478790">
              <a:lnSpc>
                <a:spcPts val="1145"/>
              </a:lnSpc>
            </a:pPr>
            <a:r>
              <a:rPr sz="1200" i="1" spc="1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7200" y="5343340"/>
            <a:ext cx="9144000" cy="1972310"/>
            <a:chOff x="457200" y="5343340"/>
            <a:chExt cx="9144000" cy="1972310"/>
          </a:xfrm>
        </p:grpSpPr>
        <p:sp>
          <p:nvSpPr>
            <p:cNvPr id="47" name="object 47"/>
            <p:cNvSpPr/>
            <p:nvPr/>
          </p:nvSpPr>
          <p:spPr>
            <a:xfrm>
              <a:off x="6150864" y="5584698"/>
              <a:ext cx="841248" cy="13258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50864" y="5717286"/>
              <a:ext cx="841248" cy="1325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09309" y="5450586"/>
              <a:ext cx="1316355" cy="405765"/>
            </a:xfrm>
            <a:custGeom>
              <a:avLst/>
              <a:gdLst/>
              <a:ahLst/>
              <a:cxnLst/>
              <a:rect l="l" t="t" r="r" b="b"/>
              <a:pathLst>
                <a:path w="1316354" h="405764">
                  <a:moveTo>
                    <a:pt x="194310" y="0"/>
                  </a:moveTo>
                  <a:lnTo>
                    <a:pt x="1315973" y="0"/>
                  </a:lnTo>
                  <a:lnTo>
                    <a:pt x="1121664" y="405384"/>
                  </a:lnTo>
                  <a:lnTo>
                    <a:pt x="0" y="405384"/>
                  </a:lnTo>
                  <a:lnTo>
                    <a:pt x="194310" y="0"/>
                  </a:lnTo>
                  <a:close/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26538" y="5353050"/>
              <a:ext cx="80645" cy="97790"/>
            </a:xfrm>
            <a:custGeom>
              <a:avLst/>
              <a:gdLst/>
              <a:ahLst/>
              <a:cxnLst/>
              <a:rect l="l" t="t" r="r" b="b"/>
              <a:pathLst>
                <a:path w="80645" h="97789">
                  <a:moveTo>
                    <a:pt x="80231" y="0"/>
                  </a:moveTo>
                  <a:lnTo>
                    <a:pt x="0" y="0"/>
                  </a:lnTo>
                  <a:lnTo>
                    <a:pt x="40377" y="97536"/>
                  </a:lnTo>
                  <a:lnTo>
                    <a:pt x="80231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26538" y="5353050"/>
              <a:ext cx="80645" cy="97790"/>
            </a:xfrm>
            <a:custGeom>
              <a:avLst/>
              <a:gdLst/>
              <a:ahLst/>
              <a:cxnLst/>
              <a:rect l="l" t="t" r="r" b="b"/>
              <a:pathLst>
                <a:path w="80645" h="97789">
                  <a:moveTo>
                    <a:pt x="40377" y="97536"/>
                  </a:moveTo>
                  <a:lnTo>
                    <a:pt x="0" y="0"/>
                  </a:lnTo>
                </a:path>
                <a:path w="80645" h="97789">
                  <a:moveTo>
                    <a:pt x="80231" y="0"/>
                  </a:moveTo>
                  <a:lnTo>
                    <a:pt x="40377" y="97536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51988" y="5584698"/>
              <a:ext cx="707135" cy="1508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51988" y="5735574"/>
              <a:ext cx="707135" cy="1508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68267" y="5586222"/>
              <a:ext cx="396239" cy="269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79747" y="5584698"/>
              <a:ext cx="97535" cy="10332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5767" y="5458968"/>
              <a:ext cx="1690370" cy="386080"/>
            </a:xfrm>
            <a:custGeom>
              <a:avLst/>
              <a:gdLst/>
              <a:ahLst/>
              <a:cxnLst/>
              <a:rect l="l" t="t" r="r" b="b"/>
              <a:pathLst>
                <a:path w="1690370" h="386079">
                  <a:moveTo>
                    <a:pt x="194309" y="0"/>
                  </a:moveTo>
                  <a:lnTo>
                    <a:pt x="1690115" y="0"/>
                  </a:lnTo>
                  <a:lnTo>
                    <a:pt x="1495805" y="385572"/>
                  </a:lnTo>
                  <a:lnTo>
                    <a:pt x="0" y="385572"/>
                  </a:lnTo>
                  <a:lnTo>
                    <a:pt x="194309" y="0"/>
                  </a:lnTo>
                  <a:close/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62450" y="5465064"/>
              <a:ext cx="1584325" cy="379730"/>
            </a:xfrm>
            <a:custGeom>
              <a:avLst/>
              <a:gdLst/>
              <a:ahLst/>
              <a:cxnLst/>
              <a:rect l="l" t="t" r="r" b="b"/>
              <a:pathLst>
                <a:path w="1584325" h="379729">
                  <a:moveTo>
                    <a:pt x="1584198" y="0"/>
                  </a:moveTo>
                  <a:lnTo>
                    <a:pt x="193548" y="0"/>
                  </a:lnTo>
                  <a:lnTo>
                    <a:pt x="0" y="379476"/>
                  </a:lnTo>
                  <a:lnTo>
                    <a:pt x="1389888" y="379476"/>
                  </a:lnTo>
                  <a:lnTo>
                    <a:pt x="1584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4859" y="5588508"/>
              <a:ext cx="707135" cy="15087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94859" y="5739384"/>
              <a:ext cx="707135" cy="15087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11140" y="5590032"/>
              <a:ext cx="298703" cy="26517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20511" y="5588508"/>
              <a:ext cx="97535" cy="103327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62450" y="5465064"/>
              <a:ext cx="1584325" cy="379730"/>
            </a:xfrm>
            <a:custGeom>
              <a:avLst/>
              <a:gdLst/>
              <a:ahLst/>
              <a:cxnLst/>
              <a:rect l="l" t="t" r="r" b="b"/>
              <a:pathLst>
                <a:path w="1584325" h="379729">
                  <a:moveTo>
                    <a:pt x="193548" y="0"/>
                  </a:moveTo>
                  <a:lnTo>
                    <a:pt x="1584198" y="0"/>
                  </a:lnTo>
                  <a:lnTo>
                    <a:pt x="1389888" y="379476"/>
                  </a:lnTo>
                  <a:lnTo>
                    <a:pt x="0" y="379476"/>
                  </a:lnTo>
                  <a:lnTo>
                    <a:pt x="193548" y="0"/>
                  </a:lnTo>
                  <a:close/>
                </a:path>
              </a:pathLst>
            </a:custGeom>
            <a:ln w="2913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30663" y="5343340"/>
              <a:ext cx="106544" cy="12533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97927" y="5343340"/>
              <a:ext cx="111558" cy="13143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91524" y="6222492"/>
              <a:ext cx="19685" cy="109855"/>
            </a:xfrm>
            <a:custGeom>
              <a:avLst/>
              <a:gdLst/>
              <a:ahLst/>
              <a:cxnLst/>
              <a:rect l="l" t="t" r="r" b="b"/>
              <a:pathLst>
                <a:path w="19685" h="109854">
                  <a:moveTo>
                    <a:pt x="0" y="0"/>
                  </a:moveTo>
                  <a:lnTo>
                    <a:pt x="0" y="109728"/>
                  </a:lnTo>
                  <a:lnTo>
                    <a:pt x="19418" y="109728"/>
                  </a:lnTo>
                  <a:lnTo>
                    <a:pt x="194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56254" y="5844540"/>
              <a:ext cx="2981960" cy="378460"/>
            </a:xfrm>
            <a:custGeom>
              <a:avLst/>
              <a:gdLst/>
              <a:ahLst/>
              <a:cxnLst/>
              <a:rect l="l" t="t" r="r" b="b"/>
              <a:pathLst>
                <a:path w="2981959" h="378460">
                  <a:moveTo>
                    <a:pt x="0" y="377951"/>
                  </a:moveTo>
                  <a:lnTo>
                    <a:pt x="2981705" y="377951"/>
                  </a:lnTo>
                </a:path>
                <a:path w="2981959" h="378460">
                  <a:moveTo>
                    <a:pt x="0" y="0"/>
                  </a:moveTo>
                  <a:lnTo>
                    <a:pt x="0" y="275082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87870" y="6071050"/>
              <a:ext cx="136004" cy="161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60264" y="5844540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89">
                  <a:moveTo>
                    <a:pt x="0" y="0"/>
                  </a:moveTo>
                  <a:lnTo>
                    <a:pt x="0" y="275082"/>
                  </a:lnTo>
                </a:path>
              </a:pathLst>
            </a:custGeom>
            <a:ln w="19418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91880" y="6071050"/>
              <a:ext cx="136004" cy="161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545579" y="5855970"/>
              <a:ext cx="21590" cy="265430"/>
            </a:xfrm>
            <a:custGeom>
              <a:avLst/>
              <a:gdLst/>
              <a:ahLst/>
              <a:cxnLst/>
              <a:rect l="l" t="t" r="r" b="b"/>
              <a:pathLst>
                <a:path w="21590" h="265429">
                  <a:moveTo>
                    <a:pt x="10668" y="-9709"/>
                  </a:moveTo>
                  <a:lnTo>
                    <a:pt x="10668" y="274885"/>
                  </a:lnTo>
                </a:path>
              </a:pathLst>
            </a:custGeom>
            <a:ln w="40754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82530" y="6066478"/>
              <a:ext cx="132956" cy="16572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0"/>
                  </a:move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42738" y="6763512"/>
              <a:ext cx="329183" cy="26974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97958" y="6632826"/>
              <a:ext cx="612140" cy="398780"/>
            </a:xfrm>
            <a:custGeom>
              <a:avLst/>
              <a:gdLst/>
              <a:ahLst/>
              <a:cxnLst/>
              <a:rect l="l" t="t" r="r" b="b"/>
              <a:pathLst>
                <a:path w="612139" h="398779">
                  <a:moveTo>
                    <a:pt x="199643" y="1145"/>
                  </a:moveTo>
                  <a:lnTo>
                    <a:pt x="148798" y="7111"/>
                  </a:lnTo>
                  <a:lnTo>
                    <a:pt x="101798" y="26191"/>
                  </a:lnTo>
                  <a:lnTo>
                    <a:pt x="61239" y="56561"/>
                  </a:lnTo>
                  <a:lnTo>
                    <a:pt x="29717" y="96395"/>
                  </a:lnTo>
                  <a:lnTo>
                    <a:pt x="10931" y="136606"/>
                  </a:lnTo>
                  <a:lnTo>
                    <a:pt x="8381" y="147449"/>
                  </a:lnTo>
                  <a:lnTo>
                    <a:pt x="4532" y="160460"/>
                  </a:lnTo>
                  <a:lnTo>
                    <a:pt x="3152" y="174119"/>
                  </a:lnTo>
                  <a:lnTo>
                    <a:pt x="2291" y="187397"/>
                  </a:lnTo>
                  <a:lnTo>
                    <a:pt x="0" y="199265"/>
                  </a:lnTo>
                  <a:lnTo>
                    <a:pt x="2333" y="209478"/>
                  </a:lnTo>
                  <a:lnTo>
                    <a:pt x="3224" y="222521"/>
                  </a:lnTo>
                  <a:lnTo>
                    <a:pt x="4598" y="236318"/>
                  </a:lnTo>
                  <a:lnTo>
                    <a:pt x="8381" y="248795"/>
                  </a:lnTo>
                  <a:lnTo>
                    <a:pt x="8904" y="255876"/>
                  </a:lnTo>
                  <a:lnTo>
                    <a:pt x="11539" y="262121"/>
                  </a:lnTo>
                  <a:lnTo>
                    <a:pt x="14691" y="268180"/>
                  </a:lnTo>
                  <a:lnTo>
                    <a:pt x="16763" y="274703"/>
                  </a:lnTo>
                  <a:lnTo>
                    <a:pt x="19548" y="281218"/>
                  </a:lnTo>
                  <a:lnTo>
                    <a:pt x="60340" y="339091"/>
                  </a:lnTo>
                  <a:lnTo>
                    <a:pt x="95366" y="366560"/>
                  </a:lnTo>
                  <a:lnTo>
                    <a:pt x="134191" y="384251"/>
                  </a:lnTo>
                  <a:lnTo>
                    <a:pt x="176208" y="394154"/>
                  </a:lnTo>
                  <a:lnTo>
                    <a:pt x="220812" y="398264"/>
                  </a:lnTo>
                  <a:lnTo>
                    <a:pt x="267399" y="398573"/>
                  </a:lnTo>
                  <a:lnTo>
                    <a:pt x="315364" y="397074"/>
                  </a:lnTo>
                  <a:lnTo>
                    <a:pt x="364100" y="395760"/>
                  </a:lnTo>
                  <a:lnTo>
                    <a:pt x="413003" y="396623"/>
                  </a:lnTo>
                  <a:lnTo>
                    <a:pt x="464309" y="390475"/>
                  </a:lnTo>
                  <a:lnTo>
                    <a:pt x="510668" y="371639"/>
                  </a:lnTo>
                  <a:lnTo>
                    <a:pt x="550676" y="341674"/>
                  </a:lnTo>
                  <a:lnTo>
                    <a:pt x="582929" y="302135"/>
                  </a:lnTo>
                  <a:lnTo>
                    <a:pt x="586166" y="295639"/>
                  </a:lnTo>
                  <a:lnTo>
                    <a:pt x="589849" y="289424"/>
                  </a:lnTo>
                  <a:lnTo>
                    <a:pt x="593311" y="283088"/>
                  </a:lnTo>
                  <a:lnTo>
                    <a:pt x="595883" y="276227"/>
                  </a:lnTo>
                  <a:lnTo>
                    <a:pt x="597407" y="271655"/>
                  </a:lnTo>
                  <a:lnTo>
                    <a:pt x="598931" y="264797"/>
                  </a:lnTo>
                  <a:lnTo>
                    <a:pt x="602741" y="260225"/>
                  </a:lnTo>
                  <a:lnTo>
                    <a:pt x="604265" y="254891"/>
                  </a:lnTo>
                  <a:lnTo>
                    <a:pt x="604265" y="250319"/>
                  </a:lnTo>
                  <a:lnTo>
                    <a:pt x="607983" y="237836"/>
                  </a:lnTo>
                  <a:lnTo>
                    <a:pt x="609452" y="225026"/>
                  </a:lnTo>
                  <a:lnTo>
                    <a:pt x="610232" y="212098"/>
                  </a:lnTo>
                  <a:lnTo>
                    <a:pt x="611886" y="199265"/>
                  </a:lnTo>
                  <a:lnTo>
                    <a:pt x="610216" y="187191"/>
                  </a:lnTo>
                  <a:lnTo>
                    <a:pt x="609419" y="174305"/>
                  </a:lnTo>
                  <a:lnTo>
                    <a:pt x="607949" y="161327"/>
                  </a:lnTo>
                  <a:lnTo>
                    <a:pt x="604265" y="148973"/>
                  </a:lnTo>
                  <a:lnTo>
                    <a:pt x="601098" y="136506"/>
                  </a:lnTo>
                  <a:lnTo>
                    <a:pt x="595755" y="122780"/>
                  </a:lnTo>
                  <a:lnTo>
                    <a:pt x="551333" y="58352"/>
                  </a:lnTo>
                  <a:lnTo>
                    <a:pt x="516421" y="30877"/>
                  </a:lnTo>
                  <a:lnTo>
                    <a:pt x="478437" y="13399"/>
                  </a:lnTo>
                  <a:lnTo>
                    <a:pt x="437624" y="3824"/>
                  </a:lnTo>
                  <a:lnTo>
                    <a:pt x="394225" y="56"/>
                  </a:lnTo>
                  <a:lnTo>
                    <a:pt x="348485" y="0"/>
                  </a:lnTo>
                  <a:lnTo>
                    <a:pt x="300645" y="1559"/>
                  </a:lnTo>
                  <a:lnTo>
                    <a:pt x="250950" y="2639"/>
                  </a:lnTo>
                  <a:lnTo>
                    <a:pt x="199643" y="1145"/>
                  </a:lnTo>
                  <a:close/>
                </a:path>
              </a:pathLst>
            </a:custGeom>
            <a:ln w="40462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32850" y="6332220"/>
              <a:ext cx="136004" cy="31146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Vẽ sơ đồ</a:t>
            </a:r>
            <a:r>
              <a:rPr spc="-90" dirty="0"/>
              <a:t> </a:t>
            </a:r>
            <a:r>
              <a:rPr spc="-5" dirty="0"/>
              <a:t>khối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1967230"/>
            <a:chOff x="457200" y="1436369"/>
            <a:chExt cx="9144000" cy="196723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3615" y="1719071"/>
              <a:ext cx="683260" cy="331470"/>
            </a:xfrm>
            <a:custGeom>
              <a:avLst/>
              <a:gdLst/>
              <a:ahLst/>
              <a:cxnLst/>
              <a:rect l="l" t="t" r="r" b="b"/>
              <a:pathLst>
                <a:path w="683259" h="331469">
                  <a:moveTo>
                    <a:pt x="682751" y="165353"/>
                  </a:moveTo>
                  <a:lnTo>
                    <a:pt x="681227" y="161543"/>
                  </a:lnTo>
                  <a:lnTo>
                    <a:pt x="681227" y="144779"/>
                  </a:lnTo>
                  <a:lnTo>
                    <a:pt x="679703" y="140207"/>
                  </a:lnTo>
                  <a:lnTo>
                    <a:pt x="679703" y="136397"/>
                  </a:lnTo>
                  <a:lnTo>
                    <a:pt x="678179" y="131825"/>
                  </a:lnTo>
                  <a:lnTo>
                    <a:pt x="676655" y="128015"/>
                  </a:lnTo>
                  <a:lnTo>
                    <a:pt x="676655" y="123443"/>
                  </a:lnTo>
                  <a:lnTo>
                    <a:pt x="658367" y="81533"/>
                  </a:lnTo>
                  <a:lnTo>
                    <a:pt x="631595" y="48420"/>
                  </a:lnTo>
                  <a:lnTo>
                    <a:pt x="589026" y="18287"/>
                  </a:lnTo>
                  <a:lnTo>
                    <a:pt x="551687" y="5333"/>
                  </a:lnTo>
                  <a:lnTo>
                    <a:pt x="515111" y="0"/>
                  </a:lnTo>
                  <a:lnTo>
                    <a:pt x="167639" y="0"/>
                  </a:lnTo>
                  <a:lnTo>
                    <a:pt x="125089" y="5214"/>
                  </a:lnTo>
                  <a:lnTo>
                    <a:pt x="85343" y="21335"/>
                  </a:lnTo>
                  <a:lnTo>
                    <a:pt x="50932" y="46791"/>
                  </a:lnTo>
                  <a:lnTo>
                    <a:pt x="24383" y="80009"/>
                  </a:lnTo>
                  <a:lnTo>
                    <a:pt x="5333" y="121919"/>
                  </a:lnTo>
                  <a:lnTo>
                    <a:pt x="5575" y="129184"/>
                  </a:lnTo>
                  <a:lnTo>
                    <a:pt x="2946" y="136270"/>
                  </a:lnTo>
                  <a:lnTo>
                    <a:pt x="1524" y="143255"/>
                  </a:lnTo>
                  <a:lnTo>
                    <a:pt x="1524" y="160019"/>
                  </a:lnTo>
                  <a:lnTo>
                    <a:pt x="0" y="165353"/>
                  </a:lnTo>
                  <a:lnTo>
                    <a:pt x="1524" y="169925"/>
                  </a:lnTo>
                  <a:lnTo>
                    <a:pt x="1524" y="186689"/>
                  </a:lnTo>
                  <a:lnTo>
                    <a:pt x="2946" y="193674"/>
                  </a:lnTo>
                  <a:lnTo>
                    <a:pt x="5575" y="200748"/>
                  </a:lnTo>
                  <a:lnTo>
                    <a:pt x="5333" y="208025"/>
                  </a:lnTo>
                  <a:lnTo>
                    <a:pt x="13939" y="229795"/>
                  </a:lnTo>
                  <a:lnTo>
                    <a:pt x="40809" y="272557"/>
                  </a:lnTo>
                  <a:lnTo>
                    <a:pt x="76742" y="303242"/>
                  </a:lnTo>
                  <a:lnTo>
                    <a:pt x="115061" y="321563"/>
                  </a:lnTo>
                  <a:lnTo>
                    <a:pt x="167639" y="331469"/>
                  </a:lnTo>
                  <a:lnTo>
                    <a:pt x="515111" y="331469"/>
                  </a:lnTo>
                  <a:lnTo>
                    <a:pt x="558201" y="325622"/>
                  </a:lnTo>
                  <a:lnTo>
                    <a:pt x="597360" y="309724"/>
                  </a:lnTo>
                  <a:lnTo>
                    <a:pt x="631208" y="284696"/>
                  </a:lnTo>
                  <a:lnTo>
                    <a:pt x="658367" y="251459"/>
                  </a:lnTo>
                  <a:lnTo>
                    <a:pt x="676141" y="209878"/>
                  </a:lnTo>
                  <a:lnTo>
                    <a:pt x="680231" y="189689"/>
                  </a:lnTo>
                  <a:lnTo>
                    <a:pt x="682751" y="1653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1631" y="1824989"/>
              <a:ext cx="426719" cy="2240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3615" y="1719071"/>
              <a:ext cx="683260" cy="331470"/>
            </a:xfrm>
            <a:custGeom>
              <a:avLst/>
              <a:gdLst/>
              <a:ahLst/>
              <a:cxnLst/>
              <a:rect l="l" t="t" r="r" b="b"/>
              <a:pathLst>
                <a:path w="683259" h="331469">
                  <a:moveTo>
                    <a:pt x="167639" y="0"/>
                  </a:moveTo>
                  <a:lnTo>
                    <a:pt x="125089" y="5214"/>
                  </a:lnTo>
                  <a:lnTo>
                    <a:pt x="85343" y="21335"/>
                  </a:lnTo>
                  <a:lnTo>
                    <a:pt x="50932" y="46791"/>
                  </a:lnTo>
                  <a:lnTo>
                    <a:pt x="24383" y="80009"/>
                  </a:lnTo>
                  <a:lnTo>
                    <a:pt x="5333" y="121919"/>
                  </a:lnTo>
                  <a:lnTo>
                    <a:pt x="5575" y="129184"/>
                  </a:lnTo>
                  <a:lnTo>
                    <a:pt x="2946" y="136270"/>
                  </a:lnTo>
                  <a:lnTo>
                    <a:pt x="1524" y="143255"/>
                  </a:lnTo>
                  <a:lnTo>
                    <a:pt x="1524" y="160019"/>
                  </a:lnTo>
                  <a:lnTo>
                    <a:pt x="0" y="165353"/>
                  </a:lnTo>
                  <a:lnTo>
                    <a:pt x="1524" y="169925"/>
                  </a:lnTo>
                  <a:lnTo>
                    <a:pt x="1524" y="186689"/>
                  </a:lnTo>
                  <a:lnTo>
                    <a:pt x="2946" y="193674"/>
                  </a:lnTo>
                  <a:lnTo>
                    <a:pt x="5575" y="200748"/>
                  </a:lnTo>
                  <a:lnTo>
                    <a:pt x="5333" y="208025"/>
                  </a:lnTo>
                  <a:lnTo>
                    <a:pt x="9230" y="218173"/>
                  </a:lnTo>
                  <a:lnTo>
                    <a:pt x="31325" y="260817"/>
                  </a:lnTo>
                  <a:lnTo>
                    <a:pt x="60959" y="291845"/>
                  </a:lnTo>
                  <a:lnTo>
                    <a:pt x="93725" y="313181"/>
                  </a:lnTo>
                  <a:lnTo>
                    <a:pt x="130301" y="326135"/>
                  </a:lnTo>
                  <a:lnTo>
                    <a:pt x="167639" y="331469"/>
                  </a:lnTo>
                  <a:lnTo>
                    <a:pt x="515111" y="331469"/>
                  </a:lnTo>
                  <a:lnTo>
                    <a:pt x="558201" y="325622"/>
                  </a:lnTo>
                  <a:lnTo>
                    <a:pt x="597360" y="309724"/>
                  </a:lnTo>
                  <a:lnTo>
                    <a:pt x="631208" y="284696"/>
                  </a:lnTo>
                  <a:lnTo>
                    <a:pt x="658367" y="251459"/>
                  </a:lnTo>
                  <a:lnTo>
                    <a:pt x="676141" y="209878"/>
                  </a:lnTo>
                  <a:lnTo>
                    <a:pt x="682751" y="165353"/>
                  </a:lnTo>
                  <a:lnTo>
                    <a:pt x="681227" y="161543"/>
                  </a:lnTo>
                  <a:lnTo>
                    <a:pt x="681227" y="144779"/>
                  </a:lnTo>
                  <a:lnTo>
                    <a:pt x="679703" y="140207"/>
                  </a:lnTo>
                  <a:lnTo>
                    <a:pt x="679703" y="136397"/>
                  </a:lnTo>
                  <a:lnTo>
                    <a:pt x="678179" y="131825"/>
                  </a:lnTo>
                  <a:lnTo>
                    <a:pt x="676655" y="128015"/>
                  </a:lnTo>
                  <a:lnTo>
                    <a:pt x="676655" y="123443"/>
                  </a:lnTo>
                  <a:lnTo>
                    <a:pt x="672878" y="112611"/>
                  </a:lnTo>
                  <a:lnTo>
                    <a:pt x="650339" y="69753"/>
                  </a:lnTo>
                  <a:lnTo>
                    <a:pt x="621029" y="38861"/>
                  </a:lnTo>
                  <a:lnTo>
                    <a:pt x="579119" y="13715"/>
                  </a:lnTo>
                  <a:lnTo>
                    <a:pt x="515111" y="0"/>
                  </a:lnTo>
                  <a:lnTo>
                    <a:pt x="167639" y="0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8564" y="2042026"/>
              <a:ext cx="118376" cy="2616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2257" y="2295144"/>
              <a:ext cx="1196340" cy="120650"/>
            </a:xfrm>
            <a:custGeom>
              <a:avLst/>
              <a:gdLst/>
              <a:ahLst/>
              <a:cxnLst/>
              <a:rect l="l" t="t" r="r" b="b"/>
              <a:pathLst>
                <a:path w="1196340" h="120650">
                  <a:moveTo>
                    <a:pt x="1195862" y="0"/>
                  </a:moveTo>
                  <a:lnTo>
                    <a:pt x="62006" y="0"/>
                  </a:lnTo>
                  <a:lnTo>
                    <a:pt x="0" y="120395"/>
                  </a:lnTo>
                  <a:lnTo>
                    <a:pt x="1133855" y="120395"/>
                  </a:lnTo>
                  <a:lnTo>
                    <a:pt x="1195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13982" y="2412491"/>
              <a:ext cx="707136" cy="182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25511" y="2412491"/>
              <a:ext cx="85343" cy="18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22257" y="2295144"/>
              <a:ext cx="1196340" cy="120650"/>
            </a:xfrm>
            <a:custGeom>
              <a:avLst/>
              <a:gdLst/>
              <a:ahLst/>
              <a:cxnLst/>
              <a:rect l="l" t="t" r="r" b="b"/>
              <a:pathLst>
                <a:path w="1196340" h="120650">
                  <a:moveTo>
                    <a:pt x="62006" y="0"/>
                  </a:moveTo>
                  <a:lnTo>
                    <a:pt x="1195862" y="0"/>
                  </a:lnTo>
                  <a:lnTo>
                    <a:pt x="1133855" y="120395"/>
                  </a:lnTo>
                </a:path>
                <a:path w="1196340" h="120650">
                  <a:moveTo>
                    <a:pt x="0" y="120395"/>
                  </a:moveTo>
                  <a:lnTo>
                    <a:pt x="62006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200" y="24155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00182" y="2650236"/>
              <a:ext cx="119138" cy="3026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9712" y="3230880"/>
              <a:ext cx="17145" cy="163830"/>
            </a:xfrm>
            <a:custGeom>
              <a:avLst/>
              <a:gdLst/>
              <a:ahLst/>
              <a:cxnLst/>
              <a:rect l="l" t="t" r="r" b="b"/>
              <a:pathLst>
                <a:path w="17145" h="163829">
                  <a:moveTo>
                    <a:pt x="0" y="0"/>
                  </a:moveTo>
                  <a:lnTo>
                    <a:pt x="0" y="163829"/>
                  </a:lnTo>
                  <a:lnTo>
                    <a:pt x="17030" y="163829"/>
                  </a:lnTo>
                  <a:lnTo>
                    <a:pt x="170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7173" y="3384041"/>
              <a:ext cx="102235" cy="10795"/>
            </a:xfrm>
            <a:custGeom>
              <a:avLst/>
              <a:gdLst/>
              <a:ahLst/>
              <a:cxnLst/>
              <a:rect l="l" t="t" r="r" b="b"/>
              <a:pathLst>
                <a:path w="102234" h="10795">
                  <a:moveTo>
                    <a:pt x="102107" y="0"/>
                  </a:moveTo>
                  <a:lnTo>
                    <a:pt x="0" y="0"/>
                  </a:lnTo>
                  <a:lnTo>
                    <a:pt x="4412" y="10668"/>
                  </a:lnTo>
                  <a:lnTo>
                    <a:pt x="97695" y="10668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07173" y="3384041"/>
              <a:ext cx="102235" cy="10795"/>
            </a:xfrm>
            <a:custGeom>
              <a:avLst/>
              <a:gdLst/>
              <a:ahLst/>
              <a:cxnLst/>
              <a:rect l="l" t="t" r="r" b="b"/>
              <a:pathLst>
                <a:path w="102234" h="10795">
                  <a:moveTo>
                    <a:pt x="4412" y="10668"/>
                  </a:moveTo>
                  <a:lnTo>
                    <a:pt x="0" y="0"/>
                  </a:lnTo>
                  <a:lnTo>
                    <a:pt x="102107" y="0"/>
                  </a:lnTo>
                  <a:lnTo>
                    <a:pt x="97695" y="10668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1384" y="2415539"/>
              <a:ext cx="1254760" cy="234950"/>
            </a:xfrm>
            <a:custGeom>
              <a:avLst/>
              <a:gdLst/>
              <a:ahLst/>
              <a:cxnLst/>
              <a:rect l="l" t="t" r="r" b="b"/>
              <a:pathLst>
                <a:path w="1254759" h="234950">
                  <a:moveTo>
                    <a:pt x="1254729" y="0"/>
                  </a:moveTo>
                  <a:lnTo>
                    <a:pt x="120873" y="0"/>
                  </a:lnTo>
                  <a:lnTo>
                    <a:pt x="0" y="234696"/>
                  </a:lnTo>
                  <a:lnTo>
                    <a:pt x="1133856" y="234696"/>
                  </a:lnTo>
                  <a:lnTo>
                    <a:pt x="12547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13982" y="2415539"/>
              <a:ext cx="707135" cy="1508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34833" y="2444495"/>
              <a:ext cx="85343" cy="5212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25511" y="2415539"/>
              <a:ext cx="85343" cy="88239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1384" y="2415539"/>
              <a:ext cx="1254760" cy="234950"/>
            </a:xfrm>
            <a:custGeom>
              <a:avLst/>
              <a:gdLst/>
              <a:ahLst/>
              <a:cxnLst/>
              <a:rect l="l" t="t" r="r" b="b"/>
              <a:pathLst>
                <a:path w="1254759" h="234950">
                  <a:moveTo>
                    <a:pt x="1254729" y="0"/>
                  </a:moveTo>
                  <a:lnTo>
                    <a:pt x="1133856" y="234696"/>
                  </a:lnTo>
                  <a:lnTo>
                    <a:pt x="0" y="234696"/>
                  </a:lnTo>
                  <a:lnTo>
                    <a:pt x="120873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18553" y="2948177"/>
              <a:ext cx="871219" cy="266065"/>
            </a:xfrm>
            <a:custGeom>
              <a:avLst/>
              <a:gdLst/>
              <a:ahLst/>
              <a:cxnLst/>
              <a:rect l="l" t="t" r="r" b="b"/>
              <a:pathLst>
                <a:path w="871220" h="266064">
                  <a:moveTo>
                    <a:pt x="870966" y="265937"/>
                  </a:moveTo>
                  <a:lnTo>
                    <a:pt x="870966" y="0"/>
                  </a:lnTo>
                  <a:lnTo>
                    <a:pt x="0" y="0"/>
                  </a:lnTo>
                  <a:lnTo>
                    <a:pt x="0" y="265937"/>
                  </a:lnTo>
                  <a:lnTo>
                    <a:pt x="870966" y="2659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18553" y="2948177"/>
              <a:ext cx="871219" cy="266065"/>
            </a:xfrm>
            <a:custGeom>
              <a:avLst/>
              <a:gdLst/>
              <a:ahLst/>
              <a:cxnLst/>
              <a:rect l="l" t="t" r="r" b="b"/>
              <a:pathLst>
                <a:path w="871220" h="266064">
                  <a:moveTo>
                    <a:pt x="0" y="265938"/>
                  </a:moveTo>
                  <a:lnTo>
                    <a:pt x="0" y="0"/>
                  </a:lnTo>
                  <a:lnTo>
                    <a:pt x="870966" y="0"/>
                  </a:lnTo>
                  <a:lnTo>
                    <a:pt x="870966" y="265938"/>
                  </a:lnTo>
                  <a:lnTo>
                    <a:pt x="0" y="265938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18554" y="2948177"/>
            <a:ext cx="871219" cy="266065"/>
          </a:xfrm>
          <a:prstGeom prst="rect">
            <a:avLst/>
          </a:prstGeom>
          <a:ln w="17030">
            <a:solidFill>
              <a:srgbClr val="3E421A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375"/>
              </a:spcBef>
            </a:pPr>
            <a:r>
              <a:rPr sz="1150" spc="35" dirty="0">
                <a:latin typeface="Symbol"/>
                <a:cs typeface="Symbol"/>
              </a:rPr>
              <a:t>Δ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Symbol"/>
                <a:cs typeface="Symbol"/>
              </a:rPr>
              <a:t>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i="1" spc="50" dirty="0">
                <a:latin typeface="Times New Roman"/>
                <a:cs typeface="Times New Roman"/>
              </a:rPr>
              <a:t>b</a:t>
            </a:r>
            <a:r>
              <a:rPr sz="975" spc="75" baseline="42735" dirty="0">
                <a:latin typeface="Times New Roman"/>
                <a:cs typeface="Times New Roman"/>
              </a:rPr>
              <a:t>2 </a:t>
            </a:r>
            <a:r>
              <a:rPr sz="1150" spc="5" dirty="0">
                <a:latin typeface="Symbol"/>
                <a:cs typeface="Symbol"/>
              </a:rPr>
              <a:t></a:t>
            </a:r>
            <a:r>
              <a:rPr sz="1150" spc="-75" dirty="0">
                <a:latin typeface="Times New Roman"/>
                <a:cs typeface="Times New Roman"/>
              </a:rPr>
              <a:t> </a:t>
            </a:r>
            <a:r>
              <a:rPr sz="1150" spc="-65" dirty="0">
                <a:latin typeface="Times New Roman"/>
                <a:cs typeface="Times New Roman"/>
              </a:rPr>
              <a:t>4</a:t>
            </a:r>
            <a:r>
              <a:rPr sz="1150" i="1" spc="-65" dirty="0">
                <a:latin typeface="Times New Roman"/>
                <a:cs typeface="Times New Roman"/>
              </a:rPr>
              <a:t>ac</a:t>
            </a:r>
            <a:r>
              <a:rPr sz="1150" spc="-65" dirty="0"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9140" y="1773427"/>
            <a:ext cx="408305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Clr>
                <a:srgbClr val="184BB2"/>
              </a:buClr>
              <a:buFont typeface="Wingdings"/>
              <a:buChar char=""/>
              <a:tabLst>
                <a:tab pos="381000" algn="l"/>
                <a:tab pos="869950" algn="l"/>
                <a:tab pos="1398905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	dụ	2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: Thuật toán 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giải 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phương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trình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bậc</a:t>
            </a:r>
            <a:r>
              <a:rPr sz="2800" spc="-7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hai:</a:t>
            </a:r>
            <a:endParaRPr sz="280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ax</a:t>
            </a:r>
            <a:r>
              <a:rPr sz="2775" baseline="25525" dirty="0">
                <a:solidFill>
                  <a:srgbClr val="132767"/>
                </a:solidFill>
                <a:latin typeface="Times New Roman"/>
                <a:cs typeface="Times New Roman"/>
              </a:rPr>
              <a:t>2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bx + c = 0 , (a ≠</a:t>
            </a:r>
            <a:r>
              <a:rPr sz="2800" spc="-35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0).</a:t>
            </a:r>
            <a:endParaRPr sz="28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Font typeface="Wingdings"/>
              <a:buChar char=""/>
              <a:tabLst>
                <a:tab pos="380365" algn="l"/>
                <a:tab pos="381000" algn="l"/>
              </a:tabLst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Nhập a,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b,</a:t>
            </a:r>
            <a:r>
              <a:rPr sz="2800" spc="-3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c;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475541" y="3386194"/>
            <a:ext cx="3590925" cy="1082675"/>
            <a:chOff x="5475541" y="3386194"/>
            <a:chExt cx="3590925" cy="1082675"/>
          </a:xfrm>
        </p:grpSpPr>
        <p:sp>
          <p:nvSpPr>
            <p:cNvPr id="31" name="object 31"/>
            <p:cNvSpPr/>
            <p:nvPr/>
          </p:nvSpPr>
          <p:spPr>
            <a:xfrm>
              <a:off x="7103070" y="3386194"/>
              <a:ext cx="110314" cy="1298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45551" y="4122419"/>
              <a:ext cx="621791" cy="18287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71915" y="4123943"/>
              <a:ext cx="211835" cy="11506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05087" y="4122419"/>
              <a:ext cx="160020" cy="15011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649717" y="4024883"/>
              <a:ext cx="1408430" cy="316230"/>
            </a:xfrm>
            <a:custGeom>
              <a:avLst/>
              <a:gdLst/>
              <a:ahLst/>
              <a:cxnLst/>
              <a:rect l="l" t="t" r="r" b="b"/>
              <a:pathLst>
                <a:path w="1408429" h="316229">
                  <a:moveTo>
                    <a:pt x="169925" y="0"/>
                  </a:moveTo>
                  <a:lnTo>
                    <a:pt x="1408176" y="0"/>
                  </a:lnTo>
                  <a:lnTo>
                    <a:pt x="1238250" y="316229"/>
                  </a:lnTo>
                  <a:lnTo>
                    <a:pt x="0" y="316229"/>
                  </a:lnTo>
                  <a:lnTo>
                    <a:pt x="169925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09637" y="3714749"/>
              <a:ext cx="1343660" cy="222250"/>
            </a:xfrm>
            <a:custGeom>
              <a:avLst/>
              <a:gdLst/>
              <a:ahLst/>
              <a:cxnLst/>
              <a:rect l="l" t="t" r="r" b="b"/>
              <a:pathLst>
                <a:path w="1343659" h="222250">
                  <a:moveTo>
                    <a:pt x="0" y="0"/>
                  </a:moveTo>
                  <a:lnTo>
                    <a:pt x="1343405" y="0"/>
                  </a:lnTo>
                  <a:lnTo>
                    <a:pt x="1343405" y="221741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93474" y="3892924"/>
              <a:ext cx="119138" cy="1404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79613" y="3578351"/>
              <a:ext cx="85343" cy="4754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5227" y="3714749"/>
              <a:ext cx="782320" cy="106680"/>
            </a:xfrm>
            <a:custGeom>
              <a:avLst/>
              <a:gdLst/>
              <a:ahLst/>
              <a:cxnLst/>
              <a:rect l="l" t="t" r="r" b="b"/>
              <a:pathLst>
                <a:path w="782320" h="106679">
                  <a:moveTo>
                    <a:pt x="0" y="106679"/>
                  </a:moveTo>
                  <a:lnTo>
                    <a:pt x="0" y="0"/>
                  </a:lnTo>
                  <a:lnTo>
                    <a:pt x="781812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55658" y="3777862"/>
              <a:ext cx="119138" cy="1404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31685" y="3641597"/>
              <a:ext cx="97535" cy="868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4113" y="4106417"/>
              <a:ext cx="217170" cy="267970"/>
            </a:xfrm>
            <a:custGeom>
              <a:avLst/>
              <a:gdLst/>
              <a:ahLst/>
              <a:cxnLst/>
              <a:rect l="l" t="t" r="r" b="b"/>
              <a:pathLst>
                <a:path w="217170" h="267970">
                  <a:moveTo>
                    <a:pt x="0" y="267462"/>
                  </a:moveTo>
                  <a:lnTo>
                    <a:pt x="0" y="0"/>
                  </a:lnTo>
                  <a:lnTo>
                    <a:pt x="217170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6127" y="3992879"/>
              <a:ext cx="85343" cy="47548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27825" y="4114799"/>
              <a:ext cx="614680" cy="259079"/>
            </a:xfrm>
            <a:custGeom>
              <a:avLst/>
              <a:gdLst/>
              <a:ahLst/>
              <a:cxnLst/>
              <a:rect l="l" t="t" r="r" b="b"/>
              <a:pathLst>
                <a:path w="614679" h="259079">
                  <a:moveTo>
                    <a:pt x="0" y="0"/>
                  </a:moveTo>
                  <a:lnTo>
                    <a:pt x="614172" y="0"/>
                  </a:lnTo>
                  <a:lnTo>
                    <a:pt x="614172" y="259079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0943" y="4354067"/>
              <a:ext cx="102235" cy="20320"/>
            </a:xfrm>
            <a:custGeom>
              <a:avLst/>
              <a:gdLst/>
              <a:ahLst/>
              <a:cxnLst/>
              <a:rect l="l" t="t" r="r" b="b"/>
              <a:pathLst>
                <a:path w="102234" h="20320">
                  <a:moveTo>
                    <a:pt x="102107" y="0"/>
                  </a:moveTo>
                  <a:lnTo>
                    <a:pt x="0" y="0"/>
                  </a:lnTo>
                  <a:lnTo>
                    <a:pt x="8193" y="19812"/>
                  </a:lnTo>
                  <a:lnTo>
                    <a:pt x="93914" y="1981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90943" y="4354067"/>
              <a:ext cx="102235" cy="20320"/>
            </a:xfrm>
            <a:custGeom>
              <a:avLst/>
              <a:gdLst/>
              <a:ahLst/>
              <a:cxnLst/>
              <a:rect l="l" t="t" r="r" b="b"/>
              <a:pathLst>
                <a:path w="102234" h="20320">
                  <a:moveTo>
                    <a:pt x="8193" y="19812"/>
                  </a:moveTo>
                  <a:lnTo>
                    <a:pt x="0" y="0"/>
                  </a:lnTo>
                  <a:lnTo>
                    <a:pt x="102107" y="0"/>
                  </a:lnTo>
                  <a:lnTo>
                    <a:pt x="93914" y="19812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31279" y="4040123"/>
              <a:ext cx="97535" cy="8686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09665" y="3918203"/>
              <a:ext cx="603885" cy="369570"/>
            </a:xfrm>
            <a:custGeom>
              <a:avLst/>
              <a:gdLst/>
              <a:ahLst/>
              <a:cxnLst/>
              <a:rect l="l" t="t" r="r" b="b"/>
              <a:pathLst>
                <a:path w="603885" h="369570">
                  <a:moveTo>
                    <a:pt x="603504" y="184404"/>
                  </a:moveTo>
                  <a:lnTo>
                    <a:pt x="300989" y="0"/>
                  </a:lnTo>
                  <a:lnTo>
                    <a:pt x="0" y="184404"/>
                  </a:lnTo>
                  <a:lnTo>
                    <a:pt x="300989" y="369570"/>
                  </a:lnTo>
                  <a:lnTo>
                    <a:pt x="603504" y="184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09665" y="3918203"/>
              <a:ext cx="603885" cy="369570"/>
            </a:xfrm>
            <a:custGeom>
              <a:avLst/>
              <a:gdLst/>
              <a:ahLst/>
              <a:cxnLst/>
              <a:rect l="l" t="t" r="r" b="b"/>
              <a:pathLst>
                <a:path w="603885" h="369570">
                  <a:moveTo>
                    <a:pt x="300989" y="0"/>
                  </a:moveTo>
                  <a:lnTo>
                    <a:pt x="603504" y="184404"/>
                  </a:lnTo>
                  <a:lnTo>
                    <a:pt x="300989" y="369570"/>
                  </a:lnTo>
                  <a:lnTo>
                    <a:pt x="0" y="184404"/>
                  </a:lnTo>
                  <a:lnTo>
                    <a:pt x="300989" y="0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833367" y="3986998"/>
            <a:ext cx="3771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10" dirty="0">
                <a:latin typeface="Symbol"/>
                <a:cs typeface="Symbol"/>
              </a:rPr>
              <a:t>Δ</a:t>
            </a:r>
            <a:r>
              <a:rPr sz="1250" spc="-210" dirty="0">
                <a:latin typeface="Times New Roman"/>
                <a:cs typeface="Times New Roman"/>
              </a:rPr>
              <a:t> </a:t>
            </a:r>
            <a:r>
              <a:rPr sz="1250" spc="45" dirty="0">
                <a:latin typeface="Symbol"/>
                <a:cs typeface="Symbol"/>
              </a:rPr>
              <a:t></a:t>
            </a:r>
            <a:r>
              <a:rPr sz="1250" spc="45" dirty="0">
                <a:latin typeface="Times New Roman"/>
                <a:cs typeface="Times New Roman"/>
              </a:rPr>
              <a:t> </a:t>
            </a:r>
            <a:r>
              <a:rPr sz="1250" spc="-45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96849" y="3508057"/>
            <a:ext cx="728345" cy="405765"/>
            <a:chOff x="6796849" y="3508057"/>
            <a:chExt cx="728345" cy="405765"/>
          </a:xfrm>
        </p:grpSpPr>
        <p:sp>
          <p:nvSpPr>
            <p:cNvPr id="52" name="object 52"/>
            <p:cNvSpPr/>
            <p:nvPr/>
          </p:nvSpPr>
          <p:spPr>
            <a:xfrm>
              <a:off x="6805421" y="3516630"/>
              <a:ext cx="711200" cy="388620"/>
            </a:xfrm>
            <a:custGeom>
              <a:avLst/>
              <a:gdLst/>
              <a:ahLst/>
              <a:cxnLst/>
              <a:rect l="l" t="t" r="r" b="b"/>
              <a:pathLst>
                <a:path w="711200" h="388620">
                  <a:moveTo>
                    <a:pt x="710946" y="193548"/>
                  </a:moveTo>
                  <a:lnTo>
                    <a:pt x="354329" y="0"/>
                  </a:lnTo>
                  <a:lnTo>
                    <a:pt x="0" y="193548"/>
                  </a:lnTo>
                  <a:lnTo>
                    <a:pt x="354329" y="388620"/>
                  </a:lnTo>
                  <a:lnTo>
                    <a:pt x="710946" y="19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05421" y="3516630"/>
              <a:ext cx="711200" cy="388620"/>
            </a:xfrm>
            <a:custGeom>
              <a:avLst/>
              <a:gdLst/>
              <a:ahLst/>
              <a:cxnLst/>
              <a:rect l="l" t="t" r="r" b="b"/>
              <a:pathLst>
                <a:path w="711200" h="388620">
                  <a:moveTo>
                    <a:pt x="354329" y="0"/>
                  </a:moveTo>
                  <a:lnTo>
                    <a:pt x="710946" y="193548"/>
                  </a:lnTo>
                  <a:lnTo>
                    <a:pt x="354329" y="388620"/>
                  </a:lnTo>
                  <a:lnTo>
                    <a:pt x="0" y="193548"/>
                  </a:lnTo>
                  <a:lnTo>
                    <a:pt x="354329" y="0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942073" y="3565372"/>
            <a:ext cx="4375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155" dirty="0">
                <a:latin typeface="Symbol"/>
                <a:cs typeface="Symbol"/>
              </a:rPr>
              <a:t>Δ</a:t>
            </a:r>
            <a:r>
              <a:rPr sz="1450" spc="-254" dirty="0">
                <a:latin typeface="Times New Roman"/>
                <a:cs typeface="Times New Roman"/>
              </a:rPr>
              <a:t> </a:t>
            </a:r>
            <a:r>
              <a:rPr sz="1450" spc="65" dirty="0">
                <a:latin typeface="Symbol"/>
                <a:cs typeface="Symbol"/>
              </a:rPr>
              <a:t></a:t>
            </a:r>
            <a:r>
              <a:rPr sz="1450" spc="65" dirty="0">
                <a:latin typeface="Times New Roman"/>
                <a:cs typeface="Times New Roman"/>
              </a:rPr>
              <a:t> </a:t>
            </a:r>
            <a:r>
              <a:rPr sz="1450" spc="-53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64535" y="3652815"/>
            <a:ext cx="1839595" cy="104838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184BB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Tính</a:t>
            </a:r>
            <a:r>
              <a:rPr sz="2800" spc="-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25" dirty="0">
                <a:solidFill>
                  <a:srgbClr val="132767"/>
                </a:solidFill>
                <a:latin typeface="Symbol"/>
                <a:cs typeface="Symbol"/>
              </a:rPr>
              <a:t>Δ</a:t>
            </a:r>
            <a:r>
              <a:rPr sz="2800" spc="25" dirty="0">
                <a:solidFill>
                  <a:srgbClr val="132767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184BB2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Biện</a:t>
            </a:r>
            <a:r>
              <a:rPr sz="2800" spc="-7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luận: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424544" y="4332541"/>
            <a:ext cx="2937510" cy="1029335"/>
            <a:chOff x="5424544" y="4332541"/>
            <a:chExt cx="2937510" cy="1029335"/>
          </a:xfrm>
        </p:grpSpPr>
        <p:sp>
          <p:nvSpPr>
            <p:cNvPr id="58" name="object 58"/>
            <p:cNvSpPr/>
            <p:nvPr/>
          </p:nvSpPr>
          <p:spPr>
            <a:xfrm>
              <a:off x="8353043" y="4341113"/>
              <a:ext cx="0" cy="1012190"/>
            </a:xfrm>
            <a:custGeom>
              <a:avLst/>
              <a:gdLst/>
              <a:ahLst/>
              <a:cxnLst/>
              <a:rect l="l" t="t" r="r" b="b"/>
              <a:pathLst>
                <a:path h="1012189">
                  <a:moveTo>
                    <a:pt x="0" y="0"/>
                  </a:moveTo>
                  <a:lnTo>
                    <a:pt x="0" y="1011936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7161" y="5157977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79">
                  <a:moveTo>
                    <a:pt x="0" y="0"/>
                  </a:moveTo>
                  <a:lnTo>
                    <a:pt x="0" y="195072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24544" y="4373879"/>
              <a:ext cx="119138" cy="27826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90622" y="4365364"/>
              <a:ext cx="102750" cy="12066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16979" y="4485893"/>
              <a:ext cx="1042035" cy="867410"/>
            </a:xfrm>
            <a:custGeom>
              <a:avLst/>
              <a:gdLst/>
              <a:ahLst/>
              <a:cxnLst/>
              <a:rect l="l" t="t" r="r" b="b"/>
              <a:pathLst>
                <a:path w="1042034" h="867410">
                  <a:moveTo>
                    <a:pt x="0" y="867155"/>
                  </a:moveTo>
                  <a:lnTo>
                    <a:pt x="0" y="0"/>
                  </a:lnTo>
                  <a:lnTo>
                    <a:pt x="1041653" y="0"/>
                  </a:lnTo>
                  <a:lnTo>
                    <a:pt x="1041653" y="867155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25639" y="4659629"/>
              <a:ext cx="20320" cy="11430"/>
            </a:xfrm>
            <a:custGeom>
              <a:avLst/>
              <a:gdLst/>
              <a:ahLst/>
              <a:cxnLst/>
              <a:rect l="l" t="t" r="r" b="b"/>
              <a:pathLst>
                <a:path w="20320" h="11429">
                  <a:moveTo>
                    <a:pt x="0" y="11430"/>
                  </a:moveTo>
                  <a:lnTo>
                    <a:pt x="19811" y="0"/>
                  </a:lnTo>
                </a:path>
              </a:pathLst>
            </a:custGeom>
            <a:ln w="6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45451" y="4662677"/>
              <a:ext cx="29845" cy="52069"/>
            </a:xfrm>
            <a:custGeom>
              <a:avLst/>
              <a:gdLst/>
              <a:ahLst/>
              <a:cxnLst/>
              <a:rect l="l" t="t" r="r" b="b"/>
              <a:pathLst>
                <a:path w="29845" h="52070">
                  <a:moveTo>
                    <a:pt x="0" y="0"/>
                  </a:moveTo>
                  <a:lnTo>
                    <a:pt x="29718" y="51816"/>
                  </a:lnTo>
                </a:path>
              </a:pathLst>
            </a:custGeom>
            <a:ln w="13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40117" y="4559045"/>
              <a:ext cx="193675" cy="565785"/>
            </a:xfrm>
            <a:custGeom>
              <a:avLst/>
              <a:gdLst/>
              <a:ahLst/>
              <a:cxnLst/>
              <a:rect l="l" t="t" r="r" b="b"/>
              <a:pathLst>
                <a:path w="193675" h="565785">
                  <a:moveTo>
                    <a:pt x="38100" y="155448"/>
                  </a:moveTo>
                  <a:lnTo>
                    <a:pt x="76961" y="0"/>
                  </a:lnTo>
                </a:path>
                <a:path w="193675" h="565785">
                  <a:moveTo>
                    <a:pt x="76961" y="0"/>
                  </a:moveTo>
                  <a:lnTo>
                    <a:pt x="193548" y="0"/>
                  </a:lnTo>
                </a:path>
                <a:path w="193675" h="565785">
                  <a:moveTo>
                    <a:pt x="0" y="565403"/>
                  </a:moveTo>
                  <a:lnTo>
                    <a:pt x="20574" y="553974"/>
                  </a:lnTo>
                </a:path>
              </a:pathLst>
            </a:custGeom>
            <a:ln w="6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60691" y="5116067"/>
              <a:ext cx="29209" cy="52705"/>
            </a:xfrm>
            <a:custGeom>
              <a:avLst/>
              <a:gdLst/>
              <a:ahLst/>
              <a:cxnLst/>
              <a:rect l="l" t="t" r="r" b="b"/>
              <a:pathLst>
                <a:path w="29209" h="52704">
                  <a:moveTo>
                    <a:pt x="0" y="0"/>
                  </a:moveTo>
                  <a:lnTo>
                    <a:pt x="28955" y="52578"/>
                  </a:lnTo>
                </a:path>
              </a:pathLst>
            </a:custGeom>
            <a:ln w="13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92695" y="5013197"/>
              <a:ext cx="155575" cy="155575"/>
            </a:xfrm>
            <a:custGeom>
              <a:avLst/>
              <a:gdLst/>
              <a:ahLst/>
              <a:cxnLst/>
              <a:rect l="l" t="t" r="r" b="b"/>
              <a:pathLst>
                <a:path w="155575" h="155575">
                  <a:moveTo>
                    <a:pt x="0" y="155448"/>
                  </a:moveTo>
                  <a:lnTo>
                    <a:pt x="38861" y="0"/>
                  </a:lnTo>
                </a:path>
                <a:path w="155575" h="155575">
                  <a:moveTo>
                    <a:pt x="38861" y="0"/>
                  </a:moveTo>
                  <a:lnTo>
                    <a:pt x="155448" y="0"/>
                  </a:lnTo>
                </a:path>
              </a:pathLst>
            </a:custGeom>
            <a:ln w="6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471665" y="5195780"/>
            <a:ext cx="590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00" spc="1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61758" y="4742389"/>
            <a:ext cx="590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700" spc="10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00801" y="5091749"/>
            <a:ext cx="831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i="1" spc="20" dirty="0">
                <a:latin typeface="Times New Roman"/>
                <a:cs typeface="Times New Roman"/>
              </a:rPr>
              <a:t>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44545" y="4714794"/>
            <a:ext cx="819785" cy="71247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489"/>
              </a:spcBef>
            </a:pPr>
            <a:r>
              <a:rPr sz="1200" spc="25" dirty="0">
                <a:latin typeface="Times New Roman"/>
                <a:cs typeface="Times New Roman"/>
              </a:rPr>
              <a:t>2</a:t>
            </a:r>
            <a:r>
              <a:rPr sz="1200" i="1" spc="2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25400" marR="30480" algn="ctr">
              <a:lnSpc>
                <a:spcPct val="1204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1800" spc="37" baseline="-34722" dirty="0">
                <a:latin typeface="Symbol"/>
                <a:cs typeface="Symbol"/>
              </a:rPr>
              <a:t></a:t>
            </a:r>
            <a:r>
              <a:rPr sz="1800" spc="135" baseline="-34722" dirty="0">
                <a:latin typeface="Times New Roman"/>
                <a:cs typeface="Times New Roman"/>
              </a:rPr>
              <a:t> 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200" i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Δ</a:t>
            </a:r>
            <a:r>
              <a:rPr sz="1200" spc="-240" dirty="0">
                <a:latin typeface="Times New Roman"/>
                <a:cs typeface="Times New Roman"/>
              </a:rPr>
              <a:t> </a:t>
            </a:r>
            <a:r>
              <a:rPr sz="1800" spc="-397" baseline="-34722" dirty="0">
                <a:latin typeface="Times New Roman"/>
                <a:cs typeface="Times New Roman"/>
              </a:rPr>
              <a:t>; </a:t>
            </a:r>
            <a:r>
              <a:rPr sz="1800" spc="15" baseline="-34722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2</a:t>
            </a:r>
            <a:r>
              <a:rPr sz="1200" i="1" spc="25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75401" y="4539302"/>
            <a:ext cx="9740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751205" algn="l"/>
              </a:tabLst>
            </a:pPr>
            <a:r>
              <a:rPr sz="1800" i="1" spc="30" baseline="-37037" dirty="0">
                <a:latin typeface="Times New Roman"/>
                <a:cs typeface="Times New Roman"/>
              </a:rPr>
              <a:t>x  </a:t>
            </a:r>
            <a:r>
              <a:rPr sz="1800" spc="37" baseline="-37037" dirty="0">
                <a:latin typeface="Symbol"/>
                <a:cs typeface="Symbol"/>
              </a:rPr>
              <a:t>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i="1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1200" i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</a:t>
            </a:r>
            <a:r>
              <a:rPr sz="1200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7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Δ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800" spc="-367" baseline="-37037" dirty="0">
                <a:latin typeface="Times New Roman"/>
                <a:cs typeface="Times New Roman"/>
              </a:rPr>
              <a:t>;</a:t>
            </a:r>
            <a:endParaRPr sz="1800" baseline="-37037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68111" y="4894326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0" y="0"/>
                </a:moveTo>
                <a:lnTo>
                  <a:pt x="220979" y="0"/>
                </a:lnTo>
              </a:path>
            </a:pathLst>
          </a:custGeom>
          <a:ln w="69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193791" y="4652009"/>
            <a:ext cx="567690" cy="478155"/>
          </a:xfrm>
          <a:prstGeom prst="rect">
            <a:avLst/>
          </a:prstGeom>
          <a:ln w="17030">
            <a:solidFill>
              <a:srgbClr val="3E421A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24130">
              <a:lnSpc>
                <a:spcPts val="1295"/>
              </a:lnSpc>
              <a:spcBef>
                <a:spcPts val="935"/>
              </a:spcBef>
            </a:pPr>
            <a:r>
              <a:rPr sz="1300" i="1" spc="10" dirty="0">
                <a:latin typeface="Times New Roman"/>
                <a:cs typeface="Times New Roman"/>
              </a:rPr>
              <a:t>x </a:t>
            </a:r>
            <a:r>
              <a:rPr sz="1300" spc="10" dirty="0">
                <a:latin typeface="Symbol"/>
                <a:cs typeface="Symbol"/>
              </a:rPr>
              <a:t>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950" spc="15" baseline="34188" dirty="0">
                <a:latin typeface="Symbol"/>
                <a:cs typeface="Symbol"/>
              </a:rPr>
              <a:t></a:t>
            </a:r>
            <a:r>
              <a:rPr sz="1950" spc="15" baseline="34188" dirty="0">
                <a:latin typeface="Times New Roman"/>
                <a:cs typeface="Times New Roman"/>
              </a:rPr>
              <a:t> </a:t>
            </a:r>
            <a:r>
              <a:rPr sz="1950" i="1" spc="15" baseline="34188" dirty="0">
                <a:latin typeface="Times New Roman"/>
                <a:cs typeface="Times New Roman"/>
              </a:rPr>
              <a:t>b</a:t>
            </a:r>
            <a:r>
              <a:rPr sz="1950" i="1" spc="-390" baseline="34188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;</a:t>
            </a:r>
            <a:endParaRPr sz="1300">
              <a:latin typeface="Times New Roman"/>
              <a:cs typeface="Times New Roman"/>
            </a:endParaRPr>
          </a:p>
          <a:p>
            <a:pPr marL="299085" marR="3175">
              <a:lnSpc>
                <a:spcPts val="1295"/>
              </a:lnSpc>
            </a:pPr>
            <a:r>
              <a:rPr sz="1300" spc="25" dirty="0">
                <a:latin typeface="Times New Roman"/>
                <a:cs typeface="Times New Roman"/>
              </a:rPr>
              <a:t>2</a:t>
            </a:r>
            <a:r>
              <a:rPr sz="1300" i="1" spc="25" dirty="0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221739" y="4676180"/>
            <a:ext cx="1083945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97815" algn="l"/>
              </a:tabLst>
            </a:pPr>
            <a:r>
              <a:rPr sz="2800" dirty="0">
                <a:solidFill>
                  <a:srgbClr val="22A2E2"/>
                </a:solidFill>
                <a:latin typeface="Times New Roman"/>
                <a:cs typeface="Times New Roman"/>
              </a:rPr>
              <a:t>-	</a:t>
            </a:r>
            <a:r>
              <a:rPr sz="2800" spc="55" dirty="0">
                <a:solidFill>
                  <a:srgbClr val="132767"/>
                </a:solidFill>
                <a:latin typeface="Symbol"/>
                <a:cs typeface="Symbol"/>
              </a:rPr>
              <a:t>Δ</a:t>
            </a:r>
            <a:r>
              <a:rPr sz="2800" spc="5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&gt;</a:t>
            </a:r>
            <a:r>
              <a:rPr sz="2800" spc="-17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1085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297815" algn="l"/>
              </a:tabLst>
            </a:pPr>
            <a:r>
              <a:rPr sz="2800" dirty="0">
                <a:solidFill>
                  <a:srgbClr val="22A2E2"/>
                </a:solidFill>
                <a:latin typeface="Times New Roman"/>
                <a:cs typeface="Times New Roman"/>
              </a:rPr>
              <a:t>-	</a:t>
            </a:r>
            <a:r>
              <a:rPr sz="2800" spc="55" dirty="0">
                <a:solidFill>
                  <a:srgbClr val="132767"/>
                </a:solidFill>
                <a:latin typeface="Symbol"/>
                <a:cs typeface="Symbol"/>
              </a:rPr>
              <a:t>Δ</a:t>
            </a:r>
            <a:r>
              <a:rPr sz="2800" spc="5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=</a:t>
            </a:r>
            <a:r>
              <a:rPr sz="2800" spc="-17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1085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97815" algn="l"/>
              </a:tabLst>
            </a:pPr>
            <a:r>
              <a:rPr sz="2800" dirty="0">
                <a:solidFill>
                  <a:srgbClr val="22A2E2"/>
                </a:solidFill>
                <a:latin typeface="Times New Roman"/>
                <a:cs typeface="Times New Roman"/>
              </a:rPr>
              <a:t>-	</a:t>
            </a:r>
            <a:r>
              <a:rPr sz="2800" spc="55" dirty="0">
                <a:solidFill>
                  <a:srgbClr val="132767"/>
                </a:solidFill>
                <a:latin typeface="Symbol"/>
                <a:cs typeface="Symbol"/>
              </a:rPr>
              <a:t>Δ</a:t>
            </a:r>
            <a:r>
              <a:rPr sz="2800" spc="5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&lt;</a:t>
            </a:r>
            <a:r>
              <a:rPr sz="2800" spc="-17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1085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57200" y="5344534"/>
            <a:ext cx="9144000" cy="1971039"/>
            <a:chOff x="457200" y="5344534"/>
            <a:chExt cx="9144000" cy="1971039"/>
          </a:xfrm>
        </p:grpSpPr>
        <p:sp>
          <p:nvSpPr>
            <p:cNvPr id="78" name="object 78"/>
            <p:cNvSpPr/>
            <p:nvPr/>
          </p:nvSpPr>
          <p:spPr>
            <a:xfrm>
              <a:off x="5487161" y="5353049"/>
              <a:ext cx="2866390" cy="979169"/>
            </a:xfrm>
            <a:custGeom>
              <a:avLst/>
              <a:gdLst/>
              <a:ahLst/>
              <a:cxnLst/>
              <a:rect l="l" t="t" r="r" b="b"/>
              <a:pathLst>
                <a:path w="2866390" h="979170">
                  <a:moveTo>
                    <a:pt x="2865882" y="0"/>
                  </a:moveTo>
                  <a:lnTo>
                    <a:pt x="2865882" y="979170"/>
                  </a:lnTo>
                </a:path>
                <a:path w="2866390" h="979170">
                  <a:moveTo>
                    <a:pt x="1351026" y="782574"/>
                  </a:moveTo>
                  <a:lnTo>
                    <a:pt x="1351026" y="979170"/>
                  </a:lnTo>
                </a:path>
                <a:path w="2866390" h="979170">
                  <a:moveTo>
                    <a:pt x="0" y="0"/>
                  </a:moveTo>
                  <a:lnTo>
                    <a:pt x="0" y="356616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27592" y="5667622"/>
              <a:ext cx="119138" cy="14047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90311" y="6123298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921"/>
                  </a:lnTo>
                </a:path>
              </a:pathLst>
            </a:custGeom>
            <a:ln w="23329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19471" y="5799581"/>
              <a:ext cx="1135380" cy="332740"/>
            </a:xfrm>
            <a:custGeom>
              <a:avLst/>
              <a:gdLst/>
              <a:ahLst/>
              <a:cxnLst/>
              <a:rect l="l" t="t" r="r" b="b"/>
              <a:pathLst>
                <a:path w="1135379" h="332739">
                  <a:moveTo>
                    <a:pt x="1135379" y="0"/>
                  </a:moveTo>
                  <a:lnTo>
                    <a:pt x="170687" y="0"/>
                  </a:lnTo>
                  <a:lnTo>
                    <a:pt x="0" y="332232"/>
                  </a:lnTo>
                  <a:lnTo>
                    <a:pt x="964691" y="332232"/>
                  </a:lnTo>
                  <a:lnTo>
                    <a:pt x="1135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115305" y="5904737"/>
              <a:ext cx="731519" cy="15087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19471" y="5799581"/>
              <a:ext cx="1135380" cy="332740"/>
            </a:xfrm>
            <a:custGeom>
              <a:avLst/>
              <a:gdLst/>
              <a:ahLst/>
              <a:cxnLst/>
              <a:rect l="l" t="t" r="r" b="b"/>
              <a:pathLst>
                <a:path w="1135379" h="332739">
                  <a:moveTo>
                    <a:pt x="170687" y="0"/>
                  </a:moveTo>
                  <a:lnTo>
                    <a:pt x="1135379" y="0"/>
                  </a:lnTo>
                  <a:lnTo>
                    <a:pt x="964691" y="332232"/>
                  </a:lnTo>
                  <a:lnTo>
                    <a:pt x="0" y="332232"/>
                  </a:lnTo>
                  <a:lnTo>
                    <a:pt x="170687" y="0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064758" y="5777483"/>
              <a:ext cx="1553845" cy="358140"/>
            </a:xfrm>
            <a:custGeom>
              <a:avLst/>
              <a:gdLst/>
              <a:ahLst/>
              <a:cxnLst/>
              <a:rect l="l" t="t" r="r" b="b"/>
              <a:pathLst>
                <a:path w="1553845" h="358139">
                  <a:moveTo>
                    <a:pt x="1553717" y="0"/>
                  </a:moveTo>
                  <a:lnTo>
                    <a:pt x="169925" y="0"/>
                  </a:lnTo>
                  <a:lnTo>
                    <a:pt x="0" y="358139"/>
                  </a:lnTo>
                  <a:lnTo>
                    <a:pt x="1383029" y="358139"/>
                  </a:lnTo>
                  <a:lnTo>
                    <a:pt x="1553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14694" y="5894831"/>
              <a:ext cx="542543" cy="18287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65620" y="5895593"/>
              <a:ext cx="211835" cy="69494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88885" y="5895593"/>
              <a:ext cx="170687" cy="347472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272528" y="5894831"/>
              <a:ext cx="85343" cy="90068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64758" y="5431535"/>
              <a:ext cx="1553845" cy="704215"/>
            </a:xfrm>
            <a:custGeom>
              <a:avLst/>
              <a:gdLst/>
              <a:ahLst/>
              <a:cxnLst/>
              <a:rect l="l" t="t" r="r" b="b"/>
              <a:pathLst>
                <a:path w="1553845" h="704214">
                  <a:moveTo>
                    <a:pt x="169925" y="345948"/>
                  </a:moveTo>
                  <a:lnTo>
                    <a:pt x="1553717" y="345948"/>
                  </a:lnTo>
                  <a:lnTo>
                    <a:pt x="1383029" y="704088"/>
                  </a:lnTo>
                  <a:lnTo>
                    <a:pt x="0" y="704088"/>
                  </a:lnTo>
                  <a:lnTo>
                    <a:pt x="169925" y="345948"/>
                  </a:lnTo>
                  <a:close/>
                </a:path>
                <a:path w="1553845" h="704214">
                  <a:moveTo>
                    <a:pt x="777239" y="257555"/>
                  </a:moveTo>
                  <a:lnTo>
                    <a:pt x="784097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85476" y="5644000"/>
              <a:ext cx="117614" cy="14199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16979" y="5353049"/>
              <a:ext cx="1042035" cy="62230"/>
            </a:xfrm>
            <a:custGeom>
              <a:avLst/>
              <a:gdLst/>
              <a:ahLst/>
              <a:cxnLst/>
              <a:rect l="l" t="t" r="r" b="b"/>
              <a:pathLst>
                <a:path w="1042034" h="62229">
                  <a:moveTo>
                    <a:pt x="0" y="61722"/>
                  </a:moveTo>
                  <a:lnTo>
                    <a:pt x="0" y="0"/>
                  </a:lnTo>
                </a:path>
                <a:path w="1042034" h="62229">
                  <a:moveTo>
                    <a:pt x="1041653" y="0"/>
                  </a:moveTo>
                  <a:lnTo>
                    <a:pt x="1041653" y="61722"/>
                  </a:lnTo>
                  <a:lnTo>
                    <a:pt x="0" y="61722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7200" y="6332219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0"/>
                  </a:move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04888" y="6936486"/>
              <a:ext cx="286512" cy="35204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28865" y="6822947"/>
              <a:ext cx="634365" cy="346075"/>
            </a:xfrm>
            <a:custGeom>
              <a:avLst/>
              <a:gdLst/>
              <a:ahLst/>
              <a:cxnLst/>
              <a:rect l="l" t="t" r="r" b="b"/>
              <a:pathLst>
                <a:path w="634365" h="346075">
                  <a:moveTo>
                    <a:pt x="174498" y="0"/>
                  </a:moveTo>
                  <a:lnTo>
                    <a:pt x="128282" y="5644"/>
                  </a:lnTo>
                  <a:lnTo>
                    <a:pt x="88158" y="21859"/>
                  </a:lnTo>
                  <a:lnTo>
                    <a:pt x="53866" y="47909"/>
                  </a:lnTo>
                  <a:lnTo>
                    <a:pt x="25145" y="83057"/>
                  </a:lnTo>
                  <a:lnTo>
                    <a:pt x="17322" y="97929"/>
                  </a:lnTo>
                  <a:lnTo>
                    <a:pt x="13715" y="105155"/>
                  </a:lnTo>
                  <a:lnTo>
                    <a:pt x="11113" y="114932"/>
                  </a:lnTo>
                  <a:lnTo>
                    <a:pt x="8767" y="119157"/>
                  </a:lnTo>
                  <a:lnTo>
                    <a:pt x="7181" y="122097"/>
                  </a:lnTo>
                  <a:lnTo>
                    <a:pt x="6857" y="128016"/>
                  </a:lnTo>
                  <a:lnTo>
                    <a:pt x="2977" y="139171"/>
                  </a:lnTo>
                  <a:lnTo>
                    <a:pt x="1919" y="150423"/>
                  </a:lnTo>
                  <a:lnTo>
                    <a:pt x="1616" y="161711"/>
                  </a:lnTo>
                  <a:lnTo>
                    <a:pt x="0" y="172974"/>
                  </a:lnTo>
                  <a:lnTo>
                    <a:pt x="1524" y="176783"/>
                  </a:lnTo>
                  <a:lnTo>
                    <a:pt x="1524" y="189737"/>
                  </a:lnTo>
                  <a:lnTo>
                    <a:pt x="2396" y="195996"/>
                  </a:lnTo>
                  <a:lnTo>
                    <a:pt x="2157" y="200029"/>
                  </a:lnTo>
                  <a:lnTo>
                    <a:pt x="2554" y="204441"/>
                  </a:lnTo>
                  <a:lnTo>
                    <a:pt x="5333" y="211835"/>
                  </a:lnTo>
                  <a:lnTo>
                    <a:pt x="8262" y="223313"/>
                  </a:lnTo>
                  <a:lnTo>
                    <a:pt x="50814" y="293600"/>
                  </a:lnTo>
                  <a:lnTo>
                    <a:pt x="85467" y="320711"/>
                  </a:lnTo>
                  <a:lnTo>
                    <a:pt x="126536" y="337961"/>
                  </a:lnTo>
                  <a:lnTo>
                    <a:pt x="174498" y="345948"/>
                  </a:lnTo>
                  <a:lnTo>
                    <a:pt x="459485" y="345948"/>
                  </a:lnTo>
                  <a:lnTo>
                    <a:pt x="497585" y="341375"/>
                  </a:lnTo>
                  <a:lnTo>
                    <a:pt x="513587" y="337566"/>
                  </a:lnTo>
                  <a:lnTo>
                    <a:pt x="525779" y="332994"/>
                  </a:lnTo>
                  <a:lnTo>
                    <a:pt x="535685" y="328422"/>
                  </a:lnTo>
                  <a:lnTo>
                    <a:pt x="544828" y="324567"/>
                  </a:lnTo>
                  <a:lnTo>
                    <a:pt x="553397" y="318787"/>
                  </a:lnTo>
                  <a:lnTo>
                    <a:pt x="561683" y="312300"/>
                  </a:lnTo>
                  <a:lnTo>
                    <a:pt x="569976" y="306324"/>
                  </a:lnTo>
                  <a:lnTo>
                    <a:pt x="600751" y="273555"/>
                  </a:lnTo>
                  <a:lnTo>
                    <a:pt x="611160" y="257255"/>
                  </a:lnTo>
                  <a:lnTo>
                    <a:pt x="614329" y="251721"/>
                  </a:lnTo>
                  <a:lnTo>
                    <a:pt x="617228" y="246057"/>
                  </a:lnTo>
                  <a:lnTo>
                    <a:pt x="619505" y="240029"/>
                  </a:lnTo>
                  <a:lnTo>
                    <a:pt x="621029" y="236220"/>
                  </a:lnTo>
                  <a:lnTo>
                    <a:pt x="622553" y="230124"/>
                  </a:lnTo>
                  <a:lnTo>
                    <a:pt x="625601" y="226313"/>
                  </a:lnTo>
                  <a:lnTo>
                    <a:pt x="627126" y="221742"/>
                  </a:lnTo>
                  <a:lnTo>
                    <a:pt x="627126" y="217931"/>
                  </a:lnTo>
                  <a:lnTo>
                    <a:pt x="628591" y="211388"/>
                  </a:lnTo>
                  <a:lnTo>
                    <a:pt x="630035" y="208054"/>
                  </a:lnTo>
                  <a:lnTo>
                    <a:pt x="630978" y="203944"/>
                  </a:lnTo>
                  <a:lnTo>
                    <a:pt x="630935" y="195072"/>
                  </a:lnTo>
                  <a:lnTo>
                    <a:pt x="632459" y="191261"/>
                  </a:lnTo>
                  <a:lnTo>
                    <a:pt x="632459" y="178307"/>
                  </a:lnTo>
                  <a:lnTo>
                    <a:pt x="633983" y="172974"/>
                  </a:lnTo>
                  <a:lnTo>
                    <a:pt x="632355" y="162436"/>
                  </a:lnTo>
                  <a:lnTo>
                    <a:pt x="631517" y="151838"/>
                  </a:lnTo>
                  <a:lnTo>
                    <a:pt x="630197" y="140948"/>
                  </a:lnTo>
                  <a:lnTo>
                    <a:pt x="627126" y="129540"/>
                  </a:lnTo>
                  <a:lnTo>
                    <a:pt x="627126" y="124968"/>
                  </a:lnTo>
                  <a:lnTo>
                    <a:pt x="625601" y="121157"/>
                  </a:lnTo>
                  <a:lnTo>
                    <a:pt x="622553" y="115061"/>
                  </a:lnTo>
                  <a:lnTo>
                    <a:pt x="621029" y="111251"/>
                  </a:lnTo>
                  <a:lnTo>
                    <a:pt x="619505" y="106679"/>
                  </a:lnTo>
                  <a:lnTo>
                    <a:pt x="614933" y="95630"/>
                  </a:lnTo>
                  <a:lnTo>
                    <a:pt x="614540" y="94551"/>
                  </a:lnTo>
                  <a:lnTo>
                    <a:pt x="608076" y="84581"/>
                  </a:lnTo>
                  <a:lnTo>
                    <a:pt x="601294" y="73799"/>
                  </a:lnTo>
                  <a:lnTo>
                    <a:pt x="590902" y="60717"/>
                  </a:lnTo>
                  <a:lnTo>
                    <a:pt x="579572" y="48518"/>
                  </a:lnTo>
                  <a:lnTo>
                    <a:pt x="569976" y="40385"/>
                  </a:lnTo>
                  <a:lnTo>
                    <a:pt x="561683" y="34409"/>
                  </a:lnTo>
                  <a:lnTo>
                    <a:pt x="553397" y="27922"/>
                  </a:lnTo>
                  <a:lnTo>
                    <a:pt x="544828" y="22142"/>
                  </a:lnTo>
                  <a:lnTo>
                    <a:pt x="535685" y="18287"/>
                  </a:lnTo>
                  <a:lnTo>
                    <a:pt x="525779" y="13716"/>
                  </a:lnTo>
                  <a:lnTo>
                    <a:pt x="513587" y="9905"/>
                  </a:lnTo>
                  <a:lnTo>
                    <a:pt x="497585" y="5333"/>
                  </a:lnTo>
                  <a:lnTo>
                    <a:pt x="459485" y="0"/>
                  </a:lnTo>
                  <a:lnTo>
                    <a:pt x="174498" y="0"/>
                  </a:lnTo>
                  <a:close/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293474" y="6332219"/>
              <a:ext cx="119138" cy="163201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778618" y="6332219"/>
              <a:ext cx="119138" cy="16320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435974" y="6323704"/>
              <a:ext cx="117614" cy="171716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498591" y="6486905"/>
              <a:ext cx="2854960" cy="0"/>
            </a:xfrm>
            <a:custGeom>
              <a:avLst/>
              <a:gdLst/>
              <a:ahLst/>
              <a:cxnLst/>
              <a:rect l="l" t="t" r="r" b="b"/>
              <a:pathLst>
                <a:path w="2854959">
                  <a:moveTo>
                    <a:pt x="0" y="0"/>
                  </a:moveTo>
                  <a:lnTo>
                    <a:pt x="2854452" y="0"/>
                  </a:lnTo>
                </a:path>
              </a:pathLst>
            </a:custGeom>
            <a:ln w="1703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80954" y="6486905"/>
              <a:ext cx="119138" cy="34455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Vẽ sơ đồ</a:t>
            </a:r>
            <a:r>
              <a:rPr spc="-90" dirty="0"/>
              <a:t> </a:t>
            </a:r>
            <a:r>
              <a:rPr spc="-5" dirty="0"/>
              <a:t>khối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3916679"/>
            <a:chOff x="457200" y="1436369"/>
            <a:chExt cx="9144000" cy="391667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1978" y="1729739"/>
              <a:ext cx="923925" cy="427990"/>
            </a:xfrm>
            <a:custGeom>
              <a:avLst/>
              <a:gdLst/>
              <a:ahLst/>
              <a:cxnLst/>
              <a:rect l="l" t="t" r="r" b="b"/>
              <a:pathLst>
                <a:path w="923925" h="427989">
                  <a:moveTo>
                    <a:pt x="923544" y="214884"/>
                  </a:moveTo>
                  <a:lnTo>
                    <a:pt x="915871" y="160762"/>
                  </a:lnTo>
                  <a:lnTo>
                    <a:pt x="894588" y="110490"/>
                  </a:lnTo>
                  <a:lnTo>
                    <a:pt x="861576" y="66184"/>
                  </a:lnTo>
                  <a:lnTo>
                    <a:pt x="816687" y="32237"/>
                  </a:lnTo>
                  <a:lnTo>
                    <a:pt x="745035" y="6116"/>
                  </a:lnTo>
                  <a:lnTo>
                    <a:pt x="704088" y="0"/>
                  </a:lnTo>
                  <a:lnTo>
                    <a:pt x="219455" y="0"/>
                  </a:lnTo>
                  <a:lnTo>
                    <a:pt x="172077" y="5486"/>
                  </a:lnTo>
                  <a:lnTo>
                    <a:pt x="130039" y="18288"/>
                  </a:lnTo>
                  <a:lnTo>
                    <a:pt x="92793" y="38633"/>
                  </a:lnTo>
                  <a:lnTo>
                    <a:pt x="59789" y="66751"/>
                  </a:lnTo>
                  <a:lnTo>
                    <a:pt x="30479" y="102870"/>
                  </a:lnTo>
                  <a:lnTo>
                    <a:pt x="24522" y="116328"/>
                  </a:lnTo>
                  <a:lnTo>
                    <a:pt x="17511" y="129501"/>
                  </a:lnTo>
                  <a:lnTo>
                    <a:pt x="11650" y="143075"/>
                  </a:lnTo>
                  <a:lnTo>
                    <a:pt x="9144" y="157734"/>
                  </a:lnTo>
                  <a:lnTo>
                    <a:pt x="3620" y="172973"/>
                  </a:lnTo>
                  <a:lnTo>
                    <a:pt x="1900" y="185742"/>
                  </a:lnTo>
                  <a:lnTo>
                    <a:pt x="1516" y="198222"/>
                  </a:lnTo>
                  <a:lnTo>
                    <a:pt x="0" y="212598"/>
                  </a:lnTo>
                  <a:lnTo>
                    <a:pt x="6198" y="262350"/>
                  </a:lnTo>
                  <a:lnTo>
                    <a:pt x="22643" y="307318"/>
                  </a:lnTo>
                  <a:lnTo>
                    <a:pt x="48217" y="346560"/>
                  </a:lnTo>
                  <a:lnTo>
                    <a:pt x="81804" y="379137"/>
                  </a:lnTo>
                  <a:lnTo>
                    <a:pt x="122284" y="404109"/>
                  </a:lnTo>
                  <a:lnTo>
                    <a:pt x="168540" y="420538"/>
                  </a:lnTo>
                  <a:lnTo>
                    <a:pt x="219455" y="427482"/>
                  </a:lnTo>
                  <a:lnTo>
                    <a:pt x="704088" y="427482"/>
                  </a:lnTo>
                  <a:lnTo>
                    <a:pt x="751331" y="422148"/>
                  </a:lnTo>
                  <a:lnTo>
                    <a:pt x="799338" y="406146"/>
                  </a:lnTo>
                  <a:lnTo>
                    <a:pt x="832781" y="387043"/>
                  </a:lnTo>
                  <a:lnTo>
                    <a:pt x="869551" y="354015"/>
                  </a:lnTo>
                  <a:lnTo>
                    <a:pt x="905775" y="297713"/>
                  </a:lnTo>
                  <a:lnTo>
                    <a:pt x="920678" y="244660"/>
                  </a:lnTo>
                  <a:lnTo>
                    <a:pt x="923544" y="2148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68667" y="1863089"/>
              <a:ext cx="548640" cy="187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1978" y="1729739"/>
              <a:ext cx="923925" cy="676275"/>
            </a:xfrm>
            <a:custGeom>
              <a:avLst/>
              <a:gdLst/>
              <a:ahLst/>
              <a:cxnLst/>
              <a:rect l="l" t="t" r="r" b="b"/>
              <a:pathLst>
                <a:path w="923925" h="676275">
                  <a:moveTo>
                    <a:pt x="219455" y="0"/>
                  </a:moveTo>
                  <a:lnTo>
                    <a:pt x="172077" y="5486"/>
                  </a:lnTo>
                  <a:lnTo>
                    <a:pt x="130039" y="18288"/>
                  </a:lnTo>
                  <a:lnTo>
                    <a:pt x="92793" y="38633"/>
                  </a:lnTo>
                  <a:lnTo>
                    <a:pt x="59789" y="66751"/>
                  </a:lnTo>
                  <a:lnTo>
                    <a:pt x="30479" y="102870"/>
                  </a:lnTo>
                  <a:lnTo>
                    <a:pt x="24522" y="116328"/>
                  </a:lnTo>
                  <a:lnTo>
                    <a:pt x="17511" y="129501"/>
                  </a:lnTo>
                  <a:lnTo>
                    <a:pt x="11650" y="143075"/>
                  </a:lnTo>
                  <a:lnTo>
                    <a:pt x="9144" y="157734"/>
                  </a:lnTo>
                  <a:lnTo>
                    <a:pt x="3620" y="172973"/>
                  </a:lnTo>
                  <a:lnTo>
                    <a:pt x="1900" y="185742"/>
                  </a:lnTo>
                  <a:lnTo>
                    <a:pt x="1516" y="198222"/>
                  </a:lnTo>
                  <a:lnTo>
                    <a:pt x="0" y="212598"/>
                  </a:lnTo>
                  <a:lnTo>
                    <a:pt x="6198" y="262350"/>
                  </a:lnTo>
                  <a:lnTo>
                    <a:pt x="22643" y="307318"/>
                  </a:lnTo>
                  <a:lnTo>
                    <a:pt x="48217" y="346560"/>
                  </a:lnTo>
                  <a:lnTo>
                    <a:pt x="81804" y="379137"/>
                  </a:lnTo>
                  <a:lnTo>
                    <a:pt x="122284" y="404109"/>
                  </a:lnTo>
                  <a:lnTo>
                    <a:pt x="168540" y="420538"/>
                  </a:lnTo>
                  <a:lnTo>
                    <a:pt x="219455" y="427482"/>
                  </a:lnTo>
                  <a:lnTo>
                    <a:pt x="704088" y="427482"/>
                  </a:lnTo>
                  <a:lnTo>
                    <a:pt x="751331" y="422148"/>
                  </a:lnTo>
                  <a:lnTo>
                    <a:pt x="799338" y="406146"/>
                  </a:lnTo>
                  <a:lnTo>
                    <a:pt x="832781" y="387043"/>
                  </a:lnTo>
                  <a:lnTo>
                    <a:pt x="869551" y="354015"/>
                  </a:lnTo>
                  <a:lnTo>
                    <a:pt x="905775" y="297713"/>
                  </a:lnTo>
                  <a:lnTo>
                    <a:pt x="920678" y="244660"/>
                  </a:lnTo>
                  <a:lnTo>
                    <a:pt x="923544" y="214884"/>
                  </a:lnTo>
                  <a:lnTo>
                    <a:pt x="920928" y="187688"/>
                  </a:lnTo>
                  <a:lnTo>
                    <a:pt x="907411" y="134798"/>
                  </a:lnTo>
                  <a:lnTo>
                    <a:pt x="886560" y="97126"/>
                  </a:lnTo>
                  <a:lnTo>
                    <a:pt x="861576" y="66184"/>
                  </a:lnTo>
                  <a:lnTo>
                    <a:pt x="816687" y="32237"/>
                  </a:lnTo>
                  <a:lnTo>
                    <a:pt x="745035" y="6116"/>
                  </a:lnTo>
                  <a:lnTo>
                    <a:pt x="704088" y="0"/>
                  </a:lnTo>
                  <a:lnTo>
                    <a:pt x="219455" y="0"/>
                  </a:lnTo>
                  <a:close/>
                </a:path>
                <a:path w="923925" h="676275">
                  <a:moveTo>
                    <a:pt x="461010" y="427482"/>
                  </a:moveTo>
                  <a:lnTo>
                    <a:pt x="461010" y="675894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76693" y="2362961"/>
              <a:ext cx="132080" cy="52705"/>
            </a:xfrm>
            <a:custGeom>
              <a:avLst/>
              <a:gdLst/>
              <a:ahLst/>
              <a:cxnLst/>
              <a:rect l="l" t="t" r="r" b="b"/>
              <a:pathLst>
                <a:path w="132079" h="52705">
                  <a:moveTo>
                    <a:pt x="131825" y="0"/>
                  </a:moveTo>
                  <a:lnTo>
                    <a:pt x="0" y="0"/>
                  </a:lnTo>
                  <a:lnTo>
                    <a:pt x="22313" y="52578"/>
                  </a:lnTo>
                  <a:lnTo>
                    <a:pt x="109768" y="52578"/>
                  </a:lnTo>
                  <a:lnTo>
                    <a:pt x="131825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76693" y="2362961"/>
              <a:ext cx="132080" cy="52705"/>
            </a:xfrm>
            <a:custGeom>
              <a:avLst/>
              <a:gdLst/>
              <a:ahLst/>
              <a:cxnLst/>
              <a:rect l="l" t="t" r="r" b="b"/>
              <a:pathLst>
                <a:path w="132079" h="52705">
                  <a:moveTo>
                    <a:pt x="22313" y="52578"/>
                  </a:moveTo>
                  <a:lnTo>
                    <a:pt x="0" y="0"/>
                  </a:lnTo>
                  <a:lnTo>
                    <a:pt x="131825" y="0"/>
                  </a:lnTo>
                  <a:lnTo>
                    <a:pt x="109768" y="52578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9007" y="2415539"/>
              <a:ext cx="87630" cy="104139"/>
            </a:xfrm>
            <a:custGeom>
              <a:avLst/>
              <a:gdLst/>
              <a:ahLst/>
              <a:cxnLst/>
              <a:rect l="l" t="t" r="r" b="b"/>
              <a:pathLst>
                <a:path w="87629" h="104139">
                  <a:moveTo>
                    <a:pt x="87455" y="0"/>
                  </a:moveTo>
                  <a:lnTo>
                    <a:pt x="0" y="0"/>
                  </a:lnTo>
                  <a:lnTo>
                    <a:pt x="43980" y="103631"/>
                  </a:lnTo>
                  <a:lnTo>
                    <a:pt x="87455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99007" y="2415539"/>
              <a:ext cx="87630" cy="104139"/>
            </a:xfrm>
            <a:custGeom>
              <a:avLst/>
              <a:gdLst/>
              <a:ahLst/>
              <a:cxnLst/>
              <a:rect l="l" t="t" r="r" b="b"/>
              <a:pathLst>
                <a:path w="87629" h="104139">
                  <a:moveTo>
                    <a:pt x="43980" y="103631"/>
                  </a:moveTo>
                  <a:lnTo>
                    <a:pt x="0" y="0"/>
                  </a:lnTo>
                </a:path>
                <a:path w="87629" h="104139">
                  <a:moveTo>
                    <a:pt x="87455" y="0"/>
                  </a:moveTo>
                  <a:lnTo>
                    <a:pt x="43980" y="103631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41414" y="2628900"/>
              <a:ext cx="560832" cy="19202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19771" y="2668523"/>
              <a:ext cx="98297" cy="1074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8643" y="2628900"/>
              <a:ext cx="111251" cy="1897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7385" y="2519172"/>
              <a:ext cx="1263650" cy="382905"/>
            </a:xfrm>
            <a:custGeom>
              <a:avLst/>
              <a:gdLst/>
              <a:ahLst/>
              <a:cxnLst/>
              <a:rect l="l" t="t" r="r" b="b"/>
              <a:pathLst>
                <a:path w="1263650" h="382905">
                  <a:moveTo>
                    <a:pt x="176784" y="0"/>
                  </a:moveTo>
                  <a:lnTo>
                    <a:pt x="1263396" y="0"/>
                  </a:lnTo>
                  <a:lnTo>
                    <a:pt x="1086612" y="382523"/>
                  </a:lnTo>
                  <a:lnTo>
                    <a:pt x="0" y="382523"/>
                  </a:lnTo>
                  <a:lnTo>
                    <a:pt x="176784" y="0"/>
                  </a:lnTo>
                  <a:close/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8321" y="2901695"/>
              <a:ext cx="0" cy="318135"/>
            </a:xfrm>
            <a:custGeom>
              <a:avLst/>
              <a:gdLst/>
              <a:ahLst/>
              <a:cxnLst/>
              <a:rect l="l" t="t" r="r" b="b"/>
              <a:pathLst>
                <a:path h="318135">
                  <a:moveTo>
                    <a:pt x="0" y="0"/>
                  </a:moveTo>
                  <a:lnTo>
                    <a:pt x="0" y="317754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28638" y="3332987"/>
              <a:ext cx="1037590" cy="62230"/>
            </a:xfrm>
            <a:custGeom>
              <a:avLst/>
              <a:gdLst/>
              <a:ahLst/>
              <a:cxnLst/>
              <a:rect l="l" t="t" r="r" b="b"/>
              <a:pathLst>
                <a:path w="1037590" h="62229">
                  <a:moveTo>
                    <a:pt x="0" y="61722"/>
                  </a:moveTo>
                  <a:lnTo>
                    <a:pt x="0" y="0"/>
                  </a:lnTo>
                  <a:lnTo>
                    <a:pt x="1037081" y="0"/>
                  </a:lnTo>
                  <a:lnTo>
                    <a:pt x="1037081" y="61722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71055" y="3165805"/>
              <a:ext cx="153771" cy="17815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42988" y="3667505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79">
                  <a:moveTo>
                    <a:pt x="0" y="0"/>
                  </a:moveTo>
                  <a:lnTo>
                    <a:pt x="0" y="284226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65721" y="3898087"/>
              <a:ext cx="153771" cy="17815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50202" y="4241291"/>
              <a:ext cx="28956" cy="13258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00493" y="4259580"/>
              <a:ext cx="225552" cy="1097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0430" y="4278630"/>
              <a:ext cx="98297" cy="9525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4703" y="3807713"/>
              <a:ext cx="1167130" cy="566420"/>
            </a:xfrm>
            <a:custGeom>
              <a:avLst/>
              <a:gdLst/>
              <a:ahLst/>
              <a:cxnLst/>
              <a:rect l="l" t="t" r="r" b="b"/>
              <a:pathLst>
                <a:path w="1167129" h="566420">
                  <a:moveTo>
                    <a:pt x="748284" y="257556"/>
                  </a:moveTo>
                  <a:lnTo>
                    <a:pt x="1166622" y="512825"/>
                  </a:lnTo>
                  <a:lnTo>
                    <a:pt x="1079208" y="566165"/>
                  </a:lnTo>
                </a:path>
                <a:path w="1167129" h="566420">
                  <a:moveTo>
                    <a:pt x="416757" y="566165"/>
                  </a:moveTo>
                  <a:lnTo>
                    <a:pt x="329184" y="512825"/>
                  </a:lnTo>
                  <a:lnTo>
                    <a:pt x="748284" y="257556"/>
                  </a:lnTo>
                </a:path>
                <a:path w="1167129" h="566420">
                  <a:moveTo>
                    <a:pt x="632460" y="0"/>
                  </a:moveTo>
                  <a:lnTo>
                    <a:pt x="0" y="0"/>
                  </a:lnTo>
                  <a:lnTo>
                    <a:pt x="0" y="566165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70471" y="3735019"/>
              <a:ext cx="183489" cy="1461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61326" y="4320540"/>
              <a:ext cx="353695" cy="53340"/>
            </a:xfrm>
            <a:custGeom>
              <a:avLst/>
              <a:gdLst/>
              <a:ahLst/>
              <a:cxnLst/>
              <a:rect l="l" t="t" r="r" b="b"/>
              <a:pathLst>
                <a:path w="353695" h="53339">
                  <a:moveTo>
                    <a:pt x="353568" y="53339"/>
                  </a:moveTo>
                  <a:lnTo>
                    <a:pt x="353568" y="0"/>
                  </a:lnTo>
                  <a:lnTo>
                    <a:pt x="0" y="0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26935" y="3417569"/>
              <a:ext cx="414528" cy="26974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4521" y="3419855"/>
              <a:ext cx="30480" cy="8686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74814" y="3419093"/>
              <a:ext cx="280416" cy="35661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8638" y="3394709"/>
              <a:ext cx="1037590" cy="273050"/>
            </a:xfrm>
            <a:custGeom>
              <a:avLst/>
              <a:gdLst/>
              <a:ahLst/>
              <a:cxnLst/>
              <a:rect l="l" t="t" r="r" b="b"/>
              <a:pathLst>
                <a:path w="1037590" h="273050">
                  <a:moveTo>
                    <a:pt x="0" y="272796"/>
                  </a:moveTo>
                  <a:lnTo>
                    <a:pt x="0" y="0"/>
                  </a:lnTo>
                </a:path>
                <a:path w="1037590" h="273050">
                  <a:moveTo>
                    <a:pt x="1037081" y="0"/>
                  </a:moveTo>
                  <a:lnTo>
                    <a:pt x="1037081" y="272796"/>
                  </a:lnTo>
                  <a:lnTo>
                    <a:pt x="0" y="272796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1993" y="4187190"/>
              <a:ext cx="118872" cy="182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200" y="437388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64540" y="1773427"/>
            <a:ext cx="4082415" cy="292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 3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Vẽ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sơ đồ khối</a:t>
            </a:r>
            <a:r>
              <a:rPr sz="2800" spc="-12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để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tính</a:t>
            </a:r>
            <a:r>
              <a:rPr sz="2800" spc="-3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tổng</a:t>
            </a:r>
            <a:endParaRPr sz="280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 = 1 + 2 + … +</a:t>
            </a:r>
            <a:r>
              <a:rPr sz="2800" spc="-8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Phải xác</a:t>
            </a:r>
            <a:r>
              <a:rPr sz="2800" spc="-4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định: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184BB2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Biến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khởi</a:t>
            </a:r>
            <a:r>
              <a:rPr sz="2800" spc="-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tạo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Font typeface="Wingdings"/>
              <a:buChar char=""/>
              <a:tabLst>
                <a:tab pos="354965" algn="l"/>
                <a:tab pos="356235" algn="l"/>
              </a:tabLst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Điều kiện</a:t>
            </a:r>
            <a:r>
              <a:rPr sz="2800" spc="-3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dừng/lặp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7200" y="4362907"/>
            <a:ext cx="9144000" cy="2818130"/>
            <a:chOff x="457200" y="4362907"/>
            <a:chExt cx="9144000" cy="2818130"/>
          </a:xfrm>
        </p:grpSpPr>
        <p:sp>
          <p:nvSpPr>
            <p:cNvPr id="38" name="object 38"/>
            <p:cNvSpPr/>
            <p:nvPr/>
          </p:nvSpPr>
          <p:spPr>
            <a:xfrm>
              <a:off x="6811460" y="4373880"/>
              <a:ext cx="662940" cy="201930"/>
            </a:xfrm>
            <a:custGeom>
              <a:avLst/>
              <a:gdLst/>
              <a:ahLst/>
              <a:cxnLst/>
              <a:rect l="l" t="t" r="r" b="b"/>
              <a:pathLst>
                <a:path w="662940" h="201929">
                  <a:moveTo>
                    <a:pt x="662450" y="0"/>
                  </a:moveTo>
                  <a:lnTo>
                    <a:pt x="0" y="0"/>
                  </a:lnTo>
                  <a:lnTo>
                    <a:pt x="331526" y="201930"/>
                  </a:lnTo>
                  <a:lnTo>
                    <a:pt x="662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50202" y="4373880"/>
              <a:ext cx="30480" cy="7315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50430" y="4373880"/>
              <a:ext cx="103631" cy="7315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11460" y="4373880"/>
              <a:ext cx="662940" cy="201930"/>
            </a:xfrm>
            <a:custGeom>
              <a:avLst/>
              <a:gdLst/>
              <a:ahLst/>
              <a:cxnLst/>
              <a:rect l="l" t="t" r="r" b="b"/>
              <a:pathLst>
                <a:path w="662940" h="201929">
                  <a:moveTo>
                    <a:pt x="662450" y="0"/>
                  </a:moveTo>
                  <a:lnTo>
                    <a:pt x="331526" y="201930"/>
                  </a:lnTo>
                  <a:lnTo>
                    <a:pt x="0" y="0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65721" y="4575810"/>
              <a:ext cx="153771" cy="32644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4703" y="4373880"/>
              <a:ext cx="0" cy="979169"/>
            </a:xfrm>
            <a:custGeom>
              <a:avLst/>
              <a:gdLst/>
              <a:ahLst/>
              <a:cxnLst/>
              <a:rect l="l" t="t" r="r" b="b"/>
              <a:pathLst>
                <a:path h="979170">
                  <a:moveTo>
                    <a:pt x="0" y="0"/>
                  </a:moveTo>
                  <a:lnTo>
                    <a:pt x="0" y="979170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50379" y="4975098"/>
              <a:ext cx="580644" cy="109804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0296" y="5209032"/>
              <a:ext cx="156972" cy="86410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17842" y="5208270"/>
              <a:ext cx="280415" cy="2926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00850" y="4373880"/>
              <a:ext cx="1114425" cy="979169"/>
            </a:xfrm>
            <a:custGeom>
              <a:avLst/>
              <a:gdLst/>
              <a:ahLst/>
              <a:cxnLst/>
              <a:rect l="l" t="t" r="r" b="b"/>
              <a:pathLst>
                <a:path w="1114425" h="979170">
                  <a:moveTo>
                    <a:pt x="0" y="979170"/>
                  </a:moveTo>
                  <a:lnTo>
                    <a:pt x="0" y="517398"/>
                  </a:lnTo>
                  <a:lnTo>
                    <a:pt x="691133" y="517398"/>
                  </a:lnTo>
                  <a:lnTo>
                    <a:pt x="691133" y="979170"/>
                  </a:lnTo>
                </a:path>
                <a:path w="1114425" h="979170">
                  <a:moveTo>
                    <a:pt x="1114044" y="979170"/>
                  </a:moveTo>
                  <a:lnTo>
                    <a:pt x="1114044" y="0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9480" y="4620006"/>
              <a:ext cx="109728" cy="59893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91121" y="6045708"/>
              <a:ext cx="969263" cy="1143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91121" y="6160008"/>
              <a:ext cx="969263" cy="11430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4703" y="5353050"/>
              <a:ext cx="1545590" cy="974725"/>
            </a:xfrm>
            <a:custGeom>
              <a:avLst/>
              <a:gdLst/>
              <a:ahLst/>
              <a:cxnLst/>
              <a:rect l="l" t="t" r="r" b="b"/>
              <a:pathLst>
                <a:path w="1545590" h="974725">
                  <a:moveTo>
                    <a:pt x="248412" y="573786"/>
                  </a:moveTo>
                  <a:lnTo>
                    <a:pt x="1545336" y="573786"/>
                  </a:lnTo>
                  <a:lnTo>
                    <a:pt x="1325879" y="974598"/>
                  </a:lnTo>
                  <a:lnTo>
                    <a:pt x="28956" y="974598"/>
                  </a:lnTo>
                  <a:lnTo>
                    <a:pt x="248412" y="573786"/>
                  </a:lnTo>
                </a:path>
                <a:path w="1545590" h="974725">
                  <a:moveTo>
                    <a:pt x="0" y="0"/>
                  </a:moveTo>
                  <a:lnTo>
                    <a:pt x="0" y="309372"/>
                  </a:lnTo>
                  <a:lnTo>
                    <a:pt x="751331" y="309372"/>
                  </a:lnTo>
                  <a:lnTo>
                    <a:pt x="751331" y="100584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00850" y="5353050"/>
              <a:ext cx="691515" cy="100965"/>
            </a:xfrm>
            <a:custGeom>
              <a:avLst/>
              <a:gdLst/>
              <a:ahLst/>
              <a:cxnLst/>
              <a:rect l="l" t="t" r="r" b="b"/>
              <a:pathLst>
                <a:path w="691515" h="100964">
                  <a:moveTo>
                    <a:pt x="691133" y="100584"/>
                  </a:moveTo>
                  <a:lnTo>
                    <a:pt x="691133" y="0"/>
                  </a:lnTo>
                  <a:lnTo>
                    <a:pt x="0" y="0"/>
                  </a:lnTo>
                  <a:lnTo>
                    <a:pt x="0" y="100584"/>
                  </a:lnTo>
                  <a:lnTo>
                    <a:pt x="691133" y="1005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90003" y="5353050"/>
              <a:ext cx="30480" cy="457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66788" y="5353050"/>
              <a:ext cx="30480" cy="4572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17842" y="5353050"/>
              <a:ext cx="280415" cy="20116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00850" y="5353050"/>
              <a:ext cx="1114425" cy="462280"/>
            </a:xfrm>
            <a:custGeom>
              <a:avLst/>
              <a:gdLst/>
              <a:ahLst/>
              <a:cxnLst/>
              <a:rect l="l" t="t" r="r" b="b"/>
              <a:pathLst>
                <a:path w="1114425" h="462279">
                  <a:moveTo>
                    <a:pt x="0" y="100584"/>
                  </a:moveTo>
                  <a:lnTo>
                    <a:pt x="0" y="0"/>
                  </a:lnTo>
                </a:path>
                <a:path w="1114425" h="462279">
                  <a:moveTo>
                    <a:pt x="691133" y="0"/>
                  </a:moveTo>
                  <a:lnTo>
                    <a:pt x="691133" y="100584"/>
                  </a:lnTo>
                  <a:lnTo>
                    <a:pt x="0" y="100584"/>
                  </a:lnTo>
                </a:path>
                <a:path w="1114425" h="462279">
                  <a:moveTo>
                    <a:pt x="380238" y="461772"/>
                  </a:moveTo>
                  <a:lnTo>
                    <a:pt x="380238" y="357377"/>
                  </a:lnTo>
                  <a:lnTo>
                    <a:pt x="1114044" y="357377"/>
                  </a:lnTo>
                  <a:lnTo>
                    <a:pt x="1114044" y="0"/>
                  </a:lnTo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04583" y="5759653"/>
              <a:ext cx="153009" cy="17815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9259" y="6327648"/>
              <a:ext cx="22225" cy="303530"/>
            </a:xfrm>
            <a:custGeom>
              <a:avLst/>
              <a:gdLst/>
              <a:ahLst/>
              <a:cxnLst/>
              <a:rect l="l" t="t" r="r" b="b"/>
              <a:pathLst>
                <a:path w="22225" h="303529">
                  <a:moveTo>
                    <a:pt x="0" y="0"/>
                  </a:moveTo>
                  <a:lnTo>
                    <a:pt x="0" y="303276"/>
                  </a:lnTo>
                  <a:lnTo>
                    <a:pt x="21945" y="303276"/>
                  </a:lnTo>
                  <a:lnTo>
                    <a:pt x="219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E4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09638" y="6877812"/>
              <a:ext cx="365760" cy="2971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2373" y="6744462"/>
              <a:ext cx="777240" cy="425450"/>
            </a:xfrm>
            <a:custGeom>
              <a:avLst/>
              <a:gdLst/>
              <a:ahLst/>
              <a:cxnLst/>
              <a:rect l="l" t="t" r="r" b="b"/>
              <a:pathLst>
                <a:path w="777240" h="425450">
                  <a:moveTo>
                    <a:pt x="219455" y="0"/>
                  </a:moveTo>
                  <a:lnTo>
                    <a:pt x="145865" y="11725"/>
                  </a:lnTo>
                  <a:lnTo>
                    <a:pt x="80772" y="47244"/>
                  </a:lnTo>
                  <a:lnTo>
                    <a:pt x="42611" y="87570"/>
                  </a:lnTo>
                  <a:lnTo>
                    <a:pt x="18023" y="128549"/>
                  </a:lnTo>
                  <a:lnTo>
                    <a:pt x="2774" y="183262"/>
                  </a:lnTo>
                  <a:lnTo>
                    <a:pt x="0" y="212598"/>
                  </a:lnTo>
                  <a:lnTo>
                    <a:pt x="1437" y="224731"/>
                  </a:lnTo>
                  <a:lnTo>
                    <a:pt x="2095" y="236934"/>
                  </a:lnTo>
                  <a:lnTo>
                    <a:pt x="3611" y="248970"/>
                  </a:lnTo>
                  <a:lnTo>
                    <a:pt x="7620" y="260604"/>
                  </a:lnTo>
                  <a:lnTo>
                    <a:pt x="10821" y="277013"/>
                  </a:lnTo>
                  <a:lnTo>
                    <a:pt x="28955" y="315468"/>
                  </a:lnTo>
                  <a:lnTo>
                    <a:pt x="55521" y="352626"/>
                  </a:lnTo>
                  <a:lnTo>
                    <a:pt x="89900" y="382568"/>
                  </a:lnTo>
                  <a:lnTo>
                    <a:pt x="130046" y="404903"/>
                  </a:lnTo>
                  <a:lnTo>
                    <a:pt x="173914" y="419242"/>
                  </a:lnTo>
                  <a:lnTo>
                    <a:pt x="219455" y="425196"/>
                  </a:lnTo>
                  <a:lnTo>
                    <a:pt x="557783" y="425196"/>
                  </a:lnTo>
                  <a:lnTo>
                    <a:pt x="605790" y="419862"/>
                  </a:lnTo>
                  <a:lnTo>
                    <a:pt x="642366" y="409194"/>
                  </a:lnTo>
                  <a:lnTo>
                    <a:pt x="678324" y="390071"/>
                  </a:lnTo>
                  <a:lnTo>
                    <a:pt x="718623" y="357297"/>
                  </a:lnTo>
                  <a:lnTo>
                    <a:pt x="742950" y="327660"/>
                  </a:lnTo>
                  <a:lnTo>
                    <a:pt x="763836" y="286153"/>
                  </a:lnTo>
                  <a:lnTo>
                    <a:pt x="768096" y="272796"/>
                  </a:lnTo>
                  <a:lnTo>
                    <a:pt x="768096" y="267462"/>
                  </a:lnTo>
                  <a:lnTo>
                    <a:pt x="770381" y="262128"/>
                  </a:lnTo>
                  <a:lnTo>
                    <a:pt x="771905" y="256794"/>
                  </a:lnTo>
                  <a:lnTo>
                    <a:pt x="774192" y="251460"/>
                  </a:lnTo>
                  <a:lnTo>
                    <a:pt x="774192" y="246126"/>
                  </a:lnTo>
                  <a:lnTo>
                    <a:pt x="775716" y="240792"/>
                  </a:lnTo>
                  <a:lnTo>
                    <a:pt x="775716" y="219456"/>
                  </a:lnTo>
                  <a:lnTo>
                    <a:pt x="777240" y="212598"/>
                  </a:lnTo>
                  <a:lnTo>
                    <a:pt x="775716" y="207264"/>
                  </a:lnTo>
                  <a:lnTo>
                    <a:pt x="775716" y="191262"/>
                  </a:lnTo>
                  <a:lnTo>
                    <a:pt x="775287" y="184410"/>
                  </a:lnTo>
                  <a:lnTo>
                    <a:pt x="774196" y="177712"/>
                  </a:lnTo>
                  <a:lnTo>
                    <a:pt x="772531" y="171121"/>
                  </a:lnTo>
                  <a:lnTo>
                    <a:pt x="770381" y="164592"/>
                  </a:lnTo>
                  <a:lnTo>
                    <a:pt x="768432" y="159007"/>
                  </a:lnTo>
                  <a:lnTo>
                    <a:pt x="767224" y="151580"/>
                  </a:lnTo>
                  <a:lnTo>
                    <a:pt x="765690" y="143610"/>
                  </a:lnTo>
                  <a:lnTo>
                    <a:pt x="762761" y="136398"/>
                  </a:lnTo>
                  <a:lnTo>
                    <a:pt x="758742" y="129941"/>
                  </a:lnTo>
                  <a:lnTo>
                    <a:pt x="755522" y="123063"/>
                  </a:lnTo>
                  <a:lnTo>
                    <a:pt x="752303" y="116184"/>
                  </a:lnTo>
                  <a:lnTo>
                    <a:pt x="748283" y="109728"/>
                  </a:lnTo>
                  <a:lnTo>
                    <a:pt x="741769" y="97667"/>
                  </a:lnTo>
                  <a:lnTo>
                    <a:pt x="714581" y="64959"/>
                  </a:lnTo>
                  <a:lnTo>
                    <a:pt x="670224" y="31743"/>
                  </a:lnTo>
                  <a:lnTo>
                    <a:pt x="599598" y="5475"/>
                  </a:lnTo>
                  <a:lnTo>
                    <a:pt x="557783" y="0"/>
                  </a:lnTo>
                  <a:lnTo>
                    <a:pt x="219455" y="0"/>
                  </a:lnTo>
                  <a:close/>
                </a:path>
              </a:pathLst>
            </a:custGeom>
            <a:ln w="21945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13727" y="6577279"/>
              <a:ext cx="153009" cy="17815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Vẽ sơ đồ</a:t>
            </a:r>
            <a:r>
              <a:rPr spc="-90" dirty="0"/>
              <a:t> </a:t>
            </a:r>
            <a:r>
              <a:rPr spc="-5" dirty="0"/>
              <a:t>khối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89330"/>
            <a:chOff x="457200" y="1436369"/>
            <a:chExt cx="9144000" cy="98933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9346" y="1723643"/>
              <a:ext cx="720090" cy="357505"/>
            </a:xfrm>
            <a:custGeom>
              <a:avLst/>
              <a:gdLst/>
              <a:ahLst/>
              <a:cxnLst/>
              <a:rect l="l" t="t" r="r" b="b"/>
              <a:pathLst>
                <a:path w="720090" h="357505">
                  <a:moveTo>
                    <a:pt x="719767" y="179069"/>
                  </a:moveTo>
                  <a:lnTo>
                    <a:pt x="717481" y="176022"/>
                  </a:lnTo>
                  <a:lnTo>
                    <a:pt x="717481" y="156972"/>
                  </a:lnTo>
                  <a:lnTo>
                    <a:pt x="716554" y="151091"/>
                  </a:lnTo>
                  <a:lnTo>
                    <a:pt x="712363" y="137147"/>
                  </a:lnTo>
                  <a:lnTo>
                    <a:pt x="712909" y="133350"/>
                  </a:lnTo>
                  <a:lnTo>
                    <a:pt x="708949" y="121439"/>
                  </a:lnTo>
                  <a:lnTo>
                    <a:pt x="704008" y="109866"/>
                  </a:lnTo>
                  <a:lnTo>
                    <a:pt x="698373" y="98604"/>
                  </a:lnTo>
                  <a:lnTo>
                    <a:pt x="692335" y="87630"/>
                  </a:lnTo>
                  <a:lnTo>
                    <a:pt x="689581" y="80884"/>
                  </a:lnTo>
                  <a:lnTo>
                    <a:pt x="685067" y="75271"/>
                  </a:lnTo>
                  <a:lnTo>
                    <a:pt x="680187" y="70122"/>
                  </a:lnTo>
                  <a:lnTo>
                    <a:pt x="676333" y="64769"/>
                  </a:lnTo>
                  <a:lnTo>
                    <a:pt x="671249" y="59370"/>
                  </a:lnTo>
                  <a:lnTo>
                    <a:pt x="664555" y="52711"/>
                  </a:lnTo>
                  <a:lnTo>
                    <a:pt x="657654" y="46557"/>
                  </a:lnTo>
                  <a:lnTo>
                    <a:pt x="651949" y="42672"/>
                  </a:lnTo>
                  <a:lnTo>
                    <a:pt x="644209" y="35225"/>
                  </a:lnTo>
                  <a:lnTo>
                    <a:pt x="606229" y="14478"/>
                  </a:lnTo>
                  <a:lnTo>
                    <a:pt x="536887" y="0"/>
                  </a:lnTo>
                  <a:lnTo>
                    <a:pt x="181033" y="0"/>
                  </a:lnTo>
                  <a:lnTo>
                    <a:pt x="133569" y="5332"/>
                  </a:lnTo>
                  <a:lnTo>
                    <a:pt x="90361" y="23209"/>
                  </a:lnTo>
                  <a:lnTo>
                    <a:pt x="53282" y="51603"/>
                  </a:lnTo>
                  <a:lnTo>
                    <a:pt x="24207" y="88484"/>
                  </a:lnTo>
                  <a:lnTo>
                    <a:pt x="5011" y="131825"/>
                  </a:lnTo>
                  <a:lnTo>
                    <a:pt x="3866" y="140004"/>
                  </a:lnTo>
                  <a:lnTo>
                    <a:pt x="2044" y="148099"/>
                  </a:lnTo>
                  <a:lnTo>
                    <a:pt x="562" y="156248"/>
                  </a:lnTo>
                  <a:lnTo>
                    <a:pt x="439" y="164592"/>
                  </a:lnTo>
                  <a:lnTo>
                    <a:pt x="0" y="173791"/>
                  </a:lnTo>
                  <a:lnTo>
                    <a:pt x="4346" y="219543"/>
                  </a:lnTo>
                  <a:lnTo>
                    <a:pt x="25585" y="269748"/>
                  </a:lnTo>
                  <a:lnTo>
                    <a:pt x="55127" y="306385"/>
                  </a:lnTo>
                  <a:lnTo>
                    <a:pt x="93403" y="333756"/>
                  </a:lnTo>
                  <a:lnTo>
                    <a:pt x="101023" y="339089"/>
                  </a:lnTo>
                  <a:lnTo>
                    <a:pt x="112453" y="343662"/>
                  </a:lnTo>
                  <a:lnTo>
                    <a:pt x="123121" y="348233"/>
                  </a:lnTo>
                  <a:lnTo>
                    <a:pt x="140647" y="352806"/>
                  </a:lnTo>
                  <a:lnTo>
                    <a:pt x="181033" y="357378"/>
                  </a:lnTo>
                  <a:lnTo>
                    <a:pt x="536887" y="357378"/>
                  </a:lnTo>
                  <a:lnTo>
                    <a:pt x="577273" y="354330"/>
                  </a:lnTo>
                  <a:lnTo>
                    <a:pt x="616763" y="340290"/>
                  </a:lnTo>
                  <a:lnTo>
                    <a:pt x="659314" y="311331"/>
                  </a:lnTo>
                  <a:lnTo>
                    <a:pt x="690001" y="276889"/>
                  </a:lnTo>
                  <a:lnTo>
                    <a:pt x="700583" y="255896"/>
                  </a:lnTo>
                  <a:lnTo>
                    <a:pt x="705289" y="247650"/>
                  </a:lnTo>
                  <a:lnTo>
                    <a:pt x="710709" y="232571"/>
                  </a:lnTo>
                  <a:lnTo>
                    <a:pt x="712504" y="226115"/>
                  </a:lnTo>
                  <a:lnTo>
                    <a:pt x="714433" y="216407"/>
                  </a:lnTo>
                  <a:lnTo>
                    <a:pt x="715957" y="211836"/>
                  </a:lnTo>
                  <a:lnTo>
                    <a:pt x="715957" y="207263"/>
                  </a:lnTo>
                  <a:lnTo>
                    <a:pt x="717481" y="202692"/>
                  </a:lnTo>
                  <a:lnTo>
                    <a:pt x="717481" y="183642"/>
                  </a:lnTo>
                  <a:lnTo>
                    <a:pt x="719767" y="1790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88658" y="1837181"/>
              <a:ext cx="481583" cy="2011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9346" y="1723643"/>
              <a:ext cx="720090" cy="357505"/>
            </a:xfrm>
            <a:custGeom>
              <a:avLst/>
              <a:gdLst/>
              <a:ahLst/>
              <a:cxnLst/>
              <a:rect l="l" t="t" r="r" b="b"/>
              <a:pathLst>
                <a:path w="720090" h="357505">
                  <a:moveTo>
                    <a:pt x="181033" y="0"/>
                  </a:moveTo>
                  <a:lnTo>
                    <a:pt x="133569" y="5332"/>
                  </a:lnTo>
                  <a:lnTo>
                    <a:pt x="90361" y="23209"/>
                  </a:lnTo>
                  <a:lnTo>
                    <a:pt x="53282" y="51603"/>
                  </a:lnTo>
                  <a:lnTo>
                    <a:pt x="24207" y="88484"/>
                  </a:lnTo>
                  <a:lnTo>
                    <a:pt x="5011" y="131825"/>
                  </a:lnTo>
                  <a:lnTo>
                    <a:pt x="3866" y="140004"/>
                  </a:lnTo>
                  <a:lnTo>
                    <a:pt x="2044" y="148099"/>
                  </a:lnTo>
                  <a:lnTo>
                    <a:pt x="562" y="156248"/>
                  </a:lnTo>
                  <a:lnTo>
                    <a:pt x="439" y="164592"/>
                  </a:lnTo>
                  <a:lnTo>
                    <a:pt x="0" y="173791"/>
                  </a:lnTo>
                  <a:lnTo>
                    <a:pt x="115" y="182760"/>
                  </a:lnTo>
                  <a:lnTo>
                    <a:pt x="392" y="191790"/>
                  </a:lnTo>
                  <a:lnTo>
                    <a:pt x="439" y="201168"/>
                  </a:lnTo>
                  <a:lnTo>
                    <a:pt x="16534" y="253122"/>
                  </a:lnTo>
                  <a:lnTo>
                    <a:pt x="37180" y="287505"/>
                  </a:lnTo>
                  <a:lnTo>
                    <a:pt x="75257" y="322949"/>
                  </a:lnTo>
                  <a:lnTo>
                    <a:pt x="93403" y="333756"/>
                  </a:lnTo>
                  <a:lnTo>
                    <a:pt x="101023" y="339089"/>
                  </a:lnTo>
                  <a:lnTo>
                    <a:pt x="112453" y="343662"/>
                  </a:lnTo>
                  <a:lnTo>
                    <a:pt x="123121" y="348233"/>
                  </a:lnTo>
                  <a:lnTo>
                    <a:pt x="140647" y="352806"/>
                  </a:lnTo>
                  <a:lnTo>
                    <a:pt x="181033" y="357378"/>
                  </a:lnTo>
                  <a:lnTo>
                    <a:pt x="536887" y="357378"/>
                  </a:lnTo>
                  <a:lnTo>
                    <a:pt x="577273" y="354330"/>
                  </a:lnTo>
                  <a:lnTo>
                    <a:pt x="616763" y="340290"/>
                  </a:lnTo>
                  <a:lnTo>
                    <a:pt x="651949" y="316992"/>
                  </a:lnTo>
                  <a:lnTo>
                    <a:pt x="659314" y="311331"/>
                  </a:lnTo>
                  <a:lnTo>
                    <a:pt x="668151" y="302542"/>
                  </a:lnTo>
                  <a:lnTo>
                    <a:pt x="676888" y="293167"/>
                  </a:lnTo>
                  <a:lnTo>
                    <a:pt x="683953" y="285750"/>
                  </a:lnTo>
                  <a:lnTo>
                    <a:pt x="690001" y="276889"/>
                  </a:lnTo>
                  <a:lnTo>
                    <a:pt x="695516" y="266290"/>
                  </a:lnTo>
                  <a:lnTo>
                    <a:pt x="700583" y="255896"/>
                  </a:lnTo>
                  <a:lnTo>
                    <a:pt x="705289" y="247650"/>
                  </a:lnTo>
                  <a:lnTo>
                    <a:pt x="708489" y="238757"/>
                  </a:lnTo>
                  <a:lnTo>
                    <a:pt x="710709" y="232571"/>
                  </a:lnTo>
                  <a:lnTo>
                    <a:pt x="712504" y="226115"/>
                  </a:lnTo>
                  <a:lnTo>
                    <a:pt x="714433" y="216407"/>
                  </a:lnTo>
                  <a:lnTo>
                    <a:pt x="715957" y="211836"/>
                  </a:lnTo>
                  <a:lnTo>
                    <a:pt x="715957" y="207263"/>
                  </a:lnTo>
                  <a:lnTo>
                    <a:pt x="717481" y="202692"/>
                  </a:lnTo>
                  <a:lnTo>
                    <a:pt x="717481" y="183642"/>
                  </a:lnTo>
                  <a:lnTo>
                    <a:pt x="719767" y="179069"/>
                  </a:lnTo>
                  <a:lnTo>
                    <a:pt x="717481" y="176022"/>
                  </a:lnTo>
                  <a:lnTo>
                    <a:pt x="717481" y="156972"/>
                  </a:lnTo>
                  <a:lnTo>
                    <a:pt x="716554" y="151091"/>
                  </a:lnTo>
                  <a:lnTo>
                    <a:pt x="712363" y="137147"/>
                  </a:lnTo>
                  <a:lnTo>
                    <a:pt x="712909" y="133350"/>
                  </a:lnTo>
                  <a:lnTo>
                    <a:pt x="708949" y="121439"/>
                  </a:lnTo>
                  <a:lnTo>
                    <a:pt x="704008" y="109866"/>
                  </a:lnTo>
                  <a:lnTo>
                    <a:pt x="698373" y="98604"/>
                  </a:lnTo>
                  <a:lnTo>
                    <a:pt x="692335" y="87630"/>
                  </a:lnTo>
                  <a:lnTo>
                    <a:pt x="689581" y="80884"/>
                  </a:lnTo>
                  <a:lnTo>
                    <a:pt x="685067" y="75271"/>
                  </a:lnTo>
                  <a:lnTo>
                    <a:pt x="680187" y="70122"/>
                  </a:lnTo>
                  <a:lnTo>
                    <a:pt x="676333" y="64769"/>
                  </a:lnTo>
                  <a:lnTo>
                    <a:pt x="671249" y="59370"/>
                  </a:lnTo>
                  <a:lnTo>
                    <a:pt x="664555" y="52711"/>
                  </a:lnTo>
                  <a:lnTo>
                    <a:pt x="657654" y="46557"/>
                  </a:lnTo>
                  <a:lnTo>
                    <a:pt x="651949" y="42672"/>
                  </a:lnTo>
                  <a:lnTo>
                    <a:pt x="644209" y="35225"/>
                  </a:lnTo>
                  <a:lnTo>
                    <a:pt x="635523" y="29408"/>
                  </a:lnTo>
                  <a:lnTo>
                    <a:pt x="626287" y="24317"/>
                  </a:lnTo>
                  <a:lnTo>
                    <a:pt x="616897" y="19050"/>
                  </a:lnTo>
                  <a:lnTo>
                    <a:pt x="606229" y="14478"/>
                  </a:lnTo>
                  <a:lnTo>
                    <a:pt x="594799" y="9906"/>
                  </a:lnTo>
                  <a:lnTo>
                    <a:pt x="577273" y="4572"/>
                  </a:lnTo>
                  <a:lnTo>
                    <a:pt x="536887" y="0"/>
                  </a:lnTo>
                  <a:lnTo>
                    <a:pt x="181033" y="0"/>
                  </a:lnTo>
                  <a:close/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0425" y="2081021"/>
              <a:ext cx="134238" cy="3204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90054" y="2391917"/>
              <a:ext cx="1231900" cy="24130"/>
            </a:xfrm>
            <a:custGeom>
              <a:avLst/>
              <a:gdLst/>
              <a:ahLst/>
              <a:cxnLst/>
              <a:rect l="l" t="t" r="r" b="b"/>
              <a:pathLst>
                <a:path w="1231900" h="24130">
                  <a:moveTo>
                    <a:pt x="1231291" y="0"/>
                  </a:moveTo>
                  <a:lnTo>
                    <a:pt x="10567" y="0"/>
                  </a:lnTo>
                  <a:lnTo>
                    <a:pt x="0" y="23621"/>
                  </a:lnTo>
                  <a:lnTo>
                    <a:pt x="1220723" y="23621"/>
                  </a:lnTo>
                  <a:lnTo>
                    <a:pt x="12312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90054" y="2391917"/>
              <a:ext cx="1231900" cy="24130"/>
            </a:xfrm>
            <a:custGeom>
              <a:avLst/>
              <a:gdLst/>
              <a:ahLst/>
              <a:cxnLst/>
              <a:rect l="l" t="t" r="r" b="b"/>
              <a:pathLst>
                <a:path w="1231900" h="24130">
                  <a:moveTo>
                    <a:pt x="10567" y="0"/>
                  </a:moveTo>
                  <a:lnTo>
                    <a:pt x="1231291" y="0"/>
                  </a:lnTo>
                  <a:lnTo>
                    <a:pt x="1220723" y="23621"/>
                  </a:lnTo>
                </a:path>
                <a:path w="1231900" h="24130">
                  <a:moveTo>
                    <a:pt x="0" y="23621"/>
                  </a:moveTo>
                  <a:lnTo>
                    <a:pt x="10567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4540" y="1773427"/>
            <a:ext cx="410908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 4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Vẽ sơ đồ khối để  tìm số lớn nhất trong ba 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a, b,</a:t>
            </a:r>
            <a:r>
              <a:rPr sz="2800" spc="-3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200" y="2405951"/>
            <a:ext cx="9144000" cy="4909820"/>
            <a:chOff x="457200" y="2405951"/>
            <a:chExt cx="9144000" cy="4909820"/>
          </a:xfrm>
        </p:grpSpPr>
        <p:sp>
          <p:nvSpPr>
            <p:cNvPr id="16" name="object 16"/>
            <p:cNvSpPr/>
            <p:nvPr/>
          </p:nvSpPr>
          <p:spPr>
            <a:xfrm>
              <a:off x="6531102" y="2499360"/>
              <a:ext cx="798575" cy="12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1102" y="2627376"/>
              <a:ext cx="798575" cy="1280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44156" y="2534412"/>
              <a:ext cx="89915" cy="97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46264" y="2499360"/>
              <a:ext cx="97535" cy="10058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45173" y="2415540"/>
              <a:ext cx="1365885" cy="323850"/>
            </a:xfrm>
            <a:custGeom>
              <a:avLst/>
              <a:gdLst/>
              <a:ahLst/>
              <a:cxnLst/>
              <a:rect l="l" t="t" r="r" b="b"/>
              <a:pathLst>
                <a:path w="1365884" h="323850">
                  <a:moveTo>
                    <a:pt x="1365604" y="0"/>
                  </a:moveTo>
                  <a:lnTo>
                    <a:pt x="1220724" y="323849"/>
                  </a:lnTo>
                  <a:lnTo>
                    <a:pt x="0" y="323849"/>
                  </a:lnTo>
                  <a:lnTo>
                    <a:pt x="144880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1949" y="2739390"/>
              <a:ext cx="134238" cy="2762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55308" y="3006090"/>
              <a:ext cx="738505" cy="264160"/>
            </a:xfrm>
            <a:custGeom>
              <a:avLst/>
              <a:gdLst/>
              <a:ahLst/>
              <a:cxnLst/>
              <a:rect l="l" t="t" r="r" b="b"/>
              <a:pathLst>
                <a:path w="738504" h="264160">
                  <a:moveTo>
                    <a:pt x="738377" y="263651"/>
                  </a:moveTo>
                  <a:lnTo>
                    <a:pt x="738377" y="0"/>
                  </a:lnTo>
                  <a:lnTo>
                    <a:pt x="0" y="0"/>
                  </a:lnTo>
                  <a:lnTo>
                    <a:pt x="0" y="263651"/>
                  </a:lnTo>
                  <a:lnTo>
                    <a:pt x="738377" y="2636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3888" y="3072384"/>
              <a:ext cx="597408" cy="16002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55308" y="3006090"/>
              <a:ext cx="738505" cy="264160"/>
            </a:xfrm>
            <a:custGeom>
              <a:avLst/>
              <a:gdLst/>
              <a:ahLst/>
              <a:cxnLst/>
              <a:rect l="l" t="t" r="r" b="b"/>
              <a:pathLst>
                <a:path w="738504" h="264160">
                  <a:moveTo>
                    <a:pt x="0" y="263651"/>
                  </a:moveTo>
                  <a:lnTo>
                    <a:pt x="0" y="0"/>
                  </a:lnTo>
                  <a:lnTo>
                    <a:pt x="738377" y="0"/>
                  </a:lnTo>
                  <a:lnTo>
                    <a:pt x="738377" y="263651"/>
                  </a:lnTo>
                  <a:lnTo>
                    <a:pt x="0" y="263651"/>
                  </a:lnTo>
                  <a:close/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2073" y="3260153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20">
                  <a:moveTo>
                    <a:pt x="0" y="0"/>
                  </a:moveTo>
                  <a:lnTo>
                    <a:pt x="0" y="134556"/>
                  </a:lnTo>
                </a:path>
              </a:pathLst>
            </a:custGeom>
            <a:ln w="23260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00" y="33947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52338" y="4108704"/>
              <a:ext cx="603503" cy="16002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99759" y="4045458"/>
              <a:ext cx="714375" cy="257810"/>
            </a:xfrm>
            <a:custGeom>
              <a:avLst/>
              <a:gdLst/>
              <a:ahLst/>
              <a:cxnLst/>
              <a:rect l="l" t="t" r="r" b="b"/>
              <a:pathLst>
                <a:path w="714375" h="257810">
                  <a:moveTo>
                    <a:pt x="0" y="257556"/>
                  </a:moveTo>
                  <a:lnTo>
                    <a:pt x="0" y="0"/>
                  </a:lnTo>
                  <a:lnTo>
                    <a:pt x="713993" y="0"/>
                  </a:lnTo>
                  <a:lnTo>
                    <a:pt x="713993" y="257556"/>
                  </a:lnTo>
                  <a:lnTo>
                    <a:pt x="0" y="257556"/>
                  </a:lnTo>
                  <a:close/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6228" y="3601974"/>
              <a:ext cx="1233805" cy="421640"/>
            </a:xfrm>
            <a:custGeom>
              <a:avLst/>
              <a:gdLst/>
              <a:ahLst/>
              <a:cxnLst/>
              <a:rect l="l" t="t" r="r" b="b"/>
              <a:pathLst>
                <a:path w="1233804" h="421639">
                  <a:moveTo>
                    <a:pt x="1233677" y="210312"/>
                  </a:moveTo>
                  <a:lnTo>
                    <a:pt x="617220" y="0"/>
                  </a:lnTo>
                  <a:lnTo>
                    <a:pt x="0" y="210312"/>
                  </a:lnTo>
                  <a:lnTo>
                    <a:pt x="617220" y="421386"/>
                  </a:lnTo>
                  <a:lnTo>
                    <a:pt x="1233677" y="210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38365" y="3745992"/>
              <a:ext cx="560832" cy="1965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6228" y="3601974"/>
              <a:ext cx="1233805" cy="421640"/>
            </a:xfrm>
            <a:custGeom>
              <a:avLst/>
              <a:gdLst/>
              <a:ahLst/>
              <a:cxnLst/>
              <a:rect l="l" t="t" r="r" b="b"/>
              <a:pathLst>
                <a:path w="1233804" h="421639">
                  <a:moveTo>
                    <a:pt x="617220" y="0"/>
                  </a:moveTo>
                  <a:lnTo>
                    <a:pt x="1233677" y="210312"/>
                  </a:lnTo>
                  <a:lnTo>
                    <a:pt x="617220" y="421386"/>
                  </a:lnTo>
                  <a:lnTo>
                    <a:pt x="0" y="210312"/>
                  </a:lnTo>
                  <a:lnTo>
                    <a:pt x="617220" y="0"/>
                  </a:lnTo>
                  <a:close/>
                </a:path>
              </a:pathLst>
            </a:custGeom>
            <a:ln w="19176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51281" y="3385121"/>
              <a:ext cx="131952" cy="2264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52389" y="4303014"/>
              <a:ext cx="4445" cy="71120"/>
            </a:xfrm>
            <a:custGeom>
              <a:avLst/>
              <a:gdLst/>
              <a:ahLst/>
              <a:cxnLst/>
              <a:rect l="l" t="t" r="r" b="b"/>
              <a:pathLst>
                <a:path w="4445" h="71120">
                  <a:moveTo>
                    <a:pt x="1993" y="-9588"/>
                  </a:moveTo>
                  <a:lnTo>
                    <a:pt x="1993" y="80454"/>
                  </a:lnTo>
                </a:path>
              </a:pathLst>
            </a:custGeom>
            <a:ln w="23163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56376" y="3812286"/>
              <a:ext cx="340360" cy="135255"/>
            </a:xfrm>
            <a:custGeom>
              <a:avLst/>
              <a:gdLst/>
              <a:ahLst/>
              <a:cxnLst/>
              <a:rect l="l" t="t" r="r" b="b"/>
              <a:pathLst>
                <a:path w="340360" h="135254">
                  <a:moveTo>
                    <a:pt x="0" y="134874"/>
                  </a:moveTo>
                  <a:lnTo>
                    <a:pt x="0" y="0"/>
                  </a:lnTo>
                  <a:lnTo>
                    <a:pt x="339851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88875" y="3897947"/>
              <a:ext cx="134238" cy="15709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9906" y="3812286"/>
              <a:ext cx="228600" cy="561975"/>
            </a:xfrm>
            <a:custGeom>
              <a:avLst/>
              <a:gdLst/>
              <a:ahLst/>
              <a:cxnLst/>
              <a:rect l="l" t="t" r="r" b="b"/>
              <a:pathLst>
                <a:path w="228600" h="561975">
                  <a:moveTo>
                    <a:pt x="0" y="0"/>
                  </a:moveTo>
                  <a:lnTo>
                    <a:pt x="228600" y="0"/>
                  </a:lnTo>
                  <a:lnTo>
                    <a:pt x="228600" y="561593"/>
                  </a:lnTo>
                </a:path>
              </a:pathLst>
            </a:custGeom>
            <a:ln w="19176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07835" y="3674364"/>
              <a:ext cx="91439" cy="5349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553706" y="3725418"/>
              <a:ext cx="109728" cy="960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85827" y="4364291"/>
              <a:ext cx="132714" cy="16929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84225" y="4523994"/>
              <a:ext cx="133476" cy="27400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33794" y="4939284"/>
              <a:ext cx="445008" cy="19659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89469" y="4972050"/>
              <a:ext cx="89915" cy="97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46470" y="4523994"/>
              <a:ext cx="1812289" cy="697230"/>
            </a:xfrm>
            <a:custGeom>
              <a:avLst/>
              <a:gdLst/>
              <a:ahLst/>
              <a:cxnLst/>
              <a:rect l="l" t="t" r="r" b="b"/>
              <a:pathLst>
                <a:path w="1812290" h="697229">
                  <a:moveTo>
                    <a:pt x="907541" y="264413"/>
                  </a:moveTo>
                  <a:lnTo>
                    <a:pt x="1373885" y="480821"/>
                  </a:lnTo>
                  <a:lnTo>
                    <a:pt x="907541" y="697229"/>
                  </a:lnTo>
                  <a:lnTo>
                    <a:pt x="441197" y="480821"/>
                  </a:lnTo>
                  <a:lnTo>
                    <a:pt x="907541" y="264413"/>
                  </a:lnTo>
                  <a:close/>
                </a:path>
                <a:path w="1812290" h="697229">
                  <a:moveTo>
                    <a:pt x="0" y="0"/>
                  </a:moveTo>
                  <a:lnTo>
                    <a:pt x="1812035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91767" y="4373880"/>
              <a:ext cx="133476" cy="15970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3421" y="5004816"/>
              <a:ext cx="444500" cy="165100"/>
            </a:xfrm>
            <a:custGeom>
              <a:avLst/>
              <a:gdLst/>
              <a:ahLst/>
              <a:cxnLst/>
              <a:rect l="l" t="t" r="r" b="b"/>
              <a:pathLst>
                <a:path w="444500" h="165100">
                  <a:moveTo>
                    <a:pt x="0" y="164592"/>
                  </a:moveTo>
                  <a:lnTo>
                    <a:pt x="0" y="0"/>
                  </a:lnTo>
                  <a:lnTo>
                    <a:pt x="444245" y="0"/>
                  </a:lnTo>
                </a:path>
              </a:pathLst>
            </a:custGeom>
            <a:ln w="19176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43194" y="5345430"/>
              <a:ext cx="128778" cy="761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86805" y="5268468"/>
              <a:ext cx="713740" cy="85090"/>
            </a:xfrm>
            <a:custGeom>
              <a:avLst/>
              <a:gdLst/>
              <a:ahLst/>
              <a:cxnLst/>
              <a:rect l="l" t="t" r="r" b="b"/>
              <a:pathLst>
                <a:path w="713739" h="85089">
                  <a:moveTo>
                    <a:pt x="0" y="84582"/>
                  </a:moveTo>
                  <a:lnTo>
                    <a:pt x="0" y="0"/>
                  </a:lnTo>
                  <a:lnTo>
                    <a:pt x="713231" y="0"/>
                  </a:lnTo>
                  <a:lnTo>
                    <a:pt x="713231" y="84582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75921" y="5120957"/>
              <a:ext cx="134238" cy="15709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20356" y="5004816"/>
              <a:ext cx="438150" cy="348615"/>
            </a:xfrm>
            <a:custGeom>
              <a:avLst/>
              <a:gdLst/>
              <a:ahLst/>
              <a:cxnLst/>
              <a:rect l="l" t="t" r="r" b="b"/>
              <a:pathLst>
                <a:path w="438150" h="348614">
                  <a:moveTo>
                    <a:pt x="0" y="0"/>
                  </a:moveTo>
                  <a:lnTo>
                    <a:pt x="438150" y="0"/>
                  </a:lnTo>
                  <a:lnTo>
                    <a:pt x="438150" y="348234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361938" y="4866132"/>
              <a:ext cx="91439" cy="53492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06640" y="4907280"/>
              <a:ext cx="109728" cy="9601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7200" y="535305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5802642" y="979170"/>
                  </a:lnTo>
                  <a:lnTo>
                    <a:pt x="7210463" y="97917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97752" y="6277355"/>
              <a:ext cx="1109472" cy="822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59851" y="6169914"/>
              <a:ext cx="1496695" cy="162560"/>
            </a:xfrm>
            <a:custGeom>
              <a:avLst/>
              <a:gdLst/>
              <a:ahLst/>
              <a:cxnLst/>
              <a:rect l="l" t="t" r="r" b="b"/>
              <a:pathLst>
                <a:path w="1496695" h="162560">
                  <a:moveTo>
                    <a:pt x="88370" y="0"/>
                  </a:moveTo>
                  <a:lnTo>
                    <a:pt x="1496546" y="0"/>
                  </a:lnTo>
                  <a:lnTo>
                    <a:pt x="1407823" y="162306"/>
                  </a:lnTo>
                </a:path>
                <a:path w="1496695" h="162560">
                  <a:moveTo>
                    <a:pt x="0" y="162306"/>
                  </a:moveTo>
                  <a:lnTo>
                    <a:pt x="88370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3194" y="5353050"/>
              <a:ext cx="445007" cy="24688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198870" y="5378196"/>
              <a:ext cx="140207" cy="74980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86805" y="5353050"/>
              <a:ext cx="713740" cy="201930"/>
            </a:xfrm>
            <a:custGeom>
              <a:avLst/>
              <a:gdLst/>
              <a:ahLst/>
              <a:cxnLst/>
              <a:rect l="l" t="t" r="r" b="b"/>
              <a:pathLst>
                <a:path w="713739" h="201929">
                  <a:moveTo>
                    <a:pt x="0" y="201930"/>
                  </a:moveTo>
                  <a:lnTo>
                    <a:pt x="0" y="0"/>
                  </a:lnTo>
                </a:path>
                <a:path w="713739" h="201929">
                  <a:moveTo>
                    <a:pt x="713231" y="0"/>
                  </a:moveTo>
                  <a:lnTo>
                    <a:pt x="713231" y="201929"/>
                  </a:lnTo>
                  <a:lnTo>
                    <a:pt x="0" y="20193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50964" y="5782817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20">
                  <a:moveTo>
                    <a:pt x="0" y="0"/>
                  </a:moveTo>
                  <a:lnTo>
                    <a:pt x="0" y="286512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84225" y="6022403"/>
              <a:ext cx="133476" cy="15709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46470" y="5782817"/>
              <a:ext cx="1812289" cy="0"/>
            </a:xfrm>
            <a:custGeom>
              <a:avLst/>
              <a:gdLst/>
              <a:ahLst/>
              <a:cxnLst/>
              <a:rect l="l" t="t" r="r" b="b"/>
              <a:pathLst>
                <a:path w="1812290">
                  <a:moveTo>
                    <a:pt x="0" y="0"/>
                  </a:moveTo>
                  <a:lnTo>
                    <a:pt x="1812035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58506" y="5353050"/>
              <a:ext cx="0" cy="330835"/>
            </a:xfrm>
            <a:custGeom>
              <a:avLst/>
              <a:gdLst/>
              <a:ahLst/>
              <a:cxnLst/>
              <a:rect l="l" t="t" r="r" b="b"/>
              <a:pathLst>
                <a:path h="330835">
                  <a:moveTo>
                    <a:pt x="0" y="0"/>
                  </a:moveTo>
                  <a:lnTo>
                    <a:pt x="0" y="330708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791767" y="5635307"/>
              <a:ext cx="133476" cy="15709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75921" y="5554980"/>
              <a:ext cx="134238" cy="23742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" y="63322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0"/>
                  </a:move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801611" y="6960108"/>
              <a:ext cx="323088" cy="26060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27876" y="6847332"/>
              <a:ext cx="662940" cy="357505"/>
            </a:xfrm>
            <a:custGeom>
              <a:avLst/>
              <a:gdLst/>
              <a:ahLst/>
              <a:cxnLst/>
              <a:rect l="l" t="t" r="r" b="b"/>
              <a:pathLst>
                <a:path w="662940" h="357504">
                  <a:moveTo>
                    <a:pt x="182118" y="0"/>
                  </a:moveTo>
                  <a:lnTo>
                    <a:pt x="120686" y="9258"/>
                  </a:lnTo>
                  <a:lnTo>
                    <a:pt x="67055" y="40386"/>
                  </a:lnTo>
                  <a:lnTo>
                    <a:pt x="48991" y="58220"/>
                  </a:lnTo>
                  <a:lnTo>
                    <a:pt x="43433" y="62484"/>
                  </a:lnTo>
                  <a:lnTo>
                    <a:pt x="39203" y="68276"/>
                  </a:lnTo>
                  <a:lnTo>
                    <a:pt x="34704" y="72937"/>
                  </a:lnTo>
                  <a:lnTo>
                    <a:pt x="30569" y="78277"/>
                  </a:lnTo>
                  <a:lnTo>
                    <a:pt x="27431" y="86106"/>
                  </a:lnTo>
                  <a:lnTo>
                    <a:pt x="21270" y="96209"/>
                  </a:lnTo>
                  <a:lnTo>
                    <a:pt x="15706" y="107765"/>
                  </a:lnTo>
                  <a:lnTo>
                    <a:pt x="10862" y="119731"/>
                  </a:lnTo>
                  <a:lnTo>
                    <a:pt x="6857" y="131064"/>
                  </a:lnTo>
                  <a:lnTo>
                    <a:pt x="6857" y="136398"/>
                  </a:lnTo>
                  <a:lnTo>
                    <a:pt x="3809" y="145542"/>
                  </a:lnTo>
                  <a:lnTo>
                    <a:pt x="3809" y="150114"/>
                  </a:lnTo>
                  <a:lnTo>
                    <a:pt x="2285" y="154686"/>
                  </a:lnTo>
                  <a:lnTo>
                    <a:pt x="2285" y="173736"/>
                  </a:lnTo>
                  <a:lnTo>
                    <a:pt x="0" y="178308"/>
                  </a:lnTo>
                  <a:lnTo>
                    <a:pt x="2285" y="181356"/>
                  </a:lnTo>
                  <a:lnTo>
                    <a:pt x="2285" y="200406"/>
                  </a:lnTo>
                  <a:lnTo>
                    <a:pt x="3809" y="204977"/>
                  </a:lnTo>
                  <a:lnTo>
                    <a:pt x="3809" y="209550"/>
                  </a:lnTo>
                  <a:lnTo>
                    <a:pt x="6070" y="217696"/>
                  </a:lnTo>
                  <a:lnTo>
                    <a:pt x="22189" y="261099"/>
                  </a:lnTo>
                  <a:lnTo>
                    <a:pt x="44931" y="294255"/>
                  </a:lnTo>
                  <a:lnTo>
                    <a:pt x="85829" y="328774"/>
                  </a:lnTo>
                  <a:lnTo>
                    <a:pt x="124968" y="347472"/>
                  </a:lnTo>
                  <a:lnTo>
                    <a:pt x="182118" y="357377"/>
                  </a:lnTo>
                  <a:lnTo>
                    <a:pt x="481583" y="357377"/>
                  </a:lnTo>
                  <a:lnTo>
                    <a:pt x="521207" y="354329"/>
                  </a:lnTo>
                  <a:lnTo>
                    <a:pt x="560831" y="339851"/>
                  </a:lnTo>
                  <a:lnTo>
                    <a:pt x="603480" y="310634"/>
                  </a:lnTo>
                  <a:lnTo>
                    <a:pt x="636270" y="271272"/>
                  </a:lnTo>
                  <a:lnTo>
                    <a:pt x="652272" y="237744"/>
                  </a:lnTo>
                  <a:lnTo>
                    <a:pt x="655478" y="229747"/>
                  </a:lnTo>
                  <a:lnTo>
                    <a:pt x="657658" y="219675"/>
                  </a:lnTo>
                  <a:lnTo>
                    <a:pt x="659621" y="209683"/>
                  </a:lnTo>
                  <a:lnTo>
                    <a:pt x="662177" y="201929"/>
                  </a:lnTo>
                  <a:lnTo>
                    <a:pt x="662036" y="193908"/>
                  </a:lnTo>
                  <a:lnTo>
                    <a:pt x="662478" y="186051"/>
                  </a:lnTo>
                  <a:lnTo>
                    <a:pt x="662769" y="178323"/>
                  </a:lnTo>
                  <a:lnTo>
                    <a:pt x="662177" y="170688"/>
                  </a:lnTo>
                  <a:lnTo>
                    <a:pt x="662285" y="161005"/>
                  </a:lnTo>
                  <a:lnTo>
                    <a:pt x="660573" y="151814"/>
                  </a:lnTo>
                  <a:lnTo>
                    <a:pt x="658329" y="142725"/>
                  </a:lnTo>
                  <a:lnTo>
                    <a:pt x="656844" y="133350"/>
                  </a:lnTo>
                  <a:lnTo>
                    <a:pt x="650530" y="115269"/>
                  </a:lnTo>
                  <a:lnTo>
                    <a:pt x="631689" y="79180"/>
                  </a:lnTo>
                  <a:lnTo>
                    <a:pt x="603423" y="47677"/>
                  </a:lnTo>
                  <a:lnTo>
                    <a:pt x="576833" y="28194"/>
                  </a:lnTo>
                  <a:lnTo>
                    <a:pt x="569214" y="23622"/>
                  </a:lnTo>
                  <a:lnTo>
                    <a:pt x="521207" y="4572"/>
                  </a:lnTo>
                  <a:lnTo>
                    <a:pt x="481583" y="0"/>
                  </a:lnTo>
                  <a:lnTo>
                    <a:pt x="182118" y="0"/>
                  </a:lnTo>
                  <a:close/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888797" y="6521196"/>
              <a:ext cx="134239" cy="33572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56959" y="6332220"/>
              <a:ext cx="1511300" cy="189230"/>
            </a:xfrm>
            <a:custGeom>
              <a:avLst/>
              <a:gdLst/>
              <a:ahLst/>
              <a:cxnLst/>
              <a:rect l="l" t="t" r="r" b="b"/>
              <a:pathLst>
                <a:path w="1511300" h="189229">
                  <a:moveTo>
                    <a:pt x="1510715" y="0"/>
                  </a:moveTo>
                  <a:lnTo>
                    <a:pt x="102891" y="0"/>
                  </a:lnTo>
                  <a:lnTo>
                    <a:pt x="0" y="188976"/>
                  </a:lnTo>
                  <a:lnTo>
                    <a:pt x="1407413" y="188976"/>
                  </a:lnTo>
                  <a:lnTo>
                    <a:pt x="1510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397752" y="6332220"/>
              <a:ext cx="1109472" cy="1005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97752" y="6432804"/>
              <a:ext cx="1109472" cy="100584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56959" y="6332220"/>
              <a:ext cx="1511300" cy="189230"/>
            </a:xfrm>
            <a:custGeom>
              <a:avLst/>
              <a:gdLst/>
              <a:ahLst/>
              <a:cxnLst/>
              <a:rect l="l" t="t" r="r" b="b"/>
              <a:pathLst>
                <a:path w="1511300" h="189229">
                  <a:moveTo>
                    <a:pt x="1510715" y="0"/>
                  </a:moveTo>
                  <a:lnTo>
                    <a:pt x="1407413" y="188976"/>
                  </a:lnTo>
                  <a:lnTo>
                    <a:pt x="0" y="188976"/>
                  </a:lnTo>
                  <a:lnTo>
                    <a:pt x="102891" y="0"/>
                  </a:lnTo>
                </a:path>
              </a:pathLst>
            </a:custGeom>
            <a:ln w="19177">
              <a:solidFill>
                <a:srgbClr val="3E42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0444" y="1043432"/>
            <a:ext cx="13779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Bài</a:t>
            </a:r>
            <a:r>
              <a:rPr spc="-95" dirty="0"/>
              <a:t> </a:t>
            </a:r>
            <a:r>
              <a:rPr spc="-5" dirty="0"/>
              <a:t>tập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pc="-5" dirty="0"/>
              <a:t>Vẽ </a:t>
            </a:r>
            <a:r>
              <a:rPr dirty="0"/>
              <a:t>sơ đồ khối để </a:t>
            </a:r>
            <a:r>
              <a:rPr spc="-5" dirty="0"/>
              <a:t>giải </a:t>
            </a:r>
            <a:r>
              <a:rPr dirty="0"/>
              <a:t>các bài toán</a:t>
            </a:r>
            <a:r>
              <a:rPr spc="-130" dirty="0"/>
              <a:t> </a:t>
            </a:r>
            <a:r>
              <a:rPr dirty="0"/>
              <a:t>sau:</a:t>
            </a:r>
          </a:p>
          <a:p>
            <a:pPr marL="526415" indent="-514350">
              <a:lnSpc>
                <a:spcPct val="100000"/>
              </a:lnSpc>
              <a:spcBef>
                <a:spcPts val="670"/>
              </a:spcBef>
              <a:buClr>
                <a:srgbClr val="184BB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pc="-5" dirty="0"/>
              <a:t>Kiểm </a:t>
            </a:r>
            <a:r>
              <a:rPr dirty="0"/>
              <a:t>tra </a:t>
            </a:r>
            <a:r>
              <a:rPr spc="-5" dirty="0"/>
              <a:t>số </a:t>
            </a:r>
            <a:r>
              <a:rPr dirty="0"/>
              <a:t>nguyên dương n là số </a:t>
            </a:r>
            <a:r>
              <a:rPr spc="-5" dirty="0"/>
              <a:t>chẵn hay </a:t>
            </a:r>
            <a:r>
              <a:rPr dirty="0"/>
              <a:t>số</a:t>
            </a:r>
            <a:r>
              <a:rPr spc="-150" dirty="0"/>
              <a:t> </a:t>
            </a:r>
            <a:r>
              <a:rPr spc="-5" dirty="0"/>
              <a:t>lẻ.</a:t>
            </a:r>
          </a:p>
          <a:p>
            <a:pPr marL="527050" indent="-514984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AutoNum type="arabicPeriod"/>
              <a:tabLst>
                <a:tab pos="526415" algn="l"/>
                <a:tab pos="527685" algn="l"/>
              </a:tabLst>
            </a:pPr>
            <a:r>
              <a:rPr dirty="0"/>
              <a:t>Tìm số nhỏ </a:t>
            </a:r>
            <a:r>
              <a:rPr spc="-5" dirty="0"/>
              <a:t>nhất của </a:t>
            </a:r>
            <a:r>
              <a:rPr dirty="0"/>
              <a:t>bốn số: </a:t>
            </a:r>
            <a:r>
              <a:rPr spc="-5" dirty="0"/>
              <a:t>a, </a:t>
            </a:r>
            <a:r>
              <a:rPr dirty="0"/>
              <a:t>b, </a:t>
            </a:r>
            <a:r>
              <a:rPr spc="-5" dirty="0"/>
              <a:t>c,</a:t>
            </a:r>
            <a:r>
              <a:rPr spc="-120" dirty="0"/>
              <a:t> </a:t>
            </a:r>
            <a:r>
              <a:rPr dirty="0"/>
              <a:t>d.</a:t>
            </a:r>
          </a:p>
          <a:p>
            <a:pPr marL="526415" indent="-514350">
              <a:lnSpc>
                <a:spcPct val="100000"/>
              </a:lnSpc>
              <a:spcBef>
                <a:spcPts val="670"/>
              </a:spcBef>
              <a:buClr>
                <a:srgbClr val="184BB2"/>
              </a:buClr>
              <a:buAutoNum type="arabicPeriod"/>
              <a:tabLst>
                <a:tab pos="526415" algn="l"/>
                <a:tab pos="527050" algn="l"/>
                <a:tab pos="1449705" algn="l"/>
                <a:tab pos="2115185" algn="l"/>
                <a:tab pos="2525395" algn="l"/>
                <a:tab pos="2995295" algn="l"/>
                <a:tab pos="4194175" algn="l"/>
                <a:tab pos="4682490" algn="l"/>
                <a:tab pos="5388610" algn="l"/>
                <a:tab pos="6172835" algn="l"/>
                <a:tab pos="6818630" algn="l"/>
                <a:tab pos="7443470" algn="l"/>
                <a:tab pos="7912100" algn="l"/>
              </a:tabLst>
            </a:pPr>
            <a:r>
              <a:rPr spc="-5" dirty="0"/>
              <a:t>N</a:t>
            </a:r>
            <a:r>
              <a:rPr dirty="0"/>
              <a:t>h</a:t>
            </a:r>
            <a:r>
              <a:rPr spc="-10" dirty="0"/>
              <a:t>ậ</a:t>
            </a:r>
            <a:r>
              <a:rPr dirty="0"/>
              <a:t>p	v</a:t>
            </a:r>
            <a:r>
              <a:rPr spc="-10" dirty="0"/>
              <a:t>à</a:t>
            </a:r>
            <a:r>
              <a:rPr dirty="0"/>
              <a:t>o	N	số	</a:t>
            </a:r>
            <a:r>
              <a:rPr spc="-5" dirty="0"/>
              <a:t>nguyê</a:t>
            </a:r>
            <a:r>
              <a:rPr dirty="0"/>
              <a:t>n	và	</a:t>
            </a:r>
            <a:r>
              <a:rPr spc="-5" dirty="0"/>
              <a:t>tín</a:t>
            </a:r>
            <a:r>
              <a:rPr dirty="0"/>
              <a:t>h	</a:t>
            </a:r>
            <a:r>
              <a:rPr spc="-10" dirty="0"/>
              <a:t>t</a:t>
            </a:r>
            <a:r>
              <a:rPr dirty="0"/>
              <a:t>ổ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củ</a:t>
            </a:r>
            <a:r>
              <a:rPr dirty="0"/>
              <a:t>a	</a:t>
            </a:r>
            <a:r>
              <a:rPr spc="-5" dirty="0"/>
              <a:t>c</a:t>
            </a:r>
            <a:r>
              <a:rPr spc="-10" dirty="0"/>
              <a:t>á</a:t>
            </a:r>
            <a:r>
              <a:rPr dirty="0"/>
              <a:t>c	</a:t>
            </a:r>
            <a:r>
              <a:rPr spc="-10" dirty="0"/>
              <a:t>s</a:t>
            </a:r>
            <a:r>
              <a:rPr dirty="0"/>
              <a:t>ố	</a:t>
            </a:r>
            <a:r>
              <a:rPr spc="-5" dirty="0"/>
              <a:t>v</a:t>
            </a:r>
            <a:r>
              <a:rPr spc="-10" dirty="0"/>
              <a:t>ừ</a:t>
            </a:r>
            <a:r>
              <a:rPr dirty="0"/>
              <a:t>a</a:t>
            </a:r>
          </a:p>
          <a:p>
            <a:pPr marL="527050">
              <a:lnSpc>
                <a:spcPct val="100000"/>
              </a:lnSpc>
            </a:pPr>
            <a:r>
              <a:rPr spc="-5" dirty="0"/>
              <a:t>được nhập</a:t>
            </a:r>
            <a:r>
              <a:rPr spc="-45" dirty="0"/>
              <a:t> </a:t>
            </a:r>
            <a:r>
              <a:rPr spc="-5" dirty="0"/>
              <a:t>vào.</a:t>
            </a:r>
          </a:p>
          <a:p>
            <a:pPr marL="526415" marR="5080" indent="-514350" algn="just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AutoNum type="arabicPeriod" startAt="4"/>
              <a:tabLst>
                <a:tab pos="527050" algn="l"/>
              </a:tabLst>
            </a:pPr>
            <a:r>
              <a:rPr spc="-5" dirty="0"/>
              <a:t>Nhập vào các số nguyên cho đến </a:t>
            </a:r>
            <a:r>
              <a:rPr dirty="0"/>
              <a:t>khi </a:t>
            </a:r>
            <a:r>
              <a:rPr spc="-5" dirty="0"/>
              <a:t>nào gặp </a:t>
            </a:r>
            <a:r>
              <a:rPr dirty="0"/>
              <a:t>số 0 </a:t>
            </a:r>
            <a:r>
              <a:rPr spc="-5" dirty="0"/>
              <a:t>thì  kết thúc nhập. Đếm xem có </a:t>
            </a:r>
            <a:r>
              <a:rPr spc="-10" dirty="0"/>
              <a:t>bao nhiêu </a:t>
            </a:r>
            <a:r>
              <a:rPr dirty="0"/>
              <a:t>số </a:t>
            </a:r>
            <a:r>
              <a:rPr spc="-10" dirty="0"/>
              <a:t>chẵn </a:t>
            </a:r>
            <a:r>
              <a:rPr spc="-5" dirty="0"/>
              <a:t>vừa  được nhập</a:t>
            </a:r>
            <a:r>
              <a:rPr spc="-45" dirty="0"/>
              <a:t> </a:t>
            </a:r>
            <a:r>
              <a:rPr dirty="0"/>
              <a:t>vào.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764535" y="5528888"/>
            <a:ext cx="29337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184BB2"/>
                </a:solidFill>
                <a:latin typeface="Times New Roman"/>
                <a:cs typeface="Times New Roman"/>
              </a:rPr>
              <a:t>5.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84BB2"/>
                </a:solidFill>
                <a:latin typeface="Times New Roman"/>
                <a:cs typeface="Times New Roman"/>
              </a:rPr>
              <a:t>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87" y="5528888"/>
            <a:ext cx="7938134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Đếm tất cả các ước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nguyên dương</a:t>
            </a:r>
            <a:r>
              <a:rPr sz="2800" spc="-1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946785" algn="l"/>
                <a:tab pos="1466850" algn="l"/>
                <a:tab pos="1927860" algn="l"/>
                <a:tab pos="2364105" algn="l"/>
                <a:tab pos="3298190" algn="l"/>
                <a:tab pos="3700145" algn="l"/>
                <a:tab pos="4181475" algn="l"/>
                <a:tab pos="4937760" algn="l"/>
                <a:tab pos="5338445" algn="l"/>
                <a:tab pos="5799455" algn="l"/>
                <a:tab pos="6991350" algn="l"/>
                <a:tab pos="7412355" algn="l"/>
              </a:tabLst>
            </a:pP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K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ể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m	tra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ố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ự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nhiê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	N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ó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p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ả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i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l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à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s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ố	n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u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y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ê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ố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a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8881" y="6552676"/>
            <a:ext cx="10064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không.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882" y="1043432"/>
            <a:ext cx="19900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MỤC</a:t>
            </a:r>
            <a:r>
              <a:rPr spc="-75" dirty="0"/>
              <a:t> </a:t>
            </a:r>
            <a:r>
              <a:rPr spc="-5" dirty="0"/>
              <a:t>TIÊU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339470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9" y="1690674"/>
            <a:ext cx="8071484" cy="37807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Về </a:t>
            </a:r>
            <a:r>
              <a:rPr sz="2800" b="1" dirty="0">
                <a:solidFill>
                  <a:srgbClr val="132767"/>
                </a:solidFill>
                <a:latin typeface="Arial"/>
                <a:cs typeface="Arial"/>
              </a:rPr>
              <a:t>kiến</a:t>
            </a:r>
            <a:r>
              <a:rPr sz="2800" b="1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thức</a:t>
            </a:r>
            <a:endParaRPr sz="28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Giới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thiệu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các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khái niệm về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thuật toán,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chương  trình máy tính và các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phương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pháp biểu diễn  thuật toán (</a:t>
            </a:r>
            <a:r>
              <a:rPr sz="2800" b="1" dirty="0">
                <a:solidFill>
                  <a:srgbClr val="132767"/>
                </a:solidFill>
                <a:latin typeface="Arial"/>
                <a:cs typeface="Arial"/>
              </a:rPr>
              <a:t>sơ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đồ</a:t>
            </a:r>
            <a:r>
              <a:rPr sz="2800" b="1" spc="-3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khối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…)</a:t>
            </a:r>
            <a:endParaRPr sz="28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Về </a:t>
            </a:r>
            <a:r>
              <a:rPr sz="2800" b="1" dirty="0">
                <a:solidFill>
                  <a:srgbClr val="132767"/>
                </a:solidFill>
                <a:latin typeface="Arial"/>
                <a:cs typeface="Arial"/>
              </a:rPr>
              <a:t>kỹ</a:t>
            </a:r>
            <a:r>
              <a:rPr sz="2800" b="1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năng</a:t>
            </a:r>
            <a:endParaRPr sz="2800">
              <a:latin typeface="Arial"/>
              <a:cs typeface="Arial"/>
            </a:endParaRPr>
          </a:p>
          <a:p>
            <a:pPr marL="355600" marR="5080" algn="just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Sau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khi học xong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chương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này,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học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phải 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biết vận dụng những kiến </a:t>
            </a:r>
            <a:r>
              <a:rPr sz="2800" spc="-5" dirty="0">
                <a:solidFill>
                  <a:srgbClr val="132767"/>
                </a:solidFill>
                <a:latin typeface="Arial"/>
                <a:cs typeface="Arial"/>
              </a:rPr>
              <a:t>thức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đã học để mô tả  những thuật toán cụ thể bằng sơ đồ</a:t>
            </a:r>
            <a:r>
              <a:rPr sz="2800" spc="-5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khối.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53530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3184" y="1082293"/>
            <a:ext cx="325310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15" dirty="0">
                <a:latin typeface="Tahoma"/>
                <a:cs typeface="Tahoma"/>
              </a:rPr>
              <a:t>NỘI </a:t>
            </a:r>
            <a:r>
              <a:rPr sz="2800" dirty="0">
                <a:latin typeface="Tahoma"/>
                <a:cs typeface="Tahoma"/>
              </a:rPr>
              <a:t>DUNG</a:t>
            </a:r>
            <a:r>
              <a:rPr sz="2800" spc="12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CHÍNH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0733" y="2017775"/>
              <a:ext cx="279400" cy="195580"/>
            </a:xfrm>
            <a:custGeom>
              <a:avLst/>
              <a:gdLst/>
              <a:ahLst/>
              <a:cxnLst/>
              <a:rect l="l" t="t" r="r" b="b"/>
              <a:pathLst>
                <a:path w="279400" h="195580">
                  <a:moveTo>
                    <a:pt x="278891" y="74675"/>
                  </a:moveTo>
                  <a:lnTo>
                    <a:pt x="172212" y="74675"/>
                  </a:lnTo>
                  <a:lnTo>
                    <a:pt x="139446" y="0"/>
                  </a:lnTo>
                  <a:lnTo>
                    <a:pt x="106679" y="74675"/>
                  </a:lnTo>
                  <a:lnTo>
                    <a:pt x="0" y="74675"/>
                  </a:lnTo>
                  <a:lnTo>
                    <a:pt x="86106" y="120396"/>
                  </a:lnTo>
                  <a:lnTo>
                    <a:pt x="53340" y="195072"/>
                  </a:lnTo>
                  <a:lnTo>
                    <a:pt x="139446" y="148590"/>
                  </a:lnTo>
                  <a:lnTo>
                    <a:pt x="225552" y="195072"/>
                  </a:lnTo>
                  <a:lnTo>
                    <a:pt x="192785" y="120396"/>
                  </a:lnTo>
                  <a:lnTo>
                    <a:pt x="278891" y="74675"/>
                  </a:lnTo>
                  <a:close/>
                </a:path>
              </a:pathLst>
            </a:custGeom>
            <a:solidFill>
              <a:srgbClr val="22A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9680" y="1986533"/>
              <a:ext cx="381000" cy="254635"/>
            </a:xfrm>
            <a:custGeom>
              <a:avLst/>
              <a:gdLst/>
              <a:ahLst/>
              <a:cxnLst/>
              <a:rect l="l" t="t" r="r" b="b"/>
              <a:pathLst>
                <a:path w="381000" h="254635">
                  <a:moveTo>
                    <a:pt x="149652" y="92963"/>
                  </a:moveTo>
                  <a:lnTo>
                    <a:pt x="0" y="92963"/>
                  </a:lnTo>
                  <a:lnTo>
                    <a:pt x="51053" y="120271"/>
                  </a:lnTo>
                  <a:lnTo>
                    <a:pt x="51053" y="118871"/>
                  </a:lnTo>
                  <a:lnTo>
                    <a:pt x="57150" y="94487"/>
                  </a:lnTo>
                  <a:lnTo>
                    <a:pt x="102690" y="118871"/>
                  </a:lnTo>
                  <a:lnTo>
                    <a:pt x="146303" y="118871"/>
                  </a:lnTo>
                  <a:lnTo>
                    <a:pt x="146303" y="100583"/>
                  </a:lnTo>
                  <a:lnTo>
                    <a:pt x="149652" y="92963"/>
                  </a:lnTo>
                  <a:close/>
                </a:path>
                <a:path w="381000" h="254635">
                  <a:moveTo>
                    <a:pt x="102690" y="118871"/>
                  </a:moveTo>
                  <a:lnTo>
                    <a:pt x="57150" y="94487"/>
                  </a:lnTo>
                  <a:lnTo>
                    <a:pt x="51053" y="118871"/>
                  </a:lnTo>
                  <a:lnTo>
                    <a:pt x="102690" y="118871"/>
                  </a:lnTo>
                  <a:close/>
                </a:path>
                <a:path w="381000" h="254635">
                  <a:moveTo>
                    <a:pt x="153923" y="146303"/>
                  </a:moveTo>
                  <a:lnTo>
                    <a:pt x="102690" y="118871"/>
                  </a:lnTo>
                  <a:lnTo>
                    <a:pt x="51053" y="118871"/>
                  </a:lnTo>
                  <a:lnTo>
                    <a:pt x="51053" y="120271"/>
                  </a:lnTo>
                  <a:lnTo>
                    <a:pt x="120741" y="157546"/>
                  </a:lnTo>
                  <a:lnTo>
                    <a:pt x="125729" y="146303"/>
                  </a:lnTo>
                  <a:lnTo>
                    <a:pt x="131063" y="163067"/>
                  </a:lnTo>
                  <a:lnTo>
                    <a:pt x="131063" y="197053"/>
                  </a:lnTo>
                  <a:lnTo>
                    <a:pt x="153923" y="146303"/>
                  </a:lnTo>
                  <a:close/>
                </a:path>
                <a:path w="381000" h="254635">
                  <a:moveTo>
                    <a:pt x="131063" y="197053"/>
                  </a:moveTo>
                  <a:lnTo>
                    <a:pt x="131063" y="163067"/>
                  </a:lnTo>
                  <a:lnTo>
                    <a:pt x="120741" y="157546"/>
                  </a:lnTo>
                  <a:lnTo>
                    <a:pt x="77723" y="254507"/>
                  </a:lnTo>
                  <a:lnTo>
                    <a:pt x="98297" y="243561"/>
                  </a:lnTo>
                  <a:lnTo>
                    <a:pt x="98297" y="214883"/>
                  </a:lnTo>
                  <a:lnTo>
                    <a:pt x="130768" y="197709"/>
                  </a:lnTo>
                  <a:lnTo>
                    <a:pt x="131063" y="197053"/>
                  </a:lnTo>
                  <a:close/>
                </a:path>
                <a:path w="381000" h="254635">
                  <a:moveTo>
                    <a:pt x="130768" y="197709"/>
                  </a:moveTo>
                  <a:lnTo>
                    <a:pt x="98297" y="214883"/>
                  </a:lnTo>
                  <a:lnTo>
                    <a:pt x="115823" y="230885"/>
                  </a:lnTo>
                  <a:lnTo>
                    <a:pt x="130768" y="197709"/>
                  </a:lnTo>
                  <a:close/>
                </a:path>
                <a:path w="381000" h="254635">
                  <a:moveTo>
                    <a:pt x="282701" y="243561"/>
                  </a:moveTo>
                  <a:lnTo>
                    <a:pt x="282701" y="214883"/>
                  </a:lnTo>
                  <a:lnTo>
                    <a:pt x="265175" y="230885"/>
                  </a:lnTo>
                  <a:lnTo>
                    <a:pt x="250621" y="197915"/>
                  </a:lnTo>
                  <a:lnTo>
                    <a:pt x="190499" y="166115"/>
                  </a:lnTo>
                  <a:lnTo>
                    <a:pt x="130768" y="197709"/>
                  </a:lnTo>
                  <a:lnTo>
                    <a:pt x="115823" y="230885"/>
                  </a:lnTo>
                  <a:lnTo>
                    <a:pt x="98297" y="214883"/>
                  </a:lnTo>
                  <a:lnTo>
                    <a:pt x="98297" y="243561"/>
                  </a:lnTo>
                  <a:lnTo>
                    <a:pt x="184403" y="197748"/>
                  </a:lnTo>
                  <a:lnTo>
                    <a:pt x="184403" y="191261"/>
                  </a:lnTo>
                  <a:lnTo>
                    <a:pt x="196595" y="191261"/>
                  </a:lnTo>
                  <a:lnTo>
                    <a:pt x="196595" y="197748"/>
                  </a:lnTo>
                  <a:lnTo>
                    <a:pt x="282701" y="243561"/>
                  </a:lnTo>
                  <a:close/>
                </a:path>
                <a:path w="381000" h="254635">
                  <a:moveTo>
                    <a:pt x="131063" y="163067"/>
                  </a:moveTo>
                  <a:lnTo>
                    <a:pt x="125729" y="146303"/>
                  </a:lnTo>
                  <a:lnTo>
                    <a:pt x="120741" y="157546"/>
                  </a:lnTo>
                  <a:lnTo>
                    <a:pt x="131063" y="163067"/>
                  </a:lnTo>
                  <a:close/>
                </a:path>
                <a:path w="381000" h="254635">
                  <a:moveTo>
                    <a:pt x="157733" y="92963"/>
                  </a:moveTo>
                  <a:lnTo>
                    <a:pt x="149652" y="92963"/>
                  </a:lnTo>
                  <a:lnTo>
                    <a:pt x="146303" y="100583"/>
                  </a:lnTo>
                  <a:lnTo>
                    <a:pt x="157733" y="92963"/>
                  </a:lnTo>
                  <a:close/>
                </a:path>
                <a:path w="381000" h="254635">
                  <a:moveTo>
                    <a:pt x="157733" y="118871"/>
                  </a:moveTo>
                  <a:lnTo>
                    <a:pt x="157733" y="92963"/>
                  </a:lnTo>
                  <a:lnTo>
                    <a:pt x="146303" y="100583"/>
                  </a:lnTo>
                  <a:lnTo>
                    <a:pt x="146303" y="118871"/>
                  </a:lnTo>
                  <a:lnTo>
                    <a:pt x="157733" y="118871"/>
                  </a:lnTo>
                  <a:close/>
                </a:path>
                <a:path w="381000" h="254635">
                  <a:moveTo>
                    <a:pt x="232052" y="92963"/>
                  </a:moveTo>
                  <a:lnTo>
                    <a:pt x="190499" y="0"/>
                  </a:lnTo>
                  <a:lnTo>
                    <a:pt x="149652" y="92963"/>
                  </a:lnTo>
                  <a:lnTo>
                    <a:pt x="157733" y="92963"/>
                  </a:lnTo>
                  <a:lnTo>
                    <a:pt x="157733" y="118871"/>
                  </a:lnTo>
                  <a:lnTo>
                    <a:pt x="166115" y="118871"/>
                  </a:lnTo>
                  <a:lnTo>
                    <a:pt x="179069" y="89105"/>
                  </a:lnTo>
                  <a:lnTo>
                    <a:pt x="179069" y="36575"/>
                  </a:lnTo>
                  <a:lnTo>
                    <a:pt x="201929" y="36575"/>
                  </a:lnTo>
                  <a:lnTo>
                    <a:pt x="201929" y="89105"/>
                  </a:lnTo>
                  <a:lnTo>
                    <a:pt x="214883" y="118871"/>
                  </a:lnTo>
                  <a:lnTo>
                    <a:pt x="223265" y="118871"/>
                  </a:lnTo>
                  <a:lnTo>
                    <a:pt x="223265" y="92963"/>
                  </a:lnTo>
                  <a:lnTo>
                    <a:pt x="232052" y="92963"/>
                  </a:lnTo>
                  <a:close/>
                </a:path>
                <a:path w="381000" h="254635">
                  <a:moveTo>
                    <a:pt x="201929" y="36575"/>
                  </a:moveTo>
                  <a:lnTo>
                    <a:pt x="179069" y="36575"/>
                  </a:lnTo>
                  <a:lnTo>
                    <a:pt x="190499" y="62840"/>
                  </a:lnTo>
                  <a:lnTo>
                    <a:pt x="201929" y="36575"/>
                  </a:lnTo>
                  <a:close/>
                </a:path>
                <a:path w="381000" h="254635">
                  <a:moveTo>
                    <a:pt x="190499" y="62840"/>
                  </a:moveTo>
                  <a:lnTo>
                    <a:pt x="179069" y="36575"/>
                  </a:lnTo>
                  <a:lnTo>
                    <a:pt x="179069" y="89105"/>
                  </a:lnTo>
                  <a:lnTo>
                    <a:pt x="190499" y="62840"/>
                  </a:lnTo>
                  <a:close/>
                </a:path>
                <a:path w="381000" h="254635">
                  <a:moveTo>
                    <a:pt x="196595" y="191261"/>
                  </a:moveTo>
                  <a:lnTo>
                    <a:pt x="184403" y="191261"/>
                  </a:lnTo>
                  <a:lnTo>
                    <a:pt x="190499" y="194505"/>
                  </a:lnTo>
                  <a:lnTo>
                    <a:pt x="196595" y="191261"/>
                  </a:lnTo>
                  <a:close/>
                </a:path>
                <a:path w="381000" h="254635">
                  <a:moveTo>
                    <a:pt x="190499" y="194505"/>
                  </a:moveTo>
                  <a:lnTo>
                    <a:pt x="184403" y="191261"/>
                  </a:lnTo>
                  <a:lnTo>
                    <a:pt x="184403" y="197748"/>
                  </a:lnTo>
                  <a:lnTo>
                    <a:pt x="190499" y="194505"/>
                  </a:lnTo>
                  <a:close/>
                </a:path>
                <a:path w="381000" h="254635">
                  <a:moveTo>
                    <a:pt x="201929" y="89105"/>
                  </a:moveTo>
                  <a:lnTo>
                    <a:pt x="201929" y="36575"/>
                  </a:lnTo>
                  <a:lnTo>
                    <a:pt x="190499" y="62840"/>
                  </a:lnTo>
                  <a:lnTo>
                    <a:pt x="201929" y="89105"/>
                  </a:lnTo>
                  <a:close/>
                </a:path>
                <a:path w="381000" h="254635">
                  <a:moveTo>
                    <a:pt x="196595" y="197748"/>
                  </a:moveTo>
                  <a:lnTo>
                    <a:pt x="196595" y="191261"/>
                  </a:lnTo>
                  <a:lnTo>
                    <a:pt x="190499" y="194505"/>
                  </a:lnTo>
                  <a:lnTo>
                    <a:pt x="196595" y="197748"/>
                  </a:lnTo>
                  <a:close/>
                </a:path>
                <a:path w="381000" h="254635">
                  <a:moveTo>
                    <a:pt x="235457" y="100583"/>
                  </a:moveTo>
                  <a:lnTo>
                    <a:pt x="232052" y="92963"/>
                  </a:lnTo>
                  <a:lnTo>
                    <a:pt x="223265" y="92963"/>
                  </a:lnTo>
                  <a:lnTo>
                    <a:pt x="235457" y="100583"/>
                  </a:lnTo>
                  <a:close/>
                </a:path>
                <a:path w="381000" h="254635">
                  <a:moveTo>
                    <a:pt x="235457" y="118871"/>
                  </a:moveTo>
                  <a:lnTo>
                    <a:pt x="235457" y="100583"/>
                  </a:lnTo>
                  <a:lnTo>
                    <a:pt x="223265" y="92963"/>
                  </a:lnTo>
                  <a:lnTo>
                    <a:pt x="223265" y="118871"/>
                  </a:lnTo>
                  <a:lnTo>
                    <a:pt x="235457" y="118871"/>
                  </a:lnTo>
                  <a:close/>
                </a:path>
                <a:path w="381000" h="254635">
                  <a:moveTo>
                    <a:pt x="329945" y="120271"/>
                  </a:moveTo>
                  <a:lnTo>
                    <a:pt x="329945" y="118871"/>
                  </a:lnTo>
                  <a:lnTo>
                    <a:pt x="279071" y="118871"/>
                  </a:lnTo>
                  <a:lnTo>
                    <a:pt x="227837" y="146303"/>
                  </a:lnTo>
                  <a:lnTo>
                    <a:pt x="249935" y="196362"/>
                  </a:lnTo>
                  <a:lnTo>
                    <a:pt x="249935" y="163067"/>
                  </a:lnTo>
                  <a:lnTo>
                    <a:pt x="255269" y="146303"/>
                  </a:lnTo>
                  <a:lnTo>
                    <a:pt x="260258" y="157546"/>
                  </a:lnTo>
                  <a:lnTo>
                    <a:pt x="329945" y="120271"/>
                  </a:lnTo>
                  <a:close/>
                </a:path>
                <a:path w="381000" h="254635">
                  <a:moveTo>
                    <a:pt x="380999" y="92963"/>
                  </a:moveTo>
                  <a:lnTo>
                    <a:pt x="232052" y="92963"/>
                  </a:lnTo>
                  <a:lnTo>
                    <a:pt x="235457" y="100583"/>
                  </a:lnTo>
                  <a:lnTo>
                    <a:pt x="235457" y="118871"/>
                  </a:lnTo>
                  <a:lnTo>
                    <a:pt x="279071" y="118871"/>
                  </a:lnTo>
                  <a:lnTo>
                    <a:pt x="324611" y="94487"/>
                  </a:lnTo>
                  <a:lnTo>
                    <a:pt x="329945" y="118871"/>
                  </a:lnTo>
                  <a:lnTo>
                    <a:pt x="329945" y="120271"/>
                  </a:lnTo>
                  <a:lnTo>
                    <a:pt x="380999" y="92963"/>
                  </a:lnTo>
                  <a:close/>
                </a:path>
                <a:path w="381000" h="254635">
                  <a:moveTo>
                    <a:pt x="260258" y="157546"/>
                  </a:moveTo>
                  <a:lnTo>
                    <a:pt x="255269" y="146303"/>
                  </a:lnTo>
                  <a:lnTo>
                    <a:pt x="249935" y="163067"/>
                  </a:lnTo>
                  <a:lnTo>
                    <a:pt x="260258" y="157546"/>
                  </a:lnTo>
                  <a:close/>
                </a:path>
                <a:path w="381000" h="254635">
                  <a:moveTo>
                    <a:pt x="303275" y="254507"/>
                  </a:moveTo>
                  <a:lnTo>
                    <a:pt x="260258" y="157546"/>
                  </a:lnTo>
                  <a:lnTo>
                    <a:pt x="249935" y="163067"/>
                  </a:lnTo>
                  <a:lnTo>
                    <a:pt x="249935" y="196362"/>
                  </a:lnTo>
                  <a:lnTo>
                    <a:pt x="250621" y="197915"/>
                  </a:lnTo>
                  <a:lnTo>
                    <a:pt x="282701" y="214883"/>
                  </a:lnTo>
                  <a:lnTo>
                    <a:pt x="282701" y="243561"/>
                  </a:lnTo>
                  <a:lnTo>
                    <a:pt x="303275" y="254507"/>
                  </a:lnTo>
                  <a:close/>
                </a:path>
                <a:path w="381000" h="254635">
                  <a:moveTo>
                    <a:pt x="282701" y="214883"/>
                  </a:moveTo>
                  <a:lnTo>
                    <a:pt x="250621" y="197915"/>
                  </a:lnTo>
                  <a:lnTo>
                    <a:pt x="265175" y="230885"/>
                  </a:lnTo>
                  <a:lnTo>
                    <a:pt x="282701" y="214883"/>
                  </a:lnTo>
                  <a:close/>
                </a:path>
                <a:path w="381000" h="254635">
                  <a:moveTo>
                    <a:pt x="329945" y="118871"/>
                  </a:moveTo>
                  <a:lnTo>
                    <a:pt x="324611" y="94487"/>
                  </a:lnTo>
                  <a:lnTo>
                    <a:pt x="279071" y="118871"/>
                  </a:lnTo>
                  <a:lnTo>
                    <a:pt x="329945" y="118871"/>
                  </a:lnTo>
                  <a:close/>
                </a:path>
              </a:pathLst>
            </a:custGeom>
            <a:solidFill>
              <a:srgbClr val="167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81226" y="1716735"/>
            <a:ext cx="6742430" cy="500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77160">
              <a:lnSpc>
                <a:spcPct val="127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Chương trình máy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tính  </a:t>
            </a:r>
            <a:r>
              <a:rPr sz="3200" b="1" spc="-5" dirty="0">
                <a:latin typeface="Times New Roman"/>
                <a:cs typeface="Times New Roman"/>
              </a:rPr>
              <a:t>Thuật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toán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b="1" spc="-5" dirty="0">
                <a:latin typeface="Times New Roman"/>
                <a:cs typeface="Times New Roman"/>
              </a:rPr>
              <a:t>Các đặc trưng của thuật</a:t>
            </a:r>
            <a:r>
              <a:rPr sz="3200" b="1" spc="1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toán</a:t>
            </a:r>
            <a:endParaRPr sz="32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630"/>
              </a:spcBef>
            </a:pPr>
            <a:r>
              <a:rPr sz="3200" b="1" spc="-5" dirty="0">
                <a:latin typeface="Times New Roman"/>
                <a:cs typeface="Times New Roman"/>
              </a:rPr>
              <a:t>Các phương pháp biểu diễn thuật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toán</a:t>
            </a:r>
            <a:endParaRPr sz="3200">
              <a:latin typeface="Times New Roman"/>
              <a:cs typeface="Times New Roman"/>
            </a:endParaRPr>
          </a:p>
          <a:p>
            <a:pPr marL="478155" indent="-163830">
              <a:lnSpc>
                <a:spcPct val="100000"/>
              </a:lnSpc>
              <a:spcBef>
                <a:spcPts val="1540"/>
              </a:spcBef>
              <a:buSzPct val="96428"/>
              <a:buFont typeface="Wingdings"/>
              <a:buChar char=""/>
              <a:tabLst>
                <a:tab pos="478790" algn="l"/>
              </a:tabLst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Ngôn ngữ tự nhiên (liệt kê các</a:t>
            </a:r>
            <a:r>
              <a:rPr sz="2800" spc="-7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bước)</a:t>
            </a:r>
            <a:endParaRPr sz="2800">
              <a:latin typeface="Arial"/>
              <a:cs typeface="Arial"/>
            </a:endParaRPr>
          </a:p>
          <a:p>
            <a:pPr marL="478155" indent="-163830">
              <a:lnSpc>
                <a:spcPct val="100000"/>
              </a:lnSpc>
              <a:spcBef>
                <a:spcPts val="1200"/>
              </a:spcBef>
              <a:buSzPct val="96428"/>
              <a:buFont typeface="Wingdings"/>
              <a:buChar char=""/>
              <a:tabLst>
                <a:tab pos="478790" algn="l"/>
              </a:tabLst>
            </a:pP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Ngôn ngữ lưu đồ </a:t>
            </a:r>
            <a:r>
              <a:rPr sz="2800" b="1" dirty="0">
                <a:solidFill>
                  <a:srgbClr val="132767"/>
                </a:solidFill>
                <a:latin typeface="Arial"/>
                <a:cs typeface="Arial"/>
              </a:rPr>
              <a:t>(sơ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đồ</a:t>
            </a:r>
            <a:r>
              <a:rPr sz="2800" b="1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132767"/>
                </a:solidFill>
                <a:latin typeface="Arial"/>
                <a:cs typeface="Arial"/>
              </a:rPr>
              <a:t>khối)</a:t>
            </a:r>
            <a:endParaRPr sz="2800">
              <a:latin typeface="Arial"/>
              <a:cs typeface="Arial"/>
            </a:endParaRPr>
          </a:p>
          <a:p>
            <a:pPr marL="478155" indent="-163830">
              <a:lnSpc>
                <a:spcPct val="100000"/>
              </a:lnSpc>
              <a:spcBef>
                <a:spcPts val="1200"/>
              </a:spcBef>
              <a:buSzPct val="96428"/>
              <a:buFont typeface="Wingdings"/>
              <a:buChar char=""/>
              <a:tabLst>
                <a:tab pos="478790" algn="l"/>
              </a:tabLst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Ngôn ngữ phỏng trình (mã</a:t>
            </a:r>
            <a:r>
              <a:rPr sz="2800" spc="-1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giả)</a:t>
            </a:r>
            <a:endParaRPr sz="2800">
              <a:latin typeface="Arial"/>
              <a:cs typeface="Arial"/>
            </a:endParaRPr>
          </a:p>
          <a:p>
            <a:pPr marL="478155" indent="-163830">
              <a:lnSpc>
                <a:spcPct val="100000"/>
              </a:lnSpc>
              <a:spcBef>
                <a:spcPts val="1200"/>
              </a:spcBef>
              <a:buSzPct val="96428"/>
              <a:buFont typeface="Wingdings"/>
              <a:buChar char=""/>
              <a:tabLst>
                <a:tab pos="478790" algn="l"/>
              </a:tabLst>
            </a:pP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Ngôn ngữ lập</a:t>
            </a:r>
            <a:r>
              <a:rPr sz="2800" spc="-1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32767"/>
                </a:solidFill>
                <a:latin typeface="Arial"/>
                <a:cs typeface="Arial"/>
              </a:rPr>
              <a:t>trình.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9680" y="2596133"/>
            <a:ext cx="381000" cy="254635"/>
            <a:chOff x="1249680" y="2596133"/>
            <a:chExt cx="381000" cy="254635"/>
          </a:xfrm>
        </p:grpSpPr>
        <p:sp>
          <p:nvSpPr>
            <p:cNvPr id="12" name="object 12"/>
            <p:cNvSpPr/>
            <p:nvPr/>
          </p:nvSpPr>
          <p:spPr>
            <a:xfrm>
              <a:off x="1300734" y="2627375"/>
              <a:ext cx="279400" cy="195580"/>
            </a:xfrm>
            <a:custGeom>
              <a:avLst/>
              <a:gdLst/>
              <a:ahLst/>
              <a:cxnLst/>
              <a:rect l="l" t="t" r="r" b="b"/>
              <a:pathLst>
                <a:path w="279400" h="195580">
                  <a:moveTo>
                    <a:pt x="278891" y="74675"/>
                  </a:moveTo>
                  <a:lnTo>
                    <a:pt x="172212" y="74675"/>
                  </a:lnTo>
                  <a:lnTo>
                    <a:pt x="139446" y="0"/>
                  </a:lnTo>
                  <a:lnTo>
                    <a:pt x="106679" y="74675"/>
                  </a:lnTo>
                  <a:lnTo>
                    <a:pt x="0" y="74675"/>
                  </a:lnTo>
                  <a:lnTo>
                    <a:pt x="86106" y="120396"/>
                  </a:lnTo>
                  <a:lnTo>
                    <a:pt x="53340" y="195072"/>
                  </a:lnTo>
                  <a:lnTo>
                    <a:pt x="139446" y="148590"/>
                  </a:lnTo>
                  <a:lnTo>
                    <a:pt x="225552" y="195072"/>
                  </a:lnTo>
                  <a:lnTo>
                    <a:pt x="192785" y="120396"/>
                  </a:lnTo>
                  <a:lnTo>
                    <a:pt x="278891" y="74675"/>
                  </a:lnTo>
                  <a:close/>
                </a:path>
              </a:pathLst>
            </a:custGeom>
            <a:solidFill>
              <a:srgbClr val="22A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9680" y="2596133"/>
              <a:ext cx="381000" cy="254635"/>
            </a:xfrm>
            <a:custGeom>
              <a:avLst/>
              <a:gdLst/>
              <a:ahLst/>
              <a:cxnLst/>
              <a:rect l="l" t="t" r="r" b="b"/>
              <a:pathLst>
                <a:path w="381000" h="254635">
                  <a:moveTo>
                    <a:pt x="149652" y="92963"/>
                  </a:moveTo>
                  <a:lnTo>
                    <a:pt x="0" y="92963"/>
                  </a:lnTo>
                  <a:lnTo>
                    <a:pt x="51053" y="120271"/>
                  </a:lnTo>
                  <a:lnTo>
                    <a:pt x="51053" y="118871"/>
                  </a:lnTo>
                  <a:lnTo>
                    <a:pt x="57150" y="94487"/>
                  </a:lnTo>
                  <a:lnTo>
                    <a:pt x="102690" y="118871"/>
                  </a:lnTo>
                  <a:lnTo>
                    <a:pt x="146303" y="118871"/>
                  </a:lnTo>
                  <a:lnTo>
                    <a:pt x="146303" y="100583"/>
                  </a:lnTo>
                  <a:lnTo>
                    <a:pt x="149652" y="92963"/>
                  </a:lnTo>
                  <a:close/>
                </a:path>
                <a:path w="381000" h="254635">
                  <a:moveTo>
                    <a:pt x="102690" y="118871"/>
                  </a:moveTo>
                  <a:lnTo>
                    <a:pt x="57150" y="94487"/>
                  </a:lnTo>
                  <a:lnTo>
                    <a:pt x="51053" y="118871"/>
                  </a:lnTo>
                  <a:lnTo>
                    <a:pt x="102690" y="118871"/>
                  </a:lnTo>
                  <a:close/>
                </a:path>
                <a:path w="381000" h="254635">
                  <a:moveTo>
                    <a:pt x="153923" y="146303"/>
                  </a:moveTo>
                  <a:lnTo>
                    <a:pt x="102690" y="118871"/>
                  </a:lnTo>
                  <a:lnTo>
                    <a:pt x="51053" y="118871"/>
                  </a:lnTo>
                  <a:lnTo>
                    <a:pt x="51053" y="120271"/>
                  </a:lnTo>
                  <a:lnTo>
                    <a:pt x="120741" y="157546"/>
                  </a:lnTo>
                  <a:lnTo>
                    <a:pt x="125729" y="146303"/>
                  </a:lnTo>
                  <a:lnTo>
                    <a:pt x="131063" y="163067"/>
                  </a:lnTo>
                  <a:lnTo>
                    <a:pt x="131063" y="197053"/>
                  </a:lnTo>
                  <a:lnTo>
                    <a:pt x="153923" y="146303"/>
                  </a:lnTo>
                  <a:close/>
                </a:path>
                <a:path w="381000" h="254635">
                  <a:moveTo>
                    <a:pt x="131063" y="197053"/>
                  </a:moveTo>
                  <a:lnTo>
                    <a:pt x="131063" y="163067"/>
                  </a:lnTo>
                  <a:lnTo>
                    <a:pt x="120741" y="157546"/>
                  </a:lnTo>
                  <a:lnTo>
                    <a:pt x="77723" y="254507"/>
                  </a:lnTo>
                  <a:lnTo>
                    <a:pt x="98297" y="243561"/>
                  </a:lnTo>
                  <a:lnTo>
                    <a:pt x="98297" y="214883"/>
                  </a:lnTo>
                  <a:lnTo>
                    <a:pt x="130768" y="197709"/>
                  </a:lnTo>
                  <a:lnTo>
                    <a:pt x="131063" y="197053"/>
                  </a:lnTo>
                  <a:close/>
                </a:path>
                <a:path w="381000" h="254635">
                  <a:moveTo>
                    <a:pt x="130768" y="197709"/>
                  </a:moveTo>
                  <a:lnTo>
                    <a:pt x="98297" y="214883"/>
                  </a:lnTo>
                  <a:lnTo>
                    <a:pt x="115823" y="230885"/>
                  </a:lnTo>
                  <a:lnTo>
                    <a:pt x="130768" y="197709"/>
                  </a:lnTo>
                  <a:close/>
                </a:path>
                <a:path w="381000" h="254635">
                  <a:moveTo>
                    <a:pt x="282701" y="243561"/>
                  </a:moveTo>
                  <a:lnTo>
                    <a:pt x="282701" y="214883"/>
                  </a:lnTo>
                  <a:lnTo>
                    <a:pt x="265175" y="230885"/>
                  </a:lnTo>
                  <a:lnTo>
                    <a:pt x="250621" y="197915"/>
                  </a:lnTo>
                  <a:lnTo>
                    <a:pt x="190499" y="166115"/>
                  </a:lnTo>
                  <a:lnTo>
                    <a:pt x="130768" y="197709"/>
                  </a:lnTo>
                  <a:lnTo>
                    <a:pt x="115823" y="230885"/>
                  </a:lnTo>
                  <a:lnTo>
                    <a:pt x="98297" y="214883"/>
                  </a:lnTo>
                  <a:lnTo>
                    <a:pt x="98297" y="243561"/>
                  </a:lnTo>
                  <a:lnTo>
                    <a:pt x="184403" y="197748"/>
                  </a:lnTo>
                  <a:lnTo>
                    <a:pt x="184403" y="191261"/>
                  </a:lnTo>
                  <a:lnTo>
                    <a:pt x="196595" y="191261"/>
                  </a:lnTo>
                  <a:lnTo>
                    <a:pt x="196595" y="197748"/>
                  </a:lnTo>
                  <a:lnTo>
                    <a:pt x="282701" y="243561"/>
                  </a:lnTo>
                  <a:close/>
                </a:path>
                <a:path w="381000" h="254635">
                  <a:moveTo>
                    <a:pt x="131063" y="163067"/>
                  </a:moveTo>
                  <a:lnTo>
                    <a:pt x="125729" y="146303"/>
                  </a:lnTo>
                  <a:lnTo>
                    <a:pt x="120741" y="157546"/>
                  </a:lnTo>
                  <a:lnTo>
                    <a:pt x="131063" y="163067"/>
                  </a:lnTo>
                  <a:close/>
                </a:path>
                <a:path w="381000" h="254635">
                  <a:moveTo>
                    <a:pt x="157733" y="92963"/>
                  </a:moveTo>
                  <a:lnTo>
                    <a:pt x="149652" y="92963"/>
                  </a:lnTo>
                  <a:lnTo>
                    <a:pt x="146303" y="100583"/>
                  </a:lnTo>
                  <a:lnTo>
                    <a:pt x="157733" y="92963"/>
                  </a:lnTo>
                  <a:close/>
                </a:path>
                <a:path w="381000" h="254635">
                  <a:moveTo>
                    <a:pt x="157733" y="118871"/>
                  </a:moveTo>
                  <a:lnTo>
                    <a:pt x="157733" y="92963"/>
                  </a:lnTo>
                  <a:lnTo>
                    <a:pt x="146303" y="100583"/>
                  </a:lnTo>
                  <a:lnTo>
                    <a:pt x="146303" y="118871"/>
                  </a:lnTo>
                  <a:lnTo>
                    <a:pt x="157733" y="118871"/>
                  </a:lnTo>
                  <a:close/>
                </a:path>
                <a:path w="381000" h="254635">
                  <a:moveTo>
                    <a:pt x="232052" y="92963"/>
                  </a:moveTo>
                  <a:lnTo>
                    <a:pt x="190499" y="0"/>
                  </a:lnTo>
                  <a:lnTo>
                    <a:pt x="149652" y="92963"/>
                  </a:lnTo>
                  <a:lnTo>
                    <a:pt x="157733" y="92963"/>
                  </a:lnTo>
                  <a:lnTo>
                    <a:pt x="157733" y="118871"/>
                  </a:lnTo>
                  <a:lnTo>
                    <a:pt x="166115" y="118871"/>
                  </a:lnTo>
                  <a:lnTo>
                    <a:pt x="179069" y="89105"/>
                  </a:lnTo>
                  <a:lnTo>
                    <a:pt x="179069" y="36575"/>
                  </a:lnTo>
                  <a:lnTo>
                    <a:pt x="201929" y="36575"/>
                  </a:lnTo>
                  <a:lnTo>
                    <a:pt x="201929" y="89105"/>
                  </a:lnTo>
                  <a:lnTo>
                    <a:pt x="214883" y="118871"/>
                  </a:lnTo>
                  <a:lnTo>
                    <a:pt x="223265" y="118871"/>
                  </a:lnTo>
                  <a:lnTo>
                    <a:pt x="223265" y="92963"/>
                  </a:lnTo>
                  <a:lnTo>
                    <a:pt x="232052" y="92963"/>
                  </a:lnTo>
                  <a:close/>
                </a:path>
                <a:path w="381000" h="254635">
                  <a:moveTo>
                    <a:pt x="201929" y="36575"/>
                  </a:moveTo>
                  <a:lnTo>
                    <a:pt x="179069" y="36575"/>
                  </a:lnTo>
                  <a:lnTo>
                    <a:pt x="190499" y="62840"/>
                  </a:lnTo>
                  <a:lnTo>
                    <a:pt x="201929" y="36575"/>
                  </a:lnTo>
                  <a:close/>
                </a:path>
                <a:path w="381000" h="254635">
                  <a:moveTo>
                    <a:pt x="190499" y="62840"/>
                  </a:moveTo>
                  <a:lnTo>
                    <a:pt x="179069" y="36575"/>
                  </a:lnTo>
                  <a:lnTo>
                    <a:pt x="179069" y="89105"/>
                  </a:lnTo>
                  <a:lnTo>
                    <a:pt x="190499" y="62840"/>
                  </a:lnTo>
                  <a:close/>
                </a:path>
                <a:path w="381000" h="254635">
                  <a:moveTo>
                    <a:pt x="196595" y="191261"/>
                  </a:moveTo>
                  <a:lnTo>
                    <a:pt x="184403" y="191261"/>
                  </a:lnTo>
                  <a:lnTo>
                    <a:pt x="190499" y="194505"/>
                  </a:lnTo>
                  <a:lnTo>
                    <a:pt x="196595" y="191261"/>
                  </a:lnTo>
                  <a:close/>
                </a:path>
                <a:path w="381000" h="254635">
                  <a:moveTo>
                    <a:pt x="190499" y="194505"/>
                  </a:moveTo>
                  <a:lnTo>
                    <a:pt x="184403" y="191261"/>
                  </a:lnTo>
                  <a:lnTo>
                    <a:pt x="184403" y="197748"/>
                  </a:lnTo>
                  <a:lnTo>
                    <a:pt x="190499" y="194505"/>
                  </a:lnTo>
                  <a:close/>
                </a:path>
                <a:path w="381000" h="254635">
                  <a:moveTo>
                    <a:pt x="201929" y="89105"/>
                  </a:moveTo>
                  <a:lnTo>
                    <a:pt x="201929" y="36575"/>
                  </a:lnTo>
                  <a:lnTo>
                    <a:pt x="190499" y="62840"/>
                  </a:lnTo>
                  <a:lnTo>
                    <a:pt x="201929" y="89105"/>
                  </a:lnTo>
                  <a:close/>
                </a:path>
                <a:path w="381000" h="254635">
                  <a:moveTo>
                    <a:pt x="196595" y="197748"/>
                  </a:moveTo>
                  <a:lnTo>
                    <a:pt x="196595" y="191261"/>
                  </a:lnTo>
                  <a:lnTo>
                    <a:pt x="190499" y="194505"/>
                  </a:lnTo>
                  <a:lnTo>
                    <a:pt x="196595" y="197748"/>
                  </a:lnTo>
                  <a:close/>
                </a:path>
                <a:path w="381000" h="254635">
                  <a:moveTo>
                    <a:pt x="235457" y="100583"/>
                  </a:moveTo>
                  <a:lnTo>
                    <a:pt x="232052" y="92963"/>
                  </a:lnTo>
                  <a:lnTo>
                    <a:pt x="223265" y="92963"/>
                  </a:lnTo>
                  <a:lnTo>
                    <a:pt x="235457" y="100583"/>
                  </a:lnTo>
                  <a:close/>
                </a:path>
                <a:path w="381000" h="254635">
                  <a:moveTo>
                    <a:pt x="235457" y="118871"/>
                  </a:moveTo>
                  <a:lnTo>
                    <a:pt x="235457" y="100583"/>
                  </a:lnTo>
                  <a:lnTo>
                    <a:pt x="223265" y="92963"/>
                  </a:lnTo>
                  <a:lnTo>
                    <a:pt x="223265" y="118871"/>
                  </a:lnTo>
                  <a:lnTo>
                    <a:pt x="235457" y="118871"/>
                  </a:lnTo>
                  <a:close/>
                </a:path>
                <a:path w="381000" h="254635">
                  <a:moveTo>
                    <a:pt x="329945" y="120271"/>
                  </a:moveTo>
                  <a:lnTo>
                    <a:pt x="329945" y="118871"/>
                  </a:lnTo>
                  <a:lnTo>
                    <a:pt x="279071" y="118871"/>
                  </a:lnTo>
                  <a:lnTo>
                    <a:pt x="227837" y="146303"/>
                  </a:lnTo>
                  <a:lnTo>
                    <a:pt x="249935" y="196362"/>
                  </a:lnTo>
                  <a:lnTo>
                    <a:pt x="249935" y="163067"/>
                  </a:lnTo>
                  <a:lnTo>
                    <a:pt x="255269" y="146303"/>
                  </a:lnTo>
                  <a:lnTo>
                    <a:pt x="260258" y="157546"/>
                  </a:lnTo>
                  <a:lnTo>
                    <a:pt x="329945" y="120271"/>
                  </a:lnTo>
                  <a:close/>
                </a:path>
                <a:path w="381000" h="254635">
                  <a:moveTo>
                    <a:pt x="380999" y="92963"/>
                  </a:moveTo>
                  <a:lnTo>
                    <a:pt x="232052" y="92963"/>
                  </a:lnTo>
                  <a:lnTo>
                    <a:pt x="235457" y="100583"/>
                  </a:lnTo>
                  <a:lnTo>
                    <a:pt x="235457" y="118871"/>
                  </a:lnTo>
                  <a:lnTo>
                    <a:pt x="279071" y="118871"/>
                  </a:lnTo>
                  <a:lnTo>
                    <a:pt x="324611" y="94487"/>
                  </a:lnTo>
                  <a:lnTo>
                    <a:pt x="329945" y="118871"/>
                  </a:lnTo>
                  <a:lnTo>
                    <a:pt x="329945" y="120271"/>
                  </a:lnTo>
                  <a:lnTo>
                    <a:pt x="380999" y="92963"/>
                  </a:lnTo>
                  <a:close/>
                </a:path>
                <a:path w="381000" h="254635">
                  <a:moveTo>
                    <a:pt x="260258" y="157546"/>
                  </a:moveTo>
                  <a:lnTo>
                    <a:pt x="255269" y="146303"/>
                  </a:lnTo>
                  <a:lnTo>
                    <a:pt x="249935" y="163067"/>
                  </a:lnTo>
                  <a:lnTo>
                    <a:pt x="260258" y="157546"/>
                  </a:lnTo>
                  <a:close/>
                </a:path>
                <a:path w="381000" h="254635">
                  <a:moveTo>
                    <a:pt x="303275" y="254507"/>
                  </a:moveTo>
                  <a:lnTo>
                    <a:pt x="260258" y="157546"/>
                  </a:lnTo>
                  <a:lnTo>
                    <a:pt x="249935" y="163067"/>
                  </a:lnTo>
                  <a:lnTo>
                    <a:pt x="249935" y="196362"/>
                  </a:lnTo>
                  <a:lnTo>
                    <a:pt x="250621" y="197915"/>
                  </a:lnTo>
                  <a:lnTo>
                    <a:pt x="282701" y="214883"/>
                  </a:lnTo>
                  <a:lnTo>
                    <a:pt x="282701" y="243561"/>
                  </a:lnTo>
                  <a:lnTo>
                    <a:pt x="303275" y="254507"/>
                  </a:lnTo>
                  <a:close/>
                </a:path>
                <a:path w="381000" h="254635">
                  <a:moveTo>
                    <a:pt x="282701" y="214883"/>
                  </a:moveTo>
                  <a:lnTo>
                    <a:pt x="250621" y="197915"/>
                  </a:lnTo>
                  <a:lnTo>
                    <a:pt x="265175" y="230885"/>
                  </a:lnTo>
                  <a:lnTo>
                    <a:pt x="282701" y="214883"/>
                  </a:lnTo>
                  <a:close/>
                </a:path>
                <a:path w="381000" h="254635">
                  <a:moveTo>
                    <a:pt x="329945" y="118871"/>
                  </a:moveTo>
                  <a:lnTo>
                    <a:pt x="324611" y="94487"/>
                  </a:lnTo>
                  <a:lnTo>
                    <a:pt x="279071" y="118871"/>
                  </a:lnTo>
                  <a:lnTo>
                    <a:pt x="329945" y="118871"/>
                  </a:lnTo>
                  <a:close/>
                </a:path>
              </a:pathLst>
            </a:custGeom>
            <a:solidFill>
              <a:srgbClr val="167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49680" y="3281934"/>
            <a:ext cx="381000" cy="254635"/>
            <a:chOff x="1249680" y="3281934"/>
            <a:chExt cx="381000" cy="254635"/>
          </a:xfrm>
        </p:grpSpPr>
        <p:sp>
          <p:nvSpPr>
            <p:cNvPr id="15" name="object 15"/>
            <p:cNvSpPr/>
            <p:nvPr/>
          </p:nvSpPr>
          <p:spPr>
            <a:xfrm>
              <a:off x="1300734" y="3313176"/>
              <a:ext cx="279400" cy="81915"/>
            </a:xfrm>
            <a:custGeom>
              <a:avLst/>
              <a:gdLst/>
              <a:ahLst/>
              <a:cxnLst/>
              <a:rect l="l" t="t" r="r" b="b"/>
              <a:pathLst>
                <a:path w="279400" h="81914">
                  <a:moveTo>
                    <a:pt x="278891" y="74675"/>
                  </a:moveTo>
                  <a:lnTo>
                    <a:pt x="172212" y="74675"/>
                  </a:lnTo>
                  <a:lnTo>
                    <a:pt x="139446" y="0"/>
                  </a:lnTo>
                  <a:lnTo>
                    <a:pt x="106679" y="74675"/>
                  </a:lnTo>
                  <a:lnTo>
                    <a:pt x="0" y="74675"/>
                  </a:lnTo>
                  <a:lnTo>
                    <a:pt x="12915" y="81534"/>
                  </a:lnTo>
                  <a:lnTo>
                    <a:pt x="265976" y="81534"/>
                  </a:lnTo>
                  <a:lnTo>
                    <a:pt x="278891" y="74675"/>
                  </a:lnTo>
                  <a:close/>
                </a:path>
              </a:pathLst>
            </a:custGeom>
            <a:solidFill>
              <a:srgbClr val="22A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9680" y="3281934"/>
              <a:ext cx="381000" cy="113030"/>
            </a:xfrm>
            <a:custGeom>
              <a:avLst/>
              <a:gdLst/>
              <a:ahLst/>
              <a:cxnLst/>
              <a:rect l="l" t="t" r="r" b="b"/>
              <a:pathLst>
                <a:path w="381000" h="113029">
                  <a:moveTo>
                    <a:pt x="149652" y="92963"/>
                  </a:moveTo>
                  <a:lnTo>
                    <a:pt x="0" y="92963"/>
                  </a:lnTo>
                  <a:lnTo>
                    <a:pt x="37039" y="112775"/>
                  </a:lnTo>
                  <a:lnTo>
                    <a:pt x="52577" y="112775"/>
                  </a:lnTo>
                  <a:lnTo>
                    <a:pt x="57150" y="94487"/>
                  </a:lnTo>
                  <a:lnTo>
                    <a:pt x="91305" y="112775"/>
                  </a:lnTo>
                  <a:lnTo>
                    <a:pt x="146303" y="112775"/>
                  </a:lnTo>
                  <a:lnTo>
                    <a:pt x="146303" y="100583"/>
                  </a:lnTo>
                  <a:lnTo>
                    <a:pt x="149652" y="92963"/>
                  </a:lnTo>
                  <a:close/>
                </a:path>
                <a:path w="381000" h="113029">
                  <a:moveTo>
                    <a:pt x="91305" y="112775"/>
                  </a:moveTo>
                  <a:lnTo>
                    <a:pt x="57150" y="94487"/>
                  </a:lnTo>
                  <a:lnTo>
                    <a:pt x="52577" y="112775"/>
                  </a:lnTo>
                  <a:lnTo>
                    <a:pt x="91305" y="112775"/>
                  </a:lnTo>
                  <a:close/>
                </a:path>
                <a:path w="381000" h="113029">
                  <a:moveTo>
                    <a:pt x="157733" y="92963"/>
                  </a:moveTo>
                  <a:lnTo>
                    <a:pt x="149652" y="92963"/>
                  </a:lnTo>
                  <a:lnTo>
                    <a:pt x="146303" y="100583"/>
                  </a:lnTo>
                  <a:lnTo>
                    <a:pt x="157733" y="92963"/>
                  </a:lnTo>
                  <a:close/>
                </a:path>
                <a:path w="381000" h="113029">
                  <a:moveTo>
                    <a:pt x="157733" y="112775"/>
                  </a:moveTo>
                  <a:lnTo>
                    <a:pt x="157733" y="92963"/>
                  </a:lnTo>
                  <a:lnTo>
                    <a:pt x="146303" y="100583"/>
                  </a:lnTo>
                  <a:lnTo>
                    <a:pt x="146303" y="112775"/>
                  </a:lnTo>
                  <a:lnTo>
                    <a:pt x="157733" y="112775"/>
                  </a:lnTo>
                  <a:close/>
                </a:path>
                <a:path w="381000" h="113029">
                  <a:moveTo>
                    <a:pt x="232052" y="92963"/>
                  </a:moveTo>
                  <a:lnTo>
                    <a:pt x="190500" y="0"/>
                  </a:lnTo>
                  <a:lnTo>
                    <a:pt x="149652" y="92963"/>
                  </a:lnTo>
                  <a:lnTo>
                    <a:pt x="157733" y="92963"/>
                  </a:lnTo>
                  <a:lnTo>
                    <a:pt x="157733" y="112775"/>
                  </a:lnTo>
                  <a:lnTo>
                    <a:pt x="168768" y="112775"/>
                  </a:lnTo>
                  <a:lnTo>
                    <a:pt x="179069" y="89105"/>
                  </a:lnTo>
                  <a:lnTo>
                    <a:pt x="179069" y="36575"/>
                  </a:lnTo>
                  <a:lnTo>
                    <a:pt x="201929" y="36575"/>
                  </a:lnTo>
                  <a:lnTo>
                    <a:pt x="201929" y="89105"/>
                  </a:lnTo>
                  <a:lnTo>
                    <a:pt x="212231" y="112775"/>
                  </a:lnTo>
                  <a:lnTo>
                    <a:pt x="223265" y="112775"/>
                  </a:lnTo>
                  <a:lnTo>
                    <a:pt x="223265" y="92963"/>
                  </a:lnTo>
                  <a:lnTo>
                    <a:pt x="232052" y="92963"/>
                  </a:lnTo>
                  <a:close/>
                </a:path>
                <a:path w="381000" h="113029">
                  <a:moveTo>
                    <a:pt x="201929" y="36575"/>
                  </a:moveTo>
                  <a:lnTo>
                    <a:pt x="179069" y="36575"/>
                  </a:lnTo>
                  <a:lnTo>
                    <a:pt x="190500" y="62840"/>
                  </a:lnTo>
                  <a:lnTo>
                    <a:pt x="201929" y="36575"/>
                  </a:lnTo>
                  <a:close/>
                </a:path>
                <a:path w="381000" h="113029">
                  <a:moveTo>
                    <a:pt x="190500" y="62840"/>
                  </a:moveTo>
                  <a:lnTo>
                    <a:pt x="179069" y="36575"/>
                  </a:lnTo>
                  <a:lnTo>
                    <a:pt x="179069" y="89105"/>
                  </a:lnTo>
                  <a:lnTo>
                    <a:pt x="190500" y="62840"/>
                  </a:lnTo>
                  <a:close/>
                </a:path>
                <a:path w="381000" h="113029">
                  <a:moveTo>
                    <a:pt x="201929" y="89105"/>
                  </a:moveTo>
                  <a:lnTo>
                    <a:pt x="201929" y="36575"/>
                  </a:lnTo>
                  <a:lnTo>
                    <a:pt x="190500" y="62840"/>
                  </a:lnTo>
                  <a:lnTo>
                    <a:pt x="201929" y="89105"/>
                  </a:lnTo>
                  <a:close/>
                </a:path>
                <a:path w="381000" h="113029">
                  <a:moveTo>
                    <a:pt x="235457" y="100583"/>
                  </a:moveTo>
                  <a:lnTo>
                    <a:pt x="232052" y="92963"/>
                  </a:lnTo>
                  <a:lnTo>
                    <a:pt x="223265" y="92963"/>
                  </a:lnTo>
                  <a:lnTo>
                    <a:pt x="235457" y="100583"/>
                  </a:lnTo>
                  <a:close/>
                </a:path>
                <a:path w="381000" h="113029">
                  <a:moveTo>
                    <a:pt x="235457" y="112775"/>
                  </a:moveTo>
                  <a:lnTo>
                    <a:pt x="235457" y="100583"/>
                  </a:lnTo>
                  <a:lnTo>
                    <a:pt x="223265" y="92963"/>
                  </a:lnTo>
                  <a:lnTo>
                    <a:pt x="223265" y="112775"/>
                  </a:lnTo>
                  <a:lnTo>
                    <a:pt x="235457" y="112775"/>
                  </a:lnTo>
                  <a:close/>
                </a:path>
                <a:path w="381000" h="113029">
                  <a:moveTo>
                    <a:pt x="381000" y="92963"/>
                  </a:moveTo>
                  <a:lnTo>
                    <a:pt x="232052" y="92963"/>
                  </a:lnTo>
                  <a:lnTo>
                    <a:pt x="235457" y="100583"/>
                  </a:lnTo>
                  <a:lnTo>
                    <a:pt x="235457" y="112775"/>
                  </a:lnTo>
                  <a:lnTo>
                    <a:pt x="290456" y="112775"/>
                  </a:lnTo>
                  <a:lnTo>
                    <a:pt x="324611" y="94487"/>
                  </a:lnTo>
                  <a:lnTo>
                    <a:pt x="328612" y="112775"/>
                  </a:lnTo>
                  <a:lnTo>
                    <a:pt x="343960" y="112775"/>
                  </a:lnTo>
                  <a:lnTo>
                    <a:pt x="381000" y="92963"/>
                  </a:lnTo>
                  <a:close/>
                </a:path>
                <a:path w="381000" h="113029">
                  <a:moveTo>
                    <a:pt x="328612" y="112775"/>
                  </a:moveTo>
                  <a:lnTo>
                    <a:pt x="324611" y="94487"/>
                  </a:lnTo>
                  <a:lnTo>
                    <a:pt x="290456" y="112775"/>
                  </a:lnTo>
                  <a:lnTo>
                    <a:pt x="328612" y="112775"/>
                  </a:lnTo>
                  <a:close/>
                </a:path>
              </a:pathLst>
            </a:custGeom>
            <a:solidFill>
              <a:srgbClr val="167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3649" y="3394710"/>
              <a:ext cx="253060" cy="1135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6719" y="3394710"/>
              <a:ext cx="307340" cy="142240"/>
            </a:xfrm>
            <a:custGeom>
              <a:avLst/>
              <a:gdLst/>
              <a:ahLst/>
              <a:cxnLst/>
              <a:rect l="l" t="t" r="r" b="b"/>
              <a:pathLst>
                <a:path w="307340" h="142239">
                  <a:moveTo>
                    <a:pt x="15538" y="0"/>
                  </a:moveTo>
                  <a:lnTo>
                    <a:pt x="0" y="0"/>
                  </a:lnTo>
                  <a:lnTo>
                    <a:pt x="14014" y="7495"/>
                  </a:lnTo>
                  <a:lnTo>
                    <a:pt x="14014" y="6096"/>
                  </a:lnTo>
                  <a:lnTo>
                    <a:pt x="15538" y="0"/>
                  </a:lnTo>
                  <a:close/>
                </a:path>
                <a:path w="307340" h="142239">
                  <a:moveTo>
                    <a:pt x="65650" y="6096"/>
                  </a:moveTo>
                  <a:lnTo>
                    <a:pt x="54265" y="0"/>
                  </a:lnTo>
                  <a:lnTo>
                    <a:pt x="15538" y="0"/>
                  </a:lnTo>
                  <a:lnTo>
                    <a:pt x="14014" y="6096"/>
                  </a:lnTo>
                  <a:lnTo>
                    <a:pt x="65650" y="6096"/>
                  </a:lnTo>
                  <a:close/>
                </a:path>
                <a:path w="307340" h="142239">
                  <a:moveTo>
                    <a:pt x="116884" y="33528"/>
                  </a:moveTo>
                  <a:lnTo>
                    <a:pt x="65650" y="6096"/>
                  </a:lnTo>
                  <a:lnTo>
                    <a:pt x="14014" y="6096"/>
                  </a:lnTo>
                  <a:lnTo>
                    <a:pt x="14014" y="7495"/>
                  </a:lnTo>
                  <a:lnTo>
                    <a:pt x="83702" y="44770"/>
                  </a:lnTo>
                  <a:lnTo>
                    <a:pt x="88690" y="33528"/>
                  </a:lnTo>
                  <a:lnTo>
                    <a:pt x="94024" y="50292"/>
                  </a:lnTo>
                  <a:lnTo>
                    <a:pt x="94024" y="84277"/>
                  </a:lnTo>
                  <a:lnTo>
                    <a:pt x="116884" y="33528"/>
                  </a:lnTo>
                  <a:close/>
                </a:path>
                <a:path w="307340" h="142239">
                  <a:moveTo>
                    <a:pt x="94024" y="84277"/>
                  </a:moveTo>
                  <a:lnTo>
                    <a:pt x="94024" y="50292"/>
                  </a:lnTo>
                  <a:lnTo>
                    <a:pt x="83702" y="44770"/>
                  </a:lnTo>
                  <a:lnTo>
                    <a:pt x="40684" y="141732"/>
                  </a:lnTo>
                  <a:lnTo>
                    <a:pt x="61258" y="130785"/>
                  </a:lnTo>
                  <a:lnTo>
                    <a:pt x="61258" y="102108"/>
                  </a:lnTo>
                  <a:lnTo>
                    <a:pt x="93728" y="84933"/>
                  </a:lnTo>
                  <a:lnTo>
                    <a:pt x="94024" y="84277"/>
                  </a:lnTo>
                  <a:close/>
                </a:path>
                <a:path w="307340" h="142239">
                  <a:moveTo>
                    <a:pt x="131729" y="0"/>
                  </a:moveTo>
                  <a:lnTo>
                    <a:pt x="54265" y="0"/>
                  </a:lnTo>
                  <a:lnTo>
                    <a:pt x="65650" y="6096"/>
                  </a:lnTo>
                  <a:lnTo>
                    <a:pt x="129076" y="6096"/>
                  </a:lnTo>
                  <a:lnTo>
                    <a:pt x="131729" y="0"/>
                  </a:lnTo>
                  <a:close/>
                </a:path>
                <a:path w="307340" h="142239">
                  <a:moveTo>
                    <a:pt x="93728" y="84933"/>
                  </a:moveTo>
                  <a:lnTo>
                    <a:pt x="61258" y="102108"/>
                  </a:lnTo>
                  <a:lnTo>
                    <a:pt x="78784" y="118110"/>
                  </a:lnTo>
                  <a:lnTo>
                    <a:pt x="93728" y="84933"/>
                  </a:lnTo>
                  <a:close/>
                </a:path>
                <a:path w="307340" h="142239">
                  <a:moveTo>
                    <a:pt x="245662" y="130785"/>
                  </a:moveTo>
                  <a:lnTo>
                    <a:pt x="245662" y="102108"/>
                  </a:lnTo>
                  <a:lnTo>
                    <a:pt x="228136" y="118110"/>
                  </a:lnTo>
                  <a:lnTo>
                    <a:pt x="213581" y="85139"/>
                  </a:lnTo>
                  <a:lnTo>
                    <a:pt x="153460" y="53340"/>
                  </a:lnTo>
                  <a:lnTo>
                    <a:pt x="93728" y="84933"/>
                  </a:lnTo>
                  <a:lnTo>
                    <a:pt x="78784" y="118110"/>
                  </a:lnTo>
                  <a:lnTo>
                    <a:pt x="61258" y="102108"/>
                  </a:lnTo>
                  <a:lnTo>
                    <a:pt x="61258" y="130785"/>
                  </a:lnTo>
                  <a:lnTo>
                    <a:pt x="147364" y="84972"/>
                  </a:lnTo>
                  <a:lnTo>
                    <a:pt x="147364" y="78486"/>
                  </a:lnTo>
                  <a:lnTo>
                    <a:pt x="159556" y="78486"/>
                  </a:lnTo>
                  <a:lnTo>
                    <a:pt x="159556" y="84972"/>
                  </a:lnTo>
                  <a:lnTo>
                    <a:pt x="245662" y="130785"/>
                  </a:lnTo>
                  <a:close/>
                </a:path>
                <a:path w="307340" h="142239">
                  <a:moveTo>
                    <a:pt x="94024" y="50292"/>
                  </a:moveTo>
                  <a:lnTo>
                    <a:pt x="88690" y="33528"/>
                  </a:lnTo>
                  <a:lnTo>
                    <a:pt x="83702" y="44770"/>
                  </a:lnTo>
                  <a:lnTo>
                    <a:pt x="94024" y="50292"/>
                  </a:lnTo>
                  <a:close/>
                </a:path>
                <a:path w="307340" h="142239">
                  <a:moveTo>
                    <a:pt x="159556" y="78486"/>
                  </a:moveTo>
                  <a:lnTo>
                    <a:pt x="147364" y="78486"/>
                  </a:lnTo>
                  <a:lnTo>
                    <a:pt x="153460" y="81729"/>
                  </a:lnTo>
                  <a:lnTo>
                    <a:pt x="159556" y="78486"/>
                  </a:lnTo>
                  <a:close/>
                </a:path>
                <a:path w="307340" h="142239">
                  <a:moveTo>
                    <a:pt x="153460" y="81729"/>
                  </a:moveTo>
                  <a:lnTo>
                    <a:pt x="147364" y="78486"/>
                  </a:lnTo>
                  <a:lnTo>
                    <a:pt x="147364" y="84972"/>
                  </a:lnTo>
                  <a:lnTo>
                    <a:pt x="153460" y="81729"/>
                  </a:lnTo>
                  <a:close/>
                </a:path>
                <a:path w="307340" h="142239">
                  <a:moveTo>
                    <a:pt x="159556" y="84972"/>
                  </a:moveTo>
                  <a:lnTo>
                    <a:pt x="159556" y="78486"/>
                  </a:lnTo>
                  <a:lnTo>
                    <a:pt x="153460" y="81729"/>
                  </a:lnTo>
                  <a:lnTo>
                    <a:pt x="159556" y="84972"/>
                  </a:lnTo>
                  <a:close/>
                </a:path>
                <a:path w="307340" h="142239">
                  <a:moveTo>
                    <a:pt x="253416" y="0"/>
                  </a:moveTo>
                  <a:lnTo>
                    <a:pt x="175191" y="0"/>
                  </a:lnTo>
                  <a:lnTo>
                    <a:pt x="177844" y="6096"/>
                  </a:lnTo>
                  <a:lnTo>
                    <a:pt x="242031" y="6096"/>
                  </a:lnTo>
                  <a:lnTo>
                    <a:pt x="253416" y="0"/>
                  </a:lnTo>
                  <a:close/>
                </a:path>
                <a:path w="307340" h="142239">
                  <a:moveTo>
                    <a:pt x="292906" y="7495"/>
                  </a:moveTo>
                  <a:lnTo>
                    <a:pt x="292906" y="6096"/>
                  </a:lnTo>
                  <a:lnTo>
                    <a:pt x="242031" y="6096"/>
                  </a:lnTo>
                  <a:lnTo>
                    <a:pt x="190798" y="33528"/>
                  </a:lnTo>
                  <a:lnTo>
                    <a:pt x="212896" y="83586"/>
                  </a:lnTo>
                  <a:lnTo>
                    <a:pt x="212896" y="50292"/>
                  </a:lnTo>
                  <a:lnTo>
                    <a:pt x="218230" y="33528"/>
                  </a:lnTo>
                  <a:lnTo>
                    <a:pt x="223218" y="44770"/>
                  </a:lnTo>
                  <a:lnTo>
                    <a:pt x="292906" y="7495"/>
                  </a:lnTo>
                  <a:close/>
                </a:path>
                <a:path w="307340" h="142239">
                  <a:moveTo>
                    <a:pt x="223218" y="44770"/>
                  </a:moveTo>
                  <a:lnTo>
                    <a:pt x="218230" y="33528"/>
                  </a:lnTo>
                  <a:lnTo>
                    <a:pt x="212896" y="50292"/>
                  </a:lnTo>
                  <a:lnTo>
                    <a:pt x="223218" y="44770"/>
                  </a:lnTo>
                  <a:close/>
                </a:path>
                <a:path w="307340" h="142239">
                  <a:moveTo>
                    <a:pt x="266236" y="141732"/>
                  </a:moveTo>
                  <a:lnTo>
                    <a:pt x="223218" y="44770"/>
                  </a:lnTo>
                  <a:lnTo>
                    <a:pt x="212896" y="50292"/>
                  </a:lnTo>
                  <a:lnTo>
                    <a:pt x="212896" y="83586"/>
                  </a:lnTo>
                  <a:lnTo>
                    <a:pt x="213581" y="85139"/>
                  </a:lnTo>
                  <a:lnTo>
                    <a:pt x="245662" y="102108"/>
                  </a:lnTo>
                  <a:lnTo>
                    <a:pt x="245662" y="130785"/>
                  </a:lnTo>
                  <a:lnTo>
                    <a:pt x="266236" y="141732"/>
                  </a:lnTo>
                  <a:close/>
                </a:path>
                <a:path w="307340" h="142239">
                  <a:moveTo>
                    <a:pt x="245662" y="102108"/>
                  </a:moveTo>
                  <a:lnTo>
                    <a:pt x="213581" y="85139"/>
                  </a:lnTo>
                  <a:lnTo>
                    <a:pt x="228136" y="118110"/>
                  </a:lnTo>
                  <a:lnTo>
                    <a:pt x="245662" y="102108"/>
                  </a:lnTo>
                  <a:close/>
                </a:path>
                <a:path w="307340" h="142239">
                  <a:moveTo>
                    <a:pt x="292906" y="6096"/>
                  </a:moveTo>
                  <a:lnTo>
                    <a:pt x="291572" y="0"/>
                  </a:lnTo>
                  <a:lnTo>
                    <a:pt x="253416" y="0"/>
                  </a:lnTo>
                  <a:lnTo>
                    <a:pt x="242031" y="6096"/>
                  </a:lnTo>
                  <a:lnTo>
                    <a:pt x="292906" y="6096"/>
                  </a:lnTo>
                  <a:close/>
                </a:path>
                <a:path w="307340" h="142239">
                  <a:moveTo>
                    <a:pt x="306920" y="0"/>
                  </a:moveTo>
                  <a:lnTo>
                    <a:pt x="291572" y="0"/>
                  </a:lnTo>
                  <a:lnTo>
                    <a:pt x="292906" y="6096"/>
                  </a:lnTo>
                  <a:lnTo>
                    <a:pt x="292906" y="7495"/>
                  </a:lnTo>
                  <a:lnTo>
                    <a:pt x="306920" y="0"/>
                  </a:lnTo>
                  <a:close/>
                </a:path>
              </a:pathLst>
            </a:custGeom>
            <a:solidFill>
              <a:srgbClr val="167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270253" y="3977640"/>
            <a:ext cx="381000" cy="254635"/>
            <a:chOff x="1270253" y="3977640"/>
            <a:chExt cx="381000" cy="254635"/>
          </a:xfrm>
        </p:grpSpPr>
        <p:sp>
          <p:nvSpPr>
            <p:cNvPr id="20" name="object 20"/>
            <p:cNvSpPr/>
            <p:nvPr/>
          </p:nvSpPr>
          <p:spPr>
            <a:xfrm>
              <a:off x="1321307" y="4008882"/>
              <a:ext cx="279400" cy="194310"/>
            </a:xfrm>
            <a:custGeom>
              <a:avLst/>
              <a:gdLst/>
              <a:ahLst/>
              <a:cxnLst/>
              <a:rect l="l" t="t" r="r" b="b"/>
              <a:pathLst>
                <a:path w="279400" h="194310">
                  <a:moveTo>
                    <a:pt x="278891" y="73913"/>
                  </a:moveTo>
                  <a:lnTo>
                    <a:pt x="172211" y="73913"/>
                  </a:lnTo>
                  <a:lnTo>
                    <a:pt x="139445" y="0"/>
                  </a:lnTo>
                  <a:lnTo>
                    <a:pt x="106679" y="73913"/>
                  </a:lnTo>
                  <a:lnTo>
                    <a:pt x="0" y="73913"/>
                  </a:lnTo>
                  <a:lnTo>
                    <a:pt x="86105" y="120395"/>
                  </a:lnTo>
                  <a:lnTo>
                    <a:pt x="53339" y="194309"/>
                  </a:lnTo>
                  <a:lnTo>
                    <a:pt x="139445" y="148589"/>
                  </a:lnTo>
                  <a:lnTo>
                    <a:pt x="225551" y="194309"/>
                  </a:lnTo>
                  <a:lnTo>
                    <a:pt x="192785" y="120395"/>
                  </a:lnTo>
                  <a:lnTo>
                    <a:pt x="278891" y="73913"/>
                  </a:lnTo>
                  <a:close/>
                </a:path>
              </a:pathLst>
            </a:custGeom>
            <a:solidFill>
              <a:srgbClr val="22A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0253" y="3977640"/>
              <a:ext cx="381000" cy="254635"/>
            </a:xfrm>
            <a:custGeom>
              <a:avLst/>
              <a:gdLst/>
              <a:ahLst/>
              <a:cxnLst/>
              <a:rect l="l" t="t" r="r" b="b"/>
              <a:pathLst>
                <a:path w="381000" h="254635">
                  <a:moveTo>
                    <a:pt x="149652" y="92963"/>
                  </a:moveTo>
                  <a:lnTo>
                    <a:pt x="0" y="92963"/>
                  </a:lnTo>
                  <a:lnTo>
                    <a:pt x="51054" y="119975"/>
                  </a:lnTo>
                  <a:lnTo>
                    <a:pt x="51054" y="118110"/>
                  </a:lnTo>
                  <a:lnTo>
                    <a:pt x="57150" y="94487"/>
                  </a:lnTo>
                  <a:lnTo>
                    <a:pt x="101926" y="118110"/>
                  </a:lnTo>
                  <a:lnTo>
                    <a:pt x="146304" y="118110"/>
                  </a:lnTo>
                  <a:lnTo>
                    <a:pt x="146304" y="100584"/>
                  </a:lnTo>
                  <a:lnTo>
                    <a:pt x="149652" y="92963"/>
                  </a:lnTo>
                  <a:close/>
                </a:path>
                <a:path w="381000" h="254635">
                  <a:moveTo>
                    <a:pt x="101926" y="118110"/>
                  </a:moveTo>
                  <a:lnTo>
                    <a:pt x="57150" y="94487"/>
                  </a:lnTo>
                  <a:lnTo>
                    <a:pt x="51054" y="118110"/>
                  </a:lnTo>
                  <a:lnTo>
                    <a:pt x="101926" y="118110"/>
                  </a:lnTo>
                  <a:close/>
                </a:path>
                <a:path w="381000" h="254635">
                  <a:moveTo>
                    <a:pt x="153924" y="145542"/>
                  </a:moveTo>
                  <a:lnTo>
                    <a:pt x="101926" y="118110"/>
                  </a:lnTo>
                  <a:lnTo>
                    <a:pt x="51054" y="118110"/>
                  </a:lnTo>
                  <a:lnTo>
                    <a:pt x="51054" y="119975"/>
                  </a:lnTo>
                  <a:lnTo>
                    <a:pt x="120994" y="156978"/>
                  </a:lnTo>
                  <a:lnTo>
                    <a:pt x="125730" y="146304"/>
                  </a:lnTo>
                  <a:lnTo>
                    <a:pt x="131064" y="162306"/>
                  </a:lnTo>
                  <a:lnTo>
                    <a:pt x="131064" y="196748"/>
                  </a:lnTo>
                  <a:lnTo>
                    <a:pt x="153924" y="145542"/>
                  </a:lnTo>
                  <a:close/>
                </a:path>
                <a:path w="381000" h="254635">
                  <a:moveTo>
                    <a:pt x="131064" y="196748"/>
                  </a:moveTo>
                  <a:lnTo>
                    <a:pt x="131064" y="162306"/>
                  </a:lnTo>
                  <a:lnTo>
                    <a:pt x="120994" y="156978"/>
                  </a:lnTo>
                  <a:lnTo>
                    <a:pt x="77724" y="254508"/>
                  </a:lnTo>
                  <a:lnTo>
                    <a:pt x="98298" y="243561"/>
                  </a:lnTo>
                  <a:lnTo>
                    <a:pt x="98298" y="214122"/>
                  </a:lnTo>
                  <a:lnTo>
                    <a:pt x="131038" y="196804"/>
                  </a:lnTo>
                  <a:close/>
                </a:path>
                <a:path w="381000" h="254635">
                  <a:moveTo>
                    <a:pt x="131038" y="196804"/>
                  </a:moveTo>
                  <a:lnTo>
                    <a:pt x="98298" y="214122"/>
                  </a:lnTo>
                  <a:lnTo>
                    <a:pt x="115824" y="230886"/>
                  </a:lnTo>
                  <a:lnTo>
                    <a:pt x="131038" y="196804"/>
                  </a:lnTo>
                  <a:close/>
                </a:path>
                <a:path w="381000" h="254635">
                  <a:moveTo>
                    <a:pt x="282702" y="243561"/>
                  </a:moveTo>
                  <a:lnTo>
                    <a:pt x="282702" y="214122"/>
                  </a:lnTo>
                  <a:lnTo>
                    <a:pt x="265176" y="230886"/>
                  </a:lnTo>
                  <a:lnTo>
                    <a:pt x="250356" y="197013"/>
                  </a:lnTo>
                  <a:lnTo>
                    <a:pt x="190500" y="165354"/>
                  </a:lnTo>
                  <a:lnTo>
                    <a:pt x="131038" y="196804"/>
                  </a:lnTo>
                  <a:lnTo>
                    <a:pt x="115824" y="230886"/>
                  </a:lnTo>
                  <a:lnTo>
                    <a:pt x="98298" y="214122"/>
                  </a:lnTo>
                  <a:lnTo>
                    <a:pt x="98298" y="243561"/>
                  </a:lnTo>
                  <a:lnTo>
                    <a:pt x="184404" y="197748"/>
                  </a:lnTo>
                  <a:lnTo>
                    <a:pt x="184404" y="191262"/>
                  </a:lnTo>
                  <a:lnTo>
                    <a:pt x="196596" y="191262"/>
                  </a:lnTo>
                  <a:lnTo>
                    <a:pt x="196596" y="197748"/>
                  </a:lnTo>
                  <a:lnTo>
                    <a:pt x="282702" y="243561"/>
                  </a:lnTo>
                  <a:close/>
                </a:path>
                <a:path w="381000" h="254635">
                  <a:moveTo>
                    <a:pt x="131064" y="162306"/>
                  </a:moveTo>
                  <a:lnTo>
                    <a:pt x="125730" y="146304"/>
                  </a:lnTo>
                  <a:lnTo>
                    <a:pt x="120994" y="156978"/>
                  </a:lnTo>
                  <a:lnTo>
                    <a:pt x="131064" y="162306"/>
                  </a:lnTo>
                  <a:close/>
                </a:path>
                <a:path w="381000" h="254635">
                  <a:moveTo>
                    <a:pt x="157734" y="92963"/>
                  </a:moveTo>
                  <a:lnTo>
                    <a:pt x="149652" y="92963"/>
                  </a:lnTo>
                  <a:lnTo>
                    <a:pt x="146304" y="100584"/>
                  </a:lnTo>
                  <a:lnTo>
                    <a:pt x="157734" y="92963"/>
                  </a:lnTo>
                  <a:close/>
                </a:path>
                <a:path w="381000" h="254635">
                  <a:moveTo>
                    <a:pt x="157734" y="118110"/>
                  </a:moveTo>
                  <a:lnTo>
                    <a:pt x="157734" y="92963"/>
                  </a:lnTo>
                  <a:lnTo>
                    <a:pt x="146304" y="100584"/>
                  </a:lnTo>
                  <a:lnTo>
                    <a:pt x="146304" y="118110"/>
                  </a:lnTo>
                  <a:lnTo>
                    <a:pt x="157734" y="118110"/>
                  </a:lnTo>
                  <a:close/>
                </a:path>
                <a:path w="381000" h="254635">
                  <a:moveTo>
                    <a:pt x="232052" y="92963"/>
                  </a:moveTo>
                  <a:lnTo>
                    <a:pt x="190500" y="0"/>
                  </a:lnTo>
                  <a:lnTo>
                    <a:pt x="149652" y="92963"/>
                  </a:lnTo>
                  <a:lnTo>
                    <a:pt x="157734" y="92963"/>
                  </a:lnTo>
                  <a:lnTo>
                    <a:pt x="157734" y="118110"/>
                  </a:lnTo>
                  <a:lnTo>
                    <a:pt x="166115" y="118110"/>
                  </a:lnTo>
                  <a:lnTo>
                    <a:pt x="179070" y="88618"/>
                  </a:lnTo>
                  <a:lnTo>
                    <a:pt x="179070" y="36575"/>
                  </a:lnTo>
                  <a:lnTo>
                    <a:pt x="201930" y="36575"/>
                  </a:lnTo>
                  <a:lnTo>
                    <a:pt x="201930" y="87534"/>
                  </a:lnTo>
                  <a:lnTo>
                    <a:pt x="215646" y="118110"/>
                  </a:lnTo>
                  <a:lnTo>
                    <a:pt x="223265" y="118110"/>
                  </a:lnTo>
                  <a:lnTo>
                    <a:pt x="223265" y="92963"/>
                  </a:lnTo>
                  <a:lnTo>
                    <a:pt x="232052" y="92963"/>
                  </a:lnTo>
                  <a:close/>
                </a:path>
                <a:path w="381000" h="254635">
                  <a:moveTo>
                    <a:pt x="201930" y="36575"/>
                  </a:moveTo>
                  <a:lnTo>
                    <a:pt x="179070" y="36575"/>
                  </a:lnTo>
                  <a:lnTo>
                    <a:pt x="190620" y="62323"/>
                  </a:lnTo>
                  <a:lnTo>
                    <a:pt x="201930" y="36575"/>
                  </a:lnTo>
                  <a:close/>
                </a:path>
                <a:path w="381000" h="254635">
                  <a:moveTo>
                    <a:pt x="190620" y="62323"/>
                  </a:moveTo>
                  <a:lnTo>
                    <a:pt x="179070" y="36575"/>
                  </a:lnTo>
                  <a:lnTo>
                    <a:pt x="179070" y="88618"/>
                  </a:lnTo>
                  <a:lnTo>
                    <a:pt x="190620" y="62323"/>
                  </a:lnTo>
                  <a:close/>
                </a:path>
                <a:path w="381000" h="254635">
                  <a:moveTo>
                    <a:pt x="196596" y="191262"/>
                  </a:moveTo>
                  <a:lnTo>
                    <a:pt x="184404" y="191262"/>
                  </a:lnTo>
                  <a:lnTo>
                    <a:pt x="190500" y="194505"/>
                  </a:lnTo>
                  <a:lnTo>
                    <a:pt x="196596" y="191262"/>
                  </a:lnTo>
                  <a:close/>
                </a:path>
                <a:path w="381000" h="254635">
                  <a:moveTo>
                    <a:pt x="190500" y="194505"/>
                  </a:moveTo>
                  <a:lnTo>
                    <a:pt x="184404" y="191262"/>
                  </a:lnTo>
                  <a:lnTo>
                    <a:pt x="184404" y="197748"/>
                  </a:lnTo>
                  <a:lnTo>
                    <a:pt x="190500" y="194505"/>
                  </a:lnTo>
                  <a:close/>
                </a:path>
                <a:path w="381000" h="254635">
                  <a:moveTo>
                    <a:pt x="196596" y="197748"/>
                  </a:moveTo>
                  <a:lnTo>
                    <a:pt x="196596" y="191262"/>
                  </a:lnTo>
                  <a:lnTo>
                    <a:pt x="190500" y="194505"/>
                  </a:lnTo>
                  <a:lnTo>
                    <a:pt x="196596" y="197748"/>
                  </a:lnTo>
                  <a:close/>
                </a:path>
                <a:path w="381000" h="254635">
                  <a:moveTo>
                    <a:pt x="201930" y="87534"/>
                  </a:moveTo>
                  <a:lnTo>
                    <a:pt x="201930" y="36575"/>
                  </a:lnTo>
                  <a:lnTo>
                    <a:pt x="190620" y="62323"/>
                  </a:lnTo>
                  <a:lnTo>
                    <a:pt x="201930" y="87534"/>
                  </a:lnTo>
                  <a:close/>
                </a:path>
                <a:path w="381000" h="254635">
                  <a:moveTo>
                    <a:pt x="235458" y="100584"/>
                  </a:moveTo>
                  <a:lnTo>
                    <a:pt x="232052" y="92963"/>
                  </a:lnTo>
                  <a:lnTo>
                    <a:pt x="223265" y="92963"/>
                  </a:lnTo>
                  <a:lnTo>
                    <a:pt x="235458" y="100584"/>
                  </a:lnTo>
                  <a:close/>
                </a:path>
                <a:path w="381000" h="254635">
                  <a:moveTo>
                    <a:pt x="235458" y="118110"/>
                  </a:moveTo>
                  <a:lnTo>
                    <a:pt x="235458" y="100584"/>
                  </a:lnTo>
                  <a:lnTo>
                    <a:pt x="223265" y="92963"/>
                  </a:lnTo>
                  <a:lnTo>
                    <a:pt x="223265" y="118110"/>
                  </a:lnTo>
                  <a:lnTo>
                    <a:pt x="235458" y="118110"/>
                  </a:lnTo>
                  <a:close/>
                </a:path>
                <a:path w="381000" h="254635">
                  <a:moveTo>
                    <a:pt x="329946" y="119975"/>
                  </a:moveTo>
                  <a:lnTo>
                    <a:pt x="329946" y="118110"/>
                  </a:lnTo>
                  <a:lnTo>
                    <a:pt x="279835" y="118110"/>
                  </a:lnTo>
                  <a:lnTo>
                    <a:pt x="227837" y="145542"/>
                  </a:lnTo>
                  <a:lnTo>
                    <a:pt x="249936" y="196051"/>
                  </a:lnTo>
                  <a:lnTo>
                    <a:pt x="249936" y="162306"/>
                  </a:lnTo>
                  <a:lnTo>
                    <a:pt x="255270" y="146304"/>
                  </a:lnTo>
                  <a:lnTo>
                    <a:pt x="260005" y="156978"/>
                  </a:lnTo>
                  <a:lnTo>
                    <a:pt x="329946" y="119975"/>
                  </a:lnTo>
                  <a:close/>
                </a:path>
                <a:path w="381000" h="254635">
                  <a:moveTo>
                    <a:pt x="381000" y="92963"/>
                  </a:moveTo>
                  <a:lnTo>
                    <a:pt x="232052" y="92963"/>
                  </a:lnTo>
                  <a:lnTo>
                    <a:pt x="235458" y="100584"/>
                  </a:lnTo>
                  <a:lnTo>
                    <a:pt x="235458" y="118110"/>
                  </a:lnTo>
                  <a:lnTo>
                    <a:pt x="279835" y="118110"/>
                  </a:lnTo>
                  <a:lnTo>
                    <a:pt x="324612" y="94487"/>
                  </a:lnTo>
                  <a:lnTo>
                    <a:pt x="329946" y="118110"/>
                  </a:lnTo>
                  <a:lnTo>
                    <a:pt x="329946" y="119975"/>
                  </a:lnTo>
                  <a:lnTo>
                    <a:pt x="381000" y="92963"/>
                  </a:lnTo>
                  <a:close/>
                </a:path>
                <a:path w="381000" h="254635">
                  <a:moveTo>
                    <a:pt x="260005" y="156978"/>
                  </a:moveTo>
                  <a:lnTo>
                    <a:pt x="255270" y="146304"/>
                  </a:lnTo>
                  <a:lnTo>
                    <a:pt x="249936" y="162306"/>
                  </a:lnTo>
                  <a:lnTo>
                    <a:pt x="260005" y="156978"/>
                  </a:lnTo>
                  <a:close/>
                </a:path>
                <a:path w="381000" h="254635">
                  <a:moveTo>
                    <a:pt x="303276" y="254508"/>
                  </a:moveTo>
                  <a:lnTo>
                    <a:pt x="260005" y="156978"/>
                  </a:lnTo>
                  <a:lnTo>
                    <a:pt x="249936" y="162306"/>
                  </a:lnTo>
                  <a:lnTo>
                    <a:pt x="249936" y="196051"/>
                  </a:lnTo>
                  <a:lnTo>
                    <a:pt x="250356" y="197013"/>
                  </a:lnTo>
                  <a:lnTo>
                    <a:pt x="282702" y="214122"/>
                  </a:lnTo>
                  <a:lnTo>
                    <a:pt x="282702" y="243561"/>
                  </a:lnTo>
                  <a:lnTo>
                    <a:pt x="303276" y="254508"/>
                  </a:lnTo>
                  <a:close/>
                </a:path>
                <a:path w="381000" h="254635">
                  <a:moveTo>
                    <a:pt x="282702" y="214122"/>
                  </a:moveTo>
                  <a:lnTo>
                    <a:pt x="250356" y="197013"/>
                  </a:lnTo>
                  <a:lnTo>
                    <a:pt x="265176" y="230886"/>
                  </a:lnTo>
                  <a:lnTo>
                    <a:pt x="282702" y="214122"/>
                  </a:lnTo>
                  <a:close/>
                </a:path>
                <a:path w="381000" h="254635">
                  <a:moveTo>
                    <a:pt x="329946" y="118110"/>
                  </a:moveTo>
                  <a:lnTo>
                    <a:pt x="324612" y="94487"/>
                  </a:lnTo>
                  <a:lnTo>
                    <a:pt x="279835" y="118110"/>
                  </a:lnTo>
                  <a:lnTo>
                    <a:pt x="329946" y="118110"/>
                  </a:lnTo>
                  <a:close/>
                </a:path>
              </a:pathLst>
            </a:custGeom>
            <a:solidFill>
              <a:srgbClr val="167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1010" y="990853"/>
            <a:ext cx="6036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1. </a:t>
            </a:r>
            <a:r>
              <a:rPr sz="3600" spc="-400" dirty="0">
                <a:solidFill>
                  <a:srgbClr val="FF0000"/>
                </a:solidFill>
                <a:latin typeface="Tahoma"/>
                <a:cs typeface="Tahoma"/>
              </a:rPr>
              <a:t>Chương </a:t>
            </a:r>
            <a:r>
              <a:rPr sz="3600" dirty="0">
                <a:solidFill>
                  <a:srgbClr val="FF0000"/>
                </a:solidFill>
                <a:latin typeface="Tahoma"/>
                <a:cs typeface="Tahoma"/>
              </a:rPr>
              <a:t>trình máy</a:t>
            </a:r>
            <a:r>
              <a:rPr sz="3600" spc="-3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ahoma"/>
                <a:cs typeface="Tahoma"/>
              </a:rPr>
              <a:t>tính?</a:t>
            </a:r>
            <a:endParaRPr sz="36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33947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117089"/>
            <a:ext cx="8070850" cy="29883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20370" indent="-408305" algn="just">
              <a:lnSpc>
                <a:spcPct val="100000"/>
              </a:lnSpc>
              <a:spcBef>
                <a:spcPts val="960"/>
              </a:spcBef>
              <a:buClr>
                <a:srgbClr val="184BB2"/>
              </a:buClr>
              <a:buSzPct val="97222"/>
              <a:buFont typeface="Wingdings"/>
              <a:buChar char=""/>
              <a:tabLst>
                <a:tab pos="421005" algn="l"/>
              </a:tabLst>
            </a:pPr>
            <a:r>
              <a:rPr sz="3600" b="1" dirty="0">
                <a:solidFill>
                  <a:srgbClr val="132767"/>
                </a:solidFill>
                <a:latin typeface="Times New Roman"/>
                <a:cs typeface="Times New Roman"/>
              </a:rPr>
              <a:t>Khái</a:t>
            </a:r>
            <a:r>
              <a:rPr sz="3600" b="1" spc="-2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niệm</a:t>
            </a:r>
            <a:endParaRPr sz="3600">
              <a:latin typeface="Times New Roman"/>
              <a:cs typeface="Times New Roman"/>
            </a:endParaRPr>
          </a:p>
          <a:p>
            <a:pPr marL="355600" marR="5080" indent="5080" algn="just">
              <a:lnSpc>
                <a:spcPct val="100000"/>
              </a:lnSpc>
              <a:spcBef>
                <a:spcPts val="865"/>
              </a:spcBef>
            </a:pP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Là một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tập hợp các câu lệnh (viết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bằng  một ngôn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ngữ lập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trình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cụ thể) được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sắp 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xếp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theo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một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trình tự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nhất </a:t>
            </a:r>
            <a:r>
              <a:rPr sz="3600" dirty="0">
                <a:solidFill>
                  <a:srgbClr val="132767"/>
                </a:solidFill>
                <a:latin typeface="Times New Roman"/>
                <a:cs typeface="Times New Roman"/>
              </a:rPr>
              <a:t>định nhằm </a:t>
            </a:r>
            <a:r>
              <a:rPr sz="3600" spc="-10" dirty="0">
                <a:solidFill>
                  <a:srgbClr val="132767"/>
                </a:solidFill>
                <a:latin typeface="Times New Roman"/>
                <a:cs typeface="Times New Roman"/>
              </a:rPr>
              <a:t>đáp 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ứng các yêu cầu của bài toán cụ</a:t>
            </a:r>
            <a:r>
              <a:rPr sz="3600" spc="3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132767"/>
                </a:solidFill>
                <a:latin typeface="Times New Roman"/>
                <a:cs typeface="Times New Roman"/>
              </a:rPr>
              <a:t>thể.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4446" y="1010665"/>
            <a:ext cx="287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2. Thuật</a:t>
            </a:r>
            <a:r>
              <a:rPr sz="3600" spc="-114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toán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2937510"/>
            <a:chOff x="457200" y="1436369"/>
            <a:chExt cx="9144000" cy="293751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40739" y="1826463"/>
            <a:ext cx="8071484" cy="26593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74650" indent="-362585" algn="just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SzPct val="96875"/>
              <a:buFont typeface="Wingdings"/>
              <a:buChar char=""/>
              <a:tabLst>
                <a:tab pos="375285" algn="l"/>
              </a:tabLst>
            </a:pPr>
            <a:r>
              <a:rPr sz="32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Khái</a:t>
            </a:r>
            <a:r>
              <a:rPr sz="3200" b="1" spc="-2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niệm</a:t>
            </a:r>
            <a:endParaRPr sz="3200">
              <a:latin typeface="Times New Roman"/>
              <a:cs typeface="Times New Roman"/>
            </a:endParaRPr>
          </a:p>
          <a:p>
            <a:pPr marL="355600" marR="5080" indent="5080" algn="just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solidFill>
                  <a:srgbClr val="132767"/>
                </a:solidFill>
                <a:latin typeface="Times New Roman"/>
                <a:cs typeface="Times New Roman"/>
              </a:rPr>
              <a:t>Là một hệ thống các </a:t>
            </a:r>
            <a:r>
              <a:rPr sz="32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quy tắc </a:t>
            </a:r>
            <a:r>
              <a:rPr sz="3200" dirty="0">
                <a:solidFill>
                  <a:srgbClr val="132767"/>
                </a:solidFill>
                <a:latin typeface="Times New Roman"/>
                <a:cs typeface="Times New Roman"/>
              </a:rPr>
              <a:t>chặt </a:t>
            </a:r>
            <a:r>
              <a:rPr sz="3200" spc="-5" dirty="0">
                <a:solidFill>
                  <a:srgbClr val="132767"/>
                </a:solidFill>
                <a:latin typeface="Times New Roman"/>
                <a:cs typeface="Times New Roman"/>
              </a:rPr>
              <a:t>chẽ và </a:t>
            </a:r>
            <a:r>
              <a:rPr sz="3200" spc="-10" dirty="0">
                <a:solidFill>
                  <a:srgbClr val="132767"/>
                </a:solidFill>
                <a:latin typeface="Times New Roman"/>
                <a:cs typeface="Times New Roman"/>
              </a:rPr>
              <a:t>rõ  </a:t>
            </a:r>
            <a:r>
              <a:rPr sz="3200" spc="-5" dirty="0">
                <a:solidFill>
                  <a:srgbClr val="132767"/>
                </a:solidFill>
                <a:latin typeface="Times New Roman"/>
                <a:cs typeface="Times New Roman"/>
              </a:rPr>
              <a:t>ràng nhằm xác định một dãy thao tác trên </a:t>
            </a:r>
            <a:r>
              <a:rPr sz="3200" dirty="0">
                <a:solidFill>
                  <a:srgbClr val="132767"/>
                </a:solidFill>
                <a:latin typeface="Times New Roman"/>
                <a:cs typeface="Times New Roman"/>
              </a:rPr>
              <a:t>các  </a:t>
            </a:r>
            <a:r>
              <a:rPr sz="3200" spc="-5" dirty="0">
                <a:solidFill>
                  <a:srgbClr val="132767"/>
                </a:solidFill>
                <a:latin typeface="Times New Roman"/>
                <a:cs typeface="Times New Roman"/>
              </a:rPr>
              <a:t>đối tượng, sao cho sau một số hữu hạn bước  thực hiện thì ta đạt được mục tiêu đã xác</a:t>
            </a:r>
            <a:r>
              <a:rPr sz="3200" spc="7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132767"/>
                </a:solidFill>
                <a:latin typeface="Times New Roman"/>
                <a:cs typeface="Times New Roman"/>
              </a:rPr>
              <a:t>định.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200" y="43738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8191" y="1010665"/>
            <a:ext cx="236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Thuật</a:t>
            </a:r>
            <a:r>
              <a:rPr sz="3600" spc="-110" dirty="0"/>
              <a:t> </a:t>
            </a:r>
            <a:r>
              <a:rPr sz="3600" dirty="0"/>
              <a:t>toán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7200" y="5353050"/>
            <a:ext cx="9144000" cy="1962150"/>
          </a:xfrm>
          <a:custGeom>
            <a:avLst/>
            <a:gdLst/>
            <a:ahLst/>
            <a:cxnLst/>
            <a:rect l="l" t="t" r="r" b="b"/>
            <a:pathLst>
              <a:path w="9144000" h="196215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62150"/>
                </a:lnTo>
                <a:lnTo>
                  <a:pt x="9144000" y="196215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734" y="1688388"/>
            <a:ext cx="8453120" cy="52317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Thuật toán giải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ax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 =</a:t>
            </a:r>
            <a:r>
              <a:rPr sz="2800" spc="-11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Nhập các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a và</a:t>
            </a:r>
            <a:r>
              <a:rPr sz="2800" spc="-8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b.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2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: Kiểm tra điều kiện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a = 0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có thỏa hay không? Nếu  thỏa thì chuyển sang 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3,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ngược lại thì chuyển sang  bước</a:t>
            </a:r>
            <a:r>
              <a:rPr sz="2800" spc="-3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4.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3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: Kiểm tra điều kiện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b = 0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có thỏa hay không? Nếu  thỏa thì thông báo phương trình có vô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nghiệm, ngược  lại thì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thông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báo phương trình vô nghiệm. Chuyển sang  bước</a:t>
            </a:r>
            <a:r>
              <a:rPr sz="2800" spc="-3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5.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Thông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báo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nghiệm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của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là x =</a:t>
            </a:r>
            <a:r>
              <a:rPr sz="2800" spc="-18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-b/a.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Dừng thuật</a:t>
            </a:r>
            <a:r>
              <a:rPr sz="2800" spc="-6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toán.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372" y="1044956"/>
            <a:ext cx="61112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3. Các đặc trưng của thuật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toán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5878830"/>
            <a:chOff x="457200" y="1436369"/>
            <a:chExt cx="9144000" cy="5878830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415539"/>
              <a:ext cx="9144000" cy="4899660"/>
            </a:xfrm>
            <a:custGeom>
              <a:avLst/>
              <a:gdLst/>
              <a:ahLst/>
              <a:cxnLst/>
              <a:rect l="l" t="t" r="r" b="b"/>
              <a:pathLst>
                <a:path w="9144000" h="489965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0" y="2937510"/>
                  </a:lnTo>
                  <a:lnTo>
                    <a:pt x="0" y="3916680"/>
                  </a:lnTo>
                  <a:lnTo>
                    <a:pt x="0" y="4899660"/>
                  </a:lnTo>
                  <a:lnTo>
                    <a:pt x="9144000" y="4899660"/>
                  </a:lnTo>
                  <a:lnTo>
                    <a:pt x="9144000" y="3916680"/>
                  </a:lnTo>
                  <a:lnTo>
                    <a:pt x="9144000" y="293751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6929" y="1697227"/>
            <a:ext cx="8071484" cy="531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080" indent="-514350">
              <a:lnSpc>
                <a:spcPct val="100000"/>
              </a:lnSpc>
              <a:spcBef>
                <a:spcPts val="100"/>
              </a:spcBef>
              <a:buClr>
                <a:srgbClr val="22A2E2"/>
              </a:buClr>
              <a:buAutoNum type="arabicPeriod"/>
              <a:tabLst>
                <a:tab pos="526415" algn="l"/>
                <a:tab pos="527685" algn="l"/>
                <a:tab pos="1431925" algn="l"/>
                <a:tab pos="2118360" algn="l"/>
                <a:tab pos="3084830" algn="l"/>
                <a:tab pos="3730625" algn="l"/>
                <a:tab pos="4617720" algn="l"/>
                <a:tab pos="5402580" algn="l"/>
                <a:tab pos="6290310" algn="l"/>
                <a:tab pos="6956425" algn="l"/>
                <a:tab pos="7761605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Tính	xác	định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	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c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á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	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bư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ớ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	p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h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ả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i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đư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ợ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	x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á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	đ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ị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nh	rõ  ràng, không gây ra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nhập</a:t>
            </a:r>
            <a:r>
              <a:rPr sz="2800" spc="-7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nhằng.</a:t>
            </a:r>
            <a:endParaRPr sz="2800">
              <a:latin typeface="Times New Roman"/>
              <a:cs typeface="Times New Roman"/>
            </a:endParaRPr>
          </a:p>
          <a:p>
            <a:pPr marL="527050" marR="5080" indent="-514984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AutoNum type="arabicPeriod"/>
              <a:tabLst>
                <a:tab pos="526415" algn="l"/>
                <a:tab pos="527685" algn="l"/>
                <a:tab pos="2134235" algn="l"/>
                <a:tab pos="2842260" algn="l"/>
                <a:tab pos="3708400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Tính</a:t>
            </a:r>
            <a:r>
              <a:rPr sz="2800" b="1" spc="35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hữu	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hạn	(tính	dừng)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phải dừng sau một số  hữu hạn các bước thực</a:t>
            </a:r>
            <a:r>
              <a:rPr sz="2800" spc="-8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hiện.</a:t>
            </a:r>
            <a:endParaRPr sz="28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70"/>
              </a:spcBef>
              <a:buClr>
                <a:srgbClr val="22A2E2"/>
              </a:buClr>
              <a:buAutoNum type="arabicPeriod"/>
              <a:tabLst>
                <a:tab pos="526415" algn="l"/>
                <a:tab pos="527050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Tính đúng đắn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phải cho kết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quả</a:t>
            </a:r>
            <a:r>
              <a:rPr sz="2800" spc="-6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đúng.</a:t>
            </a:r>
            <a:endParaRPr sz="2800">
              <a:latin typeface="Times New Roman"/>
              <a:cs typeface="Times New Roman"/>
            </a:endParaRPr>
          </a:p>
          <a:p>
            <a:pPr marL="527050" marR="5715" indent="-514350">
              <a:lnSpc>
                <a:spcPct val="100000"/>
              </a:lnSpc>
              <a:spcBef>
                <a:spcPts val="670"/>
              </a:spcBef>
              <a:buClr>
                <a:srgbClr val="22A2E2"/>
              </a:buClr>
              <a:buAutoNum type="arabicPeriod"/>
              <a:tabLst>
                <a:tab pos="526415" algn="l"/>
                <a:tab pos="527685" algn="l"/>
                <a:tab pos="1397000" algn="l"/>
                <a:tab pos="2110105" algn="l"/>
                <a:tab pos="3119755" algn="l"/>
                <a:tab pos="3593465" algn="l"/>
                <a:tab pos="4443095" algn="l"/>
                <a:tab pos="5296535" algn="l"/>
                <a:tab pos="5948045" algn="l"/>
                <a:tab pos="6875780" algn="l"/>
                <a:tab pos="7447280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Tính	phổ	dụ</a:t>
            </a:r>
            <a:r>
              <a:rPr sz="2800" b="1" spc="5" dirty="0">
                <a:solidFill>
                  <a:srgbClr val="132767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g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á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d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ụ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g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đư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ợ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ch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o	nh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i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ề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u	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bà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i	</a:t>
            </a:r>
            <a:r>
              <a:rPr sz="2800" spc="-10" dirty="0">
                <a:solidFill>
                  <a:srgbClr val="132767"/>
                </a:solidFill>
                <a:latin typeface="Times New Roman"/>
                <a:cs typeface="Times New Roman"/>
              </a:rPr>
              <a:t>toán 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cùng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dạng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(lớp các bài</a:t>
            </a:r>
            <a:r>
              <a:rPr sz="2800" spc="-8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toán).</a:t>
            </a:r>
            <a:endParaRPr sz="2800">
              <a:latin typeface="Times New Roman"/>
              <a:cs typeface="Times New Roman"/>
            </a:endParaRPr>
          </a:p>
          <a:p>
            <a:pPr marL="527050" indent="-514984">
              <a:lnSpc>
                <a:spcPct val="100000"/>
              </a:lnSpc>
              <a:spcBef>
                <a:spcPts val="675"/>
              </a:spcBef>
              <a:buClr>
                <a:srgbClr val="22A2E2"/>
              </a:buClr>
              <a:buAutoNum type="arabicPeriod"/>
              <a:tabLst>
                <a:tab pos="526415" algn="l"/>
                <a:tab pos="527685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Tính </a:t>
            </a: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hiệu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quả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về không gian và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thời gian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hữu</a:t>
            </a:r>
            <a:r>
              <a:rPr sz="2800" spc="-14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hạn.</a:t>
            </a:r>
            <a:endParaRPr sz="2800">
              <a:latin typeface="Times New Roman"/>
              <a:cs typeface="Times New Roman"/>
            </a:endParaRPr>
          </a:p>
          <a:p>
            <a:pPr marL="527050" indent="-514984">
              <a:lnSpc>
                <a:spcPct val="100000"/>
              </a:lnSpc>
              <a:spcBef>
                <a:spcPts val="670"/>
              </a:spcBef>
              <a:buClr>
                <a:srgbClr val="22A2E2"/>
              </a:buClr>
              <a:buAutoNum type="arabicPeriod"/>
              <a:tabLst>
                <a:tab pos="526415" algn="l"/>
                <a:tab pos="527685" algn="l"/>
              </a:tabLst>
            </a:pP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Các đại lượng</a:t>
            </a:r>
            <a:r>
              <a:rPr sz="2800" b="1" spc="-5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vào/ra:</a:t>
            </a:r>
            <a:endParaRPr sz="2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Đầu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vào (input)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dữ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liệu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vào để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thuật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toán xử</a:t>
            </a:r>
            <a:r>
              <a:rPr sz="2800" spc="-13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lý.</a:t>
            </a:r>
            <a:endParaRPr sz="2800">
              <a:latin typeface="Times New Roman"/>
              <a:cs typeface="Times New Roman"/>
            </a:endParaRPr>
          </a:p>
          <a:p>
            <a:pPr marL="52705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Đầu ra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(output)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kết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quả trả về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của thuật</a:t>
            </a:r>
            <a:r>
              <a:rPr sz="2800" spc="-9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toán.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5289" y="1074674"/>
            <a:ext cx="65868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Các phương pháp biểu diễn </a:t>
            </a:r>
            <a:r>
              <a:rPr sz="2800" dirty="0"/>
              <a:t>thuật</a:t>
            </a:r>
            <a:r>
              <a:rPr sz="2800" spc="-5" dirty="0"/>
              <a:t> </a:t>
            </a:r>
            <a:r>
              <a:rPr sz="2800" dirty="0"/>
              <a:t>toán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1436369"/>
            <a:ext cx="9144000" cy="979169"/>
            <a:chOff x="457200" y="1436369"/>
            <a:chExt cx="9144000" cy="979169"/>
          </a:xfrm>
        </p:grpSpPr>
        <p:sp>
          <p:nvSpPr>
            <p:cNvPr id="4" name="object 4"/>
            <p:cNvSpPr/>
            <p:nvPr/>
          </p:nvSpPr>
          <p:spPr>
            <a:xfrm>
              <a:off x="457200" y="14363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436369"/>
              <a:ext cx="9144000" cy="138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436369"/>
              <a:ext cx="8839200" cy="1638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1572005"/>
              <a:ext cx="91440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3139" y="2043937"/>
            <a:ext cx="7950834" cy="26593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20370" indent="-408305">
              <a:lnSpc>
                <a:spcPct val="100000"/>
              </a:lnSpc>
              <a:spcBef>
                <a:spcPts val="965"/>
              </a:spcBef>
              <a:buClr>
                <a:srgbClr val="184BB2"/>
              </a:buClr>
              <a:buSzPct val="97222"/>
              <a:buFont typeface="Wingdings"/>
              <a:buChar char=""/>
              <a:tabLst>
                <a:tab pos="421005" algn="l"/>
              </a:tabLst>
            </a:pPr>
            <a:r>
              <a:rPr sz="3600" dirty="0">
                <a:solidFill>
                  <a:srgbClr val="132767"/>
                </a:solidFill>
                <a:latin typeface="Arial"/>
                <a:cs typeface="Arial"/>
              </a:rPr>
              <a:t>Ngôn ngữ tự nhiên </a:t>
            </a:r>
            <a:r>
              <a:rPr sz="3600" spc="-5" dirty="0">
                <a:solidFill>
                  <a:srgbClr val="132767"/>
                </a:solidFill>
                <a:latin typeface="Arial"/>
                <a:cs typeface="Arial"/>
              </a:rPr>
              <a:t>(liệt </a:t>
            </a:r>
            <a:r>
              <a:rPr sz="3600" dirty="0">
                <a:solidFill>
                  <a:srgbClr val="132767"/>
                </a:solidFill>
                <a:latin typeface="Arial"/>
                <a:cs typeface="Arial"/>
              </a:rPr>
              <a:t>kê các</a:t>
            </a:r>
            <a:r>
              <a:rPr sz="3600" spc="-114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132767"/>
                </a:solidFill>
                <a:latin typeface="Arial"/>
                <a:cs typeface="Arial"/>
              </a:rPr>
              <a:t>bước)</a:t>
            </a:r>
            <a:endParaRPr sz="3600">
              <a:latin typeface="Arial"/>
              <a:cs typeface="Arial"/>
            </a:endParaRPr>
          </a:p>
          <a:p>
            <a:pPr marL="420370" indent="-408305">
              <a:lnSpc>
                <a:spcPct val="100000"/>
              </a:lnSpc>
              <a:spcBef>
                <a:spcPts val="860"/>
              </a:spcBef>
              <a:buClr>
                <a:srgbClr val="184BB2"/>
              </a:buClr>
              <a:buSzPct val="97222"/>
              <a:buFont typeface="Wingdings"/>
              <a:buChar char=""/>
              <a:tabLst>
                <a:tab pos="421005" algn="l"/>
              </a:tabLst>
            </a:pPr>
            <a:r>
              <a:rPr sz="3600" b="1" dirty="0">
                <a:solidFill>
                  <a:srgbClr val="132767"/>
                </a:solidFill>
                <a:latin typeface="Arial"/>
                <a:cs typeface="Arial"/>
              </a:rPr>
              <a:t>Ngôn ngữ </a:t>
            </a:r>
            <a:r>
              <a:rPr sz="3600" b="1" spc="-5" dirty="0">
                <a:solidFill>
                  <a:srgbClr val="132767"/>
                </a:solidFill>
                <a:latin typeface="Arial"/>
                <a:cs typeface="Arial"/>
              </a:rPr>
              <a:t>lưu đồ </a:t>
            </a:r>
            <a:r>
              <a:rPr sz="3600" b="1" dirty="0">
                <a:solidFill>
                  <a:srgbClr val="132767"/>
                </a:solidFill>
                <a:latin typeface="Arial"/>
                <a:cs typeface="Arial"/>
              </a:rPr>
              <a:t>(sơ </a:t>
            </a:r>
            <a:r>
              <a:rPr sz="3600" b="1" spc="-5" dirty="0">
                <a:solidFill>
                  <a:srgbClr val="132767"/>
                </a:solidFill>
                <a:latin typeface="Arial"/>
                <a:cs typeface="Arial"/>
              </a:rPr>
              <a:t>đồ</a:t>
            </a:r>
            <a:r>
              <a:rPr sz="3600" b="1" spc="-35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2767"/>
                </a:solidFill>
                <a:latin typeface="Arial"/>
                <a:cs typeface="Arial"/>
              </a:rPr>
              <a:t>khối)</a:t>
            </a:r>
            <a:endParaRPr sz="3600">
              <a:latin typeface="Arial"/>
              <a:cs typeface="Arial"/>
            </a:endParaRPr>
          </a:p>
          <a:p>
            <a:pPr marL="420370" indent="-408305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SzPct val="97222"/>
              <a:buFont typeface="Wingdings"/>
              <a:buChar char=""/>
              <a:tabLst>
                <a:tab pos="421005" algn="l"/>
              </a:tabLst>
            </a:pPr>
            <a:r>
              <a:rPr sz="3600" dirty="0">
                <a:solidFill>
                  <a:srgbClr val="132767"/>
                </a:solidFill>
                <a:latin typeface="Arial"/>
                <a:cs typeface="Arial"/>
              </a:rPr>
              <a:t>Ngôn ngữ phỏng trình (mã</a:t>
            </a:r>
            <a:r>
              <a:rPr sz="3600" spc="-10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132767"/>
                </a:solidFill>
                <a:latin typeface="Arial"/>
                <a:cs typeface="Arial"/>
              </a:rPr>
              <a:t>giả)</a:t>
            </a:r>
            <a:endParaRPr sz="3600">
              <a:latin typeface="Arial"/>
              <a:cs typeface="Arial"/>
            </a:endParaRPr>
          </a:p>
          <a:p>
            <a:pPr marL="420370" indent="-408305">
              <a:lnSpc>
                <a:spcPct val="100000"/>
              </a:lnSpc>
              <a:spcBef>
                <a:spcPts val="865"/>
              </a:spcBef>
              <a:buClr>
                <a:srgbClr val="184BB2"/>
              </a:buClr>
              <a:buSzPct val="97222"/>
              <a:buFont typeface="Wingdings"/>
              <a:buChar char=""/>
              <a:tabLst>
                <a:tab pos="421005" algn="l"/>
              </a:tabLst>
            </a:pPr>
            <a:r>
              <a:rPr sz="3600" dirty="0">
                <a:solidFill>
                  <a:srgbClr val="132767"/>
                </a:solidFill>
                <a:latin typeface="Arial"/>
                <a:cs typeface="Arial"/>
              </a:rPr>
              <a:t>Ngôn ngữ </a:t>
            </a:r>
            <a:r>
              <a:rPr sz="3600" spc="-5" dirty="0">
                <a:solidFill>
                  <a:srgbClr val="132767"/>
                </a:solidFill>
                <a:latin typeface="Arial"/>
                <a:cs typeface="Arial"/>
              </a:rPr>
              <a:t>lập</a:t>
            </a:r>
            <a:r>
              <a:rPr sz="3600" spc="-40" dirty="0">
                <a:solidFill>
                  <a:srgbClr val="132767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132767"/>
                </a:solidFill>
                <a:latin typeface="Arial"/>
                <a:cs typeface="Arial"/>
              </a:rPr>
              <a:t>trình.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4" y="1074674"/>
            <a:ext cx="8448675" cy="524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Ngôn ngữ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tự nhiên (liệt kê các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bước)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Clr>
                <a:srgbClr val="184BB2"/>
              </a:buClr>
              <a:buFont typeface="Wingdings"/>
              <a:buChar char=""/>
              <a:tabLst>
                <a:tab pos="355600" algn="l"/>
              </a:tabLst>
            </a:pPr>
            <a:r>
              <a:rPr sz="2800" b="1" u="heavy" spc="-5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Ví </a:t>
            </a:r>
            <a:r>
              <a:rPr sz="2800" b="1" u="heavy" dirty="0">
                <a:solidFill>
                  <a:srgbClr val="132767"/>
                </a:solidFill>
                <a:uFill>
                  <a:solidFill>
                    <a:srgbClr val="132767"/>
                  </a:solidFill>
                </a:uFill>
                <a:latin typeface="Times New Roman"/>
                <a:cs typeface="Times New Roman"/>
              </a:rPr>
              <a:t>dụ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Thuật toán giải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ax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+ b =</a:t>
            </a:r>
            <a:r>
              <a:rPr sz="2800" spc="-11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1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Nhập các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số a và</a:t>
            </a:r>
            <a:r>
              <a:rPr sz="2800" spc="-8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b.</a:t>
            </a:r>
            <a:endParaRPr sz="2800">
              <a:latin typeface="Times New Roman"/>
              <a:cs typeface="Times New Roman"/>
            </a:endParaRPr>
          </a:p>
          <a:p>
            <a:pPr marL="1282065" marR="2640965" indent="-1270000">
              <a:lnSpc>
                <a:spcPct val="120000"/>
              </a:lnSpc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2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Nếu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= 0: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chuyển sang bước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3; 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Ngược lại, chuyển sang bước</a:t>
            </a:r>
            <a:r>
              <a:rPr sz="2800" spc="-8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4.</a:t>
            </a:r>
            <a:endParaRPr sz="2800">
              <a:latin typeface="Times New Roman"/>
              <a:cs typeface="Times New Roman"/>
            </a:endParaRPr>
          </a:p>
          <a:p>
            <a:pPr marL="1282065" marR="1005205" indent="-1270000">
              <a:lnSpc>
                <a:spcPct val="120000"/>
              </a:lnSpc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3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Nếu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b = 0: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b="1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có vô số nghiệm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;  Ngược lại: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</a:t>
            </a:r>
            <a:r>
              <a:rPr sz="2800" b="1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vô</a:t>
            </a:r>
            <a:r>
              <a:rPr sz="2800" b="1" i="1" spc="-6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nghiệm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8206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Chuyển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sang bước</a:t>
            </a:r>
            <a:r>
              <a:rPr sz="2800" spc="-6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5.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4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Thông báo: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nghiệm </a:t>
            </a:r>
            <a:r>
              <a:rPr sz="2800" b="1" i="1" spc="-5" dirty="0">
                <a:solidFill>
                  <a:srgbClr val="132767"/>
                </a:solidFill>
                <a:latin typeface="Times New Roman"/>
                <a:cs typeface="Times New Roman"/>
              </a:rPr>
              <a:t>của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phương trình là</a:t>
            </a:r>
            <a:r>
              <a:rPr sz="2800" b="1" i="1" spc="-145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132767"/>
                </a:solidFill>
                <a:latin typeface="Times New Roman"/>
                <a:cs typeface="Times New Roman"/>
              </a:rPr>
              <a:t>-b/a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132767"/>
                </a:solidFill>
                <a:latin typeface="Times New Roman"/>
                <a:cs typeface="Times New Roman"/>
              </a:rPr>
              <a:t>Bước </a:t>
            </a:r>
            <a:r>
              <a:rPr sz="2800" b="1" dirty="0">
                <a:solidFill>
                  <a:srgbClr val="132767"/>
                </a:solidFill>
                <a:latin typeface="Times New Roman"/>
                <a:cs typeface="Times New Roman"/>
              </a:rPr>
              <a:t>5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: </a:t>
            </a:r>
            <a:r>
              <a:rPr sz="2800" spc="-5" dirty="0">
                <a:solidFill>
                  <a:srgbClr val="132767"/>
                </a:solidFill>
                <a:latin typeface="Times New Roman"/>
                <a:cs typeface="Times New Roman"/>
              </a:rPr>
              <a:t>Dừng thuật</a:t>
            </a:r>
            <a:r>
              <a:rPr sz="2800" spc="-60" dirty="0">
                <a:solidFill>
                  <a:srgbClr val="132767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132767"/>
                </a:solidFill>
                <a:latin typeface="Times New Roman"/>
                <a:cs typeface="Times New Roman"/>
              </a:rPr>
              <a:t>toán.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AB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872</Words>
  <Application>Microsoft Office PowerPoint</Application>
  <PresentationFormat>Custom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PowerPoint Presentation</vt:lpstr>
      <vt:lpstr>MỤC TIÊU</vt:lpstr>
      <vt:lpstr>NỘI DUNG CHÍNH</vt:lpstr>
      <vt:lpstr>1. Chương trình máy tính?</vt:lpstr>
      <vt:lpstr>2. Thuật toán</vt:lpstr>
      <vt:lpstr>Thuật toán</vt:lpstr>
      <vt:lpstr>3. Các đặc trưng của thuật toán</vt:lpstr>
      <vt:lpstr>Các phương pháp biểu diễn thuật toán</vt:lpstr>
      <vt:lpstr>PowerPoint Presentation</vt:lpstr>
      <vt:lpstr>Ngôn ngữ phỏng trình (mã giả)</vt:lpstr>
      <vt:lpstr>Ngôn ngữ lập trình</vt:lpstr>
      <vt:lpstr>Ngôn ngữ lưu đồ</vt:lpstr>
      <vt:lpstr>Vẽ sơ đồ khối</vt:lpstr>
      <vt:lpstr>Vẽ sơ đồ khối</vt:lpstr>
      <vt:lpstr>Vẽ sơ đồ khối</vt:lpstr>
      <vt:lpstr>Vẽ sơ đồ khối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Bai 1. Giai bai toan tren may tinh.pptx</dc:title>
  <dc:creator>Pham Anh Phuong</dc:creator>
  <cp:lastModifiedBy>Windows User</cp:lastModifiedBy>
  <cp:revision>1</cp:revision>
  <dcterms:created xsi:type="dcterms:W3CDTF">2020-06-30T08:09:38Z</dcterms:created>
  <dcterms:modified xsi:type="dcterms:W3CDTF">2020-06-30T08:12:14Z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2020-06-30T00:00:00Z</vt:filetime>
  </property>
</Properties>
</file>