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7.jpeg" ContentType="image/jpeg"/>
  <Override PartName="/ppt/media/image126.png" ContentType="image/png"/>
  <Override PartName="/ppt/media/image25.jpeg" ContentType="image/jpeg"/>
  <Override PartName="/ppt/media/image2.png" ContentType="image/png"/>
  <Override PartName="/ppt/media/image14.png" ContentType="image/png"/>
  <Override PartName="/ppt/media/image129.png" ContentType="image/png"/>
  <Override PartName="/ppt/media/image32.png" ContentType="image/png"/>
  <Override PartName="/ppt/media/image94.jpeg" ContentType="image/jpeg"/>
  <Override PartName="/ppt/media/image42.png" ContentType="image/png"/>
  <Override PartName="/ppt/media/image40.png" ContentType="image/png"/>
  <Override PartName="/ppt/media/image15.jpeg" ContentType="image/jpeg"/>
  <Override PartName="/ppt/media/image108.png" ContentType="image/png"/>
  <Override PartName="/ppt/media/image11.png" ContentType="image/png"/>
  <Override PartName="/ppt/media/image9.jpeg" ContentType="image/jpeg"/>
  <Override PartName="/ppt/media/image48.png" ContentType="image/png"/>
  <Override PartName="/ppt/media/image26.png" ContentType="image/png"/>
  <Override PartName="/ppt/media/image33.jpeg" ContentType="image/jpeg"/>
  <Override PartName="/ppt/media/image7.jpeg" ContentType="image/jpeg"/>
  <Override PartName="/ppt/media/image4.png" ContentType="image/png"/>
  <Override PartName="/ppt/media/image81.png" ContentType="image/png"/>
  <Override PartName="/ppt/media/image13.png" ContentType="image/png"/>
  <Override PartName="/ppt/media/image88.jpeg" ContentType="image/jpeg"/>
  <Override PartName="/ppt/media/image29.jpeg" ContentType="image/jpeg"/>
  <Override PartName="/ppt/media/image47.png" ContentType="image/png"/>
  <Override PartName="/ppt/media/image12.jpeg" ContentType="image/jpeg"/>
  <Override PartName="/ppt/media/image10.png" ContentType="image/png"/>
  <Override PartName="/ppt/media/image107.png" ContentType="image/png"/>
  <Override PartName="/ppt/media/image34.png" ContentType="image/png"/>
  <Override PartName="/ppt/media/image37.png" ContentType="image/png"/>
  <Override PartName="/ppt/media/image112.jpeg" ContentType="image/jpeg"/>
  <Override PartName="/ppt/media/image3.png" ContentType="image/png"/>
  <Override PartName="/ppt/media/image80.png" ContentType="image/png"/>
  <Override PartName="/ppt/media/image71.png" ContentType="image/png"/>
  <Override PartName="/ppt/media/image6.jpeg" ContentType="image/jpeg"/>
  <Override PartName="/ppt/media/image44.jpeg" ContentType="image/jpeg"/>
  <Override PartName="/ppt/media/image38.png" ContentType="image/png"/>
  <Override PartName="/ppt/media/image115.jpeg" ContentType="image/jpeg"/>
  <Override PartName="/ppt/media/image49.jpeg" ContentType="image/jpeg"/>
  <Override PartName="/ppt/media/image45.png" ContentType="image/png"/>
  <Override PartName="/ppt/media/image76.jpeg" ContentType="image/jpeg"/>
  <Override PartName="/ppt/media/image54.png" ContentType="image/png"/>
  <Override PartName="/ppt/media/image82.jpeg" ContentType="image/jpeg"/>
  <Override PartName="/ppt/media/image46.png" ContentType="image/png"/>
  <Override PartName="/ppt/media/image51.png" ContentType="image/png"/>
  <Override PartName="/ppt/media/image58.jpeg" ContentType="image/jpeg"/>
  <Override PartName="/ppt/media/image56.png" ContentType="image/png"/>
  <Override PartName="/ppt/media/image17.png" ContentType="image/png"/>
  <Override PartName="/ppt/media/image39.jpeg" ContentType="image/jpeg"/>
  <Override PartName="/ppt/media/image128.png" ContentType="image/png"/>
  <Override PartName="/ppt/media/image31.png" ContentType="image/png"/>
  <Override PartName="/ppt/media/image43.png" ContentType="image/png"/>
  <Override PartName="/ppt/media/image41.png" ContentType="image/png"/>
  <Override PartName="/ppt/media/image35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8.png" ContentType="image/png"/>
  <Override PartName="/ppt/media/image30.png" ContentType="image/png"/>
  <Override PartName="/ppt/media/image5.jpeg" ContentType="image/jpeg"/>
  <Override PartName="/ppt/media/image50.png" ContentType="image/png"/>
  <Override PartName="/ppt/media/image16.png" ContentType="image/png"/>
  <Override PartName="/ppt/media/image84.png" ContentType="image/png"/>
  <Override PartName="/ppt/media/image21.jpeg" ContentType="image/jpeg"/>
  <Override PartName="/ppt/media/image65.png" ContentType="image/png"/>
  <Override PartName="/ppt/media/image100.jpeg" ContentType="image/jpeg"/>
  <Override PartName="/ppt/media/image59.png" ContentType="image/png"/>
  <Override PartName="/ppt/media/image110.png" ContentType="image/png"/>
  <Override PartName="/ppt/media/image36.jpeg" ContentType="image/jpeg"/>
  <Override PartName="/ppt/media/image119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93.png" ContentType="image/png"/>
  <Override PartName="/ppt/media/image60.png" ContentType="image/png"/>
  <Override PartName="/ppt/media/image61.jpeg" ContentType="image/jpeg"/>
  <Override PartName="/ppt/media/image74.png" ContentType="image/png"/>
  <Override PartName="/ppt/media/image63.png" ContentType="image/png"/>
  <Override PartName="/ppt/media/image64.jpeg" ContentType="image/jpeg"/>
  <Override PartName="/ppt/media/image52.jpeg" ContentType="image/jpeg"/>
  <Override PartName="/ppt/media/image66.png" ContentType="image/png"/>
  <Override PartName="/ppt/media/image67.jpeg" ContentType="image/jpeg"/>
  <Override PartName="/ppt/media/image69.png" ContentType="image/png"/>
  <Override PartName="/ppt/media/image120.png" ContentType="image/png"/>
  <Override PartName="/ppt/media/image68.png" ContentType="image/png"/>
  <Override PartName="/ppt/media/image53.png" ContentType="image/png"/>
  <Override PartName="/ppt/media/image70.jpeg" ContentType="image/jpeg"/>
  <Override PartName="/ppt/media/image72.png" ContentType="image/png"/>
  <Override PartName="/ppt/media/image97.jpeg" ContentType="image/jpeg"/>
  <Override PartName="/ppt/media/image62.png" ContentType="image/png"/>
  <Override PartName="/ppt/media/image79.jpeg" ContentType="image/jpeg"/>
  <Override PartName="/ppt/media/image75.png" ContentType="image/png"/>
  <Override PartName="/ppt/media/image118.jpeg" ContentType="image/jpeg"/>
  <Override PartName="/ppt/media/image77.png" ContentType="image/png"/>
  <Override PartName="/ppt/media/image78.png" ContentType="image/png"/>
  <Override PartName="/ppt/media/image73.jpeg" ContentType="image/jpeg"/>
  <Override PartName="/ppt/media/image83.png" ContentType="image/png"/>
  <Override PartName="/ppt/media/image85.jpeg" ContentType="image/jpeg"/>
  <Override PartName="/ppt/media/image101.png" ContentType="image/png"/>
  <Override PartName="/ppt/media/image86.png" ContentType="image/png"/>
  <Override PartName="/ppt/media/image19.png" ContentType="image/png"/>
  <Override PartName="/ppt/media/image87.png" ContentType="image/png"/>
  <Override PartName="/ppt/media/image89.png" ContentType="image/png"/>
  <Override PartName="/ppt/media/image22.png" ContentType="image/png"/>
  <Override PartName="/ppt/media/image90.png" ContentType="image/png"/>
  <Override PartName="/ppt/media/image18.jpeg" ContentType="image/jpeg"/>
  <Override PartName="/ppt/media/image91.jpeg" ContentType="image/jpeg"/>
  <Override PartName="/ppt/media/image27.png" ContentType="image/png"/>
  <Override PartName="/ppt/media/image95.png" ContentType="image/png"/>
  <Override PartName="/ppt/media/image103.jpeg" ContentType="image/jpeg"/>
  <Override PartName="/ppt/media/image55.jpeg" ContentType="image/jpeg"/>
  <Override PartName="/ppt/media/image28.png" ContentType="image/png"/>
  <Override PartName="/ppt/media/image96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2.png" ContentType="image/png"/>
  <Override PartName="/ppt/media/image104.png" ContentType="image/png"/>
  <Override PartName="/ppt/media/image105.png" ContentType="image/png"/>
  <Override PartName="/ppt/media/image106.jpeg" ContentType="image/jpeg"/>
  <Override PartName="/ppt/media/image111.png" ContentType="image/png"/>
  <Override PartName="/ppt/media/image109.jpeg" ContentType="image/jpeg"/>
  <Override PartName="/ppt/media/image113.png" ContentType="image/png"/>
  <Override PartName="/ppt/media/image114.png" ContentType="image/png"/>
  <Override PartName="/ppt/media/image116.png" ContentType="image/png"/>
  <Override PartName="/ppt/media/image121.jpeg" ContentType="image/jpeg"/>
  <Override PartName="/ppt/media/image122.png" ContentType="image/png"/>
  <Override PartName="/ppt/media/image123.png" ContentType="image/png"/>
  <Override PartName="/ppt/media/image124.jpeg" ContentType="image/jpeg"/>
  <Override PartName="/ppt/media/image12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845208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64640" y="4331880"/>
            <a:ext cx="845208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9580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64640" y="433188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95800" y="433188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622320" y="168840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480000" y="168840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64640" y="433188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622320" y="433188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480000" y="4331880"/>
            <a:ext cx="272124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64640" y="1688400"/>
            <a:ext cx="8452080" cy="506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vi-V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8452080" cy="506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4124520" cy="506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95800" y="1688400"/>
            <a:ext cx="4124520" cy="506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628720" y="1043280"/>
            <a:ext cx="4800600" cy="237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vi-V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95800" y="1688400"/>
            <a:ext cx="4124520" cy="506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64640" y="433188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4124520" cy="506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9580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95800" y="433188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95800" y="1688400"/>
            <a:ext cx="412452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64640" y="4331880"/>
            <a:ext cx="8452080" cy="24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457200" y="457200"/>
            <a:ext cx="9143640" cy="978840"/>
          </a:xfrm>
          <a:prstGeom prst="rect">
            <a:avLst/>
          </a:prstGeom>
          <a:ln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762120" y="1066680"/>
            <a:ext cx="8838720" cy="369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28720" y="1043280"/>
            <a:ext cx="4800600" cy="5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64640" y="1688400"/>
            <a:ext cx="8452080" cy="5060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vi-VN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21D5B31-87CF-4C32-8827-81D529EE7922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11/9/20</a:t>
            </a:fld>
            <a:endParaRPr b="0" lang="vi-VN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/>
          </p:nvPr>
        </p:nvSpPr>
        <p:spPr>
          <a:xfrm>
            <a:off x="8814960" y="6903360"/>
            <a:ext cx="273960" cy="223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189D73DC-C788-45D9-A17C-3BB2E3DAD3F8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5.jpe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8.jpe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1.jpe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4.jpe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7.jpe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0.jpe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6.jpe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9.jpe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2.jpe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5.jpeg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8.jpe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1.jpe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4.jpeg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27.jpe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hyperlink" Target="http://www.bloodshed.net/" TargetMode="External"/><Relationship Id="rId5" Type="http://schemas.openxmlformats.org/officeDocument/2006/relationships/hyperlink" Target="http://www.bloodshed.net/" TargetMode="External"/><Relationship Id="rId6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ject 2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9142920" cy="978840"/>
          </a:xfrm>
          <a:prstGeom prst="rect">
            <a:avLst/>
          </a:prstGeom>
          <a:ln>
            <a:noFill/>
          </a:ln>
        </p:spPr>
      </p:pic>
      <p:grpSp>
        <p:nvGrpSpPr>
          <p:cNvPr id="44" name="Group 1"/>
          <p:cNvGrpSpPr/>
          <p:nvPr/>
        </p:nvGrpSpPr>
        <p:grpSpPr>
          <a:xfrm>
            <a:off x="457200" y="1768320"/>
            <a:ext cx="9142920" cy="3584520"/>
            <a:chOff x="457200" y="1768320"/>
            <a:chExt cx="9142920" cy="3584520"/>
          </a:xfrm>
        </p:grpSpPr>
        <p:pic>
          <p:nvPicPr>
            <p:cNvPr id="45" name="object 5" descr=""/>
            <p:cNvPicPr/>
            <p:nvPr/>
          </p:nvPicPr>
          <p:blipFill>
            <a:blip r:embed="rId2"/>
            <a:stretch/>
          </p:blipFill>
          <p:spPr>
            <a:xfrm>
              <a:off x="1141920" y="1768320"/>
              <a:ext cx="7601760" cy="64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object 6" descr=""/>
            <p:cNvPicPr/>
            <p:nvPr/>
          </p:nvPicPr>
          <p:blipFill>
            <a:blip r:embed="rId3"/>
            <a:stretch/>
          </p:blipFill>
          <p:spPr>
            <a:xfrm>
              <a:off x="457200" y="2415600"/>
              <a:ext cx="9142920" cy="97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object 7" descr=""/>
            <p:cNvPicPr/>
            <p:nvPr/>
          </p:nvPicPr>
          <p:blipFill>
            <a:blip r:embed="rId4"/>
            <a:stretch/>
          </p:blipFill>
          <p:spPr>
            <a:xfrm>
              <a:off x="457200" y="3394800"/>
              <a:ext cx="9142920" cy="97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object 8" descr=""/>
            <p:cNvPicPr/>
            <p:nvPr/>
          </p:nvPicPr>
          <p:blipFill>
            <a:blip r:embed="rId5"/>
            <a:stretch/>
          </p:blipFill>
          <p:spPr>
            <a:xfrm>
              <a:off x="457200" y="4374000"/>
              <a:ext cx="9142920" cy="97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CustomShape 2"/>
          <p:cNvSpPr/>
          <p:nvPr/>
        </p:nvSpPr>
        <p:spPr>
          <a:xfrm>
            <a:off x="2319840" y="1326600"/>
            <a:ext cx="7138800" cy="17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2320" bIns="0">
            <a:spAutoFit/>
          </a:bodyPr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1" lang="en-US" sz="3600" spc="-7" strike="noStrike">
                <a:solidFill>
                  <a:srgbClr val="000000"/>
                </a:solidFill>
                <a:latin typeface="Tahoma"/>
              </a:rPr>
              <a:t>PHẦN</a:t>
            </a:r>
            <a:r>
              <a:rPr b="1" lang="en-US" sz="3600" spc="-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Tahoma"/>
              </a:rPr>
              <a:t>2:</a:t>
            </a:r>
            <a:endParaRPr b="0" lang="vi-VN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Tahoma"/>
              </a:rPr>
              <a:t>NGÔN </a:t>
            </a:r>
            <a:r>
              <a:rPr b="1" lang="en-US" sz="3600" spc="-7" strike="noStrike">
                <a:solidFill>
                  <a:srgbClr val="ff0000"/>
                </a:solidFill>
                <a:latin typeface="Tahoma"/>
              </a:rPr>
              <a:t>NGỮ LẬP TRÌNH</a:t>
            </a:r>
            <a:r>
              <a:rPr b="1" lang="en-US" sz="3600" spc="-80" strike="noStrike">
                <a:solidFill>
                  <a:srgbClr val="ff0000"/>
                </a:solidFill>
                <a:latin typeface="Tahoma"/>
              </a:rPr>
              <a:t> </a:t>
            </a:r>
            <a:r>
              <a:rPr b="1" lang="en-US" sz="3600" spc="-1" strike="noStrike">
                <a:solidFill>
                  <a:srgbClr val="ff0000"/>
                </a:solidFill>
                <a:latin typeface="Tahoma"/>
              </a:rPr>
              <a:t>C</a:t>
            </a:r>
            <a:endParaRPr b="0" lang="vi-VN" sz="3600" spc="-1" strike="noStrike">
              <a:latin typeface="Arial"/>
            </a:endParaRPr>
          </a:p>
        </p:txBody>
      </p:sp>
      <p:pic>
        <p:nvPicPr>
          <p:cNvPr id="50" name="object 10" descr=""/>
          <p:cNvPicPr/>
          <p:nvPr/>
        </p:nvPicPr>
        <p:blipFill>
          <a:blip r:embed="rId6"/>
          <a:stretch/>
        </p:blipFill>
        <p:spPr>
          <a:xfrm>
            <a:off x="457200" y="5353200"/>
            <a:ext cx="9142920" cy="196164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8953920" y="7019640"/>
            <a:ext cx="11016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vi-V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36240" y="1013040"/>
            <a:ext cx="64238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Cấu trúc của một chương trình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2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4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993240" y="1697400"/>
            <a:ext cx="7629840" cy="42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0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 1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Chương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 C đơn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giản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nhất</a:t>
            </a:r>
            <a:endParaRPr b="0" lang="vi-V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Cách</a:t>
            </a:r>
            <a:r>
              <a:rPr b="1" lang="en-US" sz="2800" spc="-1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1:</a:t>
            </a:r>
            <a:endParaRPr b="0" lang="vi-VN" sz="2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20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#include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&lt;stdio.h&gt; //khai báo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thư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viện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chuẩn 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#include &lt;conio.h&gt; //khai báo thư viện màn</a:t>
            </a:r>
            <a:r>
              <a:rPr b="0" lang="en-US" sz="2800" spc="-75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hình  main()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ts val="3353"/>
              </a:lnSpc>
              <a:spcBef>
                <a:spcPts val="6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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ts val="3353"/>
              </a:lnSpc>
            </a:pP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printf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(“Hello”);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getch(); </a:t>
            </a:r>
            <a:r>
              <a:rPr b="0" i="1" lang="en-US" sz="2800" spc="-1" strike="noStrike">
                <a:solidFill>
                  <a:srgbClr val="132767"/>
                </a:solidFill>
                <a:latin typeface="Arial"/>
              </a:rPr>
              <a:t>// chờ nhấn phím bất</a:t>
            </a:r>
            <a:r>
              <a:rPr b="0" i="1" lang="en-US" sz="2800" spc="-6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Arial"/>
              </a:rPr>
              <a:t>kỳ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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32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6CBE43A0-8CC3-4EE2-B06B-77FCDCF4B5B1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36240" y="1013040"/>
            <a:ext cx="64238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Cấu trúc của một chương trình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457200" y="1436400"/>
            <a:ext cx="9143640" cy="1958040"/>
            <a:chOff x="457200" y="1436400"/>
            <a:chExt cx="9143640" cy="1958040"/>
          </a:xfrm>
        </p:grpSpPr>
        <p:sp>
          <p:nvSpPr>
            <p:cNvPr id="13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9" name="CustomShape 4"/>
            <p:cNvSpPr/>
            <p:nvPr/>
          </p:nvSpPr>
          <p:spPr>
            <a:xfrm>
              <a:off x="457200" y="24156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5"/>
          <p:cNvGrpSpPr/>
          <p:nvPr/>
        </p:nvGrpSpPr>
        <p:grpSpPr>
          <a:xfrm>
            <a:off x="457200" y="4114800"/>
            <a:ext cx="9143640" cy="2217240"/>
            <a:chOff x="457200" y="4114800"/>
            <a:chExt cx="9143640" cy="2217240"/>
          </a:xfrm>
        </p:grpSpPr>
        <p:pic>
          <p:nvPicPr>
            <p:cNvPr id="141" name="object 10" descr=""/>
            <p:cNvPicPr/>
            <p:nvPr/>
          </p:nvPicPr>
          <p:blipFill>
            <a:blip r:embed="rId4"/>
            <a:stretch/>
          </p:blipFill>
          <p:spPr>
            <a:xfrm>
              <a:off x="4191120" y="4114800"/>
              <a:ext cx="4571640" cy="1238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6"/>
            <p:cNvSpPr/>
            <p:nvPr/>
          </p:nvSpPr>
          <p:spPr>
            <a:xfrm>
              <a:off x="457200" y="53532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7"/>
          <p:cNvSpPr/>
          <p:nvPr/>
        </p:nvSpPr>
        <p:spPr>
          <a:xfrm>
            <a:off x="688320" y="1621080"/>
            <a:ext cx="8650800" cy="42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0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 1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Chương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 C đơn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giản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nhất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Cách</a:t>
            </a:r>
            <a:r>
              <a:rPr b="1" lang="en-US" sz="2800" spc="-1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2: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#include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&lt;iostream&gt;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//khai báo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thư viện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xuất nhập</a:t>
            </a:r>
            <a:r>
              <a:rPr b="1" i="1" lang="en-US" sz="28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C++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#include &lt;conio.h&gt;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//khai báo thư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viện màn</a:t>
            </a:r>
            <a:r>
              <a:rPr b="0" i="1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hình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using namespace std;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//sử dụng không gian tên</a:t>
            </a:r>
            <a:r>
              <a:rPr b="0" i="1" lang="en-US" sz="2800" spc="-12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chuẩn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main()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ts val="3353"/>
              </a:lnSpc>
              <a:spcBef>
                <a:spcPts val="6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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ts val="3359"/>
              </a:lnSpc>
              <a:spcBef>
                <a:spcPts val="111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cout&lt;&lt;“Hello”;  getch();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ts val="3254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</a:t>
            </a:r>
            <a:endParaRPr b="0" lang="vi-VN" sz="2800" spc="-1" strike="noStrike">
              <a:latin typeface="Arial"/>
            </a:endParaRPr>
          </a:p>
        </p:txBody>
      </p:sp>
      <p:pic>
        <p:nvPicPr>
          <p:cNvPr id="144" name="object 13" descr=""/>
          <p:cNvPicPr/>
          <p:nvPr/>
        </p:nvPicPr>
        <p:blipFill>
          <a:blip r:embed="rId5"/>
          <a:stretch/>
        </p:blipFill>
        <p:spPr>
          <a:xfrm>
            <a:off x="4191120" y="5353200"/>
            <a:ext cx="4571640" cy="1504440"/>
          </a:xfrm>
          <a:prstGeom prst="rect">
            <a:avLst/>
          </a:prstGeom>
          <a:ln>
            <a:noFill/>
          </a:ln>
        </p:spPr>
      </p:pic>
      <p:sp>
        <p:nvSpPr>
          <p:cNvPr id="145" name="TextShape 8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01086B9A-E4D6-40C0-A96F-8B2D551F814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036240" y="1013040"/>
            <a:ext cx="64238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Cấu trúc của một chương trình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2"/>
          <p:cNvGrpSpPr/>
          <p:nvPr/>
        </p:nvGrpSpPr>
        <p:grpSpPr>
          <a:xfrm>
            <a:off x="457200" y="1436400"/>
            <a:ext cx="9143640" cy="1958040"/>
            <a:chOff x="457200" y="1436400"/>
            <a:chExt cx="9143640" cy="1958040"/>
          </a:xfrm>
        </p:grpSpPr>
        <p:sp>
          <p:nvSpPr>
            <p:cNvPr id="14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4"/>
            <p:cNvSpPr/>
            <p:nvPr/>
          </p:nvSpPr>
          <p:spPr>
            <a:xfrm>
              <a:off x="457200" y="24156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CustomShape 5"/>
          <p:cNvSpPr/>
          <p:nvPr/>
        </p:nvSpPr>
        <p:spPr>
          <a:xfrm>
            <a:off x="993240" y="1698840"/>
            <a:ext cx="571536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4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 </a:t>
            </a:r>
            <a:r>
              <a:rPr b="1" lang="en-US" sz="24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2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Chương trình tính diện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tích hình</a:t>
            </a:r>
            <a:r>
              <a:rPr b="0" lang="en-US" sz="24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tròn.</a:t>
            </a:r>
            <a:endParaRPr b="0" lang="vi-V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#include&lt;conio.h&gt;  #include&lt;iostream&gt;  using namespace</a:t>
            </a:r>
            <a:r>
              <a:rPr b="0" lang="en-US" sz="2400" spc="-6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std;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3736440" y="3164040"/>
            <a:ext cx="24483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//Định nghĩa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số</a:t>
            </a:r>
            <a:r>
              <a:rPr b="0" lang="en-US" sz="2400" spc="-6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PI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"/>
          <p:cNvSpPr/>
          <p:nvPr/>
        </p:nvSpPr>
        <p:spPr>
          <a:xfrm>
            <a:off x="993240" y="3164040"/>
            <a:ext cx="241200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#define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PI</a:t>
            </a:r>
            <a:r>
              <a:rPr b="0" lang="en-US" sz="2400" spc="-9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3.1416  main()</a:t>
            </a:r>
            <a:endParaRPr b="0" lang="vi-V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{</a:t>
            </a:r>
            <a:endParaRPr b="0" lang="vi-VN" sz="2400" spc="-1" strike="noStrike">
              <a:latin typeface="Arial"/>
            </a:endParaRPr>
          </a:p>
          <a:p>
            <a:pPr marL="95400">
              <a:lnSpc>
                <a:spcPct val="100000"/>
              </a:lnSpc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float</a:t>
            </a:r>
            <a:r>
              <a:rPr b="0" lang="en-US" sz="2400" spc="-1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r,s;</a:t>
            </a:r>
            <a:endParaRPr b="0" lang="vi-VN" sz="2400" spc="-1" strike="noStrike">
              <a:latin typeface="Arial"/>
            </a:endParaRPr>
          </a:p>
        </p:txBody>
      </p:sp>
      <p:grpSp>
        <p:nvGrpSpPr>
          <p:cNvPr id="157" name="Group 9"/>
          <p:cNvGrpSpPr/>
          <p:nvPr/>
        </p:nvGrpSpPr>
        <p:grpSpPr>
          <a:xfrm>
            <a:off x="457200" y="3581280"/>
            <a:ext cx="9143640" cy="3733560"/>
            <a:chOff x="457200" y="3581280"/>
            <a:chExt cx="9143640" cy="3733560"/>
          </a:xfrm>
        </p:grpSpPr>
        <p:pic>
          <p:nvPicPr>
            <p:cNvPr id="158" name="object 14" descr=""/>
            <p:cNvPicPr/>
            <p:nvPr/>
          </p:nvPicPr>
          <p:blipFill>
            <a:blip r:embed="rId4"/>
            <a:stretch/>
          </p:blipFill>
          <p:spPr>
            <a:xfrm>
              <a:off x="5334120" y="3581280"/>
              <a:ext cx="4114440" cy="1771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CustomShape 10"/>
            <p:cNvSpPr/>
            <p:nvPr/>
          </p:nvSpPr>
          <p:spPr>
            <a:xfrm>
              <a:off x="457200" y="53532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0" name="object 16" descr=""/>
            <p:cNvPicPr/>
            <p:nvPr/>
          </p:nvPicPr>
          <p:blipFill>
            <a:blip r:embed="rId5"/>
            <a:stretch/>
          </p:blipFill>
          <p:spPr>
            <a:xfrm>
              <a:off x="5334120" y="5353200"/>
              <a:ext cx="4114440" cy="28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1" name="CustomShape 11"/>
            <p:cNvSpPr/>
            <p:nvPr/>
          </p:nvSpPr>
          <p:spPr>
            <a:xfrm>
              <a:off x="457200" y="6332040"/>
              <a:ext cx="9143640" cy="982800"/>
            </a:xfrm>
            <a:custGeom>
              <a:avLst/>
              <a:gdLst/>
              <a:ah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CustomShape 12"/>
          <p:cNvSpPr/>
          <p:nvPr/>
        </p:nvSpPr>
        <p:spPr>
          <a:xfrm>
            <a:off x="993240" y="4627080"/>
            <a:ext cx="4486680" cy="22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95400">
              <a:lnSpc>
                <a:spcPct val="100000"/>
              </a:lnSpc>
              <a:spcBef>
                <a:spcPts val="99"/>
              </a:spcBef>
              <a:tabLst>
                <a:tab algn="l" pos="13640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cout&lt;&lt;"Nhap ban kinh R="; 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cin &gt;&gt;</a:t>
            </a:r>
            <a:r>
              <a:rPr b="0" lang="en-US" sz="2400" spc="-15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r;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//Nhập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r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từ bàn</a:t>
            </a:r>
            <a:r>
              <a:rPr b="0" lang="en-US" sz="2400" spc="-7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phím 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s=r*r*PI;</a:t>
            </a:r>
            <a:endParaRPr b="0" lang="vi-VN" sz="2400" spc="-1" strike="noStrike">
              <a:latin typeface="Arial"/>
            </a:endParaRPr>
          </a:p>
          <a:p>
            <a:pPr marL="95400">
              <a:lnSpc>
                <a:spcPct val="100000"/>
              </a:lnSpc>
              <a:tabLst>
                <a:tab algn="l" pos="13640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cout&lt;&lt;"Dien tich hinh tron="&lt;&lt;s;  getch();</a:t>
            </a:r>
            <a:endParaRPr b="0" lang="vi-V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364040"/>
              </a:tabLst>
            </a:pP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}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163" name="TextShape 13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2175740F-CFB6-4CB5-B625-F9092C6DC8EB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12480" y="1010520"/>
            <a:ext cx="647172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ffffff"/>
                </a:solidFill>
                <a:latin typeface="Arial"/>
              </a:rPr>
              <a:t>Các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thành phần cơ bản của</a:t>
            </a:r>
            <a:r>
              <a:rPr b="1" lang="en-US" sz="3600" spc="-14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5" name="Group 2"/>
          <p:cNvGrpSpPr/>
          <p:nvPr/>
        </p:nvGrpSpPr>
        <p:grpSpPr>
          <a:xfrm>
            <a:off x="457200" y="1436400"/>
            <a:ext cx="9143640" cy="1958040"/>
            <a:chOff x="457200" y="1436400"/>
            <a:chExt cx="9143640" cy="1958040"/>
          </a:xfrm>
        </p:grpSpPr>
        <p:sp>
          <p:nvSpPr>
            <p:cNvPr id="16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0" name="CustomShape 4"/>
            <p:cNvSpPr/>
            <p:nvPr/>
          </p:nvSpPr>
          <p:spPr>
            <a:xfrm>
              <a:off x="457200" y="24156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CustomShape 5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>
            <a:off x="993240" y="1978920"/>
            <a:ext cx="5169960" cy="41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9800" bIns="0">
            <a:spAutoFit/>
          </a:bodyPr>
          <a:p>
            <a:pPr marL="474840" indent="-462600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Từ</a:t>
            </a:r>
            <a:r>
              <a:rPr b="1" lang="en-US" sz="3200" spc="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132767"/>
                </a:solidFill>
                <a:latin typeface="Times New Roman"/>
              </a:rPr>
              <a:t>khóa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71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Lời chú thích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71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Các kiểu dữ liệu cơ</a:t>
            </a:r>
            <a:r>
              <a:rPr b="1" lang="en-US" sz="32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bản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6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Biến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71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Hằng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6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Biểu thức và các phép</a:t>
            </a:r>
            <a:r>
              <a:rPr b="1" lang="en-US" sz="32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toán</a:t>
            </a:r>
            <a:endParaRPr b="0" lang="vi-VN" sz="3200" spc="-1" strike="noStrike">
              <a:latin typeface="Arial"/>
            </a:endParaRPr>
          </a:p>
          <a:p>
            <a:pPr marL="474840" indent="-462600">
              <a:lnSpc>
                <a:spcPct val="100000"/>
              </a:lnSpc>
              <a:spcBef>
                <a:spcPts val="771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7556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Times New Roman"/>
              </a:rPr>
              <a:t>Hàm</a:t>
            </a:r>
            <a:endParaRPr b="0" lang="vi-VN" sz="3200" spc="-1" strike="noStrike">
              <a:latin typeface="Arial"/>
            </a:endParaRPr>
          </a:p>
        </p:txBody>
      </p:sp>
      <p:sp>
        <p:nvSpPr>
          <p:cNvPr id="173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280DD655-18C9-4919-B8F5-DAB22467FA3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332680" y="1010520"/>
            <a:ext cx="183096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Từ</a:t>
            </a:r>
            <a:r>
              <a:rPr b="1" lang="en-US" sz="36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khóa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5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7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0" name="CustomShape 4"/>
          <p:cNvSpPr/>
          <p:nvPr/>
        </p:nvSpPr>
        <p:spPr>
          <a:xfrm>
            <a:off x="840600" y="1926000"/>
            <a:ext cx="8071920" cy="12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>
                <a:solidFill>
                  <a:srgbClr val="132767"/>
                </a:solidFill>
                <a:latin typeface="Times New Roman"/>
              </a:rPr>
              <a:t>Là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những từ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có ý nghĩa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đặc biệt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đối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với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ngôn </a:t>
            </a:r>
            <a:r>
              <a:rPr b="1" lang="en-US" sz="2800" spc="-100" strike="noStrike">
                <a:solidFill>
                  <a:srgbClr val="132767"/>
                </a:solidFill>
                <a:latin typeface="Times New Roman"/>
              </a:rPr>
              <a:t>ngữ 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lập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trình, các từ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khóa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của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ngôn ngữ C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được viết  bằng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chữ</a:t>
            </a:r>
            <a:r>
              <a:rPr b="1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thường.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EB036D23-51AE-4AED-84D7-931D50EB4B6F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graphicFrame>
        <p:nvGraphicFramePr>
          <p:cNvPr id="182" name="Table 6"/>
          <p:cNvGraphicFramePr/>
          <p:nvPr/>
        </p:nvGraphicFramePr>
        <p:xfrm>
          <a:off x="1789560" y="3303000"/>
          <a:ext cx="6080400" cy="2466360"/>
        </p:xfrm>
        <a:graphic>
          <a:graphicData uri="http://schemas.openxmlformats.org/drawingml/2006/table">
            <a:tbl>
              <a:tblPr/>
              <a:tblGrid>
                <a:gridCol w="1314360"/>
                <a:gridCol w="1716120"/>
                <a:gridCol w="1803960"/>
                <a:gridCol w="1245960"/>
              </a:tblGrid>
              <a:tr h="45576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3056"/>
                        </a:lnSpc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asm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392400">
                        <a:lnSpc>
                          <a:spcPts val="3056"/>
                        </a:lnSpc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auto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353160">
                        <a:lnSpc>
                          <a:spcPts val="3056"/>
                        </a:lnSpc>
                      </a:pPr>
                      <a:r>
                        <a:rPr b="0" i="1" lang="vi-VN" sz="28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break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24280">
                        <a:lnSpc>
                          <a:spcPts val="3056"/>
                        </a:lnSpc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case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518040">
                <a:tc>
                  <a:txBody>
                    <a:bodyPr lIns="0" rIns="0" tIns="2340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char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9240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const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5316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continue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22464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default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518040">
                <a:tc>
                  <a:txBody>
                    <a:bodyPr lIns="0" rIns="0" tIns="2340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do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9240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double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5316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else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22464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enum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518040">
                <a:tc>
                  <a:txBody>
                    <a:bodyPr lIns="0" rIns="0" tIns="23400" bIns="0">
                      <a:noAutofit/>
                    </a:bodyPr>
                    <a:p>
                      <a:pPr marL="3168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extern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9420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far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5496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float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226080">
                        <a:lnSpc>
                          <a:spcPct val="100000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for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56480">
                <a:tc>
                  <a:txBody>
                    <a:bodyPr lIns="0" rIns="0" tIns="23400" bIns="0">
                      <a:noAutofit/>
                    </a:bodyPr>
                    <a:p>
                      <a:pPr marL="31680">
                        <a:lnSpc>
                          <a:spcPts val="3305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goto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92400">
                        <a:lnSpc>
                          <a:spcPts val="3305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huge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353160">
                        <a:lnSpc>
                          <a:spcPts val="3305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if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23400" bIns="0">
                      <a:noAutofit/>
                    </a:bodyPr>
                    <a:p>
                      <a:pPr marL="224280">
                        <a:lnSpc>
                          <a:spcPts val="3305"/>
                        </a:lnSpc>
                        <a:spcBef>
                          <a:spcPts val="184"/>
                        </a:spcBef>
                      </a:pPr>
                      <a:r>
                        <a:rPr b="0" i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int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3" name="CustomShape 7"/>
          <p:cNvSpPr/>
          <p:nvPr/>
        </p:nvSpPr>
        <p:spPr>
          <a:xfrm>
            <a:off x="840600" y="5851800"/>
            <a:ext cx="807120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19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Ch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ú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ý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: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g</a:t>
            </a:r>
            <a:r>
              <a:rPr b="1" i="1" lang="en-US" sz="2800" spc="-12" strike="noStrike">
                <a:solidFill>
                  <a:srgbClr val="ff0000"/>
                </a:solidFill>
                <a:latin typeface="Times New Roman"/>
              </a:rPr>
              <a:t>ư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ờ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i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12" strike="noStrike">
                <a:solidFill>
                  <a:srgbClr val="ff0000"/>
                </a:solidFill>
                <a:latin typeface="Times New Roman"/>
              </a:rPr>
              <a:t>l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ậ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p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rình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không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đượ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ph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é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p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đ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ặt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1" i="1" lang="en-US" sz="2800" spc="-12" strike="noStrike">
                <a:solidFill>
                  <a:srgbClr val="ff0000"/>
                </a:solidFill>
                <a:latin typeface="Times New Roman"/>
              </a:rPr>
              <a:t>ê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n  trùng 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với các từ</a:t>
            </a:r>
            <a:r>
              <a:rPr b="1" i="1" lang="en-US" sz="2800" spc="-5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khóa.</a:t>
            </a:r>
            <a:endParaRPr b="0" lang="vi-V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846680" y="1010520"/>
            <a:ext cx="259056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Lời chú</a:t>
            </a:r>
            <a:r>
              <a:rPr b="1" lang="en-US" sz="3200" spc="-1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thích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5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8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0" name="CustomShape 4"/>
          <p:cNvSpPr/>
          <p:nvPr/>
        </p:nvSpPr>
        <p:spPr>
          <a:xfrm>
            <a:off x="612000" y="1688400"/>
            <a:ext cx="8560080" cy="19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2</a:t>
            </a:r>
            <a:r>
              <a:rPr b="1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dạng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69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/* .... 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Dòng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chú thích ... */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tạo chú thích trên nhiều</a:t>
            </a:r>
            <a:r>
              <a:rPr b="0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dòng.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75"/>
              </a:spcBef>
              <a:tabLst>
                <a:tab algn="l" pos="4021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// .... Dòng chú</a:t>
            </a:r>
            <a:r>
              <a:rPr b="1" lang="en-US" sz="2800" spc="-26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thích</a:t>
            </a:r>
            <a:r>
              <a:rPr b="1" lang="en-US" sz="2800" spc="4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...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để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tạo chú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thích trên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từng</a:t>
            </a:r>
            <a:r>
              <a:rPr b="0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dòng.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955080" y="3529080"/>
            <a:ext cx="9640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</a:t>
            </a:r>
            <a:r>
              <a:rPr b="1" lang="en-US" sz="2800" spc="-92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2440800" y="3444120"/>
            <a:ext cx="57081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/* Chức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năng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của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hàm này</a:t>
            </a:r>
            <a:r>
              <a:rPr b="0" i="1" lang="en-US" sz="2800" spc="-9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là</a:t>
            </a:r>
            <a:endParaRPr b="0" lang="vi-VN" sz="2800" spc="-1" strike="noStrike">
              <a:latin typeface="Arial"/>
            </a:endParaRPr>
          </a:p>
          <a:p>
            <a:pPr marL="367560">
              <a:lnSpc>
                <a:spcPct val="100000"/>
              </a:lnSpc>
              <a:spcBef>
                <a:spcPts val="669"/>
              </a:spcBef>
            </a:pP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tính tổng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của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 số tự nhiên đầu</a:t>
            </a:r>
            <a:r>
              <a:rPr b="0" i="1" lang="en-US" sz="2800" spc="-16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tiên*/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57200" y="43740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955080" y="4772520"/>
            <a:ext cx="8337960" cy="15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498680">
              <a:lnSpc>
                <a:spcPct val="100000"/>
              </a:lnSpc>
              <a:spcBef>
                <a:spcPts val="99"/>
              </a:spcBef>
            </a:pP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//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Bắt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đầu</a:t>
            </a:r>
            <a:r>
              <a:rPr b="0" i="1" lang="en-US" sz="2800" spc="-3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lặp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01"/>
              </a:spcBef>
            </a:pP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Khi gặp các chú thích,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C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không dịch chúng sang ngôn 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ngữ</a:t>
            </a:r>
            <a:r>
              <a:rPr b="1" i="1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máy.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457200" y="6332400"/>
            <a:ext cx="9143640" cy="982800"/>
          </a:xfrm>
          <a:custGeom>
            <a:avLst/>
            <a:gdLst/>
            <a:ah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10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83146BF-1E8F-484F-BC2D-1519EA0CB644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090680" y="1045080"/>
            <a:ext cx="461988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kiểu dữ liệu cơ</a:t>
            </a:r>
            <a:r>
              <a:rPr b="1" lang="en-US" sz="3200" spc="-11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bản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8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99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0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1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2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3" name="CustomShape 4"/>
          <p:cNvSpPr/>
          <p:nvPr/>
        </p:nvSpPr>
        <p:spPr>
          <a:xfrm>
            <a:off x="457200" y="43740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1069200" y="2134440"/>
            <a:ext cx="4097880" cy="29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9800" bIns="0">
            <a:spAutoFit/>
          </a:bodyPr>
          <a:p>
            <a:pPr marL="478080" indent="-465840">
              <a:lnSpc>
                <a:spcPct val="100000"/>
              </a:lnSpc>
              <a:spcBef>
                <a:spcPts val="865"/>
              </a:spcBef>
              <a:buClr>
                <a:srgbClr val="22a2e2"/>
              </a:buClr>
              <a:buFont typeface="Wingdings" charset="2"/>
              <a:buChar char=""/>
              <a:tabLst>
                <a:tab algn="l" pos="47880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Kiểu ký tự</a:t>
            </a:r>
            <a:r>
              <a:rPr b="1" lang="en-US" sz="3200" spc="-6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(char)</a:t>
            </a:r>
            <a:endParaRPr b="0" lang="vi-VN" sz="3200" spc="-1" strike="noStrike">
              <a:latin typeface="Arial"/>
            </a:endParaRPr>
          </a:p>
          <a:p>
            <a:pPr marL="478080" indent="-465840">
              <a:lnSpc>
                <a:spcPct val="100000"/>
              </a:lnSpc>
              <a:spcBef>
                <a:spcPts val="771"/>
              </a:spcBef>
              <a:buClr>
                <a:srgbClr val="22a2e2"/>
              </a:buClr>
              <a:buFont typeface="Wingdings" charset="2"/>
              <a:buChar char=""/>
              <a:tabLst>
                <a:tab algn="l" pos="47880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Kiểu số</a:t>
            </a:r>
            <a:r>
              <a:rPr b="1" lang="en-US" sz="3200" spc="-3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nguyên</a:t>
            </a:r>
            <a:endParaRPr b="0" lang="vi-VN" sz="3200" spc="-1" strike="noStrike">
              <a:latin typeface="Arial"/>
            </a:endParaRPr>
          </a:p>
          <a:p>
            <a:pPr marL="478080" indent="-465840">
              <a:lnSpc>
                <a:spcPct val="100000"/>
              </a:lnSpc>
              <a:spcBef>
                <a:spcPts val="771"/>
              </a:spcBef>
              <a:buClr>
                <a:srgbClr val="22a2e2"/>
              </a:buClr>
              <a:buFont typeface="Wingdings" charset="2"/>
              <a:buChar char=""/>
              <a:tabLst>
                <a:tab algn="l" pos="47880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Kiểu số</a:t>
            </a:r>
            <a:r>
              <a:rPr b="1" lang="en-US" sz="3200" spc="-2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thực</a:t>
            </a:r>
            <a:endParaRPr b="0" lang="vi-VN" sz="3200" spc="-1" strike="noStrike">
              <a:latin typeface="Arial"/>
            </a:endParaRPr>
          </a:p>
          <a:p>
            <a:pPr marL="478080" indent="-465840">
              <a:lnSpc>
                <a:spcPct val="100000"/>
              </a:lnSpc>
              <a:spcBef>
                <a:spcPts val="765"/>
              </a:spcBef>
              <a:buClr>
                <a:srgbClr val="22a2e2"/>
              </a:buClr>
              <a:buFont typeface="Wingdings" charset="2"/>
              <a:buChar char=""/>
              <a:tabLst>
                <a:tab algn="l" pos="47880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Kiểu liệt kê</a:t>
            </a:r>
            <a:r>
              <a:rPr b="1" lang="en-US" sz="3200" spc="-9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(enum)</a:t>
            </a:r>
            <a:endParaRPr b="0" lang="vi-VN" sz="3200" spc="-1" strike="noStrike">
              <a:latin typeface="Arial"/>
            </a:endParaRPr>
          </a:p>
          <a:p>
            <a:pPr marL="478080" indent="-465840">
              <a:lnSpc>
                <a:spcPct val="100000"/>
              </a:lnSpc>
              <a:spcBef>
                <a:spcPts val="751"/>
              </a:spcBef>
              <a:buClr>
                <a:srgbClr val="22a2e2"/>
              </a:buClr>
              <a:buFont typeface="Wingdings" charset="2"/>
              <a:buChar char=""/>
              <a:tabLst>
                <a:tab algn="l" pos="478800"/>
              </a:tabLst>
            </a:pP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Kiểu</a:t>
            </a:r>
            <a:r>
              <a:rPr b="1" lang="en-US" sz="3200" spc="-21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132767"/>
                </a:solidFill>
                <a:latin typeface="Arial"/>
              </a:rPr>
              <a:t>void</a:t>
            </a:r>
            <a:endParaRPr b="0" lang="vi-VN" sz="3200" spc="-1" strike="noStrike">
              <a:latin typeface="Arial"/>
            </a:endParaRPr>
          </a:p>
        </p:txBody>
      </p:sp>
      <p:sp>
        <p:nvSpPr>
          <p:cNvPr id="205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E2C2FAC-D1A2-4F96-A505-79EFFB26B8BD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03640" y="1010520"/>
            <a:ext cx="226080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ffffff"/>
                </a:solidFill>
                <a:latin typeface="Arial"/>
              </a:rPr>
              <a:t>Kiểu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ký</a:t>
            </a:r>
            <a:r>
              <a:rPr b="1" lang="en-US" sz="3600" spc="-1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Arial"/>
              </a:rPr>
              <a:t>tự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20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2" name="CustomShape 4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993240" y="1688400"/>
            <a:ext cx="8071200" cy="42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63" strike="noStrike">
                <a:solidFill>
                  <a:srgbClr val="132767"/>
                </a:solidFill>
                <a:latin typeface="Times New Roman"/>
              </a:rPr>
              <a:t>Từ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khóa: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char,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kích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1byte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(phạm vi:</a:t>
            </a:r>
            <a:r>
              <a:rPr b="0" lang="en-US" sz="2800" spc="-23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0..255)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49" strike="noStrike">
                <a:solidFill>
                  <a:srgbClr val="132767"/>
                </a:solidFill>
                <a:latin typeface="Times New Roman"/>
              </a:rPr>
              <a:t>Một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số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thông dụng (thư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viện</a:t>
            </a:r>
            <a:r>
              <a:rPr b="0" lang="en-US" sz="2800" spc="-17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&lt;ctype.h&gt;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):</a:t>
            </a:r>
            <a:endParaRPr b="0" lang="vi-VN" sz="2800" spc="-1" strike="noStrike">
              <a:latin typeface="Arial"/>
            </a:endParaRPr>
          </a:p>
          <a:p>
            <a:pPr marL="755640" indent="-285480">
              <a:lnSpc>
                <a:spcPct val="100000"/>
              </a:lnSpc>
              <a:spcBef>
                <a:spcPts val="590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4920"/>
                <a:tab algn="l" pos="7556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int </a:t>
            </a:r>
            <a:r>
              <a:rPr b="1" lang="en-US" sz="2400" spc="-7" strike="noStrike">
                <a:solidFill>
                  <a:srgbClr val="132767"/>
                </a:solidFill>
                <a:latin typeface="Times New Roman"/>
              </a:rPr>
              <a:t>isalpha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(char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c):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Kiểm tra ký tự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có phải là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tự chữ 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cái hay</a:t>
            </a:r>
            <a:r>
              <a:rPr b="0" lang="en-US" sz="2400" spc="-3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không.</a:t>
            </a:r>
            <a:endParaRPr b="0" lang="vi-VN" sz="2400" spc="-1" strike="noStrike">
              <a:latin typeface="Arial"/>
            </a:endParaRPr>
          </a:p>
          <a:p>
            <a:pPr marL="754920" indent="-28548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4920"/>
                <a:tab algn="l" pos="7556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int </a:t>
            </a:r>
            <a:r>
              <a:rPr b="1" lang="en-US" sz="2400" spc="-7" strike="noStrike">
                <a:solidFill>
                  <a:srgbClr val="132767"/>
                </a:solidFill>
                <a:latin typeface="Times New Roman"/>
              </a:rPr>
              <a:t>isdigit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(char c): Kiểm tra ký tự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 có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phải là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tự chữ số 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hay</a:t>
            </a:r>
            <a:r>
              <a:rPr b="0" lang="en-US" sz="24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không.</a:t>
            </a:r>
            <a:endParaRPr b="0" lang="vi-VN" sz="2400" spc="-1" strike="noStrike">
              <a:latin typeface="Arial"/>
            </a:endParaRPr>
          </a:p>
          <a:p>
            <a:pPr marL="754920" indent="-28548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4920"/>
                <a:tab algn="l" pos="7556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int </a:t>
            </a:r>
            <a:r>
              <a:rPr b="1" lang="en-US" sz="2400" spc="-7" strike="noStrike">
                <a:solidFill>
                  <a:srgbClr val="132767"/>
                </a:solidFill>
                <a:latin typeface="Times New Roman"/>
              </a:rPr>
              <a:t>islower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(char c): Kiểm tra ký tự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 có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phải là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tự chữ 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cái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thường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hay</a:t>
            </a:r>
            <a:r>
              <a:rPr b="0" lang="en-US" sz="2400" spc="-4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không.</a:t>
            </a:r>
            <a:endParaRPr b="0" lang="vi-VN" sz="2400" spc="-1" strike="noStrike">
              <a:latin typeface="Arial"/>
            </a:endParaRPr>
          </a:p>
          <a:p>
            <a:pPr marL="755640" indent="-28548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4920"/>
                <a:tab algn="l" pos="7556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int </a:t>
            </a:r>
            <a:r>
              <a:rPr b="1" lang="en-US" sz="2400" spc="-7" strike="noStrike">
                <a:solidFill>
                  <a:srgbClr val="132767"/>
                </a:solidFill>
                <a:latin typeface="Times New Roman"/>
              </a:rPr>
              <a:t>isupper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(char c): Kiểm tra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tự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phải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là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tự chữ 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cái hoa hay</a:t>
            </a:r>
            <a:r>
              <a:rPr b="0" lang="en-US" sz="2400" spc="-4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không.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26850CB-8912-4C3D-AB5C-263142078AD3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496040" y="1043280"/>
            <a:ext cx="3047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Kiểu số</a:t>
            </a:r>
            <a:r>
              <a:rPr b="1" lang="en-US" sz="3200" spc="-8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nguyên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6" name="Group 2"/>
          <p:cNvGrpSpPr/>
          <p:nvPr/>
        </p:nvGrpSpPr>
        <p:grpSpPr>
          <a:xfrm>
            <a:off x="457200" y="1436400"/>
            <a:ext cx="9143640" cy="2937240"/>
            <a:chOff x="457200" y="1436400"/>
            <a:chExt cx="9143640" cy="2937240"/>
          </a:xfrm>
        </p:grpSpPr>
        <p:sp>
          <p:nvSpPr>
            <p:cNvPr id="217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18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0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4"/>
            <p:cNvSpPr/>
            <p:nvPr/>
          </p:nvSpPr>
          <p:spPr>
            <a:xfrm>
              <a:off x="457200" y="2415600"/>
              <a:ext cx="9143640" cy="1958040"/>
            </a:xfrm>
            <a:custGeom>
              <a:avLst/>
              <a:gdLst/>
              <a:ah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CustomShape 5"/>
          <p:cNvSpPr/>
          <p:nvPr/>
        </p:nvSpPr>
        <p:spPr>
          <a:xfrm>
            <a:off x="457200" y="6332400"/>
            <a:ext cx="9143640" cy="982800"/>
          </a:xfrm>
          <a:custGeom>
            <a:avLst/>
            <a:gdLst/>
            <a:ah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3" name="Table 6"/>
          <p:cNvGraphicFramePr/>
          <p:nvPr/>
        </p:nvGraphicFramePr>
        <p:xfrm>
          <a:off x="908280" y="2134080"/>
          <a:ext cx="8228520" cy="4571640"/>
        </p:xfrm>
        <a:graphic>
          <a:graphicData uri="http://schemas.openxmlformats.org/drawingml/2006/table">
            <a:tbl>
              <a:tblPr/>
              <a:tblGrid>
                <a:gridCol w="3200400"/>
                <a:gridCol w="1524960"/>
                <a:gridCol w="3503160"/>
              </a:tblGrid>
              <a:tr h="969840">
                <a:tc>
                  <a:txBody>
                    <a:bodyPr lIns="0" rIns="0" tIns="0" bIns="0">
                      <a:noAutofit/>
                    </a:bodyPr>
                    <a:p>
                      <a:pPr marL="932040">
                        <a:lnSpc>
                          <a:spcPts val="3266"/>
                        </a:lnSpc>
                      </a:pP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Tên</a:t>
                      </a:r>
                      <a:r>
                        <a:rPr b="1" lang="vi-VN" sz="28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kiểu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1800" bIns="0">
                      <a:noAutofit/>
                    </a:bodyPr>
                    <a:p>
                      <a:pPr marL="316800" indent="-141840">
                        <a:lnSpc>
                          <a:spcPts val="3359"/>
                        </a:lnSpc>
                        <a:spcBef>
                          <a:spcPts val="14"/>
                        </a:spcBef>
                        <a:tabLst>
                          <a:tab algn="l" pos="0"/>
                        </a:tabLst>
                      </a:pP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Kích</a:t>
                      </a:r>
                      <a:r>
                        <a:rPr b="1" lang="vi-VN" sz="2800" spc="-9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cỡ 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(byte)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Phạm vi </a:t>
                      </a: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biểu</a:t>
                      </a:r>
                      <a:r>
                        <a:rPr b="1" lang="vi-VN" sz="28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diễn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2640"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int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2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-32,768 ..</a:t>
                      </a:r>
                      <a:r>
                        <a:rPr b="0" lang="vi-VN" sz="2800" spc="-5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32,767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577440">
                <a:tc>
                  <a:txBody>
                    <a:bodyPr lIns="0" rIns="0" tIns="536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short</a:t>
                      </a:r>
                      <a:r>
                        <a:rPr b="0" lang="vi-VN" sz="2800" spc="-3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int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2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-32,768 ..</a:t>
                      </a:r>
                      <a:r>
                        <a:rPr b="0" lang="vi-VN" sz="2800" spc="-5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32,767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580320">
                <a:tc>
                  <a:txBody>
                    <a:bodyPr lIns="0" rIns="0" tIns="5508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vi-VN" sz="28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(int)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50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4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50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-2,147,483,468</a:t>
                      </a:r>
                      <a:r>
                        <a:rPr b="0" lang="vi-VN" sz="2800" spc="-3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016" strike="noStrike">
                          <a:solidFill>
                            <a:srgbClr val="132767"/>
                          </a:solidFill>
                          <a:latin typeface="Wingdings"/>
                        </a:rPr>
                        <a:t>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578880">
                <a:tc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2,147,483,467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578880">
                <a:tc>
                  <a:txBody>
                    <a:bodyPr lIns="0" rIns="0" tIns="536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unsigned</a:t>
                      </a:r>
                      <a:r>
                        <a:rPr b="0" lang="vi-VN" sz="28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int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2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0 ..</a:t>
                      </a:r>
                      <a:r>
                        <a:rPr b="0" lang="vi-VN" sz="28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65,535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773640">
                <a:tc>
                  <a:txBody>
                    <a:bodyPr lIns="0" rIns="0" tIns="536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unsigned long</a:t>
                      </a:r>
                      <a:r>
                        <a:rPr b="0" lang="vi-VN" sz="2800" spc="-6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(int)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4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36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0 ..</a:t>
                      </a:r>
                      <a:r>
                        <a:rPr b="0" lang="vi-VN" sz="2800" spc="-3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4,294,967,295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4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B495BF7C-0A3F-49DA-89D5-019A8997CCEC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766400" y="1043280"/>
            <a:ext cx="250596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Kiểu số</a:t>
            </a:r>
            <a:r>
              <a:rPr b="1" lang="en-US" sz="32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thực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457200" y="1436400"/>
            <a:ext cx="9143640" cy="2937240"/>
            <a:chOff x="457200" y="1436400"/>
            <a:chExt cx="9143640" cy="2937240"/>
          </a:xfrm>
        </p:grpSpPr>
        <p:sp>
          <p:nvSpPr>
            <p:cNvPr id="227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8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9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1" name="CustomShape 4"/>
            <p:cNvSpPr/>
            <p:nvPr/>
          </p:nvSpPr>
          <p:spPr>
            <a:xfrm>
              <a:off x="457200" y="2415600"/>
              <a:ext cx="9143640" cy="1958040"/>
            </a:xfrm>
            <a:custGeom>
              <a:avLst/>
              <a:gdLst/>
              <a:ah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32" name="Table 5"/>
          <p:cNvGraphicFramePr/>
          <p:nvPr/>
        </p:nvGraphicFramePr>
        <p:xfrm>
          <a:off x="1417320" y="2188440"/>
          <a:ext cx="7110360" cy="2224800"/>
        </p:xfrm>
        <a:graphic>
          <a:graphicData uri="http://schemas.openxmlformats.org/drawingml/2006/table">
            <a:tbl>
              <a:tblPr/>
              <a:tblGrid>
                <a:gridCol w="1904760"/>
                <a:gridCol w="2081880"/>
                <a:gridCol w="3123720"/>
              </a:tblGrid>
              <a:tr h="401400">
                <a:tc>
                  <a:txBody>
                    <a:bodyPr lIns="0" rIns="0" tIns="0" bIns="0">
                      <a:noAutofit/>
                    </a:bodyPr>
                    <a:p>
                      <a:pPr marL="380880">
                        <a:lnSpc>
                          <a:spcPts val="2795"/>
                        </a:lnSpc>
                      </a:pP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Tên</a:t>
                      </a:r>
                      <a:r>
                        <a:rPr b="1" lang="vi-VN" sz="24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kiểu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95"/>
                        </a:lnSpc>
                      </a:pP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Kích cỡ</a:t>
                      </a:r>
                      <a:r>
                        <a:rPr b="1" lang="vi-VN" sz="2400" spc="-6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(byte)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95"/>
                        </a:lnSpc>
                      </a:pP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Phạm </a:t>
                      </a: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vi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biểu</a:t>
                      </a:r>
                      <a:r>
                        <a:rPr b="1" lang="vi-VN" sz="24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diễn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9640"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795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float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95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4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95"/>
                        </a:lnSpc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3.4E-38 ..</a:t>
                      </a:r>
                      <a:r>
                        <a:rPr b="0" lang="vi-VN" sz="24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3.4E+38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518040">
                <a:tc>
                  <a:txBody>
                    <a:bodyPr lIns="0" rIns="0" tIns="5688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double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6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8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56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1.7E-308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..</a:t>
                      </a:r>
                      <a:r>
                        <a:rPr b="0" lang="vi-VN" sz="2400" spc="-1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1.7E+308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855720">
                <a:tc>
                  <a:txBody>
                    <a:bodyPr lIns="0" rIns="0" tIns="5688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long</a:t>
                      </a:r>
                      <a:r>
                        <a:rPr b="0" lang="vi-VN" sz="24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double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6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10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68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51"/>
                        </a:spcBef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3.4E-4932 ..</a:t>
                      </a:r>
                      <a:r>
                        <a:rPr b="0" lang="vi-VN" sz="2400" spc="-4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3.4E+4932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46857AA-895A-40DD-892F-125A103C9A2D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764640" y="4845960"/>
            <a:ext cx="8376480" cy="18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32" strike="noStrike">
                <a:solidFill>
                  <a:srgbClr val="132767"/>
                </a:solidFill>
                <a:latin typeface="Times New Roman"/>
              </a:rPr>
              <a:t>Kiểu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float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độ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chính xác là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6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chữ số sau dấu </a:t>
            </a:r>
            <a:r>
              <a:rPr b="1" i="1" lang="en-US" sz="2800" spc="-75" strike="noStrike">
                <a:solidFill>
                  <a:srgbClr val="132767"/>
                </a:solidFill>
                <a:latin typeface="Times New Roman"/>
              </a:rPr>
              <a:t>chấm 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thập</a:t>
            </a:r>
            <a:r>
              <a:rPr b="1" i="1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phân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800" spc="19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i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ể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double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ó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ộ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chín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xá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1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5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hữ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s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ố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sa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dấ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u 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chấm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thập</a:t>
            </a:r>
            <a:r>
              <a:rPr b="1" i="1" lang="en-US" sz="2800" spc="-3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phân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24880" y="1043280"/>
            <a:ext cx="19897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MỤC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TIÊU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3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5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8" name="CustomShape 4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840600" y="1690560"/>
            <a:ext cx="8071200" cy="42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 algn="just">
              <a:lnSpc>
                <a:spcPct val="100000"/>
              </a:lnSpc>
              <a:spcBef>
                <a:spcPts val="771"/>
              </a:spcBef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>
                <a:solidFill>
                  <a:srgbClr val="132767"/>
                </a:solidFill>
                <a:latin typeface="Arial"/>
              </a:rPr>
              <a:t>Về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kiến</a:t>
            </a:r>
            <a:r>
              <a:rPr b="1" lang="en-US" sz="2800" spc="-8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thức</a:t>
            </a:r>
            <a:endParaRPr b="0" lang="vi-VN" sz="2800" spc="-1" strike="noStrike">
              <a:latin typeface="Arial"/>
            </a:endParaRPr>
          </a:p>
          <a:p>
            <a:pPr marL="354960" algn="just">
              <a:lnSpc>
                <a:spcPct val="100000"/>
              </a:lnSpc>
              <a:spcBef>
                <a:spcPts val="66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Cung cấp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những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kiến thức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về ngôn ngữ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lập 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trình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C,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các thành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phần cơ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bản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của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ngôn ngữ  lập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trình,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cấu trúc của một chương trình</a:t>
            </a:r>
            <a:r>
              <a:rPr b="0" lang="en-US" sz="2800" spc="-7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C…</a:t>
            </a:r>
            <a:endParaRPr b="0" lang="vi-VN" sz="280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spcBef>
                <a:spcPts val="675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Làm quen với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môi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trường lập trình</a:t>
            </a:r>
            <a:r>
              <a:rPr b="0" lang="en-US" sz="2800" spc="-2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C.</a:t>
            </a:r>
            <a:endParaRPr b="0" lang="vi-VN" sz="2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669"/>
              </a:spcBef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>
                <a:solidFill>
                  <a:srgbClr val="132767"/>
                </a:solidFill>
                <a:latin typeface="Arial"/>
              </a:rPr>
              <a:t>Về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kỹ</a:t>
            </a:r>
            <a:r>
              <a:rPr b="1" lang="en-US" sz="2800" spc="-8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năng</a:t>
            </a:r>
            <a:endParaRPr b="0" lang="vi-VN" sz="2800" spc="-1" strike="noStrike">
              <a:latin typeface="Arial"/>
            </a:endParaRPr>
          </a:p>
          <a:p>
            <a:pPr marL="355680" algn="just">
              <a:lnSpc>
                <a:spcPct val="100000"/>
              </a:lnSpc>
              <a:spcBef>
                <a:spcPts val="675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Sau khi học xong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chương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này,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người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học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phải 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nắm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vững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quy trình (các thao tác cơ bản)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khi 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viết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một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chương trình bằng ngôn ngữ</a:t>
            </a:r>
            <a:r>
              <a:rPr b="0" lang="en-US" sz="2800" spc="-41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61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ABE2244A-0B8C-4C4A-9470-3C111981258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766400" y="1043280"/>
            <a:ext cx="250596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Kiểu số</a:t>
            </a:r>
            <a:r>
              <a:rPr b="1" lang="en-US" sz="32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thực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6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237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8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9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0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1" name="Group 4"/>
          <p:cNvGrpSpPr/>
          <p:nvPr/>
        </p:nvGrpSpPr>
        <p:grpSpPr>
          <a:xfrm>
            <a:off x="457200" y="3113640"/>
            <a:ext cx="9143640" cy="1260000"/>
            <a:chOff x="457200" y="3113640"/>
            <a:chExt cx="9143640" cy="1260000"/>
          </a:xfrm>
        </p:grpSpPr>
        <p:sp>
          <p:nvSpPr>
            <p:cNvPr id="242" name="CustomShape 5"/>
            <p:cNvSpPr/>
            <p:nvPr/>
          </p:nvSpPr>
          <p:spPr>
            <a:xfrm>
              <a:off x="2725560" y="3312360"/>
              <a:ext cx="39600" cy="22680"/>
            </a:xfrm>
            <a:custGeom>
              <a:avLst/>
              <a:gdLst/>
              <a:ahLst/>
              <a:rect l="l" t="t" r="r" b="b"/>
              <a:pathLst>
                <a:path w="40005" h="22860">
                  <a:moveTo>
                    <a:pt x="0" y="22857"/>
                  </a:moveTo>
                  <a:lnTo>
                    <a:pt x="39630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6"/>
            <p:cNvSpPr/>
            <p:nvPr/>
          </p:nvSpPr>
          <p:spPr>
            <a:xfrm>
              <a:off x="2765160" y="3319200"/>
              <a:ext cx="41400" cy="75240"/>
            </a:xfrm>
            <a:custGeom>
              <a:avLst/>
              <a:gdLst/>
              <a:ahLst/>
              <a:rect l="l" t="t" r="r" b="b"/>
              <a:pathLst>
                <a:path w="41910" h="75564">
                  <a:moveTo>
                    <a:pt x="0" y="0"/>
                  </a:moveTo>
                  <a:lnTo>
                    <a:pt x="41596" y="75437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7"/>
            <p:cNvSpPr/>
            <p:nvPr/>
          </p:nvSpPr>
          <p:spPr>
            <a:xfrm>
              <a:off x="2836080" y="3113640"/>
              <a:ext cx="69480" cy="280800"/>
            </a:xfrm>
            <a:custGeom>
              <a:avLst/>
              <a:gdLst/>
              <a:ahLst/>
              <a:rect l="l" t="t" r="r" b="b"/>
              <a:pathLst>
                <a:path w="69850" h="281304">
                  <a:moveTo>
                    <a:pt x="0" y="281182"/>
                  </a:moveTo>
                  <a:lnTo>
                    <a:pt x="69263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8"/>
            <p:cNvSpPr/>
            <p:nvPr/>
          </p:nvSpPr>
          <p:spPr>
            <a:xfrm>
              <a:off x="2905560" y="3113640"/>
              <a:ext cx="191520" cy="360"/>
            </a:xfrm>
            <a:custGeom>
              <a:avLst/>
              <a:gdLst/>
              <a:ahLst/>
              <a:rect l="l" t="t" r="r" b="b"/>
              <a:pathLst>
                <a:path w="191769" h="0">
                  <a:moveTo>
                    <a:pt x="0" y="0"/>
                  </a:moveTo>
                  <a:lnTo>
                    <a:pt x="191253" y="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9"/>
            <p:cNvSpPr/>
            <p:nvPr/>
          </p:nvSpPr>
          <p:spPr>
            <a:xfrm>
              <a:off x="457200" y="33948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0"/>
            <p:cNvSpPr/>
            <p:nvPr/>
          </p:nvSpPr>
          <p:spPr>
            <a:xfrm>
              <a:off x="2806920" y="3394800"/>
              <a:ext cx="15480" cy="28080"/>
            </a:xfrm>
            <a:custGeom>
              <a:avLst/>
              <a:gdLst/>
              <a:ahLst/>
              <a:rect l="l" t="t" r="r" b="b"/>
              <a:pathLst>
                <a:path w="15875" h="28575">
                  <a:moveTo>
                    <a:pt x="0" y="0"/>
                  </a:moveTo>
                  <a:lnTo>
                    <a:pt x="15547" y="28196"/>
                  </a:lnTo>
                </a:path>
              </a:pathLst>
            </a:custGeom>
            <a:noFill/>
            <a:ln w="259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1"/>
            <p:cNvSpPr/>
            <p:nvPr/>
          </p:nvSpPr>
          <p:spPr>
            <a:xfrm>
              <a:off x="2829240" y="3394800"/>
              <a:ext cx="6480" cy="28080"/>
            </a:xfrm>
            <a:custGeom>
              <a:avLst/>
              <a:gdLst/>
              <a:ahLst/>
              <a:rect l="l" t="t" r="r" b="b"/>
              <a:pathLst>
                <a:path w="6985" h="28575">
                  <a:moveTo>
                    <a:pt x="0" y="28196"/>
                  </a:moveTo>
                  <a:lnTo>
                    <a:pt x="6945" y="0"/>
                  </a:lnTo>
                </a:path>
              </a:pathLst>
            </a:custGeom>
            <a:noFill/>
            <a:ln w="129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CustomShape 12"/>
          <p:cNvSpPr/>
          <p:nvPr/>
        </p:nvSpPr>
        <p:spPr>
          <a:xfrm>
            <a:off x="726480" y="1704240"/>
            <a:ext cx="8559360" cy="50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>
            <a:spAutoFit/>
          </a:bodyPr>
          <a:p>
            <a:pPr marL="50040">
              <a:lnSpc>
                <a:spcPct val="100000"/>
              </a:lnSpc>
              <a:spcBef>
                <a:spcPts val="675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Một số hàm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số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học thông dụng (thư viện</a:t>
            </a:r>
            <a:r>
              <a:rPr b="0" lang="en-US" sz="2400" spc="3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400" spc="-7" strike="noStrike">
                <a:solidFill>
                  <a:srgbClr val="ff0000"/>
                </a:solidFill>
                <a:latin typeface="Arial"/>
              </a:rPr>
              <a:t>&lt;math.h&gt;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):</a:t>
            </a:r>
            <a:endParaRPr b="0" lang="vi-VN" sz="2400" spc="-1" strike="noStrike">
              <a:latin typeface="Arial"/>
            </a:endParaRPr>
          </a:p>
          <a:p>
            <a:pPr marL="393840" indent="-34308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938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Hàm trả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về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trị tuyệt đối của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 (|x|):</a:t>
            </a:r>
            <a:endParaRPr b="0" lang="vi-VN" sz="2400" spc="-1" strike="noStrike">
              <a:latin typeface="Arial"/>
            </a:endParaRPr>
          </a:p>
          <a:p>
            <a:pPr marL="238680">
              <a:lnSpc>
                <a:spcPct val="100000"/>
              </a:lnSpc>
              <a:spcBef>
                <a:spcPts val="575"/>
              </a:spcBef>
              <a:tabLst>
                <a:tab algn="l" pos="3938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int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abs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(int x); long int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labs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(long int x); double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fabs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</a:t>
            </a:r>
            <a:r>
              <a:rPr b="0" lang="en-US" sz="2400" spc="7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x);</a:t>
            </a:r>
            <a:endParaRPr b="0" lang="vi-VN" sz="2400" spc="-1" strike="noStrike">
              <a:latin typeface="Arial"/>
            </a:endParaRPr>
          </a:p>
          <a:p>
            <a:pPr marL="393840" indent="-34308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93840"/>
                <a:tab algn="l" pos="22122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Hàm trả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về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i="1" lang="en-US" sz="3600" spc="-1" strike="noStrike" baseline="1000">
                <a:solidFill>
                  <a:srgbClr val="000000"/>
                </a:solidFill>
                <a:latin typeface="Times New Roman"/>
              </a:rPr>
              <a:t>x</a:t>
            </a:r>
            <a:r>
              <a:rPr b="0" i="1" lang="en-US" sz="3600" spc="-525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600" spc="-1" strike="noStrike" baseline="1000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3600" spc="-338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3600" spc="-1" strike="noStrike" baseline="1000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en-US" sz="3600" spc="4" strike="noStrike" baseline="1000">
                <a:solidFill>
                  <a:srgbClr val="000000"/>
                </a:solidFill>
                <a:latin typeface="Symbol"/>
              </a:rPr>
              <a:t></a:t>
            </a:r>
            <a:r>
              <a:rPr b="0" lang="en-US" sz="3600" spc="-38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600" spc="4" strike="noStrike" baseline="1000">
                <a:solidFill>
                  <a:srgbClr val="000000"/>
                </a:solidFill>
                <a:latin typeface="Times New Roman"/>
              </a:rPr>
              <a:t>0</a:t>
            </a:r>
            <a:r>
              <a:rPr b="0" lang="en-US" sz="3600" spc="-503" strike="noStrike" baseline="1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:</a:t>
            </a:r>
            <a:r>
              <a:rPr b="0" lang="en-US" sz="2400" spc="-15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double</a:t>
            </a:r>
            <a:r>
              <a:rPr b="0" lang="en-US" sz="2400" spc="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sqrt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</a:t>
            </a:r>
            <a:r>
              <a:rPr b="0" lang="en-US" sz="2400" spc="4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x);</a:t>
            </a:r>
            <a:endParaRPr b="0" lang="vi-VN" sz="2400" spc="-1" strike="noStrike">
              <a:latin typeface="Arial"/>
            </a:endParaRPr>
          </a:p>
          <a:p>
            <a:pPr marL="393840" indent="-343080">
              <a:lnSpc>
                <a:spcPct val="100000"/>
              </a:lnSpc>
              <a:spcBef>
                <a:spcPts val="581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938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Các hàm lượng giác: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sin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(x),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cos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(x),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tan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(x). (</a:t>
            </a:r>
            <a:r>
              <a:rPr b="1" i="1" lang="en-US" sz="2400" spc="-7" strike="noStrike">
                <a:solidFill>
                  <a:srgbClr val="132767"/>
                </a:solidFill>
                <a:latin typeface="Arial"/>
              </a:rPr>
              <a:t>đơn vị:</a:t>
            </a:r>
            <a:r>
              <a:rPr b="1" i="1" lang="en-US" sz="2400" spc="4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i="1" lang="en-US" sz="2400" spc="-7" strike="noStrike">
                <a:solidFill>
                  <a:srgbClr val="132767"/>
                </a:solidFill>
                <a:latin typeface="Arial"/>
              </a:rPr>
              <a:t>radian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)</a:t>
            </a:r>
            <a:endParaRPr b="0" lang="vi-VN" sz="2400" spc="-1" strike="noStrike">
              <a:latin typeface="Arial"/>
            </a:endParaRPr>
          </a:p>
          <a:p>
            <a:pPr marL="393840" indent="-34308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938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Hàm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mũ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là logarit:</a:t>
            </a:r>
            <a:endParaRPr b="0" lang="vi-VN" sz="2400" spc="-1" strike="noStrike">
              <a:latin typeface="Arial"/>
            </a:endParaRPr>
          </a:p>
          <a:p>
            <a:pPr lvl="1" marL="793800" indent="-28620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93080"/>
                <a:tab algn="l" pos="793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double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exp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 x):</a:t>
            </a:r>
            <a:r>
              <a:rPr b="0" lang="en-US" sz="2400" spc="3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e</a:t>
            </a:r>
            <a:r>
              <a:rPr b="0" lang="en-US" sz="2400" spc="-1" strike="noStrike" baseline="24000">
                <a:solidFill>
                  <a:srgbClr val="132767"/>
                </a:solidFill>
                <a:latin typeface="Arial"/>
              </a:rPr>
              <a:t>x</a:t>
            </a:r>
            <a:endParaRPr b="0" lang="vi-VN" sz="2400" spc="-1" strike="noStrike">
              <a:latin typeface="Arial"/>
            </a:endParaRPr>
          </a:p>
          <a:p>
            <a:pPr lvl="1" marL="793800" indent="-28620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93080"/>
                <a:tab algn="l" pos="793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double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log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 x): logarit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tự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nhiên của</a:t>
            </a:r>
            <a:r>
              <a:rPr b="0" lang="en-US" sz="2400" spc="5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</a:t>
            </a:r>
            <a:endParaRPr b="0" lang="vi-VN" sz="2400" spc="-1" strike="noStrike">
              <a:latin typeface="Arial"/>
            </a:endParaRPr>
          </a:p>
          <a:p>
            <a:pPr lvl="1" marL="793800" indent="-28620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93080"/>
                <a:tab algn="l" pos="793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double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log10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 x): logarit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cơ số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10 của</a:t>
            </a:r>
            <a:r>
              <a:rPr b="0" lang="en-US" sz="2400" spc="38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</a:t>
            </a:r>
            <a:endParaRPr b="0" lang="vi-VN" sz="2400" spc="-1" strike="noStrike">
              <a:latin typeface="Arial"/>
            </a:endParaRPr>
          </a:p>
          <a:p>
            <a:pPr marL="393840" indent="-342720">
              <a:lnSpc>
                <a:spcPct val="100000"/>
              </a:lnSpc>
              <a:spcBef>
                <a:spcPts val="581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9384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Hàm lũy thừa:</a:t>
            </a:r>
            <a:r>
              <a:rPr b="0" lang="en-US" sz="2400" spc="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x</a:t>
            </a:r>
            <a:r>
              <a:rPr b="0" lang="en-US" sz="2400" spc="-7" strike="noStrike" baseline="24000">
                <a:solidFill>
                  <a:srgbClr val="132767"/>
                </a:solidFill>
                <a:latin typeface="Arial"/>
              </a:rPr>
              <a:t>y</a:t>
            </a:r>
            <a:endParaRPr b="0" lang="vi-VN" sz="2400" spc="-1" strike="noStrike">
              <a:latin typeface="Arial"/>
            </a:endParaRPr>
          </a:p>
          <a:p>
            <a:pPr lvl="1" marL="793800" indent="-286200">
              <a:lnSpc>
                <a:spcPct val="100000"/>
              </a:lnSpc>
              <a:spcBef>
                <a:spcPts val="5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93080"/>
                <a:tab algn="l" pos="793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double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pow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(double x,double</a:t>
            </a:r>
            <a:r>
              <a:rPr b="0" lang="en-US" sz="2400" spc="43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y)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50" name="TextShape 13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249F4D71-ECE4-4F8E-897F-F958614737B1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936320" y="1043280"/>
            <a:ext cx="21661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Kiểu liệt</a:t>
            </a:r>
            <a:r>
              <a:rPr b="1" lang="en-US" sz="3200" spc="-97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kê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2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253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54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6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7" name="CustomShape 4"/>
          <p:cNvSpPr/>
          <p:nvPr/>
        </p:nvSpPr>
        <p:spPr>
          <a:xfrm>
            <a:off x="764640" y="1704240"/>
            <a:ext cx="1603080" cy="89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20000"/>
              </a:lnSpc>
              <a:spcBef>
                <a:spcPts val="99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568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Cú</a:t>
            </a:r>
            <a:r>
              <a:rPr b="0" lang="en-US" sz="2400" spc="-10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pháp:  </a:t>
            </a:r>
            <a:r>
              <a:rPr b="0" lang="en-US" sz="24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Ví</a:t>
            </a:r>
            <a:r>
              <a:rPr b="0" lang="en-US" sz="2400" spc="-32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 </a:t>
            </a:r>
            <a:r>
              <a:rPr b="0" lang="en-US" sz="24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dụ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: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2593440" y="1704240"/>
            <a:ext cx="5145120" cy="13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enum {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&lt;</a:t>
            </a:r>
            <a:r>
              <a:rPr b="0" i="1" lang="en-US" sz="2400" spc="-7" strike="noStrike">
                <a:solidFill>
                  <a:srgbClr val="132767"/>
                </a:solidFill>
                <a:latin typeface="Arial"/>
              </a:rPr>
              <a:t>các_giá_trị_liệt_kê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&gt;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}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&lt;</a:t>
            </a:r>
            <a:r>
              <a:rPr b="0" i="1" lang="en-US" sz="2400" spc="-7" strike="noStrike">
                <a:solidFill>
                  <a:srgbClr val="132767"/>
                </a:solidFill>
                <a:latin typeface="Arial"/>
              </a:rPr>
              <a:t>biến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&gt;;  enum {red, blue, green, yellow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}</a:t>
            </a:r>
            <a:r>
              <a:rPr b="0" lang="en-US" sz="2400" spc="-1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color;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457200" y="6332400"/>
            <a:ext cx="9143640" cy="982800"/>
          </a:xfrm>
          <a:custGeom>
            <a:avLst/>
            <a:gdLst/>
            <a:ah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764640" y="2581920"/>
            <a:ext cx="837540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>
            <a:spAutoFit/>
          </a:bodyPr>
          <a:p>
            <a:pPr marL="1841400">
              <a:lnSpc>
                <a:spcPct val="100000"/>
              </a:lnSpc>
              <a:spcBef>
                <a:spcPts val="675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enum {bright, medium, dark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}</a:t>
            </a:r>
            <a:r>
              <a:rPr b="0" lang="en-US" sz="2400" spc="4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intensity;</a:t>
            </a:r>
            <a:endParaRPr b="0" lang="vi-VN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Các thành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phần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của kiểu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enum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thường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được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đánh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số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từ  0, kiểu </a:t>
            </a:r>
            <a:r>
              <a:rPr b="1" lang="en-US" sz="2400" spc="-7" strike="noStrike">
                <a:solidFill>
                  <a:srgbClr val="132767"/>
                </a:solidFill>
                <a:latin typeface="Arial"/>
              </a:rPr>
              <a:t>enum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có kích thước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là 1</a:t>
            </a:r>
            <a:r>
              <a:rPr b="0" lang="en-US" sz="2400" spc="4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byte.</a:t>
            </a:r>
            <a:endParaRPr b="0" lang="vi-VN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568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Cũng có thể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xác định các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giá trị mặc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định bằng cách đưa 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các giá trị trực tiếp vào khi khai</a:t>
            </a:r>
            <a:r>
              <a:rPr b="0" lang="en-US" sz="2400" spc="2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báo.</a:t>
            </a:r>
            <a:endParaRPr b="0" lang="vi-VN" sz="2400" spc="-1" strike="noStrike"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575"/>
              </a:spcBef>
              <a:tabLst>
                <a:tab algn="l" pos="355680"/>
              </a:tabLst>
            </a:pPr>
            <a:r>
              <a:rPr b="0" lang="en-US" sz="24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Ví</a:t>
            </a:r>
            <a:r>
              <a:rPr b="0" lang="en-US" sz="2400" spc="-2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 </a:t>
            </a:r>
            <a:r>
              <a:rPr b="0" lang="en-US" sz="24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dụ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:</a:t>
            </a:r>
            <a:endParaRPr b="0" lang="vi-VN" sz="2400" spc="-1" strike="noStrike">
              <a:latin typeface="Arial"/>
            </a:endParaRPr>
          </a:p>
          <a:p>
            <a:pPr marL="1841040" indent="-914040">
              <a:lnSpc>
                <a:spcPct val="120000"/>
              </a:lnSpc>
              <a:tabLst>
                <a:tab algn="l" pos="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enum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{APPLE, </a:t>
            </a: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ORANGE=10, LEMON, GRAPES=-5, 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MELON};</a:t>
            </a:r>
            <a:endParaRPr b="0" lang="vi-VN" sz="2400" spc="-1" strike="noStrike">
              <a:latin typeface="Arial"/>
            </a:endParaRPr>
          </a:p>
          <a:p>
            <a:pPr marL="1841040" indent="-914040">
              <a:lnSpc>
                <a:spcPct val="120000"/>
              </a:lnSpc>
              <a:tabLst>
                <a:tab algn="l" pos="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Arial"/>
              </a:rPr>
              <a:t>enum {APPLE=0, ORANGE=10, LEMON=11, 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GRAPES=-5, MELON=-4</a:t>
            </a:r>
            <a:r>
              <a:rPr b="0" lang="en-US" sz="2400" spc="-2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Arial"/>
              </a:rPr>
              <a:t>};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62" name="TextShape 9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8A6F374-E65F-4E1E-8CB0-FEB54171D88A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93640" y="1043280"/>
            <a:ext cx="185148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Kiểu</a:t>
            </a:r>
            <a:r>
              <a:rPr b="1" lang="en-US" sz="3200" spc="-8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void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4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26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6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9" name="CustomShape 4"/>
          <p:cNvSpPr/>
          <p:nvPr/>
        </p:nvSpPr>
        <p:spPr>
          <a:xfrm>
            <a:off x="751680" y="1612080"/>
            <a:ext cx="8723160" cy="21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25560">
              <a:lnSpc>
                <a:spcPct val="100000"/>
              </a:lnSpc>
              <a:spcBef>
                <a:spcPts val="771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Có hai tính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chất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quan</a:t>
            </a:r>
            <a:r>
              <a:rPr b="0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trọng:</a:t>
            </a:r>
            <a:endParaRPr b="0" lang="vi-VN" sz="28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669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49" strike="noStrike">
                <a:solidFill>
                  <a:srgbClr val="132767"/>
                </a:solidFill>
                <a:latin typeface="Times New Roman"/>
              </a:rPr>
              <a:t>Chỉ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ra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một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hàm không trả về giá</a:t>
            </a:r>
            <a:r>
              <a:rPr b="0" lang="en-US" sz="2800" spc="-17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trị.</a:t>
            </a:r>
            <a:endParaRPr b="0" lang="vi-VN" sz="2800" spc="-1" strike="noStrike">
              <a:latin typeface="Arial"/>
            </a:endParaRPr>
          </a:p>
          <a:p>
            <a:pPr marL="36756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thể định nghĩa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một hàm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như</a:t>
            </a:r>
            <a:r>
              <a:rPr b="0" lang="en-US" sz="2800" spc="-12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sau:</a:t>
            </a:r>
            <a:endParaRPr b="0" lang="vi-VN" sz="2800" spc="-1" strike="noStrike">
              <a:latin typeface="Arial"/>
            </a:endParaRPr>
          </a:p>
          <a:p>
            <a:pPr marL="141480">
              <a:lnSpc>
                <a:spcPct val="100000"/>
              </a:lnSpc>
              <a:spcBef>
                <a:spcPts val="714"/>
              </a:spcBef>
            </a:pPr>
            <a:r>
              <a:rPr b="1" lang="en-US" sz="3600" spc="-7" strike="noStrike" baseline="-5000">
                <a:solidFill>
                  <a:srgbClr val="132767"/>
                </a:solidFill>
                <a:latin typeface="Courier New"/>
              </a:rPr>
              <a:t>void </a:t>
            </a:r>
            <a:r>
              <a:rPr b="0" lang="en-US" sz="3600" spc="-7" strike="noStrike" baseline="-5000">
                <a:solidFill>
                  <a:srgbClr val="132767"/>
                </a:solidFill>
                <a:latin typeface="Courier New"/>
              </a:rPr>
              <a:t>func(int </a:t>
            </a:r>
            <a:r>
              <a:rPr b="0" lang="en-US" sz="3600" spc="-15" strike="noStrike" baseline="-5000">
                <a:solidFill>
                  <a:srgbClr val="132767"/>
                </a:solidFill>
                <a:latin typeface="Courier New"/>
              </a:rPr>
              <a:t>a,int </a:t>
            </a:r>
            <a:r>
              <a:rPr b="0" lang="en-US" sz="3600" spc="-7" strike="noStrike" baseline="-5000">
                <a:solidFill>
                  <a:srgbClr val="132767"/>
                </a:solidFill>
                <a:latin typeface="Courier New"/>
              </a:rPr>
              <a:t>b) </a:t>
            </a:r>
            <a:r>
              <a:rPr b="1" lang="en-US" sz="2400" spc="-7" strike="noStrike">
                <a:solidFill>
                  <a:srgbClr val="132767"/>
                </a:solidFill>
                <a:latin typeface="Courier New"/>
              </a:rPr>
              <a:t>void </a:t>
            </a: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func( int </a:t>
            </a:r>
            <a:r>
              <a:rPr b="0" lang="en-US" sz="2400" spc="-12" strike="noStrike">
                <a:solidFill>
                  <a:srgbClr val="132767"/>
                </a:solidFill>
                <a:latin typeface="Courier New"/>
              </a:rPr>
              <a:t>a, int</a:t>
            </a:r>
            <a:r>
              <a:rPr b="0" lang="en-US" sz="2400" spc="-409" strike="noStrike">
                <a:solidFill>
                  <a:srgbClr val="132767"/>
                </a:solidFill>
                <a:latin typeface="Courier New"/>
              </a:rPr>
              <a:t> </a:t>
            </a:r>
            <a:r>
              <a:rPr b="0" lang="en-US" sz="2400" spc="-15" strike="noStrike">
                <a:solidFill>
                  <a:srgbClr val="132767"/>
                </a:solidFill>
                <a:latin typeface="Courier New"/>
              </a:rPr>
              <a:t>b)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881280" y="3709800"/>
            <a:ext cx="208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{</a:t>
            </a:r>
            <a:endParaRPr b="0" lang="vi-VN" sz="2400" spc="-1" strike="noStrike">
              <a:latin typeface="Arial"/>
            </a:endParaRPr>
          </a:p>
        </p:txBody>
      </p:sp>
      <p:grpSp>
        <p:nvGrpSpPr>
          <p:cNvPr id="271" name="Group 6"/>
          <p:cNvGrpSpPr/>
          <p:nvPr/>
        </p:nvGrpSpPr>
        <p:grpSpPr>
          <a:xfrm>
            <a:off x="3264480" y="4236840"/>
            <a:ext cx="1630440" cy="519120"/>
            <a:chOff x="3264480" y="4236840"/>
            <a:chExt cx="1630440" cy="519120"/>
          </a:xfrm>
        </p:grpSpPr>
        <p:sp>
          <p:nvSpPr>
            <p:cNvPr id="272" name="CustomShape 7"/>
            <p:cNvSpPr/>
            <p:nvPr/>
          </p:nvSpPr>
          <p:spPr>
            <a:xfrm>
              <a:off x="4648320" y="4267080"/>
              <a:ext cx="106200" cy="106200"/>
            </a:xfrm>
            <a:custGeom>
              <a:avLst/>
              <a:gdLst/>
              <a:ahLst/>
              <a:rect l="l" t="t" r="r" b="b"/>
              <a:pathLst>
                <a:path w="106679" h="106679">
                  <a:moveTo>
                    <a:pt x="106679" y="106679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06679" y="106679"/>
                  </a:lnTo>
                  <a:close/>
                </a:path>
              </a:pathLst>
            </a:custGeom>
            <a:solidFill>
              <a:srgbClr val="22a2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8"/>
            <p:cNvSpPr/>
            <p:nvPr/>
          </p:nvSpPr>
          <p:spPr>
            <a:xfrm>
              <a:off x="3264480" y="4236840"/>
              <a:ext cx="1508400" cy="136800"/>
            </a:xfrm>
            <a:custGeom>
              <a:avLst/>
              <a:gdLst/>
              <a:ahLst/>
              <a:rect l="l" t="t" r="r" b="b"/>
              <a:pathLst>
                <a:path w="1508760" h="137160">
                  <a:moveTo>
                    <a:pt x="1371600" y="137159"/>
                  </a:moveTo>
                  <a:lnTo>
                    <a:pt x="1371600" y="132587"/>
                  </a:lnTo>
                  <a:lnTo>
                    <a:pt x="0" y="132587"/>
                  </a:lnTo>
                  <a:lnTo>
                    <a:pt x="0" y="137159"/>
                  </a:lnTo>
                  <a:lnTo>
                    <a:pt x="1371600" y="137159"/>
                  </a:lnTo>
                  <a:close/>
                  <a:moveTo>
                    <a:pt x="1508759" y="137159"/>
                  </a:moveTo>
                  <a:lnTo>
                    <a:pt x="1371600" y="0"/>
                  </a:lnTo>
                  <a:lnTo>
                    <a:pt x="1371600" y="132587"/>
                  </a:lnTo>
                  <a:lnTo>
                    <a:pt x="1375409" y="132587"/>
                  </a:lnTo>
                  <a:lnTo>
                    <a:pt x="1375409" y="39624"/>
                  </a:lnTo>
                  <a:lnTo>
                    <a:pt x="1396745" y="30479"/>
                  </a:lnTo>
                  <a:lnTo>
                    <a:pt x="1396745" y="60960"/>
                  </a:lnTo>
                  <a:lnTo>
                    <a:pt x="1472945" y="137159"/>
                  </a:lnTo>
                  <a:lnTo>
                    <a:pt x="1508759" y="137159"/>
                  </a:lnTo>
                  <a:close/>
                  <a:moveTo>
                    <a:pt x="1472945" y="137159"/>
                  </a:moveTo>
                  <a:lnTo>
                    <a:pt x="1375409" y="39624"/>
                  </a:lnTo>
                  <a:lnTo>
                    <a:pt x="1375409" y="132587"/>
                  </a:lnTo>
                  <a:lnTo>
                    <a:pt x="1383791" y="132587"/>
                  </a:lnTo>
                  <a:lnTo>
                    <a:pt x="1383791" y="137159"/>
                  </a:lnTo>
                  <a:lnTo>
                    <a:pt x="1472945" y="137159"/>
                  </a:lnTo>
                  <a:close/>
                  <a:moveTo>
                    <a:pt x="1383791" y="137159"/>
                  </a:moveTo>
                  <a:lnTo>
                    <a:pt x="1383791" y="132587"/>
                  </a:lnTo>
                  <a:lnTo>
                    <a:pt x="1379220" y="137159"/>
                  </a:lnTo>
                  <a:lnTo>
                    <a:pt x="1383791" y="137159"/>
                  </a:lnTo>
                  <a:close/>
                </a:path>
              </a:pathLst>
            </a:custGeom>
            <a:solidFill>
              <a:srgbClr val="1676a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9"/>
            <p:cNvSpPr/>
            <p:nvPr/>
          </p:nvSpPr>
          <p:spPr>
            <a:xfrm>
              <a:off x="3276720" y="4374000"/>
              <a:ext cx="1599840" cy="350280"/>
            </a:xfrm>
            <a:custGeom>
              <a:avLst/>
              <a:gdLst/>
              <a:ahLst/>
              <a:rect l="l" t="t" r="r" b="b"/>
              <a:pathLst>
                <a:path w="1600200" h="350520">
                  <a:moveTo>
                    <a:pt x="1371600" y="236220"/>
                  </a:moveTo>
                  <a:lnTo>
                    <a:pt x="1371600" y="7620"/>
                  </a:lnTo>
                  <a:lnTo>
                    <a:pt x="0" y="7620"/>
                  </a:lnTo>
                  <a:lnTo>
                    <a:pt x="0" y="236220"/>
                  </a:lnTo>
                  <a:lnTo>
                    <a:pt x="1371600" y="236220"/>
                  </a:lnTo>
                  <a:close/>
                  <a:moveTo>
                    <a:pt x="1600200" y="121920"/>
                  </a:moveTo>
                  <a:lnTo>
                    <a:pt x="1478279" y="0"/>
                  </a:lnTo>
                  <a:lnTo>
                    <a:pt x="1371600" y="0"/>
                  </a:lnTo>
                  <a:lnTo>
                    <a:pt x="1371600" y="350520"/>
                  </a:lnTo>
                  <a:lnTo>
                    <a:pt x="1600200" y="121920"/>
                  </a:lnTo>
                  <a:close/>
                </a:path>
              </a:pathLst>
            </a:custGeom>
            <a:solidFill>
              <a:srgbClr val="22a2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0"/>
            <p:cNvSpPr/>
            <p:nvPr/>
          </p:nvSpPr>
          <p:spPr>
            <a:xfrm>
              <a:off x="3264480" y="4374000"/>
              <a:ext cx="1630440" cy="381960"/>
            </a:xfrm>
            <a:custGeom>
              <a:avLst/>
              <a:gdLst/>
              <a:ahLst/>
              <a:rect l="l" t="t" r="r" b="b"/>
              <a:pathLst>
                <a:path w="1630679" h="382270">
                  <a:moveTo>
                    <a:pt x="1595246" y="122300"/>
                  </a:moveTo>
                  <a:lnTo>
                    <a:pt x="1472945" y="0"/>
                  </a:lnTo>
                  <a:lnTo>
                    <a:pt x="1379220" y="0"/>
                  </a:lnTo>
                  <a:lnTo>
                    <a:pt x="1371600" y="762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49174"/>
                  </a:lnTo>
                  <a:lnTo>
                    <a:pt x="12191" y="249174"/>
                  </a:lnTo>
                  <a:lnTo>
                    <a:pt x="12191" y="20574"/>
                  </a:lnTo>
                  <a:lnTo>
                    <a:pt x="25145" y="7620"/>
                  </a:lnTo>
                  <a:lnTo>
                    <a:pt x="25145" y="20574"/>
                  </a:lnTo>
                  <a:lnTo>
                    <a:pt x="1396745" y="20574"/>
                  </a:lnTo>
                  <a:lnTo>
                    <a:pt x="1396745" y="320801"/>
                  </a:lnTo>
                  <a:lnTo>
                    <a:pt x="1595246" y="122300"/>
                  </a:lnTo>
                  <a:close/>
                  <a:moveTo>
                    <a:pt x="1396745" y="224028"/>
                  </a:moveTo>
                  <a:lnTo>
                    <a:pt x="1396745" y="20574"/>
                  </a:lnTo>
                  <a:lnTo>
                    <a:pt x="12191" y="20574"/>
                  </a:lnTo>
                  <a:lnTo>
                    <a:pt x="12191" y="224028"/>
                  </a:lnTo>
                  <a:lnTo>
                    <a:pt x="1396745" y="224028"/>
                  </a:lnTo>
                  <a:close/>
                  <a:moveTo>
                    <a:pt x="1396745" y="320801"/>
                  </a:moveTo>
                  <a:lnTo>
                    <a:pt x="1396745" y="224028"/>
                  </a:lnTo>
                  <a:lnTo>
                    <a:pt x="25145" y="224028"/>
                  </a:lnTo>
                  <a:lnTo>
                    <a:pt x="25145" y="236220"/>
                  </a:lnTo>
                  <a:lnTo>
                    <a:pt x="12191" y="224028"/>
                  </a:lnTo>
                  <a:lnTo>
                    <a:pt x="12191" y="249174"/>
                  </a:lnTo>
                  <a:lnTo>
                    <a:pt x="1371600" y="249174"/>
                  </a:lnTo>
                  <a:lnTo>
                    <a:pt x="1371600" y="236220"/>
                  </a:lnTo>
                  <a:lnTo>
                    <a:pt x="1383791" y="249174"/>
                  </a:lnTo>
                  <a:lnTo>
                    <a:pt x="1383791" y="333755"/>
                  </a:lnTo>
                  <a:lnTo>
                    <a:pt x="1396745" y="320801"/>
                  </a:lnTo>
                  <a:close/>
                  <a:moveTo>
                    <a:pt x="1383791" y="249174"/>
                  </a:moveTo>
                  <a:lnTo>
                    <a:pt x="1371600" y="236220"/>
                  </a:lnTo>
                  <a:lnTo>
                    <a:pt x="1371600" y="249174"/>
                  </a:lnTo>
                  <a:lnTo>
                    <a:pt x="1383791" y="249174"/>
                  </a:lnTo>
                  <a:close/>
                  <a:moveTo>
                    <a:pt x="1383791" y="333755"/>
                  </a:moveTo>
                  <a:lnTo>
                    <a:pt x="1383791" y="249174"/>
                  </a:lnTo>
                  <a:lnTo>
                    <a:pt x="1371600" y="249174"/>
                  </a:lnTo>
                  <a:lnTo>
                    <a:pt x="1371600" y="381762"/>
                  </a:lnTo>
                  <a:lnTo>
                    <a:pt x="1375409" y="377940"/>
                  </a:lnTo>
                  <a:lnTo>
                    <a:pt x="1375409" y="342138"/>
                  </a:lnTo>
                  <a:lnTo>
                    <a:pt x="1383791" y="333755"/>
                  </a:lnTo>
                  <a:close/>
                  <a:moveTo>
                    <a:pt x="1604009" y="148668"/>
                  </a:moveTo>
                  <a:lnTo>
                    <a:pt x="1604009" y="131064"/>
                  </a:lnTo>
                  <a:lnTo>
                    <a:pt x="1595246" y="122300"/>
                  </a:lnTo>
                  <a:lnTo>
                    <a:pt x="1396745" y="320801"/>
                  </a:lnTo>
                  <a:lnTo>
                    <a:pt x="1396745" y="350520"/>
                  </a:lnTo>
                  <a:lnTo>
                    <a:pt x="1375409" y="342138"/>
                  </a:lnTo>
                  <a:lnTo>
                    <a:pt x="1375409" y="377940"/>
                  </a:lnTo>
                  <a:lnTo>
                    <a:pt x="1604009" y="148668"/>
                  </a:lnTo>
                  <a:close/>
                  <a:moveTo>
                    <a:pt x="1630679" y="121920"/>
                  </a:moveTo>
                  <a:lnTo>
                    <a:pt x="1508759" y="0"/>
                  </a:lnTo>
                  <a:lnTo>
                    <a:pt x="1472945" y="0"/>
                  </a:lnTo>
                  <a:lnTo>
                    <a:pt x="1595246" y="122300"/>
                  </a:lnTo>
                  <a:lnTo>
                    <a:pt x="1604009" y="113537"/>
                  </a:lnTo>
                  <a:lnTo>
                    <a:pt x="1604009" y="148668"/>
                  </a:lnTo>
                  <a:lnTo>
                    <a:pt x="1630679" y="121920"/>
                  </a:lnTo>
                  <a:close/>
                </a:path>
              </a:pathLst>
            </a:custGeom>
            <a:solidFill>
              <a:srgbClr val="1676a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6" name="CustomShape 11"/>
          <p:cNvSpPr/>
          <p:nvPr/>
        </p:nvSpPr>
        <p:spPr>
          <a:xfrm>
            <a:off x="1679040" y="4148640"/>
            <a:ext cx="756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2" strike="noStrike">
                <a:solidFill>
                  <a:srgbClr val="132767"/>
                </a:solidFill>
                <a:latin typeface="Courier New"/>
              </a:rPr>
              <a:t>....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881280" y="4587480"/>
            <a:ext cx="208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}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5031720" y="3605400"/>
            <a:ext cx="4040640" cy="14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{</a:t>
            </a:r>
            <a:endParaRPr b="0" lang="vi-VN" sz="2400" spc="-1" strike="noStrike">
              <a:latin typeface="Arial"/>
            </a:endParaRPr>
          </a:p>
          <a:p>
            <a:pPr marL="560160" indent="-364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for(int </a:t>
            </a:r>
            <a:r>
              <a:rPr b="0" lang="en-US" sz="2400" spc="-12" strike="noStrike">
                <a:solidFill>
                  <a:srgbClr val="132767"/>
                </a:solidFill>
                <a:latin typeface="Courier New"/>
              </a:rPr>
              <a:t>i=a;i&lt;=b;i++)  cout&lt;&lt;i;</a:t>
            </a:r>
            <a:endParaRPr b="0" lang="vi-VN" sz="2400" spc="-1" strike="noStrike">
              <a:latin typeface="Arial"/>
            </a:endParaRPr>
          </a:p>
          <a:p>
            <a:pPr marL="12600" indent="-3646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Courier New"/>
              </a:rPr>
              <a:t>}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>
            <a:off x="764640" y="4977360"/>
            <a:ext cx="6261480" cy="19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841400" indent="-1485720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Khi sử dụng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hàm, chỉ cần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gọi như</a:t>
            </a:r>
            <a:r>
              <a:rPr b="0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sau: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func(x,</a:t>
            </a:r>
            <a:r>
              <a:rPr b="0" lang="en-US" sz="2800" spc="-3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y);</a:t>
            </a:r>
            <a:endParaRPr b="0" lang="vi-VN" sz="2800" spc="-1" strike="noStrike">
              <a:latin typeface="Arial"/>
            </a:endParaRPr>
          </a:p>
          <a:p>
            <a:pPr marL="12600" indent="-1485720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63" strike="noStrike">
                <a:solidFill>
                  <a:srgbClr val="132767"/>
                </a:solidFill>
                <a:latin typeface="Times New Roman"/>
              </a:rPr>
              <a:t>Để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khai báo cho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một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con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trỏ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không</a:t>
            </a:r>
            <a:r>
              <a:rPr b="0" lang="en-US" sz="2800" spc="-17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46" strike="noStrike">
                <a:solidFill>
                  <a:srgbClr val="132767"/>
                </a:solidFill>
                <a:latin typeface="Times New Roman"/>
              </a:rPr>
              <a:t>kiểu.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281" name="TextShape 1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B64E9A7B-AAA1-41FA-80FA-377C99D163A5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327120" y="1043280"/>
            <a:ext cx="53845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Định nghĩa kiểu dữ liệu</a:t>
            </a:r>
            <a:r>
              <a:rPr b="1" lang="en-US" sz="3200" spc="-12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mới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3" name="Group 2"/>
          <p:cNvGrpSpPr/>
          <p:nvPr/>
        </p:nvGrpSpPr>
        <p:grpSpPr>
          <a:xfrm>
            <a:off x="457200" y="1436400"/>
            <a:ext cx="9143640" cy="1958040"/>
            <a:chOff x="457200" y="1436400"/>
            <a:chExt cx="9143640" cy="1958040"/>
          </a:xfrm>
        </p:grpSpPr>
        <p:sp>
          <p:nvSpPr>
            <p:cNvPr id="28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8" name="CustomShape 4"/>
            <p:cNvSpPr/>
            <p:nvPr/>
          </p:nvSpPr>
          <p:spPr>
            <a:xfrm>
              <a:off x="457200" y="24156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CustomShape 5"/>
          <p:cNvSpPr/>
          <p:nvPr/>
        </p:nvSpPr>
        <p:spPr>
          <a:xfrm>
            <a:off x="457200" y="43740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764640" y="2156760"/>
            <a:ext cx="8374680" cy="34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04880"/>
                <a:tab algn="l" pos="563868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i="1" lang="en-US" sz="2800" spc="63" strike="noStrike">
                <a:solidFill>
                  <a:srgbClr val="132767"/>
                </a:solidFill>
                <a:latin typeface="Arial"/>
              </a:rPr>
              <a:t>Cú</a:t>
            </a:r>
            <a:r>
              <a:rPr b="0" i="1" lang="en-US" sz="2800" spc="-7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Arial"/>
              </a:rPr>
              <a:t>pháp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:</a:t>
            </a:r>
            <a:r>
              <a:rPr b="0" lang="en-US" sz="2800" spc="-45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typedef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Arial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Arial"/>
              </a:rPr>
              <a:t>Old_type</a:t>
            </a:r>
            <a:r>
              <a:rPr b="1" lang="en-US" sz="2800" spc="-7" strike="noStrike">
                <a:solidFill>
                  <a:srgbClr val="ff0000"/>
                </a:solidFill>
                <a:latin typeface="Arial"/>
              </a:rPr>
              <a:t>&gt;</a:t>
            </a:r>
            <a:r>
              <a:rPr b="1" lang="en-US" sz="2800" spc="-7" strike="noStrike">
                <a:solidFill>
                  <a:srgbClr val="ff00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Arial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Arial"/>
              </a:rPr>
              <a:t>New_type</a:t>
            </a:r>
            <a:r>
              <a:rPr b="1" lang="en-US" sz="2800" spc="-7" strike="noStrike">
                <a:solidFill>
                  <a:srgbClr val="ff0000"/>
                </a:solidFill>
                <a:latin typeface="Arial"/>
              </a:rPr>
              <a:t>&gt;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;</a:t>
            </a:r>
            <a:endParaRPr b="0" lang="vi-V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404880"/>
                <a:tab algn="l" pos="5638680"/>
              </a:tabLst>
            </a:pP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841040"/>
                <a:tab algn="l" pos="3305880"/>
                <a:tab algn="l" pos="465192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63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Ví</a:t>
            </a:r>
            <a:r>
              <a:rPr b="0" lang="en-US" sz="2800" spc="-15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 </a:t>
            </a:r>
            <a:r>
              <a:rPr b="0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Arial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: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1" i="1" lang="en-US" sz="2800" spc="-1" strike="noStrike">
                <a:solidFill>
                  <a:srgbClr val="132767"/>
                </a:solidFill>
                <a:latin typeface="Arial"/>
              </a:rPr>
              <a:t>typedef</a:t>
            </a:r>
            <a:r>
              <a:rPr b="1" i="1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long</a:t>
            </a:r>
            <a:r>
              <a:rPr b="0" lang="en-US" sz="2800" spc="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int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SONGUYEN;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75"/>
              </a:spcBef>
              <a:tabLst>
                <a:tab algn="l" pos="1841040"/>
                <a:tab algn="l" pos="3305880"/>
                <a:tab algn="l" pos="465192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Với</a:t>
            </a:r>
            <a:r>
              <a:rPr b="0" lang="en-US" sz="2800" spc="233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định</a:t>
            </a:r>
            <a:r>
              <a:rPr b="0" lang="en-US" sz="2800" spc="253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nghĩa</a:t>
            </a:r>
            <a:r>
              <a:rPr b="0" lang="en-US" sz="2800" spc="23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này</a:t>
            </a:r>
            <a:r>
              <a:rPr b="0" lang="en-US" sz="2800" spc="23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thì</a:t>
            </a:r>
            <a:r>
              <a:rPr b="0" lang="en-US" sz="2800" spc="23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các</a:t>
            </a:r>
            <a:r>
              <a:rPr b="0" lang="en-US" sz="2800" spc="24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khai</a:t>
            </a:r>
            <a:r>
              <a:rPr b="0" lang="en-US" sz="2800" spc="24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báo</a:t>
            </a:r>
            <a:r>
              <a:rPr b="0" lang="en-US" sz="2800" spc="253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sau</a:t>
            </a:r>
            <a:r>
              <a:rPr b="0" lang="en-US" sz="2800" spc="239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là</a:t>
            </a:r>
            <a:r>
              <a:rPr b="0" lang="en-US" sz="2800" spc="24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tương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tabLst>
                <a:tab algn="l" pos="1841040"/>
                <a:tab algn="l" pos="3305880"/>
                <a:tab algn="l" pos="465192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đương:</a:t>
            </a:r>
            <a:endParaRPr b="0" lang="vi-VN" sz="2800" spc="-1" strike="noStrike">
              <a:latin typeface="Arial"/>
            </a:endParaRPr>
          </a:p>
          <a:p>
            <a:pPr marL="927000" indent="-45684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SzPct val="86000"/>
              <a:buFont typeface="Wingdings" charset="2"/>
              <a:buChar char=""/>
              <a:tabLst>
                <a:tab algn="l" pos="926640"/>
                <a:tab algn="l" pos="927000"/>
                <a:tab algn="l" pos="227268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long int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j;</a:t>
            </a:r>
            <a:endParaRPr b="0" lang="vi-VN" sz="2800" spc="-1" strike="noStrike">
              <a:latin typeface="Arial"/>
            </a:endParaRPr>
          </a:p>
          <a:p>
            <a:pPr marL="927000" indent="-45684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926640"/>
                <a:tab algn="l" pos="927000"/>
                <a:tab algn="l" pos="315720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SONGUYEN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j;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291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73FBB184-9423-4B3B-B3B5-4923CA3A3657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566680" y="1043280"/>
            <a:ext cx="905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iế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3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29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8" name="TextShape 4"/>
          <p:cNvSpPr txBox="1"/>
          <p:nvPr/>
        </p:nvSpPr>
        <p:spPr>
          <a:xfrm>
            <a:off x="764640" y="1688400"/>
            <a:ext cx="8452080" cy="5472720"/>
          </a:xfrm>
          <a:prstGeom prst="rect">
            <a:avLst/>
          </a:prstGeom>
          <a:noFill/>
          <a:ln>
            <a:noFill/>
          </a:ln>
        </p:spPr>
        <p:txBody>
          <a:bodyPr lIns="0" rIns="0" tIns="97920" bIns="0">
            <a:no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4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3" strike="noStrike">
                <a:solidFill>
                  <a:srgbClr val="132767"/>
                </a:solidFill>
                <a:latin typeface="Times New Roman"/>
              </a:rPr>
              <a:t>Tên</a:t>
            </a:r>
            <a:r>
              <a:rPr b="1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biến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4920" indent="-28548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  <a:tab algn="l" pos="1265400"/>
                <a:tab algn="l" pos="1954440"/>
                <a:tab algn="l" pos="2604240"/>
                <a:tab algn="l" pos="3096360"/>
                <a:tab algn="l" pos="3522960"/>
                <a:tab algn="l" pos="4173120"/>
                <a:tab algn="l" pos="5039280"/>
                <a:tab algn="l" pos="5702760"/>
                <a:tab algn="l" pos="6340320"/>
                <a:tab algn="l" pos="7004520"/>
                <a:tab algn="l" pos="7456320"/>
                <a:tab algn="l" pos="79268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mộ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ã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ký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ự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b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a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o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gồm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ữ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cá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i,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ữ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s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ố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d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gạch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ngang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dưới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_</a:t>
            </a:r>
            <a:r>
              <a:rPr b="1" lang="en-US" sz="2800" spc="-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5640" indent="-28548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Ký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tự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đầu tiên phải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là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chữ cái hoặc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ký tự</a:t>
            </a:r>
            <a:r>
              <a:rPr b="0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_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  <a:tabLst>
                <a:tab algn="l" pos="755640"/>
              </a:tabLst>
            </a:pP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Chú</a:t>
            </a:r>
            <a:r>
              <a:rPr b="1" i="1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ý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5640" indent="-28548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Tên biến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không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trùng tên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với các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từ khóa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</a:t>
            </a:r>
            <a:r>
              <a:rPr b="0" lang="en-US" sz="2800" spc="-1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5640" indent="-28620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63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sự phân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biệt giữa chữ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hoa và chữ</a:t>
            </a:r>
            <a:r>
              <a:rPr b="0" lang="en-US" sz="28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thường.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27000">
              <a:lnSpc>
                <a:spcPct val="100000"/>
              </a:lnSpc>
              <a:spcBef>
                <a:spcPts val="669"/>
              </a:spcBef>
              <a:tabLst>
                <a:tab algn="l" pos="756360"/>
              </a:tabLst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Abc,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abc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hay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ABC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là khác</a:t>
            </a:r>
            <a:r>
              <a:rPr b="0" lang="en-US" sz="28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nhau.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4920" indent="-28620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Độ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dài tối đa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 tên biến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là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32.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5640" indent="-28548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  <a:tab algn="l" pos="1445760"/>
                <a:tab algn="l" pos="2019240"/>
                <a:tab algn="l" pos="2937600"/>
                <a:tab algn="l" pos="3511080"/>
                <a:tab algn="l" pos="4527000"/>
                <a:tab algn="l" pos="5100840"/>
                <a:tab algn="l" pos="5941080"/>
                <a:tab algn="l" pos="6514560"/>
                <a:tab algn="l" pos="7352640"/>
                <a:tab algn="l" pos="79268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tê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ằng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tê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ả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ng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ê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tê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iể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tê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1507680" y="6723360"/>
            <a:ext cx="603900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trỏ,...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đặt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theo quy định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 tên</a:t>
            </a:r>
            <a:r>
              <a:rPr b="0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biến.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00" name="CustomShape 6"/>
          <p:cNvSpPr/>
          <p:nvPr/>
        </p:nvSpPr>
        <p:spPr>
          <a:xfrm>
            <a:off x="8840160" y="6886440"/>
            <a:ext cx="22320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400" spc="-7" strike="noStrike">
                <a:solidFill>
                  <a:srgbClr val="132767"/>
                </a:solidFill>
                <a:latin typeface="Arial"/>
              </a:rPr>
              <a:t>24</a:t>
            </a:r>
            <a:endParaRPr b="0" lang="vi-V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566680" y="1043280"/>
            <a:ext cx="905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iế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02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03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4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5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6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7" name="CustomShape 4"/>
          <p:cNvSpPr/>
          <p:nvPr/>
        </p:nvSpPr>
        <p:spPr>
          <a:xfrm>
            <a:off x="764640" y="1688400"/>
            <a:ext cx="808776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38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38" strike="noStrike">
                <a:solidFill>
                  <a:srgbClr val="132767"/>
                </a:solidFill>
                <a:latin typeface="Times New Roman"/>
              </a:rPr>
              <a:t>Khai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báo</a:t>
            </a:r>
            <a:r>
              <a:rPr b="1" lang="en-US" sz="2800" spc="-6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biến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69"/>
              </a:spcBef>
              <a:tabLst>
                <a:tab algn="l" pos="5057280"/>
              </a:tabLst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Cú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pháp:</a:t>
            </a:r>
            <a:r>
              <a:rPr b="1" lang="en-US" sz="2800" spc="43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Tên_kiểu_dữ</a:t>
            </a:r>
            <a:r>
              <a:rPr b="1" i="1" lang="en-US" sz="2800" spc="-1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liệu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&gt;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Danh_sách_biến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&gt;;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08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758C4DC2-9119-4F97-9AEF-987E1149BF35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1107360" y="2712600"/>
            <a:ext cx="2056320" cy="20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</a:t>
            </a:r>
            <a:r>
              <a:rPr b="1" lang="en-US" sz="2800" spc="-2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  <a:p>
            <a:pPr marL="583560">
              <a:lnSpc>
                <a:spcPct val="120000"/>
              </a:lnSpc>
              <a:tabLst>
                <a:tab algn="l" pos="1135440"/>
                <a:tab algn="l" pos="141156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j;  float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x,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3393000" y="3224520"/>
            <a:ext cx="50655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/* khai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báo biến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j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kiểu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nguyên</a:t>
            </a:r>
            <a:r>
              <a:rPr b="0" lang="en-US" sz="2800" spc="-11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*/</a:t>
            </a:r>
            <a:endParaRPr b="0" lang="vi-VN" sz="2800" spc="-1" strike="noStrike">
              <a:latin typeface="Arial"/>
            </a:endParaRPr>
          </a:p>
          <a:p>
            <a:pPr marL="23040">
              <a:lnSpc>
                <a:spcPct val="100000"/>
              </a:lnSpc>
              <a:spcBef>
                <a:spcPts val="66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/* khai báo hai biến x,y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kiểu</a:t>
            </a:r>
            <a:r>
              <a:rPr b="0" lang="en-US" sz="28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thực*/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938880" y="4845960"/>
            <a:ext cx="8277480" cy="180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05000" indent="-392040">
              <a:lnSpc>
                <a:spcPct val="100000"/>
              </a:lnSpc>
              <a:spcBef>
                <a:spcPts val="99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05720"/>
                <a:tab algn="l" pos="1209600"/>
                <a:tab algn="l" pos="1698480"/>
                <a:tab algn="l" pos="2285280"/>
                <a:tab algn="l" pos="3159720"/>
                <a:tab algn="l" pos="3925080"/>
                <a:tab algn="l" pos="4611960"/>
                <a:tab algn="l" pos="4956120"/>
                <a:tab algn="l" pos="5644440"/>
                <a:tab algn="l" pos="6265080"/>
                <a:tab algn="l" pos="7188120"/>
              </a:tabLst>
            </a:pP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B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i</a:t>
            </a:r>
            <a:r>
              <a:rPr b="0" i="1" lang="en-US" sz="2800" spc="-12" strike="noStrike">
                <a:solidFill>
                  <a:srgbClr val="ff0000"/>
                </a:solidFill>
                <a:latin typeface="Times New Roman"/>
              </a:rPr>
              <a:t>ế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12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ó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hể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12" strike="noStrike">
                <a:solidFill>
                  <a:srgbClr val="ff0000"/>
                </a:solidFill>
                <a:latin typeface="Times New Roman"/>
              </a:rPr>
              <a:t>đ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ư</a:t>
            </a:r>
            <a:r>
              <a:rPr b="0" i="1" lang="en-US" sz="2800" spc="4" strike="noStrike">
                <a:solidFill>
                  <a:srgbClr val="ff0000"/>
                </a:solidFill>
                <a:latin typeface="Times New Roman"/>
              </a:rPr>
              <a:t>ợ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c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kha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i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bá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o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ở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m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ọi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n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ơ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i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t</a:t>
            </a:r>
            <a:r>
              <a:rPr b="0" i="1" lang="en-US" sz="2800" spc="-12" strike="noStrike">
                <a:solidFill>
                  <a:srgbClr val="ff0000"/>
                </a:solidFill>
                <a:latin typeface="Times New Roman"/>
              </a:rPr>
              <a:t>ron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g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ch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ư</a:t>
            </a: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ơ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ng  trình.</a:t>
            </a:r>
            <a:endParaRPr b="0" lang="vi-VN" sz="2800" spc="-1" strike="noStrike">
              <a:latin typeface="Arial"/>
            </a:endParaRPr>
          </a:p>
          <a:p>
            <a:pPr marL="405000" indent="-392040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405720"/>
              </a:tabLst>
            </a:pPr>
            <a:r>
              <a:rPr b="0" i="1" lang="en-US" sz="2800" spc="-7" strike="noStrike">
                <a:solidFill>
                  <a:srgbClr val="ff0000"/>
                </a:solidFill>
                <a:latin typeface="Times New Roman"/>
              </a:rPr>
              <a:t>phạm vi ảnh hưởng của biến tùy thuộc vào vị trí của  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nó trong chương</a:t>
            </a:r>
            <a:r>
              <a:rPr b="0" i="1" lang="en-US" sz="2800" spc="-5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ff0000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5566680" y="1043280"/>
            <a:ext cx="905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iế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3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1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8" name="TextShape 4"/>
          <p:cNvSpPr txBox="1"/>
          <p:nvPr/>
        </p:nvSpPr>
        <p:spPr>
          <a:xfrm>
            <a:off x="764640" y="1688400"/>
            <a:ext cx="8452080" cy="4515480"/>
          </a:xfrm>
          <a:prstGeom prst="rect">
            <a:avLst/>
          </a:prstGeom>
          <a:noFill/>
          <a:ln>
            <a:noFill/>
          </a:ln>
        </p:spPr>
        <p:txBody>
          <a:bodyPr lIns="0" rIns="0" tIns="97920" bIns="0">
            <a:no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4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i="1" lang="en-US" sz="2800" spc="43" strike="noStrike">
                <a:solidFill>
                  <a:srgbClr val="ff0000"/>
                </a:solidFill>
                <a:latin typeface="Times New Roman"/>
              </a:rPr>
              <a:t>Chú</a:t>
            </a:r>
            <a:r>
              <a:rPr b="1" i="1" lang="en-US" sz="2800" spc="-12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ý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755640" indent="-28548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thể gán giá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trị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cho các biến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khi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khai báo theo cú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pháp: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41880">
              <a:lnSpc>
                <a:spcPct val="100000"/>
              </a:lnSpc>
              <a:spcBef>
                <a:spcPts val="675"/>
              </a:spcBef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&lt;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Tên_kiểu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&gt; &lt;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Tên_biến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&gt;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</a:t>
            </a:r>
            <a:r>
              <a:rPr b="0" lang="en-US" sz="2800" spc="-45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&lt;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Giá_trị_khởi_động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&gt;;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  <a:tabLst>
                <a:tab algn="l" pos="755640"/>
              </a:tabLst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</a:t>
            </a:r>
            <a:r>
              <a:rPr b="1" lang="en-US" sz="2800" spc="-15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0E40F040-9847-4041-AC69-8F3FCB16F47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1107360" y="4163400"/>
            <a:ext cx="2307960" cy="20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  <a:tabLst>
                <a:tab algn="l" pos="8013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char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 =</a:t>
            </a:r>
            <a:r>
              <a:rPr b="0" lang="en-US" sz="2800" spc="-4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65;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20000"/>
              </a:lnSpc>
              <a:tabLst>
                <a:tab algn="l" pos="563760"/>
                <a:tab algn="l" pos="84060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int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a = 6, b =</a:t>
            </a:r>
            <a:r>
              <a:rPr b="0" lang="en-US" sz="2800" spc="-14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7;  float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x = 6.5,</a:t>
            </a:r>
            <a:r>
              <a:rPr b="0" lang="en-US" sz="2800" spc="-1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4421160" y="4163400"/>
            <a:ext cx="3539160" cy="154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3320">
              <a:lnSpc>
                <a:spcPct val="100000"/>
              </a:lnSpc>
              <a:spcBef>
                <a:spcPts val="771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/* khởi gán c là 65</a:t>
            </a:r>
            <a:r>
              <a:rPr b="0" lang="en-US" sz="2800" spc="-1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*/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/* khởi gán cho a và b</a:t>
            </a:r>
            <a:r>
              <a:rPr b="0" lang="en-US" sz="2800" spc="-1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*/</a:t>
            </a:r>
            <a:endParaRPr b="0" lang="vi-VN" sz="2800" spc="-1" strike="noStrike">
              <a:latin typeface="Arial"/>
            </a:endParaRPr>
          </a:p>
          <a:p>
            <a:pPr marL="13320">
              <a:lnSpc>
                <a:spcPct val="100000"/>
              </a:lnSpc>
              <a:spcBef>
                <a:spcPts val="675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/* khởi gán cho x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*/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1221840" y="5699520"/>
            <a:ext cx="737568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298440" indent="-285480">
              <a:lnSpc>
                <a:spcPct val="100000"/>
              </a:lnSpc>
              <a:spcBef>
                <a:spcPts val="771"/>
              </a:spcBef>
              <a:buClr>
                <a:srgbClr val="22a2e2"/>
              </a:buClr>
              <a:buFont typeface="Wingdings" charset="2"/>
              <a:buChar char=""/>
              <a:tabLst>
                <a:tab algn="l" pos="2984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Lấy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địa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chỉ biến: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dùng phép toán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&amp;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theo cú</a:t>
            </a:r>
            <a:r>
              <a:rPr b="0" lang="en-US" sz="2800" spc="-1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pháp:</a:t>
            </a:r>
            <a:endParaRPr b="0" lang="vi-VN" sz="2800" spc="-1" strike="noStrike">
              <a:latin typeface="Arial"/>
            </a:endParaRPr>
          </a:p>
          <a:p>
            <a:pPr marL="2768040">
              <a:lnSpc>
                <a:spcPct val="100000"/>
              </a:lnSpc>
              <a:spcBef>
                <a:spcPts val="669"/>
              </a:spcBef>
              <a:tabLst>
                <a:tab algn="l" pos="298440"/>
              </a:tabLst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&amp;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&lt;tên_biến&gt;</a:t>
            </a:r>
            <a:endParaRPr b="0" lang="vi-V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5499000" y="1043280"/>
            <a:ext cx="10411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ằ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2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9" name="CustomShape 4"/>
          <p:cNvSpPr/>
          <p:nvPr/>
        </p:nvSpPr>
        <p:spPr>
          <a:xfrm>
            <a:off x="764640" y="1773360"/>
            <a:ext cx="8452800" cy="44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Hằng là một đại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lượng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mà giá trị của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nó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không thay đổi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trong quá trình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thực hiện chương</a:t>
            </a:r>
            <a:r>
              <a:rPr b="0" lang="en-US" sz="2800" spc="-12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2800" spc="38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i="1" lang="en-US" sz="2800" spc="38" strike="noStrike">
                <a:solidFill>
                  <a:srgbClr val="132767"/>
                </a:solidFill>
                <a:latin typeface="Times New Roman"/>
              </a:rPr>
              <a:t>Khai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báo</a:t>
            </a:r>
            <a:r>
              <a:rPr b="1" i="1" lang="en-US" sz="28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hằng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75"/>
              </a:spcBef>
              <a:tabLst>
                <a:tab algn="l" pos="1841040"/>
                <a:tab algn="l" pos="2809080"/>
                <a:tab algn="l" pos="4025160"/>
                <a:tab algn="l" pos="5994360"/>
                <a:tab algn="l" pos="6374880"/>
              </a:tabLst>
            </a:pP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Cú</a:t>
            </a:r>
            <a:r>
              <a:rPr b="0" i="1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pháp: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const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kiểu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&gt;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tên_hằng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&gt;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=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giá_trị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&gt;;</a:t>
            </a:r>
            <a:endParaRPr b="0" lang="vi-VN" sz="28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69"/>
              </a:spcBef>
              <a:tabLst>
                <a:tab algn="l" pos="1862280"/>
                <a:tab algn="l" pos="3147120"/>
                <a:tab algn="l" pos="532332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hoặc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#define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1" strike="noStrike">
                <a:solidFill>
                  <a:srgbClr val="ff0000"/>
                </a:solidFill>
                <a:latin typeface="Times New Roman"/>
              </a:rPr>
              <a:t>Tên_hằng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&gt;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&lt;</a:t>
            </a:r>
            <a:r>
              <a:rPr b="1" i="1" lang="en-US" sz="2800" spc="-7" strike="noStrike">
                <a:solidFill>
                  <a:srgbClr val="ff0000"/>
                </a:solidFill>
                <a:latin typeface="Times New Roman"/>
              </a:rPr>
              <a:t>giá_trị</a:t>
            </a: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&gt;</a:t>
            </a:r>
            <a:endParaRPr b="0" lang="vi-V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1862280"/>
                <a:tab algn="l" pos="3147120"/>
                <a:tab algn="l" pos="5323320"/>
              </a:tabLst>
            </a:pP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"/>
              </a:spcBef>
              <a:tabLst>
                <a:tab algn="l" pos="1862280"/>
                <a:tab algn="l" pos="3147120"/>
                <a:tab algn="l" pos="5323320"/>
              </a:tabLst>
            </a:pP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Câu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lệnh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#define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là câu lệnh tiền xử lý nên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chỉ có thể 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đặt ở ngoài các hàm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ở đầu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chương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0669CF01-77E1-4F78-AE7B-4E6DCA46B7A9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499000" y="1043280"/>
            <a:ext cx="10411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ằ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2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33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4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5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6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37" name="CustomShape 4"/>
          <p:cNvSpPr/>
          <p:nvPr/>
        </p:nvSpPr>
        <p:spPr>
          <a:xfrm>
            <a:off x="764640" y="1688400"/>
            <a:ext cx="267480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algn="r">
              <a:lnSpc>
                <a:spcPct val="100000"/>
              </a:lnSpc>
              <a:spcBef>
                <a:spcPts val="771"/>
              </a:spcBef>
            </a:pPr>
            <a:r>
              <a:rPr b="0" lang="en-US" sz="2800" spc="38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38" strike="noStrike">
                <a:solidFill>
                  <a:srgbClr val="132767"/>
                </a:solidFill>
                <a:latin typeface="Times New Roman"/>
              </a:rPr>
              <a:t>Phân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loại</a:t>
            </a:r>
            <a:r>
              <a:rPr b="1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55" strike="noStrike">
                <a:solidFill>
                  <a:srgbClr val="132767"/>
                </a:solidFill>
                <a:latin typeface="Times New Roman"/>
              </a:rPr>
              <a:t>hằng</a:t>
            </a:r>
            <a:endParaRPr b="0" lang="vi-VN" sz="2800" spc="-1" strike="noStrike">
              <a:latin typeface="Arial"/>
            </a:endParaRPr>
          </a:p>
          <a:p>
            <a:pPr marL="285840" indent="-285480" algn="r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2858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Hằng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nguyên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38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D0003280-D316-4686-9FD7-90E4AC799D0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916920" y="2797560"/>
            <a:ext cx="3217320" cy="19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602640" indent="-286200">
              <a:lnSpc>
                <a:spcPct val="100000"/>
              </a:lnSpc>
              <a:spcBef>
                <a:spcPts val="9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6033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Hằng thập</a:t>
            </a:r>
            <a:r>
              <a:rPr b="0" lang="en-US" sz="2800" spc="-5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phân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06"/>
              </a:spcBef>
              <a:tabLst>
                <a:tab algn="l" pos="603360"/>
              </a:tabLst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</a:t>
            </a:r>
            <a:r>
              <a:rPr b="1" lang="en-US" sz="2800" spc="-15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  <a:p>
            <a:pPr marL="465480" algn="ctr">
              <a:lnSpc>
                <a:spcPct val="100000"/>
              </a:lnSpc>
              <a:spcBef>
                <a:spcPts val="20"/>
              </a:spcBef>
              <a:tabLst>
                <a:tab algn="l" pos="182808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#define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MAXINT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5435640" y="2200320"/>
            <a:ext cx="196056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298440" indent="-286200">
              <a:lnSpc>
                <a:spcPct val="100000"/>
              </a:lnSpc>
              <a:spcBef>
                <a:spcPts val="771"/>
              </a:spcBef>
              <a:buClr>
                <a:srgbClr val="22a2e2"/>
              </a:buClr>
              <a:buFont typeface="Wingdings" charset="2"/>
              <a:buChar char=""/>
              <a:tabLst>
                <a:tab algn="l" pos="2991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Hằng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ký</a:t>
            </a:r>
            <a:r>
              <a:rPr b="0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tự</a:t>
            </a:r>
            <a:endParaRPr b="0" lang="vi-VN" sz="2800" spc="-1" strike="noStrike">
              <a:latin typeface="Arial"/>
            </a:endParaRPr>
          </a:p>
          <a:p>
            <a:pPr marL="298440" indent="-28620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2991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Hằng</a:t>
            </a:r>
            <a:r>
              <a:rPr b="0" lang="en-US" sz="2800" spc="-8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chuỗi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>
            <a:off x="4574520" y="3920760"/>
            <a:ext cx="10155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32767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42" name="CustomShape 9"/>
          <p:cNvSpPr/>
          <p:nvPr/>
        </p:nvSpPr>
        <p:spPr>
          <a:xfrm>
            <a:off x="3660120" y="4347360"/>
            <a:ext cx="11145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3.1416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43" name="CustomShape 10"/>
          <p:cNvSpPr/>
          <p:nvPr/>
        </p:nvSpPr>
        <p:spPr>
          <a:xfrm>
            <a:off x="1382400" y="4347360"/>
            <a:ext cx="1724400" cy="8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37556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#define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PI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37556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const</a:t>
            </a:r>
            <a:r>
              <a:rPr b="0" lang="en-US" sz="2800" spc="-6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float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44" name="CustomShape 11"/>
          <p:cNvSpPr/>
          <p:nvPr/>
        </p:nvSpPr>
        <p:spPr>
          <a:xfrm>
            <a:off x="3660120" y="4774320"/>
            <a:ext cx="21286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926640"/>
              </a:tabLst>
            </a:pP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P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I</a:t>
            </a:r>
            <a:r>
              <a:rPr b="1" lang="en-US" sz="2800" spc="-21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=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3.1416;</a:t>
            </a:r>
            <a:endParaRPr b="0" lang="vi-VN" sz="2800" spc="-1" strike="noStrike">
              <a:latin typeface="Arial"/>
            </a:endParaRPr>
          </a:p>
        </p:txBody>
      </p:sp>
      <p:graphicFrame>
        <p:nvGraphicFramePr>
          <p:cNvPr id="345" name="Table 12"/>
          <p:cNvGraphicFramePr/>
          <p:nvPr/>
        </p:nvGraphicFramePr>
        <p:xfrm>
          <a:off x="1363320" y="5247360"/>
          <a:ext cx="6399000" cy="824040"/>
        </p:xfrm>
        <a:graphic>
          <a:graphicData uri="http://schemas.openxmlformats.org/drawingml/2006/table">
            <a:tbl>
              <a:tblPr/>
              <a:tblGrid>
                <a:gridCol w="1297800"/>
                <a:gridCol w="919800"/>
                <a:gridCol w="4181400"/>
              </a:tblGrid>
              <a:tr h="41184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3095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Arial"/>
                        </a:rPr>
                        <a:t>#define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7200">
                        <a:lnSpc>
                          <a:spcPts val="3095"/>
                        </a:lnSpc>
                      </a:pP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Arial"/>
                        </a:rPr>
                        <a:t>OK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440">
                        <a:lnSpc>
                          <a:spcPts val="3095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Arial"/>
                        </a:rPr>
                        <a:t>‘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Arial"/>
                        </a:rPr>
                        <a:t>Y’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1220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3144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Arial"/>
                        </a:rPr>
                        <a:t>#define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7200">
                        <a:lnSpc>
                          <a:spcPts val="3144"/>
                        </a:lnSpc>
                      </a:pP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Arial"/>
                        </a:rPr>
                        <a:t>DTU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440">
                        <a:lnSpc>
                          <a:spcPts val="3144"/>
                        </a:lnSpc>
                      </a:pPr>
                      <a:r>
                        <a:rPr b="0" lang="vi-VN" sz="2800" spc="-15" strike="noStrike">
                          <a:solidFill>
                            <a:srgbClr val="132767"/>
                          </a:solidFill>
                          <a:latin typeface="Arial"/>
                        </a:rPr>
                        <a:t>“</a:t>
                      </a:r>
                      <a:r>
                        <a:rPr b="0" lang="vi-VN" sz="2800" spc="-15" strike="noStrike">
                          <a:solidFill>
                            <a:srgbClr val="132767"/>
                          </a:solidFill>
                          <a:latin typeface="Arial"/>
                        </a:rPr>
                        <a:t>Truong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Arial"/>
                        </a:rPr>
                        <a:t>Dai hoc Duy</a:t>
                      </a:r>
                      <a:r>
                        <a:rPr b="0" lang="vi-VN" sz="2800" spc="-106" strike="noStrike">
                          <a:solidFill>
                            <a:srgbClr val="132767"/>
                          </a:solidFill>
                          <a:latin typeface="Arial"/>
                        </a:rPr>
                        <a:t> </a:t>
                      </a:r>
                      <a:r>
                        <a:rPr b="0" lang="vi-VN" sz="2800" spc="-80" strike="noStrike">
                          <a:solidFill>
                            <a:srgbClr val="132767"/>
                          </a:solidFill>
                          <a:latin typeface="Arial"/>
                        </a:rPr>
                        <a:t>Tan”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059800" y="1043280"/>
            <a:ext cx="191988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Biểu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thức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4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52" name="CustomShape 4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5"/>
          <p:cNvSpPr txBox="1"/>
          <p:nvPr/>
        </p:nvSpPr>
        <p:spPr>
          <a:xfrm>
            <a:off x="764640" y="1688400"/>
            <a:ext cx="8452080" cy="4515120"/>
          </a:xfrm>
          <a:prstGeom prst="rect">
            <a:avLst/>
          </a:prstGeom>
          <a:noFill/>
          <a:ln>
            <a:noFill/>
          </a:ln>
        </p:spPr>
        <p:txBody>
          <a:bodyPr lIns="0" rIns="0" tIns="97560" bIns="0">
            <a:noAutofit/>
          </a:bodyPr>
          <a:p>
            <a:pPr marL="354960" indent="-34272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32" strike="noStrike">
                <a:solidFill>
                  <a:srgbClr val="132767"/>
                </a:solidFill>
                <a:latin typeface="Times New Roman"/>
              </a:rPr>
              <a:t>Biểu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thức là một dãy 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toán hạng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kết nối 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với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nhau bằng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toán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tử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, có thể sử dụng dấu ngoặc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đơn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(),  và cho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kết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quả là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một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giá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trị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gọi là giá trị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 biểu</a:t>
            </a:r>
            <a:r>
              <a:rPr b="0" lang="en-US" sz="2800" spc="-17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thức.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32" strike="noStrike">
                <a:solidFill>
                  <a:srgbClr val="132767"/>
                </a:solidFill>
                <a:latin typeface="Times New Roman"/>
              </a:rPr>
              <a:t>Toán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hạng 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thể gồm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các biến, các hằng, các</a:t>
            </a:r>
            <a:r>
              <a:rPr b="0" lang="en-US" sz="2800" spc="-15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 indent="-342720" algn="just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32" strike="noStrike">
                <a:solidFill>
                  <a:srgbClr val="132767"/>
                </a:solidFill>
                <a:latin typeface="Times New Roman"/>
              </a:rPr>
              <a:t>Toán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tử có thể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là 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 số học, logic, quan</a:t>
            </a:r>
            <a:r>
              <a:rPr b="1" lang="en-US" sz="2800" spc="-19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hệ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260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dãy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biểu diễn dưới đây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là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các biểu</a:t>
            </a:r>
            <a:r>
              <a:rPr b="0" lang="en-US" sz="2800" spc="-17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thức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9CF34906-BB3E-42FA-B353-566318B14749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1107360" y="4590000"/>
            <a:ext cx="2327040" cy="24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(5-3)*(2 +</a:t>
            </a:r>
            <a:r>
              <a:rPr b="0" lang="en-US" sz="2800" spc="-5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j)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5*j + 6  f()/(4*x)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(x+5) &gt;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(2*a+3)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4421880" y="4590000"/>
            <a:ext cx="2358720" cy="25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-360" algn="just">
              <a:lnSpc>
                <a:spcPct val="12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biểu thức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số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học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biểu thức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số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học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biểu thức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số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học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biểu thức</a:t>
            </a:r>
            <a:r>
              <a:rPr b="0" lang="en-US" sz="28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logic</a:t>
            </a:r>
            <a:endParaRPr b="0" lang="vi-V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45720" y="1082160"/>
            <a:ext cx="325260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Tahoma"/>
              </a:rPr>
              <a:t>NỘI DUNG</a:t>
            </a:r>
            <a:r>
              <a:rPr b="1" lang="en-US" sz="2800" spc="-97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Tahoma"/>
              </a:rPr>
              <a:t>CHÍNH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3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6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8" name="CustomShape 4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916920" y="2269440"/>
            <a:ext cx="8287200" cy="19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>
            <a:spAutoFit/>
          </a:bodyPr>
          <a:p>
            <a:pPr marL="533520" indent="-520920">
              <a:lnSpc>
                <a:spcPct val="100000"/>
              </a:lnSpc>
              <a:spcBef>
                <a:spcPts val="961"/>
              </a:spcBef>
              <a:buClr>
                <a:srgbClr val="184bb2"/>
              </a:buClr>
              <a:buFont typeface="Wingdings" charset="2"/>
              <a:buChar char=""/>
              <a:tabLst>
                <a:tab algn="l" pos="533880"/>
              </a:tabLst>
            </a:pP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Giới thiệu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về ngôn ngữ</a:t>
            </a:r>
            <a:r>
              <a:rPr b="1" lang="en-US" sz="3600" spc="-4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C</a:t>
            </a:r>
            <a:endParaRPr b="0" lang="vi-VN" sz="3600" spc="-1" strike="noStrike">
              <a:latin typeface="Arial"/>
            </a:endParaRPr>
          </a:p>
          <a:p>
            <a:pPr marL="533520" indent="-520920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533880"/>
              </a:tabLst>
            </a:pP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Làm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quen </a:t>
            </a: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với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môi </a:t>
            </a: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trường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lập</a:t>
            </a:r>
            <a:r>
              <a:rPr b="1" lang="en-US" sz="3600" spc="-4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trình</a:t>
            </a:r>
            <a:endParaRPr b="0" lang="vi-VN" sz="3600" spc="-1" strike="noStrike">
              <a:latin typeface="Arial"/>
            </a:endParaRPr>
          </a:p>
          <a:p>
            <a:pPr marL="533520" indent="-520920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Font typeface="Wingdings" charset="2"/>
              <a:buChar char=""/>
              <a:tabLst>
                <a:tab algn="l" pos="533880"/>
              </a:tabLst>
            </a:pP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Các thành phần </a:t>
            </a: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cơ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bản </a:t>
            </a:r>
            <a:r>
              <a:rPr b="1" lang="en-US" sz="3600" spc="-7" strike="noStrike">
                <a:solidFill>
                  <a:srgbClr val="132767"/>
                </a:solidFill>
                <a:latin typeface="Times New Roman"/>
              </a:rPr>
              <a:t>của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ngôn ngữ</a:t>
            </a:r>
            <a:r>
              <a:rPr b="1" lang="en-US" sz="3600" spc="-14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132767"/>
                </a:solidFill>
                <a:latin typeface="Times New Roman"/>
              </a:rPr>
              <a:t>C</a:t>
            </a:r>
            <a:endParaRPr b="0" lang="vi-VN" sz="3600" spc="-1" strike="noStrike">
              <a:latin typeface="Arial"/>
            </a:endParaRPr>
          </a:p>
        </p:txBody>
      </p:sp>
      <p:sp>
        <p:nvSpPr>
          <p:cNvPr id="70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B3A8DEE-42C3-463B-96C1-92E9785669CC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8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59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0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1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2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63" name="CustomShape 4"/>
          <p:cNvSpPr/>
          <p:nvPr/>
        </p:nvSpPr>
        <p:spPr>
          <a:xfrm>
            <a:off x="840600" y="1686600"/>
            <a:ext cx="3696120" cy="9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>
            <a:spAutoFit/>
          </a:bodyPr>
          <a:p>
            <a:pPr marL="12600">
              <a:lnSpc>
                <a:spcPct val="100000"/>
              </a:lnSpc>
              <a:spcBef>
                <a:spcPts val="785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 số</a:t>
            </a:r>
            <a:r>
              <a:rPr b="1" lang="en-US" sz="2800" spc="-15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học</a:t>
            </a:r>
            <a:endParaRPr b="0" lang="vi-VN" sz="2800" spc="-1" strike="noStrike">
              <a:latin typeface="Arial"/>
            </a:endParaRPr>
          </a:p>
          <a:p>
            <a:pPr marL="755640" indent="-285480">
              <a:lnSpc>
                <a:spcPct val="100000"/>
              </a:lnSpc>
              <a:spcBef>
                <a:spcPts val="584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4920"/>
                <a:tab algn="l" pos="755640"/>
              </a:tabLst>
            </a:pP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i="1" lang="en-US" sz="2400" spc="-7" strike="noStrike">
                <a:solidFill>
                  <a:srgbClr val="132767"/>
                </a:solidFill>
                <a:latin typeface="Times New Roman"/>
              </a:rPr>
              <a:t>phép toán hai</a:t>
            </a:r>
            <a:r>
              <a:rPr b="1" i="1" lang="en-US" sz="2400" spc="-6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400" spc="-7" strike="noStrike">
                <a:solidFill>
                  <a:srgbClr val="132767"/>
                </a:solidFill>
                <a:latin typeface="Times New Roman"/>
              </a:rPr>
              <a:t>ngôi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5" name="Table 6"/>
          <p:cNvGraphicFramePr/>
          <p:nvPr/>
        </p:nvGraphicFramePr>
        <p:xfrm>
          <a:off x="1791000" y="2841840"/>
          <a:ext cx="5859360" cy="2531880"/>
        </p:xfrm>
        <a:graphic>
          <a:graphicData uri="http://schemas.openxmlformats.org/drawingml/2006/table">
            <a:tbl>
              <a:tblPr/>
              <a:tblGrid>
                <a:gridCol w="1564560"/>
                <a:gridCol w="2612880"/>
                <a:gridCol w="1681920"/>
              </a:tblGrid>
              <a:tr h="7171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619"/>
                        </a:lnSpc>
                      </a:pP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Phép</a:t>
                      </a:r>
                      <a:r>
                        <a:rPr b="1" lang="vi-VN" sz="2400" spc="-5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toán</a:t>
                      </a:r>
                      <a:endParaRPr b="0" lang="vi-VN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+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619"/>
                        </a:lnSpc>
                      </a:pPr>
                      <a:r>
                        <a:rPr b="1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Ý</a:t>
                      </a:r>
                      <a:r>
                        <a:rPr b="1" lang="vi-VN" sz="2400" spc="-1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nghĩa</a:t>
                      </a:r>
                      <a:endParaRPr b="0" lang="vi-VN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Cộng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59200" algn="ctr">
                        <a:lnSpc>
                          <a:spcPts val="2619"/>
                        </a:lnSpc>
                      </a:pP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Dạng</a:t>
                      </a:r>
                      <a:r>
                        <a:rPr b="1" lang="vi-VN" sz="24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thức</a:t>
                      </a:r>
                      <a:endParaRPr b="0" lang="vi-VN" sz="2400" spc="-1" strike="noStrike">
                        <a:latin typeface="Arial"/>
                      </a:endParaRPr>
                    </a:p>
                    <a:p>
                      <a:pPr marL="259560" algn="ctr">
                        <a:lnSpc>
                          <a:spcPct val="10000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+</a:t>
                      </a:r>
                      <a:r>
                        <a:rPr b="0" lang="vi-VN" sz="24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 lIns="0" rIns="0" tIns="0" bIns="0">
                      <a:noAutofit/>
                    </a:bodyPr>
                    <a:p>
                      <a:pPr marL="636120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-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30"/>
                        </a:lnSpc>
                      </a:pPr>
                      <a:r>
                        <a:rPr b="0" lang="vi-VN" sz="24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Trừ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–</a:t>
                      </a:r>
                      <a:r>
                        <a:rPr b="0" lang="vi-VN" sz="2400" spc="-3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 lIns="0" rIns="0" tIns="0" bIns="0">
                      <a:noAutofit/>
                    </a:bodyPr>
                    <a:p>
                      <a:pPr marL="611640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*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30"/>
                        </a:lnSpc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Nhân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*</a:t>
                      </a:r>
                      <a:r>
                        <a:rPr b="0" lang="vi-VN" sz="24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 lIns="0" rIns="0" tIns="0" bIns="0">
                      <a:noAutofit/>
                    </a:bodyPr>
                    <a:p>
                      <a:pPr marL="644400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/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30"/>
                        </a:lnSpc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Chia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/</a:t>
                      </a:r>
                      <a:r>
                        <a:rPr b="0" lang="vi-VN" sz="24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 lIns="0" rIns="0" tIns="0" bIns="0">
                      <a:noAutofit/>
                    </a:bodyPr>
                    <a:p>
                      <a:pPr marL="560160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%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730"/>
                        </a:lnSpc>
                      </a:pP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Lấy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phần dư</a:t>
                      </a:r>
                      <a:r>
                        <a:rPr b="0" lang="vi-VN" sz="2400" spc="-5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(đối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73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%</a:t>
                      </a:r>
                      <a:r>
                        <a:rPr b="0" lang="vi-VN" sz="24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351720">
                <a:tc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2670"/>
                        </a:lnSpc>
                      </a:pPr>
                      <a:r>
                        <a:rPr b="0" lang="vi-VN" sz="24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với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kiểu</a:t>
                      </a:r>
                      <a:r>
                        <a:rPr b="0" lang="vi-VN" sz="24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4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nguyên)</a:t>
                      </a:r>
                      <a:endParaRPr b="0" lang="vi-VN" sz="24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6" name="CustomShape 7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8"/>
          <p:cNvSpPr/>
          <p:nvPr/>
        </p:nvSpPr>
        <p:spPr>
          <a:xfrm>
            <a:off x="1297800" y="5347080"/>
            <a:ext cx="76140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8440" indent="-285480">
              <a:lnSpc>
                <a:spcPct val="100000"/>
              </a:lnSpc>
              <a:spcBef>
                <a:spcPts val="9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297720"/>
                <a:tab algn="l" pos="298440"/>
                <a:tab algn="l" pos="1070640"/>
                <a:tab algn="l" pos="1758240"/>
                <a:tab algn="l" pos="2360160"/>
                <a:tab algn="l" pos="3148920"/>
                <a:tab algn="l" pos="3886920"/>
                <a:tab algn="l" pos="4668480"/>
                <a:tab algn="l" pos="4898520"/>
                <a:tab algn="l" pos="5601240"/>
                <a:tab algn="l" pos="6352560"/>
                <a:tab algn="l" pos="7128360"/>
              </a:tabLst>
            </a:pP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Phép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toán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400" spc="-12" strike="noStrike">
                <a:solidFill>
                  <a:srgbClr val="132767"/>
                </a:solidFill>
                <a:latin typeface="Times New Roman"/>
              </a:rPr>
              <a:t>m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ột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i="1" lang="en-US" sz="2400" spc="-7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1" i="1" lang="en-US" sz="2400" spc="-1" strike="noStrike">
                <a:solidFill>
                  <a:srgbClr val="132767"/>
                </a:solidFill>
                <a:latin typeface="Times New Roman"/>
              </a:rPr>
              <a:t>gô</a:t>
            </a:r>
            <a:r>
              <a:rPr b="1" i="1" lang="en-US" sz="2400" spc="-7" strike="noStrike">
                <a:solidFill>
                  <a:srgbClr val="132767"/>
                </a:solidFill>
                <a:latin typeface="Times New Roman"/>
              </a:rPr>
              <a:t>i</a:t>
            </a:r>
            <a:r>
              <a:rPr b="1" lang="en-US" sz="2400" spc="-1" strike="noStrike">
                <a:solidFill>
                  <a:srgbClr val="132767"/>
                </a:solidFill>
                <a:latin typeface="Times New Roman"/>
              </a:rPr>
              <a:t>:</a:t>
            </a:r>
            <a:r>
              <a:rPr b="1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Phép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toán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-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âm)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đứ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trư</a:t>
            </a:r>
            <a:r>
              <a:rPr b="0" lang="en-US" sz="2400" spc="4" strike="noStrike">
                <a:solidFill>
                  <a:srgbClr val="132767"/>
                </a:solidFill>
                <a:latin typeface="Times New Roman"/>
              </a:rPr>
              <a:t>ớ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2" strike="noStrike">
                <a:solidFill>
                  <a:srgbClr val="132767"/>
                </a:solidFill>
                <a:latin typeface="Times New Roman"/>
              </a:rPr>
              <a:t>mộ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  toán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hạng, chỉ rõ là trả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về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giá trị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trái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dấu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với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toán</a:t>
            </a:r>
            <a:r>
              <a:rPr b="0" lang="en-US" sz="24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hạng.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368" name="TextShape 9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18653099-D506-46EA-84F4-F270BB89FE52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0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71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72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3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4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5" name="CustomShape 4"/>
          <p:cNvSpPr/>
          <p:nvPr/>
        </p:nvSpPr>
        <p:spPr>
          <a:xfrm>
            <a:off x="840600" y="1773360"/>
            <a:ext cx="387000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 quan</a:t>
            </a:r>
            <a:r>
              <a:rPr b="1" lang="en-US" sz="2800" spc="-14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14" strike="noStrike">
                <a:solidFill>
                  <a:srgbClr val="132767"/>
                </a:solidFill>
                <a:latin typeface="Times New Roman"/>
              </a:rPr>
              <a:t>hệ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76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84AB358B-A564-46C6-9932-C02B9346ADF4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1213920" y="2489760"/>
            <a:ext cx="153324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</a:t>
            </a:r>
            <a:r>
              <a:rPr b="1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toán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3359160" y="2459520"/>
            <a:ext cx="20138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803880">
              <a:lnSpc>
                <a:spcPct val="100000"/>
              </a:lnSpc>
              <a:spcBef>
                <a:spcPts val="340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Ý</a:t>
            </a:r>
            <a:r>
              <a:rPr b="1" lang="en-US" sz="2800" spc="-9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nghĩa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1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Lớn</a:t>
            </a:r>
            <a:r>
              <a:rPr b="0" lang="en-US" sz="2800" spc="-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hơn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7003800" y="2459520"/>
            <a:ext cx="161244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Dạng</a:t>
            </a:r>
            <a:r>
              <a:rPr b="1" lang="en-US" sz="28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thức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62280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a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&gt;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b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1880640" y="2946960"/>
            <a:ext cx="2008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&gt;</a:t>
            </a:r>
            <a:endParaRPr b="0" lang="vi-VN" sz="2800" spc="-1" strike="noStrike">
              <a:latin typeface="Arial"/>
            </a:endParaRPr>
          </a:p>
        </p:txBody>
      </p:sp>
      <p:graphicFrame>
        <p:nvGraphicFramePr>
          <p:cNvPr id="381" name="Table 10"/>
          <p:cNvGraphicFramePr/>
          <p:nvPr/>
        </p:nvGraphicFramePr>
        <p:xfrm>
          <a:off x="1746000" y="3455640"/>
          <a:ext cx="6550920" cy="2222640"/>
        </p:xfrm>
        <a:graphic>
          <a:graphicData uri="http://schemas.openxmlformats.org/drawingml/2006/table">
            <a:tbl>
              <a:tblPr/>
              <a:tblGrid>
                <a:gridCol w="1031040"/>
                <a:gridCol w="3882240"/>
                <a:gridCol w="1637640"/>
              </a:tblGrid>
              <a:tr h="4255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05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&gt;=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94360">
                        <a:lnSpc>
                          <a:spcPts val="305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Lớn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hơn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hay</a:t>
                      </a:r>
                      <a:r>
                        <a:rPr b="0" lang="vi-VN" sz="2800" spc="-5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bằng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05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&gt;=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305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94360">
                        <a:lnSpc>
                          <a:spcPts val="3305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Bé</a:t>
                      </a:r>
                      <a:r>
                        <a:rPr b="0" lang="vi-VN" sz="28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hơn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305"/>
                        </a:lnSpc>
                        <a:tabLst>
                          <a:tab algn="l" pos="622800"/>
                        </a:tabLst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</a:t>
                      </a:r>
                      <a:r>
                        <a:rPr b="0" lang="vi-VN" sz="2800" spc="-1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	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305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&lt;=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94360">
                        <a:lnSpc>
                          <a:spcPts val="3305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Bé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hơn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hay</a:t>
                      </a:r>
                      <a:r>
                        <a:rPr b="0" lang="vi-VN" sz="2800" spc="-60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bằng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305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&lt;=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305"/>
                        </a:lnSpc>
                      </a:pPr>
                      <a:r>
                        <a:rPr b="1" lang="vi-VN" sz="2800" spc="-7" strike="noStrike">
                          <a:solidFill>
                            <a:srgbClr val="ff0000"/>
                          </a:solidFill>
                          <a:latin typeface="Times New Roman"/>
                        </a:rPr>
                        <a:t>==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94360">
                        <a:lnSpc>
                          <a:spcPts val="3305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Bằng</a:t>
                      </a:r>
                      <a:r>
                        <a:rPr b="0" lang="vi-VN" sz="28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nhau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305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==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552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51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!=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593640">
                        <a:lnSpc>
                          <a:spcPts val="3251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Khác</a:t>
                      </a:r>
                      <a:r>
                        <a:rPr b="0" lang="vi-VN" sz="2800" spc="-2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nhau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3251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!=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3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84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85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6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7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8" name="CustomShape 4"/>
          <p:cNvSpPr/>
          <p:nvPr/>
        </p:nvSpPr>
        <p:spPr>
          <a:xfrm>
            <a:off x="840600" y="1773360"/>
            <a:ext cx="33645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</a:t>
            </a:r>
            <a:r>
              <a:rPr b="1" lang="en-US" sz="2800" spc="-15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46" strike="noStrike">
                <a:solidFill>
                  <a:srgbClr val="132767"/>
                </a:solidFill>
                <a:latin typeface="Times New Roman"/>
              </a:rPr>
              <a:t>logic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202040" y="2173680"/>
            <a:ext cx="1558440" cy="23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>
            <a:spAutoFit/>
          </a:bodyPr>
          <a:p>
            <a:pPr algn="ctr">
              <a:lnSpc>
                <a:spcPct val="100000"/>
              </a:lnSpc>
              <a:spcBef>
                <a:spcPts val="1389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</a:t>
            </a:r>
            <a:r>
              <a:rPr b="1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toán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!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&amp;&amp;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||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3922920" y="2173680"/>
            <a:ext cx="1496880" cy="23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9000">
              <a:lnSpc>
                <a:spcPct val="138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Ý nghĩa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Phủ định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Phép và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Phép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hoặc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6822360" y="2173680"/>
            <a:ext cx="1612440" cy="23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>
            <a:spAutoFit/>
          </a:bodyPr>
          <a:p>
            <a:pPr algn="ctr">
              <a:lnSpc>
                <a:spcPct val="100000"/>
              </a:lnSpc>
              <a:spcBef>
                <a:spcPts val="1389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Dạng</a:t>
            </a:r>
            <a:r>
              <a:rPr b="1" lang="en-US" sz="28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thức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!a</a:t>
            </a:r>
            <a:endParaRPr b="0" lang="vi-VN" sz="2800" spc="-1" strike="noStrike">
              <a:latin typeface="Arial"/>
            </a:endParaRPr>
          </a:p>
          <a:p>
            <a:pPr marL="272880" algn="ctr">
              <a:lnSpc>
                <a:spcPct val="138000"/>
              </a:lnSpc>
              <a:tabLst>
                <a:tab algn="l" pos="60696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a &amp;&amp;</a:t>
            </a:r>
            <a:r>
              <a:rPr b="0" lang="en-US" sz="2800" spc="-11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b  a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||</a:t>
            </a:r>
            <a:r>
              <a:rPr b="1" lang="en-US" sz="2800" spc="-4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b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457200" y="43740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9"/>
          <p:cNvSpPr/>
          <p:nvPr/>
        </p:nvSpPr>
        <p:spPr>
          <a:xfrm>
            <a:off x="457200" y="6332400"/>
            <a:ext cx="9143640" cy="982800"/>
          </a:xfrm>
          <a:custGeom>
            <a:avLst/>
            <a:gdLst/>
            <a:ah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4" name="Table 10"/>
          <p:cNvGraphicFramePr/>
          <p:nvPr/>
        </p:nvGraphicFramePr>
        <p:xfrm>
          <a:off x="984600" y="4794480"/>
          <a:ext cx="7846200" cy="2133360"/>
        </p:xfrm>
        <a:graphic>
          <a:graphicData uri="http://schemas.openxmlformats.org/drawingml/2006/table">
            <a:tbl>
              <a:tblPr/>
              <a:tblGrid>
                <a:gridCol w="1635480"/>
                <a:gridCol w="1600560"/>
                <a:gridCol w="1651320"/>
                <a:gridCol w="1344240"/>
                <a:gridCol w="1614600"/>
              </a:tblGrid>
              <a:tr h="426600">
                <a:tc>
                  <a:txBody>
                    <a:bodyPr lIns="0" rIns="0" tIns="0" bIns="0">
                      <a:noAutofit/>
                    </a:bodyPr>
                    <a:p>
                      <a:pPr marL="727560">
                        <a:lnSpc>
                          <a:spcPts val="3260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0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0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!a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0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&amp;&amp;</a:t>
                      </a:r>
                      <a:r>
                        <a:rPr b="1" lang="vi-VN" sz="2800" spc="-5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0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||</a:t>
                      </a:r>
                      <a:r>
                        <a:rPr b="1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36320">
                <a:tc>
                  <a:txBody>
                    <a:bodyPr lIns="0" rIns="0" tIns="0" bIns="0">
                      <a:noAutofit/>
                    </a:bodyPr>
                    <a:p>
                      <a:pPr marL="727560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26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marL="727560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marL="727560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noFill/>
                  </a:tcPr>
                </a:tc>
              </a:tr>
              <a:tr h="417240">
                <a:tc>
                  <a:txBody>
                    <a:bodyPr lIns="0" rIns="0" tIns="0" bIns="0">
                      <a:noAutofit/>
                    </a:bodyPr>
                    <a:p>
                      <a:pPr marL="727560">
                        <a:lnSpc>
                          <a:spcPts val="3180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0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0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1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0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0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0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5" name="TextShape 11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473D873B-780B-44C2-88E9-6275EC265608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9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39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9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2" name="CustomShape 4"/>
          <p:cNvSpPr/>
          <p:nvPr/>
        </p:nvSpPr>
        <p:spPr>
          <a:xfrm>
            <a:off x="840600" y="1773360"/>
            <a:ext cx="554508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 xử lý bit</a:t>
            </a:r>
            <a:r>
              <a:rPr b="1" lang="en-US" sz="28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26" strike="noStrike">
                <a:solidFill>
                  <a:srgbClr val="132767"/>
                </a:solidFill>
                <a:latin typeface="Arial"/>
              </a:rPr>
              <a:t>(BitWise)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457200" y="33948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4" name="Table 6"/>
          <p:cNvGraphicFramePr/>
          <p:nvPr/>
        </p:nvGraphicFramePr>
        <p:xfrm>
          <a:off x="1334520" y="2602080"/>
          <a:ext cx="7264080" cy="2954160"/>
        </p:xfrm>
        <a:graphic>
          <a:graphicData uri="http://schemas.openxmlformats.org/drawingml/2006/table">
            <a:tbl>
              <a:tblPr/>
              <a:tblGrid>
                <a:gridCol w="1832400"/>
                <a:gridCol w="3510720"/>
                <a:gridCol w="1920960"/>
              </a:tblGrid>
              <a:tr h="4104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056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Phép</a:t>
                      </a:r>
                      <a:r>
                        <a:rPr b="1" lang="vi-VN" sz="2800" spc="-60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toán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148760">
                        <a:lnSpc>
                          <a:spcPts val="3056"/>
                        </a:lnSpc>
                      </a:pP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Ý</a:t>
                      </a:r>
                      <a:r>
                        <a:rPr b="1" lang="vi-VN" sz="2800" spc="-1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nghĩa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9280" algn="ctr">
                        <a:lnSpc>
                          <a:spcPts val="3056"/>
                        </a:lnSpc>
                      </a:pPr>
                      <a:r>
                        <a:rPr b="1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Dạng</a:t>
                      </a:r>
                      <a:r>
                        <a:rPr b="1" lang="vi-VN" sz="2800" spc="-60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1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thức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~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Lấy phần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bù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theo</a:t>
                      </a:r>
                      <a:r>
                        <a:rPr b="0" lang="vi-VN" sz="2800" spc="-7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8560"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~a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&amp;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Phép AND theo</a:t>
                      </a:r>
                      <a:r>
                        <a:rPr b="0" lang="vi-VN" sz="2800" spc="-19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5320"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&amp;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|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Phép OR theo</a:t>
                      </a:r>
                      <a:r>
                        <a:rPr b="0" lang="vi-VN" sz="2800" spc="-5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6760"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|</a:t>
                      </a:r>
                      <a:r>
                        <a:rPr b="0" lang="vi-VN" sz="2800" spc="-32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^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Phép XOR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theo</a:t>
                      </a:r>
                      <a:r>
                        <a:rPr b="0" lang="vi-VN" sz="2800" spc="-4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bit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8560"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^</a:t>
                      </a:r>
                      <a:r>
                        <a:rPr b="0" lang="vi-VN" sz="2800" spc="-35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2660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&lt;&lt;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86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Dịch</a:t>
                      </a:r>
                      <a:r>
                        <a:rPr b="0" lang="vi-VN" sz="28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trái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840" algn="ctr">
                        <a:lnSpc>
                          <a:spcPts val="3186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&lt;&lt;</a:t>
                      </a:r>
                      <a:r>
                        <a:rPr b="0" lang="vi-VN" sz="2800" spc="-4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41076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3129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&gt;&gt;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480">
                        <a:lnSpc>
                          <a:spcPts val="3129"/>
                        </a:lnSpc>
                      </a:pP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Dịch</a:t>
                      </a:r>
                      <a:r>
                        <a:rPr b="0" lang="vi-VN" sz="2800" spc="-2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phải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840" algn="ctr">
                        <a:lnSpc>
                          <a:spcPts val="3129"/>
                        </a:lnSpc>
                      </a:pP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a </a:t>
                      </a:r>
                      <a:r>
                        <a:rPr b="0" lang="vi-VN" sz="2800" spc="-7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&gt;&gt;</a:t>
                      </a:r>
                      <a:r>
                        <a:rPr b="0" lang="vi-VN" sz="2800" spc="-46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 </a:t>
                      </a:r>
                      <a:r>
                        <a:rPr b="0" lang="vi-VN" sz="2800" spc="-1" strike="noStrike">
                          <a:solidFill>
                            <a:srgbClr val="132767"/>
                          </a:solidFill>
                          <a:latin typeface="Times New Roman"/>
                        </a:rPr>
                        <a:t>b</a:t>
                      </a:r>
                      <a:endParaRPr b="0" lang="vi-VN" sz="2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05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327A7B4-251B-478E-BA09-89F452C6136E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0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40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0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12" name="CustomShape 4"/>
          <p:cNvSpPr/>
          <p:nvPr/>
        </p:nvSpPr>
        <p:spPr>
          <a:xfrm>
            <a:off x="916920" y="1612080"/>
            <a:ext cx="8224200" cy="436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phép toán tăng (++), giảm</a:t>
            </a:r>
            <a:r>
              <a:rPr b="1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(--)</a:t>
            </a:r>
            <a:endParaRPr b="0" lang="vi-VN" sz="2800" spc="-1" strike="noStrike">
              <a:latin typeface="Arial"/>
            </a:endParaRPr>
          </a:p>
          <a:p>
            <a:pPr marL="755640" indent="-28548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Phép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toán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tăng ++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sẽ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cộng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thêm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1.</a:t>
            </a:r>
            <a:endParaRPr b="0" lang="vi-VN" sz="2800" spc="-1" strike="noStrike">
              <a:latin typeface="Arial"/>
            </a:endParaRPr>
          </a:p>
          <a:p>
            <a:pPr marL="755640" indent="-28620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Phép toán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giảm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-- sẽ trừ đi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1.</a:t>
            </a:r>
            <a:endParaRPr b="0" lang="vi-VN" sz="2800" spc="-1" strike="noStrike">
              <a:latin typeface="Arial"/>
            </a:endParaRPr>
          </a:p>
          <a:p>
            <a:pPr marL="755640" indent="-28548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Wingdings" charset="2"/>
              <a:buChar char=""/>
              <a:tabLst>
                <a:tab algn="l" pos="75564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Các phép toán ++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 --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thể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đặt trước hay sau</a:t>
            </a:r>
            <a:r>
              <a:rPr b="0" lang="en-US" sz="28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biến:</a:t>
            </a:r>
            <a:endParaRPr b="0" lang="vi-VN" sz="2800" spc="-1" strike="noStrike">
              <a:latin typeface="Arial"/>
            </a:endParaRPr>
          </a:p>
          <a:p>
            <a:pPr lvl="1" marL="1043280" indent="-232560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Font typeface="Arial"/>
              <a:buChar char="•"/>
              <a:tabLst>
                <a:tab algn="l" pos="1044000"/>
                <a:tab algn="l" pos="1854360"/>
                <a:tab algn="l" pos="2505600"/>
                <a:tab algn="l" pos="3478680"/>
                <a:tab algn="l" pos="4691880"/>
                <a:tab algn="l" pos="5641920"/>
                <a:tab algn="l" pos="6393960"/>
                <a:tab algn="l" pos="6948000"/>
                <a:tab algn="l" pos="795456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Nế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ặ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r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ư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ớ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(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++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ha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--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ó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hĩ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a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à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tăng/giảm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giá trị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rồi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mới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sử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dụng.</a:t>
            </a:r>
            <a:endParaRPr b="0" lang="vi-VN" sz="2800" spc="-1" strike="noStrike">
              <a:latin typeface="Arial"/>
            </a:endParaRPr>
          </a:p>
          <a:p>
            <a:pPr lvl="1" marL="1043280" indent="-232200">
              <a:lnSpc>
                <a:spcPct val="100000"/>
              </a:lnSpc>
              <a:spcBef>
                <a:spcPts val="669"/>
              </a:spcBef>
              <a:buClr>
                <a:srgbClr val="22a2e2"/>
              </a:buClr>
              <a:buFont typeface="Arial"/>
              <a:buChar char="•"/>
              <a:tabLst>
                <a:tab algn="l" pos="1044000"/>
                <a:tab algn="l" pos="3912120"/>
                <a:tab algn="l" pos="466200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Nếu  đặt</a:t>
            </a:r>
            <a:r>
              <a:rPr b="0" lang="en-US" sz="2800" spc="-21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sau</a:t>
            </a:r>
            <a:r>
              <a:rPr b="0" lang="en-US" sz="2800" spc="239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(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n++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hay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n--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nghĩa là sử dụng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giá trị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trước, sau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đó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mới tăng/giảm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giá trị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</a:t>
            </a:r>
            <a:r>
              <a:rPr b="0" lang="en-US" sz="28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13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6F7C4A1C-C3F6-4A2C-AFE0-E96A08333D9B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2628720" y="1043280"/>
            <a:ext cx="480060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99332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Các phép</a:t>
            </a:r>
            <a:r>
              <a:rPr b="1" lang="en-US" sz="3200" spc="-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toán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5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41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1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20" name="CustomShape 4"/>
          <p:cNvSpPr/>
          <p:nvPr/>
        </p:nvSpPr>
        <p:spPr>
          <a:xfrm>
            <a:off x="916920" y="1612080"/>
            <a:ext cx="8048880" cy="33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4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1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Nếu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 5 thì câu</a:t>
            </a:r>
            <a:r>
              <a:rPr b="0" lang="en-US" sz="28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lệnh</a:t>
            </a:r>
            <a:endParaRPr b="0" lang="vi-VN" sz="2800" spc="-1" strike="noStrike">
              <a:latin typeface="Arial"/>
            </a:endParaRPr>
          </a:p>
          <a:p>
            <a:pPr marL="926640" indent="914400">
              <a:lnSpc>
                <a:spcPct val="12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x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++n;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sẽ cho ra giá trị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x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</a:t>
            </a:r>
            <a:r>
              <a:rPr b="0" lang="en-US" sz="2800" spc="-17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6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còn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x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 n++;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sẽ cho ra giá trị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x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=</a:t>
            </a:r>
            <a:r>
              <a:rPr b="0" lang="en-US" sz="2800" spc="-1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5</a:t>
            </a:r>
            <a:endParaRPr b="0" lang="vi-VN" sz="2800" spc="-1" strike="noStrike">
              <a:latin typeface="Arial"/>
            </a:endParaRPr>
          </a:p>
          <a:p>
            <a:pPr marL="12600" indent="914400">
              <a:lnSpc>
                <a:spcPct val="100000"/>
              </a:lnSpc>
              <a:spcBef>
                <a:spcPts val="669"/>
              </a:spcBef>
              <a:tabLst>
                <a:tab algn="l" pos="776844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Sau</a:t>
            </a:r>
            <a:r>
              <a:rPr b="0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khi</a:t>
            </a:r>
            <a:r>
              <a:rPr b="0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ự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hi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ệ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a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i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câ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ệ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nh</a:t>
            </a:r>
            <a:r>
              <a:rPr b="0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y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thì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ề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ó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giá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trị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6.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916920" y="4172400"/>
            <a:ext cx="300780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4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1" lang="en-US" sz="2800" spc="-15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69"/>
              </a:spcBef>
              <a:tabLst>
                <a:tab algn="l" pos="184032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Câu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lệnh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j =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++n;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4574880" y="4769640"/>
            <a:ext cx="18619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tương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đương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3" name="CustomShape 7"/>
          <p:cNvSpPr/>
          <p:nvPr/>
        </p:nvSpPr>
        <p:spPr>
          <a:xfrm>
            <a:off x="6689880" y="5100120"/>
            <a:ext cx="203400" cy="44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2800" spc="-471" strike="noStrike">
                <a:solidFill>
                  <a:srgbClr val="000000"/>
                </a:solidFill>
                <a:latin typeface="Symbol"/>
              </a:rPr>
              <a:t>⎩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4" name="CustomShape 8"/>
          <p:cNvSpPr/>
          <p:nvPr/>
        </p:nvSpPr>
        <p:spPr>
          <a:xfrm>
            <a:off x="6664320" y="5014080"/>
            <a:ext cx="983880" cy="10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8160">
              <a:lnSpc>
                <a:spcPct val="100000"/>
              </a:lnSpc>
              <a:spcBef>
                <a:spcPts val="130"/>
              </a:spcBef>
            </a:pPr>
            <a:r>
              <a:rPr b="0" lang="en-US" sz="4200" spc="-707" strike="noStrike" baseline="33000">
                <a:solidFill>
                  <a:srgbClr val="000000"/>
                </a:solidFill>
                <a:latin typeface="Symbol"/>
              </a:rPr>
              <a:t>⎨</a:t>
            </a:r>
            <a:r>
              <a:rPr b="0" lang="en-US" sz="4200" spc="-707" strike="noStrike" baseline="33000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800" spc="4" strike="noStrike">
                <a:solidFill>
                  <a:srgbClr val="000000"/>
                </a:solidFill>
                <a:latin typeface="Times New Roman"/>
              </a:rPr>
              <a:t>j </a:t>
            </a:r>
            <a:r>
              <a:rPr b="0" lang="en-US" sz="2800" spc="12" strike="noStrike">
                <a:solidFill>
                  <a:srgbClr val="000000"/>
                </a:solidFill>
                <a:latin typeface="Symbol"/>
              </a:rPr>
              <a:t></a:t>
            </a:r>
            <a:r>
              <a:rPr b="0" lang="en-US" sz="2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800" spc="-667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5" name="CustomShape 9"/>
          <p:cNvSpPr/>
          <p:nvPr/>
        </p:nvSpPr>
        <p:spPr>
          <a:xfrm>
            <a:off x="6689880" y="4474440"/>
            <a:ext cx="1446840" cy="10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4200" spc="-324" strike="noStrike" baseline="-3000">
                <a:solidFill>
                  <a:srgbClr val="000000"/>
                </a:solidFill>
                <a:latin typeface="Symbol"/>
              </a:rPr>
              <a:t>⎧</a:t>
            </a:r>
            <a:r>
              <a:rPr b="0" i="1" lang="en-US" sz="2800" spc="-216" strike="noStrike">
                <a:solidFill>
                  <a:srgbClr val="000000"/>
                </a:solidFill>
                <a:latin typeface="Times New Roman"/>
              </a:rPr>
              <a:t>n </a:t>
            </a:r>
            <a:r>
              <a:rPr b="0" lang="en-US" sz="2800" spc="12" strike="noStrike">
                <a:solidFill>
                  <a:srgbClr val="000000"/>
                </a:solidFill>
                <a:latin typeface="Symbol"/>
              </a:rPr>
              <a:t></a:t>
            </a:r>
            <a:r>
              <a:rPr b="0" lang="en-US" sz="28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800" spc="12" strike="noStrike">
                <a:solidFill>
                  <a:srgbClr val="000000"/>
                </a:solidFill>
                <a:latin typeface="Times New Roman"/>
              </a:rPr>
              <a:t>n </a:t>
            </a:r>
            <a:r>
              <a:rPr b="0" lang="en-US" sz="2800" spc="12" strike="noStrike">
                <a:solidFill>
                  <a:srgbClr val="000000"/>
                </a:solidFill>
                <a:latin typeface="Symbol"/>
              </a:rPr>
              <a:t></a:t>
            </a:r>
            <a:r>
              <a:rPr b="0" lang="en-US" sz="2800" spc="-30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860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6" name="CustomShape 10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1"/>
          <p:cNvSpPr/>
          <p:nvPr/>
        </p:nvSpPr>
        <p:spPr>
          <a:xfrm>
            <a:off x="1260000" y="5793840"/>
            <a:ext cx="266472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149796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Câu</a:t>
            </a:r>
            <a:r>
              <a:rPr b="0" lang="en-US" sz="28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lệnh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j =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n++;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4574520" y="5793840"/>
            <a:ext cx="186264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tương</a:t>
            </a:r>
            <a:r>
              <a:rPr b="0" lang="en-US" sz="2800" spc="-9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đương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29" name="CustomShape 13"/>
          <p:cNvSpPr/>
          <p:nvPr/>
        </p:nvSpPr>
        <p:spPr>
          <a:xfrm>
            <a:off x="6711120" y="6109920"/>
            <a:ext cx="1760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426" strike="noStrike">
                <a:solidFill>
                  <a:srgbClr val="000000"/>
                </a:solidFill>
                <a:latin typeface="Symbol"/>
              </a:rPr>
              <a:t>⎩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6685920" y="6036840"/>
            <a:ext cx="127980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lang="en-US" sz="3600" spc="-307" strike="noStrike" baseline="32000">
                <a:solidFill>
                  <a:srgbClr val="000000"/>
                </a:solidFill>
                <a:latin typeface="Symbol"/>
              </a:rPr>
              <a:t>⎨</a:t>
            </a:r>
            <a:r>
              <a:rPr b="0" i="1" lang="en-US" sz="2400" spc="-205" strike="noStrike">
                <a:solidFill>
                  <a:srgbClr val="000000"/>
                </a:solidFill>
                <a:latin typeface="Times New Roman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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</a:t>
            </a:r>
            <a:r>
              <a:rPr b="0" lang="en-US" sz="2400" spc="-25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542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6711120" y="5579640"/>
            <a:ext cx="79344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639" strike="noStrike" baseline="-3000">
                <a:solidFill>
                  <a:srgbClr val="000000"/>
                </a:solidFill>
                <a:latin typeface="Symbol"/>
              </a:rPr>
              <a:t>⎧</a:t>
            </a:r>
            <a:r>
              <a:rPr b="0" lang="en-US" sz="3600" spc="-639" strike="noStrike" baseline="-3000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j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</a:t>
            </a:r>
            <a:r>
              <a:rPr b="0" lang="en-US" sz="2400" spc="-15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400" spc="-735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457200" y="6332400"/>
            <a:ext cx="9143640" cy="982800"/>
          </a:xfrm>
          <a:custGeom>
            <a:avLst/>
            <a:gdLst/>
            <a:ah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TextShape 1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C35F731-EAC8-4A65-A207-F0D4633180FF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3653280" y="1043280"/>
            <a:ext cx="473292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3750840"/>
                <a:tab algn="l" pos="4223880"/>
                <a:tab algn="l" pos="4584600"/>
              </a:tabLst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Phép</a:t>
            </a:r>
            <a:r>
              <a:rPr b="1" lang="en-US" sz="32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toán</a:t>
            </a:r>
            <a:r>
              <a:rPr b="1" lang="en-US" sz="3200" spc="-1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3 ngôi</a:t>
            </a:r>
            <a:r>
              <a:rPr b="1" lang="en-US" sz="3200" spc="-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?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: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5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436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37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8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9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0" name="CustomShape 4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840600" y="1688400"/>
            <a:ext cx="8299800" cy="427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 algn="just">
              <a:lnSpc>
                <a:spcPct val="100000"/>
              </a:lnSpc>
              <a:spcBef>
                <a:spcPts val="771"/>
              </a:spcBef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>
                <a:solidFill>
                  <a:srgbClr val="132767"/>
                </a:solidFill>
                <a:latin typeface="Times New Roman"/>
              </a:rPr>
              <a:t>Cú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pháp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endParaRPr b="0" lang="vi-VN" sz="2800" spc="-1" strike="noStrike">
              <a:latin typeface="Arial"/>
            </a:endParaRPr>
          </a:p>
          <a:p>
            <a:pPr marL="704160" algn="just">
              <a:lnSpc>
                <a:spcPct val="100000"/>
              </a:lnSpc>
              <a:spcBef>
                <a:spcPts val="669"/>
              </a:spcBef>
            </a:pP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biểu_thức_logic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?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biểu_thức_1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:</a:t>
            </a:r>
            <a:r>
              <a:rPr b="1" lang="en-US" sz="2800" spc="-3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800" spc="-7" strike="noStrike">
                <a:solidFill>
                  <a:srgbClr val="132767"/>
                </a:solidFill>
                <a:latin typeface="Times New Roman"/>
              </a:rPr>
              <a:t>biểu_thức_2;</a:t>
            </a:r>
            <a:endParaRPr b="0" lang="vi-VN" sz="28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32" strike="noStrike">
                <a:solidFill>
                  <a:srgbClr val="132767"/>
                </a:solidFill>
                <a:latin typeface="Times New Roman"/>
              </a:rPr>
              <a:t>Diễn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giải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: Nếu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biểu_thức_logic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đúng (khác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0)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thì </a:t>
            </a:r>
            <a:r>
              <a:rPr b="0" lang="en-US" sz="2800" spc="-80" strike="noStrike">
                <a:solidFill>
                  <a:srgbClr val="132767"/>
                </a:solidFill>
                <a:latin typeface="Times New Roman"/>
              </a:rPr>
              <a:t>kết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quả của phép toán là giá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trị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biểu_thức_1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, ngược lại  kết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quả toán tử là giá trị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</a:t>
            </a:r>
            <a:r>
              <a:rPr b="0" lang="en-US" sz="2800" spc="-13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biểu_thức_2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32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32" strike="noStrike">
                <a:solidFill>
                  <a:srgbClr val="132767"/>
                </a:solidFill>
                <a:latin typeface="Times New Roman"/>
              </a:rPr>
              <a:t>Kiểu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 phép toán điều kiện là kiểu lớn nhất trong </a:t>
            </a:r>
            <a:r>
              <a:rPr b="0" lang="en-US" sz="2800" spc="-86" strike="noStrike">
                <a:solidFill>
                  <a:srgbClr val="132767"/>
                </a:solidFill>
                <a:latin typeface="Times New Roman"/>
              </a:rPr>
              <a:t>các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kiểu của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biểu_thức_1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và</a:t>
            </a:r>
            <a:r>
              <a:rPr b="0" lang="en-US" sz="28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biểu_thức_2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63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Câu lệnh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z =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((x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&lt; y) ? (x) : (y)); sẽ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gán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giá </a:t>
            </a:r>
            <a:r>
              <a:rPr b="0" lang="en-US" sz="2800" spc="-92" strike="noStrike">
                <a:solidFill>
                  <a:srgbClr val="132767"/>
                </a:solidFill>
                <a:latin typeface="Times New Roman"/>
              </a:rPr>
              <a:t>trị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nhỏ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nhất của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x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và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y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cho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biến</a:t>
            </a:r>
            <a:r>
              <a:rPr b="0" lang="en-US" sz="2800" spc="-11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z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42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E51064AD-14AF-49E2-B7ED-2967D33657A5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566680" y="1043280"/>
            <a:ext cx="905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Hàm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4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44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4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9" name="CustomShape 4"/>
          <p:cNvSpPr/>
          <p:nvPr/>
        </p:nvSpPr>
        <p:spPr>
          <a:xfrm>
            <a:off x="457200" y="3394800"/>
            <a:ext cx="9143640" cy="2937240"/>
          </a:xfrm>
          <a:custGeom>
            <a:avLst/>
            <a:gdLst/>
            <a:ah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5"/>
          <p:cNvSpPr/>
          <p:nvPr/>
        </p:nvSpPr>
        <p:spPr>
          <a:xfrm>
            <a:off x="840600" y="1773360"/>
            <a:ext cx="8299800" cy="49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4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43" strike="noStrike">
                <a:solidFill>
                  <a:srgbClr val="132767"/>
                </a:solidFill>
                <a:latin typeface="Times New Roman"/>
              </a:rPr>
              <a:t>Hàm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là một khái niệm quan trọng bậc nhất ẩn dưới </a:t>
            </a:r>
            <a:r>
              <a:rPr b="0" lang="en-US" sz="2800" spc="-92" strike="noStrike">
                <a:solidFill>
                  <a:srgbClr val="132767"/>
                </a:solidFill>
                <a:latin typeface="Times New Roman"/>
              </a:rPr>
              <a:t>các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ngôn ngữ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bậc</a:t>
            </a:r>
            <a:r>
              <a:rPr b="0" lang="en-US" sz="2800" spc="-6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cao.</a:t>
            </a:r>
            <a:endParaRPr b="0" lang="vi-VN" sz="2800" spc="-1" strike="noStrike">
              <a:latin typeface="Arial"/>
            </a:endParaRPr>
          </a:p>
          <a:p>
            <a:pPr marL="354960" indent="-342720" algn="just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0" lang="en-US" sz="2800" spc="4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43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chương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phát triển từ việc xây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dựng </a:t>
            </a:r>
            <a:r>
              <a:rPr b="0" lang="en-US" sz="2800" spc="-92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0" lang="en-US" sz="2800" spc="51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hàm.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ở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mức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thấp biểu diễn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các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phép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toán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đơn  giản, các hàm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ở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mức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cao được tạo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ra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từ những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hàm ở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mức</a:t>
            </a:r>
            <a:r>
              <a:rPr b="0" lang="en-US" sz="2800" spc="-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thấp.</a:t>
            </a:r>
            <a:endParaRPr b="0" lang="vi-VN" sz="28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1" lang="en-US" sz="2800" spc="-7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Ví </a:t>
            </a:r>
            <a:r>
              <a:rPr b="1" lang="en-US" sz="2800" spc="-1" strike="noStrike" u="heavy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</a:rPr>
              <a:t>dụ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 tính bình phương của một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số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thực x, nó  biểu diễn một phép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toán không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xây dựng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trong</a:t>
            </a:r>
            <a:r>
              <a:rPr b="0" lang="en-US" sz="2800" spc="-10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C.</a:t>
            </a:r>
            <a:endParaRPr b="0" lang="vi-VN" sz="2800" spc="-1" strike="noStrike">
              <a:latin typeface="Arial"/>
            </a:endParaRPr>
          </a:p>
          <a:p>
            <a:pPr marL="927000" indent="-34272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float sqr(float</a:t>
            </a:r>
            <a:r>
              <a:rPr b="0" lang="en-US" sz="2800" spc="-2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x)</a:t>
            </a:r>
            <a:endParaRPr b="0" lang="vi-VN" sz="2800" spc="-1" strike="noStrike">
              <a:latin typeface="Arial"/>
            </a:endParaRPr>
          </a:p>
          <a:p>
            <a:pPr marL="927000" indent="-34272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{</a:t>
            </a:r>
            <a:endParaRPr b="0" lang="vi-VN" sz="2800" spc="-1" strike="noStrike">
              <a:latin typeface="Arial"/>
            </a:endParaRPr>
          </a:p>
          <a:p>
            <a:pPr marL="1841400" indent="-34272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return</a:t>
            </a:r>
            <a:r>
              <a:rPr b="0" lang="en-US" sz="2800" spc="-1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x*x;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51" name="CustomShape 6"/>
          <p:cNvSpPr/>
          <p:nvPr/>
        </p:nvSpPr>
        <p:spPr>
          <a:xfrm>
            <a:off x="1755000" y="6701400"/>
            <a:ext cx="1443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}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52" name="CustomShape 7"/>
          <p:cNvSpPr/>
          <p:nvPr/>
        </p:nvSpPr>
        <p:spPr>
          <a:xfrm>
            <a:off x="8840160" y="6886440"/>
            <a:ext cx="22320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400" spc="-7" strike="noStrike">
                <a:solidFill>
                  <a:srgbClr val="132767"/>
                </a:solidFill>
                <a:latin typeface="Arial"/>
              </a:rPr>
              <a:t>37</a:t>
            </a:r>
            <a:endParaRPr b="0" lang="vi-V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566680" y="1043280"/>
            <a:ext cx="905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Hàm</a:t>
            </a:r>
            <a:endParaRPr b="0" lang="vi-VN" sz="3200" spc="-1" strike="noStrike">
              <a:latin typeface="Arial"/>
            </a:endParaRPr>
          </a:p>
        </p:txBody>
      </p:sp>
      <p:grpSp>
        <p:nvGrpSpPr>
          <p:cNvPr id="454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45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5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9" name="TextShape 4"/>
          <p:cNvSpPr txBox="1"/>
          <p:nvPr/>
        </p:nvSpPr>
        <p:spPr>
          <a:xfrm>
            <a:off x="840600" y="1775880"/>
            <a:ext cx="230544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4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3" strike="noStrike">
                <a:solidFill>
                  <a:srgbClr val="132767"/>
                </a:solidFill>
                <a:latin typeface="Arial"/>
              </a:rPr>
              <a:t>Hàm</a:t>
            </a:r>
            <a:r>
              <a:rPr b="1" lang="en-US" sz="2800" spc="-80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i="1" lang="en-US" sz="2800" spc="-41" strike="noStrike">
                <a:solidFill>
                  <a:srgbClr val="132767"/>
                </a:solidFill>
                <a:latin typeface="Arial"/>
              </a:rPr>
              <a:t>main()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457200" y="3394800"/>
            <a:ext cx="9143640" cy="1958040"/>
          </a:xfrm>
          <a:custGeom>
            <a:avLst/>
            <a:gdLst/>
            <a:ah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6"/>
          <p:cNvSpPr/>
          <p:nvPr/>
        </p:nvSpPr>
        <p:spPr>
          <a:xfrm>
            <a:off x="840600" y="2285640"/>
            <a:ext cx="8300520" cy="43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Chương trình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muốn thực hiện được phải thông qua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hàm </a:t>
            </a:r>
            <a:r>
              <a:rPr b="1" i="1" lang="en-US" sz="2800" spc="-1" strike="noStrike">
                <a:solidFill>
                  <a:srgbClr val="132767"/>
                </a:solidFill>
                <a:latin typeface="Times New Roman"/>
              </a:rPr>
              <a:t>main()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.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Để thực hiện hàm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sqr()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,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thể</a:t>
            </a:r>
            <a:r>
              <a:rPr b="0" lang="en-US" sz="2800" spc="-11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viết:</a:t>
            </a:r>
            <a:endParaRPr b="0" lang="vi-VN" sz="28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0"/>
              </a:spcBef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main()</a:t>
            </a:r>
            <a:endParaRPr b="0" lang="vi-VN" sz="2800" spc="-1" strike="noStrike">
              <a:latin typeface="Arial"/>
            </a:endParaRPr>
          </a:p>
          <a:p>
            <a:pPr marL="92700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{</a:t>
            </a:r>
            <a:endParaRPr b="0" lang="vi-VN" sz="2800" spc="-1" strike="noStrike">
              <a:latin typeface="Arial"/>
            </a:endParaRPr>
          </a:p>
          <a:p>
            <a:pPr marL="184140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int</a:t>
            </a:r>
            <a:r>
              <a:rPr b="0" lang="en-US" sz="2800" spc="-15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kq;</a:t>
            </a:r>
            <a:endParaRPr b="0" lang="vi-VN" sz="2800" spc="-1" strike="noStrike">
              <a:latin typeface="Arial"/>
            </a:endParaRPr>
          </a:p>
          <a:p>
            <a:pPr marL="184140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kq = sqr( 5</a:t>
            </a:r>
            <a:r>
              <a:rPr b="0" lang="en-US" sz="2800" spc="-32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);</a:t>
            </a:r>
            <a:endParaRPr b="0" lang="vi-VN" sz="2800" spc="-1" strike="noStrike">
              <a:latin typeface="Arial"/>
            </a:endParaRPr>
          </a:p>
          <a:p>
            <a:pPr marL="926640">
              <a:lnSpc>
                <a:spcPct val="100000"/>
              </a:lnSpc>
            </a:pP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}</a:t>
            </a:r>
            <a:endParaRPr b="0" lang="vi-VN" sz="28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649"/>
              </a:spcBef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 </a:t>
            </a:r>
            <a:r>
              <a:rPr b="0" i="1" lang="en-US" sz="2800" spc="-7" strike="noStrike">
                <a:solidFill>
                  <a:srgbClr val="132767"/>
                </a:solidFill>
                <a:latin typeface="Times New Roman"/>
              </a:rPr>
              <a:t>main()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cũng giống như bất kỳ hàm nào trong C, tuy  nhiên với hàm </a:t>
            </a:r>
            <a:r>
              <a:rPr b="0" i="1" lang="en-US" sz="2800" spc="-1" strike="noStrike">
                <a:solidFill>
                  <a:srgbClr val="132767"/>
                </a:solidFill>
                <a:latin typeface="Times New Roman"/>
              </a:rPr>
              <a:t>main()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thường thì không xác định kiểu của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hàm và không khai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báo các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đối số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của</a:t>
            </a:r>
            <a:r>
              <a:rPr b="0" lang="en-US" sz="28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hàm.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462" name="TextShape 7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3CA00B2B-F33C-4DCC-8117-FCA2527C09FA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194080" y="1043280"/>
            <a:ext cx="164988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BÀI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TẬP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64" name="Group 2"/>
          <p:cNvGrpSpPr/>
          <p:nvPr/>
        </p:nvGrpSpPr>
        <p:grpSpPr>
          <a:xfrm>
            <a:off x="457200" y="1436400"/>
            <a:ext cx="9143640" cy="1958040"/>
            <a:chOff x="457200" y="1436400"/>
            <a:chExt cx="9143640" cy="1958040"/>
          </a:xfrm>
        </p:grpSpPr>
        <p:sp>
          <p:nvSpPr>
            <p:cNvPr id="465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6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7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8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9" name="CustomShape 4"/>
            <p:cNvSpPr/>
            <p:nvPr/>
          </p:nvSpPr>
          <p:spPr>
            <a:xfrm>
              <a:off x="457200" y="24156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0" name="CustomShape 5"/>
          <p:cNvSpPr/>
          <p:nvPr/>
        </p:nvSpPr>
        <p:spPr>
          <a:xfrm>
            <a:off x="1060200" y="1769760"/>
            <a:ext cx="829980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84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184bb2"/>
                </a:solidFill>
                <a:latin typeface="Times New Roman"/>
              </a:rPr>
              <a:t>1.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Viết chương trình nhập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vào độ dài hai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cạnh của tam giác và góc  giữa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hai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cạnh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đó, sau đó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tính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và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in ra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màn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hình diện tích của </a:t>
            </a:r>
            <a:r>
              <a:rPr b="0" lang="en-US" sz="2400" spc="588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tam</a:t>
            </a:r>
            <a:r>
              <a:rPr b="0" lang="en-US" sz="2400" spc="-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giác.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71" name="CustomShape 6"/>
          <p:cNvSpPr/>
          <p:nvPr/>
        </p:nvSpPr>
        <p:spPr>
          <a:xfrm>
            <a:off x="840600" y="2945520"/>
            <a:ext cx="3202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69440"/>
              </a:tabLst>
            </a:pPr>
            <a:r>
              <a:rPr b="0" lang="en-US" sz="2400" spc="-1" strike="noStrike">
                <a:solidFill>
                  <a:srgbClr val="184bb2"/>
                </a:solidFill>
                <a:latin typeface="Times New Roman"/>
              </a:rPr>
              <a:t>2.</a:t>
            </a:r>
            <a:r>
              <a:rPr b="0" lang="en-US" sz="2400" spc="-1" strike="noStrike">
                <a:solidFill>
                  <a:srgbClr val="184bb2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Viết chương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trình</a:t>
            </a:r>
            <a:r>
              <a:rPr b="0" lang="en-US" sz="2400" spc="-9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tính</a:t>
            </a:r>
            <a:endParaRPr b="0" lang="vi-VN" sz="2400" spc="-1" strike="noStrike">
              <a:latin typeface="Arial"/>
            </a:endParaRPr>
          </a:p>
        </p:txBody>
      </p:sp>
      <p:grpSp>
        <p:nvGrpSpPr>
          <p:cNvPr id="472" name="Group 7"/>
          <p:cNvGrpSpPr/>
          <p:nvPr/>
        </p:nvGrpSpPr>
        <p:grpSpPr>
          <a:xfrm>
            <a:off x="4178160" y="2913840"/>
            <a:ext cx="401040" cy="345240"/>
            <a:chOff x="4178160" y="2913840"/>
            <a:chExt cx="401040" cy="345240"/>
          </a:xfrm>
        </p:grpSpPr>
        <p:sp>
          <p:nvSpPr>
            <p:cNvPr id="473" name="CustomShape 8"/>
            <p:cNvSpPr/>
            <p:nvPr/>
          </p:nvSpPr>
          <p:spPr>
            <a:xfrm>
              <a:off x="4178160" y="3136320"/>
              <a:ext cx="42840" cy="25200"/>
            </a:xfrm>
            <a:custGeom>
              <a:avLst/>
              <a:gdLst/>
              <a:ahLst/>
              <a:rect l="l" t="t" r="r" b="b"/>
              <a:pathLst>
                <a:path w="43179" h="25400">
                  <a:moveTo>
                    <a:pt x="0" y="25146"/>
                  </a:moveTo>
                  <a:lnTo>
                    <a:pt x="42670" y="0"/>
                  </a:lnTo>
                </a:path>
              </a:pathLst>
            </a:custGeom>
            <a:noFill/>
            <a:ln w="14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9"/>
            <p:cNvSpPr/>
            <p:nvPr/>
          </p:nvSpPr>
          <p:spPr>
            <a:xfrm>
              <a:off x="4220640" y="3143160"/>
              <a:ext cx="62640" cy="115920"/>
            </a:xfrm>
            <a:custGeom>
              <a:avLst/>
              <a:gdLst/>
              <a:ahLst/>
              <a:rect l="l" t="t" r="r" b="b"/>
              <a:pathLst>
                <a:path w="62864" h="116204">
                  <a:moveTo>
                    <a:pt x="0" y="0"/>
                  </a:moveTo>
                  <a:lnTo>
                    <a:pt x="62488" y="115816"/>
                  </a:lnTo>
                </a:path>
              </a:pathLst>
            </a:custGeom>
            <a:noFill/>
            <a:ln w="28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0"/>
            <p:cNvSpPr/>
            <p:nvPr/>
          </p:nvSpPr>
          <p:spPr>
            <a:xfrm>
              <a:off x="4290120" y="2913840"/>
              <a:ext cx="289080" cy="345240"/>
            </a:xfrm>
            <a:custGeom>
              <a:avLst/>
              <a:gdLst/>
              <a:ahLst/>
              <a:rect l="l" t="t" r="r" b="b"/>
              <a:pathLst>
                <a:path w="289560" h="345439">
                  <a:moveTo>
                    <a:pt x="0" y="345182"/>
                  </a:moveTo>
                  <a:lnTo>
                    <a:pt x="83061" y="0"/>
                  </a:lnTo>
                  <a:moveTo>
                    <a:pt x="83061" y="0"/>
                  </a:moveTo>
                  <a:lnTo>
                    <a:pt x="289563" y="0"/>
                  </a:lnTo>
                </a:path>
              </a:pathLst>
            </a:custGeom>
            <a:noFill/>
            <a:ln w="140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6" name="CustomShape 11"/>
          <p:cNvSpPr/>
          <p:nvPr/>
        </p:nvSpPr>
        <p:spPr>
          <a:xfrm>
            <a:off x="4155480" y="2892240"/>
            <a:ext cx="12528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i="1" lang="en-US" sz="1550" spc="9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vi-VN" sz="1550" spc="-1" strike="noStrike">
              <a:latin typeface="Arial"/>
            </a:endParaRPr>
          </a:p>
        </p:txBody>
      </p:sp>
      <p:sp>
        <p:nvSpPr>
          <p:cNvPr id="477" name="CustomShape 12"/>
          <p:cNvSpPr/>
          <p:nvPr/>
        </p:nvSpPr>
        <p:spPr>
          <a:xfrm>
            <a:off x="4397040" y="2908440"/>
            <a:ext cx="96048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n-US" sz="4050" spc="-7" strike="noStrike" baseline="4000">
                <a:solidFill>
                  <a:srgbClr val="000000"/>
                </a:solidFill>
                <a:latin typeface="Times New Roman"/>
              </a:rPr>
              <a:t>x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400" spc="-14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x&gt;0.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78" name="CustomShape 13"/>
          <p:cNvSpPr/>
          <p:nvPr/>
        </p:nvSpPr>
        <p:spPr>
          <a:xfrm>
            <a:off x="457200" y="43740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4"/>
          <p:cNvSpPr/>
          <p:nvPr/>
        </p:nvSpPr>
        <p:spPr>
          <a:xfrm>
            <a:off x="840600" y="3384360"/>
            <a:ext cx="8299800" cy="19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69800" indent="-456840">
              <a:lnSpc>
                <a:spcPct val="100000"/>
              </a:lnSpc>
              <a:spcBef>
                <a:spcPts val="99"/>
              </a:spcBef>
              <a:buClr>
                <a:srgbClr val="184bb2"/>
              </a:buClr>
              <a:buFont typeface="StarSymbol"/>
              <a:buAutoNum type="arabicPeriod" startAt="3"/>
              <a:tabLst>
                <a:tab algn="l" pos="469440"/>
                <a:tab algn="l" pos="469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Viết chương trình nhập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vào 2 số a, b. Sau đó hoán đổi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giá </a:t>
            </a:r>
            <a:r>
              <a:rPr b="0" lang="en-US" sz="2400" spc="-12" strike="noStrike">
                <a:solidFill>
                  <a:srgbClr val="132767"/>
                </a:solidFill>
                <a:latin typeface="Times New Roman"/>
              </a:rPr>
              <a:t>trị 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của 2 số</a:t>
            </a:r>
            <a:r>
              <a:rPr b="0" lang="en-US" sz="2400" spc="-2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đó:</a:t>
            </a:r>
            <a:endParaRPr b="0" lang="vi-VN" sz="2400" spc="-1" strike="noStrike">
              <a:latin typeface="Arial"/>
            </a:endParaRPr>
          </a:p>
          <a:p>
            <a:pPr marL="412920">
              <a:lnSpc>
                <a:spcPct val="100000"/>
              </a:lnSpc>
              <a:tabLst>
                <a:tab algn="l" pos="469440"/>
                <a:tab algn="l" pos="469800"/>
              </a:tabLst>
            </a:pP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a/ Cho phép dùng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biến trung</a:t>
            </a:r>
            <a:r>
              <a:rPr b="0" lang="en-US" sz="2400" spc="-5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gian.</a:t>
            </a:r>
            <a:endParaRPr b="0" lang="vi-VN" sz="2400" spc="-1" strike="noStrike">
              <a:latin typeface="Arial"/>
            </a:endParaRPr>
          </a:p>
          <a:p>
            <a:pPr marL="412920">
              <a:lnSpc>
                <a:spcPct val="100000"/>
              </a:lnSpc>
              <a:spcBef>
                <a:spcPts val="575"/>
              </a:spcBef>
              <a:tabLst>
                <a:tab algn="l" pos="469440"/>
                <a:tab algn="l" pos="469800"/>
              </a:tabLst>
            </a:pP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b/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Không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được phép dùng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biến trung</a:t>
            </a:r>
            <a:r>
              <a:rPr b="0" lang="en-US" sz="2400" spc="-3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gian.</a:t>
            </a:r>
            <a:endParaRPr b="0" lang="vi-VN" sz="2400" spc="-1" strike="noStrike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575"/>
              </a:spcBef>
              <a:buClr>
                <a:srgbClr val="184bb2"/>
              </a:buClr>
              <a:buFont typeface="StarSymbol"/>
              <a:buAutoNum type="arabicPeriod" startAt="4"/>
              <a:tabLst>
                <a:tab algn="l" pos="469440"/>
                <a:tab algn="l" pos="469800"/>
              </a:tabLst>
            </a:pP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Viết chương trình tính siện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tích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tam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giác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theo công thức</a:t>
            </a:r>
            <a:r>
              <a:rPr b="0" lang="en-US" sz="2400" spc="-8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sau:</a:t>
            </a:r>
            <a:endParaRPr b="0" lang="vi-VN" sz="2400" spc="-1" strike="noStrike">
              <a:latin typeface="Arial"/>
            </a:endParaRPr>
          </a:p>
        </p:txBody>
      </p:sp>
      <p:sp>
        <p:nvSpPr>
          <p:cNvPr id="480" name="CustomShape 15"/>
          <p:cNvSpPr/>
          <p:nvPr/>
        </p:nvSpPr>
        <p:spPr>
          <a:xfrm>
            <a:off x="457200" y="5353200"/>
            <a:ext cx="9143640" cy="978840"/>
          </a:xfrm>
          <a:custGeom>
            <a:avLst/>
            <a:gdLst/>
            <a:ah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6"/>
          <p:cNvSpPr/>
          <p:nvPr/>
        </p:nvSpPr>
        <p:spPr>
          <a:xfrm>
            <a:off x="1755000" y="5432400"/>
            <a:ext cx="5383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059280"/>
              </a:tabLst>
            </a:pP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S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=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, với p =</a:t>
            </a:r>
            <a:r>
              <a:rPr b="0" lang="en-US" sz="2400" spc="-7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(a+b+c)/2</a:t>
            </a:r>
            <a:endParaRPr b="0" lang="vi-VN" sz="2400" spc="-1" strike="noStrike">
              <a:latin typeface="Arial"/>
            </a:endParaRPr>
          </a:p>
        </p:txBody>
      </p:sp>
      <p:grpSp>
        <p:nvGrpSpPr>
          <p:cNvPr id="482" name="Group 17"/>
          <p:cNvGrpSpPr/>
          <p:nvPr/>
        </p:nvGrpSpPr>
        <p:grpSpPr>
          <a:xfrm>
            <a:off x="2257200" y="5475600"/>
            <a:ext cx="2405160" cy="279720"/>
            <a:chOff x="2257200" y="5475600"/>
            <a:chExt cx="2405160" cy="279720"/>
          </a:xfrm>
        </p:grpSpPr>
        <p:sp>
          <p:nvSpPr>
            <p:cNvPr id="483" name="CustomShape 18"/>
            <p:cNvSpPr/>
            <p:nvPr/>
          </p:nvSpPr>
          <p:spPr>
            <a:xfrm>
              <a:off x="2257200" y="5654880"/>
              <a:ext cx="31320" cy="18000"/>
            </a:xfrm>
            <a:custGeom>
              <a:avLst/>
              <a:gdLst/>
              <a:ahLst/>
              <a:rect l="l" t="t" r="r" b="b"/>
              <a:pathLst>
                <a:path w="31750" h="18414">
                  <a:moveTo>
                    <a:pt x="0" y="18287"/>
                  </a:moveTo>
                  <a:lnTo>
                    <a:pt x="31242" y="0"/>
                  </a:lnTo>
                </a:path>
              </a:pathLst>
            </a:custGeom>
            <a:noFill/>
            <a:ln w="10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19"/>
            <p:cNvSpPr/>
            <p:nvPr/>
          </p:nvSpPr>
          <p:spPr>
            <a:xfrm>
              <a:off x="2288160" y="5660280"/>
              <a:ext cx="46800" cy="95040"/>
            </a:xfrm>
            <a:custGeom>
              <a:avLst/>
              <a:gdLst/>
              <a:ahLst/>
              <a:rect l="l" t="t" r="r" b="b"/>
              <a:pathLst>
                <a:path w="46989" h="95250">
                  <a:moveTo>
                    <a:pt x="0" y="0"/>
                  </a:moveTo>
                  <a:lnTo>
                    <a:pt x="46481" y="95250"/>
                  </a:lnTo>
                </a:path>
              </a:pathLst>
            </a:custGeom>
            <a:noFill/>
            <a:ln w="205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20"/>
            <p:cNvSpPr/>
            <p:nvPr/>
          </p:nvSpPr>
          <p:spPr>
            <a:xfrm>
              <a:off x="2340000" y="5475600"/>
              <a:ext cx="2322360" cy="279720"/>
            </a:xfrm>
            <a:custGeom>
              <a:avLst/>
              <a:gdLst/>
              <a:ahLst/>
              <a:rect l="l" t="t" r="r" b="b"/>
              <a:pathLst>
                <a:path w="2322829" h="280035">
                  <a:moveTo>
                    <a:pt x="0" y="279653"/>
                  </a:moveTo>
                  <a:lnTo>
                    <a:pt x="60960" y="0"/>
                  </a:lnTo>
                  <a:moveTo>
                    <a:pt x="60960" y="0"/>
                  </a:moveTo>
                  <a:lnTo>
                    <a:pt x="2322575" y="0"/>
                  </a:lnTo>
                </a:path>
              </a:pathLst>
            </a:custGeom>
            <a:noFill/>
            <a:ln w="10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6" name="CustomShape 21"/>
          <p:cNvSpPr/>
          <p:nvPr/>
        </p:nvSpPr>
        <p:spPr>
          <a:xfrm>
            <a:off x="2418120" y="5447520"/>
            <a:ext cx="2239920" cy="3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i="1" lang="en-US" sz="1950" spc="-12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1950" spc="-12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950" spc="-35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950" spc="-12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950" spc="-25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950" spc="-12" strike="noStrike">
                <a:solidFill>
                  <a:srgbClr val="000000"/>
                </a:solidFill>
                <a:latin typeface="Symbol"/>
              </a:rPr>
              <a:t></a:t>
            </a:r>
            <a:r>
              <a:rPr b="0" lang="en-US" sz="195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950" spc="-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950" spc="-7" strike="noStrike">
                <a:solidFill>
                  <a:srgbClr val="000000"/>
                </a:solidFill>
                <a:latin typeface="Arial"/>
              </a:rPr>
              <a:t>)(</a:t>
            </a:r>
            <a:r>
              <a:rPr b="0" lang="en-US" sz="1950" spc="-35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950" spc="-12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950" spc="-25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950" spc="-12" strike="noStrike">
                <a:solidFill>
                  <a:srgbClr val="000000"/>
                </a:solidFill>
                <a:latin typeface="Symbol"/>
              </a:rPr>
              <a:t></a:t>
            </a:r>
            <a:r>
              <a:rPr b="0" lang="en-US" sz="19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950" spc="-7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950" spc="-7" strike="noStrike">
                <a:solidFill>
                  <a:srgbClr val="000000"/>
                </a:solidFill>
                <a:latin typeface="Arial"/>
              </a:rPr>
              <a:t>)(</a:t>
            </a:r>
            <a:r>
              <a:rPr b="0" lang="en-US" sz="1950" spc="-35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950" spc="-12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i="1" lang="en-US" sz="1950" spc="-25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950" spc="-12" strike="noStrike">
                <a:solidFill>
                  <a:srgbClr val="000000"/>
                </a:solidFill>
                <a:latin typeface="Symbol"/>
              </a:rPr>
              <a:t></a:t>
            </a:r>
            <a:r>
              <a:rPr b="0" lang="en-US" sz="195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1950" spc="9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950" spc="9" strike="noStrike">
                <a:solidFill>
                  <a:srgbClr val="000000"/>
                </a:solidFill>
                <a:latin typeface="Arial"/>
              </a:rPr>
              <a:t>)</a:t>
            </a:r>
            <a:endParaRPr b="0" lang="vi-VN" sz="1950" spc="-1" strike="noStrike">
              <a:latin typeface="Arial"/>
            </a:endParaRPr>
          </a:p>
        </p:txBody>
      </p:sp>
      <p:sp>
        <p:nvSpPr>
          <p:cNvPr id="487" name="TextShape 22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56463149-5D07-4D2F-A70C-3FBE91F9279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  <p:sp>
        <p:nvSpPr>
          <p:cNvPr id="488" name="CustomShape 23"/>
          <p:cNvSpPr/>
          <p:nvPr/>
        </p:nvSpPr>
        <p:spPr>
          <a:xfrm>
            <a:off x="815400" y="5871600"/>
            <a:ext cx="83631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94640" indent="-4568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184bb2"/>
                </a:solidFill>
                <a:latin typeface="Times New Roman"/>
              </a:rPr>
              <a:t>5.</a:t>
            </a:r>
            <a:r>
              <a:rPr b="0" lang="en-US" sz="2400" spc="-1" strike="noStrike">
                <a:solidFill>
                  <a:srgbClr val="184bb2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V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ết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hư</a:t>
            </a:r>
            <a:r>
              <a:rPr b="0" lang="en-US" sz="2400" spc="4" strike="noStrike">
                <a:solidFill>
                  <a:srgbClr val="132767"/>
                </a:solidFill>
                <a:latin typeface="Times New Roman"/>
              </a:rPr>
              <a:t>ơ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trìn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tín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khoản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g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các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ừ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ột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iể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m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I(</a:t>
            </a:r>
            <a:r>
              <a:rPr b="0" lang="en-US" sz="2400" spc="4" strike="noStrike">
                <a:solidFill>
                  <a:srgbClr val="132767"/>
                </a:solidFill>
                <a:latin typeface="Times New Roman"/>
              </a:rPr>
              <a:t>x</a:t>
            </a:r>
            <a:r>
              <a:rPr b="0" lang="en-US" sz="2400" spc="-7" strike="noStrike" baseline="-20000">
                <a:solidFill>
                  <a:srgbClr val="132767"/>
                </a:solid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,</a:t>
            </a:r>
            <a:r>
              <a:rPr b="0" lang="en-US" sz="2400" spc="4" strike="noStrike">
                <a:solidFill>
                  <a:srgbClr val="132767"/>
                </a:solidFill>
                <a:latin typeface="Times New Roman"/>
              </a:rPr>
              <a:t>y</a:t>
            </a:r>
            <a:r>
              <a:rPr b="0" lang="en-US" sz="2400" spc="-1" strike="noStrike" baseline="-20000">
                <a:solidFill>
                  <a:srgbClr val="132767"/>
                </a:solidFill>
                <a:latin typeface="Times New Roman"/>
              </a:rPr>
              <a:t>i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)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đ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ế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n  </a:t>
            </a:r>
            <a:r>
              <a:rPr b="0" lang="en-US" sz="2400" spc="-7" strike="noStrike">
                <a:solidFill>
                  <a:srgbClr val="132767"/>
                </a:solidFill>
                <a:latin typeface="Times New Roman"/>
              </a:rPr>
              <a:t>đường thẳng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có phương trình D: Ax + By + C =</a:t>
            </a:r>
            <a:r>
              <a:rPr b="0" lang="en-US" sz="24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132767"/>
                </a:solidFill>
                <a:latin typeface="Times New Roman"/>
              </a:rPr>
              <a:t>0.</a:t>
            </a:r>
            <a:endParaRPr b="0" lang="vi-V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3553560" y="980280"/>
            <a:ext cx="493308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ffffff"/>
                </a:solidFill>
                <a:latin typeface="Times New Roman"/>
              </a:rPr>
              <a:t>Giới thiệu </a:t>
            </a:r>
            <a:r>
              <a:rPr b="1" lang="en-US" sz="3600" spc="-1" strike="noStrike">
                <a:solidFill>
                  <a:srgbClr val="ffffff"/>
                </a:solidFill>
                <a:latin typeface="Times New Roman"/>
              </a:rPr>
              <a:t>về </a:t>
            </a:r>
            <a:r>
              <a:rPr b="1" lang="en-US" sz="3600" spc="-7" strike="noStrike">
                <a:solidFill>
                  <a:srgbClr val="ffffff"/>
                </a:solidFill>
                <a:latin typeface="Times New Roman"/>
              </a:rPr>
              <a:t>ngôn </a:t>
            </a:r>
            <a:r>
              <a:rPr b="1" lang="en-US" sz="3600" spc="-1" strike="noStrike">
                <a:solidFill>
                  <a:srgbClr val="ffffff"/>
                </a:solidFill>
                <a:latin typeface="Times New Roman"/>
              </a:rPr>
              <a:t>ngữ</a:t>
            </a:r>
            <a:r>
              <a:rPr b="1" lang="en-US" sz="3600" spc="-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US" sz="3600" spc="-1" strike="noStrike">
                <a:solidFill>
                  <a:srgbClr val="ffffff"/>
                </a:solidFill>
                <a:latin typeface="Times New Roman"/>
              </a:rPr>
              <a:t>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2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73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4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7" name="CustomShape 4"/>
          <p:cNvSpPr/>
          <p:nvPr/>
        </p:nvSpPr>
        <p:spPr>
          <a:xfrm>
            <a:off x="457200" y="3394800"/>
            <a:ext cx="9143640" cy="1958040"/>
          </a:xfrm>
          <a:custGeom>
            <a:avLst/>
            <a:gdLst/>
            <a:ah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840600" y="1850400"/>
            <a:ext cx="8224200" cy="42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6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6400"/>
              </a:tabLst>
            </a:pP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Ngôn ngữ lập trình C do Dennis Ritchie đề xuất </a:t>
            </a:r>
            <a:r>
              <a:rPr b="0" lang="en-US" sz="2600" spc="-1" strike="noStrike">
                <a:solidFill>
                  <a:srgbClr val="132767"/>
                </a:solidFill>
                <a:latin typeface="Times New Roman"/>
              </a:rPr>
              <a:t>vào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năm  1972 tại phòng thí nghiệm Bell Telephone. Mục đích ban  đầu của ngôn ngữ C là để thiết kế hệ điều hành</a:t>
            </a:r>
            <a:r>
              <a:rPr b="0" lang="en-US" sz="2600" spc="18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UNIX.</a:t>
            </a:r>
            <a:endParaRPr b="0" lang="vi-VN" sz="26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24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6400"/>
              </a:tabLst>
            </a:pP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C là một ngôn ngữ lập trình mạnh và mềm</a:t>
            </a:r>
            <a:r>
              <a:rPr b="0" lang="en-US" sz="2600" spc="2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dẻo.</a:t>
            </a:r>
            <a:endParaRPr b="0" lang="vi-VN" sz="26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24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6400"/>
              </a:tabLst>
            </a:pP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Tuy nhiên, có nhiều tổ chức khác nhau phát triển C nên đã  có nhiều sự khác biệt trong các trình biên dịch khác nhau  của C, gây khó khăn cho nhiều người lập</a:t>
            </a:r>
            <a:r>
              <a:rPr b="0" lang="en-US" sz="2600" spc="1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6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624"/>
              </a:spcBef>
              <a:buClr>
                <a:srgbClr val="184bb2"/>
              </a:buClr>
              <a:buFont typeface="Wingdings" charset="2"/>
              <a:buChar char=""/>
              <a:tabLst>
                <a:tab algn="l" pos="356400"/>
              </a:tabLst>
            </a:pP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Để khắc phục, năm 1983 </a:t>
            </a:r>
            <a:r>
              <a:rPr b="0" i="1" lang="en-US" sz="2600" spc="-7" strike="noStrike">
                <a:solidFill>
                  <a:srgbClr val="132767"/>
                </a:solidFill>
                <a:latin typeface="Times New Roman"/>
              </a:rPr>
              <a:t>Viện Tiêu chuẩn Quốc gia Hoa  Kỳ </a:t>
            </a:r>
            <a:r>
              <a:rPr b="0" lang="en-US" sz="2600" spc="-12" strike="noStrike">
                <a:solidFill>
                  <a:srgbClr val="132767"/>
                </a:solidFill>
                <a:latin typeface="Times New Roman"/>
              </a:rPr>
              <a:t>(ANSI)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đã thành lập một ủy ban để đưa </a:t>
            </a:r>
            <a:r>
              <a:rPr b="0" lang="en-US" sz="2600" spc="-12" strike="noStrike">
                <a:solidFill>
                  <a:srgbClr val="132767"/>
                </a:solidFill>
                <a:latin typeface="Times New Roman"/>
              </a:rPr>
              <a:t>ra </a:t>
            </a:r>
            <a:r>
              <a:rPr b="0" lang="en-US" sz="2600" spc="-7" strike="noStrike">
                <a:solidFill>
                  <a:srgbClr val="132767"/>
                </a:solidFill>
                <a:latin typeface="Times New Roman"/>
              </a:rPr>
              <a:t>một định  nghĩa chuẩn cho ngôn ngữ C, gọi là </a:t>
            </a:r>
            <a:r>
              <a:rPr b="1" i="1" lang="en-US" sz="2600" spc="-7" strike="noStrike">
                <a:solidFill>
                  <a:srgbClr val="132767"/>
                </a:solidFill>
                <a:latin typeface="Times New Roman"/>
              </a:rPr>
              <a:t>ANSI Standard</a:t>
            </a:r>
            <a:r>
              <a:rPr b="1" i="1" lang="en-US" sz="2600" spc="38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i="1" lang="en-US" sz="26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600" spc="-1" strike="noStrike">
                <a:solidFill>
                  <a:srgbClr val="132767"/>
                </a:solidFill>
                <a:latin typeface="Times New Roman"/>
              </a:rPr>
              <a:t>.</a:t>
            </a:r>
            <a:endParaRPr b="0" lang="vi-VN" sz="2600" spc="-1" strike="noStrike">
              <a:latin typeface="Arial"/>
            </a:endParaRPr>
          </a:p>
        </p:txBody>
      </p:sp>
      <p:sp>
        <p:nvSpPr>
          <p:cNvPr id="79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8219024D-43E1-41BA-9B0D-983AB94A376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902680" y="721080"/>
            <a:ext cx="6613920" cy="1310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000" spc="-7" strike="noStrike">
                <a:solidFill>
                  <a:srgbClr val="ffffff"/>
                </a:solidFill>
                <a:latin typeface="Times New Roman"/>
              </a:rPr>
              <a:t>MÔI TRƯỜNG LẬP TRÌNH (</a:t>
            </a:r>
            <a:r>
              <a:rPr b="1" lang="en-US" sz="3000" spc="-7" strike="noStrike">
                <a:solidFill>
                  <a:srgbClr val="ff0000"/>
                </a:solidFill>
                <a:latin typeface="Times New Roman"/>
              </a:rPr>
              <a:t>Dev</a:t>
            </a:r>
            <a:r>
              <a:rPr b="1" lang="en-US" sz="3000" spc="-55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3000" spc="-7" strike="noStrike">
                <a:solidFill>
                  <a:srgbClr val="ff0000"/>
                </a:solidFill>
                <a:latin typeface="Times New Roman"/>
              </a:rPr>
              <a:t>C++</a:t>
            </a:r>
            <a:r>
              <a:rPr b="1" lang="en-US" sz="3000" spc="-7" strike="noStrike">
                <a:solidFill>
                  <a:srgbClr val="ffffff"/>
                </a:solidFill>
                <a:latin typeface="Times New Roman"/>
              </a:rPr>
              <a:t>)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1" name="Group 2"/>
          <p:cNvGrpSpPr/>
          <p:nvPr/>
        </p:nvGrpSpPr>
        <p:grpSpPr>
          <a:xfrm>
            <a:off x="457200" y="1436400"/>
            <a:ext cx="9143640" cy="211680"/>
            <a:chOff x="457200" y="1436400"/>
            <a:chExt cx="9143640" cy="211680"/>
          </a:xfrm>
        </p:grpSpPr>
        <p:pic>
          <p:nvPicPr>
            <p:cNvPr id="82" name="object 4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object 5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object 6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5" name="CustomShape 3"/>
          <p:cNvSpPr/>
          <p:nvPr/>
        </p:nvSpPr>
        <p:spPr>
          <a:xfrm>
            <a:off x="457200" y="2415600"/>
            <a:ext cx="9143640" cy="1958040"/>
          </a:xfrm>
          <a:custGeom>
            <a:avLst/>
            <a:gdLst/>
            <a:ah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840600" y="1621080"/>
            <a:ext cx="8224200" cy="53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Dev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C++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là một công cụ hỗ trợ biên dịch các </a:t>
            </a:r>
            <a:r>
              <a:rPr b="0" lang="en-US" sz="2800" spc="-52" strike="noStrike">
                <a:solidFill>
                  <a:srgbClr val="132767"/>
                </a:solidFill>
                <a:latin typeface="Times New Roman"/>
              </a:rPr>
              <a:t>chương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trình viết bằng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C/C++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trên cả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hệ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thốngWindows lẫn 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Linux. Có thể download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tại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địa</a:t>
            </a:r>
            <a:r>
              <a:rPr b="0" lang="en-US" sz="2800" spc="-11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chỉ:</a:t>
            </a:r>
            <a:endParaRPr b="0" lang="vi-V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  <a:tabLst>
                <a:tab algn="l" pos="0"/>
              </a:tabLst>
            </a:pPr>
            <a:r>
              <a:rPr b="1" lang="en-US" sz="2800" spc="-1" strike="noStrike" u="heavy">
                <a:solidFill>
                  <a:srgbClr val="0000ff"/>
                </a:solidFill>
                <a:uFill>
                  <a:solidFill>
                    <a:srgbClr val="55aba9"/>
                  </a:solidFill>
                </a:uFill>
                <a:latin typeface="Times New Roman"/>
                <a:hlinkClick r:id="rId4"/>
              </a:rPr>
              <a:t>http://www.bloodshed.net/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55aba9"/>
                  </a:solidFill>
                </a:uFill>
                <a:latin typeface="Times New Roman"/>
                <a:hlinkClick r:id="rId5"/>
              </a:rPr>
              <a:t>.</a:t>
            </a:r>
            <a:endParaRPr b="0" lang="vi-VN" sz="2800" spc="-1" strike="noStrike">
              <a:latin typeface="Arial"/>
            </a:endParaRPr>
          </a:p>
          <a:p>
            <a:pPr marL="35496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49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1" lang="en-US" sz="2800" spc="49" strike="noStrike">
                <a:solidFill>
                  <a:srgbClr val="132767"/>
                </a:solidFill>
                <a:latin typeface="Times New Roman"/>
              </a:rPr>
              <a:t>Dev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C++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được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sử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dụng trong việc học tập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và </a:t>
            </a:r>
            <a:r>
              <a:rPr b="0" lang="en-US" sz="2800" spc="-60" strike="noStrike">
                <a:solidFill>
                  <a:srgbClr val="132767"/>
                </a:solidFill>
                <a:latin typeface="Times New Roman"/>
              </a:rPr>
              <a:t>giảng 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dạy tại các trường học cũng như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trong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các kỳ thi  Olympic Tin học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vì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giao diện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dễ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sử dụng và dung  lượng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nhỏ</a:t>
            </a:r>
            <a:r>
              <a:rPr b="0" lang="en-US" sz="2800" spc="-3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gọn.</a:t>
            </a:r>
            <a:endParaRPr b="0" lang="vi-VN" sz="2800" spc="-1" strike="noStrike">
              <a:latin typeface="Arial"/>
            </a:endParaRPr>
          </a:p>
          <a:p>
            <a:pPr marL="354960" indent="-342720" algn="just">
              <a:lnSpc>
                <a:spcPct val="100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en-US" sz="2800" spc="63" strike="noStrike">
                <a:solidFill>
                  <a:srgbClr val="184bb2"/>
                </a:solidFill>
                <a:latin typeface="Wingdings"/>
              </a:rPr>
              <a:t></a:t>
            </a:r>
            <a:r>
              <a:rPr b="0" lang="en-US" sz="2800" spc="63" strike="noStrike">
                <a:solidFill>
                  <a:srgbClr val="132767"/>
                </a:solidFill>
                <a:latin typeface="Times New Roman"/>
              </a:rPr>
              <a:t>Mã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nguồn viết trên Dev 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C++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có thể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biên dịch </a:t>
            </a:r>
            <a:r>
              <a:rPr b="1" lang="en-US" sz="2800" spc="-66" strike="noStrike">
                <a:solidFill>
                  <a:srgbClr val="132767"/>
                </a:solidFill>
                <a:latin typeface="Times New Roman"/>
              </a:rPr>
              <a:t>được </a:t>
            </a:r>
            <a:r>
              <a:rPr b="1" lang="en-US" sz="2800" spc="568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trên các môi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trường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khác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nhưng mã nguồn viết trên  các môi trường khác có thể không biên dịch được trên  Dev</a:t>
            </a:r>
            <a:r>
              <a:rPr b="0" lang="en-US" sz="2800" spc="-15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C++.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DC4760E2-2D4F-44B9-99EA-67B070927A50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794400" y="1043280"/>
            <a:ext cx="4451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SỬ DỤNG DEV C++</a:t>
            </a:r>
            <a:r>
              <a:rPr b="1" lang="en-US" sz="32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5.0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9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90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1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" name="CustomShape 4"/>
          <p:cNvSpPr/>
          <p:nvPr/>
        </p:nvSpPr>
        <p:spPr>
          <a:xfrm>
            <a:off x="840600" y="1687680"/>
            <a:ext cx="7592400" cy="14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>
            <a:spAutoFit/>
          </a:bodyPr>
          <a:p>
            <a:pPr marL="12600">
              <a:lnSpc>
                <a:spcPct val="100000"/>
              </a:lnSpc>
              <a:spcBef>
                <a:spcPts val="774"/>
              </a:spcBef>
            </a:pPr>
            <a:r>
              <a:rPr b="1" lang="en-US" sz="2800" spc="-7" strike="noStrike">
                <a:solidFill>
                  <a:srgbClr val="ff0000"/>
                </a:solidFill>
                <a:latin typeface="Times New Roman"/>
              </a:rPr>
              <a:t>Tạo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một chương trình</a:t>
            </a:r>
            <a:r>
              <a:rPr b="1" lang="en-US" sz="2800" spc="-41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mới</a:t>
            </a:r>
            <a:endParaRPr b="0" lang="vi-VN" sz="2800" spc="-1" strike="noStrike">
              <a:latin typeface="Arial"/>
            </a:endParaRPr>
          </a:p>
          <a:p>
            <a:pPr marL="526320" indent="-514080">
              <a:lnSpc>
                <a:spcPct val="100000"/>
              </a:lnSpc>
              <a:spcBef>
                <a:spcPts val="680"/>
              </a:spcBef>
              <a:tabLst>
                <a:tab algn="l" pos="0"/>
              </a:tabLst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1: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Vào menu File </a:t>
            </a: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New </a:t>
            </a: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 Source File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(xem  hình)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hoặc nhấn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tổ hợp phím</a:t>
            </a:r>
            <a:r>
              <a:rPr b="0" lang="en-US" sz="2800" spc="-10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Ctrl_N:</a:t>
            </a:r>
            <a:endParaRPr b="0" lang="vi-VN" sz="2800" spc="-1" strike="noStrike">
              <a:latin typeface="Arial"/>
            </a:endParaRPr>
          </a:p>
        </p:txBody>
      </p:sp>
      <p:pic>
        <p:nvPicPr>
          <p:cNvPr id="95" name="object 9" descr=""/>
          <p:cNvPicPr/>
          <p:nvPr/>
        </p:nvPicPr>
        <p:blipFill>
          <a:blip r:embed="rId4"/>
          <a:stretch/>
        </p:blipFill>
        <p:spPr>
          <a:xfrm>
            <a:off x="2698920" y="3276720"/>
            <a:ext cx="4387320" cy="3311280"/>
          </a:xfrm>
          <a:prstGeom prst="rect">
            <a:avLst/>
          </a:prstGeom>
          <a:ln>
            <a:noFill/>
          </a:ln>
        </p:spPr>
      </p:pic>
      <p:sp>
        <p:nvSpPr>
          <p:cNvPr id="96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5F1BBDE0-1FCB-4F37-A0F4-0147F91ECA5C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794400" y="1043280"/>
            <a:ext cx="4451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SỬ DỤNG DEV C++</a:t>
            </a:r>
            <a:r>
              <a:rPr b="1" lang="en-US" sz="32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5.0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99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0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CustomShape 4"/>
          <p:cNvSpPr/>
          <p:nvPr/>
        </p:nvSpPr>
        <p:spPr>
          <a:xfrm>
            <a:off x="840600" y="1688400"/>
            <a:ext cx="8070480" cy="19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2: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Soạn thảo chương</a:t>
            </a:r>
            <a:r>
              <a:rPr b="0" lang="en-US" sz="2800" spc="-72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3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Dịch chương</a:t>
            </a:r>
            <a:r>
              <a:rPr b="0" lang="en-US" sz="2800" spc="-6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80"/>
              </a:spcBef>
              <a:tabLst>
                <a:tab algn="l" pos="1109520"/>
                <a:tab algn="l" pos="2063880"/>
                <a:tab algn="l" pos="3368520"/>
                <a:tab algn="l" pos="3882240"/>
                <a:tab algn="l" pos="5268600"/>
                <a:tab algn="l" pos="6220440"/>
                <a:tab algn="l" pos="7074000"/>
                <a:tab algn="l" pos="751320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o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men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E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xecut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e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Compil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e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(ho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ặ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ổ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ợp  phím </a:t>
            </a: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Ctrl_F9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), nếu có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lỗi thì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phải sửa</a:t>
            </a:r>
            <a:r>
              <a:rPr b="0" lang="en-US" sz="2800" spc="-111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lỗi.</a:t>
            </a:r>
            <a:endParaRPr b="0" lang="vi-VN" sz="2800" spc="-1" strike="noStrike">
              <a:latin typeface="Arial"/>
            </a:endParaRPr>
          </a:p>
        </p:txBody>
      </p:sp>
      <p:pic>
        <p:nvPicPr>
          <p:cNvPr id="104" name="object 9" descr=""/>
          <p:cNvPicPr/>
          <p:nvPr/>
        </p:nvPicPr>
        <p:blipFill>
          <a:blip r:embed="rId4"/>
          <a:stretch/>
        </p:blipFill>
        <p:spPr>
          <a:xfrm>
            <a:off x="2666880" y="3828960"/>
            <a:ext cx="4496040" cy="2876040"/>
          </a:xfrm>
          <a:prstGeom prst="rect">
            <a:avLst/>
          </a:prstGeom>
          <a:ln>
            <a:noFill/>
          </a:ln>
        </p:spPr>
      </p:pic>
      <p:sp>
        <p:nvSpPr>
          <p:cNvPr id="105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CD410710-FDE7-4F72-B7FA-4E38063DDD36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794400" y="1043280"/>
            <a:ext cx="44510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SỬ DỤNG DEV C++</a:t>
            </a:r>
            <a:r>
              <a:rPr b="1" lang="en-US" sz="32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12" strike="noStrike">
                <a:solidFill>
                  <a:srgbClr val="ffffff"/>
                </a:solidFill>
                <a:latin typeface="Arial"/>
              </a:rPr>
              <a:t>5.0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0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2" name="CustomShape 4"/>
          <p:cNvSpPr/>
          <p:nvPr/>
        </p:nvSpPr>
        <p:spPr>
          <a:xfrm>
            <a:off x="840600" y="1687680"/>
            <a:ext cx="8070480" cy="18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>
            <a:spAutoFit/>
          </a:bodyPr>
          <a:p>
            <a:pPr marL="12600">
              <a:lnSpc>
                <a:spcPct val="100000"/>
              </a:lnSpc>
              <a:spcBef>
                <a:spcPts val="774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4: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Chạy chương</a:t>
            </a:r>
            <a:r>
              <a:rPr b="0" lang="en-US" sz="2800" spc="-6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trình.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ts val="3353"/>
              </a:lnSpc>
              <a:spcBef>
                <a:spcPts val="680"/>
              </a:spcBef>
              <a:tabLst>
                <a:tab algn="l" pos="1081440"/>
                <a:tab algn="l" pos="2005200"/>
                <a:tab algn="l" pos="3766320"/>
                <a:tab algn="l" pos="4492080"/>
                <a:tab algn="l" pos="5415840"/>
                <a:tab algn="l" pos="6240240"/>
                <a:tab algn="l" pos="6650280"/>
                <a:tab algn="l" pos="7326720"/>
              </a:tabLst>
            </a:pP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Và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o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men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Execut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e</a:t>
            </a:r>
            <a:r>
              <a:rPr b="0" lang="en-US" sz="2800" spc="344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Symbol"/>
              </a:rPr>
              <a:t>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Ru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o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ặ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c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nhấ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n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t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ổ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h</a:t>
            </a:r>
            <a:r>
              <a:rPr b="0" lang="en-US" sz="2800" spc="-12" strike="noStrike">
                <a:solidFill>
                  <a:srgbClr val="132767"/>
                </a:solidFill>
                <a:latin typeface="Times New Roman"/>
              </a:rPr>
              <a:t>ợ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ph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í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m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ts val="3353"/>
              </a:lnSpc>
              <a:tabLst>
                <a:tab algn="l" pos="1081440"/>
                <a:tab algn="l" pos="2005200"/>
                <a:tab algn="l" pos="3766320"/>
                <a:tab algn="l" pos="4492080"/>
                <a:tab algn="l" pos="5415840"/>
                <a:tab algn="l" pos="6240240"/>
                <a:tab algn="l" pos="6650280"/>
                <a:tab algn="l" pos="7326720"/>
              </a:tabLst>
            </a:pP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Ctrl_F10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 và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kiểm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tra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kết</a:t>
            </a:r>
            <a:r>
              <a:rPr b="0" lang="en-US" sz="2800" spc="-80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quả:</a:t>
            </a:r>
            <a:endParaRPr b="0" lang="vi-VN" sz="2800" spc="-1" strike="noStrike">
              <a:latin typeface="Arial"/>
            </a:endParaRPr>
          </a:p>
        </p:txBody>
      </p:sp>
      <p:pic>
        <p:nvPicPr>
          <p:cNvPr id="113" name="object 9" descr=""/>
          <p:cNvPicPr/>
          <p:nvPr/>
        </p:nvPicPr>
        <p:blipFill>
          <a:blip r:embed="rId4"/>
          <a:stretch/>
        </p:blipFill>
        <p:spPr>
          <a:xfrm>
            <a:off x="2578680" y="3276720"/>
            <a:ext cx="4431600" cy="286236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840600" y="6296760"/>
            <a:ext cx="63579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Times New Roman"/>
              </a:rPr>
              <a:t>Bước 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5: </a:t>
            </a:r>
            <a:r>
              <a:rPr b="0" lang="en-US" sz="2800" spc="-7" strike="noStrike">
                <a:solidFill>
                  <a:srgbClr val="132767"/>
                </a:solidFill>
                <a:latin typeface="Times New Roman"/>
              </a:rPr>
              <a:t>Lưu chương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trình vào đĩa</a:t>
            </a:r>
            <a:r>
              <a:rPr b="0" lang="en-US" sz="2800" spc="-126" strike="noStrike">
                <a:solidFill>
                  <a:srgbClr val="132767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(</a:t>
            </a:r>
            <a:r>
              <a:rPr b="1" lang="en-US" sz="2800" spc="-1" strike="noStrike">
                <a:solidFill>
                  <a:srgbClr val="132767"/>
                </a:solidFill>
                <a:latin typeface="Times New Roman"/>
              </a:rPr>
              <a:t>Ctrl_S</a:t>
            </a:r>
            <a:r>
              <a:rPr b="0" lang="en-US" sz="2800" spc="-1" strike="noStrike">
                <a:solidFill>
                  <a:srgbClr val="132767"/>
                </a:solidFill>
                <a:latin typeface="Times New Roman"/>
              </a:rPr>
              <a:t>).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15" name="TextShape 6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68A3EBB4-6C4F-48ED-ACEA-8F8DFFE964FB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036240" y="1013040"/>
            <a:ext cx="6423840" cy="131004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Cấu trúc của một chương trình</a:t>
            </a:r>
            <a:r>
              <a:rPr b="1" lang="en-US" sz="3200" spc="-7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7" name="Group 2"/>
          <p:cNvGrpSpPr/>
          <p:nvPr/>
        </p:nvGrpSpPr>
        <p:grpSpPr>
          <a:xfrm>
            <a:off x="457200" y="1436400"/>
            <a:ext cx="9143640" cy="978840"/>
            <a:chOff x="457200" y="1436400"/>
            <a:chExt cx="9143640" cy="978840"/>
          </a:xfrm>
        </p:grpSpPr>
        <p:sp>
          <p:nvSpPr>
            <p:cNvPr id="118" name="CustomShape 3"/>
            <p:cNvSpPr/>
            <p:nvPr/>
          </p:nvSpPr>
          <p:spPr>
            <a:xfrm>
              <a:off x="457200" y="1436400"/>
              <a:ext cx="9143640" cy="978840"/>
            </a:xfrm>
            <a:custGeom>
              <a:avLst/>
              <a:gdLst/>
              <a:ah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9" name="object 5" descr=""/>
            <p:cNvPicPr/>
            <p:nvPr/>
          </p:nvPicPr>
          <p:blipFill>
            <a:blip r:embed="rId1"/>
            <a:stretch/>
          </p:blipFill>
          <p:spPr>
            <a:xfrm>
              <a:off x="457200" y="1436400"/>
              <a:ext cx="9143640" cy="138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object 6" descr=""/>
            <p:cNvPicPr/>
            <p:nvPr/>
          </p:nvPicPr>
          <p:blipFill>
            <a:blip r:embed="rId2"/>
            <a:stretch/>
          </p:blipFill>
          <p:spPr>
            <a:xfrm>
              <a:off x="762120" y="1436400"/>
              <a:ext cx="8838720" cy="163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1" name="object 7" descr=""/>
            <p:cNvPicPr/>
            <p:nvPr/>
          </p:nvPicPr>
          <p:blipFill>
            <a:blip r:embed="rId3"/>
            <a:stretch/>
          </p:blipFill>
          <p:spPr>
            <a:xfrm>
              <a:off x="457200" y="1572120"/>
              <a:ext cx="9143640" cy="75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2" name="CustomShape 4"/>
          <p:cNvSpPr/>
          <p:nvPr/>
        </p:nvSpPr>
        <p:spPr>
          <a:xfrm>
            <a:off x="840600" y="1690560"/>
            <a:ext cx="73854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20000"/>
              </a:lnSpc>
              <a:spcBef>
                <a:spcPts val="99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#include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&lt;thư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viện.h&gt;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//khai báo các </a:t>
            </a:r>
            <a:r>
              <a:rPr b="0" lang="en-US" sz="2800" spc="-7" strike="noStrike">
                <a:solidFill>
                  <a:srgbClr val="132767"/>
                </a:solidFill>
                <a:latin typeface="Arial"/>
              </a:rPr>
              <a:t>thư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viện 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[Khai báo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các 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hằng biến, biến,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kiểu, hàm...]  int main()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//hàm</a:t>
            </a:r>
            <a:r>
              <a:rPr b="0" lang="en-US" sz="2800" spc="-26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132767"/>
                </a:solidFill>
                <a:latin typeface="Arial"/>
              </a:rPr>
              <a:t>chính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Symbol"/>
              </a:rPr>
              <a:t>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66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...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75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&lt;các câu</a:t>
            </a: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 lệnh&gt;;</a:t>
            </a:r>
            <a:endParaRPr b="0" lang="vi-VN" sz="2800" spc="-1" strike="noStrike">
              <a:latin typeface="Arial"/>
            </a:endParaRPr>
          </a:p>
          <a:p>
            <a:pPr marL="354960">
              <a:lnSpc>
                <a:spcPct val="100000"/>
              </a:lnSpc>
              <a:spcBef>
                <a:spcPts val="669"/>
              </a:spcBef>
            </a:pP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...</a:t>
            </a:r>
            <a:endParaRPr b="0" lang="vi-VN" sz="28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Arial"/>
              </a:rPr>
              <a:t>return</a:t>
            </a:r>
            <a:r>
              <a:rPr b="1" lang="en-US" sz="2800" spc="-15" strike="noStrike">
                <a:solidFill>
                  <a:srgbClr val="132767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132767"/>
                </a:solidFill>
                <a:latin typeface="Arial"/>
              </a:rPr>
              <a:t>0;</a:t>
            </a:r>
            <a:endParaRPr b="0" lang="vi-VN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132767"/>
                </a:solidFill>
                <a:latin typeface="Symbol"/>
              </a:rPr>
              <a:t></a:t>
            </a:r>
            <a:endParaRPr b="0" lang="vi-VN" sz="2800" spc="-1" strike="noStrike">
              <a:latin typeface="Arial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8814960" y="6903360"/>
            <a:ext cx="27396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644"/>
              </a:lnSpc>
            </a:pPr>
            <a:fld id="{5C41EC92-1C5E-40F1-A19C-F85BFB733F2B}" type="slidenum">
              <a:rPr b="0" lang="en-US" sz="1400" spc="-7" strike="noStrike">
                <a:solidFill>
                  <a:srgbClr val="132767"/>
                </a:solidFill>
                <a:latin typeface="Arial"/>
              </a:rPr>
              <a:t>&lt;number&gt;</a:t>
            </a:fld>
            <a:endParaRPr b="0" lang="vi-V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LibreOffice/6.4.6.2$Linux_X86_64 LibreOffice_project/40$Build-2</Application>
  <Words>2544</Words>
  <Paragraphs>469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2020-06-05T19:31:09Z</dcterms:created>
  <dc:creator>Pham Anh Phuong</dc:creator>
  <dc:description/>
  <dc:language>vi-VN</dc:language>
  <cp:lastModifiedBy/>
  <dcterms:modified xsi:type="dcterms:W3CDTF">2020-11-09T23:25:34Z</dcterms:modified>
  <cp:revision>2</cp:revision>
  <dc:subject/>
  <dc:title>Microsoft PowerPoint - Bai 2. Co ban ve Ngon ngu C.pptx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2013-11-13T00:00:00Z</vt:filetime>
  </property>
  <property fmtid="{D5CDD505-2E9C-101B-9397-08002B2CF9AE}" pid="4" name="Creator">
    <vt:lpwstr>PScript5.dll Version 5.2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2020-06-05T00:00:00Z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39</vt:i4>
  </property>
</Properties>
</file>