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75" r:id="rId21"/>
    <p:sldId id="279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86306-5BFF-420C-8EA5-E230C734A261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C0058-3F6B-46AF-B11A-CA52929C9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C8A0640-0A13-4B30-84E0-0A2091D47141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0887" cy="3422650"/>
          </a:xfrm>
          <a:solidFill>
            <a:srgbClr val="FFFFFF"/>
          </a:solidFill>
          <a:ln/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3"/>
            <a:ext cx="5470922" cy="4100286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A9CC-871A-43ED-9E10-F1F3312FB500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D2FA3-F21D-4193-9B2D-093D2CAC3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A9CC-871A-43ED-9E10-F1F3312FB500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D2FA3-F21D-4193-9B2D-093D2CAC3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A9CC-871A-43ED-9E10-F1F3312FB500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D2FA3-F21D-4193-9B2D-093D2CAC3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A9CC-871A-43ED-9E10-F1F3312FB500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D2FA3-F21D-4193-9B2D-093D2CAC3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A9CC-871A-43ED-9E10-F1F3312FB500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D2FA3-F21D-4193-9B2D-093D2CAC3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A9CC-871A-43ED-9E10-F1F3312FB500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D2FA3-F21D-4193-9B2D-093D2CAC3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A9CC-871A-43ED-9E10-F1F3312FB500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D2FA3-F21D-4193-9B2D-093D2CAC3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A9CC-871A-43ED-9E10-F1F3312FB500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D2FA3-F21D-4193-9B2D-093D2CAC3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A9CC-871A-43ED-9E10-F1F3312FB500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D2FA3-F21D-4193-9B2D-093D2CAC3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A9CC-871A-43ED-9E10-F1F3312FB500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D2FA3-F21D-4193-9B2D-093D2CAC3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A9CC-871A-43ED-9E10-F1F3312FB500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D2FA3-F21D-4193-9B2D-093D2CAC3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8A9CC-871A-43ED-9E10-F1F3312FB500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D2FA3-F21D-4193-9B2D-093D2CAC3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n.wikipedia.org/wiki/Sunita_Narai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1.Multidisciplinary nature Of 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Times New Roman" pitchFamily="16" charset="0"/>
              </a:rPr>
              <a:t>PEOPLE IN THE ENVIRONMENT </a:t>
            </a:r>
            <a:br>
              <a:rPr lang="en-IN" b="1" dirty="0">
                <a:solidFill>
                  <a:srgbClr val="002060"/>
                </a:solidFill>
                <a:latin typeface="Times New Roman" pitchFamily="16" charset="0"/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2138" cy="639762"/>
          </a:xfrm>
        </p:spPr>
        <p:txBody>
          <a:bodyPr>
            <a:normAutofit fontScale="90000"/>
          </a:bodyPr>
          <a:lstStyle/>
          <a:p>
            <a:pPr algn="l"/>
            <a:r>
              <a:rPr lang="pt-BR" sz="3200" b="1" smtClean="0">
                <a:solidFill>
                  <a:srgbClr val="FF0000"/>
                </a:solidFill>
              </a:rPr>
              <a:t>People in the environment</a:t>
            </a:r>
            <a:r>
              <a:rPr lang="pt-BR" sz="3200" b="1" smtClean="0"/>
              <a:t/>
            </a:r>
            <a:br>
              <a:rPr lang="pt-BR" sz="3200" b="1" smtClean="0"/>
            </a:br>
            <a:r>
              <a:rPr lang="pt-BR" sz="3200" b="1" smtClean="0"/>
              <a:t>                     </a:t>
            </a:r>
            <a:r>
              <a:rPr lang="pt-BR" sz="3200" b="1" smtClean="0">
                <a:solidFill>
                  <a:srgbClr val="0000CC"/>
                </a:solidFill>
              </a:rPr>
              <a:t>Indira Gandhi</a:t>
            </a:r>
            <a:endParaRPr lang="en-US" sz="3200" b="1" smtClean="0">
              <a:solidFill>
                <a:srgbClr val="0000CC"/>
              </a:solidFill>
            </a:endParaRP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12138" cy="5791200"/>
          </a:xfrm>
        </p:spPr>
        <p:txBody>
          <a:bodyPr/>
          <a:lstStyle/>
          <a:p>
            <a:r>
              <a:rPr lang="pt-BR" sz="2600" b="1" dirty="0" smtClean="0"/>
              <a:t>Indira Gandhi as PM of India has </a:t>
            </a:r>
            <a:r>
              <a:rPr lang="en-US" sz="2600" dirty="0" smtClean="0"/>
              <a:t>played a highly </a:t>
            </a:r>
            <a:r>
              <a:rPr lang="en-US" sz="2600" dirty="0" smtClean="0">
                <a:solidFill>
                  <a:srgbClr val="00B050"/>
                </a:solidFill>
              </a:rPr>
              <a:t>significant role in the preservation of India’s wildlife. </a:t>
            </a:r>
          </a:p>
          <a:p>
            <a:r>
              <a:rPr lang="en-US" sz="2600" dirty="0" smtClean="0"/>
              <a:t>It was during her period as Prime Minister of India:</a:t>
            </a:r>
          </a:p>
          <a:p>
            <a:pPr lvl="1"/>
            <a:r>
              <a:rPr lang="en-US" sz="2200" dirty="0" smtClean="0"/>
              <a:t>The network of Pas </a:t>
            </a:r>
            <a:r>
              <a:rPr lang="en-US" sz="2200" b="1" dirty="0" smtClean="0"/>
              <a:t>(Protected Areas) </a:t>
            </a:r>
            <a:r>
              <a:rPr lang="en-US" sz="2200" dirty="0" smtClean="0"/>
              <a:t>grew from 65 to 298! </a:t>
            </a:r>
          </a:p>
          <a:p>
            <a:pPr lvl="1"/>
            <a:r>
              <a:rPr lang="en-US" sz="2200" dirty="0" smtClean="0"/>
              <a:t> </a:t>
            </a:r>
            <a:r>
              <a:rPr lang="en-US" sz="2600" dirty="0" smtClean="0"/>
              <a:t>The </a:t>
            </a:r>
            <a:r>
              <a:rPr lang="en-US" sz="2600" b="1" dirty="0" smtClean="0">
                <a:solidFill>
                  <a:srgbClr val="00B050"/>
                </a:solidFill>
              </a:rPr>
              <a:t>Wildlife Protection Act (1972) </a:t>
            </a:r>
            <a:r>
              <a:rPr lang="en-US" sz="2600" dirty="0" smtClean="0"/>
              <a:t>was formulated and</a:t>
            </a:r>
          </a:p>
          <a:p>
            <a:pPr lvl="1"/>
            <a:r>
              <a:rPr lang="en-US" sz="2600" dirty="0" smtClean="0"/>
              <a:t> The </a:t>
            </a:r>
            <a:r>
              <a:rPr lang="en-US" sz="2600" b="1" dirty="0" smtClean="0"/>
              <a:t>Indian Board for Wildlife </a:t>
            </a:r>
            <a:r>
              <a:rPr lang="en-US" sz="2600" dirty="0" smtClean="0"/>
              <a:t>was extremely active as she personally chaired all its meetings.</a:t>
            </a:r>
          </a:p>
        </p:txBody>
      </p:sp>
      <p:pic>
        <p:nvPicPr>
          <p:cNvPr id="5325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4905375"/>
            <a:ext cx="234315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12138" cy="2971800"/>
          </a:xfrm>
        </p:spPr>
        <p:txBody>
          <a:bodyPr/>
          <a:lstStyle/>
          <a:p>
            <a:r>
              <a:rPr lang="en-US" sz="2400" smtClean="0"/>
              <a:t>India gained a name for itself by being a major player in </a:t>
            </a:r>
            <a:r>
              <a:rPr lang="en-US" sz="2400" b="1" smtClean="0">
                <a:solidFill>
                  <a:srgbClr val="00B050"/>
                </a:solidFill>
              </a:rPr>
              <a:t>CITES</a:t>
            </a:r>
            <a:r>
              <a:rPr lang="en-US" sz="2400" smtClean="0"/>
              <a:t> - the </a:t>
            </a:r>
            <a:r>
              <a:rPr lang="en-US" sz="2400" b="1" smtClean="0">
                <a:solidFill>
                  <a:srgbClr val="FF0000"/>
                </a:solidFill>
              </a:rPr>
              <a:t>Convention on International Trade in Endangered Species</a:t>
            </a:r>
            <a:r>
              <a:rPr lang="en-US" sz="2400" smtClean="0"/>
              <a:t> of Wild Fauna and Flora  &amp; other International Environmental Treaties and Accords during her tenure.</a:t>
            </a:r>
          </a:p>
          <a:p>
            <a:r>
              <a:rPr lang="en-US" sz="2400" b="1" smtClean="0">
                <a:solidFill>
                  <a:srgbClr val="0000CC"/>
                </a:solidFill>
              </a:rPr>
              <a:t>BNHS </a:t>
            </a:r>
            <a:r>
              <a:rPr lang="en-US" sz="2400" smtClean="0"/>
              <a:t>frequently used </a:t>
            </a:r>
            <a:r>
              <a:rPr lang="en-US" sz="2400" smtClean="0">
                <a:solidFill>
                  <a:srgbClr val="0000CC"/>
                </a:solidFill>
              </a:rPr>
              <a:t>her good will </a:t>
            </a:r>
            <a:r>
              <a:rPr lang="en-US" sz="2400" smtClean="0"/>
              <a:t>to get conservation action initiated by the Governement.</a:t>
            </a:r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3676650"/>
            <a:ext cx="6048375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05200"/>
            <a:ext cx="2819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2138" cy="487362"/>
          </a:xfrm>
        </p:spPr>
        <p:txBody>
          <a:bodyPr>
            <a:normAutofit fontScale="90000"/>
          </a:bodyPr>
          <a:lstStyle/>
          <a:p>
            <a:r>
              <a:rPr lang="en-US" b="1" smtClean="0">
                <a:solidFill>
                  <a:srgbClr val="00B050"/>
                </a:solidFill>
              </a:rPr>
              <a:t>M S Swaminathan </a:t>
            </a:r>
            <a:endParaRPr lang="en-US" smtClean="0">
              <a:solidFill>
                <a:srgbClr val="00B050"/>
              </a:solidFill>
            </a:endParaRP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12138" cy="5638800"/>
          </a:xfrm>
        </p:spPr>
        <p:txBody>
          <a:bodyPr/>
          <a:lstStyle/>
          <a:p>
            <a:r>
              <a:rPr lang="en-US" sz="2600" b="1" dirty="0" err="1" smtClean="0">
                <a:solidFill>
                  <a:srgbClr val="00B050"/>
                </a:solidFill>
              </a:rPr>
              <a:t>Mankombu</a:t>
            </a:r>
            <a:r>
              <a:rPr lang="en-US" sz="2600" b="1" dirty="0" smtClean="0">
                <a:solidFill>
                  <a:srgbClr val="00B050"/>
                </a:solidFill>
              </a:rPr>
              <a:t> </a:t>
            </a:r>
            <a:r>
              <a:rPr lang="en-US" sz="2600" b="1" dirty="0" err="1" smtClean="0">
                <a:solidFill>
                  <a:srgbClr val="00B050"/>
                </a:solidFill>
              </a:rPr>
              <a:t>Sambasivan</a:t>
            </a:r>
            <a:r>
              <a:rPr lang="en-US" sz="2600" b="1" dirty="0" smtClean="0">
                <a:solidFill>
                  <a:srgbClr val="00B050"/>
                </a:solidFill>
              </a:rPr>
              <a:t> </a:t>
            </a:r>
            <a:r>
              <a:rPr lang="en-US" sz="2600" b="1" dirty="0" err="1" smtClean="0">
                <a:solidFill>
                  <a:srgbClr val="00B050"/>
                </a:solidFill>
              </a:rPr>
              <a:t>Swaminathan</a:t>
            </a:r>
            <a:r>
              <a:rPr lang="en-US" sz="2600" b="1" dirty="0" smtClean="0">
                <a:solidFill>
                  <a:srgbClr val="00B050"/>
                </a:solidFill>
              </a:rPr>
              <a:t> </a:t>
            </a:r>
            <a:r>
              <a:rPr lang="en-US" sz="2600" dirty="0" smtClean="0"/>
              <a:t>is an Indian </a:t>
            </a:r>
            <a:r>
              <a:rPr lang="en-US" sz="2600" b="1" dirty="0" smtClean="0"/>
              <a:t>geneticist and administrator</a:t>
            </a:r>
            <a:r>
              <a:rPr lang="en-US" sz="2600" dirty="0" smtClean="0"/>
              <a:t>, known for his role in </a:t>
            </a:r>
            <a:r>
              <a:rPr lang="en-US" sz="2600" b="1" dirty="0" smtClean="0">
                <a:solidFill>
                  <a:srgbClr val="00B050"/>
                </a:solidFill>
              </a:rPr>
              <a:t>India's Green Revolution</a:t>
            </a:r>
            <a:r>
              <a:rPr lang="en-US" sz="2600" dirty="0" smtClean="0"/>
              <a:t>, a program under which high-yield varieties of wheat and rice were planted.</a:t>
            </a:r>
            <a:endParaRPr lang="en-US" sz="2600" b="1" dirty="0" smtClean="0"/>
          </a:p>
          <a:p>
            <a:r>
              <a:rPr lang="en-US" sz="2600" b="1" dirty="0" smtClean="0"/>
              <a:t>He is  </a:t>
            </a:r>
            <a:r>
              <a:rPr lang="en-US" sz="2600" dirty="0" smtClean="0"/>
              <a:t>India’s </a:t>
            </a:r>
            <a:r>
              <a:rPr lang="en-US" sz="2600" b="1" dirty="0" smtClean="0"/>
              <a:t>foremost agricultural scientists </a:t>
            </a:r>
            <a:r>
              <a:rPr lang="en-US" sz="2600" dirty="0" smtClean="0"/>
              <a:t>and has also been concerned with various aspects of </a:t>
            </a:r>
            <a:r>
              <a:rPr lang="en-US" sz="2600" b="1" dirty="0" smtClean="0">
                <a:solidFill>
                  <a:srgbClr val="0000CC"/>
                </a:solidFill>
              </a:rPr>
              <a:t>biodiversity conservation both of cultivars and wild biodiversity</a:t>
            </a:r>
            <a:r>
              <a:rPr lang="en-US" sz="2600" dirty="0" smtClean="0"/>
              <a:t>.</a:t>
            </a:r>
          </a:p>
          <a:p>
            <a:r>
              <a:rPr lang="en-US" sz="2600" dirty="0" smtClean="0"/>
              <a:t> He has founded the </a:t>
            </a:r>
            <a:r>
              <a:rPr lang="en-US" sz="2600" dirty="0" smtClean="0">
                <a:solidFill>
                  <a:srgbClr val="FF0000"/>
                </a:solidFill>
              </a:rPr>
              <a:t>MS </a:t>
            </a:r>
            <a:r>
              <a:rPr lang="en-US" sz="2600" dirty="0" err="1" smtClean="0">
                <a:solidFill>
                  <a:srgbClr val="FF0000"/>
                </a:solidFill>
              </a:rPr>
              <a:t>Swaminathan</a:t>
            </a:r>
            <a:r>
              <a:rPr lang="en-US" sz="2600" dirty="0" smtClean="0">
                <a:solidFill>
                  <a:srgbClr val="FF0000"/>
                </a:solidFill>
              </a:rPr>
              <a:t> Research Foundation in Chennai</a:t>
            </a:r>
            <a:r>
              <a:rPr lang="en-US" sz="2600" dirty="0" smtClean="0"/>
              <a:t>, which does work on the </a:t>
            </a:r>
            <a:r>
              <a:rPr lang="en-US" sz="2600" b="1" dirty="0" smtClean="0"/>
              <a:t>conservation of biological diversity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smtClean="0">
                <a:solidFill>
                  <a:srgbClr val="00B050"/>
                </a:solidFill>
              </a:rPr>
              <a:t>Dr.Mankombu Sambasivan Swaminathan</a:t>
            </a:r>
            <a:endParaRPr lang="en-US" sz="3600" smtClean="0"/>
          </a:p>
        </p:txBody>
      </p:sp>
      <p:pic>
        <p:nvPicPr>
          <p:cNvPr id="5632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62000" y="1600200"/>
            <a:ext cx="7620000" cy="4191000"/>
          </a:xfrm>
          <a:noFill/>
        </p:spPr>
      </p:pic>
      <p:sp>
        <p:nvSpPr>
          <p:cNvPr id="56324" name="TextBox 4"/>
          <p:cNvSpPr txBox="1">
            <a:spLocks noChangeArrowheads="1"/>
          </p:cNvSpPr>
          <p:nvPr/>
        </p:nvSpPr>
        <p:spPr bwMode="auto">
          <a:xfrm>
            <a:off x="1905000" y="6019800"/>
            <a:ext cx="48783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7030A0"/>
                </a:solidFill>
              </a:rPr>
              <a:t>Indian </a:t>
            </a:r>
            <a:r>
              <a:rPr lang="en-US" b="1">
                <a:solidFill>
                  <a:srgbClr val="7030A0"/>
                </a:solidFill>
              </a:rPr>
              <a:t>geneticist, Green Revolution in India</a:t>
            </a:r>
            <a:endParaRPr lang="en-US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FF0000"/>
                </a:solidFill>
              </a:rPr>
              <a:t>S P Godrej </a:t>
            </a:r>
            <a:endParaRPr lang="en-US" smtClean="0">
              <a:solidFill>
                <a:srgbClr val="FF0000"/>
              </a:solidFill>
            </a:endParaRP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smtClean="0"/>
              <a:t>He was one of India’s greatest supporters </a:t>
            </a:r>
            <a:r>
              <a:rPr lang="en-US" sz="2600" smtClean="0"/>
              <a:t>of wildlife conservation and nature awareness programs.</a:t>
            </a:r>
          </a:p>
          <a:p>
            <a:r>
              <a:rPr lang="en-US" sz="2600" smtClean="0"/>
              <a:t> Between 1975 and 1999, SP Godrej </a:t>
            </a:r>
            <a:r>
              <a:rPr lang="en-US" sz="2600" b="1" smtClean="0">
                <a:solidFill>
                  <a:srgbClr val="0000CC"/>
                </a:solidFill>
              </a:rPr>
              <a:t>received 10 awards for his conservation activities. </a:t>
            </a:r>
          </a:p>
          <a:p>
            <a:r>
              <a:rPr lang="en-US" sz="2600" smtClean="0"/>
              <a:t>He was awarded the </a:t>
            </a:r>
            <a:r>
              <a:rPr lang="en-US" sz="2600" b="1" smtClean="0">
                <a:solidFill>
                  <a:srgbClr val="FF0000"/>
                </a:solidFill>
              </a:rPr>
              <a:t>Padma Bhushan </a:t>
            </a:r>
            <a:r>
              <a:rPr lang="en-US" sz="2600" smtClean="0"/>
              <a:t>in 1999. </a:t>
            </a:r>
          </a:p>
          <a:p>
            <a:r>
              <a:rPr lang="en-US" sz="2600" smtClean="0"/>
              <a:t>His friendship with people in power combined with his deep commitment for conservation led to his playing a major advocacy role for wildlife in India.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12138" cy="5943600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rgbClr val="0000CC"/>
                </a:solidFill>
              </a:rPr>
              <a:t>Madhav</a:t>
            </a:r>
            <a:r>
              <a:rPr lang="en-US" sz="2800" b="1" dirty="0" smtClean="0">
                <a:solidFill>
                  <a:srgbClr val="0000CC"/>
                </a:solidFill>
              </a:rPr>
              <a:t> </a:t>
            </a:r>
            <a:r>
              <a:rPr lang="en-US" sz="2800" b="1" dirty="0" err="1" smtClean="0">
                <a:solidFill>
                  <a:srgbClr val="0000CC"/>
                </a:solidFill>
              </a:rPr>
              <a:t>Gadgil</a:t>
            </a:r>
            <a:endParaRPr lang="en-US" sz="2800" b="1" dirty="0" smtClean="0">
              <a:solidFill>
                <a:srgbClr val="0000CC"/>
              </a:solidFill>
            </a:endParaRPr>
          </a:p>
          <a:p>
            <a:r>
              <a:rPr lang="en-US" sz="2800" b="1" dirty="0" smtClean="0">
                <a:solidFill>
                  <a:srgbClr val="0000CC"/>
                </a:solidFill>
              </a:rPr>
              <a:t> </a:t>
            </a:r>
            <a:r>
              <a:rPr lang="en-US" sz="2800" b="1" dirty="0" smtClean="0"/>
              <a:t>is a well known </a:t>
            </a:r>
            <a:r>
              <a:rPr lang="en-US" sz="2800" dirty="0" smtClean="0"/>
              <a:t>ecologist in India.</a:t>
            </a:r>
          </a:p>
          <a:p>
            <a:r>
              <a:rPr lang="en-US" sz="2800" dirty="0" smtClean="0"/>
              <a:t> His interests :</a:t>
            </a:r>
          </a:p>
          <a:p>
            <a:pPr lvl="1"/>
            <a:r>
              <a:rPr lang="en-US" b="1" dirty="0" smtClean="0">
                <a:solidFill>
                  <a:srgbClr val="0000CC"/>
                </a:solidFill>
              </a:rPr>
              <a:t>ecological issues such as developing Community Biodiversity Registers</a:t>
            </a:r>
            <a:r>
              <a:rPr lang="en-US" dirty="0" smtClean="0"/>
              <a:t> and 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conserving sacred groves </a:t>
            </a:r>
          </a:p>
          <a:p>
            <a:pPr lvl="1"/>
            <a:r>
              <a:rPr lang="en-US" dirty="0" smtClean="0"/>
              <a:t>studies on the behavior of mammals, birds and insects.</a:t>
            </a:r>
          </a:p>
          <a:p>
            <a:r>
              <a:rPr lang="en-US" sz="2800" dirty="0" smtClean="0"/>
              <a:t> He has written several articles, published papers in journals and is the author of 6 books.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2138" cy="33496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M C Mehta </a:t>
            </a:r>
            <a:endParaRPr lang="en-US" sz="3200" dirty="0" smtClean="0">
              <a:solidFill>
                <a:srgbClr val="0070C0"/>
              </a:solidFill>
            </a:endParaRP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12138" cy="59436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He is undoubtedly </a:t>
            </a:r>
            <a:r>
              <a:rPr lang="en-US" sz="2800" dirty="0" smtClean="0"/>
              <a:t>India’s </a:t>
            </a:r>
            <a:r>
              <a:rPr lang="en-US" sz="2800" b="1" dirty="0" smtClean="0">
                <a:solidFill>
                  <a:srgbClr val="00B050"/>
                </a:solidFill>
              </a:rPr>
              <a:t>most famous environmental lawyer.</a:t>
            </a:r>
          </a:p>
          <a:p>
            <a:r>
              <a:rPr lang="en-US" sz="2800" dirty="0" smtClean="0"/>
              <a:t>Since 1984, he has filed several Public Interest Litigations for supporting the cause of environmental conservation. </a:t>
            </a:r>
          </a:p>
          <a:p>
            <a:r>
              <a:rPr lang="en-US" sz="2800" dirty="0" smtClean="0"/>
              <a:t>His most famous and long drawn battles supported by the </a:t>
            </a:r>
            <a:r>
              <a:rPr lang="en-US" sz="2800" b="1" dirty="0" smtClean="0"/>
              <a:t>Supreme Court include:</a:t>
            </a:r>
          </a:p>
          <a:p>
            <a:pPr lvl="1"/>
            <a:r>
              <a:rPr lang="en-US" sz="2400" b="1" dirty="0" smtClean="0"/>
              <a:t> protecting the </a:t>
            </a:r>
            <a:r>
              <a:rPr lang="en-US" sz="2400" b="1" dirty="0" err="1" smtClean="0"/>
              <a:t>Taj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Mahal</a:t>
            </a:r>
            <a:r>
              <a:rPr lang="en-US" sz="2400" b="1" dirty="0" smtClean="0"/>
              <a:t>,</a:t>
            </a:r>
          </a:p>
          <a:p>
            <a:pPr lvl="1"/>
            <a:r>
              <a:rPr lang="en-US" sz="2400" b="1" dirty="0" smtClean="0"/>
              <a:t> </a:t>
            </a:r>
            <a:r>
              <a:rPr lang="en-US" sz="2400" dirty="0" smtClean="0"/>
              <a:t>cleaning up the Ganges River,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b="1" i="1" dirty="0" smtClean="0"/>
              <a:t>banning intensive shrimp farming on the coast</a:t>
            </a:r>
            <a:r>
              <a:rPr lang="en-US" sz="2400" dirty="0" smtClean="0"/>
              <a:t>,</a:t>
            </a:r>
          </a:p>
          <a:p>
            <a:pPr lvl="1"/>
            <a:r>
              <a:rPr lang="en-US" sz="2400" dirty="0" smtClean="0"/>
              <a:t> initiating Government to implement environmental education in schools and colleges, and a variety of other conservation issues.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229600" cy="59435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Anil Agarwal :</a:t>
            </a:r>
          </a:p>
          <a:p>
            <a:pPr>
              <a:buNone/>
            </a:pPr>
            <a:r>
              <a:rPr lang="en-US" b="1" dirty="0" smtClean="0"/>
              <a:t>A journalist </a:t>
            </a:r>
            <a:r>
              <a:rPr lang="en-US" dirty="0" smtClean="0"/>
              <a:t>who wrote the first report on the ‘State  of India’s Environment’ in 1982. </a:t>
            </a:r>
          </a:p>
          <a:p>
            <a:r>
              <a:rPr lang="en-US" dirty="0" smtClean="0"/>
              <a:t>He founded the </a:t>
            </a:r>
            <a:r>
              <a:rPr lang="en-US" b="1" dirty="0" smtClean="0">
                <a:solidFill>
                  <a:srgbClr val="FF0000"/>
                </a:solidFill>
              </a:rPr>
              <a:t>Center for Science and Environment</a:t>
            </a:r>
            <a:r>
              <a:rPr lang="en-US" dirty="0" smtClean="0"/>
              <a:t> which is an active NGO that supports various environmental issues, currently led by </a:t>
            </a:r>
            <a:r>
              <a:rPr lang="en-US" dirty="0" err="1" smtClean="0">
                <a:hlinkClick r:id="rId2" tooltip="Sunita Narain"/>
              </a:rPr>
              <a:t>Sunita</a:t>
            </a:r>
            <a:r>
              <a:rPr lang="en-US" dirty="0" smtClean="0">
                <a:hlinkClick r:id="rId2" tooltip="Sunita Narain"/>
              </a:rPr>
              <a:t> </a:t>
            </a:r>
            <a:r>
              <a:rPr lang="en-US" dirty="0" err="1" smtClean="0">
                <a:hlinkClick r:id="rId2" tooltip="Sunita Narain"/>
              </a:rPr>
              <a:t>Narain</a:t>
            </a:r>
            <a:r>
              <a:rPr lang="en-US" dirty="0" smtClean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3886200"/>
            <a:ext cx="2590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mtClean="0">
                <a:solidFill>
                  <a:srgbClr val="00B050"/>
                </a:solidFill>
              </a:rPr>
              <a:t>Sunderlal Bahugna’s </a:t>
            </a:r>
            <a:br>
              <a:rPr lang="en-US" sz="3200" b="1" smtClean="0">
                <a:solidFill>
                  <a:srgbClr val="00B050"/>
                </a:solidFill>
              </a:rPr>
            </a:br>
            <a:r>
              <a:rPr lang="en-US" sz="3200" b="1" smtClean="0">
                <a:solidFill>
                  <a:srgbClr val="00B050"/>
                </a:solidFill>
              </a:rPr>
              <a:t>Chipko Movement </a:t>
            </a:r>
            <a:endParaRPr lang="en-US" b="1" smtClean="0">
              <a:solidFill>
                <a:srgbClr val="00B050"/>
              </a:solidFill>
            </a:endParaRP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12138" cy="47371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has become an internationally </a:t>
            </a:r>
            <a:r>
              <a:rPr lang="en-US" sz="2800" dirty="0" err="1" smtClean="0"/>
              <a:t>wellknown</a:t>
            </a:r>
            <a:r>
              <a:rPr lang="en-US" sz="2800" dirty="0" smtClean="0"/>
              <a:t> example of a highly successful conservation action program through the efforts of local people for guarding their forest resources.</a:t>
            </a:r>
          </a:p>
          <a:p>
            <a:r>
              <a:rPr lang="en-US" sz="2800" dirty="0" smtClean="0"/>
              <a:t>His fight </a:t>
            </a:r>
            <a:r>
              <a:rPr lang="en-US" sz="2800" b="1" dirty="0" smtClean="0">
                <a:solidFill>
                  <a:srgbClr val="00B050"/>
                </a:solidFill>
              </a:rPr>
              <a:t>to prevent the construction of the </a:t>
            </a:r>
            <a:r>
              <a:rPr lang="en-US" sz="2800" b="1" dirty="0" err="1" smtClean="0">
                <a:solidFill>
                  <a:srgbClr val="00B050"/>
                </a:solidFill>
              </a:rPr>
              <a:t>Tehri</a:t>
            </a:r>
            <a:r>
              <a:rPr lang="en-US" sz="2800" b="1" dirty="0" smtClean="0">
                <a:solidFill>
                  <a:srgbClr val="00B050"/>
                </a:solidFill>
              </a:rPr>
              <a:t> Dam in a fragile earthquake prone </a:t>
            </a:r>
            <a:r>
              <a:rPr lang="en-US" sz="2800" dirty="0" smtClean="0"/>
              <a:t>setting is a battle that he continues to wage. </a:t>
            </a:r>
          </a:p>
          <a:p>
            <a:r>
              <a:rPr lang="en-US" sz="2800" dirty="0" smtClean="0"/>
              <a:t>The </a:t>
            </a:r>
            <a:r>
              <a:rPr lang="en-US" sz="2800" b="1" dirty="0" err="1" smtClean="0"/>
              <a:t>Garhwal</a:t>
            </a:r>
            <a:r>
              <a:rPr lang="en-US" sz="2800" b="1" dirty="0" smtClean="0"/>
              <a:t> Hills</a:t>
            </a:r>
            <a:r>
              <a:rPr lang="en-US" sz="2800" dirty="0" smtClean="0"/>
              <a:t> will always remember his dedication to the cause for which he has walked over 20000kilometers.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00B050"/>
                </a:solidFill>
              </a:rPr>
              <a:t>Chipko movement</a:t>
            </a:r>
          </a:p>
        </p:txBody>
      </p:sp>
      <p:pic>
        <p:nvPicPr>
          <p:cNvPr id="6349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66800" y="1600200"/>
            <a:ext cx="7086600" cy="4724400"/>
          </a:xfr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 smtClean="0">
                <a:solidFill>
                  <a:srgbClr val="002060"/>
                </a:solidFill>
                <a:latin typeface="Times New Roman" pitchFamily="16" charset="0"/>
              </a:rPr>
              <a:t>PEOPLE IN THE ENVIRONMENT </a:t>
            </a:r>
            <a:br>
              <a:rPr lang="en-IN" sz="3200" b="1" dirty="0" smtClean="0">
                <a:solidFill>
                  <a:srgbClr val="002060"/>
                </a:solidFill>
                <a:latin typeface="Times New Roman" pitchFamily="16" charset="0"/>
              </a:rPr>
            </a:br>
            <a:endParaRPr lang="en-US" sz="3200" dirty="0" smtClean="0"/>
          </a:p>
        </p:txBody>
      </p:sp>
      <p:sp>
        <p:nvSpPr>
          <p:cNvPr id="45059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12138" cy="5486400"/>
          </a:xfrm>
        </p:spPr>
        <p:txBody>
          <a:bodyPr/>
          <a:lstStyle/>
          <a:p>
            <a:r>
              <a:rPr lang="en-US" sz="2800" smtClean="0"/>
              <a:t>There are several internationally known environmental thinkers. </a:t>
            </a:r>
          </a:p>
          <a:p>
            <a:r>
              <a:rPr lang="en-US" sz="2800" smtClean="0"/>
              <a:t>Among those who have made landmarks, signicant contributions are: </a:t>
            </a:r>
          </a:p>
          <a:p>
            <a:pPr lvl="1"/>
            <a:r>
              <a:rPr lang="en-US" sz="2400" smtClean="0"/>
              <a:t>Charles Darwin, </a:t>
            </a:r>
          </a:p>
          <a:p>
            <a:pPr lvl="1"/>
            <a:r>
              <a:rPr lang="en-US" sz="2400" smtClean="0"/>
              <a:t>Ralph Emerson,</a:t>
            </a:r>
          </a:p>
          <a:p>
            <a:pPr lvl="1"/>
            <a:r>
              <a:rPr lang="en-US" sz="2400" smtClean="0"/>
              <a:t> Henry Thoreau,</a:t>
            </a:r>
          </a:p>
          <a:p>
            <a:pPr lvl="1"/>
            <a:r>
              <a:rPr lang="en-US" sz="2400" smtClean="0"/>
              <a:t> John Muir, </a:t>
            </a:r>
          </a:p>
          <a:p>
            <a:pPr lvl="1"/>
            <a:r>
              <a:rPr lang="en-US" sz="2400" smtClean="0"/>
              <a:t>Aldo Leopald, Rachel Carson and</a:t>
            </a:r>
          </a:p>
          <a:p>
            <a:pPr lvl="1"/>
            <a:r>
              <a:rPr lang="en-US" sz="2400" smtClean="0"/>
              <a:t> EO Wilson.</a:t>
            </a:r>
          </a:p>
          <a:p>
            <a:r>
              <a:rPr lang="en-US" sz="2400" smtClean="0"/>
              <a:t>Every one </a:t>
            </a:r>
            <a:r>
              <a:rPr lang="en-US" sz="2400" b="1" smtClean="0"/>
              <a:t>looked at the environment from a completely different perspective.</a:t>
            </a:r>
            <a:endParaRPr lang="en-US" sz="60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Medha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Patkar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/>
              <a:t>is known as one </a:t>
            </a:r>
            <a:r>
              <a:rPr lang="en-US" dirty="0" smtClean="0"/>
              <a:t>of India’s champions who has supported the cause of downtrodden tribal people whose environment is being affected by the dams on the Narmada river.</a:t>
            </a:r>
          </a:p>
          <a:p>
            <a:r>
              <a:rPr lang="en-US" dirty="0" smtClean="0"/>
              <a:t> NBA – Narmada </a:t>
            </a:r>
            <a:r>
              <a:rPr lang="en-US" dirty="0" err="1" smtClean="0"/>
              <a:t>bachao</a:t>
            </a:r>
            <a:r>
              <a:rPr lang="en-US" dirty="0" smtClean="0"/>
              <a:t> </a:t>
            </a:r>
            <a:r>
              <a:rPr lang="en-US" dirty="0" err="1" smtClean="0"/>
              <a:t>andolan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1752600" y="381000"/>
            <a:ext cx="5759450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800" b="1">
                <a:solidFill>
                  <a:srgbClr val="002060"/>
                </a:solidFill>
                <a:latin typeface="Times New Roman" pitchFamily="16" charset="0"/>
              </a:rPr>
              <a:t>PEOPLE IN THE ENVIRONMENT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>
            <a:normAutofit/>
          </a:bodyPr>
          <a:lstStyle/>
          <a:p>
            <a:pPr algn="ctr"/>
            <a:endParaRPr lang="en-US" sz="4400" b="1" dirty="0" smtClean="0">
              <a:solidFill>
                <a:srgbClr val="0070C0"/>
              </a:solidFill>
            </a:endParaRPr>
          </a:p>
          <a:p>
            <a:pPr algn="ctr">
              <a:buNone/>
            </a:pPr>
            <a:endParaRPr lang="en-US" sz="4400" b="1" dirty="0" smtClean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en-US" sz="4400" b="1" dirty="0" smtClean="0">
                <a:solidFill>
                  <a:srgbClr val="0070C0"/>
                </a:solidFill>
              </a:rPr>
              <a:t>END OF THE CHAPTER </a:t>
            </a:r>
          </a:p>
          <a:p>
            <a:pPr algn="ctr">
              <a:buNone/>
            </a:pPr>
            <a:r>
              <a:rPr lang="en-US" sz="4400" b="1" dirty="0" smtClean="0">
                <a:solidFill>
                  <a:srgbClr val="0070C0"/>
                </a:solidFill>
              </a:rPr>
              <a:t>____________________________</a:t>
            </a:r>
          </a:p>
          <a:p>
            <a:pPr algn="ctr">
              <a:buNone/>
            </a:pPr>
            <a:r>
              <a:rPr lang="en-US" sz="4400" b="1" dirty="0" smtClean="0">
                <a:solidFill>
                  <a:srgbClr val="0070C0"/>
                </a:solidFill>
              </a:rPr>
              <a:t> </a:t>
            </a:r>
            <a:r>
              <a:rPr lang="en-US" sz="4400" b="1" dirty="0" smtClean="0">
                <a:solidFill>
                  <a:srgbClr val="0070C0"/>
                </a:solidFill>
              </a:rPr>
              <a:t>THANK YOU</a:t>
            </a:r>
            <a:endParaRPr lang="en-US" sz="4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2138" cy="563562"/>
          </a:xfrm>
        </p:spPr>
        <p:txBody>
          <a:bodyPr>
            <a:normAutofit fontScale="90000"/>
          </a:bodyPr>
          <a:lstStyle/>
          <a:p>
            <a:r>
              <a:rPr lang="en-US" b="1" smtClean="0">
                <a:solidFill>
                  <a:srgbClr val="0070C0"/>
                </a:solidFill>
              </a:rPr>
              <a:t>Charles Darwin </a:t>
            </a:r>
            <a:endParaRPr lang="en-US" smtClean="0">
              <a:solidFill>
                <a:srgbClr val="0070C0"/>
              </a:solidFill>
            </a:endParaRP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12138" cy="4508500"/>
          </a:xfrm>
        </p:spPr>
        <p:txBody>
          <a:bodyPr/>
          <a:lstStyle/>
          <a:p>
            <a:r>
              <a:rPr lang="en-US" sz="2800" smtClean="0"/>
              <a:t>He wrote the </a:t>
            </a:r>
            <a:r>
              <a:rPr lang="en-US" sz="2800" b="1" i="1" smtClean="0">
                <a:solidFill>
                  <a:srgbClr val="FF0000"/>
                </a:solidFill>
              </a:rPr>
              <a:t>‘Origin of Species</a:t>
            </a:r>
            <a:r>
              <a:rPr lang="en-US" sz="2800" smtClean="0"/>
              <a:t>’, which brought to light the close relationship between habitats and species.</a:t>
            </a:r>
          </a:p>
          <a:p>
            <a:r>
              <a:rPr lang="en-US" sz="2800" smtClean="0"/>
              <a:t>It brought about a </a:t>
            </a:r>
            <a:r>
              <a:rPr lang="en-US" sz="2800" b="1" i="1" smtClean="0"/>
              <a:t>new thinking of man’s relationship with other species that was based on evolution.</a:t>
            </a:r>
          </a:p>
          <a:p>
            <a:r>
              <a:rPr lang="en-US" sz="2800" smtClean="0"/>
              <a:t> </a:t>
            </a:r>
            <a:r>
              <a:rPr lang="en-US" sz="2800" b="1" smtClean="0">
                <a:solidFill>
                  <a:srgbClr val="0070C0"/>
                </a:solidFill>
              </a:rPr>
              <a:t>Alfred Wallace </a:t>
            </a:r>
            <a:r>
              <a:rPr lang="en-US" sz="2800" smtClean="0"/>
              <a:t>came to the same conclusions during his work.</a:t>
            </a:r>
          </a:p>
        </p:txBody>
      </p:sp>
      <p:pic>
        <p:nvPicPr>
          <p:cNvPr id="46084" name="Picture 13" descr="Image result for charles darwin 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4419600"/>
            <a:ext cx="54483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2138" cy="639762"/>
          </a:xfrm>
        </p:spPr>
        <p:txBody>
          <a:bodyPr/>
          <a:lstStyle/>
          <a:p>
            <a:pPr algn="l"/>
            <a:r>
              <a:rPr lang="en-US" sz="3200" b="1" smtClean="0">
                <a:solidFill>
                  <a:srgbClr val="0070C0"/>
                </a:solidFill>
              </a:rPr>
              <a:t>People in the environment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12138" cy="5041900"/>
          </a:xfrm>
        </p:spPr>
        <p:txBody>
          <a:bodyPr/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Ralph Emerson :</a:t>
            </a:r>
          </a:p>
          <a:p>
            <a:r>
              <a:rPr lang="en-US" sz="2800" dirty="0" smtClean="0"/>
              <a:t>spoke of the dangers of commerce to our environment way back in the 1840s. 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Henry Thoreau : </a:t>
            </a:r>
            <a:r>
              <a:rPr lang="en-US" sz="2800" b="1" dirty="0" smtClean="0">
                <a:solidFill>
                  <a:schemeClr val="tx1"/>
                </a:solidFill>
              </a:rPr>
              <a:t>In </a:t>
            </a:r>
            <a:r>
              <a:rPr lang="en-US" sz="2800" b="1" dirty="0" smtClean="0"/>
              <a:t>the 1860s wrote that the wilderness </a:t>
            </a:r>
            <a:r>
              <a:rPr lang="en-US" sz="2800" dirty="0" smtClean="0"/>
              <a:t>should be preserved after he lived in the wild for a year.</a:t>
            </a:r>
          </a:p>
          <a:p>
            <a:r>
              <a:rPr lang="en-US" sz="2800" dirty="0" smtClean="0"/>
              <a:t> He felt that </a:t>
            </a:r>
            <a:r>
              <a:rPr lang="en-US" sz="2800" b="1" dirty="0" smtClean="0"/>
              <a:t>most people did not care for nature </a:t>
            </a:r>
            <a:r>
              <a:rPr lang="en-US" sz="2800" dirty="0" smtClean="0"/>
              <a:t>and would </a:t>
            </a:r>
            <a:r>
              <a:rPr lang="en-US" sz="2800" b="1" dirty="0" smtClean="0"/>
              <a:t>sell it off for a small sum of money.</a:t>
            </a:r>
          </a:p>
        </p:txBody>
      </p:sp>
      <p:pic>
        <p:nvPicPr>
          <p:cNvPr id="47108" name="Picture 16" descr="Image result for Ralph Emerson environment 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0"/>
            <a:ext cx="2057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2138" cy="792162"/>
          </a:xfrm>
        </p:spPr>
        <p:txBody>
          <a:bodyPr/>
          <a:lstStyle/>
          <a:p>
            <a:pPr algn="l"/>
            <a:r>
              <a:rPr lang="en-US" sz="3200" b="1" smtClean="0">
                <a:solidFill>
                  <a:srgbClr val="0070C0"/>
                </a:solidFill>
              </a:rPr>
              <a:t>People in the environment</a:t>
            </a:r>
            <a:endParaRPr lang="en-US" sz="3200" smtClean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12138" cy="2514600"/>
          </a:xfrm>
        </p:spPr>
        <p:txBody>
          <a:bodyPr/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John Muir : </a:t>
            </a:r>
            <a:r>
              <a:rPr lang="en-US" sz="2800" b="1" dirty="0" smtClean="0"/>
              <a:t>saved the great ancient sequoia trees in </a:t>
            </a:r>
            <a:r>
              <a:rPr lang="en-US" sz="2800" b="1" dirty="0" err="1" smtClean="0"/>
              <a:t>California’a</a:t>
            </a:r>
            <a:r>
              <a:rPr lang="en-US" sz="2800" b="1" dirty="0" smtClean="0"/>
              <a:t> forests. </a:t>
            </a:r>
          </a:p>
          <a:p>
            <a:r>
              <a:rPr lang="en-US" sz="2800" dirty="0" smtClean="0"/>
              <a:t>In the 1890s he formed the </a:t>
            </a:r>
            <a:r>
              <a:rPr lang="en-US" sz="2800" b="1" dirty="0" smtClean="0">
                <a:solidFill>
                  <a:srgbClr val="0070C0"/>
                </a:solidFill>
              </a:rPr>
              <a:t>Sierra club</a:t>
            </a:r>
            <a:r>
              <a:rPr lang="en-US" sz="2800" dirty="0" smtClean="0"/>
              <a:t>, which is a major conservation NGO in the USA.</a:t>
            </a:r>
          </a:p>
          <a:p>
            <a:endParaRPr lang="en-US" sz="2800" dirty="0" smtClean="0"/>
          </a:p>
        </p:txBody>
      </p:sp>
      <p:pic>
        <p:nvPicPr>
          <p:cNvPr id="4813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4114800"/>
            <a:ext cx="19621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2138" cy="563562"/>
          </a:xfrm>
        </p:spPr>
        <p:txBody>
          <a:bodyPr>
            <a:normAutofit fontScale="90000"/>
          </a:bodyPr>
          <a:lstStyle/>
          <a:p>
            <a:r>
              <a:rPr lang="en-US" sz="3200" b="1" smtClean="0">
                <a:solidFill>
                  <a:srgbClr val="0070C0"/>
                </a:solidFill>
              </a:rPr>
              <a:t>People in the environment</a:t>
            </a:r>
            <a:endParaRPr lang="en-US" sz="3200" smtClean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12138" cy="50419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Aldo </a:t>
            </a:r>
            <a:r>
              <a:rPr lang="en-US" sz="2800" b="1" dirty="0" err="1" smtClean="0">
                <a:solidFill>
                  <a:srgbClr val="FF0000"/>
                </a:solidFill>
              </a:rPr>
              <a:t>Leopald</a:t>
            </a:r>
            <a:r>
              <a:rPr lang="en-US" sz="2800" b="1" dirty="0" smtClean="0">
                <a:solidFill>
                  <a:srgbClr val="FF0000"/>
                </a:solidFill>
              </a:rPr>
              <a:t> : </a:t>
            </a:r>
          </a:p>
          <a:p>
            <a:r>
              <a:rPr lang="en-US" sz="2800" dirty="0" smtClean="0"/>
              <a:t>He</a:t>
            </a:r>
            <a:r>
              <a:rPr lang="en-US" sz="2800" b="1" dirty="0" smtClean="0"/>
              <a:t> </a:t>
            </a:r>
            <a:r>
              <a:rPr lang="en-US" sz="2800" dirty="0" smtClean="0"/>
              <a:t>was a </a:t>
            </a:r>
            <a:r>
              <a:rPr lang="en-US" sz="2800" i="1" dirty="0" smtClean="0"/>
              <a:t>forest official in the US </a:t>
            </a:r>
            <a:r>
              <a:rPr lang="en-US" sz="2800" dirty="0" smtClean="0"/>
              <a:t>in the 1920s. He </a:t>
            </a:r>
            <a:r>
              <a:rPr lang="en-US" sz="2800" b="1" dirty="0" smtClean="0">
                <a:solidFill>
                  <a:srgbClr val="00B0F0"/>
                </a:solidFill>
              </a:rPr>
              <a:t>designed the early policies on wilderness conservation and wildlife management.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Rachel Carson :</a:t>
            </a:r>
          </a:p>
          <a:p>
            <a:r>
              <a:rPr lang="en-US" sz="2800" dirty="0" smtClean="0"/>
              <a:t>She  published several articles in the 1960s  that caused immediate worldwide concern on the effects of pesticides on nature and mankind.</a:t>
            </a:r>
          </a:p>
          <a:p>
            <a:r>
              <a:rPr lang="en-US" sz="2800" dirty="0" smtClean="0"/>
              <a:t> She wrote a well known book called ‘Silent Spring’ which eventually led to a change in Government policy and public awareness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2138" cy="411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b="1" smtClean="0">
                <a:solidFill>
                  <a:srgbClr val="0070C0"/>
                </a:solidFill>
              </a:rPr>
              <a:t>People in the environment</a:t>
            </a:r>
            <a:endParaRPr lang="en-US" sz="2800" smtClean="0"/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12138" cy="52705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EO Wilson :</a:t>
            </a:r>
          </a:p>
          <a:p>
            <a:r>
              <a:rPr lang="en-US" sz="2800" b="1" dirty="0" smtClean="0"/>
              <a:t>He is an entomologist </a:t>
            </a:r>
            <a:r>
              <a:rPr lang="en-US" sz="2800" dirty="0" smtClean="0"/>
              <a:t>who envisioned that biological diversity was a key to human survival on earth.</a:t>
            </a:r>
          </a:p>
          <a:p>
            <a:r>
              <a:rPr lang="en-US" sz="2800" dirty="0" smtClean="0"/>
              <a:t> He wrote ‘</a:t>
            </a:r>
            <a:r>
              <a:rPr lang="en-US" sz="2800" b="1" dirty="0" smtClean="0">
                <a:solidFill>
                  <a:srgbClr val="FF0000"/>
                </a:solidFill>
              </a:rPr>
              <a:t>Diversity of Life’ </a:t>
            </a:r>
            <a:r>
              <a:rPr lang="en-US" sz="2800" dirty="0" smtClean="0"/>
              <a:t>in 1993, which was awarded a prize for the best book published on environmental issues.</a:t>
            </a:r>
          </a:p>
          <a:p>
            <a:r>
              <a:rPr lang="en-US" sz="2800" dirty="0" smtClean="0"/>
              <a:t> His writings shown to the world </a:t>
            </a:r>
            <a:r>
              <a:rPr lang="en-US" sz="2800" b="1" dirty="0" smtClean="0">
                <a:solidFill>
                  <a:srgbClr val="002060"/>
                </a:solidFill>
              </a:rPr>
              <a:t>the risks to mankind due to man made disturbances in natural ecosystems</a:t>
            </a:r>
            <a:r>
              <a:rPr lang="en-US" sz="2800" b="1" dirty="0" smtClean="0"/>
              <a:t> </a:t>
            </a:r>
            <a:r>
              <a:rPr lang="en-US" sz="2800" dirty="0" smtClean="0"/>
              <a:t>that are </a:t>
            </a:r>
            <a:r>
              <a:rPr lang="en-US" sz="2800" b="1" i="1" dirty="0" smtClean="0">
                <a:solidFill>
                  <a:srgbClr val="FF0000"/>
                </a:solidFill>
              </a:rPr>
              <a:t>leading to the rapid extinction of species at the global level</a:t>
            </a:r>
            <a:r>
              <a:rPr lang="en-US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2138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smtClean="0">
                <a:solidFill>
                  <a:srgbClr val="0070C0"/>
                </a:solidFill>
              </a:rPr>
              <a:t>People in the environment</a:t>
            </a:r>
            <a:endParaRPr lang="en-US" sz="3200" smtClean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212138" cy="5791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Some of the well known names in the last century include environmentalists, scientists, administrators, legal experts, educationists and journalists.</a:t>
            </a:r>
          </a:p>
          <a:p>
            <a:r>
              <a:rPr lang="en-US" sz="2800" b="1" dirty="0" err="1" smtClean="0">
                <a:solidFill>
                  <a:srgbClr val="FF0000"/>
                </a:solidFill>
              </a:rPr>
              <a:t>Salim</a:t>
            </a:r>
            <a:r>
              <a:rPr lang="en-US" sz="2800" b="1" dirty="0" smtClean="0">
                <a:solidFill>
                  <a:srgbClr val="FF0000"/>
                </a:solidFill>
              </a:rPr>
              <a:t> Ali’s </a:t>
            </a:r>
            <a:r>
              <a:rPr lang="en-US" sz="2800" b="1" dirty="0" smtClean="0"/>
              <a:t>name is synonymous with ornithology in </a:t>
            </a:r>
            <a:r>
              <a:rPr lang="en-US" sz="2800" dirty="0" smtClean="0"/>
              <a:t>India and with the Bombay Natural History Society (BNHS). </a:t>
            </a:r>
          </a:p>
          <a:p>
            <a:r>
              <a:rPr lang="en-US" sz="2800" dirty="0" smtClean="0"/>
              <a:t>He also wrote several great books including the famous ‘</a:t>
            </a:r>
            <a:r>
              <a:rPr lang="en-US" sz="2800" b="1" dirty="0" smtClean="0">
                <a:solidFill>
                  <a:srgbClr val="FF0000"/>
                </a:solidFill>
              </a:rPr>
              <a:t>Book of Indian Birds’. </a:t>
            </a:r>
          </a:p>
          <a:p>
            <a:r>
              <a:rPr lang="en-US" sz="2800" dirty="0" smtClean="0"/>
              <a:t>His autobiography, </a:t>
            </a:r>
            <a:r>
              <a:rPr lang="en-US" sz="2800" b="1" dirty="0" smtClean="0">
                <a:solidFill>
                  <a:srgbClr val="FF0000"/>
                </a:solidFill>
              </a:rPr>
              <a:t>‘Fall of a Sparrow</a:t>
            </a:r>
            <a:r>
              <a:rPr lang="en-US" sz="2800" dirty="0" smtClean="0"/>
              <a:t>’ should be read by every nature enthusiast. </a:t>
            </a:r>
          </a:p>
          <a:p>
            <a:r>
              <a:rPr lang="en-US" sz="2800" dirty="0" smtClean="0"/>
              <a:t>He was our country’s leading conservation scientist and influenced environmental policies in our country for over 50 years.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FF0000"/>
                </a:solidFill>
              </a:rPr>
              <a:t>Dr. SALIM ALI</a:t>
            </a:r>
          </a:p>
        </p:txBody>
      </p:sp>
      <p:pic>
        <p:nvPicPr>
          <p:cNvPr id="5222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55625" y="1600200"/>
            <a:ext cx="8015288" cy="45085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1047</Words>
  <Application>Microsoft Office PowerPoint</Application>
  <PresentationFormat>On-screen Show (4:3)</PresentationFormat>
  <Paragraphs>93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1.Multidisciplinary nature Of ES</vt:lpstr>
      <vt:lpstr>PEOPLE IN THE ENVIRONMENT  </vt:lpstr>
      <vt:lpstr>Charles Darwin </vt:lpstr>
      <vt:lpstr>People in the environment</vt:lpstr>
      <vt:lpstr>People in the environment</vt:lpstr>
      <vt:lpstr>People in the environment</vt:lpstr>
      <vt:lpstr>People in the environment</vt:lpstr>
      <vt:lpstr>People in the environment</vt:lpstr>
      <vt:lpstr>Dr. SALIM ALI</vt:lpstr>
      <vt:lpstr>People in the environment                      Indira Gandhi</vt:lpstr>
      <vt:lpstr>Slide 11</vt:lpstr>
      <vt:lpstr>M S Swaminathan </vt:lpstr>
      <vt:lpstr>Dr.Mankombu Sambasivan Swaminathan</vt:lpstr>
      <vt:lpstr>S P Godrej </vt:lpstr>
      <vt:lpstr>Slide 15</vt:lpstr>
      <vt:lpstr>M C Mehta </vt:lpstr>
      <vt:lpstr>Slide 17</vt:lpstr>
      <vt:lpstr>Sunderlal Bahugna’s  Chipko Movement </vt:lpstr>
      <vt:lpstr>Chipko movement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1.Multidisciplinary nature Of ES</dc:title>
  <dc:creator>Windows User</dc:creator>
  <cp:lastModifiedBy>Windows User</cp:lastModifiedBy>
  <cp:revision>18</cp:revision>
  <dcterms:created xsi:type="dcterms:W3CDTF">2021-01-29T04:46:24Z</dcterms:created>
  <dcterms:modified xsi:type="dcterms:W3CDTF">2022-11-30T07:05:40Z</dcterms:modified>
</cp:coreProperties>
</file>