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A097E-B3AB-4C24-94EA-2E04BCCAF3CA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9ED7-24D3-4014-947D-10870F377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89ED7-24D3-4014-947D-10870F3772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912C-8922-495B-8656-6C943D02503D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CF03-3D8C-4BEB-A5AF-D28DF37E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hogen" TargetMode="External"/><Relationship Id="rId7" Type="http://schemas.openxmlformats.org/officeDocument/2006/relationships/hyperlink" Target="https://en.wikipedia.org/wiki/Fungus" TargetMode="External"/><Relationship Id="rId2" Type="http://schemas.openxmlformats.org/officeDocument/2006/relationships/hyperlink" Target="https://en.wikipedia.org/wiki/Tox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sects" TargetMode="External"/><Relationship Id="rId5" Type="http://schemas.openxmlformats.org/officeDocument/2006/relationships/hyperlink" Target="https://en.wikipedia.org/wiki/Virus" TargetMode="External"/><Relationship Id="rId4" Type="http://schemas.openxmlformats.org/officeDocument/2006/relationships/hyperlink" Target="https://en.wikipedia.org/wiki/Bacteri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7391400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2.2 RENEWABLE </a:t>
            </a:r>
            <a:r>
              <a:rPr lang="en-US" sz="2800" b="1" dirty="0">
                <a:solidFill>
                  <a:srgbClr val="00B0F0"/>
                </a:solidFill>
              </a:rPr>
              <a:t>AND NON-RENEWABLE RESOURCES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2.2.1 Natural resources and associated </a:t>
            </a:r>
            <a:r>
              <a:rPr lang="en-US" b="1" dirty="0" smtClean="0">
                <a:solidFill>
                  <a:srgbClr val="FF0000"/>
                </a:solidFill>
              </a:rPr>
              <a:t>problems: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a). The </a:t>
            </a:r>
            <a:r>
              <a:rPr lang="en-US" b="1" i="1" dirty="0">
                <a:solidFill>
                  <a:srgbClr val="00B050"/>
                </a:solidFill>
              </a:rPr>
              <a:t>unequal consumption of natural resources:</a:t>
            </a:r>
          </a:p>
          <a:p>
            <a:r>
              <a:rPr lang="en-US" dirty="0"/>
              <a:t>A major part of natural resources </a:t>
            </a:r>
            <a:r>
              <a:rPr lang="en-US" dirty="0" smtClean="0"/>
              <a:t>are today </a:t>
            </a:r>
            <a:r>
              <a:rPr lang="en-US" dirty="0"/>
              <a:t>consumed in the </a:t>
            </a:r>
            <a:r>
              <a:rPr lang="en-US" dirty="0" smtClean="0"/>
              <a:t> technologically advanced or </a:t>
            </a:r>
            <a:r>
              <a:rPr lang="en-US" dirty="0"/>
              <a:t>‘developed’ world, usually termed ‘the North</a:t>
            </a:r>
            <a:r>
              <a:rPr lang="en-US" dirty="0" smtClean="0"/>
              <a:t>’.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‘developing nations’ of ‘the South’, </a:t>
            </a:r>
            <a:r>
              <a:rPr lang="en-US" dirty="0" smtClean="0">
                <a:solidFill>
                  <a:srgbClr val="0070C0"/>
                </a:solidFill>
              </a:rPr>
              <a:t>including India </a:t>
            </a:r>
            <a:r>
              <a:rPr lang="en-US" dirty="0">
                <a:solidFill>
                  <a:srgbClr val="0070C0"/>
                </a:solidFill>
              </a:rPr>
              <a:t>and China, also over use many </a:t>
            </a:r>
            <a:r>
              <a:rPr lang="en-US" dirty="0" smtClean="0">
                <a:solidFill>
                  <a:srgbClr val="0070C0"/>
                </a:solidFill>
              </a:rPr>
              <a:t>resources because </a:t>
            </a:r>
            <a:r>
              <a:rPr lang="en-US" dirty="0">
                <a:solidFill>
                  <a:srgbClr val="0070C0"/>
                </a:solidFill>
              </a:rPr>
              <a:t>of their greater human population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2.2.2 Non-renewable resources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These are </a:t>
            </a:r>
            <a:r>
              <a:rPr lang="en-US" dirty="0" smtClean="0">
                <a:solidFill>
                  <a:srgbClr val="00B0F0"/>
                </a:solidFill>
              </a:rPr>
              <a:t>minerals that have been formed in the lithosphere over millions of years </a:t>
            </a:r>
            <a:r>
              <a:rPr lang="en-US" dirty="0" smtClean="0"/>
              <a:t>and constitute a closed system. </a:t>
            </a:r>
          </a:p>
          <a:p>
            <a:r>
              <a:rPr lang="en-US" dirty="0" smtClean="0"/>
              <a:t>These</a:t>
            </a:r>
            <a:r>
              <a:rPr lang="en-US" i="1" dirty="0" smtClean="0"/>
              <a:t> non-renewable </a:t>
            </a:r>
            <a:r>
              <a:rPr lang="en-US" dirty="0" smtClean="0"/>
              <a:t>resources, once used, remain on earth in a different form and, unless recycled, become waste material.</a:t>
            </a:r>
          </a:p>
          <a:p>
            <a:r>
              <a:rPr lang="fr-FR" i="1" dirty="0" smtClean="0"/>
              <a:t>Non-</a:t>
            </a:r>
            <a:r>
              <a:rPr lang="fr-FR" i="1" dirty="0" err="1" smtClean="0"/>
              <a:t>renewable</a:t>
            </a:r>
            <a:r>
              <a:rPr lang="fr-FR" dirty="0" smtClean="0"/>
              <a:t> resources include: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 fossil fuels </a:t>
            </a:r>
            <a:r>
              <a:rPr lang="en-US" dirty="0" smtClean="0">
                <a:solidFill>
                  <a:srgbClr val="00B050"/>
                </a:solidFill>
              </a:rPr>
              <a:t>- </a:t>
            </a:r>
            <a:r>
              <a:rPr lang="en-US" b="1" u="sng" dirty="0" smtClean="0">
                <a:solidFill>
                  <a:srgbClr val="00B050"/>
                </a:solidFill>
              </a:rPr>
              <a:t>oil and coal</a:t>
            </a:r>
            <a:r>
              <a:rPr lang="en-US" dirty="0" smtClean="0">
                <a:solidFill>
                  <a:srgbClr val="00B050"/>
                </a:solidFill>
              </a:rPr>
              <a:t>, which if extracted at the present rate, will soon be totally used up.</a:t>
            </a:r>
          </a:p>
          <a:p>
            <a:r>
              <a:rPr lang="en-US" dirty="0" smtClean="0"/>
              <a:t> The end products of fossil fuels are in the form of heat and mechanical energy and chemical compounds, which cannot be reconstituted as a resource.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2.2.3 Renewable resources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Renewable resources may become Non renewable :</a:t>
            </a:r>
          </a:p>
          <a:p>
            <a:r>
              <a:rPr lang="en-US" dirty="0" smtClean="0"/>
              <a:t>Though water and biological living resources are considered renewable. </a:t>
            </a:r>
            <a:r>
              <a:rPr lang="en-US" dirty="0" smtClean="0">
                <a:solidFill>
                  <a:srgbClr val="00B0F0"/>
                </a:solidFill>
              </a:rPr>
              <a:t>They are in fact renewable only within certain limits.</a:t>
            </a:r>
          </a:p>
          <a:p>
            <a:r>
              <a:rPr lang="en-US" dirty="0" smtClean="0"/>
              <a:t> When water sources can be overused or wasted to such an extent that </a:t>
            </a:r>
            <a:r>
              <a:rPr lang="en-US" i="1" dirty="0" smtClean="0"/>
              <a:t>they locally run dry </a:t>
            </a:r>
            <a:r>
              <a:rPr lang="en-US" dirty="0" smtClean="0"/>
              <a:t>Water sources can be so </a:t>
            </a:r>
            <a:r>
              <a:rPr lang="en-US" i="1" dirty="0" smtClean="0">
                <a:solidFill>
                  <a:srgbClr val="0070C0"/>
                </a:solidFill>
              </a:rPr>
              <a:t>heavily polluted by sewage and toxic substances </a:t>
            </a:r>
            <a:r>
              <a:rPr lang="en-US" dirty="0" smtClean="0"/>
              <a:t>that it becomes impossible to use the water.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Forests, once destroyed </a:t>
            </a:r>
            <a:r>
              <a:rPr lang="en-US" dirty="0" smtClean="0"/>
              <a:t>take thousands of years to re grow into fully developed natural ecosystems with their full complement of  species.</a:t>
            </a:r>
          </a:p>
          <a:p>
            <a:r>
              <a:rPr lang="en-US" dirty="0" smtClean="0"/>
              <a:t> Forests thus can be said to behave like non-renewable resources if overused.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Fish are today being over-harvested </a:t>
            </a:r>
            <a:r>
              <a:rPr lang="en-US" dirty="0" smtClean="0"/>
              <a:t>until the catch has become a fraction of the original resource and the fish are incapable of breeding successfully to replenish the population.</a:t>
            </a:r>
          </a:p>
          <a:p>
            <a:r>
              <a:rPr lang="en-US" b="1" dirty="0" smtClean="0"/>
              <a:t>The output of agricultural land if mismanaged drops drastically.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2743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the population of </a:t>
            </a:r>
            <a:r>
              <a:rPr lang="en-US" dirty="0" smtClean="0">
                <a:solidFill>
                  <a:srgbClr val="FF0000"/>
                </a:solidFill>
              </a:rPr>
              <a:t>a species of plant or animal</a:t>
            </a:r>
            <a:r>
              <a:rPr lang="en-US" dirty="0" smtClean="0"/>
              <a:t> is reduced by human activities, until it cannot reproduce fast enough to maintain a viable number, the </a:t>
            </a:r>
            <a:r>
              <a:rPr lang="en-US" i="1" dirty="0" smtClean="0">
                <a:solidFill>
                  <a:srgbClr val="FF0066"/>
                </a:solidFill>
              </a:rPr>
              <a:t>species becomes extinct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species are probably becoming extinct without us even knowing, and </a:t>
            </a:r>
            <a:r>
              <a:rPr lang="en-US" i="1" dirty="0" smtClean="0">
                <a:solidFill>
                  <a:srgbClr val="FF0066"/>
                </a:solidFill>
              </a:rPr>
              <a:t>other linked species are affected by their loss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25908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Activity 2.3: </a:t>
            </a:r>
            <a:r>
              <a:rPr lang="en-US" sz="3200" b="1" dirty="0" err="1" smtClean="0"/>
              <a:t>Utilisation</a:t>
            </a:r>
            <a:r>
              <a:rPr lang="en-US" sz="3200" b="1" dirty="0" smtClean="0"/>
              <a:t> of resources </a:t>
            </a: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>Environmental management. </a:t>
            </a:r>
            <a:endParaRPr lang="en-US" sz="3200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use of a resource begins with its collection, its processing into a useable product, and transport through a delivery system, to the consumer who uses it.</a:t>
            </a:r>
          </a:p>
          <a:p>
            <a:r>
              <a:rPr lang="en-US" dirty="0" smtClean="0"/>
              <a:t> It also involves disposal of the waste products produced at each step.</a:t>
            </a:r>
          </a:p>
          <a:p>
            <a:r>
              <a:rPr lang="en-US" dirty="0" smtClean="0"/>
              <a:t> Each step in resource use can affect the environment for better or worse. </a:t>
            </a:r>
          </a:p>
          <a:p>
            <a:r>
              <a:rPr lang="en-US" dirty="0" smtClean="0"/>
              <a:t>The control of these steps is known as </a:t>
            </a:r>
            <a:r>
              <a:rPr lang="en-US" dirty="0" smtClean="0">
                <a:solidFill>
                  <a:srgbClr val="FF0066"/>
                </a:solidFill>
              </a:rPr>
              <a:t>environmental management.</a:t>
            </a:r>
            <a:endParaRPr 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66"/>
                </a:solidFill>
              </a:rPr>
              <a:t>ACTIVITY 2.3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of a resource you use and track it through these steps.</a:t>
            </a:r>
          </a:p>
          <a:p>
            <a:r>
              <a:rPr lang="en-US" dirty="0" err="1" smtClean="0"/>
              <a:t>Eg</a:t>
            </a:r>
            <a:r>
              <a:rPr lang="en-US" dirty="0" smtClean="0">
                <a:solidFill>
                  <a:srgbClr val="FF0066"/>
                </a:solidFill>
              </a:rPr>
              <a:t>. The cotton </a:t>
            </a:r>
            <a:r>
              <a:rPr lang="en-US" dirty="0" smtClean="0"/>
              <a:t>in the clothes you are wearing.</a:t>
            </a:r>
          </a:p>
          <a:p>
            <a:r>
              <a:rPr lang="en-US" dirty="0" smtClean="0"/>
              <a:t>At each step note:</a:t>
            </a:r>
          </a:p>
          <a:p>
            <a:pPr lvl="1"/>
            <a:r>
              <a:rPr lang="en-US" dirty="0" smtClean="0"/>
              <a:t> What other resources are needed at this step to move the resource you chose to the next?</a:t>
            </a:r>
          </a:p>
          <a:p>
            <a:pPr lvl="1"/>
            <a:r>
              <a:rPr lang="en-US" dirty="0" smtClean="0"/>
              <a:t> What waste products are generated at that step?</a:t>
            </a:r>
          </a:p>
          <a:p>
            <a:pPr lvl="1"/>
            <a:r>
              <a:rPr lang="en-US" dirty="0" smtClean="0"/>
              <a:t> How are they likely to be disposed off?</a:t>
            </a:r>
          </a:p>
          <a:p>
            <a:pPr lvl="1"/>
            <a:r>
              <a:rPr lang="en-US" dirty="0" smtClean="0"/>
              <a:t> What pollutants are generated in the process?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Misuse of Natural Resources - EXAMPLES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Misuse of natural resources</a:t>
            </a:r>
            <a:r>
              <a:rPr lang="en-US" dirty="0" smtClean="0"/>
              <a:t> refers to excessive use, destructive use or achieving imbalance between resources either individually or in combination. </a:t>
            </a:r>
          </a:p>
          <a:p>
            <a:r>
              <a:rPr lang="en-US" dirty="0" smtClean="0"/>
              <a:t> </a:t>
            </a:r>
            <a:r>
              <a:rPr lang="en-US" b="1" dirty="0" smtClean="0">
                <a:solidFill>
                  <a:srgbClr val="0070C0"/>
                </a:solidFill>
              </a:rPr>
              <a:t>Excessive mining.</a:t>
            </a:r>
          </a:p>
          <a:p>
            <a:r>
              <a:rPr lang="en-US" b="1" dirty="0" smtClean="0">
                <a:solidFill>
                  <a:srgbClr val="FF0066"/>
                </a:solidFill>
              </a:rPr>
              <a:t>Loss of forest area </a:t>
            </a:r>
            <a:r>
              <a:rPr lang="en-US" dirty="0" smtClean="0"/>
              <a:t>(if mines are in forest).</a:t>
            </a:r>
          </a:p>
          <a:p>
            <a:r>
              <a:rPr lang="en-US" dirty="0" smtClean="0"/>
              <a:t> Displacement of population and their profession</a:t>
            </a:r>
          </a:p>
          <a:p>
            <a:r>
              <a:rPr lang="en-US" dirty="0" smtClean="0"/>
              <a:t> </a:t>
            </a:r>
            <a:r>
              <a:rPr lang="en-US" b="1" i="1" dirty="0" smtClean="0"/>
              <a:t>Loss of agricultural / forest area </a:t>
            </a:r>
            <a:r>
              <a:rPr lang="en-US" dirty="0" smtClean="0"/>
              <a:t>in standing water (in dam construction).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Loss of biodiversity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C:\Users\rgukt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010150"/>
            <a:ext cx="2466975" cy="184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Unnatural crosses between species</a:t>
            </a:r>
          </a:p>
          <a:p>
            <a:r>
              <a:rPr lang="en-US" dirty="0" smtClean="0"/>
              <a:t>Transgenic breeding leading to modification of original characters of plants to destroy natural plant types interfering in natural regeneration process.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Excessive fishing around the coast.</a:t>
            </a:r>
          </a:p>
          <a:p>
            <a:r>
              <a:rPr lang="en-US" dirty="0" smtClean="0"/>
              <a:t> Premature fishing for commercial purpose.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Interference in natural breeding by in-vitro fertilization (IVF) and artificial insemination technique(AI)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Human resources MISUSED: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Discriminating the human beings on sex 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    (Male /Female)</a:t>
            </a:r>
          </a:p>
          <a:p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Abuse of children as cheap source of labour.</a:t>
            </a:r>
          </a:p>
          <a:p>
            <a:pPr lvl="1"/>
            <a:r>
              <a:rPr lang="en-US" dirty="0" smtClean="0">
                <a:solidFill>
                  <a:srgbClr val="FF0066"/>
                </a:solidFill>
              </a:rPr>
              <a:t>  Bonded </a:t>
            </a:r>
            <a:r>
              <a:rPr lang="en-US" dirty="0" err="1" smtClean="0">
                <a:solidFill>
                  <a:srgbClr val="FF0066"/>
                </a:solidFill>
              </a:rPr>
              <a:t>labours</a:t>
            </a:r>
            <a:r>
              <a:rPr lang="en-US" dirty="0" smtClean="0">
                <a:solidFill>
                  <a:srgbClr val="FF0066"/>
                </a:solidFill>
              </a:rPr>
              <a:t> .</a:t>
            </a:r>
          </a:p>
          <a:p>
            <a:r>
              <a:rPr lang="en-US" dirty="0" smtClean="0"/>
              <a:t>{According to official data, there are around 152 million </a:t>
            </a:r>
            <a:r>
              <a:rPr lang="en-US" b="1" dirty="0" smtClean="0"/>
              <a:t>children</a:t>
            </a:r>
            <a:r>
              <a:rPr lang="en-US" dirty="0" smtClean="0"/>
              <a:t> worldwide working as </a:t>
            </a:r>
            <a:r>
              <a:rPr lang="en-US" b="1" dirty="0" smtClean="0"/>
              <a:t>child </a:t>
            </a:r>
            <a:r>
              <a:rPr lang="en-US" b="1" dirty="0" err="1" smtClean="0"/>
              <a:t>labourers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out of which </a:t>
            </a:r>
            <a:r>
              <a:rPr lang="en-US" b="1" dirty="0" smtClean="0"/>
              <a:t>India</a:t>
            </a:r>
            <a:r>
              <a:rPr lang="en-US" dirty="0" smtClean="0"/>
              <a:t> accounts for close to 7.3 per cent of that number. ... </a:t>
            </a:r>
          </a:p>
          <a:p>
            <a:pPr lvl="1"/>
            <a:r>
              <a:rPr lang="en-US" dirty="0" smtClean="0"/>
              <a:t>Rural </a:t>
            </a:r>
            <a:r>
              <a:rPr lang="en-US" b="1" dirty="0" smtClean="0"/>
              <a:t>India</a:t>
            </a:r>
            <a:r>
              <a:rPr lang="en-US" dirty="0" smtClean="0"/>
              <a:t> has the highest </a:t>
            </a:r>
            <a:r>
              <a:rPr lang="en-US" b="1" dirty="0" smtClean="0"/>
              <a:t>percentage</a:t>
            </a:r>
            <a:r>
              <a:rPr lang="en-US" dirty="0" smtClean="0"/>
              <a:t> of </a:t>
            </a:r>
            <a:r>
              <a:rPr lang="en-US" b="1" dirty="0" smtClean="0"/>
              <a:t>child</a:t>
            </a:r>
            <a:r>
              <a:rPr lang="en-US" dirty="0" smtClean="0"/>
              <a:t> labour, accounting to 80% of the total burden in </a:t>
            </a:r>
            <a:r>
              <a:rPr lang="en-US" b="1" dirty="0" smtClean="0"/>
              <a:t>India</a:t>
            </a:r>
            <a:r>
              <a:rPr lang="en-US" dirty="0" smtClean="0"/>
              <a:t>. : -</a:t>
            </a:r>
            <a:r>
              <a:rPr lang="en-US" b="1" i="1" dirty="0" smtClean="0"/>
              <a:t>Jun 12, 2020 Times of India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the consumption of resources per capita (per individual) of the developed countries is up to 50 times greater than in most developing countries. </a:t>
            </a:r>
          </a:p>
          <a:p>
            <a:r>
              <a:rPr lang="en-US" dirty="0" smtClean="0"/>
              <a:t>Advanced countries produce </a:t>
            </a:r>
            <a:r>
              <a:rPr lang="en-US" dirty="0" smtClean="0">
                <a:solidFill>
                  <a:srgbClr val="FF0000"/>
                </a:solidFill>
              </a:rPr>
              <a:t>over 75% of global industrial waste </a:t>
            </a:r>
            <a:r>
              <a:rPr lang="en-US" dirty="0" smtClean="0"/>
              <a:t>and greenhouse gases.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6477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8200" y="4114800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Child labour 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5200"/>
            <a:ext cx="75628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Gender discrimination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1590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Microbial resources : bio warfare: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 Biological wars and its agents like Anthrax</a:t>
            </a:r>
          </a:p>
          <a:p>
            <a:pPr lvl="1"/>
            <a:r>
              <a:rPr lang="en-US" b="1" dirty="0" smtClean="0"/>
              <a:t>Biological warfare</a:t>
            </a:r>
            <a:r>
              <a:rPr lang="en-US" dirty="0" smtClean="0"/>
              <a:t> (</a:t>
            </a:r>
            <a:r>
              <a:rPr lang="en-US" b="1" dirty="0" smtClean="0"/>
              <a:t>BW</a:t>
            </a:r>
            <a:r>
              <a:rPr lang="en-US" dirty="0" smtClean="0"/>
              <a:t>)—also known as </a:t>
            </a:r>
            <a:r>
              <a:rPr lang="en-US" b="1" dirty="0" smtClean="0"/>
              <a:t>germ warfare</a:t>
            </a:r>
            <a:r>
              <a:rPr lang="en-US" dirty="0" smtClean="0"/>
              <a:t>—is the use of </a:t>
            </a:r>
            <a:r>
              <a:rPr lang="en-US" dirty="0" smtClean="0">
                <a:hlinkClick r:id="rId2" tooltip="Toxin"/>
              </a:rPr>
              <a:t>biological toxins</a:t>
            </a:r>
            <a:r>
              <a:rPr lang="en-US" dirty="0" smtClean="0"/>
              <a:t> or </a:t>
            </a:r>
            <a:r>
              <a:rPr lang="en-US" dirty="0" smtClean="0">
                <a:hlinkClick r:id="rId3" tooltip="Pathogen"/>
              </a:rPr>
              <a:t>infectious agents</a:t>
            </a:r>
            <a:r>
              <a:rPr lang="en-US" dirty="0" smtClean="0"/>
              <a:t> such as </a:t>
            </a:r>
            <a:r>
              <a:rPr lang="en-US" dirty="0" smtClean="0">
                <a:hlinkClick r:id="rId4" tooltip="Bacteria"/>
              </a:rPr>
              <a:t>bacteria</a:t>
            </a:r>
            <a:r>
              <a:rPr lang="en-US" dirty="0" smtClean="0"/>
              <a:t>, </a:t>
            </a:r>
            <a:r>
              <a:rPr lang="en-US" dirty="0" smtClean="0">
                <a:hlinkClick r:id="rId5" tooltip="Virus"/>
              </a:rPr>
              <a:t>viruses</a:t>
            </a:r>
            <a:r>
              <a:rPr lang="en-US" dirty="0" smtClean="0"/>
              <a:t>, </a:t>
            </a:r>
            <a:r>
              <a:rPr lang="en-US" dirty="0" smtClean="0">
                <a:hlinkClick r:id="rId6" tooltip="Insects"/>
              </a:rPr>
              <a:t>insects</a:t>
            </a:r>
            <a:r>
              <a:rPr lang="en-US" dirty="0" smtClean="0"/>
              <a:t>, and </a:t>
            </a:r>
            <a:r>
              <a:rPr lang="en-US" dirty="0" smtClean="0">
                <a:hlinkClick r:id="rId7" tooltip="Fungus"/>
              </a:rPr>
              <a:t>fungi</a:t>
            </a:r>
            <a:r>
              <a:rPr lang="en-US" dirty="0" smtClean="0"/>
              <a:t> with the intent </a:t>
            </a:r>
            <a:r>
              <a:rPr lang="en-US" b="1" dirty="0" smtClean="0"/>
              <a:t>to kill or incapacitate humans, animals or plants as an act of war.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66"/>
                </a:solidFill>
              </a:rPr>
              <a:t>Next Lecture (L3)</a:t>
            </a:r>
          </a:p>
          <a:p>
            <a:pPr algn="ctr">
              <a:buFont typeface="Wingdings" pitchFamily="2" charset="2"/>
              <a:buChar char="Ø"/>
            </a:pPr>
            <a:r>
              <a:rPr lang="en-US" sz="5400" b="1" dirty="0" smtClean="0"/>
              <a:t>Forest Resources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rgbClr val="FF0066"/>
                </a:solidFill>
              </a:rPr>
              <a:t>_______________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rgbClr val="FF0066"/>
                </a:solidFill>
              </a:rPr>
              <a:t>Thank</a:t>
            </a:r>
            <a:r>
              <a:rPr lang="en-US" sz="5400" b="1" dirty="0" smtClean="0">
                <a:solidFill>
                  <a:srgbClr val="FF0066"/>
                </a:solidFill>
              </a:rPr>
              <a:t> you</a:t>
            </a:r>
            <a:endParaRPr lang="en-US" sz="54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Energy from fossil fuels is consumed in </a:t>
            </a:r>
            <a:r>
              <a:rPr lang="en-US" dirty="0" smtClean="0"/>
              <a:t>relatively much </a:t>
            </a:r>
            <a:r>
              <a:rPr lang="en-US" dirty="0"/>
              <a:t>greater quantities in developed countries.</a:t>
            </a:r>
          </a:p>
          <a:p>
            <a:r>
              <a:rPr lang="en-US" u="sng" dirty="0"/>
              <a:t>Their per capita consumption of food too </a:t>
            </a:r>
            <a:r>
              <a:rPr lang="en-US" u="sng" dirty="0" smtClean="0"/>
              <a:t>is much </a:t>
            </a:r>
            <a:r>
              <a:rPr lang="en-US" u="sng" dirty="0"/>
              <a:t>greater</a:t>
            </a:r>
            <a:r>
              <a:rPr lang="en-US" dirty="0"/>
              <a:t> as well as their waste of </a:t>
            </a:r>
            <a:r>
              <a:rPr lang="en-US" dirty="0" smtClean="0"/>
              <a:t>enormous quantities </a:t>
            </a:r>
            <a:r>
              <a:rPr lang="en-US" dirty="0"/>
              <a:t>of food and other products</a:t>
            </a:r>
            <a:r>
              <a:rPr lang="en-US" dirty="0" smtClean="0"/>
              <a:t>, such </a:t>
            </a:r>
            <a:r>
              <a:rPr lang="en-US" dirty="0"/>
              <a:t>as packaging material, used in the </a:t>
            </a:r>
            <a:r>
              <a:rPr lang="en-US" dirty="0" smtClean="0"/>
              <a:t>food industry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USA for example with just 4%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the world’s population </a:t>
            </a:r>
            <a:r>
              <a:rPr lang="en-US" dirty="0" smtClean="0">
                <a:solidFill>
                  <a:srgbClr val="FF0000"/>
                </a:solidFill>
              </a:rPr>
              <a:t> consumes </a:t>
            </a:r>
            <a:r>
              <a:rPr lang="en-US" dirty="0">
                <a:solidFill>
                  <a:srgbClr val="FF0000"/>
                </a:solidFill>
              </a:rPr>
              <a:t>about 25</a:t>
            </a:r>
            <a:r>
              <a:rPr lang="en-US" dirty="0" smtClean="0">
                <a:solidFill>
                  <a:srgbClr val="FF0000"/>
                </a:solidFill>
              </a:rPr>
              <a:t>% of </a:t>
            </a:r>
            <a:r>
              <a:rPr lang="en-US" dirty="0">
                <a:solidFill>
                  <a:srgbClr val="FF0000"/>
                </a:solidFill>
              </a:rPr>
              <a:t>the world’s resources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Producing animal food for human consumption requires more land than growing crops. </a:t>
            </a:r>
          </a:p>
          <a:p>
            <a:r>
              <a:rPr lang="en-US" dirty="0" smtClean="0"/>
              <a:t>Thus countries that are highly dependent on non-vegetarian diets need much larger areas for pastureland than those where the people are mainly vegetarian.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i="1" dirty="0" smtClean="0">
                <a:solidFill>
                  <a:srgbClr val="FF0000"/>
                </a:solidFill>
              </a:rPr>
              <a:t>b). Planning </a:t>
            </a:r>
            <a:r>
              <a:rPr lang="en-US" sz="3100" b="1" i="1" dirty="0" smtClean="0">
                <a:solidFill>
                  <a:srgbClr val="FF0000"/>
                </a:solidFill>
              </a:rPr>
              <a:t>Landuse: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Land itself is a major resource, needed for food production, animal husbandry, industry, and for our growing human settlements. </a:t>
            </a:r>
          </a:p>
          <a:p>
            <a:r>
              <a:rPr lang="en-US" dirty="0" smtClean="0"/>
              <a:t>These forms of intensive landuse are frequently extended at the cost of ‘wild lands’, our remaining forests, grasslands, wetlands and deserts.</a:t>
            </a:r>
          </a:p>
          <a:p>
            <a:r>
              <a:rPr lang="en-US" dirty="0" smtClean="0"/>
              <a:t> Thus it is essential to evolve a rational land-use policy that examines how much land must be made available for different purposes and where it must be situated.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For Ex:, There are usually alternate sites at which industrial complexes or dams can be built, but a </a:t>
            </a:r>
            <a:r>
              <a:rPr lang="en-US" i="1" dirty="0" smtClean="0">
                <a:solidFill>
                  <a:srgbClr val="FF0000"/>
                </a:solidFill>
              </a:rPr>
              <a:t>natural wilderness cannot be recreated artificially.</a:t>
            </a:r>
          </a:p>
          <a:p>
            <a:r>
              <a:rPr lang="en-US" dirty="0" smtClean="0"/>
              <a:t>Scientists today believe that </a:t>
            </a:r>
            <a:r>
              <a:rPr lang="en-US" i="1" dirty="0" smtClean="0">
                <a:solidFill>
                  <a:srgbClr val="FF0000"/>
                </a:solidFill>
              </a:rPr>
              <a:t>at least 10 percent of land and water bodies of each ecosystem must be kept as wilderness </a:t>
            </a:r>
            <a:r>
              <a:rPr lang="en-US" dirty="0" smtClean="0"/>
              <a:t>for the long term needs of protecting nature and natural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a days, an increasing </a:t>
            </a:r>
            <a:r>
              <a:rPr lang="en-US" i="1" u="sng" dirty="0" smtClean="0">
                <a:solidFill>
                  <a:srgbClr val="FF0000"/>
                </a:solidFill>
              </a:rPr>
              <a:t>‘land hunger’ </a:t>
            </a:r>
            <a:r>
              <a:rPr lang="en-US" dirty="0" smtClean="0"/>
              <a:t>- to produce sufficient quantities of food for an exploding human population. </a:t>
            </a:r>
          </a:p>
          <a:p>
            <a:r>
              <a:rPr lang="en-US" dirty="0" smtClean="0"/>
              <a:t>It is also affected by degradation, Land and water resources are polluted by  industrial waste and rural and urban sewage.</a:t>
            </a:r>
          </a:p>
          <a:p>
            <a:r>
              <a:rPr lang="en-US" dirty="0" smtClean="0"/>
              <a:t>They are increasingly being </a:t>
            </a:r>
            <a:r>
              <a:rPr lang="en-US" i="1" dirty="0" smtClean="0">
                <a:solidFill>
                  <a:srgbClr val="0070C0"/>
                </a:solidFill>
              </a:rPr>
              <a:t>diverted for short-term economic gains to agriculture and  industry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Forests have vanished rapidly</a:t>
            </a:r>
            <a:r>
              <a:rPr lang="en-US" dirty="0" smtClean="0"/>
              <a:t> during recent times, both in India and in the rest of the world.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>
                <a:solidFill>
                  <a:srgbClr val="00B050"/>
                </a:solidFill>
              </a:rPr>
              <a:t/>
            </a:r>
            <a:br>
              <a:rPr lang="en-US" sz="3100" b="1" dirty="0" smtClean="0">
                <a:solidFill>
                  <a:srgbClr val="00B050"/>
                </a:solidFill>
              </a:rPr>
            </a:br>
            <a:r>
              <a:rPr lang="en-US" sz="3100" b="1" dirty="0" smtClean="0">
                <a:solidFill>
                  <a:srgbClr val="00B050"/>
                </a:solidFill>
              </a:rPr>
              <a:t>The need for sustainable lifestyles</a:t>
            </a:r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The quality of human life and the quality of ecosystems on earth are </a:t>
            </a:r>
            <a:r>
              <a:rPr lang="en-US" sz="2800" dirty="0" smtClean="0">
                <a:solidFill>
                  <a:srgbClr val="FF0066"/>
                </a:solidFill>
              </a:rPr>
              <a:t>indicators</a:t>
            </a:r>
            <a:r>
              <a:rPr lang="en-US" sz="2800" dirty="0" smtClean="0">
                <a:solidFill>
                  <a:srgbClr val="00B0F0"/>
                </a:solidFill>
              </a:rPr>
              <a:t> of the sustainable use of resources. </a:t>
            </a:r>
          </a:p>
          <a:p>
            <a:r>
              <a:rPr lang="en-US" sz="2800" dirty="0" smtClean="0"/>
              <a:t>There are  </a:t>
            </a:r>
            <a:r>
              <a:rPr lang="en-US" sz="2800" dirty="0" smtClean="0">
                <a:solidFill>
                  <a:srgbClr val="FF0066"/>
                </a:solidFill>
              </a:rPr>
              <a:t>indicators of  sustainable </a:t>
            </a:r>
            <a:r>
              <a:rPr lang="en-US" sz="2800" dirty="0" smtClean="0"/>
              <a:t>lifestyles in human life.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</a:t>
            </a:r>
            <a:r>
              <a:rPr lang="en-US" sz="2800" dirty="0" smtClean="0"/>
              <a:t>). Increased longevity</a:t>
            </a:r>
          </a:p>
          <a:p>
            <a:pPr>
              <a:buNone/>
            </a:pPr>
            <a:r>
              <a:rPr lang="en-US" sz="2800" dirty="0" smtClean="0"/>
              <a:t>		ii). An increase in knowledge</a:t>
            </a:r>
          </a:p>
          <a:p>
            <a:pPr>
              <a:buNone/>
            </a:pPr>
            <a:r>
              <a:rPr lang="en-US" sz="2800" dirty="0" smtClean="0"/>
              <a:t>		iii). An enhancement of income.</a:t>
            </a:r>
          </a:p>
          <a:p>
            <a:r>
              <a:rPr lang="en-US" sz="2800" dirty="0" smtClean="0"/>
              <a:t>These three together are known as the </a:t>
            </a:r>
            <a:r>
              <a:rPr lang="en-US" sz="2800" i="1" u="sng" dirty="0" smtClean="0">
                <a:solidFill>
                  <a:srgbClr val="00B050"/>
                </a:solidFill>
              </a:rPr>
              <a:t>‘</a:t>
            </a:r>
            <a:r>
              <a:rPr lang="en-US" sz="2800" b="1" i="1" u="sng" dirty="0" smtClean="0">
                <a:solidFill>
                  <a:srgbClr val="00B050"/>
                </a:solidFill>
              </a:rPr>
              <a:t>Human</a:t>
            </a:r>
          </a:p>
          <a:p>
            <a:pPr>
              <a:buNone/>
            </a:pPr>
            <a:r>
              <a:rPr lang="en-US" sz="2800" b="1" i="1" u="sng" dirty="0" smtClean="0">
                <a:solidFill>
                  <a:srgbClr val="00B050"/>
                </a:solidFill>
              </a:rPr>
              <a:t>development index’.</a:t>
            </a:r>
            <a:endParaRPr lang="en-US" sz="2800" i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</a:rPr>
              <a:t>The need for sustainable lifestyles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quality of the ecosystems have indicators that are more difficult to assess.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 stabilized population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The long term conservation of biodiversity.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The careful long-term use of natural resources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The prevention of degradation and pollution of the environment.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1072</Words>
  <Application>Microsoft Office PowerPoint</Application>
  <PresentationFormat>On-screen Show (4:3)</PresentationFormat>
  <Paragraphs>97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2.2 RENEWABLE AND NON-RENEWABLE RESOURCES</vt:lpstr>
      <vt:lpstr>Slide 2</vt:lpstr>
      <vt:lpstr>Slide 3</vt:lpstr>
      <vt:lpstr>Slide 4</vt:lpstr>
      <vt:lpstr>b). Planning Landuse: </vt:lpstr>
      <vt:lpstr>Slide 6</vt:lpstr>
      <vt:lpstr>Slide 7</vt:lpstr>
      <vt:lpstr>  The need for sustainable lifestyles </vt:lpstr>
      <vt:lpstr>The need for sustainable lifestyles</vt:lpstr>
      <vt:lpstr>2.2.2 Non-renewable resources </vt:lpstr>
      <vt:lpstr>2.2.3 Renewable resources</vt:lpstr>
      <vt:lpstr>Slide 12</vt:lpstr>
      <vt:lpstr>Slide 13</vt:lpstr>
      <vt:lpstr>Slide 14</vt:lpstr>
      <vt:lpstr>Activity 2.3: Utilisation of resources  Environmental management. </vt:lpstr>
      <vt:lpstr>ACTIVITY 2.3</vt:lpstr>
      <vt:lpstr>Misuse of Natural Resources - EXAMPLES </vt:lpstr>
      <vt:lpstr>Slide 18</vt:lpstr>
      <vt:lpstr>Human resources MISUSED:</vt:lpstr>
      <vt:lpstr>Slide 20</vt:lpstr>
      <vt:lpstr>Gender discrimination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 RENEWABLE AND NON-RENEWABLE RESOURCES</dc:title>
  <dc:creator>rgukt</dc:creator>
  <cp:lastModifiedBy>Windows User</cp:lastModifiedBy>
  <cp:revision>55</cp:revision>
  <dcterms:created xsi:type="dcterms:W3CDTF">2017-01-24T05:30:38Z</dcterms:created>
  <dcterms:modified xsi:type="dcterms:W3CDTF">2022-11-30T07:46:03Z</dcterms:modified>
</cp:coreProperties>
</file>