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A743-760A-4CEF-ABB8-C28452D168A6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959-F098-424C-8CAF-63CC29F0F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A743-760A-4CEF-ABB8-C28452D168A6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959-F098-424C-8CAF-63CC29F0F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A743-760A-4CEF-ABB8-C28452D168A6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959-F098-424C-8CAF-63CC29F0F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A743-760A-4CEF-ABB8-C28452D168A6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959-F098-424C-8CAF-63CC29F0F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A743-760A-4CEF-ABB8-C28452D168A6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959-F098-424C-8CAF-63CC29F0F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A743-760A-4CEF-ABB8-C28452D168A6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959-F098-424C-8CAF-63CC29F0F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A743-760A-4CEF-ABB8-C28452D168A6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959-F098-424C-8CAF-63CC29F0F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A743-760A-4CEF-ABB8-C28452D168A6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959-F098-424C-8CAF-63CC29F0F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A743-760A-4CEF-ABB8-C28452D168A6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959-F098-424C-8CAF-63CC29F0F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A743-760A-4CEF-ABB8-C28452D168A6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959-F098-424C-8CAF-63CC29F0F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A743-760A-4CEF-ABB8-C28452D168A6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B959-F098-424C-8CAF-63CC29F0F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A743-760A-4CEF-ABB8-C28452D168A6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B959-F098-424C-8CAF-63CC29F0F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5029200" cy="1089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</a:t>
            </a:r>
            <a:r>
              <a:rPr lang="en-US" sz="3200" b="1" dirty="0" smtClean="0">
                <a:solidFill>
                  <a:srgbClr val="00B050"/>
                </a:solidFill>
              </a:rPr>
              <a:t>2</a:t>
            </a:r>
            <a:r>
              <a:rPr lang="en-US" sz="3200" b="1" dirty="0">
                <a:solidFill>
                  <a:srgbClr val="00B050"/>
                </a:solidFill>
              </a:rPr>
              <a:t/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>
                <a:solidFill>
                  <a:srgbClr val="00B050"/>
                </a:solidFill>
              </a:rPr>
              <a:t>Natural 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6019800" cy="5334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</a:rPr>
              <a:t>2.1 </a:t>
            </a:r>
            <a:r>
              <a:rPr lang="en-US" sz="2400" b="1" dirty="0">
                <a:solidFill>
                  <a:schemeClr val="accent6"/>
                </a:solidFill>
              </a:rPr>
              <a:t>INTRODUCTION </a:t>
            </a:r>
          </a:p>
          <a:p>
            <a:pPr algn="l"/>
            <a:r>
              <a:rPr lang="en-US" sz="2400" b="1" dirty="0">
                <a:solidFill>
                  <a:srgbClr val="FF0000"/>
                </a:solidFill>
              </a:rPr>
              <a:t>2.2</a:t>
            </a:r>
            <a:r>
              <a:rPr lang="en-US" sz="2400" b="1" dirty="0">
                <a:solidFill>
                  <a:srgbClr val="00B0F0"/>
                </a:solidFill>
              </a:rPr>
              <a:t> RENEWABLE AND NON-RENEWABLE </a:t>
            </a:r>
            <a:r>
              <a:rPr lang="en-US" sz="2400" b="1" dirty="0" smtClean="0">
                <a:solidFill>
                  <a:srgbClr val="00B0F0"/>
                </a:solidFill>
              </a:rPr>
              <a:t>RESOURCES.</a:t>
            </a:r>
          </a:p>
          <a:p>
            <a:pPr algn="l"/>
            <a:r>
              <a:rPr lang="en-US" sz="2400" b="1" dirty="0" smtClean="0">
                <a:solidFill>
                  <a:srgbClr val="FF0000"/>
                </a:solidFill>
              </a:rPr>
              <a:t>Natural Resources- associated Problems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FOREST, WATER, MINERAL,FOOD, ENERGY, &amp; LAND RESOURCES</a:t>
            </a:r>
            <a:endParaRPr lang="en-US" sz="2000" b="1" dirty="0">
              <a:solidFill>
                <a:srgbClr val="00B050"/>
              </a:solidFill>
            </a:endParaRP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2.3</a:t>
            </a:r>
            <a:r>
              <a:rPr lang="en-US" sz="2400" dirty="0">
                <a:solidFill>
                  <a:schemeClr val="tx2"/>
                </a:solidFill>
              </a:rPr>
              <a:t> ROLE OF AN INDIVIDUAL IN CONSERVATION OF NATURAL RESOURCES </a:t>
            </a:r>
          </a:p>
          <a:p>
            <a:pPr algn="l"/>
            <a:r>
              <a:rPr lang="en-US" sz="2400" b="1" dirty="0">
                <a:solidFill>
                  <a:srgbClr val="FF0000"/>
                </a:solidFill>
              </a:rPr>
              <a:t>2.4 </a:t>
            </a:r>
            <a:r>
              <a:rPr lang="en-US" sz="2400" b="1" dirty="0">
                <a:solidFill>
                  <a:srgbClr val="00B050"/>
                </a:solidFill>
              </a:rPr>
              <a:t>EQUITABLE USE OF </a:t>
            </a:r>
            <a:r>
              <a:rPr lang="en-US" sz="2400" b="1" dirty="0" smtClean="0">
                <a:solidFill>
                  <a:srgbClr val="00B050"/>
                </a:solidFill>
              </a:rPr>
              <a:t>RESOURCES -SUSTAINABLE </a:t>
            </a:r>
            <a:r>
              <a:rPr lang="en-US" sz="2400" b="1" dirty="0">
                <a:solidFill>
                  <a:srgbClr val="00B050"/>
                </a:solidFill>
              </a:rPr>
              <a:t>LIFESTYLES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rgukt\Desktop\ES MATERIAL_IMAGES\download 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0"/>
            <a:ext cx="3124200" cy="1752600"/>
          </a:xfrm>
          <a:prstGeom prst="rect">
            <a:avLst/>
          </a:prstGeom>
          <a:noFill/>
        </p:spPr>
      </p:pic>
      <p:pic>
        <p:nvPicPr>
          <p:cNvPr id="1028" name="Picture 4" descr="Image result for natural resour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1268" y="1676400"/>
            <a:ext cx="3132732" cy="2038350"/>
          </a:xfrm>
          <a:prstGeom prst="rect">
            <a:avLst/>
          </a:prstGeom>
          <a:noFill/>
        </p:spPr>
      </p:pic>
      <p:sp>
        <p:nvSpPr>
          <p:cNvPr id="1030" name="AutoShape 6" descr="Image result for natural resour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natural resour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Image result for natural resour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C:\Users\rgukt\Desktop\ES MATERIAL_IMAGES\2.NATURAL RESOURCES\SOLAR PLAT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733800"/>
            <a:ext cx="3124200" cy="1752600"/>
          </a:xfrm>
          <a:prstGeom prst="rect">
            <a:avLst/>
          </a:prstGeom>
          <a:noFill/>
        </p:spPr>
      </p:pic>
      <p:pic>
        <p:nvPicPr>
          <p:cNvPr id="3074" name="Picture 2" descr="https://encrypted-tbn0.gstatic.com/images?q=tbn:ANd9GcTRyKQ8NltSGODb48IuAHmG9liBVYc-YlHnyU-eDfk8VwYKxNqFdOXMk1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5486401"/>
            <a:ext cx="31242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FOREST FUNCTIONS</a:t>
            </a:r>
            <a:br>
              <a:rPr lang="en-US" b="1" dirty="0" smtClean="0">
                <a:solidFill>
                  <a:srgbClr val="00B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Market use - (Productive use)</a:t>
            </a:r>
          </a:p>
          <a:p>
            <a:r>
              <a:rPr lang="en-US" dirty="0"/>
              <a:t>• Most of the above products used for consumptive purposes are also sold as a</a:t>
            </a:r>
          </a:p>
          <a:p>
            <a:r>
              <a:rPr lang="en-US" dirty="0"/>
              <a:t>source of income for supporting the livelihoods of forest dwelling people.</a:t>
            </a:r>
          </a:p>
          <a:p>
            <a:r>
              <a:rPr lang="en-US" dirty="0"/>
              <a:t>• Minor forest produce - (non-wood products): </a:t>
            </a:r>
            <a:r>
              <a:rPr lang="en-US" dirty="0" err="1"/>
              <a:t>Fuelwood</a:t>
            </a:r>
            <a:r>
              <a:rPr lang="en-US" dirty="0"/>
              <a:t>, fruit, gum, fiber, etc.</a:t>
            </a:r>
          </a:p>
          <a:p>
            <a:r>
              <a:rPr lang="en-US" dirty="0"/>
              <a:t>which are collected and sold in local markets as a source of income for forest</a:t>
            </a:r>
          </a:p>
          <a:p>
            <a:r>
              <a:rPr lang="en-US" dirty="0"/>
              <a:t>dwellers.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FOREST FUNCTIONS</a:t>
            </a:r>
            <a:br>
              <a:rPr lang="en-US" b="1" dirty="0" smtClean="0">
                <a:solidFill>
                  <a:srgbClr val="00B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Major timber extraction </a:t>
            </a:r>
            <a:r>
              <a:rPr lang="en-US" dirty="0"/>
              <a:t>- construction, industrial uses, paper pulp, etc. </a:t>
            </a:r>
            <a:endParaRPr lang="en-US" dirty="0" smtClean="0"/>
          </a:p>
          <a:p>
            <a:r>
              <a:rPr lang="en-US" dirty="0" smtClean="0"/>
              <a:t>Timber extraction </a:t>
            </a:r>
            <a:r>
              <a:rPr lang="en-US" dirty="0"/>
              <a:t>is done in India by the Forest Department, but illegal logging </a:t>
            </a:r>
            <a:r>
              <a:rPr lang="en-US" dirty="0" smtClean="0"/>
              <a:t>continues in </a:t>
            </a:r>
            <a:r>
              <a:rPr lang="en-US" dirty="0"/>
              <a:t>many of the forests of India and the world.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CASE STUDY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Joint </a:t>
            </a:r>
            <a:r>
              <a:rPr lang="en-US" b="1" dirty="0">
                <a:solidFill>
                  <a:srgbClr val="FF0000"/>
                </a:solidFill>
              </a:rPr>
              <a:t>Forest Management</a:t>
            </a:r>
          </a:p>
          <a:p>
            <a:r>
              <a:rPr lang="en-US" dirty="0"/>
              <a:t>The need to include local communities </a:t>
            </a:r>
            <a:r>
              <a:rPr lang="en-US" dirty="0" smtClean="0"/>
              <a:t>in Forest </a:t>
            </a:r>
            <a:r>
              <a:rPr lang="en-US" dirty="0"/>
              <a:t>Management has become a </a:t>
            </a:r>
            <a:r>
              <a:rPr lang="en-US" dirty="0" smtClean="0"/>
              <a:t>growing concern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Local </a:t>
            </a:r>
            <a:r>
              <a:rPr lang="en-US" dirty="0"/>
              <a:t>people will only </a:t>
            </a:r>
            <a:r>
              <a:rPr lang="en-US" dirty="0" smtClean="0"/>
              <a:t>support greening </a:t>
            </a:r>
            <a:r>
              <a:rPr lang="en-US" dirty="0"/>
              <a:t>an area if they can see some </a:t>
            </a:r>
            <a:r>
              <a:rPr lang="en-US" dirty="0" smtClean="0"/>
              <a:t>economic benefit </a:t>
            </a:r>
            <a:r>
              <a:rPr lang="en-US" dirty="0"/>
              <a:t>from conservation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en-US" dirty="0" smtClean="0"/>
              <a:t>informal arrangement </a:t>
            </a:r>
            <a:r>
              <a:rPr lang="en-US" dirty="0"/>
              <a:t>between local </a:t>
            </a:r>
            <a:r>
              <a:rPr lang="en-US" dirty="0" smtClean="0"/>
              <a:t>communities and </a:t>
            </a:r>
            <a:r>
              <a:rPr lang="en-US" dirty="0"/>
              <a:t>the Forest Department began </a:t>
            </a:r>
            <a:r>
              <a:rPr lang="en-US" dirty="0" smtClean="0"/>
              <a:t>in 1972</a:t>
            </a:r>
            <a:r>
              <a:rPr lang="en-US" dirty="0"/>
              <a:t>, in </a:t>
            </a:r>
            <a:r>
              <a:rPr lang="en-US" dirty="0" err="1"/>
              <a:t>Midnapore</a:t>
            </a:r>
            <a:r>
              <a:rPr lang="en-US" dirty="0"/>
              <a:t> District of West Bengal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JFM has now evolved into a formal agreement which identifies and respects the local community’s rights and benefits that they need from forest resources.</a:t>
            </a:r>
          </a:p>
          <a:p>
            <a:r>
              <a:rPr lang="en-US" dirty="0" smtClean="0"/>
              <a:t> Under JFM schemes, Forest Protection Committees from local community members are formed. </a:t>
            </a:r>
          </a:p>
          <a:p>
            <a:r>
              <a:rPr lang="en-US" dirty="0" smtClean="0"/>
              <a:t>They</a:t>
            </a:r>
            <a:r>
              <a:rPr lang="en-US" dirty="0"/>
              <a:t> </a:t>
            </a:r>
            <a:r>
              <a:rPr lang="en-US" dirty="0" smtClean="0"/>
              <a:t>participate in restoring green cover and protect the area from being over exploited.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524000"/>
            <a:ext cx="5029200" cy="45259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Next LECTURE : 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WATER RESOURCES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FOOD RESOURCES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MINERAL RESOURCES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4191000"/>
            <a:ext cx="58592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 smtClean="0">
                <a:solidFill>
                  <a:srgbClr val="FF33CC"/>
                </a:solidFill>
                <a:latin typeface="Edwardian Script ITC" pitchFamily="66" charset="0"/>
              </a:rPr>
              <a:t>Thank you </a:t>
            </a:r>
            <a:endParaRPr lang="en-US" sz="13800" b="1" dirty="0">
              <a:solidFill>
                <a:srgbClr val="FF33CC"/>
              </a:solidFill>
              <a:latin typeface="Edwardian Script ITC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50291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800" b="1" dirty="0" smtClean="0">
                <a:solidFill>
                  <a:srgbClr val="FF0000"/>
                </a:solidFill>
              </a:rPr>
              <a:t>Natural Resources- associated Problems</a:t>
            </a:r>
            <a:br>
              <a:rPr lang="en-US" sz="4800" b="1" dirty="0" smtClean="0">
                <a:solidFill>
                  <a:srgbClr val="FF0000"/>
                </a:solidFill>
              </a:rPr>
            </a:br>
            <a:r>
              <a:rPr lang="en-US" sz="4800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FOREST RESOURCES 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</a:rPr>
              <a:t>WATER RESOURCES </a:t>
            </a:r>
            <a:r>
              <a:rPr lang="en-US" sz="2200" b="1" dirty="0" smtClean="0">
                <a:solidFill>
                  <a:srgbClr val="00B050"/>
                </a:solidFill>
              </a:rPr>
              <a:t/>
            </a:r>
            <a:br>
              <a:rPr lang="en-US" sz="2200" b="1" dirty="0" smtClean="0">
                <a:solidFill>
                  <a:srgbClr val="00B050"/>
                </a:solidFill>
              </a:rPr>
            </a:br>
            <a:r>
              <a:rPr lang="en-US" sz="2200" b="1" dirty="0" smtClean="0">
                <a:solidFill>
                  <a:srgbClr val="00B050"/>
                </a:solidFill>
              </a:rPr>
              <a:t>MINERAL RESOURCES ,</a:t>
            </a:r>
            <a:br>
              <a:rPr lang="en-US" sz="2200" b="1" dirty="0" smtClean="0">
                <a:solidFill>
                  <a:srgbClr val="00B050"/>
                </a:solidFill>
              </a:rPr>
            </a:br>
            <a:r>
              <a:rPr lang="en-US" sz="2200" b="1" dirty="0" smtClean="0">
                <a:solidFill>
                  <a:srgbClr val="0070C0"/>
                </a:solidFill>
              </a:rPr>
              <a:t>FOOD RESOURCES , </a:t>
            </a:r>
            <a:r>
              <a:rPr lang="en-US" sz="2200" b="1" dirty="0" smtClean="0">
                <a:solidFill>
                  <a:srgbClr val="00B050"/>
                </a:solidFill>
              </a:rPr>
              <a:t/>
            </a:r>
            <a:br>
              <a:rPr lang="en-US" sz="2200" b="1" dirty="0" smtClean="0">
                <a:solidFill>
                  <a:srgbClr val="00B050"/>
                </a:solidFill>
              </a:rPr>
            </a:br>
            <a:r>
              <a:rPr lang="en-US" sz="2200" b="1" dirty="0" smtClean="0">
                <a:solidFill>
                  <a:srgbClr val="00B050"/>
                </a:solidFill>
              </a:rPr>
              <a:t>ENERGY RESOURCES </a:t>
            </a:r>
            <a:br>
              <a:rPr lang="en-US" sz="2200" b="1" dirty="0" smtClean="0">
                <a:solidFill>
                  <a:srgbClr val="00B050"/>
                </a:solidFill>
              </a:rPr>
            </a:br>
            <a:r>
              <a:rPr lang="en-US" sz="2200" b="1" dirty="0" smtClean="0">
                <a:solidFill>
                  <a:srgbClr val="00B050"/>
                </a:solidFill>
              </a:rPr>
              <a:t> </a:t>
            </a:r>
            <a:r>
              <a:rPr lang="en-US" sz="2200" b="1" dirty="0" smtClean="0">
                <a:solidFill>
                  <a:srgbClr val="00B0F0"/>
                </a:solidFill>
              </a:rPr>
              <a:t>LAND RESOURCES</a:t>
            </a:r>
            <a:r>
              <a:rPr lang="en-US" b="1" dirty="0" smtClean="0">
                <a:solidFill>
                  <a:srgbClr val="00B0F0"/>
                </a:solidFill>
              </a:rPr>
              <a:t/>
            </a:r>
            <a:br>
              <a:rPr lang="en-US" b="1" dirty="0" smtClean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b="1" dirty="0">
                <a:solidFill>
                  <a:srgbClr val="FF0000"/>
                </a:solidFill>
                <a:latin typeface="Calibri"/>
              </a:rPr>
              <a:t>FOREST RESOURCES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524000"/>
            <a:ext cx="8228520" cy="495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Calibri"/>
              </a:rPr>
              <a:t>Use and overexploitation: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b="1" dirty="0">
                <a:solidFill>
                  <a:srgbClr val="000000"/>
                </a:solidFill>
                <a:latin typeface="Calibri"/>
              </a:rPr>
              <a:t>Scientists estimate </a:t>
            </a:r>
            <a:r>
              <a:rPr lang="en-IN" sz="2400" dirty="0">
                <a:solidFill>
                  <a:srgbClr val="000000"/>
                </a:solidFill>
                <a:latin typeface="Calibri"/>
              </a:rPr>
              <a:t>that India </a:t>
            </a:r>
            <a:r>
              <a:rPr lang="en-IN" sz="2400" b="1" i="1" u="sng" dirty="0">
                <a:solidFill>
                  <a:srgbClr val="00B050"/>
                </a:solidFill>
                <a:latin typeface="Calibri"/>
              </a:rPr>
              <a:t>should ideally have 33 percent </a:t>
            </a:r>
            <a:r>
              <a:rPr lang="en-IN" sz="2400" dirty="0">
                <a:solidFill>
                  <a:srgbClr val="000000"/>
                </a:solidFill>
                <a:latin typeface="Calibri"/>
              </a:rPr>
              <a:t>of its land under forests.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i="1" u="sng" dirty="0">
                <a:solidFill>
                  <a:srgbClr val="00B050"/>
                </a:solidFill>
                <a:latin typeface="Calibri"/>
              </a:rPr>
              <a:t>Today we have only about 12 percent.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Calibri"/>
              </a:rPr>
              <a:t>Thus we need not only to protect existing forests but also to increase our forest cover</a:t>
            </a:r>
            <a:r>
              <a:rPr lang="en-IN" sz="2400" dirty="0" smtClean="0">
                <a:solidFill>
                  <a:srgbClr val="000000"/>
                </a:solidFill>
                <a:latin typeface="Calibri"/>
              </a:rPr>
              <a:t>. 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2400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People </a:t>
            </a:r>
            <a:r>
              <a:rPr lang="en-IN" sz="2400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who live in or near forests 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know the value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of forest resources first hand because their lives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livelihoods depend directly on these resources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</a:t>
            </a:r>
          </a:p>
          <a:p>
            <a:endParaRPr lang="en-US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How ever </a:t>
            </a:r>
            <a:r>
              <a:rPr lang="en-US" sz="2400" dirty="0" smtClean="0"/>
              <a:t>the </a:t>
            </a:r>
            <a:r>
              <a:rPr lang="en-US" sz="2400" dirty="0"/>
              <a:t>rest of us also derive </a:t>
            </a:r>
            <a:r>
              <a:rPr lang="en-US" sz="2400" dirty="0" smtClean="0"/>
              <a:t>great benefits </a:t>
            </a:r>
            <a:r>
              <a:rPr lang="en-US" sz="2400" dirty="0"/>
              <a:t>from the forests</a:t>
            </a:r>
            <a:endParaRPr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324480" y="0"/>
            <a:ext cx="2618280" cy="175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800" b="1">
                <a:solidFill>
                  <a:srgbClr val="0070C0"/>
                </a:solidFill>
                <a:latin typeface="Calibri"/>
              </a:rPr>
              <a:t>Deforestation: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381000" y="1905000"/>
            <a:ext cx="8228520" cy="399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dirty="0">
                <a:solidFill>
                  <a:srgbClr val="000000"/>
                </a:solidFill>
                <a:latin typeface="Calibri"/>
              </a:rPr>
              <a:t>Deforestation became a major concern in British times when a large amount of timber was extracted for building their ships. </a:t>
            </a:r>
            <a:endParaRPr sz="20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dirty="0">
                <a:solidFill>
                  <a:srgbClr val="000000"/>
                </a:solidFill>
                <a:latin typeface="Calibri"/>
              </a:rPr>
              <a:t>This led the British to develop scientific forestry in India. They however alienated local people by creating Reserved and Protected Forests which curtailed access to the resources. 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dirty="0">
                <a:solidFill>
                  <a:srgbClr val="000000"/>
                </a:solidFill>
                <a:latin typeface="Calibri"/>
              </a:rPr>
              <a:t> AFTER INDEPENDENCE TOO OVERUTILIZATION OF  FORESTS AND TIMBER EXTRACTION WAS DONE as they thought their right.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pic>
        <p:nvPicPr>
          <p:cNvPr id="9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419720" y="0"/>
            <a:ext cx="2618280" cy="174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0070C0"/>
                </a:solidFill>
                <a:latin typeface="Calibri"/>
              </a:rPr>
              <a:t>Deforestation: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380880" y="11430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200" b="1" dirty="0">
                <a:solidFill>
                  <a:srgbClr val="000000"/>
                </a:solidFill>
                <a:latin typeface="Calibri"/>
              </a:rPr>
              <a:t> Where civilizations have looked </a:t>
            </a:r>
            <a:r>
              <a:rPr lang="en-IN" sz="2200" dirty="0">
                <a:solidFill>
                  <a:srgbClr val="000000"/>
                </a:solidFill>
                <a:latin typeface="Calibri"/>
              </a:rPr>
              <a:t>after forests by using forest resources cautiously, they have prospered, where forests were destroyed, the people were gradually impoverished.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200" dirty="0">
                <a:solidFill>
                  <a:srgbClr val="000000"/>
                </a:solidFill>
                <a:latin typeface="Calibri"/>
              </a:rPr>
              <a:t>Today </a:t>
            </a:r>
            <a:r>
              <a:rPr lang="en-IN" sz="2200" b="1" dirty="0">
                <a:solidFill>
                  <a:srgbClr val="000000"/>
                </a:solidFill>
                <a:latin typeface="Calibri"/>
              </a:rPr>
              <a:t>logging and mining are serious causes of loss of forests</a:t>
            </a:r>
            <a:r>
              <a:rPr lang="en-IN" sz="2200" dirty="0">
                <a:solidFill>
                  <a:srgbClr val="000000"/>
                </a:solidFill>
                <a:latin typeface="Calibri"/>
              </a:rPr>
              <a:t> in our country and all over the world.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200" b="1" dirty="0">
                <a:solidFill>
                  <a:srgbClr val="000000"/>
                </a:solidFill>
                <a:latin typeface="Calibri"/>
              </a:rPr>
              <a:t>Dams built for hydroelectric power </a:t>
            </a:r>
            <a:r>
              <a:rPr lang="en-IN" sz="2200" dirty="0">
                <a:solidFill>
                  <a:srgbClr val="000000"/>
                </a:solidFill>
                <a:latin typeface="Calibri"/>
              </a:rPr>
              <a:t>or irrigation have submerged forests and have displaced tribal people whose lives are closely knit to the forest. </a:t>
            </a:r>
            <a:endParaRPr/>
          </a:p>
        </p:txBody>
      </p:sp>
      <p:pic>
        <p:nvPicPr>
          <p:cNvPr id="9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760000" y="4848480"/>
            <a:ext cx="2466000" cy="1846800"/>
          </a:xfrm>
          <a:prstGeom prst="rect">
            <a:avLst/>
          </a:prstGeom>
          <a:ln>
            <a:noFill/>
          </a:ln>
        </p:spPr>
      </p:pic>
      <p:pic>
        <p:nvPicPr>
          <p:cNvPr id="97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512000" y="4953240"/>
            <a:ext cx="2618280" cy="174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FOREST FUNCTIONS</a:t>
            </a:r>
            <a:br>
              <a:rPr lang="en-US" b="1" dirty="0" smtClean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Watershed </a:t>
            </a:r>
            <a:r>
              <a:rPr lang="en-US" b="1" dirty="0"/>
              <a:t>protection:</a:t>
            </a:r>
          </a:p>
          <a:p>
            <a:r>
              <a:rPr lang="en-US" dirty="0"/>
              <a:t>• Reduce the rate of surface run-off of water.</a:t>
            </a:r>
          </a:p>
          <a:p>
            <a:r>
              <a:rPr lang="en-US" dirty="0"/>
              <a:t>• Prevent flash floods and soil erosion.</a:t>
            </a:r>
          </a:p>
          <a:p>
            <a:r>
              <a:rPr lang="en-US" dirty="0"/>
              <a:t>• Produces prolonged gradual run-off and thus prevent effects of drought.</a:t>
            </a:r>
          </a:p>
          <a:p>
            <a:r>
              <a:rPr lang="en-US" b="1" dirty="0"/>
              <a:t>Atmospheric regulation:</a:t>
            </a:r>
          </a:p>
          <a:p>
            <a:r>
              <a:rPr lang="en-US" dirty="0"/>
              <a:t>• Absorption of solar heat during </a:t>
            </a:r>
            <a:r>
              <a:rPr lang="en-US" dirty="0" err="1"/>
              <a:t>evapo</a:t>
            </a:r>
            <a:r>
              <a:rPr lang="en-US" dirty="0"/>
              <a:t>-transpiration.</a:t>
            </a:r>
          </a:p>
          <a:p>
            <a:r>
              <a:rPr lang="en-US" dirty="0"/>
              <a:t>• Maintaining carbon dioxide levels for plant growth.</a:t>
            </a:r>
          </a:p>
          <a:p>
            <a:r>
              <a:rPr lang="en-US" dirty="0"/>
              <a:t>• Maintaining the local climatic conditions.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FOREST FUNCTIONS</a:t>
            </a:r>
            <a:br>
              <a:rPr lang="en-US" sz="3200" b="1" dirty="0" smtClean="0">
                <a:solidFill>
                  <a:srgbClr val="00B050"/>
                </a:solidFill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Erosion control:</a:t>
            </a:r>
          </a:p>
          <a:p>
            <a:r>
              <a:rPr lang="en-US" dirty="0"/>
              <a:t>• Holding soil (by preventing rain from directly washing soil away).</a:t>
            </a:r>
          </a:p>
          <a:p>
            <a:r>
              <a:rPr lang="en-US" b="1" dirty="0"/>
              <a:t>Land bank:</a:t>
            </a:r>
          </a:p>
          <a:p>
            <a:r>
              <a:rPr lang="en-US" dirty="0"/>
              <a:t>• Maintenance of soil nutrients and 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FOREST FUNCTIONS</a:t>
            </a:r>
            <a:br>
              <a:rPr lang="en-US" sz="3200" b="1" dirty="0" smtClean="0">
                <a:solidFill>
                  <a:srgbClr val="00B05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Local use - Consumption </a:t>
            </a:r>
            <a:r>
              <a:rPr lang="en-US" b="1" dirty="0"/>
              <a:t>of forest produce by local people who collect it for subsistence –</a:t>
            </a:r>
          </a:p>
          <a:p>
            <a:r>
              <a:rPr lang="en-US" dirty="0"/>
              <a:t>(Consumptive use)</a:t>
            </a:r>
          </a:p>
          <a:p>
            <a:r>
              <a:rPr lang="en-US" dirty="0"/>
              <a:t>• Food - gathering plants, fishing, hunting from the forest.</a:t>
            </a:r>
          </a:p>
          <a:p>
            <a:r>
              <a:rPr lang="en-US" dirty="0"/>
              <a:t>(In the past when wildlife was plentiful, people could hunt and kill animals for</a:t>
            </a:r>
          </a:p>
          <a:p>
            <a:r>
              <a:rPr lang="en-US" dirty="0"/>
              <a:t>food. Now that populations of most wildlife species have diminished, continued</a:t>
            </a:r>
          </a:p>
          <a:p>
            <a:r>
              <a:rPr lang="en-US" dirty="0"/>
              <a:t>hunting would lead to extinction.)</a:t>
            </a:r>
          </a:p>
          <a:p>
            <a:r>
              <a:rPr lang="en-US" dirty="0"/>
              <a:t>• Fodder - for cattle.</a:t>
            </a:r>
          </a:p>
          <a:p>
            <a:r>
              <a:rPr lang="en-US" dirty="0"/>
              <a:t>• Fuel wood and charcoal for cooking, heating.</a:t>
            </a:r>
          </a:p>
          <a:p>
            <a:r>
              <a:rPr lang="en-US" dirty="0"/>
              <a:t>• Poles - building homes especially in rural and wilderness areas.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FOREST FUNCTIONS</a:t>
            </a:r>
            <a:br>
              <a:rPr lang="en-US" b="1" dirty="0" smtClean="0">
                <a:solidFill>
                  <a:srgbClr val="00B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Timber – household articles and construction.</a:t>
            </a:r>
          </a:p>
          <a:p>
            <a:r>
              <a:rPr lang="en-US" dirty="0"/>
              <a:t>• Fiber - weaving of baskets, ropes, nets, string, etc.</a:t>
            </a:r>
          </a:p>
          <a:p>
            <a:r>
              <a:rPr lang="en-US" dirty="0"/>
              <a:t>• Sericulture – for silk.</a:t>
            </a:r>
          </a:p>
          <a:p>
            <a:r>
              <a:rPr lang="en-US" dirty="0"/>
              <a:t>• Apiculture - bees for honey, forest bees also pollinate crops.</a:t>
            </a:r>
          </a:p>
          <a:p>
            <a:r>
              <a:rPr lang="en-US" dirty="0"/>
              <a:t>• Medicinal plants - traditionally used medicines, investigating them as potential</a:t>
            </a:r>
          </a:p>
          <a:p>
            <a:r>
              <a:rPr lang="en-US" dirty="0"/>
              <a:t>source for new modern drugs.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767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UNIT 2 Natural Resources</vt:lpstr>
      <vt:lpstr>Natural Resources- associated Problems  FOREST RESOURCES   WATER RESOURCES  MINERAL RESOURCES , FOOD RESOURCES ,  ENERGY RESOURCES   LAND RESOURCES </vt:lpstr>
      <vt:lpstr>Slide 3</vt:lpstr>
      <vt:lpstr>Slide 4</vt:lpstr>
      <vt:lpstr>Slide 5</vt:lpstr>
      <vt:lpstr>FOREST FUNCTIONS </vt:lpstr>
      <vt:lpstr>FOREST FUNCTIONS </vt:lpstr>
      <vt:lpstr>FOREST FUNCTIONS </vt:lpstr>
      <vt:lpstr>FOREST FUNCTIONS </vt:lpstr>
      <vt:lpstr>FOREST FUNCTIONS </vt:lpstr>
      <vt:lpstr>FOREST FUNCTIONS </vt:lpstr>
      <vt:lpstr>CASE STUDY 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Natural Resources</dc:title>
  <dc:creator>Windows User</dc:creator>
  <cp:lastModifiedBy>Windows User</cp:lastModifiedBy>
  <cp:revision>64</cp:revision>
  <dcterms:created xsi:type="dcterms:W3CDTF">2020-10-16T05:19:48Z</dcterms:created>
  <dcterms:modified xsi:type="dcterms:W3CDTF">2022-08-05T17:09:45Z</dcterms:modified>
</cp:coreProperties>
</file>