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57"/>
  </p:handoutMasterIdLst>
  <p:sldIdLst>
    <p:sldId id="256" r:id="rId3"/>
    <p:sldId id="260" r:id="rId5"/>
    <p:sldId id="369" r:id="rId6"/>
    <p:sldId id="407" r:id="rId7"/>
    <p:sldId id="371" r:id="rId8"/>
    <p:sldId id="372" r:id="rId9"/>
    <p:sldId id="406" r:id="rId10"/>
    <p:sldId id="373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462" r:id="rId23"/>
    <p:sldId id="386" r:id="rId24"/>
    <p:sldId id="387" r:id="rId25"/>
    <p:sldId id="388" r:id="rId26"/>
    <p:sldId id="389" r:id="rId27"/>
    <p:sldId id="390" r:id="rId28"/>
    <p:sldId id="391" r:id="rId29"/>
    <p:sldId id="409" r:id="rId30"/>
    <p:sldId id="392" r:id="rId31"/>
    <p:sldId id="393" r:id="rId32"/>
    <p:sldId id="394" r:id="rId33"/>
    <p:sldId id="395" r:id="rId34"/>
    <p:sldId id="396" r:id="rId35"/>
    <p:sldId id="397" r:id="rId36"/>
    <p:sldId id="398" r:id="rId37"/>
    <p:sldId id="399" r:id="rId38"/>
    <p:sldId id="408" r:id="rId39"/>
    <p:sldId id="401" r:id="rId40"/>
    <p:sldId id="457" r:id="rId41"/>
    <p:sldId id="402" r:id="rId42"/>
    <p:sldId id="458" r:id="rId43"/>
    <p:sldId id="459" r:id="rId44"/>
    <p:sldId id="410" r:id="rId45"/>
    <p:sldId id="464" r:id="rId46"/>
    <p:sldId id="403" r:id="rId47"/>
    <p:sldId id="456" r:id="rId48"/>
    <p:sldId id="404" r:id="rId49"/>
    <p:sldId id="405" r:id="rId50"/>
    <p:sldId id="411" r:id="rId51"/>
    <p:sldId id="412" r:id="rId52"/>
    <p:sldId id="413" r:id="rId53"/>
    <p:sldId id="414" r:id="rId54"/>
    <p:sldId id="415" r:id="rId55"/>
    <p:sldId id="416" r:id="rId56"/>
  </p:sldIdLst>
  <p:sldSz cx="9144000" cy="6858000" type="screen4x3"/>
  <p:notesSz cx="6662420" cy="992632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ACEA2"/>
    <a:srgbClr val="FF9900"/>
    <a:srgbClr val="CC0000"/>
    <a:srgbClr val="A50021"/>
    <a:srgbClr val="FFFF00"/>
    <a:srgbClr val="000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8" autoAdjust="0"/>
    <p:restoredTop sz="94194" autoAdjust="0"/>
  </p:normalViewPr>
  <p:slideViewPr>
    <p:cSldViewPr>
      <p:cViewPr>
        <p:scale>
          <a:sx n="108" d="100"/>
          <a:sy n="108" d="100"/>
        </p:scale>
        <p:origin x="3944" y="2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0" Type="http://schemas.openxmlformats.org/officeDocument/2006/relationships/tableStyles" Target="tableStyles.xml"/><Relationship Id="rId6" Type="http://schemas.openxmlformats.org/officeDocument/2006/relationships/slide" Target="slides/slide3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handoutMaster" Target="handoutMasters/handoutMaster1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defRPr sz="1200">
                <a:latin typeface="Times New Roman" panose="02020603050405020304" charset="0"/>
              </a:defRPr>
            </a:lvl1pPr>
          </a:lstStyle>
          <a:p>
            <a:endParaRPr lang="en-US"/>
          </a:p>
        </p:txBody>
      </p:sp>
      <p:sp>
        <p:nvSpPr>
          <p:cNvPr id="1668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3488" y="0"/>
            <a:ext cx="288766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Times New Roman" panose="02020603050405020304" charset="0"/>
              </a:defRPr>
            </a:lvl1pPr>
          </a:lstStyle>
          <a:p>
            <a:endParaRPr lang="en-US"/>
          </a:p>
        </p:txBody>
      </p:sp>
      <p:sp>
        <p:nvSpPr>
          <p:cNvPr id="1668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766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defRPr sz="1200">
                <a:latin typeface="Times New Roman" panose="02020603050405020304" charset="0"/>
              </a:defRPr>
            </a:lvl1pPr>
          </a:lstStyle>
          <a:p>
            <a:endParaRPr lang="en-US"/>
          </a:p>
        </p:txBody>
      </p:sp>
      <p:sp>
        <p:nvSpPr>
          <p:cNvPr id="1668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488" y="9428163"/>
            <a:ext cx="288766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Times New Roman" panose="02020603050405020304" charset="0"/>
              </a:defRPr>
            </a:lvl1pPr>
          </a:lstStyle>
          <a:p>
            <a:fld id="{8FC5E8D2-B87F-BA44-8043-E534AB8A3958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defRPr sz="1200">
                <a:latin typeface="Times New Roman" panose="02020603050405020304" charset="0"/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3488" y="0"/>
            <a:ext cx="288766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Times New Roman" panose="02020603050405020304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9313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29238" cy="4467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766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defRPr sz="1200">
                <a:latin typeface="Times New Roman" panose="02020603050405020304" charset="0"/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3488" y="9428163"/>
            <a:ext cx="288766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Times New Roman" panose="02020603050405020304" charset="0"/>
              </a:defRPr>
            </a:lvl1pPr>
          </a:lstStyle>
          <a:p>
            <a:fld id="{29A861CD-42CC-4F49-B18B-1498C10FB872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FEE2AA6-7000-AF4D-B49A-17C1F64B07DA}" type="slidenum">
              <a:rPr lang="en-US"/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FD3672D-177D-1645-8290-3BF1D828CEF6}" type="slidenum">
              <a:rPr lang="en-US"/>
            </a:fld>
            <a:endParaRPr lang="en-US"/>
          </a:p>
        </p:txBody>
      </p:sp>
      <p:sp>
        <p:nvSpPr>
          <p:cNvPr id="141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</p:spPr>
      </p:sp>
      <p:sp>
        <p:nvSpPr>
          <p:cNvPr id="141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8FE8F34-BCF4-454D-9E02-3C99E2FC3717}" type="slidenum">
              <a:rPr lang="en-US"/>
            </a:fld>
            <a:endParaRPr lang="en-US"/>
          </a:p>
        </p:txBody>
      </p:sp>
      <p:sp>
        <p:nvSpPr>
          <p:cNvPr id="141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</p:spPr>
      </p:sp>
      <p:sp>
        <p:nvSpPr>
          <p:cNvPr id="141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B3E3986-F4AE-0942-95D5-9ACBDFCCE66D}" type="slidenum">
              <a:rPr lang="en-US"/>
            </a:fld>
            <a:endParaRPr lang="en-US"/>
          </a:p>
        </p:txBody>
      </p:sp>
      <p:sp>
        <p:nvSpPr>
          <p:cNvPr id="141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</p:spPr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56D0ED4-50A5-604B-9A31-717FA57F8D7A}" type="slidenum">
              <a:rPr lang="en-US"/>
            </a:fld>
            <a:endParaRPr lang="en-US"/>
          </a:p>
        </p:txBody>
      </p:sp>
      <p:sp>
        <p:nvSpPr>
          <p:cNvPr id="141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</p:spPr>
      </p:sp>
      <p:sp>
        <p:nvSpPr>
          <p:cNvPr id="141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B09E084-1B55-9041-9EB3-1407922AD4F9}" type="slidenum">
              <a:rPr lang="en-US"/>
            </a:fld>
            <a:endParaRPr lang="en-US"/>
          </a:p>
        </p:txBody>
      </p:sp>
      <p:sp>
        <p:nvSpPr>
          <p:cNvPr id="142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</p:spPr>
      </p:sp>
      <p:sp>
        <p:nvSpPr>
          <p:cNvPr id="142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3620A9E-B1AF-534D-8BAE-BB161B5A1EDB}" type="slidenum">
              <a:rPr lang="en-US"/>
            </a:fld>
            <a:endParaRPr lang="en-US"/>
          </a:p>
        </p:txBody>
      </p:sp>
      <p:sp>
        <p:nvSpPr>
          <p:cNvPr id="142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</p:spPr>
      </p:sp>
      <p:sp>
        <p:nvSpPr>
          <p:cNvPr id="142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BBC5201-C473-CB4A-8413-13600C1B8E5C}" type="slidenum">
              <a:rPr lang="en-US"/>
            </a:fld>
            <a:endParaRPr lang="en-US"/>
          </a:p>
        </p:txBody>
      </p:sp>
      <p:sp>
        <p:nvSpPr>
          <p:cNvPr id="142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</p:spPr>
      </p:sp>
      <p:sp>
        <p:nvSpPr>
          <p:cNvPr id="142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B772D1C-9D80-E446-BC84-60206601A589}" type="slidenum">
              <a:rPr lang="en-US"/>
            </a:fld>
            <a:endParaRPr lang="en-US"/>
          </a:p>
        </p:txBody>
      </p:sp>
      <p:sp>
        <p:nvSpPr>
          <p:cNvPr id="143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</p:spPr>
      </p:sp>
      <p:sp>
        <p:nvSpPr>
          <p:cNvPr id="143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80239F-A370-1146-A89A-0AF223FE2E77}" type="slidenum">
              <a:rPr lang="en-US"/>
            </a:fld>
            <a:endParaRPr lang="en-US"/>
          </a:p>
        </p:txBody>
      </p:sp>
      <p:sp>
        <p:nvSpPr>
          <p:cNvPr id="143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</p:spPr>
      </p:sp>
      <p:sp>
        <p:nvSpPr>
          <p:cNvPr id="143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1D65732-1622-7F47-9E03-5E3B919AE4E2}" type="slidenum">
              <a:rPr lang="en-US"/>
            </a:fld>
            <a:endParaRPr lang="en-US"/>
          </a:p>
        </p:txBody>
      </p:sp>
      <p:sp>
        <p:nvSpPr>
          <p:cNvPr id="143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</p:spPr>
      </p:sp>
      <p:sp>
        <p:nvSpPr>
          <p:cNvPr id="143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DF98B60-4ABD-EC49-B73B-E0451466D726}" type="slidenum">
              <a:rPr lang="en-US"/>
            </a:fld>
            <a:endParaRPr lang="en-US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0B90503-5BFD-FC46-89F7-543AD61762C9}" type="slidenum">
              <a:rPr lang="en-US"/>
            </a:fld>
            <a:endParaRPr lang="en-US"/>
          </a:p>
        </p:txBody>
      </p:sp>
      <p:sp>
        <p:nvSpPr>
          <p:cNvPr id="143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</p:spPr>
      </p:sp>
      <p:sp>
        <p:nvSpPr>
          <p:cNvPr id="143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F9F333B-2C51-584F-B8A4-B800A2E8E9C9}" type="slidenum">
              <a:rPr lang="en-US"/>
            </a:fld>
            <a:endParaRPr lang="en-US"/>
          </a:p>
        </p:txBody>
      </p:sp>
      <p:sp>
        <p:nvSpPr>
          <p:cNvPr id="144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</p:spPr>
      </p:sp>
      <p:sp>
        <p:nvSpPr>
          <p:cNvPr id="144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7449AE7-444B-FF48-B0D7-3B44424EBD32}" type="slidenum">
              <a:rPr lang="en-US"/>
            </a:fld>
            <a:endParaRPr lang="en-US"/>
          </a:p>
        </p:txBody>
      </p:sp>
      <p:sp>
        <p:nvSpPr>
          <p:cNvPr id="144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</p:spPr>
      </p:sp>
      <p:sp>
        <p:nvSpPr>
          <p:cNvPr id="144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3EC6912-A6C8-6D4B-9241-FEC47230B859}" type="slidenum">
              <a:rPr lang="en-US"/>
            </a:fld>
            <a:endParaRPr lang="en-US"/>
          </a:p>
        </p:txBody>
      </p:sp>
      <p:sp>
        <p:nvSpPr>
          <p:cNvPr id="144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</p:spPr>
      </p:sp>
      <p:sp>
        <p:nvSpPr>
          <p:cNvPr id="144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8C26DFB-9472-A54A-BDC0-25DF6216636E}" type="slidenum">
              <a:rPr lang="en-US"/>
            </a:fld>
            <a:endParaRPr lang="en-US"/>
          </a:p>
        </p:txBody>
      </p:sp>
      <p:sp>
        <p:nvSpPr>
          <p:cNvPr id="144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</p:spPr>
      </p:sp>
      <p:sp>
        <p:nvSpPr>
          <p:cNvPr id="144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03B4300-1BFB-784D-86AA-84303598BA97}" type="slidenum">
              <a:rPr lang="en-US"/>
            </a:fld>
            <a:endParaRPr lang="en-US"/>
          </a:p>
        </p:txBody>
      </p:sp>
      <p:sp>
        <p:nvSpPr>
          <p:cNvPr id="145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</p:spPr>
      </p:sp>
      <p:sp>
        <p:nvSpPr>
          <p:cNvPr id="145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260B99A-FAC1-F649-9EF3-ED6C5B891674}" type="slidenum">
              <a:rPr lang="en-US"/>
            </a:fld>
            <a:endParaRPr lang="en-US"/>
          </a:p>
        </p:txBody>
      </p:sp>
      <p:sp>
        <p:nvSpPr>
          <p:cNvPr id="150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</p:spPr>
      </p:sp>
      <p:sp>
        <p:nvSpPr>
          <p:cNvPr id="150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4FDA575-5C25-3942-906E-D836E430496B}" type="slidenum">
              <a:rPr lang="en-US"/>
            </a:fld>
            <a:endParaRPr lang="en-US"/>
          </a:p>
        </p:txBody>
      </p:sp>
      <p:sp>
        <p:nvSpPr>
          <p:cNvPr id="145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</p:spPr>
      </p:sp>
      <p:sp>
        <p:nvSpPr>
          <p:cNvPr id="145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5F63F83-C1A1-7947-98D6-18D7A8217CCD}" type="slidenum">
              <a:rPr lang="en-US"/>
            </a:fld>
            <a:endParaRPr lang="en-US"/>
          </a:p>
        </p:txBody>
      </p:sp>
      <p:sp>
        <p:nvSpPr>
          <p:cNvPr id="145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</p:spPr>
      </p:sp>
      <p:sp>
        <p:nvSpPr>
          <p:cNvPr id="145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D80CA79-38E2-4B4F-A107-835C406833D8}" type="slidenum">
              <a:rPr lang="en-US"/>
            </a:fld>
            <a:endParaRPr lang="en-US"/>
          </a:p>
        </p:txBody>
      </p:sp>
      <p:sp>
        <p:nvSpPr>
          <p:cNvPr id="146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</p:spPr>
      </p:sp>
      <p:sp>
        <p:nvSpPr>
          <p:cNvPr id="146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D2E4E3B-20DD-D743-B824-F987832C8A1D}" type="slidenum">
              <a:rPr lang="en-US"/>
            </a:fld>
            <a:endParaRPr lang="en-US"/>
          </a:p>
        </p:txBody>
      </p:sp>
      <p:sp>
        <p:nvSpPr>
          <p:cNvPr id="139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</p:spPr>
      </p:sp>
      <p:sp>
        <p:nvSpPr>
          <p:cNvPr id="139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E22555A-D628-1947-9265-415590F99957}" type="slidenum">
              <a:rPr lang="en-US"/>
            </a:fld>
            <a:endParaRPr lang="en-US"/>
          </a:p>
        </p:txBody>
      </p:sp>
      <p:sp>
        <p:nvSpPr>
          <p:cNvPr id="146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</p:spPr>
      </p:sp>
      <p:sp>
        <p:nvSpPr>
          <p:cNvPr id="146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932108E-D089-6D4C-8835-92CCF2B02F2E}" type="slidenum">
              <a:rPr lang="en-US"/>
            </a:fld>
            <a:endParaRPr lang="en-US"/>
          </a:p>
        </p:txBody>
      </p:sp>
      <p:sp>
        <p:nvSpPr>
          <p:cNvPr id="146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</p:spPr>
      </p:sp>
      <p:sp>
        <p:nvSpPr>
          <p:cNvPr id="146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FCB246C-E928-D840-BBB9-9EF7027DA471}" type="slidenum">
              <a:rPr lang="en-US"/>
            </a:fld>
            <a:endParaRPr lang="en-US"/>
          </a:p>
        </p:txBody>
      </p:sp>
      <p:sp>
        <p:nvSpPr>
          <p:cNvPr id="147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</p:spPr>
      </p:sp>
      <p:sp>
        <p:nvSpPr>
          <p:cNvPr id="147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EF877D8-5554-2C47-9A11-58B6C59684D1}" type="slidenum">
              <a:rPr lang="en-US"/>
            </a:fld>
            <a:endParaRPr lang="en-US"/>
          </a:p>
        </p:txBody>
      </p:sp>
      <p:sp>
        <p:nvSpPr>
          <p:cNvPr id="147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</p:spPr>
      </p:sp>
      <p:sp>
        <p:nvSpPr>
          <p:cNvPr id="147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BC40A84-0532-C54B-8BD3-A7A66E7FF23A}" type="slidenum">
              <a:rPr lang="en-US"/>
            </a:fld>
            <a:endParaRPr lang="en-US"/>
          </a:p>
        </p:txBody>
      </p:sp>
      <p:sp>
        <p:nvSpPr>
          <p:cNvPr id="147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</p:spPr>
      </p:sp>
      <p:sp>
        <p:nvSpPr>
          <p:cNvPr id="147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C5F7001-1442-AD45-9A99-EC499D03A124}" type="slidenum">
              <a:rPr lang="en-US"/>
            </a:fld>
            <a:endParaRPr lang="en-US"/>
          </a:p>
        </p:txBody>
      </p:sp>
      <p:sp>
        <p:nvSpPr>
          <p:cNvPr id="150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</p:spPr>
      </p:sp>
      <p:sp>
        <p:nvSpPr>
          <p:cNvPr id="150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875D394-00F0-2845-8FBB-1476A7949413}" type="slidenum">
              <a:rPr lang="en-US"/>
            </a:fld>
            <a:endParaRPr lang="en-US"/>
          </a:p>
        </p:txBody>
      </p:sp>
      <p:sp>
        <p:nvSpPr>
          <p:cNvPr id="148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</p:spPr>
      </p:sp>
      <p:sp>
        <p:nvSpPr>
          <p:cNvPr id="148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B4EC3BC-B3F6-114A-B703-E820F8AF7D93}" type="slidenum">
              <a:rPr lang="en-US"/>
            </a:fld>
            <a:endParaRPr lang="en-US"/>
          </a:p>
        </p:txBody>
      </p:sp>
      <p:sp>
        <p:nvSpPr>
          <p:cNvPr id="148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</p:spPr>
      </p:sp>
      <p:sp>
        <p:nvSpPr>
          <p:cNvPr id="148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088BEC0-29CA-AF4F-8103-BA8E8F2606F6}" type="slidenum">
              <a:rPr lang="en-US"/>
            </a:fld>
            <a:endParaRPr lang="en-US"/>
          </a:p>
        </p:txBody>
      </p:sp>
      <p:sp>
        <p:nvSpPr>
          <p:cNvPr id="150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</p:spPr>
      </p:sp>
      <p:sp>
        <p:nvSpPr>
          <p:cNvPr id="150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5521625-02E9-AF40-8FF5-EA1E0D032F06}" type="slidenum">
              <a:rPr lang="en-US"/>
            </a:fld>
            <a:endParaRPr lang="en-US"/>
          </a:p>
        </p:txBody>
      </p:sp>
      <p:sp>
        <p:nvSpPr>
          <p:cNvPr id="148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</p:spPr>
      </p:sp>
      <p:sp>
        <p:nvSpPr>
          <p:cNvPr id="148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AB28B86-EC76-374A-89FB-976DC702522E}" type="slidenum">
              <a:rPr lang="en-US"/>
            </a:fld>
            <a:endParaRPr lang="en-US"/>
          </a:p>
        </p:txBody>
      </p:sp>
      <p:sp>
        <p:nvSpPr>
          <p:cNvPr id="149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</p:spPr>
      </p:sp>
      <p:sp>
        <p:nvSpPr>
          <p:cNvPr id="149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7BB9E24-3424-2442-8C15-B2FCED3F3821}" type="slidenum">
              <a:rPr lang="en-US"/>
            </a:fld>
            <a:endParaRPr lang="en-US"/>
          </a:p>
        </p:txBody>
      </p:sp>
      <p:sp>
        <p:nvSpPr>
          <p:cNvPr id="148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</p:spPr>
      </p:sp>
      <p:sp>
        <p:nvSpPr>
          <p:cNvPr id="148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CA3B1EF-A39B-D24E-8A46-7C45D868BC47}" type="slidenum">
              <a:rPr lang="en-US"/>
            </a:fld>
            <a:endParaRPr lang="en-US"/>
          </a:p>
        </p:txBody>
      </p:sp>
      <p:sp>
        <p:nvSpPr>
          <p:cNvPr id="149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</p:spPr>
      </p:sp>
      <p:sp>
        <p:nvSpPr>
          <p:cNvPr id="149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93C7E79-885B-914B-916B-EA94F11AFCAF}" type="slidenum">
              <a:rPr lang="en-US"/>
            </a:fld>
            <a:endParaRPr lang="en-US"/>
          </a:p>
        </p:txBody>
      </p:sp>
      <p:sp>
        <p:nvSpPr>
          <p:cNvPr id="150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</p:spPr>
      </p:sp>
      <p:sp>
        <p:nvSpPr>
          <p:cNvPr id="150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C3F4C2B-ADC4-7147-9CDF-562433945242}" type="slidenum">
              <a:rPr lang="en-US"/>
            </a:fld>
            <a:endParaRPr lang="en-US"/>
          </a:p>
        </p:txBody>
      </p:sp>
      <p:sp>
        <p:nvSpPr>
          <p:cNvPr id="150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</p:spPr>
      </p:sp>
      <p:sp>
        <p:nvSpPr>
          <p:cNvPr id="150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08F2CA3-1349-0D4E-BCF5-BCE02F1C9726}" type="slidenum">
              <a:rPr lang="en-US"/>
            </a:fld>
            <a:endParaRPr lang="en-US"/>
          </a:p>
        </p:txBody>
      </p:sp>
      <p:sp>
        <p:nvSpPr>
          <p:cNvPr id="151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</p:spPr>
      </p:sp>
      <p:sp>
        <p:nvSpPr>
          <p:cNvPr id="151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6679AF3-C11B-A64F-8F2A-E338D7E63E00}" type="slidenum">
              <a:rPr lang="en-US"/>
            </a:fld>
            <a:endParaRPr lang="en-US"/>
          </a:p>
        </p:txBody>
      </p:sp>
      <p:sp>
        <p:nvSpPr>
          <p:cNvPr id="151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</p:spPr>
      </p:sp>
      <p:sp>
        <p:nvSpPr>
          <p:cNvPr id="151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104EBA7-E10E-9949-BD4E-42079BAAA520}" type="slidenum">
              <a:rPr lang="en-US"/>
            </a:fld>
            <a:endParaRPr lang="en-US"/>
          </a:p>
        </p:txBody>
      </p:sp>
      <p:sp>
        <p:nvSpPr>
          <p:cNvPr id="151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</p:spPr>
      </p:sp>
      <p:sp>
        <p:nvSpPr>
          <p:cNvPr id="151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140CE1D-37CD-2349-8492-9C22FDBCFFBF}" type="slidenum">
              <a:rPr lang="en-US"/>
            </a:fld>
            <a:endParaRPr lang="en-US"/>
          </a:p>
        </p:txBody>
      </p:sp>
      <p:sp>
        <p:nvSpPr>
          <p:cNvPr id="151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</p:spPr>
      </p:sp>
      <p:sp>
        <p:nvSpPr>
          <p:cNvPr id="151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C174AFF-B962-DB41-8C87-0BE84EFCE561}" type="slidenum">
              <a:rPr lang="en-US"/>
            </a:fld>
            <a:endParaRPr lang="en-US"/>
          </a:p>
        </p:txBody>
      </p:sp>
      <p:sp>
        <p:nvSpPr>
          <p:cNvPr id="139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</p:spPr>
      </p:sp>
      <p:sp>
        <p:nvSpPr>
          <p:cNvPr id="139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FF2C130-C520-D044-BF2D-B4638E74F7A8}" type="slidenum">
              <a:rPr lang="en-US"/>
            </a:fld>
            <a:endParaRPr lang="en-US"/>
          </a:p>
        </p:txBody>
      </p:sp>
      <p:sp>
        <p:nvSpPr>
          <p:cNvPr id="139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</p:spPr>
      </p:sp>
      <p:sp>
        <p:nvSpPr>
          <p:cNvPr id="139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274225B-14AB-C44A-83B5-B242C4B8457F}" type="slidenum">
              <a:rPr lang="en-US"/>
            </a:fld>
            <a:endParaRPr lang="en-US"/>
          </a:p>
        </p:txBody>
      </p:sp>
      <p:sp>
        <p:nvSpPr>
          <p:cNvPr id="149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</p:spPr>
      </p:sp>
      <p:sp>
        <p:nvSpPr>
          <p:cNvPr id="149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802FF36-4FE8-3C49-9D91-06563E721387}" type="slidenum">
              <a:rPr lang="en-US"/>
            </a:fld>
            <a:endParaRPr lang="en-US"/>
          </a:p>
        </p:txBody>
      </p:sp>
      <p:sp>
        <p:nvSpPr>
          <p:cNvPr id="140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</p:spPr>
      </p:sp>
      <p:sp>
        <p:nvSpPr>
          <p:cNvPr id="140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E782E99-FBC9-2E4A-A1A2-5D884021F4E8}" type="slidenum">
              <a:rPr lang="en-US"/>
            </a:fld>
            <a:endParaRPr lang="en-US"/>
          </a:p>
        </p:txBody>
      </p:sp>
      <p:sp>
        <p:nvSpPr>
          <p:cNvPr id="140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</p:spPr>
      </p:sp>
      <p:sp>
        <p:nvSpPr>
          <p:cNvPr id="140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A48D90-01BC-EB4B-89AA-7CD902F8511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95B52D-3048-8745-A684-0AA774E7202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158750"/>
            <a:ext cx="2124075" cy="6078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158750"/>
            <a:ext cx="6219825" cy="60785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8DF82E-CE43-784E-BBF1-AF13DAF71AA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58750"/>
            <a:ext cx="84963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557338"/>
            <a:ext cx="4171950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57338"/>
            <a:ext cx="4171950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956550" y="6381750"/>
            <a:ext cx="954088" cy="309563"/>
          </a:xfrm>
        </p:spPr>
        <p:txBody>
          <a:bodyPr/>
          <a:lstStyle>
            <a:lvl1pPr>
              <a:defRPr/>
            </a:lvl1pPr>
          </a:lstStyle>
          <a:p>
            <a:fld id="{EEA2D773-FADC-B54F-8B36-1D302891601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F4BDB29-0381-074D-93BF-FA585C145FA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DAA7C9-544B-1B46-A9B1-E6C438F2627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557338"/>
            <a:ext cx="4171950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57338"/>
            <a:ext cx="4171950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AC8AC8-5EC6-8C48-9110-2AFA4775F64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5FFFDE-9761-7141-9EDC-A8A02E1C08D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FA169C-64FC-C84B-82CE-EDF0797F761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D79A30-5F7C-8442-8698-C0F9FE1BDC3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0DC66A-3DBB-9445-B1F8-7644BE1804B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5832F9E-F565-1541-A8D3-F26592FC63F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58750"/>
            <a:ext cx="84963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557338"/>
            <a:ext cx="8496300" cy="4679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80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56550" y="6381750"/>
            <a:ext cx="954088" cy="309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C9929A8-700E-C14B-8173-C9404343C9C6}" type="slidenum">
              <a:rPr lang="en-US"/>
            </a:fld>
            <a:endParaRPr lang="en-US"/>
          </a:p>
        </p:txBody>
      </p:sp>
      <p:sp>
        <p:nvSpPr>
          <p:cNvPr id="180234" name="Line 10"/>
          <p:cNvSpPr>
            <a:spLocks noChangeShapeType="1"/>
          </p:cNvSpPr>
          <p:nvPr userDrawn="1"/>
        </p:nvSpPr>
        <p:spPr bwMode="auto">
          <a:xfrm>
            <a:off x="250825" y="1341438"/>
            <a:ext cx="864235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anose="020B0600070205080204" charset="-128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anose="020B0600070205080204" charset="-128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anose="020B0600070205080204" charset="-128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anose="020B060007020508020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anose="020B060007020508020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anose="020B060007020508020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anose="020B060007020508020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anose="020B060007020508020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7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D6858-9106-F044-A629-F46B223EE99B}" type="slidenum">
              <a:rPr lang="en-US"/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1844675"/>
            <a:ext cx="7777163" cy="2663825"/>
          </a:xfrm>
        </p:spPr>
        <p:txBody>
          <a:bodyPr/>
          <a:lstStyle/>
          <a:p>
            <a:r>
              <a:rPr lang="en-US" sz="3600">
                <a:solidFill>
                  <a:schemeClr val="tx1"/>
                </a:solidFill>
                <a:latin typeface="Tahoma Small Cap" charset="0"/>
              </a:rPr>
              <a:t>Chapter  9</a:t>
            </a:r>
            <a:br>
              <a:rPr lang="en-US" sz="3600">
                <a:solidFill>
                  <a:schemeClr val="tx1"/>
                </a:solidFill>
                <a:latin typeface="Tahoma Small Cap" charset="0"/>
              </a:rPr>
            </a:br>
            <a:r>
              <a:rPr lang="en-US" sz="3600">
                <a:solidFill>
                  <a:schemeClr val="tx1"/>
                </a:solidFill>
                <a:latin typeface="Tahoma Small Cap" charset="0"/>
              </a:rPr>
              <a:t> Virtual Memory </a:t>
            </a:r>
            <a:endParaRPr lang="en-US" sz="3600">
              <a:solidFill>
                <a:schemeClr val="tx1"/>
              </a:solidFill>
              <a:latin typeface="Tahoma Small Cap" charset="0"/>
            </a:endParaRP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149725"/>
            <a:ext cx="6080125" cy="838200"/>
          </a:xfrm>
        </p:spPr>
        <p:txBody>
          <a:bodyPr/>
          <a:lstStyle/>
          <a:p>
            <a:endParaRPr lang="en-US" sz="1600" b="1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E317B-28FB-0348-A1F2-FDC91C2FFC6B}" type="slidenum">
              <a:rPr lang="en-US"/>
            </a:fld>
            <a:endParaRPr lang="en-US"/>
          </a:p>
        </p:txBody>
      </p:sp>
      <p:sp>
        <p:nvSpPr>
          <p:cNvPr id="1410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Page Table When Some Pages Are Not in Main Memory</a:t>
            </a:r>
            <a:endParaRPr lang="en-US" sz="2800"/>
          </a:p>
        </p:txBody>
      </p:sp>
      <p:pic>
        <p:nvPicPr>
          <p:cNvPr id="1410053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1584325"/>
            <a:ext cx="4743450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2E624-1E9F-8E43-BBD5-FA1B762E94F2}" type="slidenum">
              <a:rPr lang="en-US"/>
            </a:fld>
            <a:endParaRPr lang="en-US"/>
          </a:p>
        </p:txBody>
      </p:sp>
      <p:sp>
        <p:nvSpPr>
          <p:cNvPr id="141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Fault</a:t>
            </a:r>
            <a:endParaRPr lang="en-US" dirty="0"/>
          </a:p>
        </p:txBody>
      </p:sp>
      <p:sp>
        <p:nvSpPr>
          <p:cNvPr id="141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338"/>
            <a:ext cx="8496300" cy="4679950"/>
          </a:xfrm>
        </p:spPr>
        <p:txBody>
          <a:bodyPr/>
          <a:lstStyle/>
          <a:p>
            <a:r>
              <a:rPr lang="en-US" dirty="0"/>
              <a:t>When CPU makes a memory reference (i.e. page reference), HW consults the  page table. If entry is invalid, then exception occurs and kernel gets executed.  </a:t>
            </a:r>
            <a:endParaRPr lang="en-US" b="1" dirty="0">
              <a:sym typeface="Symbol" panose="05050102010706020507" charset="0"/>
            </a:endParaRPr>
          </a:p>
          <a:p>
            <a:pPr>
              <a:buFontTx/>
              <a:buNone/>
            </a:pPr>
            <a:r>
              <a:rPr lang="en-US" b="1" dirty="0">
                <a:sym typeface="Symbol" panose="05050102010706020507" charset="0"/>
              </a:rPr>
              <a:t>Kernel </a:t>
            </a:r>
            <a:r>
              <a:rPr lang="en-US" b="1" dirty="0" smtClean="0">
                <a:sym typeface="Symbol" panose="05050102010706020507" charset="0"/>
              </a:rPr>
              <a:t>handles such a case as follows: </a:t>
            </a:r>
            <a:endParaRPr lang="en-US" b="1" dirty="0">
              <a:sym typeface="Symbol" panose="05050102010706020507" charset="0"/>
            </a:endParaRPr>
          </a:p>
          <a:p>
            <a:pPr>
              <a:buFont typeface="Monotype Sorts" charset="0"/>
              <a:buAutoNum type="arabicPeriod"/>
            </a:pPr>
            <a:r>
              <a:rPr lang="en-US" dirty="0">
                <a:sym typeface="Symbol" panose="05050102010706020507" charset="0"/>
              </a:rPr>
              <a:t>Kernel looks at </a:t>
            </a:r>
            <a:r>
              <a:rPr lang="en-US" dirty="0">
                <a:solidFill>
                  <a:srgbClr val="FF0000"/>
                </a:solidFill>
                <a:sym typeface="Symbol" panose="05050102010706020507" charset="0"/>
              </a:rPr>
              <a:t>another </a:t>
            </a:r>
            <a:r>
              <a:rPr lang="en-US" dirty="0" smtClean="0">
                <a:solidFill>
                  <a:srgbClr val="FF0000"/>
                </a:solidFill>
                <a:sym typeface="Symbol" panose="05050102010706020507" charset="0"/>
              </a:rPr>
              <a:t>table  </a:t>
            </a:r>
            <a:r>
              <a:rPr lang="en-US" dirty="0" smtClean="0">
                <a:sym typeface="Symbol" panose="05050102010706020507" charset="0"/>
              </a:rPr>
              <a:t>to decide </a:t>
            </a:r>
            <a:br>
              <a:rPr lang="en-US" dirty="0" smtClean="0">
                <a:sym typeface="Symbol" panose="05050102010706020507" charset="0"/>
              </a:rPr>
            </a:br>
            <a:r>
              <a:rPr lang="en-US" dirty="0" smtClean="0">
                <a:sym typeface="Symbol" panose="05050102010706020507" charset="0"/>
              </a:rPr>
              <a:t>(the table</a:t>
            </a:r>
            <a:r>
              <a:rPr lang="en-US" dirty="0">
                <a:sym typeface="Symbol" panose="05050102010706020507" charset="0"/>
              </a:rPr>
              <a:t> </a:t>
            </a:r>
            <a:r>
              <a:rPr lang="en-US" dirty="0" smtClean="0">
                <a:sym typeface="Symbol" panose="05050102010706020507" charset="0"/>
              </a:rPr>
              <a:t>keeps used virtual memory regions of the process):</a:t>
            </a:r>
            <a:endParaRPr lang="en-US" dirty="0">
              <a:sym typeface="Symbol" panose="05050102010706020507" charset="0"/>
            </a:endParaRPr>
          </a:p>
          <a:p>
            <a:pPr lvl="1"/>
            <a:r>
              <a:rPr lang="en-US" dirty="0"/>
              <a:t>Invalid reference (page is in </a:t>
            </a:r>
            <a:r>
              <a:rPr lang="en-US" i="1" dirty="0"/>
              <a:t>unused</a:t>
            </a:r>
            <a:r>
              <a:rPr lang="en-US" dirty="0"/>
              <a:t> portion of address space) </a:t>
            </a:r>
            <a:r>
              <a:rPr lang="en-US" dirty="0">
                <a:sym typeface="Wingdings" panose="05000000000000000000" charset="0"/>
              </a:rPr>
              <a:t></a:t>
            </a:r>
            <a:r>
              <a:rPr lang="en-US" dirty="0">
                <a:sym typeface="Symbol" panose="05050102010706020507" charset="0"/>
              </a:rPr>
              <a:t> </a:t>
            </a:r>
            <a:r>
              <a:rPr lang="en-US" dirty="0">
                <a:solidFill>
                  <a:srgbClr val="FF3300"/>
                </a:solidFill>
                <a:sym typeface="Symbol" panose="05050102010706020507" charset="0"/>
              </a:rPr>
              <a:t>Abort</a:t>
            </a:r>
            <a:endParaRPr lang="en-US" dirty="0">
              <a:solidFill>
                <a:srgbClr val="FF3300"/>
              </a:solidFill>
              <a:sym typeface="Symbol" panose="05050102010706020507" charset="0"/>
            </a:endParaRPr>
          </a:p>
          <a:p>
            <a:pPr lvl="1"/>
            <a:r>
              <a:rPr lang="en-US" dirty="0">
                <a:sym typeface="Symbol" panose="05050102010706020507" charset="0"/>
              </a:rPr>
              <a:t>Just not in </a:t>
            </a:r>
            <a:r>
              <a:rPr lang="en-US" dirty="0" err="1" smtClean="0">
                <a:sym typeface="Symbol" panose="05050102010706020507" charset="0"/>
              </a:rPr>
              <a:t>phy</a:t>
            </a:r>
            <a:r>
              <a:rPr lang="en-US" dirty="0" smtClean="0">
                <a:sym typeface="Symbol" panose="05050102010706020507" charset="0"/>
              </a:rPr>
              <a:t> memory </a:t>
            </a:r>
            <a:r>
              <a:rPr lang="en-US" dirty="0" smtClean="0">
                <a:sym typeface="Wingdings" panose="05000000000000000000" charset="0"/>
              </a:rPr>
              <a:t></a:t>
            </a:r>
            <a:r>
              <a:rPr lang="en-US" dirty="0" smtClean="0">
                <a:sym typeface="Symbol" panose="05050102010706020507" charset="0"/>
              </a:rPr>
              <a:t> </a:t>
            </a:r>
            <a:r>
              <a:rPr lang="en-US" b="1" dirty="0">
                <a:solidFill>
                  <a:srgbClr val="3366FF"/>
                </a:solidFill>
                <a:sym typeface="Symbol" panose="05050102010706020507" charset="0"/>
              </a:rPr>
              <a:t>PAGE FAULT</a:t>
            </a:r>
            <a:endParaRPr lang="en-US" b="1" dirty="0">
              <a:solidFill>
                <a:srgbClr val="3366FF"/>
              </a:solidFill>
              <a:sym typeface="Symbol" panose="05050102010706020507" charset="0"/>
            </a:endParaRPr>
          </a:p>
          <a:p>
            <a:pPr marL="457200" lvl="1" indent="0">
              <a:buNone/>
            </a:pPr>
            <a:r>
              <a:rPr lang="en-US" dirty="0" smtClean="0">
                <a:sym typeface="Symbol" panose="05050102010706020507" charset="0"/>
              </a:rPr>
              <a:t>     (</a:t>
            </a:r>
            <a:r>
              <a:rPr lang="en-US" dirty="0">
                <a:sym typeface="Symbol" panose="05050102010706020507" charset="0"/>
              </a:rPr>
              <a:t>page is in used portion, but not in RAM</a:t>
            </a:r>
            <a:r>
              <a:rPr lang="en-US" dirty="0" smtClean="0">
                <a:sym typeface="Symbol" panose="05050102010706020507" charset="0"/>
              </a:rPr>
              <a:t>)</a:t>
            </a:r>
            <a:endParaRPr lang="en-US" b="1" dirty="0" smtClean="0">
              <a:solidFill>
                <a:srgbClr val="3366FF"/>
              </a:solidFill>
              <a:sym typeface="Symbol" panose="05050102010706020507" charset="0"/>
            </a:endParaRPr>
          </a:p>
          <a:p>
            <a:pPr>
              <a:buFont typeface="Monotype Sorts" charset="0"/>
              <a:buAutoNum type="arabicPeriod"/>
            </a:pPr>
            <a:r>
              <a:rPr lang="en-US" dirty="0" smtClean="0">
                <a:sym typeface="Symbol" panose="05050102010706020507" charset="0"/>
              </a:rPr>
              <a:t>Get empty frame. </a:t>
            </a:r>
            <a:br>
              <a:rPr lang="en-US" dirty="0" smtClean="0">
                <a:sym typeface="Symbol" panose="05050102010706020507" charset="0"/>
              </a:rPr>
            </a:br>
            <a:r>
              <a:rPr lang="en-US" dirty="0" smtClean="0">
                <a:sym typeface="Symbol" panose="05050102010706020507" charset="0"/>
              </a:rPr>
              <a:t>We may need to remove a page - swapping out - ; </a:t>
            </a:r>
            <a:br>
              <a:rPr lang="en-US" dirty="0" smtClean="0">
                <a:sym typeface="Symbol" panose="05050102010706020507" charset="0"/>
              </a:rPr>
            </a:br>
            <a:r>
              <a:rPr lang="en-US" dirty="0" smtClean="0">
                <a:sym typeface="Symbol" panose="05050102010706020507" charset="0"/>
              </a:rPr>
              <a:t>    if page modified, need </a:t>
            </a:r>
            <a:r>
              <a:rPr lang="en-US" b="1" dirty="0" smtClean="0">
                <a:solidFill>
                  <a:srgbClr val="FF0000"/>
                </a:solidFill>
                <a:sym typeface="Symbol" panose="05050102010706020507" charset="0"/>
              </a:rPr>
              <a:t>disk I/O</a:t>
            </a:r>
            <a:r>
              <a:rPr lang="en-US" dirty="0" smtClean="0">
                <a:solidFill>
                  <a:srgbClr val="FF0000"/>
                </a:solidFill>
                <a:sym typeface="Symbol" panose="05050102010706020507" charset="0"/>
              </a:rPr>
              <a:t> </a:t>
            </a:r>
            <a:r>
              <a:rPr lang="en-US" dirty="0" smtClean="0">
                <a:sym typeface="Symbol" panose="05050102010706020507" charset="0"/>
              </a:rPr>
              <a:t>to write back to disk)</a:t>
            </a:r>
            <a:endParaRPr lang="en-US" dirty="0" smtClean="0">
              <a:sym typeface="Symbol" panose="05050102010706020507" charset="0"/>
            </a:endParaRPr>
          </a:p>
          <a:p>
            <a:pPr>
              <a:buFont typeface="Monotype Sorts" charset="0"/>
              <a:buAutoNum type="arabicPeriod"/>
            </a:pPr>
            <a:r>
              <a:rPr lang="en-US" dirty="0" smtClean="0">
                <a:sym typeface="Symbol" panose="05050102010706020507" charset="0"/>
              </a:rPr>
              <a:t>Bring page from disk </a:t>
            </a:r>
            <a:r>
              <a:rPr lang="en-US" dirty="0">
                <a:sym typeface="Symbol" panose="05050102010706020507" charset="0"/>
              </a:rPr>
              <a:t>into </a:t>
            </a:r>
            <a:r>
              <a:rPr lang="en-US" dirty="0" smtClean="0">
                <a:sym typeface="Symbol" panose="05050102010706020507" charset="0"/>
              </a:rPr>
              <a:t>frame  - swapping in - </a:t>
            </a:r>
            <a:br>
              <a:rPr lang="en-US" dirty="0">
                <a:sym typeface="Symbol" panose="05050102010706020507" charset="0"/>
              </a:rPr>
            </a:br>
            <a:r>
              <a:rPr lang="en-US" dirty="0" smtClean="0">
                <a:sym typeface="Symbol" panose="05050102010706020507" charset="0"/>
              </a:rPr>
              <a:t>(need </a:t>
            </a:r>
            <a:r>
              <a:rPr lang="en-US" b="1" dirty="0">
                <a:solidFill>
                  <a:srgbClr val="FF0000"/>
                </a:solidFill>
                <a:sym typeface="Symbol" panose="05050102010706020507" charset="0"/>
              </a:rPr>
              <a:t>disk I/O</a:t>
            </a:r>
            <a:r>
              <a:rPr lang="en-US" dirty="0">
                <a:sym typeface="Symbol" panose="05050102010706020507" charset="0"/>
              </a:rPr>
              <a:t>)</a:t>
            </a:r>
            <a:endParaRPr lang="en-US" dirty="0">
              <a:sym typeface="Symbol" panose="05050102010706020507" charset="0"/>
            </a:endParaRPr>
          </a:p>
          <a:p>
            <a:pPr>
              <a:buFont typeface="Monotype Sorts" charset="0"/>
              <a:buAutoNum type="arabicPeriod"/>
            </a:pPr>
            <a:r>
              <a:rPr lang="en-US" dirty="0">
                <a:sym typeface="Symbol" panose="05050102010706020507" charset="0"/>
              </a:rPr>
              <a:t>Reset tables (install mapping into </a:t>
            </a:r>
            <a:r>
              <a:rPr lang="en-US" dirty="0">
                <a:solidFill>
                  <a:srgbClr val="FF0000"/>
                </a:solidFill>
                <a:sym typeface="Symbol" panose="05050102010706020507" charset="0"/>
              </a:rPr>
              <a:t>page table</a:t>
            </a:r>
            <a:r>
              <a:rPr lang="en-US" dirty="0">
                <a:sym typeface="Symbol" panose="05050102010706020507" charset="0"/>
              </a:rPr>
              <a:t>)</a:t>
            </a:r>
            <a:endParaRPr lang="en-US" dirty="0">
              <a:sym typeface="Symbol" panose="05050102010706020507" charset="0"/>
            </a:endParaRPr>
          </a:p>
          <a:p>
            <a:pPr>
              <a:buFont typeface="Monotype Sorts" charset="0"/>
              <a:buAutoNum type="arabicPeriod"/>
            </a:pPr>
            <a:r>
              <a:rPr lang="en-US" dirty="0">
                <a:sym typeface="Symbol" panose="05050102010706020507" charset="0"/>
              </a:rPr>
              <a:t>Set validation bit = </a:t>
            </a:r>
            <a:r>
              <a:rPr lang="en-US" b="1" dirty="0">
                <a:sym typeface="Symbol" panose="05050102010706020507" charset="0"/>
              </a:rPr>
              <a:t>v</a:t>
            </a:r>
            <a:endParaRPr lang="en-US" dirty="0">
              <a:sym typeface="Symbol" panose="05050102010706020507" charset="0"/>
            </a:endParaRPr>
          </a:p>
          <a:p>
            <a:pPr>
              <a:buFont typeface="Monotype Sorts" charset="0"/>
              <a:buAutoNum type="arabicPeriod"/>
            </a:pPr>
            <a:r>
              <a:rPr lang="en-US" dirty="0">
                <a:sym typeface="Symbol" panose="05050102010706020507" charset="0"/>
              </a:rPr>
              <a:t>Restart the instruction that caused the page fault</a:t>
            </a:r>
            <a:endParaRPr lang="en-US" dirty="0">
              <a:sym typeface="Symbol" panose="05050102010706020507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B2C5D-DA40-794B-8905-52F45858188D}" type="slidenum">
              <a:rPr lang="en-US"/>
            </a:fld>
            <a:endParaRPr lang="en-US"/>
          </a:p>
        </p:txBody>
      </p:sp>
      <p:sp>
        <p:nvSpPr>
          <p:cNvPr id="141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 Fault (Cont.)</a:t>
            </a:r>
            <a:endParaRPr lang="en-US"/>
          </a:p>
        </p:txBody>
      </p:sp>
      <p:sp>
        <p:nvSpPr>
          <p:cNvPr id="1415173" name="Rectangle 3"/>
          <p:cNvSpPr>
            <a:spLocks noChangeArrowheads="1"/>
          </p:cNvSpPr>
          <p:nvPr/>
        </p:nvSpPr>
        <p:spPr bwMode="auto">
          <a:xfrm>
            <a:off x="811213" y="1557338"/>
            <a:ext cx="7702550" cy="4114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dirty="0">
                <a:sym typeface="Symbol" panose="05050102010706020507" charset="0"/>
              </a:rPr>
              <a:t>If page fault occurs </a:t>
            </a:r>
            <a:r>
              <a:rPr lang="en-US" dirty="0" smtClean="0">
                <a:sym typeface="Symbol" panose="05050102010706020507" charset="0"/>
              </a:rPr>
              <a:t>while trying </a:t>
            </a:r>
            <a:r>
              <a:rPr lang="en-US" dirty="0">
                <a:sym typeface="Symbol" panose="05050102010706020507" charset="0"/>
              </a:rPr>
              <a:t>to fetch an instruction, </a:t>
            </a:r>
            <a:r>
              <a:rPr lang="en-US" dirty="0">
                <a:solidFill>
                  <a:srgbClr val="FF0000"/>
                </a:solidFill>
                <a:sym typeface="Symbol" panose="05050102010706020507" charset="0"/>
              </a:rPr>
              <a:t>fetch</a:t>
            </a:r>
            <a:r>
              <a:rPr lang="en-US" dirty="0">
                <a:sym typeface="Symbol" panose="05050102010706020507" charset="0"/>
              </a:rPr>
              <a:t> the instruction again after bringing the page in. </a:t>
            </a:r>
            <a:endParaRPr lang="en-US" dirty="0" smtClean="0">
              <a:sym typeface="Symbol" panose="05050102010706020507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dirty="0">
              <a:sym typeface="Symbol" panose="05050102010706020507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dirty="0">
                <a:sym typeface="Symbol" panose="05050102010706020507" charset="0"/>
              </a:rPr>
              <a:t>If page fault occurs while we are executing an instruction: </a:t>
            </a:r>
            <a:r>
              <a:rPr lang="en-US" dirty="0">
                <a:solidFill>
                  <a:srgbClr val="FF0000"/>
                </a:solidFill>
                <a:sym typeface="Symbol" panose="05050102010706020507" charset="0"/>
              </a:rPr>
              <a:t>Restart</a:t>
            </a:r>
            <a:r>
              <a:rPr lang="en-US" dirty="0">
                <a:sym typeface="Symbol" panose="05050102010706020507" charset="0"/>
              </a:rPr>
              <a:t> the instruction after bringing the page in. </a:t>
            </a:r>
            <a:endParaRPr lang="en-US" dirty="0">
              <a:sym typeface="Symbol" panose="05050102010706020507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dirty="0">
              <a:sym typeface="Symbol" panose="05050102010706020507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dirty="0">
                <a:sym typeface="Symbol" panose="05050102010706020507" charset="0"/>
              </a:rPr>
              <a:t>For most instructions, restarting the instruction is no problem. </a:t>
            </a:r>
            <a:endParaRPr lang="en-US" dirty="0">
              <a:sym typeface="Symbol" panose="05050102010706020507" charset="0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dirty="0">
                <a:sym typeface="Symbol" panose="05050102010706020507" charset="0"/>
              </a:rPr>
              <a:t>But for some, we need to be careful. </a:t>
            </a:r>
            <a:br>
              <a:rPr lang="en-US" sz="1600" dirty="0">
                <a:sym typeface="Symbol" panose="05050102010706020507" charset="0"/>
              </a:rPr>
            </a:br>
            <a:br>
              <a:rPr lang="en-US" sz="1600" dirty="0">
                <a:sym typeface="Symbol" panose="05050102010706020507" charset="0"/>
              </a:rPr>
            </a:br>
            <a:br>
              <a:rPr lang="en-US" sz="1600" dirty="0">
                <a:sym typeface="Symbol" panose="05050102010706020507" charset="0"/>
              </a:rPr>
            </a:br>
            <a:br>
              <a:rPr lang="en-US" sz="1600" dirty="0">
                <a:sym typeface="Symbol" panose="05050102010706020507" charset="0"/>
              </a:rPr>
            </a:br>
            <a:endParaRPr lang="en-US" sz="1600" dirty="0">
              <a:sym typeface="Symbol" panose="05050102010706020507" charset="0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sym typeface="Symbol" panose="05050102010706020507" charset="0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sym typeface="Symbol" panose="05050102010706020507" charset="0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sym typeface="Symbol" panose="0505010201070602050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945BC-791E-424F-8447-831EC63CEE8F}" type="slidenum">
              <a:rPr lang="en-US"/>
            </a:fld>
            <a:endParaRPr lang="en-US"/>
          </a:p>
        </p:txBody>
      </p:sp>
      <p:sp>
        <p:nvSpPr>
          <p:cNvPr id="14182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Steps in Handling a Page Fault</a:t>
            </a:r>
            <a:endParaRPr lang="en-US"/>
          </a:p>
        </p:txBody>
      </p:sp>
      <p:pic>
        <p:nvPicPr>
          <p:cNvPr id="1418244" name="Picture 5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54150" y="1557338"/>
            <a:ext cx="6213475" cy="4679950"/>
          </a:xfrm>
          <a:noFill/>
        </p:spPr>
      </p:pic>
      <p:sp>
        <p:nvSpPr>
          <p:cNvPr id="1418246" name="Text Box 6"/>
          <p:cNvSpPr txBox="1">
            <a:spLocks noChangeArrowheads="1"/>
          </p:cNvSpPr>
          <p:nvPr/>
        </p:nvSpPr>
        <p:spPr bwMode="auto">
          <a:xfrm>
            <a:off x="6877050" y="3429000"/>
            <a:ext cx="790575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swap </a:t>
            </a:r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space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18247" name="Rectangle 7"/>
          <p:cNvSpPr>
            <a:spLocks noChangeArrowheads="1"/>
          </p:cNvSpPr>
          <p:nvPr/>
        </p:nvSpPr>
        <p:spPr bwMode="auto">
          <a:xfrm>
            <a:off x="6156325" y="2781300"/>
            <a:ext cx="1439863" cy="13684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E2668-F5A2-4249-A899-BDE41EB0EFEC}" type="slidenum">
              <a:rPr lang="en-US"/>
            </a:fld>
            <a:endParaRPr lang="en-US"/>
          </a:p>
        </p:txBody>
      </p:sp>
      <p:sp>
        <p:nvSpPr>
          <p:cNvPr id="1421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Demand Paging</a:t>
            </a:r>
            <a:endParaRPr lang="en-US" dirty="0"/>
          </a:p>
        </p:txBody>
      </p:sp>
      <p:sp>
        <p:nvSpPr>
          <p:cNvPr id="1421318" name="Rectangle 3"/>
          <p:cNvSpPr>
            <a:spLocks noChangeArrowheads="1"/>
          </p:cNvSpPr>
          <p:nvPr/>
        </p:nvSpPr>
        <p:spPr bwMode="auto">
          <a:xfrm>
            <a:off x="539750" y="15621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  <a:tabLst>
                <a:tab pos="2165350" algn="l"/>
                <a:tab pos="2857500" algn="l"/>
              </a:tabLst>
            </a:pPr>
            <a:r>
              <a:rPr lang="en-US" b="1" dirty="0"/>
              <a:t>Page Fault Rate</a:t>
            </a:r>
            <a:r>
              <a:rPr lang="en-US" dirty="0"/>
              <a:t> </a:t>
            </a:r>
            <a:r>
              <a:rPr lang="tr-TR" b="1" dirty="0"/>
              <a:t>(</a:t>
            </a:r>
            <a:r>
              <a:rPr lang="en-US" b="1" i="1" dirty="0"/>
              <a:t>p</a:t>
            </a:r>
            <a:r>
              <a:rPr lang="tr-TR" b="1" dirty="0"/>
              <a:t>)</a:t>
            </a:r>
            <a:r>
              <a:rPr lang="en-US" dirty="0"/>
              <a:t>: </a:t>
            </a:r>
            <a:r>
              <a:rPr lang="tr-TR" dirty="0"/>
              <a:t>  </a:t>
            </a:r>
            <a:r>
              <a:rPr lang="en-US" dirty="0"/>
              <a:t>0 </a:t>
            </a:r>
            <a:r>
              <a:rPr lang="en-US" dirty="0">
                <a:sym typeface="Symbol" panose="05050102010706020507" charset="0"/>
              </a:rPr>
              <a:t> </a:t>
            </a:r>
            <a:r>
              <a:rPr lang="en-US" i="1" dirty="0">
                <a:sym typeface="Symbol" panose="05050102010706020507" charset="0"/>
              </a:rPr>
              <a:t>p</a:t>
            </a:r>
            <a:r>
              <a:rPr lang="en-US" dirty="0">
                <a:sym typeface="Symbol" panose="05050102010706020507" charset="0"/>
              </a:rPr>
              <a:t>  1.0</a:t>
            </a:r>
            <a:endParaRPr lang="en-US" dirty="0">
              <a:sym typeface="Symbol" panose="05050102010706020507" charset="0"/>
            </a:endParaRPr>
          </a:p>
          <a:p>
            <a:pPr marL="742950" lvl="1" indent="-285750" algn="l">
              <a:spcBef>
                <a:spcPct val="20000"/>
              </a:spcBef>
              <a:buFontTx/>
              <a:buChar char="–"/>
              <a:tabLst>
                <a:tab pos="2165350" algn="l"/>
                <a:tab pos="2857500" algn="l"/>
              </a:tabLst>
            </a:pPr>
            <a:r>
              <a:rPr lang="en-US" dirty="0">
                <a:sym typeface="Symbol" panose="05050102010706020507" charset="0"/>
              </a:rPr>
              <a:t>if </a:t>
            </a:r>
            <a:r>
              <a:rPr lang="en-US" i="1" dirty="0">
                <a:sym typeface="Symbol" panose="05050102010706020507" charset="0"/>
              </a:rPr>
              <a:t>p</a:t>
            </a:r>
            <a:r>
              <a:rPr lang="en-US" dirty="0">
                <a:sym typeface="Symbol" panose="05050102010706020507" charset="0"/>
              </a:rPr>
              <a:t> = 0 no page faults </a:t>
            </a:r>
            <a:endParaRPr lang="en-US" dirty="0">
              <a:sym typeface="Symbol" panose="05050102010706020507" charset="0"/>
            </a:endParaRPr>
          </a:p>
          <a:p>
            <a:pPr marL="742950" lvl="1" indent="-285750" algn="l">
              <a:spcBef>
                <a:spcPct val="20000"/>
              </a:spcBef>
              <a:buFontTx/>
              <a:buChar char="–"/>
              <a:tabLst>
                <a:tab pos="2165350" algn="l"/>
                <a:tab pos="2857500" algn="l"/>
              </a:tabLst>
            </a:pPr>
            <a:r>
              <a:rPr lang="en-US" dirty="0">
                <a:sym typeface="Symbol" panose="05050102010706020507" charset="0"/>
              </a:rPr>
              <a:t>if </a:t>
            </a:r>
            <a:r>
              <a:rPr lang="en-US" i="1" dirty="0">
                <a:sym typeface="Symbol" panose="05050102010706020507" charset="0"/>
              </a:rPr>
              <a:t>p</a:t>
            </a:r>
            <a:r>
              <a:rPr lang="en-US" dirty="0">
                <a:sym typeface="Symbol" panose="05050102010706020507" charset="0"/>
              </a:rPr>
              <a:t> = 1, every reference is a fault</a:t>
            </a:r>
            <a:br>
              <a:rPr lang="en-US" dirty="0">
                <a:sym typeface="Symbol" panose="05050102010706020507" charset="0"/>
              </a:rPr>
            </a:br>
            <a:endParaRPr lang="en-US" dirty="0">
              <a:sym typeface="Symbol" panose="05050102010706020507" charset="0"/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  <a:tabLst>
                <a:tab pos="2165350" algn="l"/>
                <a:tab pos="2857500" algn="l"/>
              </a:tabLst>
            </a:pPr>
            <a:r>
              <a:rPr lang="en-US" b="1" dirty="0">
                <a:sym typeface="Symbol" panose="05050102010706020507" charset="0"/>
              </a:rPr>
              <a:t>Effective Access Time to Memory (EAT)</a:t>
            </a:r>
            <a:endParaRPr lang="en-US" b="1" dirty="0">
              <a:sym typeface="Symbol" panose="05050102010706020507" charset="0"/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  <a:tabLst>
                <a:tab pos="2165350" algn="l"/>
                <a:tab pos="2857500" algn="l"/>
              </a:tabLst>
            </a:pPr>
            <a:endParaRPr lang="en-US" b="1" dirty="0">
              <a:sym typeface="Symbol" panose="05050102010706020507" charset="0"/>
            </a:endParaRPr>
          </a:p>
          <a:p>
            <a:pPr marL="342900" indent="-342900" algn="l">
              <a:spcBef>
                <a:spcPct val="20000"/>
              </a:spcBef>
              <a:tabLst>
                <a:tab pos="2165350" algn="l"/>
                <a:tab pos="2857500" algn="l"/>
              </a:tabLst>
            </a:pPr>
            <a:r>
              <a:rPr lang="en-US" dirty="0">
                <a:sym typeface="Symbol" panose="05050102010706020507" charset="0"/>
              </a:rPr>
              <a:t>		EAT = (1 – </a:t>
            </a:r>
            <a:r>
              <a:rPr lang="en-US" i="1" dirty="0">
                <a:sym typeface="Symbol" panose="05050102010706020507" charset="0"/>
              </a:rPr>
              <a:t>p</a:t>
            </a:r>
            <a:r>
              <a:rPr lang="en-US" dirty="0">
                <a:sym typeface="Symbol" panose="05050102010706020507" charset="0"/>
              </a:rPr>
              <a:t>) x </a:t>
            </a:r>
            <a:r>
              <a:rPr lang="en-US" dirty="0" err="1">
                <a:sym typeface="Symbol" panose="05050102010706020507" charset="0"/>
              </a:rPr>
              <a:t>memory_access_time</a:t>
            </a:r>
            <a:endParaRPr lang="en-US" dirty="0">
              <a:sym typeface="Symbol" panose="05050102010706020507" charset="0"/>
            </a:endParaRPr>
          </a:p>
          <a:p>
            <a:pPr marL="342900" indent="-342900" algn="l">
              <a:spcBef>
                <a:spcPct val="20000"/>
              </a:spcBef>
              <a:tabLst>
                <a:tab pos="2165350" algn="l"/>
                <a:tab pos="2857500" algn="l"/>
              </a:tabLst>
            </a:pPr>
            <a:r>
              <a:rPr lang="en-US" dirty="0">
                <a:sym typeface="Symbol" panose="05050102010706020507" charset="0"/>
              </a:rPr>
              <a:t>			+ </a:t>
            </a:r>
            <a:r>
              <a:rPr lang="en-US" i="1" dirty="0">
                <a:sym typeface="Symbol" panose="05050102010706020507" charset="0"/>
              </a:rPr>
              <a:t>p</a:t>
            </a:r>
            <a:r>
              <a:rPr lang="en-US" dirty="0">
                <a:sym typeface="Symbol" panose="05050102010706020507" charset="0"/>
              </a:rPr>
              <a:t> x (page </a:t>
            </a:r>
            <a:r>
              <a:rPr lang="en-US" dirty="0" smtClean="0">
                <a:sym typeface="Symbol" panose="05050102010706020507" charset="0"/>
              </a:rPr>
              <a:t>fault overhead</a:t>
            </a:r>
            <a:endParaRPr lang="en-US" dirty="0">
              <a:sym typeface="Symbol" panose="05050102010706020507" charset="0"/>
            </a:endParaRPr>
          </a:p>
          <a:p>
            <a:pPr marL="342900" indent="-342900" algn="l">
              <a:spcBef>
                <a:spcPct val="20000"/>
              </a:spcBef>
              <a:tabLst>
                <a:tab pos="2165350" algn="l"/>
                <a:tab pos="2857500" algn="l"/>
              </a:tabLst>
            </a:pPr>
            <a:r>
              <a:rPr lang="en-US" dirty="0">
                <a:sym typeface="Symbol" panose="05050102010706020507" charset="0"/>
              </a:rPr>
              <a:t>			           + </a:t>
            </a:r>
            <a:r>
              <a:rPr lang="en-US" dirty="0">
                <a:solidFill>
                  <a:srgbClr val="3366FF"/>
                </a:solidFill>
                <a:sym typeface="Symbol" panose="05050102010706020507" charset="0"/>
              </a:rPr>
              <a:t>time to swap page out (sometimes)</a:t>
            </a:r>
            <a:endParaRPr lang="en-US" dirty="0">
              <a:solidFill>
                <a:srgbClr val="3366FF"/>
              </a:solidFill>
              <a:sym typeface="Symbol" panose="05050102010706020507" charset="0"/>
            </a:endParaRPr>
          </a:p>
          <a:p>
            <a:pPr marL="342900" indent="-342900" algn="l">
              <a:spcBef>
                <a:spcPct val="20000"/>
              </a:spcBef>
              <a:tabLst>
                <a:tab pos="2165350" algn="l"/>
                <a:tab pos="2857500" algn="l"/>
              </a:tabLst>
            </a:pPr>
            <a:r>
              <a:rPr lang="en-US" dirty="0">
                <a:sym typeface="Symbol" panose="05050102010706020507" charset="0"/>
              </a:rPr>
              <a:t>			           + </a:t>
            </a:r>
            <a:r>
              <a:rPr lang="en-US" dirty="0">
                <a:solidFill>
                  <a:srgbClr val="3366FF"/>
                </a:solidFill>
                <a:sym typeface="Symbol" panose="05050102010706020507" charset="0"/>
              </a:rPr>
              <a:t>time </a:t>
            </a:r>
            <a:r>
              <a:rPr lang="en-US" dirty="0" smtClean="0">
                <a:solidFill>
                  <a:srgbClr val="3366FF"/>
                </a:solidFill>
                <a:sym typeface="Symbol" panose="05050102010706020507" charset="0"/>
              </a:rPr>
              <a:t>to swap </a:t>
            </a:r>
            <a:r>
              <a:rPr lang="en-US" dirty="0">
                <a:solidFill>
                  <a:srgbClr val="3366FF"/>
                </a:solidFill>
                <a:sym typeface="Symbol" panose="05050102010706020507" charset="0"/>
              </a:rPr>
              <a:t>page </a:t>
            </a:r>
            <a:r>
              <a:rPr lang="en-US" dirty="0" smtClean="0">
                <a:solidFill>
                  <a:srgbClr val="3366FF"/>
                </a:solidFill>
                <a:sym typeface="Symbol" panose="05050102010706020507" charset="0"/>
              </a:rPr>
              <a:t>in</a:t>
            </a:r>
            <a:endParaRPr lang="en-US" dirty="0">
              <a:solidFill>
                <a:srgbClr val="3366FF"/>
              </a:solidFill>
              <a:sym typeface="Symbol" panose="05050102010706020507" charset="0"/>
            </a:endParaRPr>
          </a:p>
          <a:p>
            <a:pPr marL="342900" indent="-342900" algn="l">
              <a:spcBef>
                <a:spcPct val="20000"/>
              </a:spcBef>
              <a:tabLst>
                <a:tab pos="2165350" algn="l"/>
                <a:tab pos="2857500" algn="l"/>
              </a:tabLst>
            </a:pPr>
            <a:r>
              <a:rPr lang="en-US" dirty="0">
                <a:sym typeface="Symbol" panose="05050102010706020507" charset="0"/>
              </a:rPr>
              <a:t>			           + restart overhead time)</a:t>
            </a:r>
            <a:endParaRPr lang="en-US" dirty="0">
              <a:sym typeface="Symbol" panose="05050102010706020507" charset="0"/>
            </a:endParaRPr>
          </a:p>
        </p:txBody>
      </p:sp>
      <p:sp>
        <p:nvSpPr>
          <p:cNvPr id="1421320" name="Freeform 8"/>
          <p:cNvSpPr/>
          <p:nvPr/>
        </p:nvSpPr>
        <p:spPr bwMode="auto">
          <a:xfrm>
            <a:off x="3922713" y="3781425"/>
            <a:ext cx="3008312" cy="1874838"/>
          </a:xfrm>
          <a:custGeom>
            <a:avLst/>
            <a:gdLst>
              <a:gd name="T0" fmla="*/ 1824 w 1895"/>
              <a:gd name="T1" fmla="*/ 93 h 1181"/>
              <a:gd name="T2" fmla="*/ 836 w 1895"/>
              <a:gd name="T3" fmla="*/ 57 h 1181"/>
              <a:gd name="T4" fmla="*/ 530 w 1895"/>
              <a:gd name="T5" fmla="*/ 43 h 1181"/>
              <a:gd name="T6" fmla="*/ 317 w 1895"/>
              <a:gd name="T7" fmla="*/ 0 h 1181"/>
              <a:gd name="T8" fmla="*/ 132 w 1895"/>
              <a:gd name="T9" fmla="*/ 7 h 1181"/>
              <a:gd name="T10" fmla="*/ 75 w 1895"/>
              <a:gd name="T11" fmla="*/ 107 h 1181"/>
              <a:gd name="T12" fmla="*/ 61 w 1895"/>
              <a:gd name="T13" fmla="*/ 150 h 1181"/>
              <a:gd name="T14" fmla="*/ 18 w 1895"/>
              <a:gd name="T15" fmla="*/ 669 h 1181"/>
              <a:gd name="T16" fmla="*/ 25 w 1895"/>
              <a:gd name="T17" fmla="*/ 918 h 1181"/>
              <a:gd name="T18" fmla="*/ 32 w 1895"/>
              <a:gd name="T19" fmla="*/ 1003 h 1181"/>
              <a:gd name="T20" fmla="*/ 146 w 1895"/>
              <a:gd name="T21" fmla="*/ 1152 h 1181"/>
              <a:gd name="T22" fmla="*/ 210 w 1895"/>
              <a:gd name="T23" fmla="*/ 1181 h 1181"/>
              <a:gd name="T24" fmla="*/ 1156 w 1895"/>
              <a:gd name="T25" fmla="*/ 1152 h 1181"/>
              <a:gd name="T26" fmla="*/ 1333 w 1895"/>
              <a:gd name="T27" fmla="*/ 1117 h 1181"/>
              <a:gd name="T28" fmla="*/ 1540 w 1895"/>
              <a:gd name="T29" fmla="*/ 1046 h 1181"/>
              <a:gd name="T30" fmla="*/ 1646 w 1895"/>
              <a:gd name="T31" fmla="*/ 989 h 1181"/>
              <a:gd name="T32" fmla="*/ 1746 w 1895"/>
              <a:gd name="T33" fmla="*/ 903 h 1181"/>
              <a:gd name="T34" fmla="*/ 1817 w 1895"/>
              <a:gd name="T35" fmla="*/ 846 h 1181"/>
              <a:gd name="T36" fmla="*/ 1860 w 1895"/>
              <a:gd name="T37" fmla="*/ 697 h 1181"/>
              <a:gd name="T38" fmla="*/ 1895 w 1895"/>
              <a:gd name="T39" fmla="*/ 605 h 1181"/>
              <a:gd name="T40" fmla="*/ 1881 w 1895"/>
              <a:gd name="T41" fmla="*/ 391 h 1181"/>
              <a:gd name="T42" fmla="*/ 1824 w 1895"/>
              <a:gd name="T43" fmla="*/ 185 h 1181"/>
              <a:gd name="T44" fmla="*/ 1824 w 1895"/>
              <a:gd name="T45" fmla="*/ 93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895" h="1181">
                <a:moveTo>
                  <a:pt x="1824" y="93"/>
                </a:moveTo>
                <a:cubicBezTo>
                  <a:pt x="1488" y="88"/>
                  <a:pt x="1170" y="64"/>
                  <a:pt x="836" y="57"/>
                </a:cubicBezTo>
                <a:cubicBezTo>
                  <a:pt x="689" y="36"/>
                  <a:pt x="864" y="59"/>
                  <a:pt x="530" y="43"/>
                </a:cubicBezTo>
                <a:cubicBezTo>
                  <a:pt x="459" y="40"/>
                  <a:pt x="388" y="10"/>
                  <a:pt x="317" y="0"/>
                </a:cubicBezTo>
                <a:cubicBezTo>
                  <a:pt x="255" y="2"/>
                  <a:pt x="193" y="0"/>
                  <a:pt x="132" y="7"/>
                </a:cubicBezTo>
                <a:cubicBezTo>
                  <a:pt x="117" y="9"/>
                  <a:pt x="82" y="86"/>
                  <a:pt x="75" y="107"/>
                </a:cubicBezTo>
                <a:cubicBezTo>
                  <a:pt x="70" y="121"/>
                  <a:pt x="61" y="150"/>
                  <a:pt x="61" y="150"/>
                </a:cubicBezTo>
                <a:cubicBezTo>
                  <a:pt x="56" y="325"/>
                  <a:pt x="51" y="497"/>
                  <a:pt x="18" y="669"/>
                </a:cubicBezTo>
                <a:cubicBezTo>
                  <a:pt x="14" y="748"/>
                  <a:pt x="0" y="839"/>
                  <a:pt x="25" y="918"/>
                </a:cubicBezTo>
                <a:cubicBezTo>
                  <a:pt x="27" y="946"/>
                  <a:pt x="25" y="975"/>
                  <a:pt x="32" y="1003"/>
                </a:cubicBezTo>
                <a:cubicBezTo>
                  <a:pt x="46" y="1058"/>
                  <a:pt x="98" y="1122"/>
                  <a:pt x="146" y="1152"/>
                </a:cubicBezTo>
                <a:cubicBezTo>
                  <a:pt x="166" y="1164"/>
                  <a:pt x="189" y="1170"/>
                  <a:pt x="210" y="1181"/>
                </a:cubicBezTo>
                <a:cubicBezTo>
                  <a:pt x="525" y="1169"/>
                  <a:pt x="841" y="1164"/>
                  <a:pt x="1156" y="1152"/>
                </a:cubicBezTo>
                <a:cubicBezTo>
                  <a:pt x="1219" y="1145"/>
                  <a:pt x="1272" y="1129"/>
                  <a:pt x="1333" y="1117"/>
                </a:cubicBezTo>
                <a:cubicBezTo>
                  <a:pt x="1393" y="1086"/>
                  <a:pt x="1476" y="1067"/>
                  <a:pt x="1540" y="1046"/>
                </a:cubicBezTo>
                <a:cubicBezTo>
                  <a:pt x="1573" y="1022"/>
                  <a:pt x="1613" y="1013"/>
                  <a:pt x="1646" y="989"/>
                </a:cubicBezTo>
                <a:cubicBezTo>
                  <a:pt x="1681" y="964"/>
                  <a:pt x="1710" y="929"/>
                  <a:pt x="1746" y="903"/>
                </a:cubicBezTo>
                <a:cubicBezTo>
                  <a:pt x="1764" y="875"/>
                  <a:pt x="1786" y="858"/>
                  <a:pt x="1817" y="846"/>
                </a:cubicBezTo>
                <a:cubicBezTo>
                  <a:pt x="1850" y="791"/>
                  <a:pt x="1848" y="760"/>
                  <a:pt x="1860" y="697"/>
                </a:cubicBezTo>
                <a:cubicBezTo>
                  <a:pt x="1866" y="665"/>
                  <a:pt x="1887" y="637"/>
                  <a:pt x="1895" y="605"/>
                </a:cubicBezTo>
                <a:cubicBezTo>
                  <a:pt x="1893" y="560"/>
                  <a:pt x="1892" y="452"/>
                  <a:pt x="1881" y="391"/>
                </a:cubicBezTo>
                <a:cubicBezTo>
                  <a:pt x="1868" y="321"/>
                  <a:pt x="1846" y="252"/>
                  <a:pt x="1824" y="185"/>
                </a:cubicBezTo>
                <a:cubicBezTo>
                  <a:pt x="1814" y="156"/>
                  <a:pt x="1824" y="124"/>
                  <a:pt x="1824" y="93"/>
                </a:cubicBezTo>
                <a:close/>
              </a:path>
            </a:pathLst>
          </a:custGeom>
          <a:noFill/>
          <a:ln w="317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421321" name="Text Box 9"/>
          <p:cNvSpPr txBox="1">
            <a:spLocks noChangeArrowheads="1"/>
          </p:cNvSpPr>
          <p:nvPr/>
        </p:nvSpPr>
        <p:spPr bwMode="auto">
          <a:xfrm>
            <a:off x="6588125" y="5013325"/>
            <a:ext cx="1501775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b="1" dirty="0"/>
              <a:t>page fault </a:t>
            </a:r>
            <a:endParaRPr lang="en-US" b="1" dirty="0"/>
          </a:p>
          <a:p>
            <a:r>
              <a:rPr lang="en-US" b="1" dirty="0"/>
              <a:t>service time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EF86C-34FF-EF43-B132-016FCA6CF6D5}" type="slidenum">
              <a:rPr lang="en-US"/>
            </a:fld>
            <a:endParaRPr lang="en-US"/>
          </a:p>
        </p:txBody>
      </p:sp>
      <p:sp>
        <p:nvSpPr>
          <p:cNvPr id="1424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Demand Paging Example</a:t>
            </a:r>
            <a:endParaRPr lang="en-US"/>
          </a:p>
        </p:txBody>
      </p:sp>
      <p:sp>
        <p:nvSpPr>
          <p:cNvPr id="1424390" name="Rectangle 3"/>
          <p:cNvSpPr>
            <a:spLocks noChangeArrowheads="1"/>
          </p:cNvSpPr>
          <p:nvPr/>
        </p:nvSpPr>
        <p:spPr bwMode="auto">
          <a:xfrm>
            <a:off x="539750" y="1635125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  <a:tabLst>
                <a:tab pos="1774825" algn="l"/>
                <a:tab pos="2279650" algn="l"/>
              </a:tabLst>
            </a:pPr>
            <a:r>
              <a:rPr lang="en-US" dirty="0"/>
              <a:t>Memory access time = 200 nanoseconds</a:t>
            </a:r>
            <a:endParaRPr lang="en-US" dirty="0"/>
          </a:p>
          <a:p>
            <a:pPr marL="342900" indent="-342900" algn="l">
              <a:spcBef>
                <a:spcPct val="20000"/>
              </a:spcBef>
              <a:tabLst>
                <a:tab pos="1774825" algn="l"/>
                <a:tab pos="2279650" algn="l"/>
              </a:tabLst>
            </a:pPr>
            <a:endParaRPr lang="en-US" dirty="0"/>
          </a:p>
          <a:p>
            <a:pPr marL="342900" indent="-342900" algn="l">
              <a:spcBef>
                <a:spcPct val="20000"/>
              </a:spcBef>
              <a:buFontTx/>
              <a:buChar char="•"/>
              <a:tabLst>
                <a:tab pos="1774825" algn="l"/>
                <a:tab pos="2279650" algn="l"/>
              </a:tabLst>
            </a:pPr>
            <a:r>
              <a:rPr lang="en-US" dirty="0"/>
              <a:t>Average </a:t>
            </a:r>
            <a:r>
              <a:rPr lang="en-US" b="1" dirty="0"/>
              <a:t>page-fault service time</a:t>
            </a:r>
            <a:r>
              <a:rPr lang="en-US" dirty="0"/>
              <a:t> = 8 milliseconds</a:t>
            </a:r>
            <a:br>
              <a:rPr lang="en-US" dirty="0"/>
            </a:br>
            <a:endParaRPr lang="en-US" dirty="0"/>
          </a:p>
          <a:p>
            <a:pPr marL="342900" indent="-342900" algn="l">
              <a:spcBef>
                <a:spcPct val="20000"/>
              </a:spcBef>
              <a:buFontTx/>
              <a:buChar char="•"/>
              <a:tabLst>
                <a:tab pos="1774825" algn="l"/>
                <a:tab pos="2279650" algn="l"/>
              </a:tabLst>
            </a:pPr>
            <a:r>
              <a:rPr lang="en-US" dirty="0"/>
              <a:t>EAT = (1 – p) x 200 + p (8 milliseconds) </a:t>
            </a:r>
            <a:endParaRPr lang="en-US" dirty="0"/>
          </a:p>
          <a:p>
            <a:pPr marL="342900" indent="-342900" algn="l">
              <a:spcBef>
                <a:spcPct val="20000"/>
              </a:spcBef>
              <a:tabLst>
                <a:tab pos="1774825" algn="l"/>
                <a:tab pos="2279650" algn="l"/>
              </a:tabLst>
            </a:pPr>
            <a:r>
              <a:rPr lang="en-US" dirty="0"/>
              <a:t>	        = (1 – p)  x 200 + p x 8,000,000 </a:t>
            </a:r>
            <a:endParaRPr lang="en-US" dirty="0"/>
          </a:p>
          <a:p>
            <a:pPr marL="342900" indent="-342900" algn="l">
              <a:spcBef>
                <a:spcPct val="20000"/>
              </a:spcBef>
              <a:tabLst>
                <a:tab pos="1774825" algn="l"/>
                <a:tab pos="2279650" algn="l"/>
              </a:tabLst>
            </a:pPr>
            <a:r>
              <a:rPr lang="en-US" dirty="0"/>
              <a:t>              = 200 + p x 7,999,800</a:t>
            </a:r>
            <a:endParaRPr lang="en-US" dirty="0"/>
          </a:p>
          <a:p>
            <a:pPr marL="342900" indent="-342900" algn="l">
              <a:spcBef>
                <a:spcPct val="20000"/>
              </a:spcBef>
              <a:tabLst>
                <a:tab pos="1774825" algn="l"/>
                <a:tab pos="2279650" algn="l"/>
              </a:tabLst>
            </a:pPr>
            <a:endParaRPr lang="en-US" dirty="0"/>
          </a:p>
          <a:p>
            <a:pPr marL="342900" indent="-342900" algn="l">
              <a:spcBef>
                <a:spcPct val="20000"/>
              </a:spcBef>
              <a:buFontTx/>
              <a:buChar char="•"/>
              <a:tabLst>
                <a:tab pos="1774825" algn="l"/>
                <a:tab pos="2279650" algn="l"/>
              </a:tabLst>
            </a:pPr>
            <a:r>
              <a:rPr lang="en-US" dirty="0"/>
              <a:t>If one access out of 1,000 causes a page fault (p = 1/1000), then</a:t>
            </a:r>
            <a:endParaRPr lang="en-US" dirty="0"/>
          </a:p>
          <a:p>
            <a:pPr marL="342900" indent="-342900" algn="l">
              <a:spcBef>
                <a:spcPct val="20000"/>
              </a:spcBef>
              <a:tabLst>
                <a:tab pos="1774825" algn="l"/>
                <a:tab pos="2279650" algn="l"/>
              </a:tabLst>
            </a:pPr>
            <a:r>
              <a:rPr lang="en-US" dirty="0"/>
              <a:t>         EAT = 8.2 microseconds. </a:t>
            </a:r>
            <a:endParaRPr lang="en-US" dirty="0"/>
          </a:p>
          <a:p>
            <a:pPr marL="342900" indent="-342900" algn="l">
              <a:spcBef>
                <a:spcPct val="20000"/>
              </a:spcBef>
              <a:tabLst>
                <a:tab pos="1774825" algn="l"/>
                <a:tab pos="2279650" algn="l"/>
              </a:tabLst>
            </a:pPr>
            <a:endParaRPr lang="en-US" dirty="0"/>
          </a:p>
          <a:p>
            <a:pPr marL="342900" indent="-342900" algn="l">
              <a:spcBef>
                <a:spcPct val="20000"/>
              </a:spcBef>
              <a:tabLst>
                <a:tab pos="1774825" algn="l"/>
                <a:tab pos="2279650" algn="l"/>
              </a:tabLst>
            </a:pPr>
            <a:r>
              <a:rPr lang="en-US" dirty="0"/>
              <a:t>      This is a slowdown by a factor of 40!! </a:t>
            </a:r>
            <a:endParaRPr lang="en-US" dirty="0"/>
          </a:p>
          <a:p>
            <a:pPr marL="342900" indent="-342900" algn="l">
              <a:spcBef>
                <a:spcPct val="20000"/>
              </a:spcBef>
              <a:tabLst>
                <a:tab pos="1774825" algn="l"/>
                <a:tab pos="2279650" algn="l"/>
              </a:tabLst>
            </a:pPr>
            <a:r>
              <a:rPr lang="en-US" dirty="0"/>
              <a:t>                      (200 ns / 8.2 </a:t>
            </a:r>
            <a:r>
              <a:rPr lang="en-US" dirty="0" err="1"/>
              <a:t>microsec</a:t>
            </a:r>
            <a:r>
              <a:rPr lang="en-US" dirty="0"/>
              <a:t>  ~=  1/40)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08571-AEBD-8F48-9C14-EEEE952F25EA}" type="slidenum">
              <a:rPr lang="en-US"/>
            </a:fld>
            <a:endParaRPr lang="en-US"/>
          </a:p>
        </p:txBody>
      </p:sp>
      <p:sp>
        <p:nvSpPr>
          <p:cNvPr id="142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benefits of virtual memory</a:t>
            </a:r>
            <a:endParaRPr lang="en-US" dirty="0"/>
          </a:p>
        </p:txBody>
      </p:sp>
      <p:sp>
        <p:nvSpPr>
          <p:cNvPr id="142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Virtual memory </a:t>
            </a:r>
            <a:r>
              <a:rPr lang="en-US" sz="2000" dirty="0" smtClean="0"/>
              <a:t>has other </a:t>
            </a:r>
            <a:r>
              <a:rPr lang="en-US" sz="2000" dirty="0" smtClean="0">
                <a:solidFill>
                  <a:srgbClr val="FF0000"/>
                </a:solidFill>
              </a:rPr>
              <a:t>benefits</a:t>
            </a:r>
            <a:r>
              <a:rPr lang="en-US" sz="2000" dirty="0" smtClean="0"/>
              <a:t>:</a:t>
            </a:r>
            <a:endParaRPr lang="en-US" sz="2000" dirty="0"/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Copy</a:t>
            </a:r>
            <a:r>
              <a:rPr lang="en-US" sz="2000" dirty="0">
                <a:solidFill>
                  <a:srgbClr val="FF0000"/>
                </a:solidFill>
              </a:rPr>
              <a:t>-on-</a:t>
            </a:r>
            <a:r>
              <a:rPr lang="en-US" sz="2000" dirty="0" smtClean="0">
                <a:solidFill>
                  <a:srgbClr val="FF0000"/>
                </a:solidFill>
              </a:rPr>
              <a:t>Write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(fast process creation)</a:t>
            </a:r>
            <a:endParaRPr lang="en-US" sz="2000" dirty="0" smtClean="0"/>
          </a:p>
          <a:p>
            <a:pPr lvl="1"/>
            <a:r>
              <a:rPr lang="en-US" sz="2000" dirty="0" smtClean="0"/>
              <a:t>Memory-Mapped Files (later)</a:t>
            </a: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854FC-9109-0B48-9488-A7583CEF68EA}" type="slidenum">
              <a:rPr lang="en-US"/>
            </a:fld>
            <a:endParaRPr lang="en-US"/>
          </a:p>
        </p:txBody>
      </p:sp>
      <p:sp>
        <p:nvSpPr>
          <p:cNvPr id="142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Copy-on-Write</a:t>
            </a:r>
            <a:endParaRPr lang="en-US"/>
          </a:p>
        </p:txBody>
      </p:sp>
      <p:sp>
        <p:nvSpPr>
          <p:cNvPr id="142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Copy-on-Write (COW) allows both parent and child processes to </a:t>
            </a:r>
            <a:r>
              <a:rPr lang="en-US" sz="2000" dirty="0">
                <a:solidFill>
                  <a:srgbClr val="FF0000"/>
                </a:solidFill>
              </a:rPr>
              <a:t>initially </a:t>
            </a:r>
            <a:r>
              <a:rPr lang="en-US" sz="2000" i="1" dirty="0">
                <a:solidFill>
                  <a:srgbClr val="FF0000"/>
                </a:solidFill>
              </a:rPr>
              <a:t>share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the same pages in memory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If either process modifies a shared page, only then is the </a:t>
            </a:r>
            <a:r>
              <a:rPr lang="en-US" sz="2000" dirty="0">
                <a:solidFill>
                  <a:srgbClr val="FF0000"/>
                </a:solidFill>
              </a:rPr>
              <a:t>page copied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/>
          </a:p>
          <a:p>
            <a:r>
              <a:rPr lang="en-US" sz="2000" dirty="0"/>
              <a:t>COW allows more efficient process creation as </a:t>
            </a:r>
            <a:r>
              <a:rPr lang="en-US" sz="2000" dirty="0">
                <a:solidFill>
                  <a:srgbClr val="FF0000"/>
                </a:solidFill>
              </a:rPr>
              <a:t>only modified pages are copied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96DCD-3A9D-934F-B574-BCC193D870E5}" type="slidenum">
              <a:rPr lang="en-US"/>
            </a:fld>
            <a:endParaRPr lang="en-US"/>
          </a:p>
        </p:txBody>
      </p:sp>
      <p:sp>
        <p:nvSpPr>
          <p:cNvPr id="1431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Before Process 1 Modifies Page C</a:t>
            </a:r>
            <a:endParaRPr lang="en-US"/>
          </a:p>
        </p:txBody>
      </p:sp>
      <p:pic>
        <p:nvPicPr>
          <p:cNvPr id="1431557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" y="1652588"/>
            <a:ext cx="7489825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530E-3360-9746-B5FF-F62908015C3C}" type="slidenum">
              <a:rPr lang="en-US"/>
            </a:fld>
            <a:endParaRPr lang="en-US"/>
          </a:p>
        </p:txBody>
      </p:sp>
      <p:sp>
        <p:nvSpPr>
          <p:cNvPr id="1434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Process 1 Modifies Page C</a:t>
            </a:r>
            <a:endParaRPr lang="en-US"/>
          </a:p>
        </p:txBody>
      </p:sp>
      <p:pic>
        <p:nvPicPr>
          <p:cNvPr id="1434629" name="Picture 5" descr="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75" y="2044700"/>
            <a:ext cx="6731000" cy="31099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6CED6-1EC1-C644-B8A4-CAC4FBE52951}" type="slidenum">
              <a:rPr lang="en-US"/>
            </a:fld>
            <a:endParaRPr lang="en-US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 and Outline</a:t>
            </a:r>
            <a:endParaRPr lang="en-US"/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6763" y="1485900"/>
            <a:ext cx="4171950" cy="467995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b="1" dirty="0"/>
              <a:t>Outline</a:t>
            </a:r>
            <a:endParaRPr lang="en-US" sz="1600" b="1" dirty="0"/>
          </a:p>
          <a:p>
            <a:r>
              <a:rPr lang="en-US" sz="1600" dirty="0"/>
              <a:t>Background</a:t>
            </a:r>
            <a:endParaRPr lang="en-US" sz="1600" dirty="0"/>
          </a:p>
          <a:p>
            <a:r>
              <a:rPr lang="en-US" sz="1600" dirty="0"/>
              <a:t>Demand Paging</a:t>
            </a:r>
            <a:endParaRPr lang="en-US" sz="1600" dirty="0"/>
          </a:p>
          <a:p>
            <a:r>
              <a:rPr lang="en-US" sz="1600" dirty="0"/>
              <a:t>Copy-on-Write</a:t>
            </a:r>
            <a:endParaRPr lang="en-US" sz="1600" dirty="0"/>
          </a:p>
          <a:p>
            <a:r>
              <a:rPr lang="en-US" sz="1600" dirty="0"/>
              <a:t>Page Replacement</a:t>
            </a:r>
            <a:endParaRPr lang="en-US" sz="1600" dirty="0"/>
          </a:p>
          <a:p>
            <a:r>
              <a:rPr lang="en-US" sz="1600" dirty="0"/>
              <a:t>Allocation of Frames </a:t>
            </a:r>
            <a:endParaRPr lang="en-US" sz="1600" dirty="0"/>
          </a:p>
          <a:p>
            <a:r>
              <a:rPr lang="en-US" sz="1600" dirty="0"/>
              <a:t>Thrashing</a:t>
            </a:r>
            <a:endParaRPr lang="en-US" sz="1600" dirty="0"/>
          </a:p>
          <a:p>
            <a:r>
              <a:rPr lang="en-US" sz="1600" dirty="0"/>
              <a:t>Memory-Mapped Files</a:t>
            </a:r>
            <a:endParaRPr lang="en-US" sz="1600" dirty="0"/>
          </a:p>
          <a:p>
            <a:r>
              <a:rPr lang="en-US" sz="1600" dirty="0"/>
              <a:t>Allocating Kernel Memory</a:t>
            </a:r>
            <a:endParaRPr lang="en-US" sz="1600" dirty="0"/>
          </a:p>
          <a:p>
            <a:r>
              <a:rPr lang="en-US" sz="1600" dirty="0"/>
              <a:t>Other Considerations</a:t>
            </a:r>
            <a:endParaRPr lang="en-US" sz="1600" dirty="0"/>
          </a:p>
          <a:p>
            <a:r>
              <a:rPr lang="en-US" sz="1600" dirty="0"/>
              <a:t>Operating-System Examples</a:t>
            </a:r>
            <a:endParaRPr lang="en-US" sz="1600" dirty="0"/>
          </a:p>
        </p:txBody>
      </p:sp>
      <p:sp>
        <p:nvSpPr>
          <p:cNvPr id="5007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50825" y="1485900"/>
            <a:ext cx="4171950" cy="467995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b="1" dirty="0"/>
              <a:t>Objectives</a:t>
            </a:r>
            <a:endParaRPr lang="en-US" sz="1600" b="1" dirty="0"/>
          </a:p>
          <a:p>
            <a:r>
              <a:rPr lang="en-US" sz="1600" dirty="0"/>
              <a:t>To describe the benefits of a virtual memory system</a:t>
            </a:r>
            <a:br>
              <a:rPr lang="en-US" sz="1600" dirty="0"/>
            </a:br>
            <a:endParaRPr lang="en-US" sz="1600" dirty="0"/>
          </a:p>
          <a:p>
            <a:r>
              <a:rPr lang="en-US" sz="1600" dirty="0"/>
              <a:t>To explain the concepts of demand paging, </a:t>
            </a:r>
            <a:endParaRPr lang="en-US" sz="1600" dirty="0"/>
          </a:p>
          <a:p>
            <a:pPr lvl="1"/>
            <a:r>
              <a:rPr lang="en-US" sz="1600" dirty="0"/>
              <a:t>page-replacement algorithms, and </a:t>
            </a:r>
            <a:endParaRPr lang="en-US" sz="1600" dirty="0"/>
          </a:p>
          <a:p>
            <a:pPr lvl="1"/>
            <a:r>
              <a:rPr lang="en-US" sz="1600" dirty="0"/>
              <a:t>allocation of page frames</a:t>
            </a:r>
            <a:br>
              <a:rPr lang="en-US" sz="1600" dirty="0"/>
            </a:br>
            <a:endParaRPr lang="en-US" sz="1600" dirty="0"/>
          </a:p>
          <a:p>
            <a:r>
              <a:rPr lang="en-US" sz="1600" dirty="0"/>
              <a:t>To discuss the principle of the working-set model</a:t>
            </a:r>
            <a:endParaRPr lang="en-US" sz="1600" dirty="0"/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EBE3E-2018-6149-BD6F-014456478948}" type="slidenum">
              <a:rPr lang="en-US"/>
            </a:fld>
            <a:endParaRPr lang="en-US"/>
          </a:p>
        </p:txBody>
      </p:sp>
      <p:sp>
        <p:nvSpPr>
          <p:cNvPr id="163840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Page Replacement</a:t>
            </a:r>
            <a:endParaRPr lang="en-US"/>
          </a:p>
        </p:txBody>
      </p:sp>
      <p:sp>
        <p:nvSpPr>
          <p:cNvPr id="163840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2AAF0-2A15-F54E-90A8-844F68813BDD}" type="slidenum">
              <a:rPr lang="en-US"/>
            </a:fld>
            <a:endParaRPr lang="en-US"/>
          </a:p>
        </p:txBody>
      </p:sp>
      <p:sp>
        <p:nvSpPr>
          <p:cNvPr id="143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happens if there is no free frame?</a:t>
            </a:r>
            <a:endParaRPr lang="en-US"/>
          </a:p>
        </p:txBody>
      </p:sp>
      <p:sp>
        <p:nvSpPr>
          <p:cNvPr id="143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FF3300"/>
                </a:solidFill>
              </a:rPr>
              <a:t>Page replacement</a:t>
            </a:r>
            <a:r>
              <a:rPr lang="en-US" sz="2000" dirty="0"/>
              <a:t> – find some page in memory, but not really in use, swap it out</a:t>
            </a:r>
            <a:endParaRPr lang="en-US" sz="2000" dirty="0"/>
          </a:p>
          <a:p>
            <a:endParaRPr lang="en-US" sz="2000" dirty="0"/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Algorithm</a:t>
            </a:r>
            <a:r>
              <a:rPr lang="en-US" sz="2000" dirty="0"/>
              <a:t> ? Which page should be </a:t>
            </a:r>
            <a:r>
              <a:rPr lang="en-US" sz="2000" dirty="0" smtClean="0"/>
              <a:t>removed?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performance – want an algorithm which will result in </a:t>
            </a:r>
            <a:r>
              <a:rPr lang="en-US" sz="2000" dirty="0">
                <a:solidFill>
                  <a:srgbClr val="FF3300"/>
                </a:solidFill>
              </a:rPr>
              <a:t>minimum number of page faults</a:t>
            </a:r>
            <a:endParaRPr lang="en-US" sz="2000" dirty="0">
              <a:solidFill>
                <a:srgbClr val="FF3300"/>
              </a:solidFill>
            </a:endParaRPr>
          </a:p>
          <a:p>
            <a:pPr lvl="1"/>
            <a:endParaRPr lang="en-US" sz="2000" dirty="0">
              <a:solidFill>
                <a:srgbClr val="FF3300"/>
              </a:solidFill>
            </a:endParaRPr>
          </a:p>
          <a:p>
            <a:r>
              <a:rPr lang="en-US" sz="2000" dirty="0"/>
              <a:t>With page replacement, </a:t>
            </a:r>
            <a:r>
              <a:rPr lang="en-US" sz="2000" dirty="0" smtClean="0"/>
              <a:t>a page </a:t>
            </a:r>
            <a:r>
              <a:rPr lang="en-US" sz="2000" dirty="0"/>
              <a:t>may be brought into memory several </a:t>
            </a:r>
            <a:r>
              <a:rPr lang="en-US" sz="2000" dirty="0" smtClean="0"/>
              <a:t>times (memory </a:t>
            </a:r>
            <a:r>
              <a:rPr lang="en-US" sz="2000" dirty="0" smtClean="0">
                <a:sym typeface="Wingdings" panose="05000000000000000000"/>
              </a:rPr>
              <a:t> disk)</a:t>
            </a:r>
            <a:endParaRPr lang="en-US" sz="2000" dirty="0"/>
          </a:p>
          <a:p>
            <a:endParaRPr lang="en-US" sz="2000" dirty="0"/>
          </a:p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sz="2000" dirty="0" smtClean="0">
                <a:solidFill>
                  <a:srgbClr val="FF0000"/>
                </a:solidFill>
              </a:rPr>
              <a:t>revent </a:t>
            </a:r>
            <a:r>
              <a:rPr lang="en-US" sz="2000" dirty="0">
                <a:solidFill>
                  <a:srgbClr val="FF0000"/>
                </a:solidFill>
              </a:rPr>
              <a:t>over-allocation </a:t>
            </a:r>
            <a:r>
              <a:rPr lang="en-US" sz="2000" dirty="0"/>
              <a:t>of memory by modifying page-fault service routine to include </a:t>
            </a:r>
            <a:r>
              <a:rPr lang="en-US" sz="2000" dirty="0">
                <a:solidFill>
                  <a:srgbClr val="FF0000"/>
                </a:solidFill>
              </a:rPr>
              <a:t>page replacement</a:t>
            </a:r>
            <a:br>
              <a:rPr lang="en-US" sz="2000" dirty="0">
                <a:solidFill>
                  <a:srgbClr val="FF0000"/>
                </a:solidFill>
              </a:rPr>
            </a:br>
            <a:endParaRPr lang="en-US" sz="20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32E1C-8E0B-2543-8D94-C9491743FF16}" type="slidenum">
              <a:rPr lang="en-US"/>
            </a:fld>
            <a:endParaRPr lang="en-US"/>
          </a:p>
        </p:txBody>
      </p:sp>
      <p:sp>
        <p:nvSpPr>
          <p:cNvPr id="143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 Replacement</a:t>
            </a:r>
            <a:endParaRPr lang="en-US"/>
          </a:p>
        </p:txBody>
      </p:sp>
      <p:sp>
        <p:nvSpPr>
          <p:cNvPr id="143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modify (dirty) bit </a:t>
            </a:r>
            <a:r>
              <a:rPr lang="en-US" dirty="0"/>
              <a:t>to reduce overhead of page transfers – </a:t>
            </a:r>
            <a:r>
              <a:rPr lang="en-US" dirty="0">
                <a:solidFill>
                  <a:srgbClr val="FF0000"/>
                </a:solidFill>
              </a:rPr>
              <a:t>only modified pages are written to disk</a:t>
            </a:r>
            <a:r>
              <a:rPr lang="en-US" dirty="0"/>
              <a:t> while removing/replacing a page. </a:t>
            </a:r>
            <a:endParaRPr lang="en-US" dirty="0"/>
          </a:p>
          <a:p>
            <a:endParaRPr lang="en-US" dirty="0"/>
          </a:p>
          <a:p>
            <a:r>
              <a:rPr lang="en-US" dirty="0"/>
              <a:t>Page replacement completes separation between logical memory and physical memory </a:t>
            </a:r>
            <a:endParaRPr lang="en-US" dirty="0"/>
          </a:p>
          <a:p>
            <a:pPr lvl="1"/>
            <a:r>
              <a:rPr lang="en-US" dirty="0"/>
              <a:t>large virtual memory can be provided on a smaller physical memory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B66B2-2DEB-9B4D-B699-E3FB350546C9}" type="slidenum">
              <a:rPr lang="en-US"/>
            </a:fld>
            <a:endParaRPr lang="en-US"/>
          </a:p>
        </p:txBody>
      </p:sp>
      <p:sp>
        <p:nvSpPr>
          <p:cNvPr id="1441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Need For Page Replacement</a:t>
            </a:r>
            <a:endParaRPr lang="en-US"/>
          </a:p>
        </p:txBody>
      </p:sp>
      <p:pic>
        <p:nvPicPr>
          <p:cNvPr id="1441797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0" y="1473200"/>
            <a:ext cx="6464300" cy="484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1798" name="Text Box 6"/>
          <p:cNvSpPr txBox="1">
            <a:spLocks noChangeArrowheads="1"/>
          </p:cNvSpPr>
          <p:nvPr/>
        </p:nvSpPr>
        <p:spPr bwMode="auto">
          <a:xfrm>
            <a:off x="4575490" y="5191125"/>
            <a:ext cx="2964821" cy="12025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While executing </a:t>
            </a:r>
            <a:r>
              <a:rPr lang="ja-JP" altLang="en-US" b="1" dirty="0">
                <a:solidFill>
                  <a:srgbClr val="000000"/>
                </a:solidFill>
                <a:latin typeface="Arial" panose="020B0604020202020204"/>
              </a:rPr>
              <a:t>“</a:t>
            </a:r>
            <a:r>
              <a:rPr lang="en-US" b="1" dirty="0">
                <a:solidFill>
                  <a:srgbClr val="FF0000"/>
                </a:solidFill>
              </a:rPr>
              <a:t>load M</a:t>
            </a:r>
            <a:r>
              <a:rPr lang="ja-JP" altLang="en-US" b="1" dirty="0">
                <a:solidFill>
                  <a:srgbClr val="000000"/>
                </a:solidFill>
                <a:latin typeface="Arial" panose="020B0604020202020204"/>
              </a:rPr>
              <a:t>”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we will have a page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fault and we need 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page replacement</a:t>
            </a:r>
            <a:r>
              <a:rPr lang="en-US" dirty="0">
                <a:solidFill>
                  <a:srgbClr val="000000"/>
                </a:solidFill>
              </a:rPr>
              <a:t>. 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6CDE3-3EB2-8046-9E82-87C4B3B082F5}" type="slidenum">
              <a:rPr lang="en-US"/>
            </a:fld>
            <a:endParaRPr lang="en-US"/>
          </a:p>
        </p:txBody>
      </p:sp>
      <p:sp>
        <p:nvSpPr>
          <p:cNvPr id="144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Page Replacement</a:t>
            </a:r>
            <a:endParaRPr lang="en-US"/>
          </a:p>
        </p:txBody>
      </p:sp>
      <p:sp>
        <p:nvSpPr>
          <p:cNvPr id="144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buFont typeface="Monotype Sorts" charset="0"/>
              <a:buNone/>
            </a:pPr>
            <a:r>
              <a:rPr lang="en-US" dirty="0" smtClean="0"/>
              <a:t>Steps </a:t>
            </a:r>
            <a:r>
              <a:rPr lang="en-US" dirty="0"/>
              <a:t>performed by OS while replacing a page upon a page fault: </a:t>
            </a:r>
            <a:endParaRPr lang="en-US" dirty="0"/>
          </a:p>
          <a:p>
            <a:pPr marL="381000" indent="-381000">
              <a:buFont typeface="Monotype Sorts" charset="0"/>
              <a:buAutoNum type="arabicPeriod"/>
            </a:pPr>
            <a:endParaRPr lang="en-US" dirty="0"/>
          </a:p>
          <a:p>
            <a:pPr marL="381000" indent="-381000">
              <a:buFont typeface="Monotype Sorts" charset="0"/>
              <a:buAutoNum type="arabicPeriod"/>
            </a:pPr>
            <a:r>
              <a:rPr lang="en-US" dirty="0"/>
              <a:t>Find the location of the desired page on disk</a:t>
            </a:r>
            <a:br>
              <a:rPr lang="en-US" dirty="0"/>
            </a:br>
            <a:endParaRPr lang="en-US" dirty="0"/>
          </a:p>
          <a:p>
            <a:pPr marL="381000" indent="-381000">
              <a:buFont typeface="Monotype Sorts" charset="0"/>
              <a:buAutoNum type="arabicPeriod"/>
            </a:pPr>
            <a:r>
              <a:rPr lang="en-US" dirty="0"/>
              <a:t>Find a free frame:</a:t>
            </a:r>
            <a:br>
              <a:rPr lang="en-US" dirty="0"/>
            </a:br>
            <a:r>
              <a:rPr lang="en-US" dirty="0"/>
              <a:t>   -  </a:t>
            </a:r>
            <a:r>
              <a:rPr lang="en-US" dirty="0" smtClean="0"/>
              <a:t>if </a:t>
            </a:r>
            <a:r>
              <a:rPr lang="en-US" dirty="0"/>
              <a:t>there is a free frame, use it</a:t>
            </a:r>
            <a:br>
              <a:rPr lang="en-US" dirty="0"/>
            </a:br>
            <a:r>
              <a:rPr lang="en-US" dirty="0"/>
              <a:t>   -  </a:t>
            </a:r>
            <a:r>
              <a:rPr lang="en-US" dirty="0" smtClean="0"/>
              <a:t>if </a:t>
            </a:r>
            <a:r>
              <a:rPr lang="en-US" dirty="0"/>
              <a:t>there is no free frame, use a page replacement algorithm to select a </a:t>
            </a:r>
            <a:r>
              <a:rPr lang="en-US" dirty="0">
                <a:solidFill>
                  <a:srgbClr val="FF0000"/>
                </a:solidFill>
              </a:rPr>
              <a:t>victim frame</a:t>
            </a:r>
            <a:r>
              <a:rPr lang="en-US" dirty="0"/>
              <a:t>; 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         -  if </a:t>
            </a:r>
            <a:r>
              <a:rPr lang="en-US" dirty="0"/>
              <a:t>the victim page is modified, write it back to disk. </a:t>
            </a:r>
            <a:endParaRPr lang="en-US" dirty="0"/>
          </a:p>
          <a:p>
            <a:pPr marL="381000" indent="-381000">
              <a:buFont typeface="Monotype Sorts" charset="0"/>
              <a:buAutoNum type="arabicPeriod"/>
            </a:pPr>
            <a:endParaRPr lang="en-US" dirty="0"/>
          </a:p>
          <a:p>
            <a:pPr marL="381000" indent="-381000">
              <a:buFont typeface="Monotype Sorts" charset="0"/>
              <a:buAutoNum type="arabicPeriod"/>
            </a:pPr>
            <a:r>
              <a:rPr lang="en-US" dirty="0"/>
              <a:t>Bring  the desired page into the (new) free frame; update the page and frame tables</a:t>
            </a:r>
            <a:br>
              <a:rPr lang="en-US" dirty="0"/>
            </a:br>
            <a:endParaRPr lang="en-US" dirty="0"/>
          </a:p>
          <a:p>
            <a:pPr marL="381000" indent="-381000">
              <a:buFont typeface="Monotype Sorts" charset="0"/>
              <a:buAutoNum type="arabicPeriod"/>
            </a:pPr>
            <a:r>
              <a:rPr lang="en-US" dirty="0"/>
              <a:t>Restart the process</a:t>
            </a:r>
            <a:endParaRPr lang="en-US" dirty="0"/>
          </a:p>
          <a:p>
            <a:pPr marL="381000" indent="-38100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7F351-B4F8-CC46-A192-BF12840BCB31}" type="slidenum">
              <a:rPr lang="en-US"/>
            </a:fld>
            <a:endParaRPr lang="en-US"/>
          </a:p>
        </p:txBody>
      </p:sp>
      <p:sp>
        <p:nvSpPr>
          <p:cNvPr id="144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 Replacement</a:t>
            </a:r>
            <a:endParaRPr lang="en-US"/>
          </a:p>
        </p:txBody>
      </p:sp>
      <p:pic>
        <p:nvPicPr>
          <p:cNvPr id="1446917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5" y="1527175"/>
            <a:ext cx="6488113" cy="4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D4EBD-BADA-C143-B98C-A6C08A01FCC9}" type="slidenum">
              <a:rPr lang="en-US"/>
            </a:fld>
            <a:endParaRPr lang="en-US"/>
          </a:p>
        </p:txBody>
      </p:sp>
      <p:sp>
        <p:nvSpPr>
          <p:cNvPr id="144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 Replacement Algorithms</a:t>
            </a:r>
            <a:endParaRPr lang="en-US"/>
          </a:p>
        </p:txBody>
      </p:sp>
      <p:sp>
        <p:nvSpPr>
          <p:cNvPr id="144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Want </a:t>
            </a:r>
            <a:r>
              <a:rPr lang="en-US" dirty="0">
                <a:solidFill>
                  <a:srgbClr val="FF0000"/>
                </a:solidFill>
              </a:rPr>
              <a:t>lowest page-fault rate</a:t>
            </a:r>
            <a:endParaRPr lang="en-US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 dirty="0"/>
          </a:p>
          <a:p>
            <a:r>
              <a:rPr lang="en-US" dirty="0"/>
              <a:t>Evaluate </a:t>
            </a:r>
            <a:r>
              <a:rPr lang="en-US" dirty="0" smtClean="0"/>
              <a:t>an algorithm </a:t>
            </a:r>
            <a:r>
              <a:rPr lang="en-US" dirty="0"/>
              <a:t>by running it on a particular </a:t>
            </a:r>
            <a:r>
              <a:rPr lang="en-US" i="1" dirty="0"/>
              <a:t>string of </a:t>
            </a:r>
            <a:r>
              <a:rPr lang="en-US" i="1" dirty="0" smtClean="0"/>
              <a:t>page (memory) references</a:t>
            </a:r>
            <a:r>
              <a:rPr lang="en-US" dirty="0" smtClean="0"/>
              <a:t> </a:t>
            </a:r>
            <a:r>
              <a:rPr lang="en-US" dirty="0"/>
              <a:t>(reference string) and computing the number of page faults on that string</a:t>
            </a: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r>
              <a:rPr lang="en-US" dirty="0"/>
              <a:t>In all our examples,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page </a:t>
            </a:r>
            <a:r>
              <a:rPr lang="en-US" dirty="0">
                <a:solidFill>
                  <a:srgbClr val="FF0000"/>
                </a:solidFill>
              </a:rPr>
              <a:t>reference string </a:t>
            </a:r>
            <a:r>
              <a:rPr lang="en-US" dirty="0"/>
              <a:t>is 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	   </a:t>
            </a:r>
            <a:endParaRPr lang="en-US" dirty="0"/>
          </a:p>
          <a:p>
            <a:pPr>
              <a:buFontTx/>
              <a:buNone/>
            </a:pPr>
            <a:r>
              <a:rPr lang="en-US" b="1" dirty="0"/>
              <a:t>               1, 2, 3, 4, 1, 2, 5, 1, 2, 3, 4, 5</a:t>
            </a:r>
            <a:endParaRPr lang="en-US" b="1" dirty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26DE22-D4A0-7D47-9DF7-EE2DAB71C0DA}" type="slidenum">
              <a:rPr lang="en-US"/>
            </a:fld>
            <a:endParaRPr lang="en-US"/>
          </a:p>
        </p:txBody>
      </p:sp>
      <p:sp>
        <p:nvSpPr>
          <p:cNvPr id="150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Driving reference string</a:t>
            </a:r>
            <a:endParaRPr lang="en-US"/>
          </a:p>
        </p:txBody>
      </p:sp>
      <p:sp>
        <p:nvSpPr>
          <p:cNvPr id="150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 process makes the following </a:t>
            </a:r>
            <a:r>
              <a:rPr lang="en-US" dirty="0">
                <a:solidFill>
                  <a:srgbClr val="FF0000"/>
                </a:solidFill>
              </a:rPr>
              <a:t>memory references </a:t>
            </a:r>
            <a:r>
              <a:rPr lang="en-US" dirty="0"/>
              <a:t>(in </a:t>
            </a:r>
            <a:r>
              <a:rPr lang="en-US" b="1" dirty="0"/>
              <a:t>decimal</a:t>
            </a:r>
            <a:r>
              <a:rPr lang="en-US" dirty="0"/>
              <a:t>) in a system with 100 bytes per page: </a:t>
            </a:r>
            <a:endParaRPr lang="en-US" dirty="0"/>
          </a:p>
          <a:p>
            <a:endParaRPr lang="en-US" dirty="0"/>
          </a:p>
          <a:p>
            <a:r>
              <a:rPr lang="en-US" dirty="0"/>
              <a:t>0100  0432  0101  0612  0102  0103  0104  0101  0611  0102  0103  0104   0101  0610  0102  0103  0104  0609  0102  0105</a:t>
            </a:r>
            <a:endParaRPr lang="en-US" dirty="0"/>
          </a:p>
          <a:p>
            <a:r>
              <a:rPr lang="en-US" dirty="0"/>
              <a:t>Example: Bytes (addresses) 0…99 will be in page 0</a:t>
            </a:r>
            <a:endParaRPr lang="en-US" dirty="0"/>
          </a:p>
          <a:p>
            <a:r>
              <a:rPr lang="en-US" dirty="0" smtClean="0"/>
              <a:t>Pages referenced are:  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1, 4, 1, 6, 1, </a:t>
            </a:r>
            <a:r>
              <a:rPr lang="en-US" dirty="0"/>
              <a:t>1, 1, 1,</a:t>
            </a:r>
            <a:r>
              <a:rPr lang="en-US" dirty="0">
                <a:solidFill>
                  <a:srgbClr val="FF0000"/>
                </a:solidFill>
              </a:rPr>
              <a:t> 6, 1, </a:t>
            </a:r>
            <a:r>
              <a:rPr lang="en-US" dirty="0">
                <a:solidFill>
                  <a:srgbClr val="000000"/>
                </a:solidFill>
              </a:rPr>
              <a:t>1, 1, 1, </a:t>
            </a:r>
            <a:r>
              <a:rPr lang="en-US" dirty="0">
                <a:solidFill>
                  <a:srgbClr val="FF0000"/>
                </a:solidFill>
              </a:rPr>
              <a:t>6, 1, </a:t>
            </a:r>
            <a:r>
              <a:rPr lang="en-US" dirty="0">
                <a:solidFill>
                  <a:srgbClr val="000000"/>
                </a:solidFill>
              </a:rPr>
              <a:t>1,</a:t>
            </a:r>
            <a:r>
              <a:rPr lang="en-US" dirty="0">
                <a:solidFill>
                  <a:srgbClr val="FF0000"/>
                </a:solidFill>
              </a:rPr>
              <a:t> 6, 1, </a:t>
            </a:r>
            <a:r>
              <a:rPr lang="en-US" dirty="0">
                <a:solidFill>
                  <a:srgbClr val="000000"/>
                </a:solidFill>
              </a:rPr>
              <a:t>1 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/>
          </a:p>
          <a:p>
            <a:r>
              <a:rPr lang="en-US" dirty="0"/>
              <a:t>Corresponding </a:t>
            </a:r>
            <a:r>
              <a:rPr lang="en-US" dirty="0">
                <a:solidFill>
                  <a:srgbClr val="FF0000"/>
                </a:solidFill>
              </a:rPr>
              <a:t>page reference string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3300"/>
                </a:solidFill>
              </a:rPr>
              <a:t>1, 4, 1, 6, 1, 6, 1, 6, 1, 6, 1 </a:t>
            </a:r>
            <a:endParaRPr lang="en-US" dirty="0">
              <a:solidFill>
                <a:srgbClr val="FF3300"/>
              </a:solidFill>
            </a:endParaRPr>
          </a:p>
          <a:p>
            <a:endParaRPr lang="en-US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672E0-46B1-5D46-8FF2-A5DCC2BA1659}" type="slidenum">
              <a:rPr lang="en-US"/>
            </a:fld>
            <a:endParaRPr lang="en-US"/>
          </a:p>
        </p:txBody>
      </p:sp>
      <p:sp>
        <p:nvSpPr>
          <p:cNvPr id="1452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Graph of Page Faults Versus The Number of Frames</a:t>
            </a:r>
            <a:endParaRPr lang="en-US" sz="2800" dirty="0"/>
          </a:p>
        </p:txBody>
      </p:sp>
      <p:pic>
        <p:nvPicPr>
          <p:cNvPr id="1452037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2003425"/>
            <a:ext cx="6215062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26054-6D51-5449-A9BD-6326AC43B03A}" type="slidenum">
              <a:rPr lang="en-US"/>
            </a:fld>
            <a:endParaRPr lang="en-US"/>
          </a:p>
        </p:txBody>
      </p:sp>
      <p:sp>
        <p:nvSpPr>
          <p:cNvPr id="14571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First-In-First-Out (FIFO) Algorithm</a:t>
            </a:r>
            <a:endParaRPr lang="en-US"/>
          </a:p>
        </p:txBody>
      </p:sp>
      <p:sp>
        <p:nvSpPr>
          <p:cNvPr id="1457157" name="Rectangle 3"/>
          <p:cNvSpPr>
            <a:spLocks noChangeArrowheads="1"/>
          </p:cNvSpPr>
          <p:nvPr/>
        </p:nvSpPr>
        <p:spPr bwMode="auto">
          <a:xfrm>
            <a:off x="831850" y="1411288"/>
            <a:ext cx="8132763" cy="5762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dirty="0"/>
              <a:t>Reference string: 1, 2, 3, 4, 1, 2, 5, 1, 2, 3, 4, 5</a:t>
            </a:r>
            <a:endParaRPr lang="en-US" dirty="0"/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dirty="0"/>
              <a:t>3 frames (3 pages can be in memory at a time per process)</a:t>
            </a:r>
            <a:endParaRPr lang="en-US" dirty="0"/>
          </a:p>
          <a:p>
            <a:pPr marL="342900" indent="-342900" algn="l">
              <a:spcBef>
                <a:spcPct val="20000"/>
              </a:spcBef>
            </a:pPr>
            <a:endParaRPr lang="en-US" dirty="0"/>
          </a:p>
          <a:p>
            <a:pPr marL="342900" indent="-342900" algn="l">
              <a:spcBef>
                <a:spcPct val="20000"/>
              </a:spcBef>
            </a:pPr>
            <a:br>
              <a:rPr lang="en-US" dirty="0"/>
            </a:br>
            <a:endParaRPr lang="en-US" dirty="0"/>
          </a:p>
          <a:p>
            <a:pPr marL="342900" indent="-342900" algn="l">
              <a:spcBef>
                <a:spcPct val="20000"/>
              </a:spcBef>
            </a:pPr>
            <a:endParaRPr lang="en-US" dirty="0"/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dirty="0"/>
              <a:t>4 frames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342900" indent="-342900" algn="l">
              <a:spcBef>
                <a:spcPct val="20000"/>
              </a:spcBef>
            </a:pPr>
            <a:br>
              <a:rPr lang="en-US" dirty="0"/>
            </a:br>
            <a:endParaRPr lang="en-US" dirty="0"/>
          </a:p>
          <a:p>
            <a:pPr marL="342900" indent="-342900" algn="l">
              <a:spcBef>
                <a:spcPct val="20000"/>
              </a:spcBef>
            </a:pPr>
            <a:endParaRPr lang="en-US" dirty="0"/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dirty="0" err="1"/>
              <a:t>Belady</a:t>
            </a:r>
            <a:r>
              <a:rPr lang="ja-JP" altLang="en-US" dirty="0">
                <a:latin typeface="Arial" panose="020B0604020202020204"/>
              </a:rPr>
              <a:t>’</a:t>
            </a:r>
            <a:r>
              <a:rPr lang="en-US" dirty="0"/>
              <a:t>s Anomaly: more frames </a:t>
            </a:r>
            <a:r>
              <a:rPr lang="en-US" dirty="0">
                <a:sym typeface="Symbol" panose="05050102010706020507" charset="0"/>
              </a:rPr>
              <a:t> more page faults</a:t>
            </a:r>
            <a:endParaRPr lang="en-US" dirty="0"/>
          </a:p>
        </p:txBody>
      </p:sp>
      <p:sp>
        <p:nvSpPr>
          <p:cNvPr id="1457158" name="Rectangle 4"/>
          <p:cNvSpPr>
            <a:spLocks noChangeArrowheads="1"/>
          </p:cNvSpPr>
          <p:nvPr/>
        </p:nvSpPr>
        <p:spPr bwMode="auto">
          <a:xfrm>
            <a:off x="3441700" y="2225675"/>
            <a:ext cx="441325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r>
              <a:rPr lang="en-US">
                <a:latin typeface="Helvetica" charset="0"/>
                <a:cs typeface="MS PGothic" panose="020B0600070205080204" charset="-128"/>
              </a:rPr>
              <a:t>1</a:t>
            </a:r>
            <a:endParaRPr lang="en-US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57159" name="Rectangle 5"/>
          <p:cNvSpPr>
            <a:spLocks noChangeArrowheads="1"/>
          </p:cNvSpPr>
          <p:nvPr/>
        </p:nvSpPr>
        <p:spPr bwMode="auto">
          <a:xfrm>
            <a:off x="3441700" y="2682875"/>
            <a:ext cx="441325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r>
              <a:rPr lang="en-US">
                <a:latin typeface="Helvetica" charset="0"/>
                <a:cs typeface="MS PGothic" panose="020B0600070205080204" charset="-128"/>
              </a:rPr>
              <a:t>2</a:t>
            </a:r>
            <a:endParaRPr lang="en-US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57160" name="Rectangle 6"/>
          <p:cNvSpPr>
            <a:spLocks noChangeArrowheads="1"/>
          </p:cNvSpPr>
          <p:nvPr/>
        </p:nvSpPr>
        <p:spPr bwMode="auto">
          <a:xfrm>
            <a:off x="3441700" y="3140075"/>
            <a:ext cx="441325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r>
              <a:rPr lang="en-US">
                <a:latin typeface="Helvetica" charset="0"/>
                <a:cs typeface="MS PGothic" panose="020B0600070205080204" charset="-128"/>
              </a:rPr>
              <a:t>3</a:t>
            </a:r>
            <a:endParaRPr lang="en-US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57161" name="Text Box 7"/>
          <p:cNvSpPr txBox="1">
            <a:spLocks noChangeArrowheads="1"/>
          </p:cNvSpPr>
          <p:nvPr/>
        </p:nvSpPr>
        <p:spPr bwMode="auto">
          <a:xfrm>
            <a:off x="3078163" y="2259013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 marL="37931725" indent="-37474525"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latin typeface="Helvetica" charset="0"/>
                <a:cs typeface="MS PGothic" panose="020B0600070205080204" charset="-128"/>
              </a:rPr>
              <a:t>1</a:t>
            </a:r>
            <a:endParaRPr lang="en-US" sz="1800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57162" name="Text Box 8"/>
          <p:cNvSpPr txBox="1">
            <a:spLocks noChangeArrowheads="1"/>
          </p:cNvSpPr>
          <p:nvPr/>
        </p:nvSpPr>
        <p:spPr bwMode="auto">
          <a:xfrm>
            <a:off x="3078163" y="270192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 marL="37931725" indent="-37474525"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latin typeface="Helvetica" charset="0"/>
                <a:cs typeface="MS PGothic" panose="020B0600070205080204" charset="-128"/>
              </a:rPr>
              <a:t>2</a:t>
            </a:r>
            <a:endParaRPr lang="en-US" sz="1800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57163" name="Text Box 9"/>
          <p:cNvSpPr txBox="1">
            <a:spLocks noChangeArrowheads="1"/>
          </p:cNvSpPr>
          <p:nvPr/>
        </p:nvSpPr>
        <p:spPr bwMode="auto">
          <a:xfrm>
            <a:off x="3078163" y="317817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 marL="37931725" indent="-37474525"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latin typeface="Helvetica" charset="0"/>
                <a:cs typeface="MS PGothic" panose="020B0600070205080204" charset="-128"/>
              </a:rPr>
              <a:t>3</a:t>
            </a:r>
            <a:endParaRPr lang="en-US" sz="1800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57164" name="Text Box 10"/>
          <p:cNvSpPr txBox="1">
            <a:spLocks noChangeArrowheads="1"/>
          </p:cNvSpPr>
          <p:nvPr/>
        </p:nvSpPr>
        <p:spPr bwMode="auto">
          <a:xfrm>
            <a:off x="3922713" y="2297113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 marL="37931725" indent="-37474525"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latin typeface="Helvetica" charset="0"/>
                <a:cs typeface="MS PGothic" panose="020B0600070205080204" charset="-128"/>
              </a:rPr>
              <a:t>4</a:t>
            </a:r>
            <a:endParaRPr lang="en-US" sz="1800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57165" name="Text Box 11"/>
          <p:cNvSpPr txBox="1">
            <a:spLocks noChangeArrowheads="1"/>
          </p:cNvSpPr>
          <p:nvPr/>
        </p:nvSpPr>
        <p:spPr bwMode="auto">
          <a:xfrm>
            <a:off x="3922713" y="274002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 marL="37931725" indent="-37474525"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latin typeface="Helvetica" charset="0"/>
                <a:cs typeface="MS PGothic" panose="020B0600070205080204" charset="-128"/>
              </a:rPr>
              <a:t>1</a:t>
            </a:r>
            <a:endParaRPr lang="en-US" sz="1800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57166" name="Text Box 12"/>
          <p:cNvSpPr txBox="1">
            <a:spLocks noChangeArrowheads="1"/>
          </p:cNvSpPr>
          <p:nvPr/>
        </p:nvSpPr>
        <p:spPr bwMode="auto">
          <a:xfrm>
            <a:off x="3922713" y="321627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 marL="37931725" indent="-37474525"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latin typeface="Helvetica" charset="0"/>
                <a:cs typeface="MS PGothic" panose="020B0600070205080204" charset="-128"/>
              </a:rPr>
              <a:t>2</a:t>
            </a:r>
            <a:endParaRPr lang="en-US" sz="1800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57167" name="Text Box 13"/>
          <p:cNvSpPr txBox="1">
            <a:spLocks noChangeArrowheads="1"/>
          </p:cNvSpPr>
          <p:nvPr/>
        </p:nvSpPr>
        <p:spPr bwMode="auto">
          <a:xfrm>
            <a:off x="4303713" y="2297113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 marL="37931725" indent="-37474525"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latin typeface="Helvetica" charset="0"/>
                <a:cs typeface="MS PGothic" panose="020B0600070205080204" charset="-128"/>
              </a:rPr>
              <a:t>5</a:t>
            </a:r>
            <a:endParaRPr lang="en-US" sz="1800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57168" name="Text Box 14"/>
          <p:cNvSpPr txBox="1">
            <a:spLocks noChangeArrowheads="1"/>
          </p:cNvSpPr>
          <p:nvPr/>
        </p:nvSpPr>
        <p:spPr bwMode="auto">
          <a:xfrm>
            <a:off x="4303713" y="274002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 marL="37931725" indent="-37474525"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latin typeface="Helvetica" charset="0"/>
                <a:cs typeface="MS PGothic" panose="020B0600070205080204" charset="-128"/>
              </a:rPr>
              <a:t>3</a:t>
            </a:r>
            <a:endParaRPr lang="en-US" sz="1800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57169" name="Text Box 15"/>
          <p:cNvSpPr txBox="1">
            <a:spLocks noChangeArrowheads="1"/>
          </p:cNvSpPr>
          <p:nvPr/>
        </p:nvSpPr>
        <p:spPr bwMode="auto">
          <a:xfrm>
            <a:off x="4303713" y="321627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 marL="37931725" indent="-37474525"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latin typeface="Helvetica" charset="0"/>
                <a:cs typeface="MS PGothic" panose="020B0600070205080204" charset="-128"/>
              </a:rPr>
              <a:t>4</a:t>
            </a:r>
            <a:endParaRPr lang="en-US" sz="1800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57170" name="Text Box 16"/>
          <p:cNvSpPr txBox="1">
            <a:spLocks noChangeArrowheads="1"/>
          </p:cNvSpPr>
          <p:nvPr/>
        </p:nvSpPr>
        <p:spPr bwMode="auto">
          <a:xfrm>
            <a:off x="4854575" y="2740025"/>
            <a:ext cx="1492250" cy="3667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 marL="37931725" indent="-37474525"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latin typeface="Helvetica" charset="0"/>
                <a:cs typeface="MS PGothic" panose="020B0600070205080204" charset="-128"/>
              </a:rPr>
              <a:t>9 page faults</a:t>
            </a:r>
            <a:endParaRPr lang="en-US" sz="1800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57171" name="Rectangle 17"/>
          <p:cNvSpPr>
            <a:spLocks noChangeArrowheads="1"/>
          </p:cNvSpPr>
          <p:nvPr/>
        </p:nvSpPr>
        <p:spPr bwMode="auto">
          <a:xfrm>
            <a:off x="3409950" y="3949700"/>
            <a:ext cx="441325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r>
              <a:rPr lang="en-US">
                <a:latin typeface="Helvetica" charset="0"/>
                <a:cs typeface="MS PGothic" panose="020B0600070205080204" charset="-128"/>
              </a:rPr>
              <a:t>1</a:t>
            </a:r>
            <a:endParaRPr lang="en-US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57172" name="Rectangle 18"/>
          <p:cNvSpPr>
            <a:spLocks noChangeArrowheads="1"/>
          </p:cNvSpPr>
          <p:nvPr/>
        </p:nvSpPr>
        <p:spPr bwMode="auto">
          <a:xfrm>
            <a:off x="3409950" y="4406900"/>
            <a:ext cx="441325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r>
              <a:rPr lang="en-US">
                <a:latin typeface="Helvetica" charset="0"/>
                <a:cs typeface="MS PGothic" panose="020B0600070205080204" charset="-128"/>
              </a:rPr>
              <a:t>2</a:t>
            </a:r>
            <a:endParaRPr lang="en-US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57173" name="Rectangle 19"/>
          <p:cNvSpPr>
            <a:spLocks noChangeArrowheads="1"/>
          </p:cNvSpPr>
          <p:nvPr/>
        </p:nvSpPr>
        <p:spPr bwMode="auto">
          <a:xfrm>
            <a:off x="3409950" y="4864100"/>
            <a:ext cx="441325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r>
              <a:rPr lang="en-US">
                <a:latin typeface="Helvetica" charset="0"/>
                <a:cs typeface="MS PGothic" panose="020B0600070205080204" charset="-128"/>
              </a:rPr>
              <a:t>3</a:t>
            </a:r>
            <a:endParaRPr lang="en-US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57174" name="Text Box 20"/>
          <p:cNvSpPr txBox="1">
            <a:spLocks noChangeArrowheads="1"/>
          </p:cNvSpPr>
          <p:nvPr/>
        </p:nvSpPr>
        <p:spPr bwMode="auto">
          <a:xfrm>
            <a:off x="3046413" y="3983038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 marL="37931725" indent="-37474525"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latin typeface="Helvetica" charset="0"/>
                <a:cs typeface="MS PGothic" panose="020B0600070205080204" charset="-128"/>
              </a:rPr>
              <a:t>1</a:t>
            </a:r>
            <a:endParaRPr lang="en-US" sz="1800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57175" name="Text Box 21"/>
          <p:cNvSpPr txBox="1">
            <a:spLocks noChangeArrowheads="1"/>
          </p:cNvSpPr>
          <p:nvPr/>
        </p:nvSpPr>
        <p:spPr bwMode="auto">
          <a:xfrm>
            <a:off x="3046413" y="44259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 marL="37931725" indent="-37474525"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latin typeface="Helvetica" charset="0"/>
                <a:cs typeface="MS PGothic" panose="020B0600070205080204" charset="-128"/>
              </a:rPr>
              <a:t>2</a:t>
            </a:r>
            <a:endParaRPr lang="en-US" sz="1800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57176" name="Text Box 22"/>
          <p:cNvSpPr txBox="1">
            <a:spLocks noChangeArrowheads="1"/>
          </p:cNvSpPr>
          <p:nvPr/>
        </p:nvSpPr>
        <p:spPr bwMode="auto">
          <a:xfrm>
            <a:off x="3046413" y="490220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 marL="37931725" indent="-37474525"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latin typeface="Helvetica" charset="0"/>
                <a:cs typeface="MS PGothic" panose="020B0600070205080204" charset="-128"/>
              </a:rPr>
              <a:t>3</a:t>
            </a:r>
            <a:endParaRPr lang="en-US" sz="1800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57177" name="Text Box 23"/>
          <p:cNvSpPr txBox="1">
            <a:spLocks noChangeArrowheads="1"/>
          </p:cNvSpPr>
          <p:nvPr/>
        </p:nvSpPr>
        <p:spPr bwMode="auto">
          <a:xfrm>
            <a:off x="3890963" y="4021138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 marL="37931725" indent="-37474525"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latin typeface="Helvetica" charset="0"/>
                <a:cs typeface="MS PGothic" panose="020B0600070205080204" charset="-128"/>
              </a:rPr>
              <a:t>5</a:t>
            </a:r>
            <a:endParaRPr lang="en-US" sz="1800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57178" name="Text Box 24"/>
          <p:cNvSpPr txBox="1">
            <a:spLocks noChangeArrowheads="1"/>
          </p:cNvSpPr>
          <p:nvPr/>
        </p:nvSpPr>
        <p:spPr bwMode="auto">
          <a:xfrm>
            <a:off x="3890963" y="44640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 marL="37931725" indent="-37474525"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latin typeface="Helvetica" charset="0"/>
                <a:cs typeface="MS PGothic" panose="020B0600070205080204" charset="-128"/>
              </a:rPr>
              <a:t>1</a:t>
            </a:r>
            <a:endParaRPr lang="en-US" sz="1800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57179" name="Text Box 25"/>
          <p:cNvSpPr txBox="1">
            <a:spLocks noChangeArrowheads="1"/>
          </p:cNvSpPr>
          <p:nvPr/>
        </p:nvSpPr>
        <p:spPr bwMode="auto">
          <a:xfrm>
            <a:off x="3890963" y="494030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 marL="37931725" indent="-37474525"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latin typeface="Helvetica" charset="0"/>
                <a:cs typeface="MS PGothic" panose="020B0600070205080204" charset="-128"/>
              </a:rPr>
              <a:t>2</a:t>
            </a:r>
            <a:endParaRPr lang="en-US" sz="1800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57180" name="Text Box 26"/>
          <p:cNvSpPr txBox="1">
            <a:spLocks noChangeArrowheads="1"/>
          </p:cNvSpPr>
          <p:nvPr/>
        </p:nvSpPr>
        <p:spPr bwMode="auto">
          <a:xfrm>
            <a:off x="4271963" y="4021138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 marL="37931725" indent="-37474525"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latin typeface="Helvetica" charset="0"/>
                <a:cs typeface="MS PGothic" panose="020B0600070205080204" charset="-128"/>
              </a:rPr>
              <a:t>4</a:t>
            </a:r>
            <a:endParaRPr lang="en-US" sz="1800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57181" name="Text Box 28"/>
          <p:cNvSpPr txBox="1">
            <a:spLocks noChangeArrowheads="1"/>
          </p:cNvSpPr>
          <p:nvPr/>
        </p:nvSpPr>
        <p:spPr bwMode="auto">
          <a:xfrm>
            <a:off x="4271963" y="448310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 marL="37931725" indent="-37474525"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latin typeface="Helvetica" charset="0"/>
                <a:cs typeface="MS PGothic" panose="020B0600070205080204" charset="-128"/>
              </a:rPr>
              <a:t>5</a:t>
            </a:r>
            <a:endParaRPr lang="en-US" sz="1800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57182" name="Text Box 29"/>
          <p:cNvSpPr txBox="1">
            <a:spLocks noChangeArrowheads="1"/>
          </p:cNvSpPr>
          <p:nvPr/>
        </p:nvSpPr>
        <p:spPr bwMode="auto">
          <a:xfrm>
            <a:off x="4768850" y="4464050"/>
            <a:ext cx="1619250" cy="3667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 marL="37931725" indent="-37474525"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latin typeface="Helvetica" charset="0"/>
                <a:cs typeface="MS PGothic" panose="020B0600070205080204" charset="-128"/>
              </a:rPr>
              <a:t>10 page faults</a:t>
            </a:r>
            <a:endParaRPr lang="en-US" sz="1800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57183" name="Rectangle 30"/>
          <p:cNvSpPr>
            <a:spLocks noChangeArrowheads="1"/>
          </p:cNvSpPr>
          <p:nvPr/>
        </p:nvSpPr>
        <p:spPr bwMode="auto">
          <a:xfrm>
            <a:off x="3409950" y="5321300"/>
            <a:ext cx="441325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r>
              <a:rPr lang="en-US">
                <a:latin typeface="Helvetica" charset="0"/>
                <a:cs typeface="MS PGothic" panose="020B0600070205080204" charset="-128"/>
              </a:rPr>
              <a:t>4</a:t>
            </a:r>
            <a:endParaRPr lang="en-US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57184" name="Text Box 31"/>
          <p:cNvSpPr txBox="1">
            <a:spLocks noChangeArrowheads="1"/>
          </p:cNvSpPr>
          <p:nvPr/>
        </p:nvSpPr>
        <p:spPr bwMode="auto">
          <a:xfrm>
            <a:off x="3052763" y="539750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 marL="37931725" indent="-37474525"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latin typeface="Helvetica" charset="0"/>
                <a:cs typeface="MS PGothic" panose="020B0600070205080204" charset="-128"/>
              </a:rPr>
              <a:t>4</a:t>
            </a:r>
            <a:endParaRPr lang="en-US" sz="1800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57185" name="Text Box 32"/>
          <p:cNvSpPr txBox="1">
            <a:spLocks noChangeArrowheads="1"/>
          </p:cNvSpPr>
          <p:nvPr/>
        </p:nvSpPr>
        <p:spPr bwMode="auto">
          <a:xfrm>
            <a:off x="3890963" y="539750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 marL="37931725" indent="-37474525"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latin typeface="Helvetica" charset="0"/>
                <a:cs typeface="MS PGothic" panose="020B0600070205080204" charset="-128"/>
              </a:rPr>
              <a:t>3</a:t>
            </a:r>
            <a:endParaRPr lang="en-US" sz="1800">
              <a:latin typeface="Helvetica" charset="0"/>
              <a:cs typeface="MS PGothic" panose="020B060007020508020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0CCDE-6F00-0642-A65B-DC129153C31F}" type="slidenum">
              <a:rPr lang="en-US"/>
            </a:fld>
            <a:endParaRPr lang="en-US"/>
          </a:p>
        </p:txBody>
      </p:sp>
      <p:sp>
        <p:nvSpPr>
          <p:cNvPr id="139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  <a:endParaRPr lang="en-US"/>
          </a:p>
        </p:txBody>
      </p:sp>
      <p:sp>
        <p:nvSpPr>
          <p:cNvPr id="139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/>
              <a:t>Virtual memory</a:t>
            </a:r>
            <a:r>
              <a:rPr lang="en-US" sz="2000" dirty="0"/>
              <a:t> – program uses virtual memory which can be </a:t>
            </a:r>
            <a:r>
              <a:rPr lang="en-US" sz="2000" dirty="0">
                <a:solidFill>
                  <a:srgbClr val="FF0000"/>
                </a:solidFill>
              </a:rPr>
              <a:t>partially loaded into </a:t>
            </a:r>
            <a:r>
              <a:rPr lang="en-US" sz="2000" dirty="0"/>
              <a:t>physical memory</a:t>
            </a:r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Benefits</a:t>
            </a:r>
            <a:r>
              <a:rPr lang="en-US" sz="2000" dirty="0"/>
              <a:t>:</a:t>
            </a:r>
            <a:endParaRPr lang="en-US" sz="2000" dirty="0"/>
          </a:p>
          <a:p>
            <a:pPr lvl="1"/>
            <a:r>
              <a:rPr lang="en-US" sz="2000" dirty="0"/>
              <a:t>Only </a:t>
            </a:r>
            <a:r>
              <a:rPr lang="en-US" sz="2000" dirty="0">
                <a:solidFill>
                  <a:srgbClr val="CC0000"/>
                </a:solidFill>
              </a:rPr>
              <a:t>part of the program</a:t>
            </a:r>
            <a:r>
              <a:rPr lang="en-US" sz="2000" dirty="0"/>
              <a:t> needs to be in memory for execution</a:t>
            </a:r>
            <a:endParaRPr lang="en-US" sz="2000" dirty="0"/>
          </a:p>
          <a:p>
            <a:pPr lvl="2"/>
            <a:r>
              <a:rPr lang="en-US" sz="2000" dirty="0"/>
              <a:t>more concurrent programs</a:t>
            </a:r>
            <a:endParaRPr lang="en-US" sz="2000" dirty="0"/>
          </a:p>
          <a:p>
            <a:pPr lvl="1"/>
            <a:r>
              <a:rPr lang="en-US" sz="2000" dirty="0"/>
              <a:t>Logical address space can therefore be </a:t>
            </a:r>
            <a:r>
              <a:rPr lang="en-US" sz="2000" dirty="0">
                <a:solidFill>
                  <a:srgbClr val="CC0000"/>
                </a:solidFill>
              </a:rPr>
              <a:t>much larger than physical address space</a:t>
            </a:r>
            <a:endParaRPr lang="en-US" sz="2000" dirty="0">
              <a:solidFill>
                <a:srgbClr val="CC0000"/>
              </a:solidFill>
            </a:endParaRPr>
          </a:p>
          <a:p>
            <a:pPr lvl="2"/>
            <a:r>
              <a:rPr lang="en-US" sz="2000" dirty="0"/>
              <a:t>execute programs larger than RAM size</a:t>
            </a:r>
            <a:endParaRPr lang="en-US" sz="2000" dirty="0"/>
          </a:p>
          <a:p>
            <a:pPr lvl="1"/>
            <a:r>
              <a:rPr lang="en-US" sz="2000" dirty="0"/>
              <a:t>Easy </a:t>
            </a:r>
            <a:r>
              <a:rPr lang="en-US" sz="2000" dirty="0">
                <a:solidFill>
                  <a:srgbClr val="CC0000"/>
                </a:solidFill>
              </a:rPr>
              <a:t>sharing</a:t>
            </a:r>
            <a:r>
              <a:rPr lang="en-US" sz="2000" dirty="0"/>
              <a:t> of  address spaces by several processes</a:t>
            </a:r>
            <a:endParaRPr lang="en-US" sz="2000" dirty="0"/>
          </a:p>
          <a:p>
            <a:pPr lvl="2"/>
            <a:r>
              <a:rPr lang="en-US" sz="2000" dirty="0"/>
              <a:t>Library or a memory segment can be shared</a:t>
            </a:r>
            <a:endParaRPr lang="en-US" sz="2000" dirty="0"/>
          </a:p>
          <a:p>
            <a:pPr lvl="1"/>
            <a:r>
              <a:rPr lang="en-US" sz="2000" dirty="0"/>
              <a:t>Allows for more </a:t>
            </a:r>
            <a:r>
              <a:rPr lang="en-US" sz="2000" dirty="0">
                <a:solidFill>
                  <a:srgbClr val="CC0000"/>
                </a:solidFill>
              </a:rPr>
              <a:t>efficient process creation</a:t>
            </a:r>
            <a:br>
              <a:rPr lang="en-US" sz="2000" dirty="0"/>
            </a:br>
            <a:endParaRPr lang="en-US" sz="20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BD8E7-E3D3-9E42-803F-210C09C6E492}" type="slidenum">
              <a:rPr lang="en-US"/>
            </a:fld>
            <a:endParaRPr lang="en-US"/>
          </a:p>
        </p:txBody>
      </p:sp>
      <p:sp>
        <p:nvSpPr>
          <p:cNvPr id="1460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FIFO Page Replacement</a:t>
            </a:r>
            <a:endParaRPr lang="en-US"/>
          </a:p>
        </p:txBody>
      </p:sp>
      <p:pic>
        <p:nvPicPr>
          <p:cNvPr id="1460229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060575"/>
            <a:ext cx="6915150" cy="2185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92D00-E081-1A4D-9C40-CB8A51B8E360}" type="slidenum">
              <a:rPr lang="en-US"/>
            </a:fld>
            <a:endParaRPr lang="en-US"/>
          </a:p>
        </p:txBody>
      </p:sp>
      <p:sp>
        <p:nvSpPr>
          <p:cNvPr id="1463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FIFO Illustrating Belady</a:t>
            </a:r>
            <a:r>
              <a:rPr lang="ja-JP" altLang="en-US">
                <a:latin typeface="Arial" panose="020B0604020202020204"/>
              </a:rPr>
              <a:t>’</a:t>
            </a:r>
            <a:r>
              <a:rPr lang="en-US"/>
              <a:t>s Anomaly</a:t>
            </a:r>
            <a:endParaRPr lang="en-US"/>
          </a:p>
        </p:txBody>
      </p:sp>
      <p:pic>
        <p:nvPicPr>
          <p:cNvPr id="1463301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728788"/>
            <a:ext cx="6810375" cy="4364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94CA6-B187-EF47-A39E-9C7E74E6D919}" type="slidenum">
              <a:rPr lang="en-US"/>
            </a:fld>
            <a:endParaRPr lang="en-US"/>
          </a:p>
        </p:txBody>
      </p:sp>
      <p:sp>
        <p:nvSpPr>
          <p:cNvPr id="14663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 Algorithm</a:t>
            </a:r>
            <a:endParaRPr lang="en-US"/>
          </a:p>
        </p:txBody>
      </p:sp>
      <p:sp>
        <p:nvSpPr>
          <p:cNvPr id="1466373" name="Rectangle 3"/>
          <p:cNvSpPr>
            <a:spLocks noChangeArrowheads="1"/>
          </p:cNvSpPr>
          <p:nvPr/>
        </p:nvSpPr>
        <p:spPr bwMode="auto">
          <a:xfrm>
            <a:off x="468313" y="1635125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  <a:tabLst>
                <a:tab pos="1890395" algn="l"/>
              </a:tabLst>
            </a:pPr>
            <a:r>
              <a:rPr lang="en-US" dirty="0"/>
              <a:t>Replace page that will not be used for longest period of time</a:t>
            </a:r>
            <a:endParaRPr lang="en-US" dirty="0"/>
          </a:p>
          <a:p>
            <a:pPr marL="342900" indent="-342900" algn="l">
              <a:spcBef>
                <a:spcPct val="20000"/>
              </a:spcBef>
              <a:buFontTx/>
              <a:buChar char="•"/>
              <a:tabLst>
                <a:tab pos="1890395" algn="l"/>
              </a:tabLst>
            </a:pPr>
            <a:r>
              <a:rPr lang="en-US" dirty="0"/>
              <a:t>4 frames example</a:t>
            </a:r>
            <a:endParaRPr lang="en-US" dirty="0"/>
          </a:p>
          <a:p>
            <a:pPr marL="342900" indent="-342900" algn="l">
              <a:spcBef>
                <a:spcPct val="20000"/>
              </a:spcBef>
              <a:tabLst>
                <a:tab pos="1890395" algn="l"/>
              </a:tabLst>
            </a:pPr>
            <a:r>
              <a:rPr lang="en-US" dirty="0"/>
              <a:t>		 1, 2, 3, 4, 1, 2, 5, 1, 2, 3, 4, 5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342900" indent="-342900" algn="l">
              <a:spcBef>
                <a:spcPct val="20000"/>
              </a:spcBef>
              <a:buFontTx/>
              <a:buChar char="•"/>
              <a:tabLst>
                <a:tab pos="1890395" algn="l"/>
              </a:tabLst>
            </a:pPr>
            <a:endParaRPr lang="en-US" dirty="0"/>
          </a:p>
          <a:p>
            <a:pPr marL="342900" indent="-342900" algn="l">
              <a:spcBef>
                <a:spcPct val="20000"/>
              </a:spcBef>
              <a:buFontTx/>
              <a:buChar char="•"/>
              <a:tabLst>
                <a:tab pos="1890395" algn="l"/>
              </a:tabLst>
            </a:pPr>
            <a:r>
              <a:rPr lang="en-US" dirty="0"/>
              <a:t>How do you know this?</a:t>
            </a:r>
            <a:endParaRPr lang="en-US" dirty="0"/>
          </a:p>
          <a:p>
            <a:pPr marL="342900" indent="-342900" algn="l">
              <a:spcBef>
                <a:spcPct val="20000"/>
              </a:spcBef>
              <a:buFontTx/>
              <a:buChar char="•"/>
              <a:tabLst>
                <a:tab pos="1890395" algn="l"/>
              </a:tabLst>
            </a:pPr>
            <a:r>
              <a:rPr lang="en-US" dirty="0"/>
              <a:t>Used for measuring how well your algorithm performs</a:t>
            </a:r>
            <a:endParaRPr lang="en-US" dirty="0"/>
          </a:p>
        </p:txBody>
      </p:sp>
      <p:sp>
        <p:nvSpPr>
          <p:cNvPr id="1466374" name="Rectangle 4"/>
          <p:cNvSpPr>
            <a:spLocks noChangeArrowheads="1"/>
          </p:cNvSpPr>
          <p:nvPr/>
        </p:nvSpPr>
        <p:spPr bwMode="auto">
          <a:xfrm>
            <a:off x="3222625" y="3013075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r>
              <a:rPr lang="en-US">
                <a:latin typeface="Helvetica" charset="0"/>
                <a:cs typeface="MS PGothic" panose="020B0600070205080204" charset="-128"/>
              </a:rPr>
              <a:t>1</a:t>
            </a:r>
            <a:endParaRPr lang="en-US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66375" name="Rectangle 5"/>
          <p:cNvSpPr>
            <a:spLocks noChangeArrowheads="1"/>
          </p:cNvSpPr>
          <p:nvPr/>
        </p:nvSpPr>
        <p:spPr bwMode="auto">
          <a:xfrm>
            <a:off x="3222625" y="3470275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r>
              <a:rPr lang="en-US">
                <a:latin typeface="Helvetica" charset="0"/>
                <a:cs typeface="MS PGothic" panose="020B0600070205080204" charset="-128"/>
              </a:rPr>
              <a:t>2</a:t>
            </a:r>
            <a:endParaRPr lang="en-US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66376" name="Rectangle 6"/>
          <p:cNvSpPr>
            <a:spLocks noChangeArrowheads="1"/>
          </p:cNvSpPr>
          <p:nvPr/>
        </p:nvSpPr>
        <p:spPr bwMode="auto">
          <a:xfrm>
            <a:off x="3222625" y="3927475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r>
              <a:rPr lang="en-US">
                <a:latin typeface="Helvetica" charset="0"/>
                <a:cs typeface="MS PGothic" panose="020B0600070205080204" charset="-128"/>
              </a:rPr>
              <a:t>3</a:t>
            </a:r>
            <a:endParaRPr lang="en-US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66377" name="Text Box 7"/>
          <p:cNvSpPr txBox="1">
            <a:spLocks noChangeArrowheads="1"/>
          </p:cNvSpPr>
          <p:nvPr/>
        </p:nvSpPr>
        <p:spPr bwMode="auto">
          <a:xfrm>
            <a:off x="3959225" y="3084513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 marL="37931725" indent="-37474525"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latin typeface="Helvetica" charset="0"/>
                <a:cs typeface="MS PGothic" panose="020B0600070205080204" charset="-128"/>
              </a:rPr>
              <a:t>4</a:t>
            </a:r>
            <a:endParaRPr lang="en-US" sz="1800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66378" name="Text Box 8"/>
          <p:cNvSpPr txBox="1">
            <a:spLocks noChangeArrowheads="1"/>
          </p:cNvSpPr>
          <p:nvPr/>
        </p:nvSpPr>
        <p:spPr bwMode="auto">
          <a:xfrm>
            <a:off x="4772025" y="3527425"/>
            <a:ext cx="1492250" cy="366713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 marL="37931725" indent="-37474525"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latin typeface="Helvetica" charset="0"/>
                <a:cs typeface="MS PGothic" panose="020B0600070205080204" charset="-128"/>
              </a:rPr>
              <a:t>6 page faults</a:t>
            </a:r>
            <a:endParaRPr lang="en-US" sz="1800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66379" name="Rectangle 9"/>
          <p:cNvSpPr>
            <a:spLocks noChangeArrowheads="1"/>
          </p:cNvSpPr>
          <p:nvPr/>
        </p:nvSpPr>
        <p:spPr bwMode="auto">
          <a:xfrm>
            <a:off x="3222625" y="4384675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r>
              <a:rPr lang="en-US">
                <a:latin typeface="Helvetica" charset="0"/>
                <a:cs typeface="MS PGothic" panose="020B0600070205080204" charset="-128"/>
              </a:rPr>
              <a:t>4</a:t>
            </a:r>
            <a:endParaRPr lang="en-US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66380" name="Text Box 10"/>
          <p:cNvSpPr txBox="1">
            <a:spLocks noChangeArrowheads="1"/>
          </p:cNvSpPr>
          <p:nvPr/>
        </p:nvSpPr>
        <p:spPr bwMode="auto">
          <a:xfrm>
            <a:off x="3679825" y="446087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 marL="37931725" indent="-37474525"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latin typeface="Helvetica" charset="0"/>
                <a:cs typeface="MS PGothic" panose="020B0600070205080204" charset="-128"/>
              </a:rPr>
              <a:t>5</a:t>
            </a:r>
            <a:endParaRPr lang="en-US" sz="1800">
              <a:latin typeface="Helvetica" charset="0"/>
              <a:cs typeface="MS PGothic" panose="020B060007020508020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11BDB-C520-6147-82F6-A0093E40C610}" type="slidenum">
              <a:rPr lang="en-US"/>
            </a:fld>
            <a:endParaRPr lang="en-US"/>
          </a:p>
        </p:txBody>
      </p:sp>
      <p:sp>
        <p:nvSpPr>
          <p:cNvPr id="1469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 Page Replacement</a:t>
            </a:r>
            <a:endParaRPr lang="en-US"/>
          </a:p>
        </p:txBody>
      </p:sp>
      <p:pic>
        <p:nvPicPr>
          <p:cNvPr id="1469445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297113"/>
            <a:ext cx="7034212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0D7C8-B4D7-3944-A98E-B949B053665F}" type="slidenum">
              <a:rPr lang="en-US"/>
            </a:fld>
            <a:endParaRPr lang="en-US"/>
          </a:p>
        </p:txBody>
      </p:sp>
      <p:sp>
        <p:nvSpPr>
          <p:cNvPr id="1472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Least Recently Used (LRU) Algorithm</a:t>
            </a:r>
            <a:endParaRPr lang="en-US"/>
          </a:p>
        </p:txBody>
      </p:sp>
      <p:sp>
        <p:nvSpPr>
          <p:cNvPr id="1472517" name="Rectangle 3"/>
          <p:cNvSpPr>
            <a:spLocks noChangeArrowheads="1"/>
          </p:cNvSpPr>
          <p:nvPr/>
        </p:nvSpPr>
        <p:spPr bwMode="auto">
          <a:xfrm>
            <a:off x="838200" y="1682750"/>
            <a:ext cx="7351713" cy="44831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/>
              <a:t>Reference string:  1, 2, 3, 4, 1, 2, </a:t>
            </a:r>
            <a:r>
              <a:rPr lang="en-US" b="1"/>
              <a:t>5</a:t>
            </a:r>
            <a:r>
              <a:rPr lang="en-US"/>
              <a:t>, 1, 2, </a:t>
            </a:r>
            <a:r>
              <a:rPr lang="en-US" b="1"/>
              <a:t>3</a:t>
            </a:r>
            <a:r>
              <a:rPr lang="en-US"/>
              <a:t>, </a:t>
            </a:r>
            <a:r>
              <a:rPr lang="en-US" b="1"/>
              <a:t>4</a:t>
            </a:r>
            <a:r>
              <a:rPr lang="en-US"/>
              <a:t>, </a:t>
            </a:r>
            <a:r>
              <a:rPr lang="en-US" b="1"/>
              <a:t>5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  <a:p>
            <a:pPr marL="342900" indent="-342900" algn="l">
              <a:spcBef>
                <a:spcPct val="20000"/>
              </a:spcBef>
            </a:pPr>
            <a:endParaRPr lang="en-US"/>
          </a:p>
          <a:p>
            <a:pPr marL="342900" indent="-342900" algn="l">
              <a:spcBef>
                <a:spcPct val="20000"/>
              </a:spcBef>
            </a:pPr>
            <a:endParaRPr lang="en-US"/>
          </a:p>
        </p:txBody>
      </p:sp>
      <p:sp>
        <p:nvSpPr>
          <p:cNvPr id="1472518" name="Rectangle 50"/>
          <p:cNvSpPr>
            <a:spLocks noChangeArrowheads="1"/>
          </p:cNvSpPr>
          <p:nvPr/>
        </p:nvSpPr>
        <p:spPr bwMode="auto">
          <a:xfrm>
            <a:off x="4638675" y="2214563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r>
              <a:rPr lang="en-US" b="1">
                <a:latin typeface="Helvetica" charset="0"/>
                <a:cs typeface="MS PGothic" panose="020B0600070205080204" charset="-128"/>
              </a:rPr>
              <a:t>5</a:t>
            </a:r>
            <a:endParaRPr lang="en-US" b="1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72519" name="Rectangle 51"/>
          <p:cNvSpPr>
            <a:spLocks noChangeArrowheads="1"/>
          </p:cNvSpPr>
          <p:nvPr/>
        </p:nvSpPr>
        <p:spPr bwMode="auto">
          <a:xfrm>
            <a:off x="4638675" y="2671763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r>
              <a:rPr lang="en-US">
                <a:latin typeface="Helvetica" charset="0"/>
                <a:cs typeface="MS PGothic" panose="020B0600070205080204" charset="-128"/>
              </a:rPr>
              <a:t>2</a:t>
            </a:r>
            <a:endParaRPr lang="en-US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72520" name="Rectangle 52"/>
          <p:cNvSpPr>
            <a:spLocks noChangeArrowheads="1"/>
          </p:cNvSpPr>
          <p:nvPr/>
        </p:nvSpPr>
        <p:spPr bwMode="auto">
          <a:xfrm>
            <a:off x="4638675" y="3128963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r>
              <a:rPr lang="en-US">
                <a:latin typeface="Helvetica" charset="0"/>
                <a:cs typeface="MS PGothic" panose="020B0600070205080204" charset="-128"/>
              </a:rPr>
              <a:t>4</a:t>
            </a:r>
            <a:endParaRPr lang="en-US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72521" name="Rectangle 53"/>
          <p:cNvSpPr>
            <a:spLocks noChangeArrowheads="1"/>
          </p:cNvSpPr>
          <p:nvPr/>
        </p:nvSpPr>
        <p:spPr bwMode="auto">
          <a:xfrm>
            <a:off x="4638675" y="3586163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r>
              <a:rPr lang="en-US">
                <a:latin typeface="Helvetica" charset="0"/>
                <a:cs typeface="MS PGothic" panose="020B0600070205080204" charset="-128"/>
              </a:rPr>
              <a:t>3</a:t>
            </a:r>
            <a:endParaRPr lang="en-US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72522" name="Rectangle 54"/>
          <p:cNvSpPr>
            <a:spLocks noChangeArrowheads="1"/>
          </p:cNvSpPr>
          <p:nvPr/>
        </p:nvSpPr>
        <p:spPr bwMode="auto">
          <a:xfrm>
            <a:off x="2620963" y="2212975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r>
              <a:rPr lang="en-US">
                <a:latin typeface="Helvetica" charset="0"/>
                <a:cs typeface="MS PGothic" panose="020B0600070205080204" charset="-128"/>
              </a:rPr>
              <a:t>1</a:t>
            </a:r>
            <a:endParaRPr lang="en-US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72523" name="Rectangle 55"/>
          <p:cNvSpPr>
            <a:spLocks noChangeArrowheads="1"/>
          </p:cNvSpPr>
          <p:nvPr/>
        </p:nvSpPr>
        <p:spPr bwMode="auto">
          <a:xfrm>
            <a:off x="2620963" y="2670175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r>
              <a:rPr lang="en-US">
                <a:latin typeface="Helvetica" charset="0"/>
                <a:cs typeface="MS PGothic" panose="020B0600070205080204" charset="-128"/>
              </a:rPr>
              <a:t>2</a:t>
            </a:r>
            <a:endParaRPr lang="en-US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72524" name="Rectangle 56"/>
          <p:cNvSpPr>
            <a:spLocks noChangeArrowheads="1"/>
          </p:cNvSpPr>
          <p:nvPr/>
        </p:nvSpPr>
        <p:spPr bwMode="auto">
          <a:xfrm>
            <a:off x="2620963" y="3127375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r>
              <a:rPr lang="en-US">
                <a:latin typeface="Helvetica" charset="0"/>
                <a:cs typeface="MS PGothic" panose="020B0600070205080204" charset="-128"/>
              </a:rPr>
              <a:t>3</a:t>
            </a:r>
            <a:endParaRPr lang="en-US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72525" name="Rectangle 57"/>
          <p:cNvSpPr>
            <a:spLocks noChangeArrowheads="1"/>
          </p:cNvSpPr>
          <p:nvPr/>
        </p:nvSpPr>
        <p:spPr bwMode="auto">
          <a:xfrm>
            <a:off x="2620963" y="3584575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r>
              <a:rPr lang="en-US">
                <a:latin typeface="Helvetica" charset="0"/>
                <a:cs typeface="MS PGothic" panose="020B0600070205080204" charset="-128"/>
              </a:rPr>
              <a:t>4</a:t>
            </a:r>
            <a:endParaRPr lang="en-US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72526" name="Rectangle 58"/>
          <p:cNvSpPr>
            <a:spLocks noChangeArrowheads="1"/>
          </p:cNvSpPr>
          <p:nvPr/>
        </p:nvSpPr>
        <p:spPr bwMode="auto">
          <a:xfrm>
            <a:off x="3124200" y="2220913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r>
              <a:rPr lang="en-US">
                <a:latin typeface="Helvetica" charset="0"/>
                <a:cs typeface="MS PGothic" panose="020B0600070205080204" charset="-128"/>
              </a:rPr>
              <a:t>1</a:t>
            </a:r>
            <a:endParaRPr lang="en-US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72527" name="Rectangle 59"/>
          <p:cNvSpPr>
            <a:spLocks noChangeArrowheads="1"/>
          </p:cNvSpPr>
          <p:nvPr/>
        </p:nvSpPr>
        <p:spPr bwMode="auto">
          <a:xfrm>
            <a:off x="3124200" y="2678113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r>
              <a:rPr lang="en-US">
                <a:latin typeface="Helvetica" charset="0"/>
                <a:cs typeface="MS PGothic" panose="020B0600070205080204" charset="-128"/>
              </a:rPr>
              <a:t>2</a:t>
            </a:r>
            <a:endParaRPr lang="en-US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72528" name="Rectangle 60"/>
          <p:cNvSpPr>
            <a:spLocks noChangeArrowheads="1"/>
          </p:cNvSpPr>
          <p:nvPr/>
        </p:nvSpPr>
        <p:spPr bwMode="auto">
          <a:xfrm>
            <a:off x="3124200" y="3135313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r>
              <a:rPr lang="en-US" b="1">
                <a:latin typeface="Helvetica" charset="0"/>
                <a:cs typeface="MS PGothic" panose="020B0600070205080204" charset="-128"/>
              </a:rPr>
              <a:t>5</a:t>
            </a:r>
            <a:endParaRPr lang="en-US" b="1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72529" name="Rectangle 61"/>
          <p:cNvSpPr>
            <a:spLocks noChangeArrowheads="1"/>
          </p:cNvSpPr>
          <p:nvPr/>
        </p:nvSpPr>
        <p:spPr bwMode="auto">
          <a:xfrm>
            <a:off x="3124200" y="3592513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r>
              <a:rPr lang="en-US">
                <a:latin typeface="Helvetica" charset="0"/>
                <a:cs typeface="MS PGothic" panose="020B0600070205080204" charset="-128"/>
              </a:rPr>
              <a:t>4</a:t>
            </a:r>
            <a:endParaRPr lang="en-US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72530" name="Rectangle 62"/>
          <p:cNvSpPr>
            <a:spLocks noChangeArrowheads="1"/>
          </p:cNvSpPr>
          <p:nvPr/>
        </p:nvSpPr>
        <p:spPr bwMode="auto">
          <a:xfrm>
            <a:off x="3643313" y="2200275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r>
              <a:rPr lang="en-US">
                <a:latin typeface="Helvetica" charset="0"/>
                <a:cs typeface="MS PGothic" panose="020B0600070205080204" charset="-128"/>
              </a:rPr>
              <a:t>1</a:t>
            </a:r>
            <a:endParaRPr lang="en-US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72531" name="Rectangle 63"/>
          <p:cNvSpPr>
            <a:spLocks noChangeArrowheads="1"/>
          </p:cNvSpPr>
          <p:nvPr/>
        </p:nvSpPr>
        <p:spPr bwMode="auto">
          <a:xfrm>
            <a:off x="3643313" y="2657475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r>
              <a:rPr lang="en-US">
                <a:latin typeface="Helvetica" charset="0"/>
                <a:cs typeface="MS PGothic" panose="020B0600070205080204" charset="-128"/>
              </a:rPr>
              <a:t>2</a:t>
            </a:r>
            <a:endParaRPr lang="en-US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72532" name="Rectangle 64"/>
          <p:cNvSpPr>
            <a:spLocks noChangeArrowheads="1"/>
          </p:cNvSpPr>
          <p:nvPr/>
        </p:nvSpPr>
        <p:spPr bwMode="auto">
          <a:xfrm>
            <a:off x="3643313" y="3114675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r>
              <a:rPr lang="en-US">
                <a:latin typeface="Helvetica" charset="0"/>
                <a:cs typeface="MS PGothic" panose="020B0600070205080204" charset="-128"/>
              </a:rPr>
              <a:t>5</a:t>
            </a:r>
            <a:endParaRPr lang="en-US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72533" name="Rectangle 65"/>
          <p:cNvSpPr>
            <a:spLocks noChangeArrowheads="1"/>
          </p:cNvSpPr>
          <p:nvPr/>
        </p:nvSpPr>
        <p:spPr bwMode="auto">
          <a:xfrm>
            <a:off x="3643313" y="3571875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r>
              <a:rPr lang="en-US" b="1">
                <a:latin typeface="Helvetica" charset="0"/>
                <a:cs typeface="MS PGothic" panose="020B0600070205080204" charset="-128"/>
              </a:rPr>
              <a:t>3</a:t>
            </a:r>
            <a:endParaRPr lang="en-US" b="1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72534" name="Rectangle 66"/>
          <p:cNvSpPr>
            <a:spLocks noChangeArrowheads="1"/>
          </p:cNvSpPr>
          <p:nvPr/>
        </p:nvSpPr>
        <p:spPr bwMode="auto">
          <a:xfrm>
            <a:off x="4146550" y="2208213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r>
              <a:rPr lang="en-US">
                <a:latin typeface="Helvetica" charset="0"/>
                <a:cs typeface="MS PGothic" panose="020B0600070205080204" charset="-128"/>
              </a:rPr>
              <a:t>1</a:t>
            </a:r>
            <a:endParaRPr lang="en-US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72535" name="Rectangle 67"/>
          <p:cNvSpPr>
            <a:spLocks noChangeArrowheads="1"/>
          </p:cNvSpPr>
          <p:nvPr/>
        </p:nvSpPr>
        <p:spPr bwMode="auto">
          <a:xfrm>
            <a:off x="4146550" y="2665413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r>
              <a:rPr lang="en-US">
                <a:latin typeface="Helvetica" charset="0"/>
                <a:cs typeface="MS PGothic" panose="020B0600070205080204" charset="-128"/>
              </a:rPr>
              <a:t>2</a:t>
            </a:r>
            <a:endParaRPr lang="en-US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72536" name="Rectangle 68"/>
          <p:cNvSpPr>
            <a:spLocks noChangeArrowheads="1"/>
          </p:cNvSpPr>
          <p:nvPr/>
        </p:nvSpPr>
        <p:spPr bwMode="auto">
          <a:xfrm>
            <a:off x="4146550" y="3122613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r>
              <a:rPr lang="en-US" b="1">
                <a:latin typeface="Helvetica" charset="0"/>
                <a:cs typeface="MS PGothic" panose="020B0600070205080204" charset="-128"/>
              </a:rPr>
              <a:t>4</a:t>
            </a:r>
            <a:endParaRPr lang="en-US" b="1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72537" name="Rectangle 69"/>
          <p:cNvSpPr>
            <a:spLocks noChangeArrowheads="1"/>
          </p:cNvSpPr>
          <p:nvPr/>
        </p:nvSpPr>
        <p:spPr bwMode="auto">
          <a:xfrm>
            <a:off x="4146550" y="3579813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r>
              <a:rPr lang="en-US">
                <a:latin typeface="Helvetica" charset="0"/>
                <a:cs typeface="MS PGothic" panose="020B0600070205080204" charset="-128"/>
              </a:rPr>
              <a:t>3</a:t>
            </a:r>
            <a:endParaRPr lang="en-US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72538" name="Text Box 26"/>
          <p:cNvSpPr txBox="1">
            <a:spLocks noChangeArrowheads="1"/>
          </p:cNvSpPr>
          <p:nvPr/>
        </p:nvSpPr>
        <p:spPr bwMode="auto">
          <a:xfrm>
            <a:off x="1379538" y="4673600"/>
            <a:ext cx="14890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8 page faults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952E1-CCBE-A144-BEBC-B1735FCF5346}" type="slidenum">
              <a:rPr lang="en-US"/>
            </a:fld>
            <a:endParaRPr lang="en-US"/>
          </a:p>
        </p:txBody>
      </p:sp>
      <p:sp>
        <p:nvSpPr>
          <p:cNvPr id="14755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LRU Page Replacement</a:t>
            </a:r>
            <a:endParaRPr lang="en-US" dirty="0"/>
          </a:p>
        </p:txBody>
      </p:sp>
      <p:pic>
        <p:nvPicPr>
          <p:cNvPr id="1475589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" t="32875" r="789" b="32362"/>
          <a:stretch>
            <a:fillRect/>
          </a:stretch>
        </p:blipFill>
        <p:spPr bwMode="auto">
          <a:xfrm>
            <a:off x="911225" y="2506663"/>
            <a:ext cx="7286625" cy="19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895C2-C374-D14D-8BB4-04A8FBCDABE0}" type="slidenum">
              <a:rPr lang="en-US"/>
            </a:fld>
            <a:endParaRPr lang="en-US"/>
          </a:p>
        </p:txBody>
      </p:sp>
      <p:sp>
        <p:nvSpPr>
          <p:cNvPr id="149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LRU Algorithm Implementation</a:t>
            </a:r>
            <a:endParaRPr lang="en-US" dirty="0"/>
          </a:p>
        </p:txBody>
      </p:sp>
      <p:sp>
        <p:nvSpPr>
          <p:cNvPr id="149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556792"/>
            <a:ext cx="8496300" cy="4679950"/>
          </a:xfrm>
        </p:spPr>
        <p:txBody>
          <a:bodyPr/>
          <a:lstStyle/>
          <a:p>
            <a:r>
              <a:rPr lang="en-US" b="1" dirty="0"/>
              <a:t>Counter</a:t>
            </a:r>
            <a:r>
              <a:rPr lang="en-US" dirty="0"/>
              <a:t> implementation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Every </a:t>
            </a:r>
            <a:r>
              <a:rPr lang="en-US" i="1" dirty="0"/>
              <a:t>page entry </a:t>
            </a:r>
            <a:r>
              <a:rPr lang="en-US" dirty="0"/>
              <a:t>has </a:t>
            </a:r>
            <a:r>
              <a:rPr lang="en-US" i="1" dirty="0"/>
              <a:t>a counter field</a:t>
            </a:r>
            <a:r>
              <a:rPr lang="en-US" dirty="0"/>
              <a:t>; every time page is referenced through this entry, copy the </a:t>
            </a:r>
            <a:r>
              <a:rPr lang="en-US" i="1" dirty="0"/>
              <a:t>clock</a:t>
            </a:r>
            <a:r>
              <a:rPr lang="en-US" dirty="0"/>
              <a:t> into the counter field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When a page needs to be replaced, look at the counters to determine which one to replace</a:t>
            </a:r>
            <a:endParaRPr lang="en-US" dirty="0"/>
          </a:p>
          <a:p>
            <a:pPr lvl="2"/>
            <a:r>
              <a:rPr lang="en-US" dirty="0"/>
              <a:t>The one with the smallest counter value will be replaced</a:t>
            </a:r>
            <a:endParaRPr lang="en-US" dirty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2051720" y="5013176"/>
            <a:ext cx="648072" cy="57606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charset="-128"/>
              </a:rPr>
              <a:t>clock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5084440" y="5013176"/>
            <a:ext cx="1008112" cy="21602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r>
              <a:rPr lang="en-US" dirty="0"/>
              <a:t>frame#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092552" y="5013176"/>
            <a:ext cx="1008112" cy="21602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charset="-128"/>
              </a:rPr>
              <a:t>counter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00616" y="4931876"/>
            <a:ext cx="633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PTE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4440" y="4797152"/>
            <a:ext cx="1008112" cy="21602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r>
              <a:rPr lang="en-US" dirty="0"/>
              <a:t>frame#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6092552" y="4797152"/>
            <a:ext cx="1008112" cy="21602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charset="-128"/>
              </a:rPr>
              <a:t>counter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084392" y="4582894"/>
            <a:ext cx="1008112" cy="21602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dirty="0" smtClean="0"/>
              <a:t>frame#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092504" y="4582894"/>
            <a:ext cx="1008112" cy="21602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charset="-128"/>
              </a:rPr>
              <a:t>counter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084416" y="5227434"/>
            <a:ext cx="1008112" cy="21602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6092528" y="5227434"/>
            <a:ext cx="1008112" cy="21602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charset="-128"/>
              </a:rPr>
              <a:t>…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087223" y="4362188"/>
            <a:ext cx="1008112" cy="21602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6095335" y="4362188"/>
            <a:ext cx="1008112" cy="21602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charset="-128"/>
              </a:rPr>
              <a:t>…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33405" y="5657153"/>
            <a:ext cx="133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Table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2843808" y="5013176"/>
            <a:ext cx="2088232" cy="288032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22285-E2AA-C440-B8D3-DAEDBEE6A405}" type="slidenum">
              <a:rPr lang="en-US"/>
            </a:fld>
            <a:endParaRPr lang="en-US"/>
          </a:p>
        </p:txBody>
      </p:sp>
      <p:sp>
        <p:nvSpPr>
          <p:cNvPr id="14807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Use of a Stack to Record The Most Recent Page References</a:t>
            </a:r>
            <a:endParaRPr lang="en-US" sz="2400"/>
          </a:p>
        </p:txBody>
      </p:sp>
      <p:pic>
        <p:nvPicPr>
          <p:cNvPr id="1480709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" t="4620" r="830" b="4620"/>
          <a:stretch>
            <a:fillRect/>
          </a:stretch>
        </p:blipFill>
        <p:spPr bwMode="auto">
          <a:xfrm>
            <a:off x="1751013" y="1773238"/>
            <a:ext cx="5845175" cy="4037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2ADA-0C11-D64F-A271-F148FEB3DA4C}" type="slidenum">
              <a:rPr lang="en-US"/>
            </a:fld>
            <a:endParaRPr lang="en-US"/>
          </a:p>
        </p:txBody>
      </p:sp>
      <p:sp>
        <p:nvSpPr>
          <p:cNvPr id="163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LRU Approximation Algorithms</a:t>
            </a:r>
            <a:endParaRPr lang="en-US"/>
          </a:p>
        </p:txBody>
      </p:sp>
      <p:sp>
        <p:nvSpPr>
          <p:cNvPr id="163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Reference bit</a:t>
            </a:r>
            <a:endParaRPr lang="en-US"/>
          </a:p>
          <a:p>
            <a:r>
              <a:rPr lang="en-US"/>
              <a:t>Additional Reference bits</a:t>
            </a:r>
            <a:endParaRPr lang="en-US"/>
          </a:p>
          <a:p>
            <a:r>
              <a:rPr lang="en-US"/>
              <a:t>Second Chance 1</a:t>
            </a:r>
            <a:endParaRPr lang="en-US"/>
          </a:p>
          <a:p>
            <a:r>
              <a:rPr lang="en-US"/>
              <a:t>Second Chance 1 (clock)</a:t>
            </a:r>
            <a:endParaRPr lang="en-US"/>
          </a:p>
          <a:p>
            <a:r>
              <a:rPr lang="en-US"/>
              <a:t>Enhanced Second Chance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8769F-5593-964A-877D-2AC10B9C0B07}" type="slidenum">
              <a:rPr lang="en-US"/>
            </a:fld>
            <a:endParaRPr lang="en-US"/>
          </a:p>
        </p:txBody>
      </p:sp>
      <p:sp>
        <p:nvSpPr>
          <p:cNvPr id="148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 Bit </a:t>
            </a:r>
            <a:endParaRPr lang="en-US"/>
          </a:p>
        </p:txBody>
      </p:sp>
      <p:sp>
        <p:nvSpPr>
          <p:cNvPr id="148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of </a:t>
            </a:r>
            <a:r>
              <a:rPr lang="en-US" dirty="0">
                <a:solidFill>
                  <a:srgbClr val="FF3300"/>
                </a:solidFill>
              </a:rPr>
              <a:t>reference </a:t>
            </a:r>
            <a:r>
              <a:rPr lang="en-US" dirty="0" smtClean="0">
                <a:solidFill>
                  <a:srgbClr val="FF3300"/>
                </a:solidFill>
              </a:rPr>
              <a:t>bit (R bit)</a:t>
            </a:r>
            <a:endParaRPr lang="en-US" dirty="0">
              <a:solidFill>
                <a:srgbClr val="FF3300"/>
              </a:solidFill>
            </a:endParaRPr>
          </a:p>
          <a:p>
            <a:pPr lvl="1"/>
            <a:r>
              <a:rPr lang="en-US" dirty="0"/>
              <a:t>With each page associate a bit, initially = 0 (not referenced/used)</a:t>
            </a:r>
            <a:endParaRPr lang="en-US" dirty="0"/>
          </a:p>
          <a:p>
            <a:pPr lvl="1"/>
            <a:r>
              <a:rPr lang="en-US" dirty="0"/>
              <a:t>When page is </a:t>
            </a:r>
            <a:r>
              <a:rPr lang="en-US" dirty="0">
                <a:solidFill>
                  <a:srgbClr val="FF3300"/>
                </a:solidFill>
              </a:rPr>
              <a:t>referenced, bit set to 1</a:t>
            </a:r>
            <a:endParaRPr lang="en-US" dirty="0">
              <a:solidFill>
                <a:srgbClr val="FF3300"/>
              </a:solidFill>
            </a:endParaRPr>
          </a:p>
          <a:p>
            <a:pPr lvl="1"/>
            <a:r>
              <a:rPr lang="en-US" dirty="0"/>
              <a:t>Replace the </a:t>
            </a:r>
            <a:r>
              <a:rPr lang="en-US" dirty="0" smtClean="0"/>
              <a:t>page which R bit 0 </a:t>
            </a:r>
            <a:r>
              <a:rPr lang="en-US" dirty="0"/>
              <a:t>(if one exists)</a:t>
            </a:r>
            <a:endParaRPr lang="en-US" dirty="0"/>
          </a:p>
          <a:p>
            <a:pPr lvl="2"/>
            <a:r>
              <a:rPr lang="en-US" dirty="0"/>
              <a:t>We do not know the order, however (several pages may have 0 value)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Reference bits are </a:t>
            </a:r>
            <a:r>
              <a:rPr lang="en-US" dirty="0">
                <a:solidFill>
                  <a:srgbClr val="FF3300"/>
                </a:solidFill>
              </a:rPr>
              <a:t>cleared </a:t>
            </a:r>
            <a:r>
              <a:rPr lang="en-US" i="1" dirty="0">
                <a:solidFill>
                  <a:srgbClr val="FF3300"/>
                </a:solidFill>
              </a:rPr>
              <a:t>periodically</a:t>
            </a:r>
            <a:r>
              <a:rPr lang="en-US" dirty="0"/>
              <a:t> </a:t>
            </a:r>
            <a:endParaRPr lang="en-US" dirty="0"/>
          </a:p>
          <a:p>
            <a:pPr lvl="2"/>
            <a:r>
              <a:rPr lang="en-US" dirty="0"/>
              <a:t>(with every timer interrupt, for example</a:t>
            </a:r>
            <a:r>
              <a:rPr lang="en-US" dirty="0" smtClean="0"/>
              <a:t>)</a:t>
            </a:r>
            <a:endParaRPr lang="en-US" dirty="0" smtClean="0"/>
          </a:p>
          <a:p>
            <a:pPr lvl="3"/>
            <a:r>
              <a:rPr lang="en-US" dirty="0" smtClean="0"/>
              <a:t>For example: every 10 </a:t>
            </a:r>
            <a:r>
              <a:rPr lang="en-US" dirty="0" err="1" smtClean="0"/>
              <a:t>ms.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C579D-79E8-D74A-B703-7367859E7D48}" type="slidenum">
              <a:rPr lang="en-US"/>
            </a:fld>
            <a:endParaRPr lang="en-US"/>
          </a:p>
        </p:txBody>
      </p:sp>
      <p:sp>
        <p:nvSpPr>
          <p:cNvPr id="14950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That is Larger Than Physical Memory</a:t>
            </a:r>
            <a:endParaRPr lang="en-US" dirty="0"/>
          </a:p>
        </p:txBody>
      </p:sp>
      <p:sp>
        <p:nvSpPr>
          <p:cNvPr id="1495048" name="Rectangle 8"/>
          <p:cNvSpPr>
            <a:spLocks noChangeArrowheads="1"/>
          </p:cNvSpPr>
          <p:nvPr/>
        </p:nvSpPr>
        <p:spPr bwMode="auto">
          <a:xfrm>
            <a:off x="673100" y="1484313"/>
            <a:ext cx="936625" cy="4333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r>
              <a:rPr lang="en-US"/>
              <a:t>Page 0</a:t>
            </a:r>
            <a:endParaRPr lang="en-US"/>
          </a:p>
        </p:txBody>
      </p:sp>
      <p:sp>
        <p:nvSpPr>
          <p:cNvPr id="1495050" name="Rectangle 10"/>
          <p:cNvSpPr>
            <a:spLocks noChangeArrowheads="1"/>
          </p:cNvSpPr>
          <p:nvPr/>
        </p:nvSpPr>
        <p:spPr bwMode="auto">
          <a:xfrm>
            <a:off x="673100" y="1916113"/>
            <a:ext cx="936625" cy="4333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r>
              <a:rPr lang="en-US"/>
              <a:t>Page 1</a:t>
            </a:r>
            <a:endParaRPr lang="en-US"/>
          </a:p>
        </p:txBody>
      </p:sp>
      <p:sp>
        <p:nvSpPr>
          <p:cNvPr id="1495051" name="Rectangle 11"/>
          <p:cNvSpPr>
            <a:spLocks noChangeArrowheads="1"/>
          </p:cNvSpPr>
          <p:nvPr/>
        </p:nvSpPr>
        <p:spPr bwMode="auto">
          <a:xfrm>
            <a:off x="673100" y="2347913"/>
            <a:ext cx="936625" cy="4333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r>
              <a:rPr lang="en-US"/>
              <a:t>Page 2</a:t>
            </a:r>
            <a:endParaRPr lang="en-US"/>
          </a:p>
        </p:txBody>
      </p:sp>
      <p:sp>
        <p:nvSpPr>
          <p:cNvPr id="1495052" name="Rectangle 12"/>
          <p:cNvSpPr>
            <a:spLocks noChangeArrowheads="1"/>
          </p:cNvSpPr>
          <p:nvPr/>
        </p:nvSpPr>
        <p:spPr bwMode="auto">
          <a:xfrm>
            <a:off x="673100" y="2781300"/>
            <a:ext cx="936625" cy="4333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r>
              <a:rPr lang="en-US"/>
              <a:t>Page 3</a:t>
            </a:r>
            <a:endParaRPr lang="en-US"/>
          </a:p>
        </p:txBody>
      </p:sp>
      <p:sp>
        <p:nvSpPr>
          <p:cNvPr id="1495055" name="Rectangle 15"/>
          <p:cNvSpPr>
            <a:spLocks noChangeArrowheads="1"/>
          </p:cNvSpPr>
          <p:nvPr/>
        </p:nvSpPr>
        <p:spPr bwMode="auto">
          <a:xfrm>
            <a:off x="673100" y="5083175"/>
            <a:ext cx="936625" cy="4333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r>
              <a:rPr lang="en-US"/>
              <a:t>page n-2</a:t>
            </a:r>
            <a:endParaRPr lang="en-US"/>
          </a:p>
        </p:txBody>
      </p:sp>
      <p:sp>
        <p:nvSpPr>
          <p:cNvPr id="1495056" name="Rectangle 16"/>
          <p:cNvSpPr>
            <a:spLocks noChangeArrowheads="1"/>
          </p:cNvSpPr>
          <p:nvPr/>
        </p:nvSpPr>
        <p:spPr bwMode="auto">
          <a:xfrm>
            <a:off x="673100" y="5516563"/>
            <a:ext cx="936625" cy="4333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r>
              <a:rPr lang="en-US" dirty="0"/>
              <a:t>page n-1</a:t>
            </a:r>
            <a:endParaRPr lang="en-US" dirty="0"/>
          </a:p>
        </p:txBody>
      </p:sp>
      <p:sp>
        <p:nvSpPr>
          <p:cNvPr id="1495057" name="Rectangle 17"/>
          <p:cNvSpPr>
            <a:spLocks noChangeArrowheads="1"/>
          </p:cNvSpPr>
          <p:nvPr/>
        </p:nvSpPr>
        <p:spPr bwMode="auto">
          <a:xfrm>
            <a:off x="673100" y="3213100"/>
            <a:ext cx="936625" cy="187166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r>
              <a:rPr lang="en-US"/>
              <a:t>…</a:t>
            </a:r>
            <a:endParaRPr lang="en-US"/>
          </a:p>
        </p:txBody>
      </p:sp>
      <p:sp>
        <p:nvSpPr>
          <p:cNvPr id="1495058" name="Text Box 18"/>
          <p:cNvSpPr txBox="1">
            <a:spLocks noChangeArrowheads="1"/>
          </p:cNvSpPr>
          <p:nvPr/>
        </p:nvSpPr>
        <p:spPr bwMode="auto">
          <a:xfrm>
            <a:off x="179388" y="5949950"/>
            <a:ext cx="17176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Virtual memory</a:t>
            </a:r>
            <a:endParaRPr lang="en-US"/>
          </a:p>
        </p:txBody>
      </p:sp>
      <p:sp>
        <p:nvSpPr>
          <p:cNvPr id="1495059" name="AutoShape 19"/>
          <p:cNvSpPr>
            <a:spLocks noChangeArrowheads="1"/>
          </p:cNvSpPr>
          <p:nvPr/>
        </p:nvSpPr>
        <p:spPr bwMode="auto">
          <a:xfrm>
            <a:off x="6372225" y="1700213"/>
            <a:ext cx="2303463" cy="3816350"/>
          </a:xfrm>
          <a:prstGeom prst="can">
            <a:avLst>
              <a:gd name="adj" fmla="val 15893"/>
            </a:avLst>
          </a:prstGeom>
          <a:noFill/>
          <a:ln w="3175">
            <a:solidFill>
              <a:schemeClr val="tx1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495060" name="Rectangle 20"/>
          <p:cNvSpPr>
            <a:spLocks noChangeArrowheads="1"/>
          </p:cNvSpPr>
          <p:nvPr/>
        </p:nvSpPr>
        <p:spPr bwMode="auto">
          <a:xfrm>
            <a:off x="4251325" y="2562225"/>
            <a:ext cx="936625" cy="433388"/>
          </a:xfrm>
          <a:prstGeom prst="rect">
            <a:avLst/>
          </a:prstGeom>
          <a:solidFill>
            <a:srgbClr val="333300"/>
          </a:solidFill>
          <a:ln w="3175">
            <a:solidFill>
              <a:schemeClr val="tx1"/>
            </a:solidFill>
            <a:miter lim="800000"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r>
              <a:rPr lang="en-US" dirty="0" err="1">
                <a:solidFill>
                  <a:schemeClr val="bg1"/>
                </a:solidFill>
              </a:rPr>
              <a:t>unavail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95061" name="Rectangle 21"/>
          <p:cNvSpPr>
            <a:spLocks noChangeArrowheads="1"/>
          </p:cNvSpPr>
          <p:nvPr/>
        </p:nvSpPr>
        <p:spPr bwMode="auto">
          <a:xfrm>
            <a:off x="4251325" y="2994025"/>
            <a:ext cx="936625" cy="43338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r>
              <a:rPr lang="en-US" dirty="0"/>
              <a:t>Page 0</a:t>
            </a:r>
            <a:endParaRPr lang="en-US" dirty="0"/>
          </a:p>
        </p:txBody>
      </p:sp>
      <p:sp>
        <p:nvSpPr>
          <p:cNvPr id="1495062" name="Rectangle 22"/>
          <p:cNvSpPr>
            <a:spLocks noChangeArrowheads="1"/>
          </p:cNvSpPr>
          <p:nvPr/>
        </p:nvSpPr>
        <p:spPr bwMode="auto">
          <a:xfrm>
            <a:off x="4251325" y="3425825"/>
            <a:ext cx="936625" cy="433388"/>
          </a:xfrm>
          <a:prstGeom prst="rect">
            <a:avLst/>
          </a:prstGeom>
          <a:solidFill>
            <a:srgbClr val="333300"/>
          </a:solidFill>
          <a:ln w="3175">
            <a:solidFill>
              <a:schemeClr val="tx1"/>
            </a:solidFill>
            <a:miter lim="800000"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r>
              <a:rPr lang="en-US" dirty="0" err="1">
                <a:solidFill>
                  <a:schemeClr val="bg1"/>
                </a:solidFill>
              </a:rPr>
              <a:t>unavail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95063" name="Rectangle 23"/>
          <p:cNvSpPr>
            <a:spLocks noChangeArrowheads="1"/>
          </p:cNvSpPr>
          <p:nvPr/>
        </p:nvSpPr>
        <p:spPr bwMode="auto">
          <a:xfrm>
            <a:off x="4251325" y="3859213"/>
            <a:ext cx="936625" cy="43338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r>
              <a:rPr lang="en-US" dirty="0"/>
              <a:t>Page 3</a:t>
            </a:r>
            <a:endParaRPr lang="en-US" dirty="0"/>
          </a:p>
        </p:txBody>
      </p:sp>
      <p:sp>
        <p:nvSpPr>
          <p:cNvPr id="1495064" name="Rectangle 24"/>
          <p:cNvSpPr>
            <a:spLocks noChangeArrowheads="1"/>
          </p:cNvSpPr>
          <p:nvPr/>
        </p:nvSpPr>
        <p:spPr bwMode="auto">
          <a:xfrm>
            <a:off x="673100" y="3213100"/>
            <a:ext cx="936625" cy="4333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r>
              <a:rPr lang="en-US"/>
              <a:t>Page 4</a:t>
            </a:r>
            <a:endParaRPr lang="en-US"/>
          </a:p>
        </p:txBody>
      </p:sp>
      <p:sp>
        <p:nvSpPr>
          <p:cNvPr id="1495065" name="Text Box 25"/>
          <p:cNvSpPr txBox="1">
            <a:spLocks noChangeArrowheads="1"/>
          </p:cNvSpPr>
          <p:nvPr/>
        </p:nvSpPr>
        <p:spPr bwMode="auto">
          <a:xfrm>
            <a:off x="3770313" y="4724400"/>
            <a:ext cx="19208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Physical memory</a:t>
            </a:r>
            <a:endParaRPr lang="en-US"/>
          </a:p>
        </p:txBody>
      </p:sp>
      <p:sp>
        <p:nvSpPr>
          <p:cNvPr id="1495066" name="Rectangle 26"/>
          <p:cNvSpPr>
            <a:spLocks noChangeArrowheads="1"/>
          </p:cNvSpPr>
          <p:nvPr/>
        </p:nvSpPr>
        <p:spPr bwMode="auto">
          <a:xfrm>
            <a:off x="4251325" y="2132013"/>
            <a:ext cx="936625" cy="43338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r>
              <a:rPr lang="en-US" dirty="0"/>
              <a:t>Page 2</a:t>
            </a:r>
            <a:endParaRPr lang="en-US" dirty="0"/>
          </a:p>
        </p:txBody>
      </p:sp>
      <p:sp>
        <p:nvSpPr>
          <p:cNvPr id="1495067" name="Rectangle 27"/>
          <p:cNvSpPr>
            <a:spLocks noChangeArrowheads="1"/>
          </p:cNvSpPr>
          <p:nvPr/>
        </p:nvSpPr>
        <p:spPr bwMode="auto">
          <a:xfrm>
            <a:off x="4251325" y="4291013"/>
            <a:ext cx="936625" cy="43338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r>
              <a:rPr lang="en-US" dirty="0"/>
              <a:t>Page 1</a:t>
            </a:r>
            <a:endParaRPr lang="en-US" dirty="0"/>
          </a:p>
        </p:txBody>
      </p:sp>
      <p:sp>
        <p:nvSpPr>
          <p:cNvPr id="1495068" name="Rectangle 28"/>
          <p:cNvSpPr>
            <a:spLocks noChangeArrowheads="1"/>
          </p:cNvSpPr>
          <p:nvPr/>
        </p:nvSpPr>
        <p:spPr bwMode="auto">
          <a:xfrm>
            <a:off x="6516688" y="2276475"/>
            <a:ext cx="936625" cy="4333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r>
              <a:rPr lang="en-US"/>
              <a:t>Page 0</a:t>
            </a:r>
            <a:endParaRPr lang="en-US"/>
          </a:p>
        </p:txBody>
      </p:sp>
      <p:sp>
        <p:nvSpPr>
          <p:cNvPr id="1495069" name="Rectangle 29"/>
          <p:cNvSpPr>
            <a:spLocks noChangeArrowheads="1"/>
          </p:cNvSpPr>
          <p:nvPr/>
        </p:nvSpPr>
        <p:spPr bwMode="auto">
          <a:xfrm>
            <a:off x="7596188" y="2274888"/>
            <a:ext cx="936625" cy="4333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r>
              <a:rPr lang="en-US"/>
              <a:t>Page 1</a:t>
            </a:r>
            <a:endParaRPr lang="en-US"/>
          </a:p>
        </p:txBody>
      </p:sp>
      <p:sp>
        <p:nvSpPr>
          <p:cNvPr id="1495070" name="Rectangle 30"/>
          <p:cNvSpPr>
            <a:spLocks noChangeArrowheads="1"/>
          </p:cNvSpPr>
          <p:nvPr/>
        </p:nvSpPr>
        <p:spPr bwMode="auto">
          <a:xfrm>
            <a:off x="6516688" y="2852738"/>
            <a:ext cx="936625" cy="4333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r>
              <a:rPr lang="en-US"/>
              <a:t>Page 2</a:t>
            </a:r>
            <a:endParaRPr lang="en-US"/>
          </a:p>
        </p:txBody>
      </p:sp>
      <p:sp>
        <p:nvSpPr>
          <p:cNvPr id="1495071" name="Rectangle 31"/>
          <p:cNvSpPr>
            <a:spLocks noChangeArrowheads="1"/>
          </p:cNvSpPr>
          <p:nvPr/>
        </p:nvSpPr>
        <p:spPr bwMode="auto">
          <a:xfrm>
            <a:off x="7596188" y="2852738"/>
            <a:ext cx="936625" cy="4333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r>
              <a:rPr lang="en-US"/>
              <a:t>Page 3</a:t>
            </a:r>
            <a:endParaRPr lang="en-US"/>
          </a:p>
        </p:txBody>
      </p:sp>
      <p:sp>
        <p:nvSpPr>
          <p:cNvPr id="1495072" name="Rectangle 32"/>
          <p:cNvSpPr>
            <a:spLocks noChangeArrowheads="1"/>
          </p:cNvSpPr>
          <p:nvPr/>
        </p:nvSpPr>
        <p:spPr bwMode="auto">
          <a:xfrm>
            <a:off x="6516688" y="3429000"/>
            <a:ext cx="936625" cy="4333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r>
              <a:rPr lang="en-US"/>
              <a:t>Page 4</a:t>
            </a:r>
            <a:endParaRPr lang="en-US"/>
          </a:p>
        </p:txBody>
      </p:sp>
      <p:sp>
        <p:nvSpPr>
          <p:cNvPr id="1495073" name="Rectangle 33"/>
          <p:cNvSpPr>
            <a:spLocks noChangeArrowheads="1"/>
          </p:cNvSpPr>
          <p:nvPr/>
        </p:nvSpPr>
        <p:spPr bwMode="auto">
          <a:xfrm>
            <a:off x="6516688" y="4365625"/>
            <a:ext cx="936625" cy="4333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r>
              <a:rPr lang="en-US"/>
              <a:t>page n-2</a:t>
            </a:r>
            <a:endParaRPr lang="en-US"/>
          </a:p>
        </p:txBody>
      </p:sp>
      <p:sp>
        <p:nvSpPr>
          <p:cNvPr id="1495074" name="Rectangle 34"/>
          <p:cNvSpPr>
            <a:spLocks noChangeArrowheads="1"/>
          </p:cNvSpPr>
          <p:nvPr/>
        </p:nvSpPr>
        <p:spPr bwMode="auto">
          <a:xfrm>
            <a:off x="7596188" y="4365625"/>
            <a:ext cx="936625" cy="4333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r>
              <a:rPr lang="en-US"/>
              <a:t>Page n-1</a:t>
            </a:r>
            <a:endParaRPr lang="en-US"/>
          </a:p>
        </p:txBody>
      </p:sp>
      <p:sp>
        <p:nvSpPr>
          <p:cNvPr id="1495075" name="Line 35"/>
          <p:cNvSpPr>
            <a:spLocks noChangeShapeType="1"/>
          </p:cNvSpPr>
          <p:nvPr/>
        </p:nvSpPr>
        <p:spPr bwMode="auto">
          <a:xfrm flipH="1">
            <a:off x="6372225" y="5084763"/>
            <a:ext cx="720725" cy="5762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495076" name="Text Box 36"/>
          <p:cNvSpPr txBox="1">
            <a:spLocks noChangeArrowheads="1"/>
          </p:cNvSpPr>
          <p:nvPr/>
        </p:nvSpPr>
        <p:spPr bwMode="auto">
          <a:xfrm>
            <a:off x="4037013" y="5608638"/>
            <a:ext cx="46386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dirty="0"/>
              <a:t>all pages of program sitting on physical Disk</a:t>
            </a:r>
            <a:endParaRPr lang="en-US" dirty="0"/>
          </a:p>
        </p:txBody>
      </p:sp>
      <p:sp>
        <p:nvSpPr>
          <p:cNvPr id="1495077" name="Rectangle 37"/>
          <p:cNvSpPr>
            <a:spLocks noChangeArrowheads="1"/>
          </p:cNvSpPr>
          <p:nvPr/>
        </p:nvSpPr>
        <p:spPr bwMode="auto">
          <a:xfrm>
            <a:off x="2833688" y="1773238"/>
            <a:ext cx="503237" cy="2159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495078" name="Rectangle 38"/>
          <p:cNvSpPr>
            <a:spLocks noChangeArrowheads="1"/>
          </p:cNvSpPr>
          <p:nvPr/>
        </p:nvSpPr>
        <p:spPr bwMode="auto">
          <a:xfrm>
            <a:off x="2833688" y="1989138"/>
            <a:ext cx="503237" cy="2159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495079" name="Rectangle 39"/>
          <p:cNvSpPr>
            <a:spLocks noChangeArrowheads="1"/>
          </p:cNvSpPr>
          <p:nvPr/>
        </p:nvSpPr>
        <p:spPr bwMode="auto">
          <a:xfrm>
            <a:off x="2833688" y="2205038"/>
            <a:ext cx="503237" cy="2159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495080" name="Rectangle 40"/>
          <p:cNvSpPr>
            <a:spLocks noChangeArrowheads="1"/>
          </p:cNvSpPr>
          <p:nvPr/>
        </p:nvSpPr>
        <p:spPr bwMode="auto">
          <a:xfrm>
            <a:off x="2833688" y="2420938"/>
            <a:ext cx="503237" cy="2159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495081" name="Rectangle 41"/>
          <p:cNvSpPr>
            <a:spLocks noChangeArrowheads="1"/>
          </p:cNvSpPr>
          <p:nvPr/>
        </p:nvSpPr>
        <p:spPr bwMode="auto">
          <a:xfrm>
            <a:off x="2833688" y="2636838"/>
            <a:ext cx="503237" cy="2159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495082" name="Rectangle 42"/>
          <p:cNvSpPr>
            <a:spLocks noChangeArrowheads="1"/>
          </p:cNvSpPr>
          <p:nvPr/>
        </p:nvSpPr>
        <p:spPr bwMode="auto">
          <a:xfrm>
            <a:off x="2833688" y="2852738"/>
            <a:ext cx="503237" cy="2159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495083" name="Rectangle 43"/>
          <p:cNvSpPr>
            <a:spLocks noChangeArrowheads="1"/>
          </p:cNvSpPr>
          <p:nvPr/>
        </p:nvSpPr>
        <p:spPr bwMode="auto">
          <a:xfrm>
            <a:off x="2833688" y="4149725"/>
            <a:ext cx="503237" cy="2159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495084" name="Rectangle 44"/>
          <p:cNvSpPr>
            <a:spLocks noChangeArrowheads="1"/>
          </p:cNvSpPr>
          <p:nvPr/>
        </p:nvSpPr>
        <p:spPr bwMode="auto">
          <a:xfrm>
            <a:off x="2833688" y="4365625"/>
            <a:ext cx="503237" cy="2159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495085" name="Rectangle 45"/>
          <p:cNvSpPr>
            <a:spLocks noChangeArrowheads="1"/>
          </p:cNvSpPr>
          <p:nvPr/>
        </p:nvSpPr>
        <p:spPr bwMode="auto">
          <a:xfrm>
            <a:off x="2833688" y="4581525"/>
            <a:ext cx="503237" cy="2159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495086" name="Rectangle 46"/>
          <p:cNvSpPr>
            <a:spLocks noChangeArrowheads="1"/>
          </p:cNvSpPr>
          <p:nvPr/>
        </p:nvSpPr>
        <p:spPr bwMode="auto">
          <a:xfrm>
            <a:off x="2833688" y="3068638"/>
            <a:ext cx="503237" cy="10810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r>
              <a:rPr lang="en-US"/>
              <a:t>…</a:t>
            </a:r>
            <a:endParaRPr lang="en-US"/>
          </a:p>
        </p:txBody>
      </p:sp>
      <p:sp>
        <p:nvSpPr>
          <p:cNvPr id="1495087" name="Text Box 47"/>
          <p:cNvSpPr txBox="1">
            <a:spLocks noChangeArrowheads="1"/>
          </p:cNvSpPr>
          <p:nvPr/>
        </p:nvSpPr>
        <p:spPr bwMode="auto">
          <a:xfrm>
            <a:off x="2592388" y="1725613"/>
            <a:ext cx="2794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400"/>
              <a:t>0</a:t>
            </a:r>
            <a:endParaRPr lang="en-US" sz="1400"/>
          </a:p>
        </p:txBody>
      </p:sp>
      <p:sp>
        <p:nvSpPr>
          <p:cNvPr id="1495088" name="Text Box 48"/>
          <p:cNvSpPr txBox="1">
            <a:spLocks noChangeArrowheads="1"/>
          </p:cNvSpPr>
          <p:nvPr/>
        </p:nvSpPr>
        <p:spPr bwMode="auto">
          <a:xfrm>
            <a:off x="2582863" y="1941513"/>
            <a:ext cx="2794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400"/>
              <a:t>1</a:t>
            </a:r>
            <a:endParaRPr lang="en-US" sz="1400"/>
          </a:p>
        </p:txBody>
      </p:sp>
      <p:sp>
        <p:nvSpPr>
          <p:cNvPr id="1495089" name="Text Box 49"/>
          <p:cNvSpPr txBox="1">
            <a:spLocks noChangeArrowheads="1"/>
          </p:cNvSpPr>
          <p:nvPr/>
        </p:nvSpPr>
        <p:spPr bwMode="auto">
          <a:xfrm>
            <a:off x="2592388" y="2146300"/>
            <a:ext cx="2794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400"/>
              <a:t>2</a:t>
            </a:r>
            <a:endParaRPr lang="en-US" sz="1400"/>
          </a:p>
        </p:txBody>
      </p:sp>
      <p:sp>
        <p:nvSpPr>
          <p:cNvPr id="1495090" name="Text Box 50"/>
          <p:cNvSpPr txBox="1">
            <a:spLocks noChangeArrowheads="1"/>
          </p:cNvSpPr>
          <p:nvPr/>
        </p:nvSpPr>
        <p:spPr bwMode="auto">
          <a:xfrm>
            <a:off x="2592388" y="2370138"/>
            <a:ext cx="2794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400"/>
              <a:t>3</a:t>
            </a:r>
            <a:endParaRPr lang="en-US" sz="1400"/>
          </a:p>
        </p:txBody>
      </p:sp>
      <p:sp>
        <p:nvSpPr>
          <p:cNvPr id="1495091" name="Text Box 51"/>
          <p:cNvSpPr txBox="1">
            <a:spLocks noChangeArrowheads="1"/>
          </p:cNvSpPr>
          <p:nvPr/>
        </p:nvSpPr>
        <p:spPr bwMode="auto">
          <a:xfrm>
            <a:off x="2582863" y="2606675"/>
            <a:ext cx="2794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400"/>
              <a:t>4</a:t>
            </a:r>
            <a:endParaRPr lang="en-US" sz="1400"/>
          </a:p>
        </p:txBody>
      </p:sp>
      <p:sp>
        <p:nvSpPr>
          <p:cNvPr id="1495092" name="Text Box 52"/>
          <p:cNvSpPr txBox="1">
            <a:spLocks noChangeArrowheads="1"/>
          </p:cNvSpPr>
          <p:nvPr/>
        </p:nvSpPr>
        <p:spPr bwMode="auto">
          <a:xfrm>
            <a:off x="2457450" y="4305300"/>
            <a:ext cx="436563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400"/>
              <a:t>n-2</a:t>
            </a:r>
            <a:endParaRPr lang="en-US" sz="1400"/>
          </a:p>
        </p:txBody>
      </p:sp>
      <p:sp>
        <p:nvSpPr>
          <p:cNvPr id="1495093" name="Text Box 53"/>
          <p:cNvSpPr txBox="1">
            <a:spLocks noChangeArrowheads="1"/>
          </p:cNvSpPr>
          <p:nvPr/>
        </p:nvSpPr>
        <p:spPr bwMode="auto">
          <a:xfrm>
            <a:off x="2468563" y="4521200"/>
            <a:ext cx="436562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400"/>
              <a:t>n-1</a:t>
            </a:r>
            <a:endParaRPr lang="en-US" sz="1400"/>
          </a:p>
        </p:txBody>
      </p:sp>
      <p:sp>
        <p:nvSpPr>
          <p:cNvPr id="1495096" name="Freeform 56"/>
          <p:cNvSpPr/>
          <p:nvPr/>
        </p:nvSpPr>
        <p:spPr bwMode="auto">
          <a:xfrm>
            <a:off x="3194050" y="1724025"/>
            <a:ext cx="1079500" cy="1489075"/>
          </a:xfrm>
          <a:custGeom>
            <a:avLst/>
            <a:gdLst>
              <a:gd name="T0" fmla="*/ 0 w 680"/>
              <a:gd name="T1" fmla="*/ 76 h 938"/>
              <a:gd name="T2" fmla="*/ 226 w 680"/>
              <a:gd name="T3" fmla="*/ 76 h 938"/>
              <a:gd name="T4" fmla="*/ 272 w 680"/>
              <a:gd name="T5" fmla="*/ 530 h 938"/>
              <a:gd name="T6" fmla="*/ 453 w 680"/>
              <a:gd name="T7" fmla="*/ 847 h 938"/>
              <a:gd name="T8" fmla="*/ 680 w 680"/>
              <a:gd name="T9" fmla="*/ 938 h 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0" h="938">
                <a:moveTo>
                  <a:pt x="0" y="76"/>
                </a:moveTo>
                <a:cubicBezTo>
                  <a:pt x="90" y="38"/>
                  <a:pt x="181" y="0"/>
                  <a:pt x="226" y="76"/>
                </a:cubicBezTo>
                <a:cubicBezTo>
                  <a:pt x="271" y="152"/>
                  <a:pt x="234" y="402"/>
                  <a:pt x="272" y="530"/>
                </a:cubicBezTo>
                <a:cubicBezTo>
                  <a:pt x="310" y="658"/>
                  <a:pt x="385" y="779"/>
                  <a:pt x="453" y="847"/>
                </a:cubicBezTo>
                <a:cubicBezTo>
                  <a:pt x="521" y="915"/>
                  <a:pt x="600" y="926"/>
                  <a:pt x="680" y="938"/>
                </a:cubicBez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495097" name="Freeform 57"/>
          <p:cNvSpPr/>
          <p:nvPr/>
        </p:nvSpPr>
        <p:spPr bwMode="auto">
          <a:xfrm>
            <a:off x="3194050" y="1954213"/>
            <a:ext cx="1008063" cy="2578100"/>
          </a:xfrm>
          <a:custGeom>
            <a:avLst/>
            <a:gdLst>
              <a:gd name="T0" fmla="*/ 0 w 635"/>
              <a:gd name="T1" fmla="*/ 67 h 1624"/>
              <a:gd name="T2" fmla="*/ 181 w 635"/>
              <a:gd name="T3" fmla="*/ 113 h 1624"/>
              <a:gd name="T4" fmla="*/ 226 w 635"/>
              <a:gd name="T5" fmla="*/ 748 h 1624"/>
              <a:gd name="T6" fmla="*/ 317 w 635"/>
              <a:gd name="T7" fmla="*/ 1247 h 1624"/>
              <a:gd name="T8" fmla="*/ 544 w 635"/>
              <a:gd name="T9" fmla="*/ 1564 h 1624"/>
              <a:gd name="T10" fmla="*/ 635 w 635"/>
              <a:gd name="T11" fmla="*/ 1609 h 1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5" h="1624">
                <a:moveTo>
                  <a:pt x="0" y="67"/>
                </a:moveTo>
                <a:cubicBezTo>
                  <a:pt x="71" y="33"/>
                  <a:pt x="143" y="0"/>
                  <a:pt x="181" y="113"/>
                </a:cubicBezTo>
                <a:cubicBezTo>
                  <a:pt x="219" y="226"/>
                  <a:pt x="203" y="559"/>
                  <a:pt x="226" y="748"/>
                </a:cubicBezTo>
                <a:cubicBezTo>
                  <a:pt x="249" y="937"/>
                  <a:pt x="264" y="1111"/>
                  <a:pt x="317" y="1247"/>
                </a:cubicBezTo>
                <a:cubicBezTo>
                  <a:pt x="370" y="1383"/>
                  <a:pt x="491" y="1504"/>
                  <a:pt x="544" y="1564"/>
                </a:cubicBezTo>
                <a:cubicBezTo>
                  <a:pt x="597" y="1624"/>
                  <a:pt x="628" y="1594"/>
                  <a:pt x="635" y="1609"/>
                </a:cubicBez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495098" name="Freeform 58"/>
          <p:cNvSpPr/>
          <p:nvPr/>
        </p:nvSpPr>
        <p:spPr bwMode="auto">
          <a:xfrm>
            <a:off x="3194050" y="2205038"/>
            <a:ext cx="1079500" cy="71437"/>
          </a:xfrm>
          <a:custGeom>
            <a:avLst/>
            <a:gdLst>
              <a:gd name="T0" fmla="*/ 0 w 680"/>
              <a:gd name="T1" fmla="*/ 45 h 45"/>
              <a:gd name="T2" fmla="*/ 363 w 680"/>
              <a:gd name="T3" fmla="*/ 0 h 45"/>
              <a:gd name="T4" fmla="*/ 680 w 680"/>
              <a:gd name="T5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0" h="45">
                <a:moveTo>
                  <a:pt x="0" y="45"/>
                </a:moveTo>
                <a:cubicBezTo>
                  <a:pt x="125" y="22"/>
                  <a:pt x="250" y="0"/>
                  <a:pt x="363" y="0"/>
                </a:cubicBezTo>
                <a:cubicBezTo>
                  <a:pt x="476" y="0"/>
                  <a:pt x="642" y="15"/>
                  <a:pt x="680" y="45"/>
                </a:cubicBez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495099" name="Freeform 59"/>
          <p:cNvSpPr/>
          <p:nvPr/>
        </p:nvSpPr>
        <p:spPr bwMode="auto">
          <a:xfrm>
            <a:off x="3143250" y="2505075"/>
            <a:ext cx="1079500" cy="1512888"/>
          </a:xfrm>
          <a:custGeom>
            <a:avLst/>
            <a:gdLst>
              <a:gd name="T0" fmla="*/ 0 w 680"/>
              <a:gd name="T1" fmla="*/ 0 h 953"/>
              <a:gd name="T2" fmla="*/ 317 w 680"/>
              <a:gd name="T3" fmla="*/ 182 h 953"/>
              <a:gd name="T4" fmla="*/ 453 w 680"/>
              <a:gd name="T5" fmla="*/ 590 h 953"/>
              <a:gd name="T6" fmla="*/ 499 w 680"/>
              <a:gd name="T7" fmla="*/ 817 h 953"/>
              <a:gd name="T8" fmla="*/ 680 w 680"/>
              <a:gd name="T9" fmla="*/ 953 h 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0" h="953">
                <a:moveTo>
                  <a:pt x="0" y="0"/>
                </a:moveTo>
                <a:cubicBezTo>
                  <a:pt x="120" y="42"/>
                  <a:pt x="241" y="84"/>
                  <a:pt x="317" y="182"/>
                </a:cubicBezTo>
                <a:cubicBezTo>
                  <a:pt x="393" y="280"/>
                  <a:pt x="423" y="484"/>
                  <a:pt x="453" y="590"/>
                </a:cubicBezTo>
                <a:cubicBezTo>
                  <a:pt x="483" y="696"/>
                  <a:pt x="461" y="757"/>
                  <a:pt x="499" y="817"/>
                </a:cubicBezTo>
                <a:cubicBezTo>
                  <a:pt x="537" y="877"/>
                  <a:pt x="673" y="923"/>
                  <a:pt x="680" y="953"/>
                </a:cubicBez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495100" name="AutoShape 60"/>
          <p:cNvSpPr>
            <a:spLocks noChangeArrowheads="1"/>
          </p:cNvSpPr>
          <p:nvPr/>
        </p:nvSpPr>
        <p:spPr bwMode="auto">
          <a:xfrm>
            <a:off x="5435600" y="2854325"/>
            <a:ext cx="792163" cy="360363"/>
          </a:xfrm>
          <a:prstGeom prst="notchedRightArrow">
            <a:avLst>
              <a:gd name="adj1" fmla="val 50000"/>
              <a:gd name="adj2" fmla="val 54956"/>
            </a:avLst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495101" name="AutoShape 61"/>
          <p:cNvSpPr>
            <a:spLocks noChangeArrowheads="1"/>
          </p:cNvSpPr>
          <p:nvPr/>
        </p:nvSpPr>
        <p:spPr bwMode="auto">
          <a:xfrm rot="10800000">
            <a:off x="5435600" y="3646488"/>
            <a:ext cx="720725" cy="358775"/>
          </a:xfrm>
          <a:prstGeom prst="notchedRightArrow">
            <a:avLst>
              <a:gd name="adj1" fmla="val 50000"/>
              <a:gd name="adj2" fmla="val 50221"/>
            </a:avLst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495102" name="Text Box 62"/>
          <p:cNvSpPr txBox="1">
            <a:spLocks noChangeArrowheads="1"/>
          </p:cNvSpPr>
          <p:nvPr/>
        </p:nvSpPr>
        <p:spPr bwMode="auto">
          <a:xfrm>
            <a:off x="5484813" y="3068638"/>
            <a:ext cx="803275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move </a:t>
            </a:r>
            <a:br>
              <a:rPr lang="en-US"/>
            </a:br>
            <a:r>
              <a:rPr lang="en-US"/>
              <a:t>pages</a:t>
            </a:r>
            <a:endParaRPr lang="en-US"/>
          </a:p>
        </p:txBody>
      </p:sp>
      <p:sp>
        <p:nvSpPr>
          <p:cNvPr id="1495103" name="Text Box 63"/>
          <p:cNvSpPr txBox="1">
            <a:spLocks noChangeArrowheads="1"/>
          </p:cNvSpPr>
          <p:nvPr/>
        </p:nvSpPr>
        <p:spPr bwMode="auto">
          <a:xfrm>
            <a:off x="2447925" y="4749800"/>
            <a:ext cx="12477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page table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1C8C5-E19D-2543-83FD-5D7C0EEB8127}" type="slidenum">
              <a:rPr lang="en-US"/>
            </a:fld>
            <a:endParaRPr lang="en-US"/>
          </a:p>
        </p:txBody>
      </p:sp>
      <p:sp>
        <p:nvSpPr>
          <p:cNvPr id="163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Reference Bits</a:t>
            </a:r>
            <a:endParaRPr lang="en-US"/>
          </a:p>
        </p:txBody>
      </p:sp>
      <p:sp>
        <p:nvSpPr>
          <p:cNvPr id="163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2106" y="1502879"/>
            <a:ext cx="8496300" cy="4679950"/>
          </a:xfrm>
        </p:spPr>
        <p:txBody>
          <a:bodyPr/>
          <a:lstStyle/>
          <a:p>
            <a:r>
              <a:rPr lang="en-US" dirty="0"/>
              <a:t>Besides the reference bit (</a:t>
            </a:r>
            <a:r>
              <a:rPr lang="en-US" dirty="0">
                <a:solidFill>
                  <a:srgbClr val="FF3300"/>
                </a:solidFill>
              </a:rPr>
              <a:t>R</a:t>
            </a:r>
            <a:r>
              <a:rPr lang="en-US" dirty="0"/>
              <a:t> bit) for each page, we can keep an  </a:t>
            </a:r>
            <a:r>
              <a:rPr lang="en-US" dirty="0" smtClean="0">
                <a:solidFill>
                  <a:srgbClr val="FF3300"/>
                </a:solidFill>
              </a:rPr>
              <a:t>Additional Reference Bits</a:t>
            </a:r>
            <a:r>
              <a:rPr lang="en-US" dirty="0" smtClean="0"/>
              <a:t> (lets call it as </a:t>
            </a:r>
            <a:r>
              <a:rPr lang="en-US" dirty="0" smtClean="0">
                <a:solidFill>
                  <a:srgbClr val="FF0000"/>
                </a:solidFill>
              </a:rPr>
              <a:t>ARB</a:t>
            </a:r>
            <a:r>
              <a:rPr lang="en-US" dirty="0"/>
              <a:t>) field associated with each page. For example, an 8-bit field that can store 8 reference bits. </a:t>
            </a:r>
            <a:endParaRPr lang="en-US" dirty="0"/>
          </a:p>
          <a:p>
            <a:endParaRPr lang="en-US" dirty="0"/>
          </a:p>
          <a:p>
            <a:r>
              <a:rPr lang="en-US" dirty="0"/>
              <a:t>At each timer interrupt (or periodically</a:t>
            </a:r>
            <a:r>
              <a:rPr lang="en-US" dirty="0" smtClean="0"/>
              <a:t>) R bit shifted from left into ARB. </a:t>
            </a:r>
            <a:r>
              <a:rPr lang="en-US" dirty="0"/>
              <a:t>All other bits </a:t>
            </a:r>
            <a:r>
              <a:rPr lang="en-US" dirty="0" smtClean="0"/>
              <a:t>shifted right.</a:t>
            </a:r>
            <a:endParaRPr lang="en-US" dirty="0"/>
          </a:p>
          <a:p>
            <a:pPr lvl="1"/>
            <a:r>
              <a:rPr lang="en-US" dirty="0"/>
              <a:t>The value in the </a:t>
            </a:r>
            <a:r>
              <a:rPr lang="en-US" dirty="0" smtClean="0"/>
              <a:t>ARB field  indicates </a:t>
            </a:r>
            <a:r>
              <a:rPr lang="en-US" dirty="0"/>
              <a:t>when the page is </a:t>
            </a:r>
            <a:r>
              <a:rPr lang="en-US" dirty="0" smtClean="0"/>
              <a:t>accessed approximately</a:t>
            </a:r>
            <a:r>
              <a:rPr lang="en-US" dirty="0"/>
              <a:t>. 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 page is to be replaced, select the page with </a:t>
            </a:r>
            <a:r>
              <a:rPr lang="en-US" i="1" dirty="0" smtClean="0">
                <a:solidFill>
                  <a:srgbClr val="FF0000"/>
                </a:solidFill>
              </a:rPr>
              <a:t>smallest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ARB field </a:t>
            </a:r>
            <a:r>
              <a:rPr lang="en-US" dirty="0"/>
              <a:t>value.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4336596" y="4581128"/>
            <a:ext cx="288032" cy="36004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624628" y="4581128"/>
            <a:ext cx="288032" cy="36004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912660" y="4581128"/>
            <a:ext cx="288032" cy="36004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200692" y="4581128"/>
            <a:ext cx="288032" cy="36004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488724" y="4581128"/>
            <a:ext cx="288032" cy="36004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776756" y="4581128"/>
            <a:ext cx="288032" cy="36004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064788" y="4581128"/>
            <a:ext cx="288032" cy="36004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352820" y="4581128"/>
            <a:ext cx="288032" cy="36004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328806" y="4581128"/>
            <a:ext cx="288032" cy="36004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3760532" y="4761148"/>
            <a:ext cx="504056" cy="0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4984668" y="5013176"/>
            <a:ext cx="1008112" cy="0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203848" y="422148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bit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36596" y="4221088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ARB field for a page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7739-3191-3740-9777-E226B71DAB02}" type="slidenum">
              <a:rPr lang="en-US"/>
            </a:fld>
            <a:endParaRPr lang="en-US"/>
          </a:p>
        </p:txBody>
      </p:sp>
      <p:sp>
        <p:nvSpPr>
          <p:cNvPr id="163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Reference Bits</a:t>
            </a:r>
            <a:br>
              <a:rPr lang="en-US"/>
            </a:br>
            <a:r>
              <a:rPr lang="en-US"/>
              <a:t>Example</a:t>
            </a:r>
            <a:endParaRPr lang="en-US"/>
          </a:p>
        </p:txBody>
      </p:sp>
      <p:sp>
        <p:nvSpPr>
          <p:cNvPr id="163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tick 1: R: 0, ARB: </a:t>
            </a:r>
            <a:r>
              <a:rPr lang="en-US" dirty="0" smtClean="0"/>
              <a:t>0000000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 </a:t>
            </a:r>
            <a:r>
              <a:rPr lang="en-US" dirty="0"/>
              <a:t>is set (R:1)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tick 2: R:0, ARB: 1000000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 </a:t>
            </a:r>
            <a:r>
              <a:rPr lang="en-US" dirty="0"/>
              <a:t>is not set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tick 3: R:0, ARB: </a:t>
            </a:r>
            <a:r>
              <a:rPr lang="en-US" dirty="0" smtClean="0"/>
              <a:t>0100000tt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 </a:t>
            </a:r>
            <a:r>
              <a:rPr lang="en-US" dirty="0"/>
              <a:t>is set (R:1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At tick 4: R:0, ARB: </a:t>
            </a:r>
            <a:r>
              <a:rPr lang="en-US" dirty="0" smtClean="0"/>
              <a:t>1010000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….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4427984" y="3717032"/>
            <a:ext cx="3834582" cy="0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Rectangle 4"/>
          <p:cNvSpPr/>
          <p:nvPr/>
        </p:nvSpPr>
        <p:spPr bwMode="auto">
          <a:xfrm>
            <a:off x="4644008" y="3501008"/>
            <a:ext cx="45719" cy="43204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473064" y="3507104"/>
            <a:ext cx="45719" cy="43204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372200" y="3501008"/>
            <a:ext cx="45719" cy="43204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349359" y="3501008"/>
            <a:ext cx="45719" cy="43204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29803" y="3472418"/>
            <a:ext cx="24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0890-5AE8-1F49-98C7-81139D4E1BD2}" type="slidenum">
              <a:rPr lang="en-US"/>
            </a:fld>
            <a:endParaRPr lang="en-US"/>
          </a:p>
        </p:txBody>
      </p:sp>
      <p:sp>
        <p:nvSpPr>
          <p:cNvPr id="150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Second-Chance Algorithm 1</a:t>
            </a:r>
            <a:endParaRPr lang="en-US"/>
          </a:p>
        </p:txBody>
      </p:sp>
      <p:sp>
        <p:nvSpPr>
          <p:cNvPr id="150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FIFO that is checking if page is referenced or not; Need R bit</a:t>
            </a:r>
            <a:endParaRPr lang="en-US" dirty="0"/>
          </a:p>
          <a:p>
            <a:pPr lvl="2"/>
            <a:r>
              <a:rPr lang="en-US" dirty="0"/>
              <a:t>If page to be replaced, look to the FIFO list; remove the page close to head of the list and that has reference bit 0. </a:t>
            </a:r>
            <a:endParaRPr lang="en-US" dirty="0"/>
          </a:p>
          <a:p>
            <a:pPr lvl="1"/>
            <a:r>
              <a:rPr lang="en-US" dirty="0"/>
              <a:t>If the head has  R bit 1, move it to the back of the list (i.e. set the load time to the current time)  after clearing the R bit. </a:t>
            </a:r>
            <a:endParaRPr lang="en-US" dirty="0"/>
          </a:p>
          <a:p>
            <a:pPr lvl="2"/>
            <a:r>
              <a:rPr lang="en-US" dirty="0"/>
              <a:t>Then try to find another page that has 0 as R bit. </a:t>
            </a:r>
            <a:endParaRPr lang="en-US" dirty="0"/>
          </a:p>
          <a:p>
            <a:pPr lvl="1"/>
            <a:r>
              <a:rPr lang="en-US" dirty="0"/>
              <a:t>May require to change all 1</a:t>
            </a:r>
            <a:r>
              <a:rPr lang="ja-JP" altLang="en-US" dirty="0">
                <a:latin typeface="Arial" panose="020B0604020202020204"/>
              </a:rPr>
              <a:t>’</a:t>
            </a:r>
            <a:r>
              <a:rPr lang="en-US" dirty="0"/>
              <a:t>s to 0</a:t>
            </a:r>
            <a:r>
              <a:rPr lang="ja-JP" altLang="en-US" dirty="0">
                <a:latin typeface="Arial" panose="020B0604020202020204"/>
              </a:rPr>
              <a:t>’</a:t>
            </a:r>
            <a:r>
              <a:rPr lang="en-US" dirty="0"/>
              <a:t>s and then come back to the beginning of the queue. </a:t>
            </a:r>
            <a:endParaRPr lang="en-US" dirty="0"/>
          </a:p>
          <a:p>
            <a:pPr lvl="1"/>
            <a:r>
              <a:rPr lang="en-US" dirty="0"/>
              <a:t>Add a newly loaded page to the tail with R = 1. </a:t>
            </a:r>
            <a:endParaRPr lang="en-US" dirty="0"/>
          </a:p>
          <a:p>
            <a:pPr lvl="2">
              <a:buFontTx/>
              <a:buNone/>
            </a:pPr>
            <a:endParaRPr lang="en-US" dirty="0"/>
          </a:p>
        </p:txBody>
      </p:sp>
      <p:sp>
        <p:nvSpPr>
          <p:cNvPr id="1503236" name="Rectangle 4"/>
          <p:cNvSpPr>
            <a:spLocks noChangeArrowheads="1"/>
          </p:cNvSpPr>
          <p:nvPr/>
        </p:nvSpPr>
        <p:spPr bwMode="auto">
          <a:xfrm>
            <a:off x="1835150" y="4920853"/>
            <a:ext cx="503238" cy="57626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503237" name="Rectangle 5"/>
          <p:cNvSpPr>
            <a:spLocks noChangeArrowheads="1"/>
          </p:cNvSpPr>
          <p:nvPr/>
        </p:nvSpPr>
        <p:spPr bwMode="auto">
          <a:xfrm>
            <a:off x="2843213" y="4920853"/>
            <a:ext cx="503237" cy="57626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503238" name="Rectangle 6"/>
          <p:cNvSpPr>
            <a:spLocks noChangeArrowheads="1"/>
          </p:cNvSpPr>
          <p:nvPr/>
        </p:nvSpPr>
        <p:spPr bwMode="auto">
          <a:xfrm>
            <a:off x="3851275" y="4920853"/>
            <a:ext cx="503238" cy="57626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503239" name="Rectangle 7"/>
          <p:cNvSpPr>
            <a:spLocks noChangeArrowheads="1"/>
          </p:cNvSpPr>
          <p:nvPr/>
        </p:nvSpPr>
        <p:spPr bwMode="auto">
          <a:xfrm>
            <a:off x="4787900" y="4920853"/>
            <a:ext cx="503238" cy="57626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503240" name="Line 8"/>
          <p:cNvSpPr>
            <a:spLocks noChangeShapeType="1"/>
          </p:cNvSpPr>
          <p:nvPr/>
        </p:nvSpPr>
        <p:spPr bwMode="auto">
          <a:xfrm>
            <a:off x="2338388" y="5065316"/>
            <a:ext cx="5048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503241" name="Line 9"/>
          <p:cNvSpPr>
            <a:spLocks noChangeShapeType="1"/>
          </p:cNvSpPr>
          <p:nvPr/>
        </p:nvSpPr>
        <p:spPr bwMode="auto">
          <a:xfrm>
            <a:off x="3346450" y="5065316"/>
            <a:ext cx="5048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503242" name="Line 10"/>
          <p:cNvSpPr>
            <a:spLocks noChangeShapeType="1"/>
          </p:cNvSpPr>
          <p:nvPr/>
        </p:nvSpPr>
        <p:spPr bwMode="auto">
          <a:xfrm>
            <a:off x="4303713" y="5065316"/>
            <a:ext cx="5048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503243" name="Text Box 11"/>
          <p:cNvSpPr txBox="1">
            <a:spLocks noChangeArrowheads="1"/>
          </p:cNvSpPr>
          <p:nvPr/>
        </p:nvSpPr>
        <p:spPr bwMode="auto">
          <a:xfrm>
            <a:off x="1804988" y="4581128"/>
            <a:ext cx="60642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R=1</a:t>
            </a:r>
            <a:endParaRPr lang="en-US"/>
          </a:p>
        </p:txBody>
      </p:sp>
      <p:sp>
        <p:nvSpPr>
          <p:cNvPr id="1503244" name="Text Box 12"/>
          <p:cNvSpPr txBox="1">
            <a:spLocks noChangeArrowheads="1"/>
          </p:cNvSpPr>
          <p:nvPr/>
        </p:nvSpPr>
        <p:spPr bwMode="auto">
          <a:xfrm>
            <a:off x="2770188" y="4633516"/>
            <a:ext cx="60642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R=1</a:t>
            </a:r>
            <a:endParaRPr lang="en-US"/>
          </a:p>
        </p:txBody>
      </p:sp>
      <p:sp>
        <p:nvSpPr>
          <p:cNvPr id="1503245" name="Text Box 13"/>
          <p:cNvSpPr txBox="1">
            <a:spLocks noChangeArrowheads="1"/>
          </p:cNvSpPr>
          <p:nvPr/>
        </p:nvSpPr>
        <p:spPr bwMode="auto">
          <a:xfrm>
            <a:off x="3821113" y="4633516"/>
            <a:ext cx="60642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R=0</a:t>
            </a:r>
            <a:endParaRPr lang="en-US"/>
          </a:p>
        </p:txBody>
      </p:sp>
      <p:sp>
        <p:nvSpPr>
          <p:cNvPr id="1503246" name="Text Box 14"/>
          <p:cNvSpPr txBox="1">
            <a:spLocks noChangeArrowheads="1"/>
          </p:cNvSpPr>
          <p:nvPr/>
        </p:nvSpPr>
        <p:spPr bwMode="auto">
          <a:xfrm>
            <a:off x="4756150" y="4633516"/>
            <a:ext cx="60642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R=0</a:t>
            </a:r>
            <a:endParaRPr lang="en-US"/>
          </a:p>
        </p:txBody>
      </p:sp>
      <p:sp>
        <p:nvSpPr>
          <p:cNvPr id="1503247" name="Rectangle 15"/>
          <p:cNvSpPr>
            <a:spLocks noChangeArrowheads="1"/>
          </p:cNvSpPr>
          <p:nvPr/>
        </p:nvSpPr>
        <p:spPr bwMode="auto">
          <a:xfrm>
            <a:off x="5795963" y="4920853"/>
            <a:ext cx="503237" cy="57626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503248" name="Line 16"/>
          <p:cNvSpPr>
            <a:spLocks noChangeShapeType="1"/>
          </p:cNvSpPr>
          <p:nvPr/>
        </p:nvSpPr>
        <p:spPr bwMode="auto">
          <a:xfrm>
            <a:off x="5291138" y="5065316"/>
            <a:ext cx="5048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503249" name="Text Box 17"/>
          <p:cNvSpPr txBox="1">
            <a:spLocks noChangeArrowheads="1"/>
          </p:cNvSpPr>
          <p:nvPr/>
        </p:nvSpPr>
        <p:spPr bwMode="auto">
          <a:xfrm>
            <a:off x="5764213" y="4633516"/>
            <a:ext cx="60642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R=1</a:t>
            </a:r>
            <a:endParaRPr lang="en-US"/>
          </a:p>
        </p:txBody>
      </p:sp>
      <p:sp>
        <p:nvSpPr>
          <p:cNvPr id="1503250" name="Rectangle 18"/>
          <p:cNvSpPr>
            <a:spLocks noChangeArrowheads="1"/>
          </p:cNvSpPr>
          <p:nvPr/>
        </p:nvSpPr>
        <p:spPr bwMode="auto">
          <a:xfrm>
            <a:off x="6804025" y="4920853"/>
            <a:ext cx="503238" cy="57626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503251" name="Line 19"/>
          <p:cNvSpPr>
            <a:spLocks noChangeShapeType="1"/>
          </p:cNvSpPr>
          <p:nvPr/>
        </p:nvSpPr>
        <p:spPr bwMode="auto">
          <a:xfrm>
            <a:off x="6299200" y="5065316"/>
            <a:ext cx="5048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503252" name="Text Box 20"/>
          <p:cNvSpPr txBox="1">
            <a:spLocks noChangeArrowheads="1"/>
          </p:cNvSpPr>
          <p:nvPr/>
        </p:nvSpPr>
        <p:spPr bwMode="auto">
          <a:xfrm>
            <a:off x="6772275" y="4633516"/>
            <a:ext cx="60642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R=1</a:t>
            </a:r>
            <a:endParaRPr lang="en-US"/>
          </a:p>
        </p:txBody>
      </p:sp>
      <p:sp>
        <p:nvSpPr>
          <p:cNvPr id="1503253" name="Text Box 21"/>
          <p:cNvSpPr txBox="1">
            <a:spLocks noChangeArrowheads="1"/>
          </p:cNvSpPr>
          <p:nvPr/>
        </p:nvSpPr>
        <p:spPr bwMode="auto">
          <a:xfrm>
            <a:off x="1690688" y="5497116"/>
            <a:ext cx="7905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Head </a:t>
            </a:r>
            <a:endParaRPr lang="en-US"/>
          </a:p>
        </p:txBody>
      </p:sp>
      <p:sp>
        <p:nvSpPr>
          <p:cNvPr id="1503254" name="Text Box 22"/>
          <p:cNvSpPr txBox="1">
            <a:spLocks noChangeArrowheads="1"/>
          </p:cNvSpPr>
          <p:nvPr/>
        </p:nvSpPr>
        <p:spPr bwMode="auto">
          <a:xfrm>
            <a:off x="6405563" y="5497116"/>
            <a:ext cx="1298575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Tail </a:t>
            </a:r>
            <a:endParaRPr lang="en-US"/>
          </a:p>
          <a:p>
            <a:r>
              <a:rPr lang="en-US"/>
              <a:t>(Youngest)</a:t>
            </a:r>
            <a:endParaRPr lang="en-US"/>
          </a:p>
        </p:txBody>
      </p:sp>
      <p:sp>
        <p:nvSpPr>
          <p:cNvPr id="1503255" name="Line 23"/>
          <p:cNvSpPr>
            <a:spLocks noChangeShapeType="1"/>
          </p:cNvSpPr>
          <p:nvPr/>
        </p:nvSpPr>
        <p:spPr bwMode="auto">
          <a:xfrm>
            <a:off x="1042988" y="5217716"/>
            <a:ext cx="6477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503256" name="Text Box 24"/>
          <p:cNvSpPr txBox="1">
            <a:spLocks noChangeArrowheads="1"/>
          </p:cNvSpPr>
          <p:nvPr/>
        </p:nvSpPr>
        <p:spPr bwMode="auto">
          <a:xfrm>
            <a:off x="1611313" y="5851128"/>
            <a:ext cx="942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(oldest)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18D72-CDE5-274C-8C6D-38B9AB711D55}" type="slidenum">
              <a:rPr lang="en-US"/>
            </a:fld>
            <a:endParaRPr lang="en-US"/>
          </a:p>
        </p:txBody>
      </p:sp>
      <p:sp>
        <p:nvSpPr>
          <p:cNvPr id="1641546" name="Line 74"/>
          <p:cNvSpPr>
            <a:spLocks noChangeShapeType="1"/>
          </p:cNvSpPr>
          <p:nvPr/>
        </p:nvSpPr>
        <p:spPr bwMode="auto">
          <a:xfrm>
            <a:off x="3779838" y="4752975"/>
            <a:ext cx="237648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641545" name="Line 73"/>
          <p:cNvSpPr>
            <a:spLocks noChangeShapeType="1"/>
          </p:cNvSpPr>
          <p:nvPr/>
        </p:nvSpPr>
        <p:spPr bwMode="auto">
          <a:xfrm>
            <a:off x="3851275" y="2527300"/>
            <a:ext cx="237648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64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Second-Chance Algorithm 1</a:t>
            </a:r>
            <a:endParaRPr lang="en-US"/>
          </a:p>
        </p:txBody>
      </p:sp>
      <p:sp>
        <p:nvSpPr>
          <p:cNvPr id="1641487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Example: </a:t>
            </a:r>
            <a:endParaRPr lang="en-US"/>
          </a:p>
          <a:p>
            <a:endParaRPr lang="en-US"/>
          </a:p>
          <a:p>
            <a:pPr lvl="1"/>
            <a:endParaRPr lang="en-US"/>
          </a:p>
        </p:txBody>
      </p:sp>
      <p:sp>
        <p:nvSpPr>
          <p:cNvPr id="1641509" name="Rectangle 37"/>
          <p:cNvSpPr>
            <a:spLocks noChangeArrowheads="1"/>
          </p:cNvSpPr>
          <p:nvPr/>
        </p:nvSpPr>
        <p:spPr bwMode="auto">
          <a:xfrm>
            <a:off x="3544888" y="2349500"/>
            <a:ext cx="360362" cy="360363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r>
              <a:rPr lang="en-US"/>
              <a:t>C</a:t>
            </a:r>
            <a:endParaRPr lang="en-US"/>
          </a:p>
        </p:txBody>
      </p:sp>
      <p:sp>
        <p:nvSpPr>
          <p:cNvPr id="1641510" name="Rectangle 38"/>
          <p:cNvSpPr>
            <a:spLocks noChangeArrowheads="1"/>
          </p:cNvSpPr>
          <p:nvPr/>
        </p:nvSpPr>
        <p:spPr bwMode="auto">
          <a:xfrm>
            <a:off x="4192588" y="2349500"/>
            <a:ext cx="360362" cy="360363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r>
              <a:rPr lang="en-US"/>
              <a:t>A</a:t>
            </a:r>
            <a:endParaRPr lang="en-US"/>
          </a:p>
        </p:txBody>
      </p:sp>
      <p:sp>
        <p:nvSpPr>
          <p:cNvPr id="1641511" name="Rectangle 39"/>
          <p:cNvSpPr>
            <a:spLocks noChangeArrowheads="1"/>
          </p:cNvSpPr>
          <p:nvPr/>
        </p:nvSpPr>
        <p:spPr bwMode="auto">
          <a:xfrm>
            <a:off x="4787900" y="2349500"/>
            <a:ext cx="360363" cy="360363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r>
              <a:rPr lang="en-US"/>
              <a:t>B</a:t>
            </a:r>
            <a:endParaRPr lang="en-US"/>
          </a:p>
        </p:txBody>
      </p:sp>
      <p:sp>
        <p:nvSpPr>
          <p:cNvPr id="1641512" name="Rectangle 40"/>
          <p:cNvSpPr>
            <a:spLocks noChangeArrowheads="1"/>
          </p:cNvSpPr>
          <p:nvPr/>
        </p:nvSpPr>
        <p:spPr bwMode="auto">
          <a:xfrm>
            <a:off x="5416550" y="2349500"/>
            <a:ext cx="360363" cy="360363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r>
              <a:rPr lang="en-US"/>
              <a:t>E</a:t>
            </a:r>
            <a:endParaRPr lang="en-US"/>
          </a:p>
        </p:txBody>
      </p:sp>
      <p:sp>
        <p:nvSpPr>
          <p:cNvPr id="1641513" name="Rectangle 41"/>
          <p:cNvSpPr>
            <a:spLocks noChangeArrowheads="1"/>
          </p:cNvSpPr>
          <p:nvPr/>
        </p:nvSpPr>
        <p:spPr bwMode="auto">
          <a:xfrm>
            <a:off x="6064250" y="2349500"/>
            <a:ext cx="360363" cy="360363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r>
              <a:rPr lang="en-US"/>
              <a:t>D</a:t>
            </a:r>
            <a:endParaRPr lang="en-US"/>
          </a:p>
        </p:txBody>
      </p:sp>
      <p:sp>
        <p:nvSpPr>
          <p:cNvPr id="1641514" name="Text Box 42"/>
          <p:cNvSpPr txBox="1">
            <a:spLocks noChangeArrowheads="1"/>
          </p:cNvSpPr>
          <p:nvPr/>
        </p:nvSpPr>
        <p:spPr bwMode="auto">
          <a:xfrm>
            <a:off x="3689350" y="2060575"/>
            <a:ext cx="307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1</a:t>
            </a:r>
            <a:endParaRPr lang="en-US"/>
          </a:p>
        </p:txBody>
      </p:sp>
      <p:sp>
        <p:nvSpPr>
          <p:cNvPr id="1641515" name="Text Box 43"/>
          <p:cNvSpPr txBox="1">
            <a:spLocks noChangeArrowheads="1"/>
          </p:cNvSpPr>
          <p:nvPr/>
        </p:nvSpPr>
        <p:spPr bwMode="auto">
          <a:xfrm>
            <a:off x="4337050" y="2060575"/>
            <a:ext cx="307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1</a:t>
            </a:r>
            <a:endParaRPr lang="en-US"/>
          </a:p>
        </p:txBody>
      </p:sp>
      <p:sp>
        <p:nvSpPr>
          <p:cNvPr id="1641516" name="Text Box 44"/>
          <p:cNvSpPr txBox="1">
            <a:spLocks noChangeArrowheads="1"/>
          </p:cNvSpPr>
          <p:nvPr/>
        </p:nvSpPr>
        <p:spPr bwMode="auto">
          <a:xfrm>
            <a:off x="4932363" y="2060575"/>
            <a:ext cx="307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0</a:t>
            </a:r>
            <a:endParaRPr lang="en-US"/>
          </a:p>
        </p:txBody>
      </p:sp>
      <p:sp>
        <p:nvSpPr>
          <p:cNvPr id="1641517" name="Text Box 45"/>
          <p:cNvSpPr txBox="1">
            <a:spLocks noChangeArrowheads="1"/>
          </p:cNvSpPr>
          <p:nvPr/>
        </p:nvSpPr>
        <p:spPr bwMode="auto">
          <a:xfrm>
            <a:off x="5561013" y="2060575"/>
            <a:ext cx="307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0</a:t>
            </a:r>
            <a:endParaRPr lang="en-US"/>
          </a:p>
        </p:txBody>
      </p:sp>
      <p:sp>
        <p:nvSpPr>
          <p:cNvPr id="1641518" name="Text Box 46"/>
          <p:cNvSpPr txBox="1">
            <a:spLocks noChangeArrowheads="1"/>
          </p:cNvSpPr>
          <p:nvPr/>
        </p:nvSpPr>
        <p:spPr bwMode="auto">
          <a:xfrm>
            <a:off x="6208713" y="2060575"/>
            <a:ext cx="307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1</a:t>
            </a:r>
            <a:endParaRPr lang="en-US"/>
          </a:p>
        </p:txBody>
      </p:sp>
      <p:sp>
        <p:nvSpPr>
          <p:cNvPr id="1641521" name="Rectangle 49"/>
          <p:cNvSpPr>
            <a:spLocks noChangeArrowheads="1"/>
          </p:cNvSpPr>
          <p:nvPr/>
        </p:nvSpPr>
        <p:spPr bwMode="auto">
          <a:xfrm>
            <a:off x="5991225" y="4575175"/>
            <a:ext cx="360363" cy="360363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r>
              <a:rPr lang="en-US"/>
              <a:t>H </a:t>
            </a:r>
            <a:endParaRPr lang="en-US"/>
          </a:p>
        </p:txBody>
      </p:sp>
      <p:sp>
        <p:nvSpPr>
          <p:cNvPr id="1641522" name="Rectangle 50"/>
          <p:cNvSpPr>
            <a:spLocks noChangeArrowheads="1"/>
          </p:cNvSpPr>
          <p:nvPr/>
        </p:nvSpPr>
        <p:spPr bwMode="auto">
          <a:xfrm>
            <a:off x="3543300" y="4575175"/>
            <a:ext cx="360363" cy="360363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r>
              <a:rPr lang="en-US"/>
              <a:t>E</a:t>
            </a:r>
            <a:endParaRPr lang="en-US"/>
          </a:p>
        </p:txBody>
      </p:sp>
      <p:sp>
        <p:nvSpPr>
          <p:cNvPr id="1641523" name="Rectangle 51"/>
          <p:cNvSpPr>
            <a:spLocks noChangeArrowheads="1"/>
          </p:cNvSpPr>
          <p:nvPr/>
        </p:nvSpPr>
        <p:spPr bwMode="auto">
          <a:xfrm>
            <a:off x="4191000" y="4575175"/>
            <a:ext cx="360363" cy="360363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r>
              <a:rPr lang="en-US"/>
              <a:t>D</a:t>
            </a:r>
            <a:endParaRPr lang="en-US"/>
          </a:p>
        </p:txBody>
      </p:sp>
      <p:sp>
        <p:nvSpPr>
          <p:cNvPr id="1641530" name="Text Box 58"/>
          <p:cNvSpPr txBox="1">
            <a:spLocks noChangeArrowheads="1"/>
          </p:cNvSpPr>
          <p:nvPr/>
        </p:nvSpPr>
        <p:spPr bwMode="auto">
          <a:xfrm>
            <a:off x="827088" y="2349500"/>
            <a:ext cx="23018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Before page removal</a:t>
            </a:r>
            <a:endParaRPr lang="en-US"/>
          </a:p>
        </p:txBody>
      </p:sp>
      <p:sp>
        <p:nvSpPr>
          <p:cNvPr id="1641531" name="Text Box 59"/>
          <p:cNvSpPr txBox="1">
            <a:spLocks noChangeArrowheads="1"/>
          </p:cNvSpPr>
          <p:nvPr/>
        </p:nvSpPr>
        <p:spPr bwMode="auto">
          <a:xfrm>
            <a:off x="755650" y="4575175"/>
            <a:ext cx="21113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After page removal</a:t>
            </a:r>
            <a:endParaRPr lang="en-US"/>
          </a:p>
        </p:txBody>
      </p:sp>
      <p:sp>
        <p:nvSpPr>
          <p:cNvPr id="1641532" name="Text Box 60"/>
          <p:cNvSpPr txBox="1">
            <a:spLocks noChangeArrowheads="1"/>
          </p:cNvSpPr>
          <p:nvPr/>
        </p:nvSpPr>
        <p:spPr bwMode="auto">
          <a:xfrm>
            <a:off x="3648241" y="5293640"/>
            <a:ext cx="1528280" cy="3715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dirty="0" smtClean="0"/>
              <a:t>B </a:t>
            </a:r>
            <a:r>
              <a:rPr lang="en-US" smtClean="0"/>
              <a:t>is removed</a:t>
            </a:r>
            <a:endParaRPr lang="en-US" dirty="0"/>
          </a:p>
        </p:txBody>
      </p:sp>
      <p:sp>
        <p:nvSpPr>
          <p:cNvPr id="1641535" name="Text Box 63"/>
          <p:cNvSpPr txBox="1">
            <a:spLocks noChangeArrowheads="1"/>
          </p:cNvSpPr>
          <p:nvPr/>
        </p:nvSpPr>
        <p:spPr bwMode="auto">
          <a:xfrm>
            <a:off x="6135688" y="4279900"/>
            <a:ext cx="307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1</a:t>
            </a:r>
            <a:endParaRPr lang="en-US"/>
          </a:p>
        </p:txBody>
      </p:sp>
      <p:sp>
        <p:nvSpPr>
          <p:cNvPr id="1641536" name="Text Box 64"/>
          <p:cNvSpPr txBox="1">
            <a:spLocks noChangeArrowheads="1"/>
          </p:cNvSpPr>
          <p:nvPr/>
        </p:nvSpPr>
        <p:spPr bwMode="auto">
          <a:xfrm>
            <a:off x="3687763" y="4279900"/>
            <a:ext cx="307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0</a:t>
            </a:r>
            <a:endParaRPr lang="en-US"/>
          </a:p>
        </p:txBody>
      </p:sp>
      <p:sp>
        <p:nvSpPr>
          <p:cNvPr id="1641537" name="Text Box 65"/>
          <p:cNvSpPr txBox="1">
            <a:spLocks noChangeArrowheads="1"/>
          </p:cNvSpPr>
          <p:nvPr/>
        </p:nvSpPr>
        <p:spPr bwMode="auto">
          <a:xfrm>
            <a:off x="4335463" y="4279900"/>
            <a:ext cx="307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1</a:t>
            </a:r>
            <a:endParaRPr lang="en-US"/>
          </a:p>
        </p:txBody>
      </p:sp>
      <p:sp>
        <p:nvSpPr>
          <p:cNvPr id="1641538" name="Rectangle 66"/>
          <p:cNvSpPr>
            <a:spLocks noChangeArrowheads="1"/>
          </p:cNvSpPr>
          <p:nvPr/>
        </p:nvSpPr>
        <p:spPr bwMode="auto">
          <a:xfrm>
            <a:off x="4787900" y="4581525"/>
            <a:ext cx="360363" cy="360363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r>
              <a:rPr lang="en-US"/>
              <a:t>C</a:t>
            </a:r>
            <a:endParaRPr lang="en-US"/>
          </a:p>
        </p:txBody>
      </p:sp>
      <p:sp>
        <p:nvSpPr>
          <p:cNvPr id="1641539" name="Rectangle 67"/>
          <p:cNvSpPr>
            <a:spLocks noChangeArrowheads="1"/>
          </p:cNvSpPr>
          <p:nvPr/>
        </p:nvSpPr>
        <p:spPr bwMode="auto">
          <a:xfrm>
            <a:off x="5414963" y="4581525"/>
            <a:ext cx="360362" cy="360363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r>
              <a:rPr lang="en-US"/>
              <a:t>A</a:t>
            </a:r>
            <a:endParaRPr lang="en-US"/>
          </a:p>
        </p:txBody>
      </p:sp>
      <p:sp>
        <p:nvSpPr>
          <p:cNvPr id="1641540" name="Text Box 68"/>
          <p:cNvSpPr txBox="1">
            <a:spLocks noChangeArrowheads="1"/>
          </p:cNvSpPr>
          <p:nvPr/>
        </p:nvSpPr>
        <p:spPr bwMode="auto">
          <a:xfrm>
            <a:off x="4932363" y="4286250"/>
            <a:ext cx="307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0</a:t>
            </a:r>
            <a:endParaRPr lang="en-US"/>
          </a:p>
        </p:txBody>
      </p:sp>
      <p:sp>
        <p:nvSpPr>
          <p:cNvPr id="1641541" name="Text Box 69"/>
          <p:cNvSpPr txBox="1">
            <a:spLocks noChangeArrowheads="1"/>
          </p:cNvSpPr>
          <p:nvPr/>
        </p:nvSpPr>
        <p:spPr bwMode="auto">
          <a:xfrm>
            <a:off x="5559425" y="4286250"/>
            <a:ext cx="307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0</a:t>
            </a:r>
            <a:endParaRPr lang="en-US"/>
          </a:p>
        </p:txBody>
      </p:sp>
      <p:sp>
        <p:nvSpPr>
          <p:cNvPr id="1641542" name="Line 70"/>
          <p:cNvSpPr>
            <a:spLocks noChangeShapeType="1"/>
          </p:cNvSpPr>
          <p:nvPr/>
        </p:nvSpPr>
        <p:spPr bwMode="auto">
          <a:xfrm>
            <a:off x="3708400" y="1844675"/>
            <a:ext cx="0" cy="2889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641543" name="Text Box 71"/>
          <p:cNvSpPr txBox="1">
            <a:spLocks noChangeArrowheads="1"/>
          </p:cNvSpPr>
          <p:nvPr/>
        </p:nvSpPr>
        <p:spPr bwMode="auto">
          <a:xfrm>
            <a:off x="3348038" y="1484313"/>
            <a:ext cx="7270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Head</a:t>
            </a:r>
            <a:endParaRPr lang="en-US"/>
          </a:p>
        </p:txBody>
      </p:sp>
      <p:sp>
        <p:nvSpPr>
          <p:cNvPr id="33" name="Text Box 60"/>
          <p:cNvSpPr txBox="1">
            <a:spLocks noChangeArrowheads="1"/>
          </p:cNvSpPr>
          <p:nvPr/>
        </p:nvSpPr>
        <p:spPr bwMode="auto">
          <a:xfrm>
            <a:off x="2852738" y="3646488"/>
            <a:ext cx="17176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dirty="0"/>
              <a:t>Access page 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7E3C3-ADD7-8345-9CF0-7B73CBAD12F5}" type="slidenum">
              <a:rPr lang="en-US"/>
            </a:fld>
            <a:endParaRPr lang="en-US"/>
          </a:p>
        </p:txBody>
      </p:sp>
      <p:sp>
        <p:nvSpPr>
          <p:cNvPr id="14858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Second-Chance Algorithm 2</a:t>
            </a:r>
            <a:br>
              <a:rPr lang="en-US" sz="2800"/>
            </a:br>
            <a:r>
              <a:rPr lang="en-US" sz="2800"/>
              <a:t>(Clock Algorithm)</a:t>
            </a:r>
            <a:endParaRPr lang="en-US" sz="2800"/>
          </a:p>
        </p:txBody>
      </p:sp>
      <p:pic>
        <p:nvPicPr>
          <p:cNvPr id="1485829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613" y="1574800"/>
            <a:ext cx="5897562" cy="473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5830" name="Rectangle 6"/>
          <p:cNvSpPr>
            <a:spLocks noChangeArrowheads="1"/>
          </p:cNvSpPr>
          <p:nvPr/>
        </p:nvSpPr>
        <p:spPr bwMode="auto">
          <a:xfrm>
            <a:off x="179388" y="1412875"/>
            <a:ext cx="3024187" cy="17399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lvl="2"/>
            <a:endParaRPr lang="en-US" dirty="0"/>
          </a:p>
          <a:p>
            <a:r>
              <a:rPr lang="en-US" dirty="0"/>
              <a:t>Second chance can </a:t>
            </a:r>
            <a:endParaRPr lang="en-US" dirty="0"/>
          </a:p>
          <a:p>
            <a:r>
              <a:rPr lang="en-US" dirty="0"/>
              <a:t>be implemented using</a:t>
            </a:r>
            <a:endParaRPr lang="en-US" dirty="0"/>
          </a:p>
          <a:p>
            <a:r>
              <a:rPr lang="en-US" dirty="0"/>
              <a:t> a </a:t>
            </a:r>
            <a:r>
              <a:rPr lang="en-US" dirty="0">
                <a:solidFill>
                  <a:srgbClr val="FF3300"/>
                </a:solidFill>
              </a:rPr>
              <a:t>circular</a:t>
            </a:r>
            <a:r>
              <a:rPr lang="en-US" dirty="0"/>
              <a:t> list of pages; </a:t>
            </a:r>
            <a:endParaRPr lang="en-US" dirty="0"/>
          </a:p>
          <a:p>
            <a:pPr lvl="1"/>
            <a:r>
              <a:rPr lang="en-US" dirty="0"/>
              <a:t>Then it is also called </a:t>
            </a:r>
            <a:endParaRPr lang="en-US" dirty="0"/>
          </a:p>
          <a:p>
            <a:pPr lvl="1"/>
            <a:r>
              <a:rPr lang="en-US" dirty="0">
                <a:solidFill>
                  <a:srgbClr val="FF3300"/>
                </a:solidFill>
              </a:rPr>
              <a:t>Clock</a:t>
            </a:r>
            <a:r>
              <a:rPr lang="en-US" dirty="0"/>
              <a:t> algorithm</a:t>
            </a:r>
            <a:endParaRPr lang="en-US" dirty="0"/>
          </a:p>
        </p:txBody>
      </p:sp>
      <p:sp>
        <p:nvSpPr>
          <p:cNvPr id="1485831" name="Rectangle 7"/>
          <p:cNvSpPr>
            <a:spLocks noChangeArrowheads="1"/>
          </p:cNvSpPr>
          <p:nvPr/>
        </p:nvSpPr>
        <p:spPr bwMode="auto">
          <a:xfrm>
            <a:off x="2055813" y="3084513"/>
            <a:ext cx="1584325" cy="2524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lIns="90000" tIns="46800" rIns="90000" bIns="46800" anchor="ctr"/>
          <a:lstStyle/>
          <a:p>
            <a:r>
              <a:rPr lang="en-US" sz="1200" b="1"/>
              <a:t>Next victim pointer</a:t>
            </a:r>
            <a:endParaRPr lang="en-US" sz="1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3A708-79A0-DB44-921E-13259B9621AB}" type="slidenum">
              <a:rPr lang="en-US"/>
            </a:fld>
            <a:endParaRPr lang="en-US"/>
          </a:p>
        </p:txBody>
      </p:sp>
      <p:sp>
        <p:nvSpPr>
          <p:cNvPr id="163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Enhanced Second-Change Algorithm</a:t>
            </a:r>
            <a:endParaRPr lang="en-US"/>
          </a:p>
        </p:txBody>
      </p:sp>
      <p:sp>
        <p:nvSpPr>
          <p:cNvPr id="163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also the </a:t>
            </a:r>
            <a:r>
              <a:rPr lang="en-US" dirty="0">
                <a:solidFill>
                  <a:srgbClr val="FF3300"/>
                </a:solidFill>
              </a:rPr>
              <a:t>reference bits</a:t>
            </a:r>
            <a:r>
              <a:rPr lang="en-US" dirty="0"/>
              <a:t> and the </a:t>
            </a:r>
            <a:r>
              <a:rPr lang="en-US" dirty="0">
                <a:solidFill>
                  <a:srgbClr val="FF3300"/>
                </a:solidFill>
              </a:rPr>
              <a:t>modified </a:t>
            </a:r>
            <a:r>
              <a:rPr lang="en-US" dirty="0" smtClean="0">
                <a:solidFill>
                  <a:srgbClr val="FF3300"/>
                </a:solidFill>
              </a:rPr>
              <a:t>bits (dirty bit)</a:t>
            </a:r>
            <a:r>
              <a:rPr lang="en-US" dirty="0" smtClean="0"/>
              <a:t> </a:t>
            </a:r>
            <a:r>
              <a:rPr lang="en-US" dirty="0"/>
              <a:t>of pages</a:t>
            </a:r>
            <a:endParaRPr lang="en-US" dirty="0"/>
          </a:p>
          <a:p>
            <a:pPr lvl="1"/>
            <a:r>
              <a:rPr lang="en-US" dirty="0"/>
              <a:t>Reference (R) bit: page is referenced in the last interval</a:t>
            </a:r>
            <a:endParaRPr lang="en-US" dirty="0"/>
          </a:p>
          <a:p>
            <a:pPr lvl="1"/>
            <a:r>
              <a:rPr lang="en-US" dirty="0"/>
              <a:t>Modified (M) bit: page is modified after being loaded into memory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Four possible cases (R,M): </a:t>
            </a:r>
            <a:endParaRPr lang="en-US" dirty="0"/>
          </a:p>
          <a:p>
            <a:pPr lvl="1"/>
            <a:r>
              <a:rPr lang="en-US" dirty="0"/>
              <a:t>0,0: neither recently used nor modified</a:t>
            </a:r>
            <a:endParaRPr lang="en-US" dirty="0"/>
          </a:p>
          <a:p>
            <a:pPr lvl="1"/>
            <a:r>
              <a:rPr lang="tr-TR" dirty="0"/>
              <a:t>0</a:t>
            </a:r>
            <a:r>
              <a:rPr lang="en-US" dirty="0"/>
              <a:t>,1: not recently used but modified </a:t>
            </a:r>
            <a:endParaRPr lang="en-US" dirty="0"/>
          </a:p>
          <a:p>
            <a:pPr lvl="1"/>
            <a:r>
              <a:rPr lang="en-US" dirty="0"/>
              <a:t>1,0: recently used but clean</a:t>
            </a:r>
            <a:endParaRPr lang="en-US" dirty="0"/>
          </a:p>
          <a:p>
            <a:pPr lvl="1"/>
            <a:r>
              <a:rPr lang="en-US" dirty="0"/>
              <a:t>1,1: recently used and modified</a:t>
            </a:r>
            <a:endParaRPr lang="en-US" dirty="0"/>
          </a:p>
          <a:p>
            <a:r>
              <a:rPr lang="en-US" dirty="0"/>
              <a:t>We replace the first page encountered in the lowest non-empty class.</a:t>
            </a:r>
            <a:endParaRPr lang="en-US" dirty="0"/>
          </a:p>
          <a:p>
            <a:r>
              <a:rPr lang="en-US" dirty="0"/>
              <a:t>Rest is the same with second-chance algorithm</a:t>
            </a:r>
            <a:endParaRPr lang="en-US" dirty="0"/>
          </a:p>
          <a:p>
            <a:endParaRPr lang="en-US" dirty="0"/>
          </a:p>
          <a:p>
            <a:endParaRPr lang="en-US" i="1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8F37D-F2FD-B74F-A122-ACBEF50FE642}" type="slidenum">
              <a:rPr lang="en-US"/>
            </a:fld>
            <a:endParaRPr lang="en-US"/>
          </a:p>
        </p:txBody>
      </p:sp>
      <p:sp>
        <p:nvSpPr>
          <p:cNvPr id="148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Algorithms</a:t>
            </a:r>
            <a:endParaRPr lang="en-US"/>
          </a:p>
        </p:txBody>
      </p:sp>
      <p:sp>
        <p:nvSpPr>
          <p:cNvPr id="148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a counter of the number of references that have been made to each page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LFU</a:t>
            </a:r>
            <a:r>
              <a:rPr lang="en-US" dirty="0"/>
              <a:t> Algorithm:  replaces page with smallest count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MFU</a:t>
            </a:r>
            <a:r>
              <a:rPr lang="en-US" dirty="0"/>
              <a:t> Algorithm: based on the argument that the page with the smallest count was probably just brought in and has yet to be used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CC260-28E7-2440-84AF-B92133CB83A8}" type="slidenum">
              <a:rPr lang="en-US"/>
            </a:fld>
            <a:endParaRPr lang="en-US"/>
          </a:p>
        </p:txBody>
      </p:sp>
      <p:sp>
        <p:nvSpPr>
          <p:cNvPr id="149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Allocation of Frames</a:t>
            </a:r>
            <a:endParaRPr lang="en-US"/>
          </a:p>
        </p:txBody>
      </p:sp>
      <p:sp>
        <p:nvSpPr>
          <p:cNvPr id="149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process </a:t>
            </a:r>
            <a:r>
              <a:rPr lang="en-US" dirty="0">
                <a:solidFill>
                  <a:srgbClr val="FF3300"/>
                </a:solidFill>
              </a:rPr>
              <a:t>needs</a:t>
            </a:r>
            <a:r>
              <a:rPr lang="en-US" dirty="0"/>
              <a:t> </a:t>
            </a:r>
            <a:r>
              <a:rPr lang="en-US" i="1" dirty="0">
                <a:solidFill>
                  <a:srgbClr val="FF3300"/>
                </a:solidFill>
              </a:rPr>
              <a:t>minimum</a:t>
            </a:r>
            <a:r>
              <a:rPr lang="en-US" dirty="0"/>
              <a:t> number of pages</a:t>
            </a:r>
            <a:endParaRPr lang="en-US" dirty="0"/>
          </a:p>
          <a:p>
            <a:r>
              <a:rPr lang="en-US" dirty="0"/>
              <a:t>Example:  IBM 370 – 6 pages to handle SS MOVE instruction:</a:t>
            </a:r>
            <a:endParaRPr lang="en-US" dirty="0"/>
          </a:p>
          <a:p>
            <a:pPr lvl="1"/>
            <a:r>
              <a:rPr lang="en-US" dirty="0"/>
              <a:t>instruction is 6 bytes, might span 2 pages</a:t>
            </a:r>
            <a:endParaRPr lang="en-US" dirty="0"/>
          </a:p>
          <a:p>
            <a:pPr lvl="1"/>
            <a:r>
              <a:rPr lang="en-US" dirty="0"/>
              <a:t>2 pages to handle </a:t>
            </a:r>
            <a:r>
              <a:rPr lang="en-US" i="1" dirty="0"/>
              <a:t>from</a:t>
            </a:r>
            <a:endParaRPr lang="en-US" i="1" dirty="0"/>
          </a:p>
          <a:p>
            <a:pPr lvl="1"/>
            <a:r>
              <a:rPr lang="en-US" dirty="0"/>
              <a:t>2 pages to handle </a:t>
            </a:r>
            <a:r>
              <a:rPr lang="en-US" i="1" dirty="0"/>
              <a:t>to</a:t>
            </a:r>
            <a:endParaRPr lang="en-US" i="1" dirty="0"/>
          </a:p>
          <a:p>
            <a:pPr lvl="1"/>
            <a:endParaRPr lang="en-US" i="1" dirty="0"/>
          </a:p>
          <a:p>
            <a:r>
              <a:rPr lang="en-US" dirty="0"/>
              <a:t>Various allocation approaches</a:t>
            </a:r>
            <a:endParaRPr lang="en-US" dirty="0"/>
          </a:p>
          <a:p>
            <a:pPr lvl="1"/>
            <a:r>
              <a:rPr lang="en-US" dirty="0">
                <a:solidFill>
                  <a:srgbClr val="FF3300"/>
                </a:solidFill>
              </a:rPr>
              <a:t>fixed</a:t>
            </a:r>
            <a:r>
              <a:rPr lang="en-US" dirty="0"/>
              <a:t> allocation (this is a kind of </a:t>
            </a:r>
            <a:r>
              <a:rPr lang="en-US" i="1" dirty="0">
                <a:solidFill>
                  <a:srgbClr val="FF0000"/>
                </a:solidFill>
              </a:rPr>
              <a:t>local</a:t>
            </a:r>
            <a:r>
              <a:rPr lang="en-US" dirty="0"/>
              <a:t> allocation)</a:t>
            </a:r>
            <a:endParaRPr lang="en-US" dirty="0"/>
          </a:p>
          <a:p>
            <a:pPr lvl="2"/>
            <a:r>
              <a:rPr lang="en-US" i="1" dirty="0"/>
              <a:t>Equal</a:t>
            </a:r>
            <a:r>
              <a:rPr lang="en-US" dirty="0"/>
              <a:t> allocation</a:t>
            </a:r>
            <a:endParaRPr lang="en-US" dirty="0"/>
          </a:p>
          <a:p>
            <a:pPr lvl="2"/>
            <a:r>
              <a:rPr lang="en-US" i="1" dirty="0"/>
              <a:t>Proportional</a:t>
            </a:r>
            <a:r>
              <a:rPr lang="en-US" dirty="0"/>
              <a:t> allocation (proportional to the size)</a:t>
            </a:r>
            <a:endParaRPr lang="en-US" dirty="0"/>
          </a:p>
          <a:p>
            <a:pPr lvl="1"/>
            <a:r>
              <a:rPr lang="en-US" dirty="0">
                <a:solidFill>
                  <a:srgbClr val="FF3300"/>
                </a:solidFill>
              </a:rPr>
              <a:t>priority</a:t>
            </a:r>
            <a:r>
              <a:rPr lang="en-US" dirty="0"/>
              <a:t> allocation (this is a kind of global allocation)</a:t>
            </a:r>
            <a:endParaRPr lang="en-US" dirty="0"/>
          </a:p>
          <a:p>
            <a:pPr lvl="1"/>
            <a:r>
              <a:rPr lang="en-US" dirty="0">
                <a:solidFill>
                  <a:srgbClr val="FF3300"/>
                </a:solidFill>
              </a:rPr>
              <a:t>global</a:t>
            </a:r>
            <a:r>
              <a:rPr lang="en-US" dirty="0"/>
              <a:t> allocation</a:t>
            </a:r>
            <a:endParaRPr lang="en-US" dirty="0"/>
          </a:p>
          <a:p>
            <a:pPr lvl="1"/>
            <a:r>
              <a:rPr lang="en-US" dirty="0">
                <a:solidFill>
                  <a:srgbClr val="FF3300"/>
                </a:solidFill>
              </a:rPr>
              <a:t>local</a:t>
            </a:r>
            <a:r>
              <a:rPr lang="en-US" dirty="0"/>
              <a:t> allocation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BBD5B-F5B1-AB4B-9085-92389B678181}" type="slidenum">
              <a:rPr lang="en-US"/>
            </a:fld>
            <a:endParaRPr lang="en-US"/>
          </a:p>
        </p:txBody>
      </p:sp>
      <p:sp>
        <p:nvSpPr>
          <p:cNvPr id="15052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Fixed Allocation</a:t>
            </a:r>
            <a:endParaRPr lang="en-US"/>
          </a:p>
        </p:txBody>
      </p:sp>
      <p:sp>
        <p:nvSpPr>
          <p:cNvPr id="1505285" name="Rectangle 3"/>
          <p:cNvSpPr>
            <a:spLocks noChangeArrowheads="1"/>
          </p:cNvSpPr>
          <p:nvPr/>
        </p:nvSpPr>
        <p:spPr bwMode="auto">
          <a:xfrm>
            <a:off x="901700" y="1397000"/>
            <a:ext cx="7551738" cy="38417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rgbClr val="FF3300"/>
                </a:solidFill>
              </a:rPr>
              <a:t>Equal allocation</a:t>
            </a:r>
            <a:r>
              <a:rPr lang="en-US"/>
              <a:t> – For example, if there are 100 frames and 5 processes, give each process 20 frames.</a:t>
            </a:r>
            <a:endParaRPr lang="en-US"/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rgbClr val="FF3300"/>
                </a:solidFill>
              </a:rPr>
              <a:t>Proportional allocation</a:t>
            </a:r>
            <a:r>
              <a:rPr lang="en-US"/>
              <a:t> – Allocate according to the size of process</a:t>
            </a:r>
            <a:endParaRPr lang="en-US"/>
          </a:p>
        </p:txBody>
      </p:sp>
      <p:graphicFrame>
        <p:nvGraphicFramePr>
          <p:cNvPr id="1505286" name="Object 6"/>
          <p:cNvGraphicFramePr>
            <a:graphicFrameLocks noChangeAspect="1"/>
          </p:cNvGraphicFramePr>
          <p:nvPr/>
        </p:nvGraphicFramePr>
        <p:xfrm>
          <a:off x="1187450" y="2708275"/>
          <a:ext cx="3211513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" name="Equation" r:id="rId1" imgW="1803400" imgH="1117600" progId="Equation.3">
                  <p:embed/>
                </p:oleObj>
              </mc:Choice>
              <mc:Fallback>
                <p:oleObj name="Equation" r:id="rId1" imgW="1803400" imgH="1117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708275"/>
                        <a:ext cx="3211513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291" name="Object 11"/>
          <p:cNvGraphicFramePr>
            <a:graphicFrameLocks noChangeAspect="1"/>
          </p:cNvGraphicFramePr>
          <p:nvPr/>
        </p:nvGraphicFramePr>
        <p:xfrm>
          <a:off x="6156325" y="3933825"/>
          <a:ext cx="18415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" name="Equation" r:id="rId3" imgW="1841500" imgH="2209800" progId="Equation.3">
                  <p:embed/>
                </p:oleObj>
              </mc:Choice>
              <mc:Fallback>
                <p:oleObj name="Equation" r:id="rId3" imgW="1841500" imgH="2209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3933825"/>
                        <a:ext cx="18415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292" name="Text Box 12"/>
          <p:cNvSpPr txBox="1">
            <a:spLocks noChangeArrowheads="1"/>
          </p:cNvSpPr>
          <p:nvPr/>
        </p:nvSpPr>
        <p:spPr bwMode="auto">
          <a:xfrm>
            <a:off x="4859338" y="4797425"/>
            <a:ext cx="11334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Example: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66552-70DA-5F44-A3B9-A549B8C6FBB5}" type="slidenum">
              <a:rPr lang="en-US"/>
            </a:fld>
            <a:endParaRPr lang="en-US"/>
          </a:p>
        </p:txBody>
      </p:sp>
      <p:sp>
        <p:nvSpPr>
          <p:cNvPr id="150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Allocation</a:t>
            </a:r>
            <a:endParaRPr lang="en-US"/>
          </a:p>
        </p:txBody>
      </p:sp>
      <p:sp>
        <p:nvSpPr>
          <p:cNvPr id="150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 </a:t>
            </a:r>
            <a:r>
              <a:rPr lang="en-US" dirty="0">
                <a:solidFill>
                  <a:srgbClr val="FF3300"/>
                </a:solidFill>
              </a:rPr>
              <a:t>proportional</a:t>
            </a:r>
            <a:r>
              <a:rPr lang="en-US" dirty="0"/>
              <a:t> allocation scheme using </a:t>
            </a:r>
            <a:r>
              <a:rPr lang="en-US" dirty="0">
                <a:solidFill>
                  <a:srgbClr val="FF3300"/>
                </a:solidFill>
              </a:rPr>
              <a:t>priorities rather than size</a:t>
            </a:r>
            <a:br>
              <a:rPr lang="en-US" dirty="0">
                <a:solidFill>
                  <a:srgbClr val="FF3300"/>
                </a:solidFill>
              </a:rPr>
            </a:br>
            <a:endParaRPr lang="en-US" dirty="0">
              <a:solidFill>
                <a:srgbClr val="FF3300"/>
              </a:solidFill>
            </a:endParaRPr>
          </a:p>
          <a:p>
            <a:r>
              <a:rPr lang="en-US" dirty="0"/>
              <a:t>If process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 generates a page fault,</a:t>
            </a:r>
            <a:endParaRPr lang="en-US" dirty="0"/>
          </a:p>
          <a:p>
            <a:pPr lvl="1"/>
            <a:r>
              <a:rPr lang="en-US" dirty="0"/>
              <a:t>select for replacement one of its frames</a:t>
            </a:r>
            <a:endParaRPr lang="en-US" dirty="0"/>
          </a:p>
          <a:p>
            <a:pPr lvl="1"/>
            <a:r>
              <a:rPr lang="en-US" dirty="0"/>
              <a:t>select for replacement a frame </a:t>
            </a:r>
            <a:r>
              <a:rPr lang="en-US" dirty="0">
                <a:solidFill>
                  <a:srgbClr val="FF3300"/>
                </a:solidFill>
              </a:rPr>
              <a:t>from a process with lower priority number</a:t>
            </a:r>
            <a:endParaRPr lang="en-US" dirty="0">
              <a:solidFill>
                <a:srgbClr val="FF33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A8AAD-60E8-7842-B5EE-D1D4E77CDE1F}" type="slidenum">
              <a:rPr lang="en-US"/>
            </a:fld>
            <a:endParaRPr lang="en-US"/>
          </a:p>
        </p:txBody>
      </p:sp>
      <p:sp>
        <p:nvSpPr>
          <p:cNvPr id="13957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virtual-address space layout of a process</a:t>
            </a:r>
            <a:endParaRPr lang="en-US" dirty="0"/>
          </a:p>
        </p:txBody>
      </p:sp>
      <p:pic>
        <p:nvPicPr>
          <p:cNvPr id="1395717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25" y="1597025"/>
            <a:ext cx="2063750" cy="456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5718" name="Line 6"/>
          <p:cNvSpPr>
            <a:spLocks noChangeShapeType="1"/>
          </p:cNvSpPr>
          <p:nvPr/>
        </p:nvSpPr>
        <p:spPr bwMode="auto">
          <a:xfrm flipV="1">
            <a:off x="4859338" y="3068638"/>
            <a:ext cx="1296987" cy="431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395719" name="Text Box 7"/>
          <p:cNvSpPr txBox="1">
            <a:spLocks noChangeArrowheads="1"/>
          </p:cNvSpPr>
          <p:nvPr/>
        </p:nvSpPr>
        <p:spPr bwMode="auto">
          <a:xfrm>
            <a:off x="6124575" y="2841625"/>
            <a:ext cx="2479675" cy="11906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dirty="0"/>
              <a:t>unused address space</a:t>
            </a:r>
            <a:endParaRPr lang="en-US" dirty="0"/>
          </a:p>
          <a:p>
            <a:endParaRPr lang="en-US" dirty="0"/>
          </a:p>
          <a:p>
            <a:r>
              <a:rPr lang="en-US" dirty="0"/>
              <a:t>will be used whenever</a:t>
            </a:r>
            <a:endParaRPr lang="en-US" dirty="0"/>
          </a:p>
          <a:p>
            <a:r>
              <a:rPr lang="en-US" dirty="0"/>
              <a:t>needed</a:t>
            </a:r>
            <a:endParaRPr lang="en-US" dirty="0"/>
          </a:p>
        </p:txBody>
      </p:sp>
      <p:sp>
        <p:nvSpPr>
          <p:cNvPr id="1395720" name="Line 8"/>
          <p:cNvSpPr>
            <a:spLocks noChangeShapeType="1"/>
          </p:cNvSpPr>
          <p:nvPr/>
        </p:nvSpPr>
        <p:spPr bwMode="auto">
          <a:xfrm flipH="1" flipV="1">
            <a:off x="2268538" y="4076700"/>
            <a:ext cx="1511300" cy="5762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395721" name="Text Box 9"/>
          <p:cNvSpPr txBox="1">
            <a:spLocks noChangeArrowheads="1"/>
          </p:cNvSpPr>
          <p:nvPr/>
        </p:nvSpPr>
        <p:spPr bwMode="auto">
          <a:xfrm>
            <a:off x="361950" y="3716338"/>
            <a:ext cx="1997075" cy="11906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dirty="0" err="1"/>
              <a:t>malloc</a:t>
            </a:r>
            <a:r>
              <a:rPr lang="en-US" dirty="0"/>
              <a:t>() allocates</a:t>
            </a:r>
            <a:endParaRPr lang="en-US" dirty="0"/>
          </a:p>
          <a:p>
            <a:r>
              <a:rPr lang="en-US" dirty="0"/>
              <a:t>space from here</a:t>
            </a:r>
            <a:endParaRPr lang="en-US" dirty="0"/>
          </a:p>
          <a:p>
            <a:r>
              <a:rPr lang="en-US" dirty="0"/>
              <a:t>(dynamic memory</a:t>
            </a:r>
            <a:br>
              <a:rPr lang="en-US" dirty="0"/>
            </a:br>
            <a:r>
              <a:rPr lang="en-US" dirty="0"/>
              <a:t>allocation)</a:t>
            </a:r>
            <a:endParaRPr lang="en-US" dirty="0"/>
          </a:p>
        </p:txBody>
      </p:sp>
      <p:sp>
        <p:nvSpPr>
          <p:cNvPr id="1395722" name="Line 10"/>
          <p:cNvSpPr>
            <a:spLocks noChangeShapeType="1"/>
          </p:cNvSpPr>
          <p:nvPr/>
        </p:nvSpPr>
        <p:spPr bwMode="auto">
          <a:xfrm>
            <a:off x="5003800" y="5157788"/>
            <a:ext cx="720725" cy="7143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395723" name="Text Box 11"/>
          <p:cNvSpPr txBox="1">
            <a:spLocks noChangeArrowheads="1"/>
          </p:cNvSpPr>
          <p:nvPr/>
        </p:nvSpPr>
        <p:spPr bwMode="auto">
          <a:xfrm>
            <a:off x="5699125" y="5013325"/>
            <a:ext cx="24288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dirty="0"/>
              <a:t>global data (variables)</a:t>
            </a:r>
            <a:endParaRPr lang="en-US" dirty="0"/>
          </a:p>
        </p:txBody>
      </p:sp>
      <p:sp>
        <p:nvSpPr>
          <p:cNvPr id="1395724" name="Line 12"/>
          <p:cNvSpPr>
            <a:spLocks noChangeShapeType="1"/>
          </p:cNvSpPr>
          <p:nvPr/>
        </p:nvSpPr>
        <p:spPr bwMode="auto">
          <a:xfrm flipV="1">
            <a:off x="5076825" y="1916113"/>
            <a:ext cx="935038" cy="730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395725" name="Text Box 13"/>
          <p:cNvSpPr txBox="1">
            <a:spLocks noChangeArrowheads="1"/>
          </p:cNvSpPr>
          <p:nvPr/>
        </p:nvSpPr>
        <p:spPr bwMode="auto">
          <a:xfrm>
            <a:off x="5940425" y="1484313"/>
            <a:ext cx="2327275" cy="9159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dirty="0"/>
              <a:t>function parameters; </a:t>
            </a:r>
            <a:endParaRPr lang="en-US" dirty="0"/>
          </a:p>
          <a:p>
            <a:r>
              <a:rPr lang="en-US" dirty="0"/>
              <a:t>local variables; </a:t>
            </a:r>
            <a:endParaRPr lang="en-US" dirty="0"/>
          </a:p>
          <a:p>
            <a:r>
              <a:rPr lang="en-US" dirty="0"/>
              <a:t>return addresses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F355D-D90D-9B46-A0CC-8CEC44FE2AA3}" type="slidenum">
              <a:rPr lang="en-US"/>
            </a:fld>
            <a:endParaRPr lang="en-US"/>
          </a:p>
        </p:txBody>
      </p:sp>
      <p:sp>
        <p:nvSpPr>
          <p:cNvPr id="151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 versus Local Allocation</a:t>
            </a:r>
            <a:endParaRPr lang="en-US"/>
          </a:p>
        </p:txBody>
      </p:sp>
      <p:sp>
        <p:nvSpPr>
          <p:cNvPr id="151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page fault occurs for a process and we need page replacement, there are two general approaches: </a:t>
            </a:r>
            <a:endParaRPr lang="en-US" dirty="0"/>
          </a:p>
          <a:p>
            <a:pPr>
              <a:buFontTx/>
              <a:buNone/>
            </a:pPr>
            <a:endParaRPr lang="en-US" b="1" dirty="0"/>
          </a:p>
          <a:p>
            <a:pPr lvl="1"/>
            <a:r>
              <a:rPr lang="en-US" b="1" dirty="0"/>
              <a:t>Global replacement</a:t>
            </a:r>
            <a:r>
              <a:rPr lang="en-US" dirty="0"/>
              <a:t> – </a:t>
            </a:r>
            <a:r>
              <a:rPr lang="en-US" dirty="0" smtClean="0"/>
              <a:t>can select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victim frame </a:t>
            </a:r>
            <a:r>
              <a:rPr lang="en-US" dirty="0"/>
              <a:t>from the set of </a:t>
            </a:r>
            <a:r>
              <a:rPr lang="en-US" dirty="0">
                <a:solidFill>
                  <a:srgbClr val="FF0000"/>
                </a:solidFill>
              </a:rPr>
              <a:t>all frames</a:t>
            </a:r>
            <a:r>
              <a:rPr lang="en-US" dirty="0"/>
              <a:t>; </a:t>
            </a:r>
            <a:endParaRPr lang="en-US" dirty="0"/>
          </a:p>
          <a:p>
            <a:pPr lvl="2"/>
            <a:r>
              <a:rPr lang="en-US" dirty="0"/>
              <a:t>one process can take a frame from another</a:t>
            </a:r>
            <a:endParaRPr lang="en-US" dirty="0"/>
          </a:p>
          <a:p>
            <a:endParaRPr lang="en-US" dirty="0"/>
          </a:p>
          <a:p>
            <a:pPr lvl="1"/>
            <a:r>
              <a:rPr lang="en-US" b="1" dirty="0"/>
              <a:t>Local replacement</a:t>
            </a:r>
            <a:r>
              <a:rPr lang="en-US" dirty="0"/>
              <a:t> – </a:t>
            </a:r>
            <a:r>
              <a:rPr lang="en-US" dirty="0" smtClean="0"/>
              <a:t>can select </a:t>
            </a:r>
            <a:r>
              <a:rPr lang="en-US" dirty="0"/>
              <a:t>a victim frame only from the frames allocated to the process.  </a:t>
            </a:r>
            <a:endParaRPr lang="en-US" dirty="0"/>
          </a:p>
          <a:p>
            <a:pPr lvl="2"/>
            <a:r>
              <a:rPr lang="en-US" dirty="0"/>
              <a:t>A process uses always its allocated frames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89646-66C9-9A48-A3CF-CC0906B55397}" type="slidenum">
              <a:rPr lang="en-US"/>
            </a:fld>
            <a:endParaRPr lang="en-US"/>
          </a:p>
        </p:txBody>
      </p:sp>
      <p:sp>
        <p:nvSpPr>
          <p:cNvPr id="151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Thrashing</a:t>
            </a:r>
            <a:endParaRPr lang="en-US"/>
          </a:p>
        </p:txBody>
      </p:sp>
      <p:sp>
        <p:nvSpPr>
          <p:cNvPr id="151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 process does not have </a:t>
            </a:r>
            <a:r>
              <a:rPr lang="ja-JP" altLang="en-US" dirty="0">
                <a:latin typeface="Arial" panose="020B0604020202020204"/>
              </a:rPr>
              <a:t>“</a:t>
            </a:r>
            <a:r>
              <a:rPr lang="en-US" dirty="0"/>
              <a:t>enough</a:t>
            </a:r>
            <a:r>
              <a:rPr lang="ja-JP" altLang="en-US" dirty="0">
                <a:latin typeface="Arial" panose="020B0604020202020204"/>
              </a:rPr>
              <a:t>”</a:t>
            </a:r>
            <a:r>
              <a:rPr lang="en-US" dirty="0"/>
              <a:t> pages, the </a:t>
            </a:r>
            <a:r>
              <a:rPr lang="en-US" b="1" dirty="0"/>
              <a:t>page-fault rate</a:t>
            </a:r>
            <a:r>
              <a:rPr lang="en-US" dirty="0"/>
              <a:t> is very high.  This leads to:</a:t>
            </a:r>
            <a:endParaRPr lang="en-US" dirty="0"/>
          </a:p>
          <a:p>
            <a:pPr lvl="1"/>
            <a:r>
              <a:rPr lang="en-US" dirty="0"/>
              <a:t>low CPU utilization</a:t>
            </a:r>
            <a:endParaRPr lang="en-US" dirty="0"/>
          </a:p>
          <a:p>
            <a:pPr lvl="1"/>
            <a:r>
              <a:rPr lang="en-US" dirty="0"/>
              <a:t>operating system thinks that it needs to increase the degree of multiprogramming</a:t>
            </a:r>
            <a:endParaRPr lang="en-US" dirty="0"/>
          </a:p>
          <a:p>
            <a:pPr lvl="1"/>
            <a:r>
              <a:rPr lang="en-US" dirty="0"/>
              <a:t>another process added to the system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Thrashing</a:t>
            </a:r>
            <a:r>
              <a:rPr lang="en-US" dirty="0"/>
              <a:t> </a:t>
            </a:r>
            <a:r>
              <a:rPr lang="en-US" dirty="0">
                <a:sym typeface="Symbol" panose="05050102010706020507" charset="0"/>
              </a:rPr>
              <a:t> a process is busy swapping pages in and out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40331-D51F-5240-BD42-B4EE6F6826B5}" type="slidenum">
              <a:rPr lang="en-US"/>
            </a:fld>
            <a:endParaRPr lang="en-US"/>
          </a:p>
        </p:txBody>
      </p:sp>
      <p:sp>
        <p:nvSpPr>
          <p:cNvPr id="15145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Thrashing (Cont.)</a:t>
            </a:r>
            <a:endParaRPr lang="en-US"/>
          </a:p>
        </p:txBody>
      </p:sp>
      <p:pic>
        <p:nvPicPr>
          <p:cNvPr id="1514501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839913"/>
            <a:ext cx="6753225" cy="3894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8E55-7AC5-8E4F-9CB3-2BAA02687393}" type="slidenum">
              <a:rPr lang="en-US"/>
            </a:fld>
            <a:endParaRPr lang="en-US"/>
          </a:p>
        </p:txBody>
      </p:sp>
      <p:sp>
        <p:nvSpPr>
          <p:cNvPr id="151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Demand Paging and Thrashing</a:t>
            </a:r>
            <a:endParaRPr lang="en-US"/>
          </a:p>
        </p:txBody>
      </p:sp>
      <p:sp>
        <p:nvSpPr>
          <p:cNvPr id="151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 </a:t>
            </a:r>
            <a:r>
              <a:rPr lang="en-US" dirty="0">
                <a:solidFill>
                  <a:srgbClr val="FF3300"/>
                </a:solidFill>
              </a:rPr>
              <a:t>demand paging</a:t>
            </a:r>
            <a:r>
              <a:rPr lang="en-US" dirty="0"/>
              <a:t> work?</a:t>
            </a:r>
            <a:br>
              <a:rPr lang="en-US" dirty="0"/>
            </a:br>
            <a:r>
              <a:rPr lang="en-US" dirty="0"/>
              <a:t>Locality model (</a:t>
            </a:r>
            <a:r>
              <a:rPr lang="en-US" dirty="0">
                <a:solidFill>
                  <a:srgbClr val="FF3300"/>
                </a:solidFill>
              </a:rPr>
              <a:t>locality of reference</a:t>
            </a:r>
            <a:r>
              <a:rPr lang="en-US" dirty="0"/>
              <a:t>)</a:t>
            </a:r>
            <a:endParaRPr lang="en-US" dirty="0"/>
          </a:p>
          <a:p>
            <a:pPr lvl="1"/>
            <a:r>
              <a:rPr lang="en-US" dirty="0"/>
              <a:t>Process migrates from one locality to another</a:t>
            </a:r>
            <a:endParaRPr lang="en-US" dirty="0"/>
          </a:p>
          <a:p>
            <a:pPr lvl="1"/>
            <a:r>
              <a:rPr lang="en-US" dirty="0"/>
              <a:t>Localities may overlap</a:t>
            </a:r>
            <a:endParaRPr lang="en-US" dirty="0"/>
          </a:p>
          <a:p>
            <a:pPr lvl="1">
              <a:buFontTx/>
              <a:buNone/>
            </a:pPr>
            <a:endParaRPr lang="en-US" dirty="0"/>
          </a:p>
          <a:p>
            <a:r>
              <a:rPr lang="en-US" dirty="0"/>
              <a:t>Why does thrashing occur?</a:t>
            </a:r>
            <a:br>
              <a:rPr lang="en-US" dirty="0"/>
            </a:br>
            <a:r>
              <a:rPr lang="en-US" dirty="0">
                <a:sym typeface="Symbol" panose="05050102010706020507" charset="0"/>
              </a:rPr>
              <a:t> size of locality &gt; total </a:t>
            </a:r>
            <a:r>
              <a:rPr lang="en-US" dirty="0" smtClean="0">
                <a:sym typeface="Symbol" panose="05050102010706020507" charset="0"/>
              </a:rPr>
              <a:t>physical memory </a:t>
            </a:r>
            <a:r>
              <a:rPr lang="en-US" dirty="0">
                <a:sym typeface="Symbol" panose="05050102010706020507" charset="0"/>
              </a:rPr>
              <a:t>size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9D0AF-2CF9-D74A-9D5B-21700BD79A8F}" type="slidenum">
              <a:rPr lang="en-US"/>
            </a:fld>
            <a:endParaRPr lang="en-US"/>
          </a:p>
        </p:txBody>
      </p:sp>
      <p:sp>
        <p:nvSpPr>
          <p:cNvPr id="13987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Library Using Virtual Memory</a:t>
            </a:r>
            <a:endParaRPr lang="en-US" dirty="0"/>
          </a:p>
        </p:txBody>
      </p:sp>
      <p:pic>
        <p:nvPicPr>
          <p:cNvPr id="1398789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8" y="1838325"/>
            <a:ext cx="6770687" cy="44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8790" name="Text Box 6"/>
          <p:cNvSpPr txBox="1">
            <a:spLocks noChangeArrowheads="1"/>
          </p:cNvSpPr>
          <p:nvPr/>
        </p:nvSpPr>
        <p:spPr bwMode="auto">
          <a:xfrm>
            <a:off x="584200" y="1431925"/>
            <a:ext cx="30511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Virtual memory of process A</a:t>
            </a:r>
            <a:endParaRPr lang="en-US"/>
          </a:p>
        </p:txBody>
      </p:sp>
      <p:sp>
        <p:nvSpPr>
          <p:cNvPr id="1398791" name="Text Box 7"/>
          <p:cNvSpPr txBox="1">
            <a:spLocks noChangeArrowheads="1"/>
          </p:cNvSpPr>
          <p:nvPr/>
        </p:nvSpPr>
        <p:spPr bwMode="auto">
          <a:xfrm>
            <a:off x="5148263" y="1484313"/>
            <a:ext cx="30511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Virtual memory of process B</a:t>
            </a:r>
            <a:endParaRPr lang="en-US"/>
          </a:p>
        </p:txBody>
      </p:sp>
      <p:sp>
        <p:nvSpPr>
          <p:cNvPr id="1398792" name="Line 8"/>
          <p:cNvSpPr>
            <a:spLocks noChangeShapeType="1"/>
          </p:cNvSpPr>
          <p:nvPr/>
        </p:nvSpPr>
        <p:spPr bwMode="auto">
          <a:xfrm flipH="1">
            <a:off x="4284663" y="4149725"/>
            <a:ext cx="142875" cy="64770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398793" name="Text Box 9"/>
          <p:cNvSpPr txBox="1">
            <a:spLocks noChangeArrowheads="1"/>
          </p:cNvSpPr>
          <p:nvPr/>
        </p:nvSpPr>
        <p:spPr bwMode="auto">
          <a:xfrm>
            <a:off x="3492500" y="4686300"/>
            <a:ext cx="1844675" cy="11906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only one copy of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a page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needs to 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be in memory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171-7342-4F4B-94FD-F7FDE848BB8E}" type="slidenum">
              <a:rPr lang="en-US"/>
            </a:fld>
            <a:endParaRPr lang="en-US"/>
          </a:p>
        </p:txBody>
      </p:sp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Virtual Memory</a:t>
            </a:r>
            <a:endParaRPr lang="en-US" dirty="0"/>
          </a:p>
        </p:txBody>
      </p:sp>
      <p:sp>
        <p:nvSpPr>
          <p:cNvPr id="149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Virtual memory can be implemented via: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>
                <a:solidFill>
                  <a:srgbClr val="FF3300"/>
                </a:solidFill>
              </a:rPr>
              <a:t>Demand paging </a:t>
            </a:r>
            <a:endParaRPr lang="en-US" dirty="0">
              <a:solidFill>
                <a:srgbClr val="FF3300"/>
              </a:solidFill>
            </a:endParaRPr>
          </a:p>
          <a:p>
            <a:pPr lvl="2"/>
            <a:r>
              <a:rPr lang="en-US" dirty="0"/>
              <a:t>Bring pages into memory when they are used, i.e</a:t>
            </a:r>
            <a:r>
              <a:rPr lang="en-US" dirty="0" smtClean="0"/>
              <a:t>., </a:t>
            </a:r>
            <a:r>
              <a:rPr lang="en-US" dirty="0"/>
              <a:t>allocate memory for pages when they are </a:t>
            </a:r>
            <a:r>
              <a:rPr lang="en-US" dirty="0" smtClean="0"/>
              <a:t>used (accessed/references/needed).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>
                <a:solidFill>
                  <a:srgbClr val="FF3300"/>
                </a:solidFill>
              </a:rPr>
              <a:t>Demand segmentation</a:t>
            </a:r>
            <a:endParaRPr lang="en-US" dirty="0">
              <a:solidFill>
                <a:srgbClr val="FF3300"/>
              </a:solidFill>
            </a:endParaRPr>
          </a:p>
          <a:p>
            <a:pPr lvl="2"/>
            <a:r>
              <a:rPr lang="en-US" dirty="0"/>
              <a:t>Bring segments into memory when they are used, i.e</a:t>
            </a:r>
            <a:r>
              <a:rPr lang="en-US" dirty="0" smtClean="0"/>
              <a:t>., </a:t>
            </a:r>
            <a:r>
              <a:rPr lang="en-US" dirty="0"/>
              <a:t>allocate memory for segments when they are used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5A84-C3CD-384E-A58E-6D96A18032F6}" type="slidenum">
              <a:rPr lang="en-US"/>
            </a:fld>
            <a:endParaRPr lang="en-US"/>
          </a:p>
        </p:txBody>
      </p:sp>
      <p:sp>
        <p:nvSpPr>
          <p:cNvPr id="140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Demand Paging</a:t>
            </a:r>
            <a:endParaRPr lang="en-US"/>
          </a:p>
        </p:txBody>
      </p:sp>
      <p:sp>
        <p:nvSpPr>
          <p:cNvPr id="140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29370"/>
            <a:ext cx="8496300" cy="467995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Bring a page </a:t>
            </a:r>
            <a:r>
              <a:rPr lang="en-US" dirty="0"/>
              <a:t>into memory only </a:t>
            </a:r>
            <a:r>
              <a:rPr lang="en-US" dirty="0">
                <a:solidFill>
                  <a:srgbClr val="FF0000"/>
                </a:solidFill>
              </a:rPr>
              <a:t>when it is needed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Less I/O needed</a:t>
            </a:r>
            <a:endParaRPr lang="en-US" dirty="0"/>
          </a:p>
          <a:p>
            <a:pPr lvl="1"/>
            <a:r>
              <a:rPr lang="en-US" dirty="0"/>
              <a:t>Less memory needed </a:t>
            </a:r>
            <a:endParaRPr lang="en-US" dirty="0"/>
          </a:p>
          <a:p>
            <a:pPr lvl="1"/>
            <a:r>
              <a:rPr lang="en-US" dirty="0"/>
              <a:t>Faster response</a:t>
            </a:r>
            <a:endParaRPr lang="en-US" dirty="0"/>
          </a:p>
          <a:p>
            <a:pPr lvl="1"/>
            <a:r>
              <a:rPr lang="en-US" dirty="0"/>
              <a:t>More users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Page is needed </a:t>
            </a:r>
            <a:r>
              <a:rPr lang="en-US" dirty="0" smtClean="0">
                <a:sym typeface="Symbol" panose="05050102010706020507" charset="0"/>
              </a:rPr>
              <a:t>when running program makes a </a:t>
            </a:r>
            <a:r>
              <a:rPr lang="en-US" dirty="0" smtClean="0">
                <a:solidFill>
                  <a:srgbClr val="FF0000"/>
                </a:solidFill>
                <a:sym typeface="Symbol" panose="05050102010706020507" charset="0"/>
              </a:rPr>
              <a:t>reference</a:t>
            </a:r>
            <a:r>
              <a:rPr lang="en-US" dirty="0" smtClean="0">
                <a:sym typeface="Symbol" panose="05050102010706020507" charset="0"/>
              </a:rPr>
              <a:t> </a:t>
            </a:r>
            <a:r>
              <a:rPr lang="en-US" dirty="0">
                <a:sym typeface="Symbol" panose="05050102010706020507" charset="0"/>
              </a:rPr>
              <a:t>to it</a:t>
            </a:r>
            <a:endParaRPr lang="en-US" dirty="0">
              <a:sym typeface="Symbol" panose="05050102010706020507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invalid</a:t>
            </a:r>
            <a:r>
              <a:rPr lang="en-US" dirty="0"/>
              <a:t> reference (page is not in used portion of address space) </a:t>
            </a:r>
            <a:r>
              <a:rPr lang="en-US" dirty="0">
                <a:sym typeface="Symbol" panose="05050102010706020507" charset="0"/>
              </a:rPr>
              <a:t> abort</a:t>
            </a:r>
            <a:endParaRPr lang="en-US" dirty="0">
              <a:sym typeface="Symbol" panose="05050102010706020507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sym typeface="Symbol" panose="05050102010706020507" charset="0"/>
              </a:rPr>
              <a:t>not-in-memory </a:t>
            </a:r>
            <a:r>
              <a:rPr lang="en-US" dirty="0">
                <a:sym typeface="Symbol" panose="05050102010706020507" charset="0"/>
              </a:rPr>
              <a:t> bring to memory</a:t>
            </a:r>
            <a:endParaRPr lang="en-US" dirty="0">
              <a:sym typeface="Symbol" panose="05050102010706020507" charset="0"/>
            </a:endParaRPr>
          </a:p>
          <a:p>
            <a:pPr lvl="1"/>
            <a:endParaRPr lang="en-US" dirty="0">
              <a:sym typeface="Symbol" panose="05050102010706020507" charset="0"/>
            </a:endParaRPr>
          </a:p>
          <a:p>
            <a:r>
              <a:rPr lang="en-US" b="1" dirty="0">
                <a:sym typeface="Symbol" panose="05050102010706020507" charset="0"/>
              </a:rPr>
              <a:t>Pager </a:t>
            </a:r>
            <a:r>
              <a:rPr lang="en-US" dirty="0">
                <a:sym typeface="Symbol" panose="05050102010706020507" charset="0"/>
              </a:rPr>
              <a:t>never brings a page into memory unless page will be needed</a:t>
            </a:r>
            <a:endParaRPr lang="en-US" dirty="0">
              <a:sym typeface="Symbol" panose="05050102010706020507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A803-506A-D345-911A-2F4909E44072}" type="slidenum">
              <a:rPr lang="en-US"/>
            </a:fld>
            <a:endParaRPr lang="en-US"/>
          </a:p>
        </p:txBody>
      </p:sp>
      <p:sp>
        <p:nvSpPr>
          <p:cNvPr id="14069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Valid-Invalid Bit</a:t>
            </a:r>
            <a:endParaRPr lang="en-US"/>
          </a:p>
        </p:txBody>
      </p:sp>
      <p:sp>
        <p:nvSpPr>
          <p:cNvPr id="1407002" name="Rectangle 3"/>
          <p:cNvSpPr>
            <a:spLocks noChangeArrowheads="1"/>
          </p:cNvSpPr>
          <p:nvPr/>
        </p:nvSpPr>
        <p:spPr bwMode="auto">
          <a:xfrm>
            <a:off x="468313" y="1530350"/>
            <a:ext cx="8713787" cy="5715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dirty="0"/>
              <a:t>With each </a:t>
            </a:r>
            <a:r>
              <a:rPr lang="en-US" b="1" dirty="0"/>
              <a:t>page table entry</a:t>
            </a:r>
            <a:r>
              <a:rPr lang="en-US" dirty="0"/>
              <a:t> a </a:t>
            </a:r>
            <a:r>
              <a:rPr lang="en-US" dirty="0">
                <a:solidFill>
                  <a:srgbClr val="FF3300"/>
                </a:solidFill>
              </a:rPr>
              <a:t>valid–invalid bit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b="1" dirty="0" smtClean="0"/>
              <a:t>validation bit</a:t>
            </a:r>
            <a:r>
              <a:rPr lang="en-US" dirty="0" smtClean="0"/>
              <a:t>) is </a:t>
            </a:r>
            <a:r>
              <a:rPr lang="en-US" dirty="0"/>
              <a:t>associated</a:t>
            </a:r>
            <a:br>
              <a:rPr lang="en-US" dirty="0"/>
            </a:br>
            <a:r>
              <a:rPr lang="en-US" dirty="0"/>
              <a:t>(</a:t>
            </a:r>
            <a:r>
              <a:rPr lang="en-US" b="1" dirty="0"/>
              <a:t>v</a:t>
            </a:r>
            <a:r>
              <a:rPr lang="en-US" dirty="0"/>
              <a:t> </a:t>
            </a:r>
            <a:r>
              <a:rPr lang="en-US" dirty="0">
                <a:sym typeface="Symbol" panose="05050102010706020507" charset="0"/>
              </a:rPr>
              <a:t> in</a:t>
            </a:r>
            <a:r>
              <a:rPr lang="en-US" dirty="0" smtClean="0">
                <a:sym typeface="Symbol" panose="05050102010706020507" charset="0"/>
              </a:rPr>
              <a:t>-physical-memory</a:t>
            </a:r>
            <a:r>
              <a:rPr lang="en-US" dirty="0">
                <a:sym typeface="Symbol" panose="05050102010706020507" charset="0"/>
              </a:rPr>
              <a:t>, </a:t>
            </a:r>
            <a:r>
              <a:rPr lang="en-US" b="1" dirty="0" err="1">
                <a:sym typeface="Symbol" panose="05050102010706020507" charset="0"/>
              </a:rPr>
              <a:t>i</a:t>
            </a:r>
            <a:r>
              <a:rPr lang="en-US" dirty="0">
                <a:sym typeface="Symbol" panose="05050102010706020507" charset="0"/>
              </a:rPr>
              <a:t>  not-in-memory)</a:t>
            </a:r>
            <a:endParaRPr lang="en-US" dirty="0">
              <a:sym typeface="Symbol" panose="05050102010706020507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dirty="0">
                <a:sym typeface="Symbol" panose="05050102010706020507" charset="0"/>
              </a:rPr>
              <a:t>Initially valid–invalid bit is set to</a:t>
            </a:r>
            <a:r>
              <a:rPr lang="en-US" b="1" dirty="0">
                <a:sym typeface="Symbol" panose="05050102010706020507" charset="0"/>
              </a:rPr>
              <a:t> </a:t>
            </a:r>
            <a:r>
              <a:rPr lang="en-US" b="1" dirty="0" err="1">
                <a:sym typeface="Symbol" panose="05050102010706020507" charset="0"/>
              </a:rPr>
              <a:t>i</a:t>
            </a:r>
            <a:r>
              <a:rPr lang="en-US" b="1" dirty="0">
                <a:sym typeface="Symbol" panose="05050102010706020507" charset="0"/>
              </a:rPr>
              <a:t> </a:t>
            </a:r>
            <a:r>
              <a:rPr lang="en-US" dirty="0">
                <a:sym typeface="Symbol" panose="05050102010706020507" charset="0"/>
              </a:rPr>
              <a:t>on all entries</a:t>
            </a:r>
            <a:endParaRPr lang="en-US" dirty="0">
              <a:sym typeface="Symbol" panose="05050102010706020507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dirty="0">
                <a:sym typeface="Symbol" panose="05050102010706020507" charset="0"/>
              </a:rPr>
              <a:t>Example of a page table snapshot:</a:t>
            </a:r>
            <a:br>
              <a:rPr lang="en-US" dirty="0">
                <a:sym typeface="Symbol" panose="05050102010706020507" charset="0"/>
              </a:rPr>
            </a:br>
            <a:br>
              <a:rPr lang="en-US" sz="1600" dirty="0">
                <a:sym typeface="Symbol" panose="05050102010706020507" charset="0"/>
              </a:rPr>
            </a:br>
            <a:br>
              <a:rPr lang="en-US" sz="1600" dirty="0">
                <a:sym typeface="Symbol" panose="05050102010706020507" charset="0"/>
              </a:rPr>
            </a:br>
            <a:endParaRPr lang="en-US" sz="1600" dirty="0">
              <a:sym typeface="Symbol" panose="05050102010706020507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br>
              <a:rPr lang="en-US" sz="1600" dirty="0">
                <a:sym typeface="Symbol" panose="05050102010706020507" charset="0"/>
              </a:rPr>
            </a:br>
            <a:br>
              <a:rPr lang="en-US" sz="1600" dirty="0">
                <a:sym typeface="Symbol" panose="05050102010706020507" charset="0"/>
              </a:rPr>
            </a:br>
            <a:br>
              <a:rPr lang="en-US" sz="1600" dirty="0">
                <a:sym typeface="Symbol" panose="05050102010706020507" charset="0"/>
              </a:rPr>
            </a:br>
            <a:br>
              <a:rPr lang="en-US" sz="1600" dirty="0">
                <a:sym typeface="Symbol" panose="05050102010706020507" charset="0"/>
              </a:rPr>
            </a:br>
            <a:br>
              <a:rPr lang="en-US" sz="1600" dirty="0">
                <a:sym typeface="Symbol" panose="05050102010706020507" charset="0"/>
              </a:rPr>
            </a:br>
            <a:br>
              <a:rPr lang="en-US" sz="1600" dirty="0">
                <a:sym typeface="Symbol" panose="05050102010706020507" charset="0"/>
              </a:rPr>
            </a:br>
            <a:br>
              <a:rPr lang="en-US" sz="1600" dirty="0">
                <a:sym typeface="Symbol" panose="05050102010706020507" charset="0"/>
              </a:rPr>
            </a:br>
            <a:br>
              <a:rPr lang="en-US" sz="1600" dirty="0">
                <a:sym typeface="Symbol" panose="05050102010706020507" charset="0"/>
              </a:rPr>
            </a:br>
            <a:endParaRPr lang="en-US" sz="1600" dirty="0">
              <a:sym typeface="Symbol" panose="05050102010706020507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sym typeface="Symbol" panose="05050102010706020507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dirty="0">
                <a:sym typeface="Symbol" panose="05050102010706020507" charset="0"/>
              </a:rPr>
              <a:t>During address translation, if valid–invalid </a:t>
            </a:r>
            <a:r>
              <a:rPr lang="en-US" dirty="0" smtClean="0">
                <a:sym typeface="Symbol" panose="05050102010706020507" charset="0"/>
              </a:rPr>
              <a:t>bit in </a:t>
            </a:r>
            <a:r>
              <a:rPr lang="en-US" dirty="0">
                <a:sym typeface="Symbol" panose="05050102010706020507" charset="0"/>
              </a:rPr>
              <a:t>page table entry</a:t>
            </a:r>
            <a:endParaRPr lang="en-US" dirty="0">
              <a:sym typeface="Symbol" panose="05050102010706020507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ym typeface="Symbol" panose="05050102010706020507" charset="0"/>
              </a:rPr>
              <a:t>      is</a:t>
            </a:r>
            <a:r>
              <a:rPr lang="en-US" b="1" dirty="0">
                <a:solidFill>
                  <a:srgbClr val="FF0000"/>
                </a:solidFill>
                <a:sym typeface="Symbol" panose="05050102010706020507" charset="0"/>
              </a:rPr>
              <a:t> </a:t>
            </a:r>
            <a:r>
              <a:rPr lang="en-US" b="1" dirty="0" err="1">
                <a:sym typeface="Symbol" panose="05050102010706020507" charset="0"/>
              </a:rPr>
              <a:t>i</a:t>
            </a:r>
            <a:r>
              <a:rPr lang="en-US" dirty="0">
                <a:sym typeface="Symbol" panose="05050102010706020507" charset="0"/>
              </a:rPr>
              <a:t>  page fault</a:t>
            </a:r>
            <a:endParaRPr lang="en-US" dirty="0">
              <a:sym typeface="Symbol" panose="05050102010706020507" charset="0"/>
            </a:endParaRPr>
          </a:p>
        </p:txBody>
      </p:sp>
      <p:sp>
        <p:nvSpPr>
          <p:cNvPr id="1407003" name="Rectangle 4"/>
          <p:cNvSpPr>
            <a:spLocks noChangeArrowheads="1"/>
          </p:cNvSpPr>
          <p:nvPr/>
        </p:nvSpPr>
        <p:spPr bwMode="auto">
          <a:xfrm>
            <a:off x="5618163" y="2638425"/>
            <a:ext cx="1878012" cy="266700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l" eaLnBrk="0" hangingPunct="0"/>
            <a:endParaRPr lang="tr-TR">
              <a:latin typeface="Verdana" panose="020B0604030504040204" charset="0"/>
              <a:cs typeface="MS PGothic" panose="020B0600070205080204" charset="-128"/>
            </a:endParaRPr>
          </a:p>
        </p:txBody>
      </p:sp>
      <p:sp>
        <p:nvSpPr>
          <p:cNvPr id="1407004" name="Line 5"/>
          <p:cNvSpPr>
            <a:spLocks noChangeShapeType="1"/>
          </p:cNvSpPr>
          <p:nvPr/>
        </p:nvSpPr>
        <p:spPr bwMode="auto">
          <a:xfrm>
            <a:off x="5568950" y="29225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7005" name="Line 6"/>
          <p:cNvSpPr>
            <a:spLocks noChangeShapeType="1"/>
          </p:cNvSpPr>
          <p:nvPr/>
        </p:nvSpPr>
        <p:spPr bwMode="auto">
          <a:xfrm>
            <a:off x="5568950" y="32273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7006" name="Line 7"/>
          <p:cNvSpPr>
            <a:spLocks noChangeShapeType="1"/>
          </p:cNvSpPr>
          <p:nvPr/>
        </p:nvSpPr>
        <p:spPr bwMode="auto">
          <a:xfrm>
            <a:off x="5568950" y="35321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7007" name="Line 8"/>
          <p:cNvSpPr>
            <a:spLocks noChangeShapeType="1"/>
          </p:cNvSpPr>
          <p:nvPr/>
        </p:nvSpPr>
        <p:spPr bwMode="auto">
          <a:xfrm>
            <a:off x="5568950" y="38369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7008" name="Line 10"/>
          <p:cNvSpPr>
            <a:spLocks noChangeShapeType="1"/>
          </p:cNvSpPr>
          <p:nvPr/>
        </p:nvSpPr>
        <p:spPr bwMode="auto">
          <a:xfrm>
            <a:off x="5568950" y="41417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7009" name="Line 11"/>
          <p:cNvSpPr>
            <a:spLocks noChangeShapeType="1"/>
          </p:cNvSpPr>
          <p:nvPr/>
        </p:nvSpPr>
        <p:spPr bwMode="auto">
          <a:xfrm>
            <a:off x="5568950" y="46990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7010" name="Line 12"/>
          <p:cNvSpPr>
            <a:spLocks noChangeShapeType="1"/>
          </p:cNvSpPr>
          <p:nvPr/>
        </p:nvSpPr>
        <p:spPr bwMode="auto">
          <a:xfrm>
            <a:off x="5568950" y="49799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7011" name="Line 13"/>
          <p:cNvSpPr>
            <a:spLocks noChangeShapeType="1"/>
          </p:cNvSpPr>
          <p:nvPr/>
        </p:nvSpPr>
        <p:spPr bwMode="auto">
          <a:xfrm>
            <a:off x="7016750" y="2312988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7012" name="Text Box 14"/>
          <p:cNvSpPr txBox="1">
            <a:spLocks noChangeArrowheads="1"/>
          </p:cNvSpPr>
          <p:nvPr/>
        </p:nvSpPr>
        <p:spPr bwMode="auto">
          <a:xfrm>
            <a:off x="7094538" y="2589213"/>
            <a:ext cx="307975" cy="36671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 marL="37931725" indent="-37474525"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>
                <a:latin typeface="Helvetica" charset="0"/>
                <a:cs typeface="MS PGothic" panose="020B0600070205080204" charset="-128"/>
              </a:rPr>
              <a:t>v</a:t>
            </a:r>
            <a:endParaRPr lang="en-US" sz="1800" b="1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07013" name="Text Box 15"/>
          <p:cNvSpPr txBox="1">
            <a:spLocks noChangeArrowheads="1"/>
          </p:cNvSpPr>
          <p:nvPr/>
        </p:nvSpPr>
        <p:spPr bwMode="auto">
          <a:xfrm>
            <a:off x="7096125" y="2889250"/>
            <a:ext cx="307975" cy="3667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 marL="37931725" indent="-37474525"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>
                <a:latin typeface="Helvetica" charset="0"/>
                <a:cs typeface="MS PGothic" panose="020B0600070205080204" charset="-128"/>
              </a:rPr>
              <a:t>v</a:t>
            </a:r>
            <a:endParaRPr lang="en-US" sz="1800" b="1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07014" name="Text Box 16"/>
          <p:cNvSpPr txBox="1">
            <a:spLocks noChangeArrowheads="1"/>
          </p:cNvSpPr>
          <p:nvPr/>
        </p:nvSpPr>
        <p:spPr bwMode="auto">
          <a:xfrm>
            <a:off x="7094538" y="3189288"/>
            <a:ext cx="307975" cy="36671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 marL="37931725" indent="-37474525"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>
                <a:latin typeface="Helvetica" charset="0"/>
                <a:cs typeface="MS PGothic" panose="020B0600070205080204" charset="-128"/>
              </a:rPr>
              <a:t>v</a:t>
            </a:r>
            <a:endParaRPr lang="en-US" sz="1800" b="1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07015" name="Text Box 17"/>
          <p:cNvSpPr txBox="1">
            <a:spLocks noChangeArrowheads="1"/>
          </p:cNvSpPr>
          <p:nvPr/>
        </p:nvSpPr>
        <p:spPr bwMode="auto">
          <a:xfrm>
            <a:off x="7096125" y="3517900"/>
            <a:ext cx="307975" cy="3667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 marL="37931725" indent="-37474525"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>
                <a:latin typeface="Helvetica" charset="0"/>
                <a:cs typeface="MS PGothic" panose="020B0600070205080204" charset="-128"/>
              </a:rPr>
              <a:t>v</a:t>
            </a:r>
            <a:endParaRPr lang="en-US" sz="1800" b="1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07016" name="Text Box 18"/>
          <p:cNvSpPr txBox="1">
            <a:spLocks noChangeArrowheads="1"/>
          </p:cNvSpPr>
          <p:nvPr/>
        </p:nvSpPr>
        <p:spPr bwMode="auto">
          <a:xfrm>
            <a:off x="7124700" y="3836988"/>
            <a:ext cx="247650" cy="36671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 marL="37931725" indent="-37474525"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>
                <a:latin typeface="Helvetica" charset="0"/>
                <a:cs typeface="MS PGothic" panose="020B0600070205080204" charset="-128"/>
              </a:rPr>
              <a:t>i</a:t>
            </a:r>
            <a:endParaRPr lang="en-US" sz="1800" b="1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07017" name="Text Box 19"/>
          <p:cNvSpPr txBox="1">
            <a:spLocks noChangeArrowheads="1"/>
          </p:cNvSpPr>
          <p:nvPr/>
        </p:nvSpPr>
        <p:spPr bwMode="auto">
          <a:xfrm>
            <a:off x="7124700" y="4675188"/>
            <a:ext cx="247650" cy="36671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 marL="37931725" indent="-37474525"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>
                <a:latin typeface="Helvetica" charset="0"/>
                <a:cs typeface="MS PGothic" panose="020B0600070205080204" charset="-128"/>
              </a:rPr>
              <a:t>i</a:t>
            </a:r>
            <a:endParaRPr lang="en-US" sz="1800" b="1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07018" name="Text Box 20"/>
          <p:cNvSpPr txBox="1">
            <a:spLocks noChangeArrowheads="1"/>
          </p:cNvSpPr>
          <p:nvPr/>
        </p:nvSpPr>
        <p:spPr bwMode="auto">
          <a:xfrm>
            <a:off x="7124700" y="4979988"/>
            <a:ext cx="247650" cy="36671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 marL="37931725" indent="-37474525"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>
                <a:latin typeface="Helvetica" charset="0"/>
                <a:cs typeface="MS PGothic" panose="020B0600070205080204" charset="-128"/>
              </a:rPr>
              <a:t>i</a:t>
            </a:r>
            <a:endParaRPr lang="en-US" sz="1800" b="1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07019" name="Text Box 21"/>
          <p:cNvSpPr txBox="1">
            <a:spLocks noChangeArrowheads="1"/>
          </p:cNvSpPr>
          <p:nvPr/>
        </p:nvSpPr>
        <p:spPr bwMode="auto">
          <a:xfrm>
            <a:off x="6070600" y="4217988"/>
            <a:ext cx="476250" cy="36671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 marL="37931725" indent="-37474525"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latin typeface="Helvetica" charset="0"/>
                <a:cs typeface="MS PGothic" panose="020B0600070205080204" charset="-128"/>
              </a:rPr>
              <a:t>….</a:t>
            </a:r>
            <a:endParaRPr lang="en-US" sz="1800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07020" name="Text Box 22"/>
          <p:cNvSpPr txBox="1">
            <a:spLocks noChangeArrowheads="1"/>
          </p:cNvSpPr>
          <p:nvPr/>
        </p:nvSpPr>
        <p:spPr bwMode="auto">
          <a:xfrm>
            <a:off x="5924550" y="2312988"/>
            <a:ext cx="842963" cy="30480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 marL="37931725" indent="-37474525"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>
                <a:latin typeface="Helvetica" charset="0"/>
                <a:cs typeface="MS PGothic" panose="020B0600070205080204" charset="-128"/>
              </a:rPr>
              <a:t>Frame #</a:t>
            </a:r>
            <a:endParaRPr lang="en-US" sz="1400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07021" name="Text Box 23"/>
          <p:cNvSpPr txBox="1">
            <a:spLocks noChangeArrowheads="1"/>
          </p:cNvSpPr>
          <p:nvPr/>
        </p:nvSpPr>
        <p:spPr bwMode="auto">
          <a:xfrm>
            <a:off x="7040563" y="2312988"/>
            <a:ext cx="1347787" cy="30480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 marL="37931725" indent="-37474525"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>
                <a:latin typeface="Helvetica" charset="0"/>
                <a:cs typeface="MS PGothic" panose="020B0600070205080204" charset="-128"/>
              </a:rPr>
              <a:t>valid-invalid bit</a:t>
            </a:r>
            <a:endParaRPr lang="en-US" sz="1400">
              <a:latin typeface="Helvetica" charset="0"/>
              <a:cs typeface="MS PGothic" panose="020B0600070205080204" charset="-128"/>
            </a:endParaRPr>
          </a:p>
        </p:txBody>
      </p:sp>
      <p:sp>
        <p:nvSpPr>
          <p:cNvPr id="1407022" name="Text Box 24"/>
          <p:cNvSpPr txBox="1">
            <a:spLocks noChangeArrowheads="1"/>
          </p:cNvSpPr>
          <p:nvPr/>
        </p:nvSpPr>
        <p:spPr bwMode="auto">
          <a:xfrm>
            <a:off x="6119813" y="5284788"/>
            <a:ext cx="1011237" cy="30480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 marL="37931725" indent="-37474525" algn="l"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>
                <a:latin typeface="Helvetica" charset="0"/>
                <a:cs typeface="MS PGothic" panose="020B0600070205080204" charset="-128"/>
              </a:rPr>
              <a:t>page table</a:t>
            </a:r>
            <a:endParaRPr lang="en-US" sz="1400">
              <a:latin typeface="Helvetica" charset="0"/>
              <a:cs typeface="MS PGothic" panose="020B060007020508020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0000" tIns="46800" rIns="90000" bIns="4680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0000" tIns="46800" rIns="90000" bIns="4680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Mountain Top</Template>
  <TotalTime>0</TotalTime>
  <Words>13004</Words>
  <Application>WPS Presentation</Application>
  <PresentationFormat>On-screen Show (4:3)</PresentationFormat>
  <Paragraphs>874</Paragraphs>
  <Slides>53</Slides>
  <Notes>80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53</vt:i4>
      </vt:variant>
    </vt:vector>
  </HeadingPairs>
  <TitlesOfParts>
    <vt:vector size="73" baseType="lpstr">
      <vt:lpstr>Arial</vt:lpstr>
      <vt:lpstr>SimSun</vt:lpstr>
      <vt:lpstr>Wingdings</vt:lpstr>
      <vt:lpstr>MS PGothic</vt:lpstr>
      <vt:lpstr>Times New Roman</vt:lpstr>
      <vt:lpstr>Tahoma Small Cap</vt:lpstr>
      <vt:lpstr>Tahoma</vt:lpstr>
      <vt:lpstr>Symbol</vt:lpstr>
      <vt:lpstr>Verdana</vt:lpstr>
      <vt:lpstr>Helvetica</vt:lpstr>
      <vt:lpstr>Microsoft YaHei</vt:lpstr>
      <vt:lpstr>Arial Unicode MS</vt:lpstr>
      <vt:lpstr>Monotype Sorts</vt:lpstr>
      <vt:lpstr>Wingdings</vt:lpstr>
      <vt:lpstr>Wingdings</vt:lpstr>
      <vt:lpstr>Arial</vt:lpstr>
      <vt:lpstr>Courier New</vt:lpstr>
      <vt:lpstr>Default Design</vt:lpstr>
      <vt:lpstr>Equation.3</vt:lpstr>
      <vt:lpstr>Equation.3</vt:lpstr>
      <vt:lpstr>Chapter  9  Virtual Memory </vt:lpstr>
      <vt:lpstr>Objectives and Outline</vt:lpstr>
      <vt:lpstr>Background</vt:lpstr>
      <vt:lpstr>Virtual Memory That is Larger Than Physical Memory</vt:lpstr>
      <vt:lpstr>A typical virtual-address space layout of a process</vt:lpstr>
      <vt:lpstr>Shared Library Using Virtual Memory</vt:lpstr>
      <vt:lpstr>Implementing Virtual Memory</vt:lpstr>
      <vt:lpstr>Demand Paging</vt:lpstr>
      <vt:lpstr>Valid-Invalid Bit</vt:lpstr>
      <vt:lpstr>Page Table When Some Pages Are Not in Main Memory</vt:lpstr>
      <vt:lpstr>Page Fault</vt:lpstr>
      <vt:lpstr>Page Fault (Cont.)</vt:lpstr>
      <vt:lpstr>Steps in Handling a Page Fault</vt:lpstr>
      <vt:lpstr>Performance of Demand Paging</vt:lpstr>
      <vt:lpstr>Demand Paging Example</vt:lpstr>
      <vt:lpstr>Other benefits of virtual memory</vt:lpstr>
      <vt:lpstr>Copy-on-Write</vt:lpstr>
      <vt:lpstr>Before Process 1 Modifies Page C</vt:lpstr>
      <vt:lpstr>After Process 1 Modifies Page C</vt:lpstr>
      <vt:lpstr>Page Replacement</vt:lpstr>
      <vt:lpstr>What happens if there is no free frame?</vt:lpstr>
      <vt:lpstr>Page Replacement</vt:lpstr>
      <vt:lpstr>Need For Page Replacement</vt:lpstr>
      <vt:lpstr>Basic Page Replacement</vt:lpstr>
      <vt:lpstr>Page Replacement</vt:lpstr>
      <vt:lpstr>Page Replacement Algorithms</vt:lpstr>
      <vt:lpstr>Driving reference string</vt:lpstr>
      <vt:lpstr>Graph of Page Faults Versus The Number of Frames</vt:lpstr>
      <vt:lpstr>First-In-First-Out (FIFO) Algorithm</vt:lpstr>
      <vt:lpstr>FIFO Page Replacement</vt:lpstr>
      <vt:lpstr>FIFO Illustrating Belady’s Anomaly</vt:lpstr>
      <vt:lpstr>Optimal Algorithm</vt:lpstr>
      <vt:lpstr>Optimal Page Replacement</vt:lpstr>
      <vt:lpstr>Least Recently Used (LRU) Algorithm</vt:lpstr>
      <vt:lpstr>LRU Page Replacement</vt:lpstr>
      <vt:lpstr>LRU Algorithm Implementation</vt:lpstr>
      <vt:lpstr>Use of a Stack to Record The Most Recent Page References</vt:lpstr>
      <vt:lpstr>LRU Approximation Algorithms</vt:lpstr>
      <vt:lpstr>Reference Bit </vt:lpstr>
      <vt:lpstr>Additional Reference Bits</vt:lpstr>
      <vt:lpstr>Additional Reference Bits Example</vt:lpstr>
      <vt:lpstr>Second-Chance Algorithm 1</vt:lpstr>
      <vt:lpstr>Second-Chance Algorithm 1</vt:lpstr>
      <vt:lpstr>Second-Chance Algorithm 2 (Clock Algorithm)</vt:lpstr>
      <vt:lpstr>Enhanced Second-Change Algorithm</vt:lpstr>
      <vt:lpstr>Counting Algorithms</vt:lpstr>
      <vt:lpstr>Allocation of Frames</vt:lpstr>
      <vt:lpstr>Fixed Allocation</vt:lpstr>
      <vt:lpstr>Priority Allocation</vt:lpstr>
      <vt:lpstr>Global versus Local Allocation</vt:lpstr>
      <vt:lpstr>Thrashing</vt:lpstr>
      <vt:lpstr>Thrashing (Cont.)</vt:lpstr>
      <vt:lpstr>Demand Paging and Thrashing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CSE</cp:lastModifiedBy>
  <cp:revision>4986</cp:revision>
  <dcterms:created xsi:type="dcterms:W3CDTF">2113-01-01T00:00:00Z</dcterms:created>
  <dcterms:modified xsi:type="dcterms:W3CDTF">2023-11-07T10:06:39Z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B2ACA66D72474589BEAD93AD0A7BF837</vt:lpwstr>
  </property>
  <property fmtid="{D5CDD505-2E9C-101B-9397-08002B2CF9AE}" pid="3" name="KSOProductBuildVer">
    <vt:lpwstr>1033-11.2.0.11537</vt:lpwstr>
  </property>
</Properties>
</file>