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57" r:id="rId5"/>
    <p:sldId id="258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73D8-0EBD-4543-AFE5-8BC636D16855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C8D4-5C6C-4F43-AF85-8CC5C80ED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73D8-0EBD-4543-AFE5-8BC636D16855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C8D4-5C6C-4F43-AF85-8CC5C80ED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73D8-0EBD-4543-AFE5-8BC636D16855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C8D4-5C6C-4F43-AF85-8CC5C80ED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73D8-0EBD-4543-AFE5-8BC636D16855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C8D4-5C6C-4F43-AF85-8CC5C80ED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73D8-0EBD-4543-AFE5-8BC636D16855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C8D4-5C6C-4F43-AF85-8CC5C80ED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73D8-0EBD-4543-AFE5-8BC636D16855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C8D4-5C6C-4F43-AF85-8CC5C80ED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73D8-0EBD-4543-AFE5-8BC636D16855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C8D4-5C6C-4F43-AF85-8CC5C80ED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73D8-0EBD-4543-AFE5-8BC636D16855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C8D4-5C6C-4F43-AF85-8CC5C80ED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73D8-0EBD-4543-AFE5-8BC636D16855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C8D4-5C6C-4F43-AF85-8CC5C80ED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73D8-0EBD-4543-AFE5-8BC636D16855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C8D4-5C6C-4F43-AF85-8CC5C80ED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73D8-0EBD-4543-AFE5-8BC636D16855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C8D4-5C6C-4F43-AF85-8CC5C80ED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173D8-0EBD-4543-AFE5-8BC636D16855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7C8D4-5C6C-4F43-AF85-8CC5C80ED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3.7.2 </a:t>
            </a:r>
            <a:r>
              <a:rPr lang="en-US" sz="3600" b="1" dirty="0">
                <a:solidFill>
                  <a:srgbClr val="FF0000"/>
                </a:solidFill>
              </a:rPr>
              <a:t>Grassland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Ecosystems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200400"/>
          </a:xfrm>
        </p:spPr>
        <p:txBody>
          <a:bodyPr>
            <a:normAutofit/>
          </a:bodyPr>
          <a:lstStyle/>
          <a:p>
            <a:r>
              <a:rPr lang="en-US" sz="2800" dirty="0"/>
              <a:t>A wide range of landscapes in which the </a:t>
            </a:r>
            <a:r>
              <a:rPr lang="en-US" sz="2800" dirty="0" smtClean="0">
                <a:solidFill>
                  <a:srgbClr val="FF0000"/>
                </a:solidFill>
              </a:rPr>
              <a:t>vegetation is </a:t>
            </a:r>
            <a:r>
              <a:rPr lang="en-US" sz="2800" dirty="0">
                <a:solidFill>
                  <a:srgbClr val="FF0000"/>
                </a:solidFill>
              </a:rPr>
              <a:t>mainly formed by grasses and </a:t>
            </a:r>
            <a:r>
              <a:rPr lang="en-US" sz="2800" dirty="0" smtClean="0">
                <a:solidFill>
                  <a:srgbClr val="FF0000"/>
                </a:solidFill>
              </a:rPr>
              <a:t>small annual </a:t>
            </a:r>
            <a:r>
              <a:rPr lang="en-US" sz="2800" dirty="0">
                <a:solidFill>
                  <a:srgbClr val="FF0000"/>
                </a:solidFill>
              </a:rPr>
              <a:t>plants </a:t>
            </a:r>
            <a:r>
              <a:rPr lang="en-US" sz="2800" dirty="0"/>
              <a:t>are adapted to India’s various </a:t>
            </a:r>
            <a:r>
              <a:rPr lang="en-US" sz="2800" dirty="0" smtClean="0"/>
              <a:t>climatic conditions.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These form a variety of </a:t>
            </a:r>
            <a:r>
              <a:rPr lang="en-US" sz="2800" dirty="0" smtClean="0"/>
              <a:t>grassland ecosystems </a:t>
            </a:r>
            <a:r>
              <a:rPr lang="en-US" sz="2800" dirty="0"/>
              <a:t>with their specific plants </a:t>
            </a:r>
            <a:r>
              <a:rPr lang="en-US" sz="2800" dirty="0" smtClean="0"/>
              <a:t>and animals.</a:t>
            </a:r>
          </a:p>
          <a:p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733800"/>
            <a:ext cx="7239000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Grasslands cover areas </a:t>
            </a:r>
            <a:r>
              <a:rPr lang="en-US" dirty="0" smtClean="0">
                <a:solidFill>
                  <a:srgbClr val="FF0000"/>
                </a:solidFill>
              </a:rPr>
              <a:t>where rainfall is usually low and/or the soil depth and quality is poor.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low rainfall </a:t>
            </a:r>
            <a:r>
              <a:rPr lang="en-US" dirty="0" smtClean="0"/>
              <a:t>prevents the growth of a large number of trees and shrubs, but </a:t>
            </a:r>
            <a:r>
              <a:rPr lang="en-US" i="1" dirty="0" smtClean="0"/>
              <a:t>is sufficient to support the growth of grass cover during the monsoon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Grassland Types in India: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Grasslands form </a:t>
            </a:r>
            <a:r>
              <a:rPr lang="en-US" dirty="0" smtClean="0"/>
              <a:t>a variety </a:t>
            </a:r>
            <a:r>
              <a:rPr lang="en-US" dirty="0"/>
              <a:t>of ecosystems that are located in </a:t>
            </a:r>
            <a:r>
              <a:rPr lang="en-US" dirty="0" smtClean="0"/>
              <a:t>different climatic conditions: </a:t>
            </a:r>
          </a:p>
          <a:p>
            <a:pPr lvl="1"/>
            <a:r>
              <a:rPr lang="en-US" b="1" u="sng" dirty="0" smtClean="0"/>
              <a:t>1). </a:t>
            </a:r>
            <a:r>
              <a:rPr lang="en-US" b="1" u="sng" dirty="0" err="1" smtClean="0"/>
              <a:t>Shola</a:t>
            </a:r>
            <a:r>
              <a:rPr lang="en-US" b="1" u="sng" dirty="0" smtClean="0"/>
              <a:t> grasslands  : </a:t>
            </a:r>
            <a:r>
              <a:rPr lang="en-US" u="sng" dirty="0" smtClean="0"/>
              <a:t>occur </a:t>
            </a:r>
            <a:r>
              <a:rPr lang="en-US" u="sng" dirty="0"/>
              <a:t>on </a:t>
            </a:r>
            <a:r>
              <a:rPr lang="en-US" u="sng" dirty="0" err="1"/>
              <a:t>hillslopes</a:t>
            </a:r>
            <a:r>
              <a:rPr lang="en-US" u="sng" dirty="0"/>
              <a:t> </a:t>
            </a:r>
            <a:r>
              <a:rPr lang="en-US" dirty="0"/>
              <a:t>alongside the </a:t>
            </a:r>
            <a:r>
              <a:rPr lang="en-US" dirty="0" smtClean="0"/>
              <a:t>extremely moist evergreen forests.</a:t>
            </a:r>
          </a:p>
          <a:p>
            <a:pPr lvl="1"/>
            <a:r>
              <a:rPr lang="en-US" i="1" u="sng" dirty="0" smtClean="0"/>
              <a:t>2). The </a:t>
            </a:r>
            <a:r>
              <a:rPr lang="en-US" i="1" u="sng" dirty="0"/>
              <a:t>high cold </a:t>
            </a:r>
            <a:r>
              <a:rPr lang="en-US" i="1" u="sng" dirty="0" smtClean="0"/>
              <a:t>Himalayan pastures</a:t>
            </a:r>
            <a:r>
              <a:rPr lang="en-US" i="1" u="sng" dirty="0"/>
              <a:t>. </a:t>
            </a:r>
            <a:r>
              <a:rPr lang="en-US" dirty="0" smtClean="0"/>
              <a:t>In the Himalayan mountains there are  There </a:t>
            </a:r>
            <a:r>
              <a:rPr lang="en-US" dirty="0"/>
              <a:t>are tracts of </a:t>
            </a:r>
            <a:r>
              <a:rPr lang="en-US" b="1" u="sng" dirty="0" smtClean="0"/>
              <a:t>tall elephant grass </a:t>
            </a:r>
            <a:r>
              <a:rPr lang="en-US" dirty="0"/>
              <a:t>in the </a:t>
            </a:r>
            <a:r>
              <a:rPr lang="en-US" dirty="0" smtClean="0"/>
              <a:t>low-lying.</a:t>
            </a:r>
          </a:p>
          <a:p>
            <a:pPr lvl="1"/>
            <a:r>
              <a:rPr lang="en-US" dirty="0" smtClean="0"/>
              <a:t>3).</a:t>
            </a:r>
            <a:r>
              <a:rPr lang="en-US" dirty="0" err="1" smtClean="0"/>
              <a:t>Terai</a:t>
            </a:r>
            <a:r>
              <a:rPr lang="en-US" dirty="0" smtClean="0"/>
              <a:t> Grassland:  </a:t>
            </a:r>
            <a:r>
              <a:rPr lang="en-US" i="1" dirty="0" smtClean="0"/>
              <a:t>south of the Himalayan foothills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4).The </a:t>
            </a:r>
            <a:r>
              <a:rPr lang="en-US" i="1" u="sng" dirty="0"/>
              <a:t>semi-arid </a:t>
            </a:r>
            <a:r>
              <a:rPr lang="en-US" i="1" u="sng" dirty="0" smtClean="0"/>
              <a:t>grasslands : </a:t>
            </a:r>
            <a:r>
              <a:rPr lang="en-US" dirty="0" smtClean="0"/>
              <a:t>in Western India, parts of Central </a:t>
            </a:r>
            <a:r>
              <a:rPr lang="en-US" dirty="0"/>
              <a:t>India</a:t>
            </a:r>
            <a:r>
              <a:rPr lang="en-US" dirty="0" smtClean="0"/>
              <a:t>, and </a:t>
            </a:r>
            <a:r>
              <a:rPr lang="en-US" dirty="0"/>
              <a:t>in the Deccan Plateau.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8229600" cy="4267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Many of the </a:t>
            </a:r>
            <a:r>
              <a:rPr lang="en-US" sz="2800" i="1" u="sng" dirty="0" smtClean="0"/>
              <a:t>grasses and other small herbs become</a:t>
            </a:r>
            <a:r>
              <a:rPr lang="en-US" sz="2800" i="1" dirty="0" smtClean="0"/>
              <a:t> dry </a:t>
            </a:r>
            <a:r>
              <a:rPr lang="en-US" sz="2800" dirty="0" smtClean="0"/>
              <a:t>and the part above the ground </a:t>
            </a:r>
            <a:r>
              <a:rPr lang="en-US" sz="2800" b="1" dirty="0" smtClean="0"/>
              <a:t>dies</a:t>
            </a:r>
            <a:r>
              <a:rPr lang="en-US" sz="2800" dirty="0" smtClean="0"/>
              <a:t> </a:t>
            </a:r>
            <a:r>
              <a:rPr lang="en-US" sz="2800" u="sng" dirty="0" smtClean="0"/>
              <a:t>during the </a:t>
            </a:r>
            <a:r>
              <a:rPr lang="en-US" sz="2800" b="1" u="sng" dirty="0" smtClean="0"/>
              <a:t>summer months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In the next </a:t>
            </a:r>
            <a:r>
              <a:rPr lang="en-US" sz="2800" b="1" dirty="0" smtClean="0"/>
              <a:t>monsoon the grass cover grows back </a:t>
            </a:r>
            <a:r>
              <a:rPr lang="en-US" sz="2800" dirty="0" smtClean="0"/>
              <a:t>from the root stock and the seeds of the previous year.</a:t>
            </a:r>
          </a:p>
          <a:p>
            <a:r>
              <a:rPr lang="en-US" sz="2800" dirty="0" smtClean="0"/>
              <a:t> This change gives grasslands a highly seasonal appearance with periods of </a:t>
            </a:r>
            <a:r>
              <a:rPr lang="en-US" sz="2800" b="1" i="1" dirty="0" smtClean="0"/>
              <a:t>increased growth followed by a dormant phase</a:t>
            </a:r>
            <a:r>
              <a:rPr lang="en-US" sz="2800" i="1" dirty="0" smtClean="0"/>
              <a:t>.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06963"/>
          </a:xfrm>
        </p:spPr>
        <p:txBody>
          <a:bodyPr>
            <a:normAutofit/>
          </a:bodyPr>
          <a:lstStyle/>
          <a:p>
            <a:r>
              <a:rPr lang="en-US" sz="2800" dirty="0"/>
              <a:t>A variety of </a:t>
            </a:r>
            <a:r>
              <a:rPr lang="en-US" sz="2800" dirty="0">
                <a:solidFill>
                  <a:srgbClr val="FF0000"/>
                </a:solidFill>
              </a:rPr>
              <a:t>grasses, herbs, and several </a:t>
            </a:r>
            <a:r>
              <a:rPr lang="en-US" sz="2800" dirty="0" smtClean="0">
                <a:solidFill>
                  <a:srgbClr val="FF0000"/>
                </a:solidFill>
              </a:rPr>
              <a:t>species of </a:t>
            </a:r>
            <a:r>
              <a:rPr lang="en-US" sz="2800" dirty="0">
                <a:solidFill>
                  <a:srgbClr val="FF0000"/>
                </a:solidFill>
              </a:rPr>
              <a:t>insects,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birds and mammals </a:t>
            </a:r>
            <a:r>
              <a:rPr lang="en-US" sz="2800" dirty="0"/>
              <a:t>have </a:t>
            </a:r>
            <a:r>
              <a:rPr lang="en-US" sz="2800" dirty="0" smtClean="0"/>
              <a:t>evolved.</a:t>
            </a:r>
          </a:p>
          <a:p>
            <a:r>
              <a:rPr lang="en-US" sz="2800" i="1" dirty="0" smtClean="0"/>
              <a:t>These </a:t>
            </a:r>
            <a:r>
              <a:rPr lang="en-US" sz="2800" i="1" dirty="0"/>
              <a:t>animals are </a:t>
            </a:r>
            <a:r>
              <a:rPr lang="en-US" sz="2800" i="1" dirty="0" smtClean="0"/>
              <a:t>adapted to </a:t>
            </a:r>
            <a:r>
              <a:rPr lang="en-US" sz="2800" i="1" dirty="0"/>
              <a:t>live </a:t>
            </a:r>
            <a:r>
              <a:rPr lang="en-US" sz="2800" i="1" dirty="0" smtClean="0"/>
              <a:t>in conditions </a:t>
            </a:r>
            <a:r>
              <a:rPr lang="en-US" sz="2800" i="1" dirty="0"/>
              <a:t>where food is plentiful after the rains</a:t>
            </a:r>
            <a:r>
              <a:rPr lang="en-US" sz="2800" i="1" dirty="0" smtClean="0"/>
              <a:t>, so </a:t>
            </a:r>
            <a:r>
              <a:rPr lang="en-US" sz="2800" i="1" dirty="0"/>
              <a:t>that they can store this as fat that they </a:t>
            </a:r>
            <a:r>
              <a:rPr lang="en-US" sz="2800" i="1" dirty="0" smtClean="0"/>
              <a:t>use during </a:t>
            </a:r>
            <a:r>
              <a:rPr lang="en-US" sz="2800" i="1" dirty="0"/>
              <a:t>the dry period when there is very little </a:t>
            </a:r>
            <a:r>
              <a:rPr lang="en-US" sz="2800" i="1" dirty="0" smtClean="0"/>
              <a:t>to eat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Man began to use these </a:t>
            </a:r>
            <a:r>
              <a:rPr lang="en-US" sz="2800" i="1" dirty="0"/>
              <a:t>grasslands as </a:t>
            </a:r>
            <a:r>
              <a:rPr lang="en-US" sz="2800" i="1" dirty="0" smtClean="0"/>
              <a:t>pastures to </a:t>
            </a:r>
            <a:r>
              <a:rPr lang="en-US" sz="2800" i="1" dirty="0"/>
              <a:t>feed </a:t>
            </a:r>
            <a:r>
              <a:rPr lang="en-US" sz="2800" dirty="0"/>
              <a:t>his livestock when he began </a:t>
            </a:r>
            <a:r>
              <a:rPr lang="en-US" sz="2800" dirty="0" smtClean="0"/>
              <a:t>to domesticate </a:t>
            </a:r>
            <a:r>
              <a:rPr lang="en-US" sz="2800" dirty="0"/>
              <a:t>animals and </a:t>
            </a:r>
            <a:r>
              <a:rPr lang="en-US" sz="2800" dirty="0" smtClean="0"/>
              <a:t> </a:t>
            </a:r>
            <a:r>
              <a:rPr lang="en-US" sz="2800" i="1" dirty="0" smtClean="0"/>
              <a:t>became </a:t>
            </a:r>
            <a:r>
              <a:rPr lang="en-US" sz="2800" i="1" dirty="0"/>
              <a:t>a </a:t>
            </a:r>
            <a:r>
              <a:rPr lang="en-US" sz="2800" i="1" dirty="0" smtClean="0"/>
              <a:t>pastoralist in </a:t>
            </a:r>
            <a:r>
              <a:rPr lang="en-US" sz="2800" i="1" dirty="0"/>
              <a:t>ancient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1). The Himalayan pasture belt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Extends </a:t>
            </a:r>
            <a:r>
              <a:rPr lang="en-US" dirty="0" smtClean="0">
                <a:solidFill>
                  <a:srgbClr val="FF0000"/>
                </a:solidFill>
              </a:rPr>
              <a:t>up to </a:t>
            </a:r>
            <a:r>
              <a:rPr lang="en-US" dirty="0" smtClean="0">
                <a:solidFill>
                  <a:srgbClr val="FF0000"/>
                </a:solidFill>
              </a:rPr>
              <a:t>the snowline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grasslands at a lower level </a:t>
            </a:r>
            <a:r>
              <a:rPr lang="en-US" dirty="0" smtClean="0"/>
              <a:t>form patches </a:t>
            </a:r>
            <a:r>
              <a:rPr lang="en-US" dirty="0"/>
              <a:t>along with </a:t>
            </a:r>
            <a:r>
              <a:rPr lang="en-US" dirty="0" smtClean="0">
                <a:solidFill>
                  <a:srgbClr val="FF0000"/>
                </a:solidFill>
              </a:rPr>
              <a:t>Coniferous </a:t>
            </a:r>
            <a:r>
              <a:rPr lang="en-US" dirty="0">
                <a:solidFill>
                  <a:srgbClr val="FF0000"/>
                </a:solidFill>
              </a:rPr>
              <a:t>or </a:t>
            </a:r>
            <a:r>
              <a:rPr lang="en-US" dirty="0" smtClean="0">
                <a:solidFill>
                  <a:srgbClr val="FF0000"/>
                </a:solidFill>
              </a:rPr>
              <a:t>broadleaved forests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animals </a:t>
            </a:r>
            <a:r>
              <a:rPr lang="en-US" dirty="0">
                <a:solidFill>
                  <a:srgbClr val="FF0000"/>
                </a:solidFill>
              </a:rPr>
              <a:t>migrate </a:t>
            </a:r>
            <a:r>
              <a:rPr lang="en-US" dirty="0" smtClean="0"/>
              <a:t>up </a:t>
            </a:r>
            <a:r>
              <a:rPr lang="en-US" dirty="0"/>
              <a:t>into the high altitude grasslands in summer </a:t>
            </a:r>
            <a:r>
              <a:rPr lang="en-US" dirty="0" smtClean="0"/>
              <a:t>and move </a:t>
            </a:r>
            <a:r>
              <a:rPr lang="en-US" dirty="0"/>
              <a:t>down into the forest in winter when </a:t>
            </a:r>
            <a:r>
              <a:rPr lang="en-US" dirty="0" smtClean="0"/>
              <a:t>the snow </a:t>
            </a:r>
            <a:r>
              <a:rPr lang="en-US" dirty="0"/>
              <a:t>covers the grassland. </a:t>
            </a:r>
            <a:endParaRPr lang="en-US" dirty="0" smtClean="0"/>
          </a:p>
          <a:p>
            <a:r>
              <a:rPr lang="en-US" dirty="0" smtClean="0"/>
              <a:t>These have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large variety of grasses </a:t>
            </a:r>
            <a:r>
              <a:rPr lang="en-US" dirty="0" smtClean="0">
                <a:solidFill>
                  <a:srgbClr val="FF0000"/>
                </a:solidFill>
              </a:rPr>
              <a:t>and herbs</a:t>
            </a:r>
            <a:r>
              <a:rPr lang="en-US" dirty="0">
                <a:solidFill>
                  <a:srgbClr val="FF0000"/>
                </a:solidFill>
              </a:rPr>
              <a:t>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Himalayan </a:t>
            </a:r>
            <a:r>
              <a:rPr lang="en-US" dirty="0"/>
              <a:t>hill slopes are covered </a:t>
            </a:r>
            <a:r>
              <a:rPr lang="en-US" dirty="0" smtClean="0"/>
              <a:t>with thousands </a:t>
            </a:r>
            <a:r>
              <a:rPr lang="en-US" dirty="0"/>
              <a:t>of </a:t>
            </a:r>
            <a:r>
              <a:rPr lang="en-US" dirty="0" smtClean="0">
                <a:solidFill>
                  <a:srgbClr val="FF0000"/>
                </a:solidFill>
              </a:rPr>
              <a:t>colorful </a:t>
            </a:r>
            <a:r>
              <a:rPr lang="en-US" dirty="0">
                <a:solidFill>
                  <a:srgbClr val="FF0000"/>
                </a:solidFill>
              </a:rPr>
              <a:t>flowering plants.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There are </a:t>
            </a:r>
            <a:r>
              <a:rPr lang="en-US" dirty="0"/>
              <a:t>also a large number of medicinal plants.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2). The </a:t>
            </a:r>
            <a:r>
              <a:rPr lang="en-US" sz="2800" b="1" dirty="0" err="1" smtClean="0">
                <a:solidFill>
                  <a:srgbClr val="00B050"/>
                </a:solidFill>
              </a:rPr>
              <a:t>Terai</a:t>
            </a:r>
            <a:r>
              <a:rPr lang="en-US" sz="2800" b="1" dirty="0" smtClean="0">
                <a:solidFill>
                  <a:srgbClr val="00B050"/>
                </a:solidFill>
              </a:rPr>
              <a:t> grassland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onsists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patches of tall </a:t>
            </a:r>
            <a:r>
              <a:rPr lang="en-US" dirty="0" smtClean="0">
                <a:solidFill>
                  <a:srgbClr val="FF0000"/>
                </a:solidFill>
              </a:rPr>
              <a:t>grasslands interspersed </a:t>
            </a:r>
            <a:r>
              <a:rPr lang="en-US" dirty="0">
                <a:solidFill>
                  <a:srgbClr val="FF0000"/>
                </a:solidFill>
              </a:rPr>
              <a:t>with a Sal forest ecosystem.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patches </a:t>
            </a:r>
            <a:r>
              <a:rPr lang="en-US" dirty="0"/>
              <a:t>of </a:t>
            </a:r>
            <a:r>
              <a:rPr lang="en-US" b="1" i="1" dirty="0"/>
              <a:t>tall elephant grass</a:t>
            </a:r>
            <a:r>
              <a:rPr lang="en-US" i="1" dirty="0"/>
              <a:t>, which grows to </a:t>
            </a:r>
            <a:r>
              <a:rPr lang="en-US" i="1" dirty="0" smtClean="0"/>
              <a:t>a height </a:t>
            </a:r>
            <a:r>
              <a:rPr lang="en-US" i="1" dirty="0"/>
              <a:t>of </a:t>
            </a:r>
            <a:r>
              <a:rPr lang="en-US" i="1" dirty="0" smtClean="0"/>
              <a:t>about 5 meters.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</a:rPr>
              <a:t>are located in </a:t>
            </a:r>
            <a:r>
              <a:rPr lang="en-US" dirty="0" smtClean="0">
                <a:solidFill>
                  <a:srgbClr val="FF0000"/>
                </a:solidFill>
              </a:rPr>
              <a:t>the low-lying </a:t>
            </a:r>
            <a:r>
              <a:rPr lang="en-US" dirty="0">
                <a:solidFill>
                  <a:srgbClr val="FF0000"/>
                </a:solidFill>
              </a:rPr>
              <a:t>waterlogged areas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 </a:t>
            </a:r>
            <a:r>
              <a:rPr lang="en-US" i="1" dirty="0"/>
              <a:t>The </a:t>
            </a:r>
            <a:r>
              <a:rPr lang="en-US" b="1" i="1" dirty="0"/>
              <a:t>Sal </a:t>
            </a:r>
            <a:r>
              <a:rPr lang="en-US" b="1" i="1" dirty="0" smtClean="0"/>
              <a:t>forest </a:t>
            </a:r>
            <a:r>
              <a:rPr lang="en-US" i="1" dirty="0" smtClean="0"/>
              <a:t>patches </a:t>
            </a:r>
            <a:r>
              <a:rPr lang="en-US" i="1" dirty="0"/>
              <a:t>cover the elevated regions and the </a:t>
            </a:r>
            <a:r>
              <a:rPr lang="en-US" i="1" dirty="0" smtClean="0"/>
              <a:t>Himalayan foothills.</a:t>
            </a:r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i="1" dirty="0" err="1"/>
              <a:t>Terai</a:t>
            </a:r>
            <a:r>
              <a:rPr lang="en-US" i="1" dirty="0"/>
              <a:t> also </a:t>
            </a:r>
            <a:r>
              <a:rPr lang="en-US" i="1" dirty="0" smtClean="0"/>
              <a:t>includes </a:t>
            </a:r>
            <a:r>
              <a:rPr lang="en-US" i="1" dirty="0" smtClean="0">
                <a:solidFill>
                  <a:srgbClr val="FF0000"/>
                </a:solidFill>
              </a:rPr>
              <a:t>marshes</a:t>
            </a:r>
            <a:r>
              <a:rPr lang="en-US" i="1" dirty="0" smtClean="0"/>
              <a:t> </a:t>
            </a:r>
            <a:r>
              <a:rPr lang="en-US" i="1" dirty="0"/>
              <a:t>in low-lying </a:t>
            </a:r>
            <a:r>
              <a:rPr lang="en-US" i="1" dirty="0" smtClean="0"/>
              <a:t>depressions</a:t>
            </a:r>
            <a:r>
              <a:rPr lang="en-US" i="1" dirty="0"/>
              <a:t>. </a:t>
            </a:r>
            <a:endParaRPr lang="en-US" i="1" dirty="0" smtClean="0"/>
          </a:p>
          <a:p>
            <a:r>
              <a:rPr lang="en-US" dirty="0" smtClean="0"/>
              <a:t>This ecosystem extends </a:t>
            </a:r>
            <a:r>
              <a:rPr lang="en-US" u="sng" dirty="0"/>
              <a:t>as a belt south of the </a:t>
            </a:r>
            <a:r>
              <a:rPr lang="en-US" u="sng" dirty="0" smtClean="0"/>
              <a:t>Himalayan foothills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</a:rPr>
              <a:t>3). The Semi-arid  grassland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638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SEMI ARID plains </a:t>
            </a:r>
            <a:r>
              <a:rPr lang="en-US" sz="2800" dirty="0"/>
              <a:t>of Western India, </a:t>
            </a:r>
            <a:r>
              <a:rPr lang="en-US" sz="2800" dirty="0" smtClean="0"/>
              <a:t>Central India </a:t>
            </a:r>
            <a:r>
              <a:rPr lang="en-US" sz="2800" dirty="0"/>
              <a:t>and the Deccan are covered by </a:t>
            </a:r>
            <a:r>
              <a:rPr lang="en-US" sz="2800" dirty="0" smtClean="0"/>
              <a:t>grassland tracts </a:t>
            </a:r>
            <a:r>
              <a:rPr lang="en-US" sz="2800" dirty="0"/>
              <a:t>with patches of thorn forest. </a:t>
            </a:r>
            <a:endParaRPr lang="en-US" sz="2800" dirty="0" smtClean="0"/>
          </a:p>
          <a:p>
            <a:r>
              <a:rPr lang="en-US" sz="2800" dirty="0" smtClean="0"/>
              <a:t>Several </a:t>
            </a:r>
            <a:r>
              <a:rPr lang="en-US" sz="2800" i="1" u="sng" dirty="0" smtClean="0"/>
              <a:t>mammals </a:t>
            </a:r>
            <a:r>
              <a:rPr lang="en-US" sz="2800" i="1" u="sng" dirty="0"/>
              <a:t>such as the wolf, the blackbuck, </a:t>
            </a:r>
            <a:r>
              <a:rPr lang="en-US" sz="2800" i="1" u="sng" dirty="0" smtClean="0"/>
              <a:t>the chinkara</a:t>
            </a:r>
            <a:r>
              <a:rPr lang="en-US" sz="2800" i="1" u="sng" dirty="0"/>
              <a:t>, and birds such as the bustards </a:t>
            </a:r>
            <a:r>
              <a:rPr lang="en-US" sz="2800" i="1" u="sng" dirty="0" smtClean="0"/>
              <a:t>and floricans</a:t>
            </a:r>
            <a:r>
              <a:rPr lang="en-US" sz="2800" dirty="0" smtClean="0"/>
              <a:t> </a:t>
            </a:r>
            <a:r>
              <a:rPr lang="en-US" sz="2800" dirty="0"/>
              <a:t>are adapted to these arid conditions.</a:t>
            </a:r>
          </a:p>
          <a:p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Scrublands of the Deccan Plateau </a:t>
            </a:r>
            <a:r>
              <a:rPr lang="en-US" sz="2800" dirty="0"/>
              <a:t>are </a:t>
            </a:r>
            <a:r>
              <a:rPr lang="en-US" sz="2800" dirty="0" smtClean="0"/>
              <a:t>covered with </a:t>
            </a:r>
            <a:r>
              <a:rPr lang="en-US" sz="2800" dirty="0"/>
              <a:t>seasonal grasses and herbs on </a:t>
            </a:r>
            <a:r>
              <a:rPr lang="en-US" sz="2800" dirty="0" smtClean="0"/>
              <a:t>which its </a:t>
            </a:r>
            <a:r>
              <a:rPr lang="en-US" sz="2800" dirty="0"/>
              <a:t>fauna is dependent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It is teaming with </a:t>
            </a:r>
            <a:r>
              <a:rPr lang="en-US" sz="2800" dirty="0" smtClean="0"/>
              <a:t>insect life </a:t>
            </a:r>
            <a:r>
              <a:rPr lang="en-US" sz="2800" dirty="0"/>
              <a:t>on which the insectivorous birds feed.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4). The </a:t>
            </a:r>
            <a:r>
              <a:rPr lang="en-US" sz="3200" b="1" dirty="0" err="1" smtClean="0">
                <a:solidFill>
                  <a:srgbClr val="00B050"/>
                </a:solidFill>
              </a:rPr>
              <a:t>Shola</a:t>
            </a:r>
            <a:r>
              <a:rPr lang="en-US" sz="3200" b="1" dirty="0" smtClean="0">
                <a:solidFill>
                  <a:srgbClr val="00B050"/>
                </a:solidFill>
              </a:rPr>
              <a:t> grasslands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Consist </a:t>
            </a:r>
            <a:r>
              <a:rPr lang="en-US" dirty="0"/>
              <a:t>of patches </a:t>
            </a:r>
            <a:r>
              <a:rPr lang="en-US" dirty="0" smtClean="0"/>
              <a:t>on hill slopes </a:t>
            </a:r>
            <a:r>
              <a:rPr lang="en-US" dirty="0">
                <a:solidFill>
                  <a:srgbClr val="0070C0"/>
                </a:solidFill>
              </a:rPr>
              <a:t>along with the </a:t>
            </a:r>
            <a:r>
              <a:rPr lang="en-US" b="1" dirty="0" err="1">
                <a:solidFill>
                  <a:srgbClr val="0070C0"/>
                </a:solidFill>
              </a:rPr>
              <a:t>Shola</a:t>
            </a:r>
            <a:r>
              <a:rPr lang="en-US" b="1" dirty="0">
                <a:solidFill>
                  <a:srgbClr val="0070C0"/>
                </a:solidFill>
              </a:rPr>
              <a:t> forests</a:t>
            </a:r>
            <a:r>
              <a:rPr lang="en-US" b="1" dirty="0">
                <a:solidFill>
                  <a:srgbClr val="FF0000"/>
                </a:solidFill>
              </a:rPr>
              <a:t> on </a:t>
            </a:r>
            <a:r>
              <a:rPr lang="en-US" b="1" dirty="0" smtClean="0">
                <a:solidFill>
                  <a:srgbClr val="FF0000"/>
                </a:solidFill>
              </a:rPr>
              <a:t>the Western </a:t>
            </a:r>
            <a:r>
              <a:rPr lang="en-US" b="1" dirty="0">
                <a:solidFill>
                  <a:srgbClr val="FF0000"/>
                </a:solidFill>
              </a:rPr>
              <a:t>Ghats, </a:t>
            </a:r>
            <a:r>
              <a:rPr lang="en-US" b="1" dirty="0" err="1">
                <a:solidFill>
                  <a:srgbClr val="FF0000"/>
                </a:solidFill>
              </a:rPr>
              <a:t>Nilgiri</a:t>
            </a:r>
            <a:r>
              <a:rPr lang="en-US" b="1" dirty="0">
                <a:solidFill>
                  <a:srgbClr val="FF0000"/>
                </a:solidFill>
              </a:rPr>
              <a:t> and </a:t>
            </a:r>
            <a:r>
              <a:rPr lang="en-US" b="1" dirty="0" err="1">
                <a:solidFill>
                  <a:srgbClr val="FF0000"/>
                </a:solidFill>
              </a:rPr>
              <a:t>Annamalai</a:t>
            </a:r>
            <a:r>
              <a:rPr lang="en-US" b="1" dirty="0">
                <a:solidFill>
                  <a:srgbClr val="FF0000"/>
                </a:solidFill>
              </a:rPr>
              <a:t> ranges.</a:t>
            </a:r>
          </a:p>
          <a:p>
            <a:r>
              <a:rPr lang="en-US" dirty="0"/>
              <a:t>This forms a patchwork of grassland on </a:t>
            </a:r>
            <a:r>
              <a:rPr lang="en-US" dirty="0" smtClean="0"/>
              <a:t>the slopes </a:t>
            </a:r>
            <a:r>
              <a:rPr lang="en-US" dirty="0"/>
              <a:t>and forest habitats </a:t>
            </a:r>
            <a:r>
              <a:rPr lang="en-US" i="1" dirty="0">
                <a:solidFill>
                  <a:srgbClr val="FF0000"/>
                </a:solidFill>
              </a:rPr>
              <a:t>along the streams </a:t>
            </a:r>
            <a:r>
              <a:rPr lang="en-US" i="1" dirty="0" smtClean="0">
                <a:solidFill>
                  <a:srgbClr val="FF0000"/>
                </a:solidFill>
              </a:rPr>
              <a:t>and low lying </a:t>
            </a:r>
            <a:r>
              <a:rPr lang="en-US" i="1" dirty="0">
                <a:solidFill>
                  <a:srgbClr val="FF0000"/>
                </a:solidFill>
              </a:rPr>
              <a:t>areas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Grasslands are not restricted only to low </a:t>
            </a:r>
            <a:r>
              <a:rPr lang="en-US" dirty="0" smtClean="0"/>
              <a:t>rainfall areas.</a:t>
            </a:r>
          </a:p>
          <a:p>
            <a:r>
              <a:rPr lang="en-US" dirty="0" smtClean="0"/>
              <a:t> </a:t>
            </a:r>
            <a:r>
              <a:rPr lang="en-US" dirty="0"/>
              <a:t>Certain grassland types form when </a:t>
            </a:r>
            <a:r>
              <a:rPr lang="en-US" dirty="0" smtClean="0"/>
              <a:t>clearings are </a:t>
            </a:r>
            <a:r>
              <a:rPr lang="en-US" dirty="0"/>
              <a:t>made in different forest types.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652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3.7.2 Grassland Ecosystems</vt:lpstr>
      <vt:lpstr>Slide 2</vt:lpstr>
      <vt:lpstr>Grassland Types in India:</vt:lpstr>
      <vt:lpstr>Slide 4</vt:lpstr>
      <vt:lpstr>Slide 5</vt:lpstr>
      <vt:lpstr>1). The Himalayan pasture belt</vt:lpstr>
      <vt:lpstr>2). The Terai grassland</vt:lpstr>
      <vt:lpstr>3). The Semi-arid  grassland</vt:lpstr>
      <vt:lpstr>4). The Shola grasslands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3.7.2 Grassland ecosystems</dc:title>
  <dc:creator>rgukt</dc:creator>
  <cp:lastModifiedBy>Windows User</cp:lastModifiedBy>
  <cp:revision>26</cp:revision>
  <dcterms:created xsi:type="dcterms:W3CDTF">2017-03-09T02:48:22Z</dcterms:created>
  <dcterms:modified xsi:type="dcterms:W3CDTF">2023-02-15T06:32:05Z</dcterms:modified>
</cp:coreProperties>
</file>