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CB61-8B0D-40DB-A6C6-5A57AF1FF62F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E135-628A-456D-A3B4-E7883732BF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wntoearth.org.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bombaynaturalhistorysociet6298/vide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6600"/>
                </a:solidFill>
              </a:rPr>
              <a:t>1.The Multidisciplinary Nature of Environmental Studies</a:t>
            </a:r>
            <a:endParaRPr lang="en-US" sz="4000" b="1" dirty="0">
              <a:solidFill>
                <a:srgbClr val="00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6002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1.2 The Need for Public awareness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rgbClr val="FF0000"/>
                </a:solidFill>
              </a:rPr>
              <a:t> Institutions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Srinivas\Download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495800"/>
            <a:ext cx="2752725" cy="1371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67400" y="6324600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by: Ravisri Academy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95800"/>
            <a:ext cx="190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4343400"/>
            <a:ext cx="1714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5).Centre for science and Environment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CSE also publishes a popular </a:t>
            </a:r>
            <a:r>
              <a:rPr lang="en-US" b="1" dirty="0" smtClean="0"/>
              <a:t>magazine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‘Down to Earth</a:t>
            </a:r>
            <a:r>
              <a:rPr lang="en-US" dirty="0" smtClean="0"/>
              <a:t>’ -  a </a:t>
            </a:r>
            <a:r>
              <a:rPr lang="en-US" b="1" dirty="0" smtClean="0"/>
              <a:t>Science and Environment fortnightly. </a:t>
            </a:r>
          </a:p>
          <a:p>
            <a:r>
              <a:rPr lang="en-US" dirty="0" smtClean="0"/>
              <a:t>It is involved in the publication of material in the form of books, posters, video films and </a:t>
            </a:r>
          </a:p>
          <a:p>
            <a:r>
              <a:rPr lang="en-US" dirty="0" smtClean="0"/>
              <a:t>Also conducts workshops and seminars on  biodiversity related issues.</a:t>
            </a:r>
          </a:p>
          <a:p>
            <a:r>
              <a:rPr lang="en-US" dirty="0" smtClean="0">
                <a:hlinkClick r:id="rId2"/>
              </a:rPr>
              <a:t>https://www.downtoearth.org.in/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066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6). CPR Environmental Education Centre, </a:t>
            </a:r>
            <a:br>
              <a:rPr lang="en-US" sz="28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Madras. http://cpreec.org/ 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CPR EEC was set up in 1988.</a:t>
            </a:r>
          </a:p>
          <a:p>
            <a:r>
              <a:rPr lang="en-US" dirty="0" smtClean="0"/>
              <a:t> It conducts a variety of </a:t>
            </a:r>
            <a:r>
              <a:rPr lang="en-US" b="1" i="1" dirty="0" smtClean="0"/>
              <a:t>programs to spread environmental awareness and creates an interest </a:t>
            </a:r>
            <a:r>
              <a:rPr lang="en-US" dirty="0" smtClean="0"/>
              <a:t>in conservation among the general public.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f</a:t>
            </a:r>
            <a:r>
              <a:rPr lang="en-US" b="1" i="1" dirty="0" smtClean="0">
                <a:solidFill>
                  <a:srgbClr val="0070C0"/>
                </a:solidFill>
              </a:rPr>
              <a:t>ocused</a:t>
            </a:r>
            <a:r>
              <a:rPr lang="en-US" b="1" i="1" dirty="0" smtClean="0">
                <a:solidFill>
                  <a:srgbClr val="00B0F0"/>
                </a:solidFill>
              </a:rPr>
              <a:t> attention on NGOs, teachers, women, youth and children to generally promote conservation </a:t>
            </a:r>
            <a:r>
              <a:rPr lang="en-US" dirty="0" smtClean="0"/>
              <a:t>of nature and natural resources. </a:t>
            </a:r>
          </a:p>
          <a:p>
            <a:r>
              <a:rPr lang="en-US" dirty="0" smtClean="0"/>
              <a:t>Its programs include components on wildlife and biodiversity issues. </a:t>
            </a:r>
          </a:p>
          <a:p>
            <a:r>
              <a:rPr lang="en-US" dirty="0" smtClean="0"/>
              <a:t>CPR EEC also produces a large number of publications.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609600"/>
            <a:ext cx="26765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fr-FR" sz="3100" b="1" dirty="0" smtClean="0">
                <a:solidFill>
                  <a:srgbClr val="0070C0"/>
                </a:solidFill>
              </a:rPr>
              <a:t/>
            </a:r>
            <a:br>
              <a:rPr lang="fr-FR" sz="3100" b="1" dirty="0" smtClean="0">
                <a:solidFill>
                  <a:srgbClr val="0070C0"/>
                </a:solidFill>
              </a:rPr>
            </a:br>
            <a:r>
              <a:rPr lang="fr-FR" sz="3100" b="1" dirty="0" smtClean="0">
                <a:solidFill>
                  <a:srgbClr val="0070C0"/>
                </a:solidFill>
              </a:rPr>
              <a:t/>
            </a:r>
            <a:br>
              <a:rPr lang="fr-FR" sz="3100" b="1" dirty="0" smtClean="0">
                <a:solidFill>
                  <a:srgbClr val="0070C0"/>
                </a:solidFill>
              </a:rPr>
            </a:br>
            <a:r>
              <a:rPr lang="fr-FR" sz="3100" b="1" dirty="0" smtClean="0">
                <a:solidFill>
                  <a:srgbClr val="0070C0"/>
                </a:solidFill>
              </a:rPr>
              <a:t>7). Centre for Environnent Education (CEE),</a:t>
            </a:r>
            <a:br>
              <a:rPr lang="fr-FR" sz="3100" b="1" dirty="0" smtClean="0">
                <a:solidFill>
                  <a:srgbClr val="0070C0"/>
                </a:solidFill>
              </a:rPr>
            </a:br>
            <a:r>
              <a:rPr lang="en-US" sz="3100" b="1" dirty="0" smtClean="0">
                <a:solidFill>
                  <a:srgbClr val="0070C0"/>
                </a:solidFill>
              </a:rPr>
              <a:t>Ahmadabad, https://www.ceeindia.org/ </a:t>
            </a:r>
            <a:br>
              <a:rPr lang="en-US" sz="3100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CEE was initiated in 1989 at Ahmadabad.</a:t>
            </a:r>
          </a:p>
          <a:p>
            <a:r>
              <a:rPr lang="en-US" dirty="0" smtClean="0"/>
              <a:t>It has a wide range of </a:t>
            </a:r>
            <a:r>
              <a:rPr lang="en-US" i="1" dirty="0" smtClean="0"/>
              <a:t>programs on the environment and produces a variety of educational material.</a:t>
            </a:r>
          </a:p>
          <a:p>
            <a:r>
              <a:rPr lang="en-US" dirty="0" smtClean="0"/>
              <a:t>CEE’s Training in Environment Education {TEE} program has trained many environment educators.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752600"/>
            <a:ext cx="3810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0070C0"/>
                </a:solidFill>
              </a:rPr>
              <a:t>8). Bharati Vidyapeeth Institute of Environment</a:t>
            </a:r>
            <a:br>
              <a:rPr lang="en-US" sz="3100" b="1" dirty="0" smtClean="0">
                <a:solidFill>
                  <a:srgbClr val="0070C0"/>
                </a:solidFill>
              </a:rPr>
            </a:br>
            <a:r>
              <a:rPr lang="en-US" sz="3100" b="1" dirty="0" smtClean="0">
                <a:solidFill>
                  <a:srgbClr val="0070C0"/>
                </a:solidFill>
              </a:rPr>
              <a:t>Education and Research (BVIEER), </a:t>
            </a:r>
            <a:r>
              <a:rPr lang="en-US" sz="3100" b="1" dirty="0" err="1" smtClean="0">
                <a:solidFill>
                  <a:srgbClr val="0070C0"/>
                </a:solidFill>
              </a:rPr>
              <a:t>Pune</a:t>
            </a:r>
            <a:r>
              <a:rPr lang="en-US" sz="3100" b="1" dirty="0" smtClean="0">
                <a:solidFill>
                  <a:srgbClr val="FF0000"/>
                </a:solidFill>
              </a:rPr>
              <a:t>.</a:t>
            </a:r>
            <a:br>
              <a:rPr lang="en-US" sz="3100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is part of the Bharati Vidyapeeth Deemed University.</a:t>
            </a:r>
          </a:p>
          <a:p>
            <a:r>
              <a:rPr lang="en-US" dirty="0" smtClean="0"/>
              <a:t> The Institute has a PhD, a Masters and Bachelors program in Environmental Sciences. </a:t>
            </a:r>
          </a:p>
          <a:p>
            <a:r>
              <a:rPr lang="en-US" dirty="0" smtClean="0"/>
              <a:t>It also offers an innovative Diploma in Environment Education for in-service teachers.</a:t>
            </a:r>
          </a:p>
          <a:p>
            <a:r>
              <a:rPr lang="en-US" dirty="0" smtClean="0"/>
              <a:t>It implements a large </a:t>
            </a:r>
            <a:r>
              <a:rPr lang="en-US" b="1" dirty="0" smtClean="0"/>
              <a:t>outreach programme </a:t>
            </a:r>
            <a:r>
              <a:rPr lang="en-US" dirty="0" smtClean="0"/>
              <a:t>that has covered over </a:t>
            </a:r>
            <a:r>
              <a:rPr lang="en-US" b="1" i="1" dirty="0" smtClean="0">
                <a:solidFill>
                  <a:srgbClr val="FF0000"/>
                </a:solidFill>
              </a:rPr>
              <a:t>135 schools in which it trains teachers and conducts fortnightly Environment Education Programs.</a:t>
            </a:r>
          </a:p>
          <a:p>
            <a:r>
              <a:rPr lang="en-US" dirty="0" smtClean="0"/>
              <a:t> Biodiversity Conservation is a major focus of its research initiatives.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9).Wildlife Institute of India (WII), </a:t>
            </a:r>
            <a:r>
              <a:rPr lang="en-US" sz="3600" b="1" dirty="0" err="1" smtClean="0">
                <a:solidFill>
                  <a:srgbClr val="0070C0"/>
                </a:solidFill>
              </a:rPr>
              <a:t>Dehradun</a:t>
            </a: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https://www.wii.gov.in/</a:t>
            </a:r>
            <a:r>
              <a:rPr lang="en-US" sz="3600" b="1" dirty="0" smtClean="0">
                <a:solidFill>
                  <a:srgbClr val="FF0000"/>
                </a:solidFill>
              </a:rPr>
              <a:t/>
            </a:r>
            <a:br>
              <a:rPr lang="en-US" sz="3600" b="1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230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This Institution was established in 1982, </a:t>
            </a:r>
            <a:r>
              <a:rPr lang="en-US" sz="2800" b="1" i="1" dirty="0" smtClean="0">
                <a:solidFill>
                  <a:srgbClr val="00B050"/>
                </a:solidFill>
              </a:rPr>
              <a:t>as a major training establishment for Forest Officials and Research in Wildlife Management.</a:t>
            </a:r>
          </a:p>
          <a:p>
            <a:r>
              <a:rPr lang="en-US" sz="2800" dirty="0" smtClean="0"/>
              <a:t> Its most significant publication has been </a:t>
            </a:r>
            <a:r>
              <a:rPr lang="en-US" sz="2800" b="1" i="1" dirty="0" smtClean="0"/>
              <a:t>‘Planning A Wildlife Protected Area Network for India’ </a:t>
            </a:r>
            <a:r>
              <a:rPr lang="en-US" sz="2800" dirty="0" smtClean="0"/>
              <a:t>(Rodgers and </a:t>
            </a:r>
            <a:r>
              <a:rPr lang="en-US" sz="2800" dirty="0" err="1" smtClean="0"/>
              <a:t>Panwar</a:t>
            </a:r>
            <a:r>
              <a:rPr lang="en-US" sz="2800" dirty="0" smtClean="0"/>
              <a:t>, 1988).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828800"/>
            <a:ext cx="2486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10).Wildlife Institute of India (WII), </a:t>
            </a:r>
            <a:r>
              <a:rPr lang="en-US" sz="2800" b="1" dirty="0" err="1" smtClean="0">
                <a:solidFill>
                  <a:srgbClr val="0070C0"/>
                </a:solidFill>
              </a:rPr>
              <a:t>Dehradun</a:t>
            </a:r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organization has over the years added an enormous amount of information on India’s biological wealth.</a:t>
            </a:r>
          </a:p>
          <a:p>
            <a:r>
              <a:rPr lang="en-US" dirty="0" smtClean="0"/>
              <a:t> It has trained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a large number of Forest Department Officials and Staff as Wildlife Managers.</a:t>
            </a:r>
          </a:p>
          <a:p>
            <a:r>
              <a:rPr lang="en-US" dirty="0" smtClean="0"/>
              <a:t>Its </a:t>
            </a:r>
            <a:r>
              <a:rPr lang="en-US" b="1" dirty="0" smtClean="0"/>
              <a:t>M.Sc. Program </a:t>
            </a:r>
            <a:r>
              <a:rPr lang="en-US" dirty="0" smtClean="0"/>
              <a:t>has trained excellent wildlife scientists. </a:t>
            </a:r>
          </a:p>
          <a:p>
            <a:r>
              <a:rPr lang="en-US" dirty="0" smtClean="0"/>
              <a:t>It also has an </a:t>
            </a:r>
            <a:r>
              <a:rPr lang="en-US" b="1" i="1" dirty="0" smtClean="0">
                <a:solidFill>
                  <a:srgbClr val="00B050"/>
                </a:solidFill>
              </a:rPr>
              <a:t>Environment Impact Assessment (EIA) </a:t>
            </a:r>
            <a:r>
              <a:rPr lang="en-US" dirty="0" smtClean="0"/>
              <a:t>cell.</a:t>
            </a:r>
          </a:p>
          <a:p>
            <a:r>
              <a:rPr lang="en-US" dirty="0" smtClean="0"/>
              <a:t> It trains personnel in eco development, wildlife biology, habitat management and Nature interpretation.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11).</a:t>
            </a:r>
            <a:r>
              <a:rPr lang="en-US" sz="3600" b="1" dirty="0" err="1" smtClean="0">
                <a:solidFill>
                  <a:srgbClr val="0070C0"/>
                </a:solidFill>
              </a:rPr>
              <a:t>Uttarkhand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Seva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Nidhi</a:t>
            </a:r>
            <a:r>
              <a:rPr lang="en-US" sz="3600" b="1" dirty="0" smtClean="0">
                <a:solidFill>
                  <a:srgbClr val="0070C0"/>
                </a:solidFill>
              </a:rPr>
              <a:t> (UKSN), </a:t>
            </a:r>
            <a:r>
              <a:rPr lang="en-US" sz="3600" b="1" dirty="0" err="1" smtClean="0">
                <a:solidFill>
                  <a:srgbClr val="0070C0"/>
                </a:solidFill>
              </a:rPr>
              <a:t>Almora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This Organization is a Nodal Agency which supports NGOs in need of funds for their environment related activities. </a:t>
            </a:r>
          </a:p>
          <a:p>
            <a:r>
              <a:rPr lang="en-US" sz="2800" dirty="0" smtClean="0"/>
              <a:t>Its major program is </a:t>
            </a:r>
            <a:r>
              <a:rPr lang="en-US" sz="2800" b="1" i="1" dirty="0" smtClean="0"/>
              <a:t>organizing and training school teachers to use its locale specific Environment Education Workbook Program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The main targets are linked </a:t>
            </a:r>
            <a:r>
              <a:rPr lang="en-US" sz="2800" b="1" i="1" dirty="0" smtClean="0">
                <a:solidFill>
                  <a:srgbClr val="00B050"/>
                </a:solidFill>
              </a:rPr>
              <a:t>with sustainable resource use </a:t>
            </a:r>
            <a:r>
              <a:rPr lang="en-US" sz="2800" b="1" i="1" dirty="0" smtClean="0"/>
              <a:t>at the village level through training school children. </a:t>
            </a:r>
          </a:p>
          <a:p>
            <a:r>
              <a:rPr lang="en-US" sz="2800" dirty="0" smtClean="0"/>
              <a:t>Its environment education </a:t>
            </a:r>
            <a:r>
              <a:rPr lang="en-US" sz="2800" i="1" dirty="0" smtClean="0">
                <a:solidFill>
                  <a:srgbClr val="00B050"/>
                </a:solidFill>
              </a:rPr>
              <a:t>program covers about 500 schools.</a:t>
            </a:r>
            <a:endParaRPr lang="en-US" sz="2800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54864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12).Botanical Survey of India (BSI)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The Botanical </a:t>
            </a:r>
            <a:r>
              <a:rPr lang="en-US" sz="2800" dirty="0" smtClean="0"/>
              <a:t>Survey of India (BSI) was established in 1890 at the Royal Botanic Gardens, Calcutta. </a:t>
            </a:r>
          </a:p>
          <a:p>
            <a:r>
              <a:rPr lang="en-US" sz="2800" b="1" dirty="0" smtClean="0"/>
              <a:t>However it closed down for several years after 1939 and was reopened in 1954.</a:t>
            </a:r>
          </a:p>
          <a:p>
            <a:r>
              <a:rPr lang="en-US" sz="2800" dirty="0" smtClean="0"/>
              <a:t> In 1952 plans were made to reorganize the BSI and formulate its objectives.</a:t>
            </a:r>
          </a:p>
          <a:p>
            <a:r>
              <a:rPr lang="en-US" sz="2800" dirty="0" smtClean="0"/>
              <a:t>By 1955 the BSI had </a:t>
            </a:r>
            <a:r>
              <a:rPr lang="en-US" sz="2800" b="1" i="1" dirty="0" smtClean="0"/>
              <a:t>its headquarters in Calcutta </a:t>
            </a:r>
            <a:r>
              <a:rPr lang="en-US" sz="2800" dirty="0" smtClean="0"/>
              <a:t>with Circle Offices at Coimbatore, </a:t>
            </a:r>
            <a:r>
              <a:rPr lang="en-US" sz="2800" dirty="0" err="1" smtClean="0"/>
              <a:t>Shillong</a:t>
            </a:r>
            <a:r>
              <a:rPr lang="en-US" sz="2800" dirty="0" smtClean="0"/>
              <a:t>, </a:t>
            </a:r>
            <a:r>
              <a:rPr lang="en-US" sz="2800" dirty="0" err="1" smtClean="0"/>
              <a:t>Pune</a:t>
            </a:r>
            <a:r>
              <a:rPr lang="en-US" sz="2800" dirty="0" smtClean="0"/>
              <a:t> and Dehra Dun</a:t>
            </a:r>
            <a:endParaRPr 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90600"/>
            <a:ext cx="3810000" cy="85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248400" y="533400"/>
            <a:ext cx="2420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https://bsi.gov.in/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12).Botanical Survey of India (BSI)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001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Between 1962 and 1979, offices were established in </a:t>
            </a:r>
            <a:r>
              <a:rPr lang="en-US" sz="2800" b="1" dirty="0" err="1" smtClean="0"/>
              <a:t>Allahbad</a:t>
            </a:r>
            <a:r>
              <a:rPr lang="en-US" sz="2800" b="1" dirty="0" smtClean="0"/>
              <a:t>, Jodhpur, Port Blair, </a:t>
            </a:r>
            <a:r>
              <a:rPr lang="en-US" sz="2800" b="1" dirty="0" err="1" smtClean="0"/>
              <a:t>Itanagar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Gangtok</a:t>
            </a:r>
            <a:r>
              <a:rPr lang="en-US" sz="2800" b="1" dirty="0" smtClean="0"/>
              <a:t>.</a:t>
            </a:r>
          </a:p>
          <a:p>
            <a:r>
              <a:rPr lang="en-US" sz="2800" dirty="0" smtClean="0"/>
              <a:t> The BSI currently has 9 regional centers. </a:t>
            </a:r>
          </a:p>
          <a:p>
            <a:r>
              <a:rPr lang="en-US" sz="2800" dirty="0" smtClean="0"/>
              <a:t>It </a:t>
            </a:r>
            <a:r>
              <a:rPr lang="en-US" sz="2800" b="1" dirty="0" smtClean="0">
                <a:solidFill>
                  <a:srgbClr val="00B050"/>
                </a:solidFill>
              </a:rPr>
              <a:t>carries </a:t>
            </a:r>
            <a:r>
              <a:rPr lang="en-US" sz="2800" b="1" i="1" dirty="0" smtClean="0">
                <a:solidFill>
                  <a:srgbClr val="00B050"/>
                </a:solidFill>
              </a:rPr>
              <a:t>out surveys of plant resources in different regions.</a:t>
            </a:r>
            <a:endParaRPr lang="en-US" sz="2800" b="1" i="1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066800"/>
            <a:ext cx="3810000" cy="85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70C0"/>
                </a:solidFill>
              </a:rPr>
              <a:t>14).Zoological Survey of India (ZSI), https://zsi.gov.in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i="1" dirty="0" smtClean="0"/>
          </a:p>
          <a:p>
            <a:r>
              <a:rPr lang="en-US" sz="2800" i="1" dirty="0" smtClean="0"/>
              <a:t>The ZSI was established in </a:t>
            </a:r>
            <a:r>
              <a:rPr lang="en-US" sz="2800" b="1" i="1" dirty="0" smtClean="0"/>
              <a:t>1916.</a:t>
            </a:r>
          </a:p>
          <a:p>
            <a:r>
              <a:rPr lang="en-US" sz="2800" i="1" dirty="0" smtClean="0"/>
              <a:t> </a:t>
            </a:r>
            <a:r>
              <a:rPr lang="en-US" sz="2800" dirty="0" smtClean="0"/>
              <a:t>It </a:t>
            </a:r>
            <a:r>
              <a:rPr lang="en-US" sz="2800" b="1" dirty="0" smtClean="0"/>
              <a:t>conducts a </a:t>
            </a:r>
            <a:r>
              <a:rPr lang="en-US" sz="2800" b="1" dirty="0" smtClean="0">
                <a:solidFill>
                  <a:srgbClr val="FF0000"/>
                </a:solidFill>
              </a:rPr>
              <a:t>systematic survey of fauna (Animals) in India.</a:t>
            </a:r>
          </a:p>
          <a:p>
            <a:r>
              <a:rPr lang="en-US" sz="2800" dirty="0" smtClean="0"/>
              <a:t> It has over the years collected </a:t>
            </a:r>
            <a:r>
              <a:rPr lang="en-US" sz="2800" b="1" i="1" dirty="0" smtClean="0"/>
              <a:t>‘type specimens’ </a:t>
            </a:r>
            <a:r>
              <a:rPr lang="en-US" sz="2800" dirty="0" smtClean="0"/>
              <a:t>on the basis of which our animal life has been studied over the years.</a:t>
            </a:r>
          </a:p>
          <a:p>
            <a:r>
              <a:rPr lang="en-US" sz="2800" dirty="0" smtClean="0"/>
              <a:t>It has old and premier collections at the </a:t>
            </a:r>
            <a:r>
              <a:rPr lang="en-US" sz="2800" b="1" dirty="0" smtClean="0"/>
              <a:t>Indian Museum at Calcutta,</a:t>
            </a:r>
            <a:r>
              <a:rPr lang="en-US" sz="2800" dirty="0" smtClean="0"/>
              <a:t> which was established in </a:t>
            </a:r>
            <a:r>
              <a:rPr lang="en-US" sz="2800" b="1" dirty="0" smtClean="0"/>
              <a:t>1875. </a:t>
            </a:r>
          </a:p>
          <a:p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143000"/>
            <a:ext cx="14001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INSTITUTIONS IN THE ENVIRONMENT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There have been several </a:t>
            </a:r>
            <a:r>
              <a:rPr lang="en-US" sz="2800" dirty="0" smtClean="0"/>
              <a:t>Government</a:t>
            </a:r>
            <a:r>
              <a:rPr lang="en-US" sz="2800" b="1" dirty="0" smtClean="0"/>
              <a:t>(GO) </a:t>
            </a:r>
            <a:r>
              <a:rPr lang="en-US" sz="2800" dirty="0"/>
              <a:t>and </a:t>
            </a:r>
            <a:r>
              <a:rPr lang="en-US" sz="2800" dirty="0" smtClean="0"/>
              <a:t>Nongovernment organizations</a:t>
            </a:r>
            <a:r>
              <a:rPr lang="en-US" sz="2800" b="1" dirty="0" smtClean="0"/>
              <a:t>(NGO)</a:t>
            </a:r>
            <a:r>
              <a:rPr lang="en-US" sz="2800" dirty="0" smtClean="0"/>
              <a:t>that </a:t>
            </a:r>
            <a:r>
              <a:rPr lang="en-US" sz="2800" dirty="0"/>
              <a:t>have led to </a:t>
            </a:r>
            <a:r>
              <a:rPr lang="en-US" sz="2800" dirty="0" smtClean="0"/>
              <a:t>environmental protection </a:t>
            </a:r>
            <a:r>
              <a:rPr lang="en-US" sz="2800" dirty="0"/>
              <a:t>in our </a:t>
            </a:r>
            <a:r>
              <a:rPr lang="en-US" sz="2800" dirty="0" smtClean="0"/>
              <a:t>country.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large number </a:t>
            </a:r>
            <a:r>
              <a:rPr lang="en-US" sz="2800" dirty="0" smtClean="0"/>
              <a:t>of </a:t>
            </a:r>
            <a:r>
              <a:rPr lang="en-US" sz="2800" b="1" i="1" dirty="0" smtClean="0"/>
              <a:t>institutions </a:t>
            </a:r>
            <a:r>
              <a:rPr lang="en-US" sz="2800" b="1" i="1" dirty="0"/>
              <a:t>that deal with environmental </a:t>
            </a:r>
            <a:r>
              <a:rPr lang="en-US" sz="2800" b="1" i="1" dirty="0" smtClean="0"/>
              <a:t>protection and </a:t>
            </a:r>
            <a:r>
              <a:rPr lang="en-US" sz="2800" b="1" i="1" dirty="0"/>
              <a:t>conservation</a:t>
            </a:r>
            <a:r>
              <a:rPr lang="en-US" sz="2800" dirty="0"/>
              <a:t>, a few </a:t>
            </a:r>
            <a:r>
              <a:rPr lang="en-US" sz="2800" dirty="0" smtClean="0"/>
              <a:t>well-known organizations </a:t>
            </a:r>
            <a:r>
              <a:rPr lang="en-US" sz="2800" dirty="0"/>
              <a:t>include government </a:t>
            </a:r>
            <a:r>
              <a:rPr lang="en-US" sz="2800" dirty="0" smtClean="0"/>
              <a:t>organizations such </a:t>
            </a:r>
            <a:r>
              <a:rPr lang="en-US" sz="2800" dirty="0"/>
              <a:t>as </a:t>
            </a:r>
            <a:r>
              <a:rPr lang="en-US" sz="2800" dirty="0" smtClean="0"/>
              <a:t>the: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BSI and ZSI, and NGOs such </a:t>
            </a:r>
            <a:r>
              <a:rPr lang="en-US" dirty="0" smtClean="0"/>
              <a:t>as BNHS, WWF-I,</a:t>
            </a:r>
          </a:p>
          <a:p>
            <a:pPr lvl="1"/>
            <a:r>
              <a:rPr lang="en-US" dirty="0" smtClean="0"/>
              <a:t>CPCB, CSE,, WII 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14).Zoological Survey of India (ZSI)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Older </a:t>
            </a:r>
            <a:r>
              <a:rPr lang="en-US" sz="2800" b="1" i="1" dirty="0" smtClean="0"/>
              <a:t>collections of the Asiatic Society of Bengal</a:t>
            </a:r>
            <a:r>
              <a:rPr lang="en-US" sz="2800" dirty="0" smtClean="0"/>
              <a:t>, (made between 1814 and 1875), as well as those of the </a:t>
            </a:r>
            <a:r>
              <a:rPr lang="en-US" sz="2800" b="1" i="1" dirty="0" smtClean="0"/>
              <a:t>Indian Museum collections </a:t>
            </a:r>
            <a:r>
              <a:rPr lang="en-US" sz="2800" dirty="0" smtClean="0"/>
              <a:t>(made between 1875 and 1916) were transferred to the ZSI.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Today it has over a million specimens</a:t>
            </a:r>
            <a:r>
              <a:rPr lang="en-US" sz="2800" dirty="0" smtClean="0"/>
              <a:t>! </a:t>
            </a:r>
            <a:r>
              <a:rPr lang="en-US" sz="2800" b="1" i="1" dirty="0" smtClean="0"/>
              <a:t>This makes it one of the largest collections in Asia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It has done an enormous amount of work </a:t>
            </a:r>
            <a:r>
              <a:rPr lang="en-US" sz="2800" b="1" i="1" dirty="0" smtClean="0"/>
              <a:t>on taxonomy and ecology. </a:t>
            </a:r>
          </a:p>
          <a:p>
            <a:r>
              <a:rPr lang="en-US" sz="2800" b="1" i="1" dirty="0" smtClean="0"/>
              <a:t>It currently operates from 16 regional centers.</a:t>
            </a:r>
            <a:endParaRPr lang="en-US" sz="2800" b="1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381000"/>
            <a:ext cx="14001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342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15). Central Pollution Control Boar(CPCB)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6400800" cy="53641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It is a statutory organization, constituted in 1974, under the </a:t>
            </a:r>
            <a:r>
              <a:rPr lang="en-US" sz="2800" b="1" dirty="0" smtClean="0">
                <a:solidFill>
                  <a:srgbClr val="FF0000"/>
                </a:solidFill>
              </a:rPr>
              <a:t>Water Act. 1974 </a:t>
            </a:r>
            <a:r>
              <a:rPr lang="en-US" sz="2800" dirty="0" smtClean="0"/>
              <a:t>(Prevention &amp; control of pollution) &amp; </a:t>
            </a:r>
            <a:r>
              <a:rPr lang="en-US" sz="2800" b="1" dirty="0" smtClean="0">
                <a:solidFill>
                  <a:srgbClr val="FF0000"/>
                </a:solidFill>
              </a:rPr>
              <a:t>Air Act 1981 </a:t>
            </a:r>
            <a:r>
              <a:rPr lang="en-US" sz="2800" dirty="0" smtClean="0"/>
              <a:t>(Prevention &amp; control of pollution).</a:t>
            </a:r>
          </a:p>
          <a:p>
            <a:r>
              <a:rPr lang="en-US" sz="2800" dirty="0" smtClean="0"/>
              <a:t>To prevent and improve the quality of the India’s environment.</a:t>
            </a:r>
          </a:p>
          <a:p>
            <a:r>
              <a:rPr lang="en-US" sz="2800" dirty="0" smtClean="0"/>
              <a:t>Activities &amp; </a:t>
            </a:r>
            <a:r>
              <a:rPr lang="en-US" sz="2800" dirty="0" err="1" smtClean="0"/>
              <a:t>programmes</a:t>
            </a:r>
            <a:r>
              <a:rPr lang="en-US" sz="2800" dirty="0" smtClean="0"/>
              <a:t> of CPCB are –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7030A0"/>
                </a:solidFill>
              </a:rPr>
              <a:t> Development of source specific pollution control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Setting up of ambient air and water quality criteria &amp; monitoring.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Monitoring of auto fuel quality, emission norms for controlling vehicular pollution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Environmental Laws enforcement during industrial development.</a:t>
            </a:r>
          </a:p>
          <a:p>
            <a:pPr lvl="1">
              <a:buFont typeface="Wingdings" pitchFamily="2" charset="2"/>
              <a:buChar char="ü"/>
            </a:pP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457200"/>
            <a:ext cx="18669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581400"/>
            <a:ext cx="2162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5791200" cy="5287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SPCBs: State Pollution Control Boards</a:t>
            </a:r>
          </a:p>
          <a:p>
            <a:r>
              <a:rPr lang="en-US" sz="2800" dirty="0" smtClean="0"/>
              <a:t>These are autonomous statutory bodies, bound to report to CPCB for any critical matter.</a:t>
            </a:r>
          </a:p>
          <a:p>
            <a:r>
              <a:rPr lang="en-US" sz="2800" dirty="0" smtClean="0"/>
              <a:t>There are 35 SPCB’s / PCCs(Pollution control committees) across India.</a:t>
            </a:r>
          </a:p>
          <a:p>
            <a:r>
              <a:rPr lang="en-US" sz="2800" dirty="0" smtClean="0"/>
              <a:t>These regulate and implement environmental protection and pollution control in respective states.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990600"/>
            <a:ext cx="21621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886200"/>
            <a:ext cx="2895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16). </a:t>
            </a:r>
            <a:r>
              <a:rPr lang="en-US" sz="2800" b="1" dirty="0" err="1" smtClean="0">
                <a:solidFill>
                  <a:srgbClr val="0070C0"/>
                </a:solidFill>
              </a:rPr>
              <a:t>MoEF</a:t>
            </a:r>
            <a:r>
              <a:rPr lang="en-US" sz="2800" b="1" dirty="0" smtClean="0">
                <a:solidFill>
                  <a:srgbClr val="0070C0"/>
                </a:solidFill>
              </a:rPr>
              <a:t> – Ministry of Environment and Forest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943600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MoEF</a:t>
            </a:r>
            <a:r>
              <a:rPr lang="en-US" sz="2800" dirty="0" smtClean="0">
                <a:solidFill>
                  <a:srgbClr val="00B050"/>
                </a:solidFill>
              </a:rPr>
              <a:t> : </a:t>
            </a:r>
            <a:r>
              <a:rPr lang="en-US" sz="2800" dirty="0" smtClean="0"/>
              <a:t>Primarily concerned with the Planning, promotion &amp; coordination of the </a:t>
            </a:r>
            <a:r>
              <a:rPr lang="en-US" sz="2800" dirty="0" smtClean="0">
                <a:solidFill>
                  <a:srgbClr val="C00000"/>
                </a:solidFill>
              </a:rPr>
              <a:t>implementation of India’s environmental and Forestry Policies &amp; Programmes.</a:t>
            </a:r>
          </a:p>
          <a:p>
            <a:r>
              <a:rPr lang="en-US" sz="2800" dirty="0" smtClean="0">
                <a:solidFill>
                  <a:srgbClr val="00B0F0"/>
                </a:solidFill>
              </a:rPr>
              <a:t>Conservation </a:t>
            </a:r>
            <a:r>
              <a:rPr lang="en-US" sz="2800" dirty="0" smtClean="0"/>
              <a:t>of the country’s natural resources including Lakes, Rivers, Biodiversity, Forests </a:t>
            </a:r>
            <a:r>
              <a:rPr lang="en-US" sz="2800" dirty="0" smtClean="0"/>
              <a:t>&amp;  </a:t>
            </a:r>
            <a:r>
              <a:rPr lang="en-US" sz="2800" dirty="0" smtClean="0"/>
              <a:t>Wild life – ensuring welfare of its animals&amp; prevention &amp; abatement of pollution.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/>
              <a:t>MoEF</a:t>
            </a:r>
            <a:r>
              <a:rPr lang="en-US" sz="2800" dirty="0" smtClean="0"/>
              <a:t> serves as nodal agency in the country </a:t>
            </a:r>
            <a:r>
              <a:rPr lang="en-US" sz="2800" dirty="0" smtClean="0">
                <a:solidFill>
                  <a:srgbClr val="C00000"/>
                </a:solidFill>
              </a:rPr>
              <a:t>for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UNEP :  United nations Environmental </a:t>
            </a:r>
            <a:r>
              <a:rPr lang="en-US" dirty="0" err="1" smtClean="0">
                <a:solidFill>
                  <a:srgbClr val="C00000"/>
                </a:solidFill>
              </a:rPr>
              <a:t>Programme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SACEP: South Asia Cooperative </a:t>
            </a:r>
            <a:r>
              <a:rPr lang="en-US" dirty="0" err="1" smtClean="0">
                <a:solidFill>
                  <a:srgbClr val="0070C0"/>
                </a:solidFill>
              </a:rPr>
              <a:t>Programme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ICIMOD: International centre of Integrated Mountain </a:t>
            </a:r>
            <a:r>
              <a:rPr lang="en-US" dirty="0" smtClean="0"/>
              <a:t>Development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16). </a:t>
            </a:r>
            <a:r>
              <a:rPr lang="en-US" sz="2800" b="1" dirty="0" err="1" smtClean="0">
                <a:solidFill>
                  <a:srgbClr val="0070C0"/>
                </a:solidFill>
              </a:rPr>
              <a:t>MoEF</a:t>
            </a:r>
            <a:r>
              <a:rPr lang="en-US" sz="2800" b="1" dirty="0" smtClean="0">
                <a:solidFill>
                  <a:srgbClr val="0070C0"/>
                </a:solidFill>
              </a:rPr>
              <a:t> – Ministry of Environment and Forest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600" dirty="0" err="1" smtClean="0"/>
              <a:t>MoEF</a:t>
            </a:r>
            <a:r>
              <a:rPr lang="en-US" sz="2600" dirty="0" smtClean="0"/>
              <a:t> serves as nodal agency in the country </a:t>
            </a:r>
            <a:r>
              <a:rPr lang="en-US" sz="2600" dirty="0" smtClean="0">
                <a:solidFill>
                  <a:srgbClr val="C00000"/>
                </a:solidFill>
              </a:rPr>
              <a:t>for</a:t>
            </a:r>
            <a:endParaRPr lang="en-US" sz="2600" dirty="0" smtClean="0">
              <a:solidFill>
                <a:srgbClr val="C00000"/>
              </a:solidFill>
            </a:endParaRP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UNCED</a:t>
            </a:r>
            <a:r>
              <a:rPr lang="en-US" sz="2600" dirty="0" smtClean="0">
                <a:solidFill>
                  <a:srgbClr val="C00000"/>
                </a:solidFill>
              </a:rPr>
              <a:t>:  United Nations Conference on Environment and Development</a:t>
            </a:r>
            <a:r>
              <a:rPr lang="en-US" sz="2600" dirty="0" smtClean="0">
                <a:solidFill>
                  <a:srgbClr val="C00000"/>
                </a:solidFill>
              </a:rPr>
              <a:t>.</a:t>
            </a:r>
          </a:p>
          <a:p>
            <a:pPr lvl="1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The ministry is entrusted with issues </a:t>
            </a:r>
            <a:r>
              <a:rPr lang="en-US" sz="2600" dirty="0" err="1" smtClean="0">
                <a:solidFill>
                  <a:schemeClr val="tx2"/>
                </a:solidFill>
              </a:rPr>
              <a:t>realting</a:t>
            </a:r>
            <a:r>
              <a:rPr lang="en-US" sz="2600" dirty="0" smtClean="0">
                <a:solidFill>
                  <a:schemeClr val="tx2"/>
                </a:solidFill>
              </a:rPr>
              <a:t> to multilateral bodies like -</a:t>
            </a:r>
            <a:endParaRPr lang="en-US" sz="2600" dirty="0" smtClean="0">
              <a:solidFill>
                <a:schemeClr val="tx2"/>
              </a:solidFill>
            </a:endParaRPr>
          </a:p>
          <a:p>
            <a:pPr lvl="1"/>
            <a:r>
              <a:rPr lang="en-US" sz="2600" b="1" i="1" dirty="0" smtClean="0"/>
              <a:t>SAARC : South Asian Association for Regional </a:t>
            </a:r>
            <a:r>
              <a:rPr lang="en-US" sz="2600" b="1" i="1" dirty="0" smtClean="0"/>
              <a:t>Cooperation</a:t>
            </a:r>
          </a:p>
          <a:p>
            <a:pPr lvl="1"/>
            <a:r>
              <a:rPr lang="en-US" sz="2600" b="1" i="1" dirty="0" smtClean="0">
                <a:solidFill>
                  <a:srgbClr val="C00000"/>
                </a:solidFill>
              </a:rPr>
              <a:t> </a:t>
            </a:r>
            <a:r>
              <a:rPr lang="en-US" sz="2600" b="1" i="1" dirty="0" smtClean="0">
                <a:solidFill>
                  <a:srgbClr val="C00000"/>
                </a:solidFill>
              </a:rPr>
              <a:t>CSD: Commission on Sustainable Development</a:t>
            </a:r>
          </a:p>
          <a:p>
            <a:pPr lvl="1"/>
            <a:r>
              <a:rPr lang="en-US" sz="2600" b="1" i="1" dirty="0" smtClean="0"/>
              <a:t>GEF: Global Environment </a:t>
            </a:r>
            <a:r>
              <a:rPr lang="en-US" sz="2600" b="1" i="1" dirty="0" err="1" smtClean="0"/>
              <a:t>Facilty</a:t>
            </a:r>
            <a:r>
              <a:rPr lang="en-US" sz="2600" b="1" i="1" dirty="0" smtClean="0"/>
              <a:t>.</a:t>
            </a:r>
          </a:p>
          <a:p>
            <a:pPr lvl="1">
              <a:buNone/>
            </a:pPr>
            <a:r>
              <a:rPr lang="en-US" sz="2600" dirty="0" err="1" smtClean="0">
                <a:solidFill>
                  <a:schemeClr val="tx2"/>
                </a:solidFill>
              </a:rPr>
              <a:t>MoEF</a:t>
            </a:r>
            <a:r>
              <a:rPr lang="en-US" sz="2600" dirty="0" smtClean="0">
                <a:solidFill>
                  <a:schemeClr val="tx2"/>
                </a:solidFill>
              </a:rPr>
              <a:t>  established  ENVIS – Environmental information systems in 1982 to provide environmental information to decision makers, policy planners, Scientists, engineers, &amp; research scholars all over the country.</a:t>
            </a:r>
            <a:endParaRPr lang="en-US" sz="2600" dirty="0" smtClean="0">
              <a:solidFill>
                <a:schemeClr val="tx2"/>
              </a:solidFill>
            </a:endParaRPr>
          </a:p>
          <a:p>
            <a:endParaRPr lang="en-US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Next Lecture :  </a:t>
            </a:r>
            <a:r>
              <a:rPr lang="en-US" sz="4800" b="1" dirty="0" smtClean="0">
                <a:solidFill>
                  <a:srgbClr val="006600"/>
                </a:solidFill>
              </a:rPr>
              <a:t>L3</a:t>
            </a:r>
            <a:endParaRPr lang="en-US" sz="4800" b="1" dirty="0" smtClean="0">
              <a:solidFill>
                <a:srgbClr val="00660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1.2 People in the </a:t>
            </a:r>
            <a:r>
              <a:rPr lang="en-US" sz="4800" b="1" dirty="0" smtClean="0">
                <a:solidFill>
                  <a:srgbClr val="7030A0"/>
                </a:solidFill>
              </a:rPr>
              <a:t>Environment</a:t>
            </a:r>
            <a:endParaRPr lang="en-US" sz="4800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_________________________</a:t>
            </a:r>
            <a:endParaRPr lang="en-US" sz="4800" b="1" dirty="0" smtClean="0">
              <a:solidFill>
                <a:srgbClr val="00660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006600"/>
                </a:solidFill>
              </a:rPr>
              <a:t>THANK YOIU</a:t>
            </a:r>
            <a:endParaRPr lang="en-US" sz="48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00B050"/>
                </a:solidFill>
              </a:rPr>
              <a:t>1).Bombay </a:t>
            </a:r>
            <a:r>
              <a:rPr lang="en-US" sz="2800" b="1" dirty="0">
                <a:solidFill>
                  <a:srgbClr val="00B050"/>
                </a:solidFill>
              </a:rPr>
              <a:t>Natural History Society </a:t>
            </a:r>
            <a:r>
              <a:rPr lang="en-US" sz="2800" b="1" dirty="0" smtClean="0">
                <a:solidFill>
                  <a:srgbClr val="00B050"/>
                </a:solidFill>
              </a:rPr>
              <a:t/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(</a:t>
            </a:r>
            <a:r>
              <a:rPr lang="en-US" sz="2800" b="1" dirty="0">
                <a:solidFill>
                  <a:srgbClr val="00B050"/>
                </a:solidFill>
              </a:rPr>
              <a:t>BNHS</a:t>
            </a:r>
            <a:r>
              <a:rPr lang="en-US" sz="2800" b="1" dirty="0" smtClean="0">
                <a:solidFill>
                  <a:srgbClr val="00B050"/>
                </a:solidFill>
              </a:rPr>
              <a:t>), Mumbai. (https://www.bnhs.org</a:t>
            </a:r>
            <a:r>
              <a:rPr lang="en-US" sz="2800" b="1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BNHS </a:t>
            </a:r>
            <a:r>
              <a:rPr lang="en-US" b="1" dirty="0"/>
              <a:t>began as a small society </a:t>
            </a:r>
            <a:r>
              <a:rPr lang="en-US" b="1" dirty="0" smtClean="0"/>
              <a:t>of six </a:t>
            </a:r>
            <a:r>
              <a:rPr lang="en-US" b="1" dirty="0"/>
              <a:t>members </a:t>
            </a:r>
            <a:r>
              <a:rPr lang="en-US" dirty="0"/>
              <a:t>in </a:t>
            </a:r>
            <a:r>
              <a:rPr lang="en-US" b="1" dirty="0">
                <a:solidFill>
                  <a:srgbClr val="FF0000"/>
                </a:solidFill>
              </a:rPr>
              <a:t>1883. </a:t>
            </a:r>
            <a:r>
              <a:rPr lang="en-US" dirty="0" smtClean="0"/>
              <a:t>It </a:t>
            </a:r>
            <a:r>
              <a:rPr lang="en-US" dirty="0"/>
              <a:t>grew from a group </a:t>
            </a:r>
            <a:r>
              <a:rPr lang="en-US" dirty="0" smtClean="0"/>
              <a:t>of </a:t>
            </a:r>
            <a:r>
              <a:rPr lang="en-US" b="1" i="1" dirty="0" err="1" smtClean="0"/>
              <a:t>shikaris</a:t>
            </a:r>
            <a:r>
              <a:rPr lang="en-US" dirty="0" smtClean="0"/>
              <a:t> </a:t>
            </a:r>
            <a:r>
              <a:rPr lang="en-US" dirty="0"/>
              <a:t>and people from all walks of life into </a:t>
            </a:r>
            <a:r>
              <a:rPr lang="en-US" dirty="0" smtClean="0"/>
              <a:t>a major </a:t>
            </a:r>
            <a:r>
              <a:rPr lang="en-US" dirty="0"/>
              <a:t>research </a:t>
            </a:r>
            <a:r>
              <a:rPr lang="en-US" dirty="0" smtClean="0"/>
              <a:t>organization </a:t>
            </a:r>
            <a:r>
              <a:rPr lang="en-US" dirty="0"/>
              <a:t>that </a:t>
            </a:r>
            <a:r>
              <a:rPr lang="en-US" dirty="0" smtClean="0"/>
              <a:t>substantially influenced </a:t>
            </a:r>
            <a:r>
              <a:rPr lang="en-US" dirty="0"/>
              <a:t>conservation policy in the country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influence on </a:t>
            </a:r>
            <a:r>
              <a:rPr lang="en-US" b="1" dirty="0">
                <a:solidFill>
                  <a:srgbClr val="0070C0"/>
                </a:solidFill>
              </a:rPr>
              <a:t>wildlife policy building, </a:t>
            </a:r>
            <a:r>
              <a:rPr lang="en-US" b="1" dirty="0" smtClean="0">
                <a:solidFill>
                  <a:srgbClr val="0070C0"/>
                </a:solidFill>
              </a:rPr>
              <a:t>research, popular </a:t>
            </a:r>
            <a:r>
              <a:rPr lang="en-US" b="1" dirty="0">
                <a:solidFill>
                  <a:srgbClr val="0070C0"/>
                </a:solidFill>
              </a:rPr>
              <a:t>publications and </a:t>
            </a:r>
            <a:r>
              <a:rPr lang="en-US" b="1" dirty="0" smtClean="0">
                <a:solidFill>
                  <a:srgbClr val="0070C0"/>
                </a:solidFill>
              </a:rPr>
              <a:t>peoples action </a:t>
            </a:r>
            <a:r>
              <a:rPr lang="en-US" dirty="0"/>
              <a:t>have been unique features of the </a:t>
            </a:r>
            <a:r>
              <a:rPr lang="en-US" dirty="0" smtClean="0"/>
              <a:t>society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b="1" dirty="0" smtClean="0"/>
              <a:t>major contribution </a:t>
            </a:r>
            <a:r>
              <a:rPr lang="en-US" dirty="0" smtClean="0"/>
              <a:t>has </a:t>
            </a:r>
            <a:r>
              <a:rPr lang="en-US" dirty="0"/>
              <a:t>been in the field </a:t>
            </a:r>
            <a:r>
              <a:rPr lang="en-US" b="1" dirty="0">
                <a:solidFill>
                  <a:srgbClr val="00B050"/>
                </a:solidFill>
              </a:rPr>
              <a:t>of wildlife research.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is India’s oldest conservation research </a:t>
            </a:r>
            <a:r>
              <a:rPr lang="en-US" b="1" dirty="0" smtClean="0">
                <a:solidFill>
                  <a:srgbClr val="FF0000"/>
                </a:solidFill>
              </a:rPr>
              <a:t>based NGO </a:t>
            </a:r>
            <a:r>
              <a:rPr lang="en-US" dirty="0"/>
              <a:t>and one that has acted at the forefront </a:t>
            </a:r>
            <a:r>
              <a:rPr lang="en-US" dirty="0" smtClean="0"/>
              <a:t>of </a:t>
            </a:r>
            <a:r>
              <a:rPr lang="en-US" b="1" dirty="0" smtClean="0"/>
              <a:t>the </a:t>
            </a:r>
            <a:r>
              <a:rPr lang="en-US" b="1" dirty="0"/>
              <a:t>battle for </a:t>
            </a:r>
            <a:r>
              <a:rPr lang="en-US" b="1" dirty="0" smtClean="0"/>
              <a:t>preservation of species </a:t>
            </a:r>
            <a:r>
              <a:rPr lang="en-US" b="1" dirty="0"/>
              <a:t>and </a:t>
            </a:r>
            <a:r>
              <a:rPr lang="en-US" b="1" dirty="0" smtClean="0"/>
              <a:t>ecosystems.</a:t>
            </a:r>
            <a:endParaRPr lang="en-US" b="1" dirty="0"/>
          </a:p>
        </p:txBody>
      </p:sp>
      <p:pic>
        <p:nvPicPr>
          <p:cNvPr id="4" name="Picture 2" descr="C:\Users\Srinivas\Download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91275" y="0"/>
            <a:ext cx="2752725" cy="1151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Bombay Natural History Society (BNHS),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r>
              <a:rPr lang="en-US" sz="2800" b="1" dirty="0" smtClean="0">
                <a:solidFill>
                  <a:srgbClr val="00B050"/>
                </a:solidFill>
              </a:rPr>
              <a:t>Mumbai. </a:t>
            </a:r>
            <a:r>
              <a:rPr lang="en-US" sz="2800" b="1" dirty="0" smtClean="0">
                <a:solidFill>
                  <a:srgbClr val="FF0000"/>
                </a:solidFill>
              </a:rPr>
              <a:t>(https://www.bnhs.org)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smtClean="0"/>
              <a:t>BNHS publishes: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popular magazine called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Hornbill,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/>
              <a:t>A</a:t>
            </a:r>
            <a:r>
              <a:rPr lang="en-US" b="1" dirty="0" smtClean="0"/>
              <a:t>n </a:t>
            </a:r>
            <a:r>
              <a:rPr lang="en-US" b="1" dirty="0"/>
              <a:t>internationally well-known 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Journal on Natural </a:t>
            </a:r>
            <a:r>
              <a:rPr lang="en-US" b="1" i="1" dirty="0">
                <a:solidFill>
                  <a:srgbClr val="FF0000"/>
                </a:solidFill>
              </a:rPr>
              <a:t>History.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lvl="1"/>
            <a:r>
              <a:rPr lang="en-US" sz="3600" i="1" dirty="0" smtClean="0">
                <a:solidFill>
                  <a:srgbClr val="006600"/>
                </a:solidFill>
              </a:rPr>
              <a:t>T</a:t>
            </a:r>
            <a:r>
              <a:rPr lang="en-US" sz="3600" b="1" i="1" dirty="0" smtClean="0">
                <a:solidFill>
                  <a:srgbClr val="006600"/>
                </a:solidFill>
              </a:rPr>
              <a:t>he</a:t>
            </a:r>
            <a:r>
              <a:rPr lang="en-US" sz="3600" b="1" dirty="0" smtClean="0">
                <a:solidFill>
                  <a:srgbClr val="006600"/>
                </a:solidFill>
              </a:rPr>
              <a:t> </a:t>
            </a:r>
            <a:r>
              <a:rPr lang="en-US" sz="3600" b="1" dirty="0" err="1" smtClean="0">
                <a:solidFill>
                  <a:srgbClr val="006600"/>
                </a:solidFill>
              </a:rPr>
              <a:t>Salim</a:t>
            </a:r>
            <a:r>
              <a:rPr lang="en-US" sz="3600" b="1" dirty="0" smtClean="0">
                <a:solidFill>
                  <a:srgbClr val="006600"/>
                </a:solidFill>
              </a:rPr>
              <a:t> </a:t>
            </a:r>
            <a:r>
              <a:rPr lang="en-US" sz="3600" b="1" dirty="0">
                <a:solidFill>
                  <a:srgbClr val="006600"/>
                </a:solidFill>
              </a:rPr>
              <a:t>Ali Handbook on birds</a:t>
            </a:r>
            <a:r>
              <a:rPr lang="en-US" sz="3600" b="1" dirty="0" smtClean="0"/>
              <a:t>,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JC Daniel’s </a:t>
            </a:r>
            <a:r>
              <a:rPr lang="en-US" b="1" dirty="0" smtClean="0">
                <a:solidFill>
                  <a:srgbClr val="C00000"/>
                </a:solidFill>
              </a:rPr>
              <a:t>book of </a:t>
            </a:r>
            <a:r>
              <a:rPr lang="en-US" b="1" dirty="0">
                <a:solidFill>
                  <a:srgbClr val="C00000"/>
                </a:solidFill>
              </a:rPr>
              <a:t>Indian Reptiles</a:t>
            </a:r>
            <a:r>
              <a:rPr lang="en-US" dirty="0" smtClean="0"/>
              <a:t>,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SH Prater’s book of </a:t>
            </a:r>
            <a:r>
              <a:rPr lang="en-US" b="1" dirty="0" smtClean="0">
                <a:solidFill>
                  <a:srgbClr val="0070C0"/>
                </a:solidFill>
              </a:rPr>
              <a:t>Indian Mammals </a:t>
            </a:r>
            <a:r>
              <a:rPr lang="en-US" dirty="0" smtClean="0"/>
              <a:t>&amp;</a:t>
            </a:r>
          </a:p>
          <a:p>
            <a:pPr lvl="1"/>
            <a:r>
              <a:rPr lang="en-US" b="1" dirty="0" smtClean="0"/>
              <a:t>PV </a:t>
            </a:r>
            <a:r>
              <a:rPr lang="en-US" b="1" dirty="0"/>
              <a:t>Bole’s book of Indian Trees</a:t>
            </a:r>
            <a:r>
              <a:rPr lang="en-US" b="1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One </a:t>
            </a:r>
            <a:r>
              <a:rPr lang="en-US" dirty="0"/>
              <a:t>of its </a:t>
            </a:r>
            <a:r>
              <a:rPr lang="en-US" b="1" dirty="0">
                <a:solidFill>
                  <a:srgbClr val="7030A0"/>
                </a:solidFill>
              </a:rPr>
              <a:t>greatest scientists was Dr. </a:t>
            </a:r>
            <a:r>
              <a:rPr lang="en-US" b="1" dirty="0" err="1">
                <a:solidFill>
                  <a:srgbClr val="7030A0"/>
                </a:solidFill>
              </a:rPr>
              <a:t>Salim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Ali whose </a:t>
            </a:r>
            <a:r>
              <a:rPr lang="en-US" b="1" dirty="0">
                <a:solidFill>
                  <a:srgbClr val="7030A0"/>
                </a:solidFill>
              </a:rPr>
              <a:t>ornithological work on the birds </a:t>
            </a:r>
            <a:r>
              <a:rPr lang="en-US" dirty="0"/>
              <a:t>of </a:t>
            </a:r>
            <a:r>
              <a:rPr lang="en-US" dirty="0" smtClean="0"/>
              <a:t>the Indian </a:t>
            </a:r>
            <a:r>
              <a:rPr lang="en-US" dirty="0"/>
              <a:t>subcontinent is world famous. </a:t>
            </a:r>
            <a:endParaRPr lang="en-US" dirty="0" smtClean="0"/>
          </a:p>
        </p:txBody>
      </p:sp>
      <p:pic>
        <p:nvPicPr>
          <p:cNvPr id="4" name="Picture 2" descr="C:\Users\Srinivas\Download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1143000"/>
            <a:ext cx="2752725" cy="1151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 BNHS has over the years helped Government to frame wildlife related laws and has taken up battles such as the </a:t>
            </a:r>
            <a:r>
              <a:rPr lang="en-US" sz="2800" b="1" dirty="0" smtClean="0">
                <a:solidFill>
                  <a:srgbClr val="FF0000"/>
                </a:solidFill>
              </a:rPr>
              <a:t>‘Save the Silent Valley’</a:t>
            </a:r>
            <a:r>
              <a:rPr lang="en-US" sz="2800" dirty="0" smtClean="0"/>
              <a:t> </a:t>
            </a:r>
            <a:r>
              <a:rPr lang="en-US" sz="2800" dirty="0" smtClean="0"/>
              <a:t>campaign.</a:t>
            </a:r>
          </a:p>
          <a:p>
            <a:r>
              <a:rPr lang="en-US" sz="2800" dirty="0" smtClean="0"/>
              <a:t>(</a:t>
            </a:r>
            <a:r>
              <a:rPr lang="en-US" sz="2800" dirty="0" smtClean="0"/>
              <a:t>aimed at the </a:t>
            </a:r>
            <a:r>
              <a:rPr lang="en-US" sz="2800" b="1" i="1" dirty="0" smtClean="0"/>
              <a:t>protection of Silent Valley</a:t>
            </a:r>
            <a:r>
              <a:rPr lang="en-US" sz="2800" dirty="0" smtClean="0"/>
              <a:t>, an evergreen tropical forest in the </a:t>
            </a:r>
            <a:r>
              <a:rPr lang="en-US" sz="2800" b="1" dirty="0" err="1" smtClean="0"/>
              <a:t>Palakkad</a:t>
            </a:r>
            <a:r>
              <a:rPr lang="en-US" sz="2800" dirty="0" smtClean="0"/>
              <a:t> district of Kerala from </a:t>
            </a:r>
            <a:r>
              <a:rPr lang="en-US" sz="2800" b="1" i="1" dirty="0" smtClean="0"/>
              <a:t>hydroelectric power plant </a:t>
            </a:r>
            <a:r>
              <a:rPr lang="en-US" sz="2800" dirty="0" smtClean="0"/>
              <a:t>construction).</a:t>
            </a:r>
          </a:p>
          <a:p>
            <a:endParaRPr lang="en-US" sz="2800" dirty="0"/>
          </a:p>
          <a:p>
            <a:r>
              <a:rPr lang="en-US" sz="2800" dirty="0" smtClean="0"/>
              <a:t>Videos of BNHS 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 smtClean="0">
                <a:hlinkClick r:id="rId2"/>
              </a:rPr>
              <a:t>://www.youtube.com/@</a:t>
            </a:r>
            <a:r>
              <a:rPr lang="en-US" sz="2800" dirty="0" smtClean="0">
                <a:hlinkClick r:id="rId2"/>
              </a:rPr>
              <a:t>bombaynaturalhistorysociet6298/videos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5" name="Picture 2" descr="C:\Users\Srinivas\Downloads\logo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971800" y="533400"/>
            <a:ext cx="2752725" cy="1151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0070C0"/>
                </a:solidFill>
              </a:rPr>
              <a:t>2).World Wide Fund for Nature (WWF-I),</a:t>
            </a:r>
            <a:br>
              <a:rPr lang="en-US" sz="3000" b="1" dirty="0" smtClean="0">
                <a:solidFill>
                  <a:srgbClr val="0070C0"/>
                </a:solidFill>
              </a:rPr>
            </a:br>
            <a:r>
              <a:rPr lang="en-US" sz="3000" b="1" dirty="0" smtClean="0">
                <a:solidFill>
                  <a:srgbClr val="0070C0"/>
                </a:solidFill>
              </a:rPr>
              <a:t> New Delhi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It was </a:t>
            </a:r>
            <a:r>
              <a:rPr lang="en-US" b="1" dirty="0"/>
              <a:t>initiated in 1969 </a:t>
            </a:r>
            <a:r>
              <a:rPr lang="en-US" b="1" dirty="0" smtClean="0"/>
              <a:t>in </a:t>
            </a:r>
            <a:r>
              <a:rPr lang="en-US" dirty="0" smtClean="0"/>
              <a:t>Mumbai </a:t>
            </a:r>
            <a:r>
              <a:rPr lang="en-US" dirty="0"/>
              <a:t>after which the headquarters </a:t>
            </a:r>
            <a:r>
              <a:rPr lang="en-US" dirty="0" smtClean="0"/>
              <a:t>were shifted </a:t>
            </a:r>
            <a:r>
              <a:rPr lang="en-US" dirty="0"/>
              <a:t>to Delhi with several branch offices </a:t>
            </a:r>
            <a:r>
              <a:rPr lang="en-US" dirty="0" smtClean="0"/>
              <a:t>all over </a:t>
            </a:r>
            <a:r>
              <a:rPr lang="en-US" dirty="0"/>
              <a:t>India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early years </a:t>
            </a:r>
            <a:r>
              <a:rPr lang="en-US" dirty="0" smtClean="0"/>
              <a:t>focused on  </a:t>
            </a:r>
            <a:r>
              <a:rPr lang="en-US" b="1" i="1" dirty="0"/>
              <a:t>attention </a:t>
            </a:r>
            <a:r>
              <a:rPr lang="en-US" b="1" i="1" dirty="0" smtClean="0"/>
              <a:t>on wildlife </a:t>
            </a:r>
            <a:r>
              <a:rPr lang="en-US" b="1" i="1" dirty="0"/>
              <a:t>education </a:t>
            </a:r>
            <a:r>
              <a:rPr lang="en-US" i="1" dirty="0"/>
              <a:t>and</a:t>
            </a:r>
            <a:r>
              <a:rPr lang="en-US" b="1" i="1" dirty="0"/>
              <a:t> awareness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runs </a:t>
            </a:r>
            <a:r>
              <a:rPr lang="en-US" i="1" dirty="0" smtClean="0"/>
              <a:t>several programs - </a:t>
            </a:r>
          </a:p>
          <a:p>
            <a:pPr lvl="1"/>
            <a:r>
              <a:rPr lang="en-US" b="1" i="1" dirty="0" smtClean="0"/>
              <a:t>Nature </a:t>
            </a:r>
            <a:r>
              <a:rPr lang="en-US" b="1" i="1" dirty="0"/>
              <a:t>Clubs of </a:t>
            </a:r>
            <a:r>
              <a:rPr lang="en-US" b="1" i="1" dirty="0" smtClean="0"/>
              <a:t>India</a:t>
            </a:r>
          </a:p>
          <a:p>
            <a:pPr lvl="1"/>
            <a:r>
              <a:rPr lang="en-US" b="1" i="1" dirty="0" smtClean="0"/>
              <a:t> </a:t>
            </a:r>
            <a:r>
              <a:rPr lang="en-US" i="1" dirty="0" smtClean="0"/>
              <a:t>program </a:t>
            </a:r>
            <a:r>
              <a:rPr lang="en-US" i="1" dirty="0"/>
              <a:t>for school children</a:t>
            </a:r>
            <a:r>
              <a:rPr lang="en-US" dirty="0"/>
              <a:t>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works as </a:t>
            </a:r>
            <a:r>
              <a:rPr lang="en-US" dirty="0" smtClean="0"/>
              <a:t>a think </a:t>
            </a:r>
            <a:r>
              <a:rPr lang="en-US" dirty="0"/>
              <a:t>tank and lobby force for environment </a:t>
            </a:r>
            <a:r>
              <a:rPr lang="en-US" dirty="0" smtClean="0"/>
              <a:t>and development </a:t>
            </a:r>
            <a:r>
              <a:rPr lang="en-US" dirty="0"/>
              <a:t>issues.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0070C0"/>
                </a:solidFill>
              </a:rPr>
              <a:t>3). Centre for Environnent Education (CEE),</a:t>
            </a:r>
            <a:r>
              <a:rPr lang="en-US" sz="3200" b="1" dirty="0" smtClean="0">
                <a:solidFill>
                  <a:srgbClr val="0070C0"/>
                </a:solidFill>
              </a:rPr>
              <a:t> Ahmedabad, Gujarat.</a:t>
            </a:r>
            <a:r>
              <a:rPr lang="fr-FR" sz="3200" b="1" dirty="0" smtClean="0">
                <a:solidFill>
                  <a:srgbClr val="0070C0"/>
                </a:solidFill>
              </a:rPr>
              <a:t/>
            </a:r>
            <a:br>
              <a:rPr lang="fr-FR" sz="3200" b="1" dirty="0" smtClean="0">
                <a:solidFill>
                  <a:srgbClr val="0070C0"/>
                </a:solidFill>
              </a:rPr>
            </a:b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was </a:t>
            </a:r>
            <a:r>
              <a:rPr lang="en-US" dirty="0"/>
              <a:t>initiated in </a:t>
            </a:r>
            <a:r>
              <a:rPr lang="en-US" b="1" dirty="0">
                <a:solidFill>
                  <a:srgbClr val="FF0000"/>
                </a:solidFill>
              </a:rPr>
              <a:t>1989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 smtClean="0"/>
              <a:t>has a </a:t>
            </a:r>
            <a:r>
              <a:rPr lang="en-US" dirty="0"/>
              <a:t>wide range of </a:t>
            </a:r>
            <a:r>
              <a:rPr lang="en-US" dirty="0">
                <a:solidFill>
                  <a:srgbClr val="0070C0"/>
                </a:solidFill>
              </a:rPr>
              <a:t>programs on the </a:t>
            </a:r>
            <a:r>
              <a:rPr lang="en-US" dirty="0" smtClean="0">
                <a:solidFill>
                  <a:srgbClr val="0070C0"/>
                </a:solidFill>
              </a:rPr>
              <a:t>environment and </a:t>
            </a:r>
            <a:r>
              <a:rPr lang="en-US" dirty="0">
                <a:solidFill>
                  <a:srgbClr val="0070C0"/>
                </a:solidFill>
              </a:rPr>
              <a:t>produces a variety of educational material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CEE’s </a:t>
            </a:r>
            <a:r>
              <a:rPr lang="en-US" dirty="0"/>
              <a:t>Training in Environment Education {TEE</a:t>
            </a:r>
            <a:r>
              <a:rPr lang="en-US" dirty="0" smtClean="0"/>
              <a:t>} program </a:t>
            </a:r>
            <a:r>
              <a:rPr lang="en-US" dirty="0"/>
              <a:t>has trained many environment </a:t>
            </a:r>
            <a:r>
              <a:rPr lang="en-US" dirty="0" smtClean="0"/>
              <a:t>educators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4). </a:t>
            </a:r>
            <a:r>
              <a:rPr lang="en-US" sz="2800" b="1" dirty="0" err="1" smtClean="0">
                <a:solidFill>
                  <a:srgbClr val="0070C0"/>
                </a:solidFill>
              </a:rPr>
              <a:t>Salim</a:t>
            </a:r>
            <a:r>
              <a:rPr lang="en-US" sz="2800" b="1" dirty="0" smtClean="0">
                <a:solidFill>
                  <a:srgbClr val="0070C0"/>
                </a:solidFill>
              </a:rPr>
              <a:t> Ali Center for Ornithology and Natural</a:t>
            </a:r>
            <a:br>
              <a:rPr lang="en-US" sz="2800" b="1" dirty="0" smtClean="0">
                <a:solidFill>
                  <a:srgbClr val="0070C0"/>
                </a:solidFill>
              </a:rPr>
            </a:br>
            <a:r>
              <a:rPr lang="en-US" sz="2800" b="1" dirty="0" smtClean="0">
                <a:solidFill>
                  <a:srgbClr val="0070C0"/>
                </a:solidFill>
              </a:rPr>
              <a:t>History (SACON), Coimbatore: 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This institution </a:t>
            </a:r>
            <a:r>
              <a:rPr lang="en-US" sz="2800" dirty="0" smtClean="0"/>
              <a:t>was </a:t>
            </a:r>
            <a:r>
              <a:rPr lang="en-US" sz="2800" dirty="0">
                <a:solidFill>
                  <a:srgbClr val="0070C0"/>
                </a:solidFill>
              </a:rPr>
              <a:t>Dr. </a:t>
            </a:r>
            <a:r>
              <a:rPr lang="en-US" sz="2800" dirty="0" err="1">
                <a:solidFill>
                  <a:srgbClr val="0070C0"/>
                </a:solidFill>
              </a:rPr>
              <a:t>Salim</a:t>
            </a:r>
            <a:r>
              <a:rPr lang="en-US" sz="2800" dirty="0">
                <a:solidFill>
                  <a:srgbClr val="0070C0"/>
                </a:solidFill>
              </a:rPr>
              <a:t> Ali’s dream </a:t>
            </a:r>
            <a:r>
              <a:rPr lang="en-US" sz="2800" dirty="0"/>
              <a:t>that became </a:t>
            </a:r>
            <a:r>
              <a:rPr lang="en-US" sz="2800" dirty="0" smtClean="0"/>
              <a:t>a reality </a:t>
            </a:r>
            <a:r>
              <a:rPr lang="en-US" sz="2800" dirty="0"/>
              <a:t>only after his demise. </a:t>
            </a:r>
            <a:endParaRPr lang="en-US" sz="2800" dirty="0" smtClean="0"/>
          </a:p>
          <a:p>
            <a:r>
              <a:rPr lang="en-US" sz="2800" dirty="0" smtClean="0"/>
              <a:t>He </a:t>
            </a:r>
            <a:r>
              <a:rPr lang="en-US" sz="2800" dirty="0"/>
              <a:t>wished to </a:t>
            </a:r>
            <a:r>
              <a:rPr lang="en-US" sz="2800" dirty="0" smtClean="0"/>
              <a:t>support a </a:t>
            </a:r>
            <a:r>
              <a:rPr lang="en-US" sz="2800" dirty="0"/>
              <a:t>group of committed conservation </a:t>
            </a:r>
            <a:r>
              <a:rPr lang="en-US" sz="2800" dirty="0" smtClean="0"/>
              <a:t>scientists on </a:t>
            </a:r>
            <a:r>
              <a:rPr lang="en-US" sz="2800" dirty="0"/>
              <a:t>a permanent basis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Initially conceived </a:t>
            </a:r>
            <a:r>
              <a:rPr lang="en-US" sz="2800" dirty="0" smtClean="0"/>
              <a:t>as being </a:t>
            </a:r>
            <a:r>
              <a:rPr lang="en-US" sz="2800" b="1" dirty="0"/>
              <a:t>a wing of the Bombay Natural </a:t>
            </a:r>
            <a:r>
              <a:rPr lang="en-US" sz="2800" b="1" dirty="0" smtClean="0"/>
              <a:t>History Society </a:t>
            </a:r>
            <a:r>
              <a:rPr lang="en-US" sz="2800" b="1" dirty="0"/>
              <a:t>(BNHS</a:t>
            </a:r>
            <a:r>
              <a:rPr lang="en-US" sz="2800" dirty="0"/>
              <a:t>) it later evolved as an </a:t>
            </a:r>
            <a:r>
              <a:rPr lang="en-US" sz="2800" i="1" dirty="0" smtClean="0"/>
              <a:t>independent organization </a:t>
            </a:r>
            <a:r>
              <a:rPr lang="en-US" sz="2800" i="1" dirty="0"/>
              <a:t>based at Coimbatore in 1990</a:t>
            </a:r>
            <a:r>
              <a:rPr lang="en-US" sz="2800" i="1" dirty="0" smtClean="0"/>
              <a:t>. </a:t>
            </a:r>
            <a:endParaRPr lang="en-US" sz="2800" i="1" dirty="0"/>
          </a:p>
          <a:p>
            <a:r>
              <a:rPr lang="en-US" sz="2800" dirty="0"/>
              <a:t>It has </a:t>
            </a:r>
            <a:r>
              <a:rPr lang="en-US" sz="2800" dirty="0" smtClean="0"/>
              <a:t>initiated </a:t>
            </a:r>
            <a:r>
              <a:rPr lang="en-US" sz="2800" dirty="0"/>
              <a:t>a variety of </a:t>
            </a:r>
            <a:r>
              <a:rPr lang="en-US" sz="2800" b="1" dirty="0"/>
              <a:t>field programs </a:t>
            </a:r>
            <a:r>
              <a:rPr lang="en-US" sz="2800" dirty="0" smtClean="0"/>
              <a:t>that have </a:t>
            </a:r>
            <a:r>
              <a:rPr lang="en-US" sz="2800" dirty="0"/>
              <a:t>added to the country’s information on </a:t>
            </a:r>
            <a:r>
              <a:rPr lang="en-US" sz="2800" b="1" i="1" dirty="0" smtClean="0"/>
              <a:t>our threatened </a:t>
            </a:r>
            <a:r>
              <a:rPr lang="en-US" sz="2800" b="1" i="1" dirty="0"/>
              <a:t>biodiversity.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solidFill>
                  <a:srgbClr val="0070C0"/>
                </a:solidFill>
              </a:rPr>
              <a:t>5).Centre for science and Environment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 https://www.cseindia.org/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Activities :</a:t>
            </a:r>
          </a:p>
          <a:p>
            <a:pPr lvl="1"/>
            <a:r>
              <a:rPr lang="en-US" dirty="0" smtClean="0"/>
              <a:t> organizing campaigns,</a:t>
            </a:r>
          </a:p>
          <a:p>
            <a:pPr lvl="1"/>
            <a:r>
              <a:rPr lang="en-US" dirty="0" smtClean="0"/>
              <a:t> holding workshops and </a:t>
            </a:r>
          </a:p>
          <a:p>
            <a:pPr lvl="1"/>
            <a:r>
              <a:rPr lang="en-US" dirty="0" smtClean="0"/>
              <a:t>conferences, and producing environment related publications.</a:t>
            </a:r>
          </a:p>
          <a:p>
            <a:r>
              <a:rPr lang="en-US" sz="2800" dirty="0" smtClean="0"/>
              <a:t> It published a major document on the ‘</a:t>
            </a:r>
            <a:r>
              <a:rPr lang="en-US" sz="2800" b="1" dirty="0" smtClean="0">
                <a:solidFill>
                  <a:srgbClr val="FF0000"/>
                </a:solidFill>
              </a:rPr>
              <a:t>State of India’s Environment’</a:t>
            </a:r>
            <a:r>
              <a:rPr lang="en-US" sz="2800" dirty="0" smtClean="0"/>
              <a:t>, the first of its kind to be produced as a Citizen’s Report on the Environment.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228600"/>
            <a:ext cx="167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1723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1.The Multidisciplinary Nature of Environmental Studies</vt:lpstr>
      <vt:lpstr>INSTITUTIONS IN THE ENVIRONMENT</vt:lpstr>
      <vt:lpstr>1).Bombay Natural History Society  (BNHS), Mumbai. (https://www.bnhs.org)</vt:lpstr>
      <vt:lpstr>Bombay Natural History Society (BNHS), Mumbai. (https://www.bnhs.org)</vt:lpstr>
      <vt:lpstr>Slide 5</vt:lpstr>
      <vt:lpstr>2).World Wide Fund for Nature (WWF-I),  New Delhi</vt:lpstr>
      <vt:lpstr>3). Centre for Environnent Education (CEE), Ahmedabad, Gujarat. </vt:lpstr>
      <vt:lpstr>4). Salim Ali Center for Ornithology and Natural History (SACON), Coimbatore: </vt:lpstr>
      <vt:lpstr>5).Centre for science and Environment  https://www.cseindia.org/ </vt:lpstr>
      <vt:lpstr>5).Centre for science and Environment </vt:lpstr>
      <vt:lpstr>6). CPR Environmental Education Centre,  Madras. http://cpreec.org/  </vt:lpstr>
      <vt:lpstr>  7). Centre for Environnent Education (CEE), Ahmadabad, https://www.ceeindia.org/  </vt:lpstr>
      <vt:lpstr>8). Bharati Vidyapeeth Institute of Environment Education and Research (BVIEER), Pune. </vt:lpstr>
      <vt:lpstr> 9).Wildlife Institute of India (WII), Dehradun https://www.wii.gov.in/ </vt:lpstr>
      <vt:lpstr>10).Wildlife Institute of India (WII), Dehradun </vt:lpstr>
      <vt:lpstr>11).Uttarkhand Seva Nidhi (UKSN), Almora </vt:lpstr>
      <vt:lpstr>12).Botanical Survey of India (BSI) </vt:lpstr>
      <vt:lpstr>12).Botanical Survey of India (BSI) </vt:lpstr>
      <vt:lpstr>14).Zoological Survey of India (ZSI), https://zsi.gov.in </vt:lpstr>
      <vt:lpstr>14).Zoological Survey of India (ZSI)</vt:lpstr>
      <vt:lpstr>15). Central Pollution Control Boar(CPCB)</vt:lpstr>
      <vt:lpstr>Slide 22</vt:lpstr>
      <vt:lpstr>16). MoEF – Ministry of Environment and Forest</vt:lpstr>
      <vt:lpstr>16). MoEF – Ministry of Environment and Forest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Multidisciplinary Nature of Environmental Studies</dc:title>
  <dc:creator>Windows User</dc:creator>
  <cp:lastModifiedBy>Windows User</cp:lastModifiedBy>
  <cp:revision>88</cp:revision>
  <dcterms:created xsi:type="dcterms:W3CDTF">2020-09-28T05:35:51Z</dcterms:created>
  <dcterms:modified xsi:type="dcterms:W3CDTF">2022-11-30T07:03:23Z</dcterms:modified>
</cp:coreProperties>
</file>