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5" r:id="rId5"/>
    <p:sldId id="267" r:id="rId6"/>
    <p:sldId id="269" r:id="rId7"/>
    <p:sldId id="264" r:id="rId8"/>
    <p:sldId id="259" r:id="rId9"/>
    <p:sldId id="261" r:id="rId10"/>
    <p:sldId id="263" r:id="rId11"/>
    <p:sldId id="268" r:id="rId12"/>
    <p:sldId id="270" r:id="rId13"/>
    <p:sldId id="271" r:id="rId14"/>
    <p:sldId id="273" r:id="rId15"/>
    <p:sldId id="298" r:id="rId16"/>
    <p:sldId id="299" r:id="rId17"/>
    <p:sldId id="300" r:id="rId18"/>
    <p:sldId id="301" r:id="rId19"/>
    <p:sldId id="297" r:id="rId20"/>
    <p:sldId id="302" r:id="rId21"/>
    <p:sldId id="296" r:id="rId22"/>
    <p:sldId id="303" r:id="rId23"/>
    <p:sldId id="304" r:id="rId24"/>
    <p:sldId id="274" r:id="rId25"/>
    <p:sldId id="275" r:id="rId26"/>
    <p:sldId id="276" r:id="rId27"/>
    <p:sldId id="291" r:id="rId28"/>
    <p:sldId id="278" r:id="rId29"/>
    <p:sldId id="279" r:id="rId30"/>
    <p:sldId id="289" r:id="rId31"/>
    <p:sldId id="292"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EF4994-12E0-4D18-AAEF-CAD31B26D19B}" type="datetimeFigureOut">
              <a:rPr lang="en-US" smtClean="0"/>
              <a:t>11/30/2022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E5732D-8BE7-4513-8259-4F381B25E98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E5732D-8BE7-4513-8259-4F381B25E98B}"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A42F8D-A165-4AD1-A5C2-B327D31F6217}"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B3735-42C1-4B30-BC8D-B22A21B1EA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A42F8D-A165-4AD1-A5C2-B327D31F6217}"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B3735-42C1-4B30-BC8D-B22A21B1EA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A42F8D-A165-4AD1-A5C2-B327D31F6217}"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B3735-42C1-4B30-BC8D-B22A21B1EA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A42F8D-A165-4AD1-A5C2-B327D31F6217}"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B3735-42C1-4B30-BC8D-B22A21B1EA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A42F8D-A165-4AD1-A5C2-B327D31F6217}"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B3735-42C1-4B30-BC8D-B22A21B1EA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A42F8D-A165-4AD1-A5C2-B327D31F6217}"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B3735-42C1-4B30-BC8D-B22A21B1EA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A42F8D-A165-4AD1-A5C2-B327D31F6217}" type="datetimeFigureOut">
              <a:rPr lang="en-US" smtClean="0"/>
              <a:pPr/>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B3735-42C1-4B30-BC8D-B22A21B1EA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A42F8D-A165-4AD1-A5C2-B327D31F6217}" type="datetimeFigureOut">
              <a:rPr lang="en-US" smtClean="0"/>
              <a:pPr/>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B3735-42C1-4B30-BC8D-B22A21B1EA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42F8D-A165-4AD1-A5C2-B327D31F6217}" type="datetimeFigureOut">
              <a:rPr lang="en-US" smtClean="0"/>
              <a:pPr/>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B3735-42C1-4B30-BC8D-B22A21B1EA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A42F8D-A165-4AD1-A5C2-B327D31F6217}"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B3735-42C1-4B30-BC8D-B22A21B1EA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A42F8D-A165-4AD1-A5C2-B327D31F6217}"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B3735-42C1-4B30-BC8D-B22A21B1EA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42F8D-A165-4AD1-A5C2-B327D31F6217}" type="datetimeFigureOut">
              <a:rPr lang="en-US" smtClean="0"/>
              <a:pPr/>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FB3735-42C1-4B30-BC8D-B22A21B1EA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xml"/><Relationship Id="rId4" Type="http://schemas.openxmlformats.org/officeDocument/2006/relationships/image" Target="../media/image32.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5029200" cy="1089025"/>
          </a:xfrm>
        </p:spPr>
        <p:txBody>
          <a:bodyPr>
            <a:normAutofit/>
          </a:bodyPr>
          <a:lstStyle/>
          <a:p>
            <a:r>
              <a:rPr lang="en-US" sz="3200" b="1" dirty="0">
                <a:solidFill>
                  <a:srgbClr val="C00000"/>
                </a:solidFill>
              </a:rPr>
              <a:t>UNIT </a:t>
            </a:r>
            <a:r>
              <a:rPr lang="en-US" sz="3200" b="1" dirty="0" smtClean="0">
                <a:solidFill>
                  <a:srgbClr val="C00000"/>
                </a:solidFill>
              </a:rPr>
              <a:t>2</a:t>
            </a:r>
            <a:r>
              <a:rPr lang="en-US" sz="3200" b="1" dirty="0">
                <a:solidFill>
                  <a:srgbClr val="00B050"/>
                </a:solidFill>
              </a:rPr>
              <a:t/>
            </a:r>
            <a:br>
              <a:rPr lang="en-US" sz="3200" b="1" dirty="0">
                <a:solidFill>
                  <a:srgbClr val="00B050"/>
                </a:solidFill>
              </a:rPr>
            </a:br>
            <a:r>
              <a:rPr lang="en-US" sz="3200" b="1" dirty="0" smtClean="0">
                <a:solidFill>
                  <a:srgbClr val="00B050"/>
                </a:solidFill>
              </a:rPr>
              <a:t>NATURAL RESOURCES</a:t>
            </a:r>
            <a:endParaRPr lang="en-US" sz="3200" b="1" dirty="0">
              <a:solidFill>
                <a:srgbClr val="00B050"/>
              </a:solidFill>
            </a:endParaRPr>
          </a:p>
        </p:txBody>
      </p:sp>
      <p:sp>
        <p:nvSpPr>
          <p:cNvPr id="3" name="Subtitle 2"/>
          <p:cNvSpPr>
            <a:spLocks noGrp="1"/>
          </p:cNvSpPr>
          <p:nvPr>
            <p:ph type="subTitle" idx="1"/>
          </p:nvPr>
        </p:nvSpPr>
        <p:spPr>
          <a:xfrm>
            <a:off x="457200" y="1371600"/>
            <a:ext cx="5181600" cy="5105400"/>
          </a:xfrm>
        </p:spPr>
        <p:txBody>
          <a:bodyPr>
            <a:normAutofit/>
          </a:bodyPr>
          <a:lstStyle/>
          <a:p>
            <a:pPr algn="l"/>
            <a:r>
              <a:rPr lang="en-US" sz="2400" b="1" dirty="0">
                <a:solidFill>
                  <a:srgbClr val="FF0000"/>
                </a:solidFill>
              </a:rPr>
              <a:t>2.1 </a:t>
            </a:r>
            <a:r>
              <a:rPr lang="en-US" sz="2400" b="1" dirty="0">
                <a:solidFill>
                  <a:schemeClr val="accent6"/>
                </a:solidFill>
              </a:rPr>
              <a:t>INTRODUCTION </a:t>
            </a:r>
          </a:p>
          <a:p>
            <a:pPr algn="l"/>
            <a:r>
              <a:rPr lang="en-US" sz="2400" b="1" dirty="0">
                <a:solidFill>
                  <a:srgbClr val="FF0000"/>
                </a:solidFill>
              </a:rPr>
              <a:t>2.2</a:t>
            </a:r>
            <a:r>
              <a:rPr lang="en-US" sz="2400" b="1" dirty="0">
                <a:solidFill>
                  <a:srgbClr val="00B0F0"/>
                </a:solidFill>
              </a:rPr>
              <a:t> RENEWABLE AND NON-RENEWABLE </a:t>
            </a:r>
            <a:r>
              <a:rPr lang="en-US" sz="2400" b="1" dirty="0" smtClean="0">
                <a:solidFill>
                  <a:srgbClr val="00B0F0"/>
                </a:solidFill>
              </a:rPr>
              <a:t>RESOURCES.</a:t>
            </a:r>
          </a:p>
          <a:p>
            <a:pPr algn="l"/>
            <a:r>
              <a:rPr lang="en-US" sz="2400" b="1" dirty="0" smtClean="0">
                <a:solidFill>
                  <a:srgbClr val="FF0000"/>
                </a:solidFill>
              </a:rPr>
              <a:t>Natural Resources- associated Problems of - </a:t>
            </a:r>
          </a:p>
          <a:p>
            <a:pPr marL="971550" lvl="1" indent="-514350" algn="l">
              <a:buFont typeface="Arial" pitchFamily="34" charset="0"/>
              <a:buChar char="•"/>
            </a:pPr>
            <a:r>
              <a:rPr lang="en-US" sz="2000" b="1" dirty="0" smtClean="0">
                <a:solidFill>
                  <a:schemeClr val="tx1"/>
                </a:solidFill>
              </a:rPr>
              <a:t>FOREST, WATER, MINERAL,FOOD, ENERGY, &amp; LAND RESOURCES</a:t>
            </a:r>
            <a:endParaRPr lang="en-US" sz="2000" b="1" dirty="0">
              <a:solidFill>
                <a:schemeClr val="tx1"/>
              </a:solidFill>
            </a:endParaRPr>
          </a:p>
          <a:p>
            <a:pPr algn="l"/>
            <a:r>
              <a:rPr lang="en-US" sz="2400" dirty="0">
                <a:solidFill>
                  <a:srgbClr val="FF0000"/>
                </a:solidFill>
              </a:rPr>
              <a:t>2.3</a:t>
            </a:r>
            <a:r>
              <a:rPr lang="en-US" sz="2400" dirty="0">
                <a:solidFill>
                  <a:schemeClr val="tx2"/>
                </a:solidFill>
              </a:rPr>
              <a:t> ROLE OF AN INDIVIDUAL IN CONSERVATION OF NATURAL RESOURCES </a:t>
            </a:r>
          </a:p>
          <a:p>
            <a:pPr algn="l"/>
            <a:r>
              <a:rPr lang="en-US" sz="2400" b="1" dirty="0">
                <a:solidFill>
                  <a:srgbClr val="FF0000"/>
                </a:solidFill>
              </a:rPr>
              <a:t>2.4 </a:t>
            </a:r>
            <a:r>
              <a:rPr lang="en-US" sz="2400" b="1" dirty="0">
                <a:solidFill>
                  <a:srgbClr val="00B050"/>
                </a:solidFill>
              </a:rPr>
              <a:t>EQUITABLE USE OF </a:t>
            </a:r>
            <a:r>
              <a:rPr lang="en-US" sz="2400" b="1" dirty="0" smtClean="0">
                <a:solidFill>
                  <a:srgbClr val="00B050"/>
                </a:solidFill>
              </a:rPr>
              <a:t>RESOURCES -SUSTAINABLE </a:t>
            </a:r>
            <a:r>
              <a:rPr lang="en-US" sz="2400" b="1" dirty="0">
                <a:solidFill>
                  <a:srgbClr val="00B050"/>
                </a:solidFill>
              </a:rPr>
              <a:t>LIFESTYLES</a:t>
            </a:r>
            <a:endParaRPr lang="en-US" sz="2400" dirty="0">
              <a:solidFill>
                <a:srgbClr val="00B050"/>
              </a:solidFill>
            </a:endParaRPr>
          </a:p>
        </p:txBody>
      </p:sp>
      <p:pic>
        <p:nvPicPr>
          <p:cNvPr id="1026" name="Picture 2" descr="C:\Users\rgukt\Desktop\ES MATERIAL_IMAGES\download 6.jpg"/>
          <p:cNvPicPr>
            <a:picLocks noChangeAspect="1" noChangeArrowheads="1"/>
          </p:cNvPicPr>
          <p:nvPr/>
        </p:nvPicPr>
        <p:blipFill>
          <a:blip r:embed="rId2" cstate="print"/>
          <a:srcRect/>
          <a:stretch>
            <a:fillRect/>
          </a:stretch>
        </p:blipFill>
        <p:spPr bwMode="auto">
          <a:xfrm>
            <a:off x="6019800" y="0"/>
            <a:ext cx="3124200" cy="1752600"/>
          </a:xfrm>
          <a:prstGeom prst="rect">
            <a:avLst/>
          </a:prstGeom>
          <a:noFill/>
        </p:spPr>
      </p:pic>
      <p:pic>
        <p:nvPicPr>
          <p:cNvPr id="1028" name="Picture 4" descr="Image result for natural resources"/>
          <p:cNvPicPr>
            <a:picLocks noChangeAspect="1" noChangeArrowheads="1"/>
          </p:cNvPicPr>
          <p:nvPr/>
        </p:nvPicPr>
        <p:blipFill>
          <a:blip r:embed="rId3" cstate="print"/>
          <a:srcRect/>
          <a:stretch>
            <a:fillRect/>
          </a:stretch>
        </p:blipFill>
        <p:spPr bwMode="auto">
          <a:xfrm>
            <a:off x="6011268" y="1676400"/>
            <a:ext cx="3132732" cy="2038350"/>
          </a:xfrm>
          <a:prstGeom prst="rect">
            <a:avLst/>
          </a:prstGeom>
          <a:noFill/>
        </p:spPr>
      </p:pic>
      <p:sp>
        <p:nvSpPr>
          <p:cNvPr id="1030" name="AutoShape 6" descr="Image result for natural resourc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Image result for natural resourc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Image result for natural resourc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5" name="Picture 11" descr="C:\Users\rgukt\Desktop\ES MATERIAL_IMAGES\2.NATURAL RESOURCES\SOLAR PLATES.jpg"/>
          <p:cNvPicPr>
            <a:picLocks noChangeAspect="1" noChangeArrowheads="1"/>
          </p:cNvPicPr>
          <p:nvPr/>
        </p:nvPicPr>
        <p:blipFill>
          <a:blip r:embed="rId4" cstate="print"/>
          <a:srcRect/>
          <a:stretch>
            <a:fillRect/>
          </a:stretch>
        </p:blipFill>
        <p:spPr bwMode="auto">
          <a:xfrm>
            <a:off x="6019800" y="3733800"/>
            <a:ext cx="3124200" cy="1752600"/>
          </a:xfrm>
          <a:prstGeom prst="rect">
            <a:avLst/>
          </a:prstGeom>
          <a:noFill/>
        </p:spPr>
      </p:pic>
      <p:pic>
        <p:nvPicPr>
          <p:cNvPr id="3074" name="Picture 2" descr="https://encrypted-tbn0.gstatic.com/images?q=tbn:ANd9GcTRyKQ8NltSGODb48IuAHmG9liBVYc-YlHnyU-eDfk8VwYKxNqFdOXMk1I"/>
          <p:cNvPicPr>
            <a:picLocks noChangeAspect="1" noChangeArrowheads="1"/>
          </p:cNvPicPr>
          <p:nvPr/>
        </p:nvPicPr>
        <p:blipFill>
          <a:blip r:embed="rId5" cstate="print"/>
          <a:srcRect/>
          <a:stretch>
            <a:fillRect/>
          </a:stretch>
        </p:blipFill>
        <p:spPr bwMode="auto">
          <a:xfrm>
            <a:off x="6019800" y="5486401"/>
            <a:ext cx="3124200" cy="13716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p:cNvSpPr>
            <a:spLocks noChangeArrowheads="1"/>
          </p:cNvSpPr>
          <p:nvPr/>
        </p:nvSpPr>
        <p:spPr bwMode="auto">
          <a:xfrm>
            <a:off x="409575" y="338138"/>
            <a:ext cx="8296275" cy="3489325"/>
          </a:xfrm>
          <a:custGeom>
            <a:avLst/>
            <a:gdLst>
              <a:gd name="T0" fmla="*/ 8297666 w 8297666"/>
              <a:gd name="T1" fmla="*/ 1744133 h 3488266"/>
              <a:gd name="T2" fmla="*/ 4148833 w 8297666"/>
              <a:gd name="T3" fmla="*/ 3488266 h 3488266"/>
              <a:gd name="T4" fmla="*/ 0 w 8297666"/>
              <a:gd name="T5" fmla="*/ 1744133 h 3488266"/>
              <a:gd name="T6" fmla="*/ 4148833 w 8297666"/>
              <a:gd name="T7" fmla="*/ 0 h 3488266"/>
              <a:gd name="T8" fmla="*/ 0 60000 65536"/>
              <a:gd name="T9" fmla="*/ 1 60000 65536"/>
              <a:gd name="T10" fmla="*/ 2 60000 65536"/>
              <a:gd name="T11" fmla="*/ 3 60000 65536"/>
              <a:gd name="T12" fmla="*/ 170283 w 8297666"/>
              <a:gd name="T13" fmla="*/ 170283 h 3488266"/>
              <a:gd name="T14" fmla="*/ 8127383 w 8297666"/>
              <a:gd name="T15" fmla="*/ 3317983 h 3488266"/>
            </a:gdLst>
            <a:ahLst/>
            <a:cxnLst>
              <a:cxn ang="T8">
                <a:pos x="T0" y="T1"/>
              </a:cxn>
              <a:cxn ang="T9">
                <a:pos x="T2" y="T3"/>
              </a:cxn>
              <a:cxn ang="T10">
                <a:pos x="T4" y="T5"/>
              </a:cxn>
              <a:cxn ang="T11">
                <a:pos x="T6" y="T7"/>
              </a:cxn>
            </a:cxnLst>
            <a:rect l="T12" t="T13" r="T14" b="T15"/>
            <a:pathLst>
              <a:path w="8297666" h="3488266">
                <a:moveTo>
                  <a:pt x="581389" y="0"/>
                </a:moveTo>
                <a:lnTo>
                  <a:pt x="8297666" y="0"/>
                </a:lnTo>
                <a:lnTo>
                  <a:pt x="8297666" y="2906877"/>
                </a:lnTo>
                <a:cubicBezTo>
                  <a:pt x="8297666" y="3227969"/>
                  <a:pt x="8037369" y="3488265"/>
                  <a:pt x="7716277" y="3488266"/>
                </a:cubicBezTo>
                <a:lnTo>
                  <a:pt x="0" y="3488266"/>
                </a:lnTo>
                <a:lnTo>
                  <a:pt x="0" y="581389"/>
                </a:lnTo>
                <a:cubicBezTo>
                  <a:pt x="0" y="260296"/>
                  <a:pt x="260296" y="0"/>
                  <a:pt x="581388" y="0"/>
                </a:cubicBezTo>
                <a:close/>
              </a:path>
            </a:pathLst>
          </a:custGeom>
          <a:solidFill>
            <a:schemeClr val="bg1"/>
          </a:solidFill>
          <a:ln w="53975" cap="rnd">
            <a:solidFill>
              <a:srgbClr val="B48200"/>
            </a:solidFill>
            <a:miter lim="800000"/>
            <a:headEnd/>
            <a:tailEnd/>
          </a:ln>
          <a:effectLst>
            <a:outerShdw dist="25400" dir="5400000" rotWithShape="0">
              <a:srgbClr val="808080">
                <a:alpha val="37999"/>
              </a:srgbClr>
            </a:outerShdw>
          </a:effectLst>
        </p:spPr>
        <p:txBody>
          <a:bodyPr anchor="ctr"/>
          <a:lstStyle/>
          <a:p>
            <a:pPr algn="ctr" fontAlgn="auto">
              <a:spcBef>
                <a:spcPts val="0"/>
              </a:spcBef>
              <a:spcAft>
                <a:spcPts val="0"/>
              </a:spcAft>
              <a:defRPr/>
            </a:pPr>
            <a:endParaRPr lang="en-US" dirty="0">
              <a:solidFill>
                <a:schemeClr val="lt1"/>
              </a:solidFill>
              <a:latin typeface="+mn-lt"/>
              <a:ea typeface="+mn-ea"/>
            </a:endParaRPr>
          </a:p>
        </p:txBody>
      </p:sp>
      <p:pic>
        <p:nvPicPr>
          <p:cNvPr id="17411" name="Picture 4"/>
          <p:cNvPicPr>
            <a:picLocks noChangeAspect="1" noChangeArrowheads="1"/>
          </p:cNvPicPr>
          <p:nvPr/>
        </p:nvPicPr>
        <p:blipFill>
          <a:blip r:embed="rId2" cstate="print"/>
          <a:srcRect l="9055" t="17352" r="12074" b="11568"/>
          <a:stretch>
            <a:fillRect/>
          </a:stretch>
        </p:blipFill>
        <p:spPr bwMode="auto">
          <a:xfrm>
            <a:off x="874713" y="930275"/>
            <a:ext cx="2881312" cy="2709863"/>
          </a:xfrm>
          <a:prstGeom prst="rect">
            <a:avLst/>
          </a:prstGeom>
          <a:noFill/>
          <a:ln w="9525">
            <a:noFill/>
            <a:miter lim="800000"/>
            <a:headEnd/>
            <a:tailEnd/>
          </a:ln>
        </p:spPr>
      </p:pic>
      <p:pic>
        <p:nvPicPr>
          <p:cNvPr id="17412" name="Picture 5"/>
          <p:cNvPicPr>
            <a:picLocks noChangeAspect="1" noChangeArrowheads="1"/>
          </p:cNvPicPr>
          <p:nvPr/>
        </p:nvPicPr>
        <p:blipFill>
          <a:blip r:embed="rId3" cstate="print"/>
          <a:srcRect l="9299" t="16508" r="16273" b="16508"/>
          <a:stretch>
            <a:fillRect/>
          </a:stretch>
        </p:blipFill>
        <p:spPr bwMode="auto">
          <a:xfrm>
            <a:off x="4692650" y="606425"/>
            <a:ext cx="3421063" cy="3033713"/>
          </a:xfrm>
          <a:prstGeom prst="rect">
            <a:avLst/>
          </a:prstGeom>
          <a:noFill/>
          <a:ln w="9525">
            <a:noFill/>
            <a:miter lim="800000"/>
            <a:headEnd/>
            <a:tailEnd/>
          </a:ln>
        </p:spPr>
      </p:pic>
      <p:sp>
        <p:nvSpPr>
          <p:cNvPr id="4" name="Rectangle 3"/>
          <p:cNvSpPr/>
          <p:nvPr/>
        </p:nvSpPr>
        <p:spPr>
          <a:xfrm>
            <a:off x="409575" y="4324350"/>
            <a:ext cx="3346450" cy="1077913"/>
          </a:xfrm>
          <a:prstGeom prst="rect">
            <a:avLst/>
          </a:prstGeom>
          <a:solidFill>
            <a:schemeClr val="tx1">
              <a:lumMod val="65000"/>
              <a:lumOff val="35000"/>
            </a:schemeClr>
          </a:solidFill>
          <a:ln w="53975">
            <a:solidFill>
              <a:schemeClr val="accent1">
                <a:lumMod val="50000"/>
              </a:schemeClr>
            </a:solidFill>
          </a:ln>
        </p:spPr>
        <p:txBody>
          <a:bodyPr wrap="none">
            <a:spAutoFit/>
          </a:bodyPr>
          <a:lstStyle/>
          <a:p>
            <a:pPr fontAlgn="auto">
              <a:spcBef>
                <a:spcPts val="0"/>
              </a:spcBef>
              <a:spcAft>
                <a:spcPts val="0"/>
              </a:spcAft>
              <a:defRPr/>
            </a:pPr>
            <a:r>
              <a:rPr lang="en-US" sz="3200" dirty="0">
                <a:solidFill>
                  <a:srgbClr val="FF0000"/>
                </a:solidFill>
                <a:latin typeface="+mn-lt"/>
                <a:ea typeface="+mn-ea"/>
              </a:rPr>
              <a:t>Hematite is an ore</a:t>
            </a:r>
          </a:p>
          <a:p>
            <a:pPr fontAlgn="auto">
              <a:spcBef>
                <a:spcPts val="0"/>
              </a:spcBef>
              <a:spcAft>
                <a:spcPts val="0"/>
              </a:spcAft>
              <a:defRPr/>
            </a:pPr>
            <a:r>
              <a:rPr lang="en-US" sz="3200" dirty="0">
                <a:solidFill>
                  <a:srgbClr val="FF0000"/>
                </a:solidFill>
                <a:latin typeface="+mn-lt"/>
                <a:ea typeface="+mn-ea"/>
              </a:rPr>
              <a:t> that contains iron.</a:t>
            </a:r>
          </a:p>
        </p:txBody>
      </p:sp>
      <p:sp>
        <p:nvSpPr>
          <p:cNvPr id="5" name="Rectangle 4"/>
          <p:cNvSpPr/>
          <p:nvPr/>
        </p:nvSpPr>
        <p:spPr>
          <a:xfrm>
            <a:off x="4298950" y="4324350"/>
            <a:ext cx="4406900" cy="1077913"/>
          </a:xfrm>
          <a:prstGeom prst="rect">
            <a:avLst/>
          </a:prstGeom>
          <a:solidFill>
            <a:schemeClr val="tx1">
              <a:lumMod val="65000"/>
              <a:lumOff val="35000"/>
            </a:schemeClr>
          </a:solidFill>
          <a:ln w="53975">
            <a:solidFill>
              <a:schemeClr val="accent1">
                <a:lumMod val="50000"/>
              </a:schemeClr>
            </a:solidFill>
          </a:ln>
        </p:spPr>
        <p:txBody>
          <a:bodyPr wrap="none">
            <a:spAutoFit/>
          </a:bodyPr>
          <a:lstStyle/>
          <a:p>
            <a:pPr fontAlgn="auto">
              <a:spcBef>
                <a:spcPts val="0"/>
              </a:spcBef>
              <a:spcAft>
                <a:spcPts val="0"/>
              </a:spcAft>
              <a:defRPr/>
            </a:pPr>
            <a:r>
              <a:rPr lang="en-US" sz="3200" dirty="0">
                <a:solidFill>
                  <a:srgbClr val="FF0000"/>
                </a:solidFill>
                <a:latin typeface="+mn-lt"/>
                <a:ea typeface="+mn-ea"/>
              </a:rPr>
              <a:t>Coal forms from plants</a:t>
            </a:r>
          </a:p>
          <a:p>
            <a:pPr fontAlgn="auto">
              <a:spcBef>
                <a:spcPts val="0"/>
              </a:spcBef>
              <a:spcAft>
                <a:spcPts val="0"/>
              </a:spcAft>
              <a:defRPr/>
            </a:pPr>
            <a:r>
              <a:rPr lang="en-US" sz="3200" dirty="0">
                <a:solidFill>
                  <a:srgbClr val="FF0000"/>
                </a:solidFill>
                <a:latin typeface="+mn-lt"/>
                <a:ea typeface="+mn-ea"/>
              </a:rPr>
              <a:t>that live many years ago.</a:t>
            </a:r>
          </a:p>
        </p:txBody>
      </p:sp>
      <p:sp>
        <p:nvSpPr>
          <p:cNvPr id="7" name="TextBox 6"/>
          <p:cNvSpPr txBox="1"/>
          <p:nvPr/>
        </p:nvSpPr>
        <p:spPr>
          <a:xfrm>
            <a:off x="1905000" y="609600"/>
            <a:ext cx="4517583" cy="369332"/>
          </a:xfrm>
          <a:prstGeom prst="rect">
            <a:avLst/>
          </a:prstGeom>
          <a:noFill/>
        </p:spPr>
        <p:txBody>
          <a:bodyPr wrap="none" rtlCol="0">
            <a:spAutoFit/>
          </a:bodyPr>
          <a:lstStyle/>
          <a:p>
            <a:r>
              <a:rPr lang="en-US" b="1" dirty="0" smtClean="0">
                <a:solidFill>
                  <a:srgbClr val="0070C0"/>
                </a:solidFill>
              </a:rPr>
              <a:t>EXAMPLES OF NON- RENEWABLE RESOURCES</a:t>
            </a:r>
            <a:endParaRPr lang="en-US" b="1" dirty="0">
              <a:solidFill>
                <a:srgbClr val="0070C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smtClean="0">
                <a:solidFill>
                  <a:srgbClr val="FF0000"/>
                </a:solidFill>
              </a:rPr>
              <a:t>NATURAL RESERVES OF INDIA</a:t>
            </a:r>
            <a:endParaRPr lang="en-US" sz="2800" b="1" dirty="0">
              <a:solidFill>
                <a:srgbClr val="FF0000"/>
              </a:solidFill>
            </a:endParaRPr>
          </a:p>
        </p:txBody>
      </p:sp>
      <p:sp>
        <p:nvSpPr>
          <p:cNvPr id="5" name="Content Placeholder 4"/>
          <p:cNvSpPr>
            <a:spLocks noGrp="1"/>
          </p:cNvSpPr>
          <p:nvPr>
            <p:ph idx="1"/>
          </p:nvPr>
        </p:nvSpPr>
        <p:spPr>
          <a:xfrm>
            <a:off x="457200" y="1219200"/>
            <a:ext cx="8229600" cy="5638800"/>
          </a:xfrm>
        </p:spPr>
        <p:txBody>
          <a:bodyPr/>
          <a:lstStyle/>
          <a:p>
            <a:r>
              <a:rPr lang="en-US" dirty="0"/>
              <a:t>India's major </a:t>
            </a:r>
            <a:r>
              <a:rPr lang="en-US" b="1" dirty="0" smtClean="0"/>
              <a:t>mineral resources</a:t>
            </a:r>
            <a:r>
              <a:rPr lang="en-US" dirty="0"/>
              <a:t> </a:t>
            </a:r>
            <a:r>
              <a:rPr lang="en-US" dirty="0" smtClean="0"/>
              <a:t>include:</a:t>
            </a:r>
          </a:p>
          <a:p>
            <a:pPr lvl="1"/>
            <a:r>
              <a:rPr lang="en-US" dirty="0"/>
              <a:t> </a:t>
            </a:r>
            <a:r>
              <a:rPr lang="en-US" b="1" dirty="0"/>
              <a:t>Coal</a:t>
            </a:r>
            <a:r>
              <a:rPr lang="en-US" dirty="0"/>
              <a:t> (4th largest reserves in the world), </a:t>
            </a:r>
            <a:endParaRPr lang="en-US" dirty="0" smtClean="0"/>
          </a:p>
          <a:p>
            <a:pPr lvl="1"/>
            <a:r>
              <a:rPr lang="en-US" b="1" dirty="0" smtClean="0"/>
              <a:t>Iron </a:t>
            </a:r>
            <a:r>
              <a:rPr lang="en-US" b="1" dirty="0"/>
              <a:t>ore</a:t>
            </a:r>
            <a:r>
              <a:rPr lang="en-US" dirty="0"/>
              <a:t>, Manganese </a:t>
            </a:r>
            <a:r>
              <a:rPr lang="en-US" b="1" dirty="0"/>
              <a:t>ore</a:t>
            </a:r>
            <a:r>
              <a:rPr lang="en-US" dirty="0"/>
              <a:t>(7th largest reserve in the world as in 2013), </a:t>
            </a:r>
            <a:endParaRPr lang="en-US" dirty="0" smtClean="0"/>
          </a:p>
          <a:p>
            <a:pPr lvl="1"/>
            <a:r>
              <a:rPr lang="en-US" dirty="0" smtClean="0"/>
              <a:t>Mica, </a:t>
            </a:r>
            <a:r>
              <a:rPr lang="en-US" b="1" dirty="0" smtClean="0"/>
              <a:t>Bauxite</a:t>
            </a:r>
            <a:r>
              <a:rPr lang="en-US" dirty="0"/>
              <a:t> (5th largest reserve in the world as in 2013), </a:t>
            </a:r>
            <a:endParaRPr lang="en-US" dirty="0" smtClean="0"/>
          </a:p>
          <a:p>
            <a:pPr lvl="1"/>
            <a:r>
              <a:rPr lang="en-US" dirty="0" err="1" smtClean="0"/>
              <a:t>Chromite</a:t>
            </a:r>
            <a:r>
              <a:rPr lang="en-US" dirty="0"/>
              <a:t>, </a:t>
            </a:r>
            <a:r>
              <a:rPr lang="en-US" b="1" dirty="0"/>
              <a:t>Natural gas</a:t>
            </a:r>
            <a:r>
              <a:rPr lang="en-US" dirty="0"/>
              <a:t>, Diamonds, Limestone and Thorium (world's largest along </a:t>
            </a:r>
            <a:r>
              <a:rPr lang="en-US" b="1" dirty="0"/>
              <a:t>coast</a:t>
            </a:r>
            <a:r>
              <a:rPr lang="en-US" dirty="0"/>
              <a:t> of Kerala shores).</a:t>
            </a:r>
          </a:p>
        </p:txBody>
      </p:sp>
      <p:sp>
        <p:nvSpPr>
          <p:cNvPr id="6" name="TextBox 5"/>
          <p:cNvSpPr txBox="1"/>
          <p:nvPr/>
        </p:nvSpPr>
        <p:spPr>
          <a:xfrm>
            <a:off x="7239000" y="228600"/>
            <a:ext cx="1713098" cy="523220"/>
          </a:xfrm>
          <a:prstGeom prst="rect">
            <a:avLst/>
          </a:prstGeom>
          <a:noFill/>
        </p:spPr>
        <p:txBody>
          <a:bodyPr wrap="none" rtlCol="0">
            <a:spAutoFit/>
          </a:bodyPr>
          <a:lstStyle/>
          <a:p>
            <a:r>
              <a:rPr lang="en-US" sz="2800" b="1" dirty="0" smtClean="0">
                <a:solidFill>
                  <a:srgbClr val="0070C0"/>
                </a:solidFill>
              </a:rPr>
              <a:t>Extra Info.</a:t>
            </a:r>
            <a:endParaRPr lang="en-US" sz="2800" b="1" dirty="0">
              <a:solidFill>
                <a:srgbClr val="0070C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solidFill>
                  <a:srgbClr val="FF0000"/>
                </a:solidFill>
              </a:rPr>
              <a:t>NATURAL RESOURCES EXAMPLES</a:t>
            </a:r>
            <a:endParaRPr lang="en-US" sz="2000" b="1" dirty="0">
              <a:solidFill>
                <a:srgbClr val="FF0000"/>
              </a:solidFill>
            </a:endParaRPr>
          </a:p>
        </p:txBody>
      </p:sp>
      <p:pic>
        <p:nvPicPr>
          <p:cNvPr id="6146" name="Picture 2" descr="C:\Users\rgukt\Desktop\ES MATERIAL_IMAGES\2.NATURAL RESOURCES\CLAY COAL GYPSUM.jpg"/>
          <p:cNvPicPr>
            <a:picLocks noGrp="1" noChangeAspect="1" noChangeArrowheads="1"/>
          </p:cNvPicPr>
          <p:nvPr>
            <p:ph idx="1"/>
          </p:nvPr>
        </p:nvPicPr>
        <p:blipFill>
          <a:blip r:embed="rId2" cstate="print"/>
          <a:srcRect/>
          <a:stretch>
            <a:fillRect/>
          </a:stretch>
        </p:blipFill>
        <p:spPr bwMode="auto">
          <a:xfrm>
            <a:off x="457200" y="1600200"/>
            <a:ext cx="2590800" cy="1762125"/>
          </a:xfrm>
          <a:prstGeom prst="rect">
            <a:avLst/>
          </a:prstGeom>
          <a:noFill/>
        </p:spPr>
      </p:pic>
      <p:pic>
        <p:nvPicPr>
          <p:cNvPr id="6147" name="Picture 3" descr="C:\Users\rgukt\Desktop\ES MATERIAL_IMAGES\2.NATURAL RESOURCES\COAL.jpg"/>
          <p:cNvPicPr>
            <a:picLocks noChangeAspect="1" noChangeArrowheads="1"/>
          </p:cNvPicPr>
          <p:nvPr/>
        </p:nvPicPr>
        <p:blipFill>
          <a:blip r:embed="rId3" cstate="print"/>
          <a:srcRect/>
          <a:stretch>
            <a:fillRect/>
          </a:stretch>
        </p:blipFill>
        <p:spPr bwMode="auto">
          <a:xfrm>
            <a:off x="3733800" y="1143000"/>
            <a:ext cx="4267200" cy="2367516"/>
          </a:xfrm>
          <a:prstGeom prst="rect">
            <a:avLst/>
          </a:prstGeom>
          <a:noFill/>
        </p:spPr>
      </p:pic>
      <p:pic>
        <p:nvPicPr>
          <p:cNvPr id="6148" name="Picture 4" descr="C:\Users\rgukt\Desktop\ES MATERIAL_IMAGES\2.NATURAL RESOURCES\download.jpg"/>
          <p:cNvPicPr>
            <a:picLocks noChangeAspect="1" noChangeArrowheads="1"/>
          </p:cNvPicPr>
          <p:nvPr/>
        </p:nvPicPr>
        <p:blipFill>
          <a:blip r:embed="rId4" cstate="print"/>
          <a:srcRect/>
          <a:stretch>
            <a:fillRect/>
          </a:stretch>
        </p:blipFill>
        <p:spPr bwMode="auto">
          <a:xfrm>
            <a:off x="685800" y="3810000"/>
            <a:ext cx="2857500" cy="1600200"/>
          </a:xfrm>
          <a:prstGeom prst="rect">
            <a:avLst/>
          </a:prstGeom>
          <a:noFill/>
        </p:spPr>
      </p:pic>
      <p:pic>
        <p:nvPicPr>
          <p:cNvPr id="6149" name="Picture 5" descr="C:\Users\rgukt\Desktop\ES MATERIAL_IMAGES\2.NATURAL RESOURCES\images.jpg"/>
          <p:cNvPicPr>
            <a:picLocks noChangeAspect="1" noChangeArrowheads="1"/>
          </p:cNvPicPr>
          <p:nvPr/>
        </p:nvPicPr>
        <p:blipFill>
          <a:blip r:embed="rId5" cstate="print"/>
          <a:srcRect/>
          <a:stretch>
            <a:fillRect/>
          </a:stretch>
        </p:blipFill>
        <p:spPr bwMode="auto">
          <a:xfrm>
            <a:off x="3733800" y="3733800"/>
            <a:ext cx="5240130" cy="2819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3200" b="1" dirty="0" smtClean="0">
                <a:solidFill>
                  <a:srgbClr val="FF0000"/>
                </a:solidFill>
              </a:rPr>
              <a:t>Earth’s Resources and </a:t>
            </a:r>
            <a:r>
              <a:rPr lang="en-US" sz="3200" b="1" dirty="0" smtClean="0">
                <a:solidFill>
                  <a:srgbClr val="FF0000"/>
                </a:solidFill>
              </a:rPr>
              <a:t>Humans</a:t>
            </a:r>
            <a:r>
              <a:rPr lang="en-US" sz="3200" b="1" dirty="0" smtClean="0">
                <a:solidFill>
                  <a:srgbClr val="FF0000"/>
                </a:solidFill>
              </a:rPr>
              <a:t>:</a:t>
            </a:r>
            <a:endParaRPr lang="en-US" sz="3200" dirty="0">
              <a:solidFill>
                <a:srgbClr val="FF0000"/>
              </a:solidFill>
            </a:endParaRPr>
          </a:p>
        </p:txBody>
      </p:sp>
      <p:sp>
        <p:nvSpPr>
          <p:cNvPr id="3" name="Content Placeholder 2"/>
          <p:cNvSpPr>
            <a:spLocks noGrp="1"/>
          </p:cNvSpPr>
          <p:nvPr>
            <p:ph idx="1"/>
          </p:nvPr>
        </p:nvSpPr>
        <p:spPr>
          <a:xfrm>
            <a:off x="381000" y="914400"/>
            <a:ext cx="7391400" cy="5257800"/>
          </a:xfrm>
        </p:spPr>
        <p:txBody>
          <a:bodyPr>
            <a:normAutofit/>
          </a:bodyPr>
          <a:lstStyle/>
          <a:p>
            <a:r>
              <a:rPr lang="en-US" sz="2800" b="1" dirty="0" smtClean="0"/>
              <a:t>The resources on </a:t>
            </a:r>
            <a:r>
              <a:rPr lang="en-US" sz="2800" dirty="0" smtClean="0"/>
              <a:t>which mankind is dependent are provided by various sources or ‘spheres’.</a:t>
            </a:r>
          </a:p>
          <a:p>
            <a:r>
              <a:rPr lang="en-US" sz="2800" b="1" dirty="0" smtClean="0"/>
              <a:t>1) Atmosphere</a:t>
            </a:r>
          </a:p>
          <a:p>
            <a:r>
              <a:rPr lang="en-US" sz="2800" b="1" dirty="0" smtClean="0"/>
              <a:t>2) Hydrosphere</a:t>
            </a:r>
          </a:p>
          <a:p>
            <a:r>
              <a:rPr lang="en-US" sz="2800" b="1" dirty="0" smtClean="0"/>
              <a:t>3) Lithosphere</a:t>
            </a:r>
          </a:p>
          <a:p>
            <a:r>
              <a:rPr lang="en-US" sz="2800" b="1" dirty="0" smtClean="0"/>
              <a:t>4) Biosphere</a:t>
            </a:r>
            <a:endParaRPr lang="en-US" sz="2800" dirty="0"/>
          </a:p>
        </p:txBody>
      </p:sp>
      <p:pic>
        <p:nvPicPr>
          <p:cNvPr id="1026" name="Picture 2"/>
          <p:cNvPicPr>
            <a:picLocks noChangeAspect="1" noChangeArrowheads="1"/>
          </p:cNvPicPr>
          <p:nvPr/>
        </p:nvPicPr>
        <p:blipFill>
          <a:blip r:embed="rId2"/>
          <a:srcRect/>
          <a:stretch>
            <a:fillRect/>
          </a:stretch>
        </p:blipFill>
        <p:spPr bwMode="auto">
          <a:xfrm>
            <a:off x="3200400" y="1981200"/>
            <a:ext cx="52578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0"/>
            <a:ext cx="7772400" cy="765175"/>
          </a:xfrm>
        </p:spPr>
        <p:txBody>
          <a:bodyPr/>
          <a:lstStyle/>
          <a:p>
            <a:pPr algn="l" eaLnBrk="1" hangingPunct="1"/>
            <a:r>
              <a:rPr lang="en-US" sz="3200" b="1" dirty="0" smtClean="0">
                <a:solidFill>
                  <a:srgbClr val="FF0000"/>
                </a:solidFill>
                <a:latin typeface="Times New Roman" pitchFamily="18" charset="0"/>
                <a:cs typeface="Times New Roman" pitchFamily="18" charset="0"/>
              </a:rPr>
              <a:t> </a:t>
            </a:r>
            <a:r>
              <a:rPr lang="en-US" sz="3200" b="1" u="sng" dirty="0" smtClean="0">
                <a:solidFill>
                  <a:srgbClr val="FF0000"/>
                </a:solidFill>
                <a:latin typeface="Times New Roman" pitchFamily="18" charset="0"/>
                <a:cs typeface="Times New Roman" pitchFamily="18" charset="0"/>
              </a:rPr>
              <a:t>Resources on the earth </a:t>
            </a:r>
            <a:r>
              <a:rPr lang="en-US" sz="3200" b="1" dirty="0" smtClean="0">
                <a:solidFill>
                  <a:srgbClr val="FF0000"/>
                </a:solidFill>
                <a:latin typeface="Times New Roman" pitchFamily="18" charset="0"/>
                <a:cs typeface="Times New Roman" pitchFamily="18" charset="0"/>
              </a:rPr>
              <a:t>:-</a:t>
            </a:r>
          </a:p>
        </p:txBody>
      </p:sp>
      <p:sp>
        <p:nvSpPr>
          <p:cNvPr id="3075" name="Subtitle 2"/>
          <p:cNvSpPr>
            <a:spLocks noGrp="1"/>
          </p:cNvSpPr>
          <p:nvPr>
            <p:ph type="subTitle" idx="1"/>
          </p:nvPr>
        </p:nvSpPr>
        <p:spPr>
          <a:xfrm>
            <a:off x="152400" y="609600"/>
            <a:ext cx="8839200" cy="5943600"/>
          </a:xfrm>
        </p:spPr>
        <p:txBody>
          <a:bodyPr/>
          <a:lstStyle/>
          <a:p>
            <a:pPr algn="l" eaLnBrk="1" hangingPunct="1"/>
            <a:r>
              <a:rPr lang="en-US" sz="2400" b="1" smtClean="0">
                <a:solidFill>
                  <a:srgbClr val="0000FF"/>
                </a:solidFill>
                <a:latin typeface="Arial" charset="0"/>
                <a:cs typeface="Arial" charset="0"/>
              </a:rPr>
              <a:t>   The natural resources of the earth are air, water, soil, minerals and living organisms.</a:t>
            </a:r>
          </a:p>
          <a:p>
            <a:pPr algn="l" eaLnBrk="1" hangingPunct="1"/>
            <a:r>
              <a:rPr lang="en-US" sz="2400" b="1" smtClean="0">
                <a:solidFill>
                  <a:srgbClr val="0000FF"/>
                </a:solidFill>
                <a:latin typeface="Arial" charset="0"/>
                <a:cs typeface="Arial" charset="0"/>
              </a:rPr>
              <a:t>    The outer crust of the earth is the </a:t>
            </a:r>
            <a:r>
              <a:rPr lang="en-US" sz="2400" b="1" smtClean="0">
                <a:solidFill>
                  <a:srgbClr val="FF0000"/>
                </a:solidFill>
                <a:latin typeface="Arial" charset="0"/>
                <a:cs typeface="Arial" charset="0"/>
              </a:rPr>
              <a:t>lithosphere.</a:t>
            </a:r>
            <a:r>
              <a:rPr lang="en-US" sz="2400" b="1" smtClean="0">
                <a:solidFill>
                  <a:srgbClr val="0000FF"/>
                </a:solidFill>
                <a:latin typeface="Arial" charset="0"/>
                <a:cs typeface="Arial" charset="0"/>
              </a:rPr>
              <a:t> The water on the earth is the </a:t>
            </a:r>
            <a:r>
              <a:rPr lang="en-US" sz="2400" b="1" smtClean="0">
                <a:solidFill>
                  <a:srgbClr val="FF0000"/>
                </a:solidFill>
                <a:latin typeface="Arial" charset="0"/>
                <a:cs typeface="Arial" charset="0"/>
              </a:rPr>
              <a:t>hydrosphere. </a:t>
            </a:r>
            <a:r>
              <a:rPr lang="en-US" sz="2400" b="1" smtClean="0">
                <a:solidFill>
                  <a:srgbClr val="0000FF"/>
                </a:solidFill>
                <a:latin typeface="Arial" charset="0"/>
                <a:cs typeface="Arial" charset="0"/>
              </a:rPr>
              <a:t>The layer of the air around the earth is the </a:t>
            </a:r>
            <a:r>
              <a:rPr lang="en-US" sz="2400" b="1" smtClean="0">
                <a:solidFill>
                  <a:srgbClr val="FF0000"/>
                </a:solidFill>
                <a:latin typeface="Arial" charset="0"/>
                <a:cs typeface="Arial" charset="0"/>
              </a:rPr>
              <a:t>atmosphere. </a:t>
            </a:r>
            <a:r>
              <a:rPr lang="en-US" sz="2400" b="1" smtClean="0">
                <a:solidFill>
                  <a:srgbClr val="0000FF"/>
                </a:solidFill>
                <a:latin typeface="Arial" charset="0"/>
                <a:cs typeface="Arial" charset="0"/>
              </a:rPr>
              <a:t>Living organisms are found where the atmosphere, hydrosphere and lithosphere interact and is the </a:t>
            </a:r>
            <a:r>
              <a:rPr lang="en-US" sz="2400" b="1" smtClean="0">
                <a:solidFill>
                  <a:srgbClr val="FF0000"/>
                </a:solidFill>
                <a:latin typeface="Arial" charset="0"/>
                <a:cs typeface="Arial" charset="0"/>
              </a:rPr>
              <a:t>biosphere. </a:t>
            </a:r>
          </a:p>
        </p:txBody>
      </p:sp>
      <p:pic>
        <p:nvPicPr>
          <p:cNvPr id="3076" name="Picture 3" descr="http://www.core.org.cn/sofia/gallery/geography/images/at-hyd-lith.gif"/>
          <p:cNvPicPr>
            <a:picLocks noChangeAspect="1" noChangeArrowheads="1"/>
          </p:cNvPicPr>
          <p:nvPr/>
        </p:nvPicPr>
        <p:blipFill>
          <a:blip r:embed="rId2" cstate="print"/>
          <a:srcRect/>
          <a:stretch>
            <a:fillRect/>
          </a:stretch>
        </p:blipFill>
        <p:spPr bwMode="auto">
          <a:xfrm>
            <a:off x="5334000" y="3505200"/>
            <a:ext cx="3276600" cy="3076575"/>
          </a:xfrm>
          <a:prstGeom prst="rect">
            <a:avLst/>
          </a:prstGeom>
          <a:noFill/>
          <a:ln w="9525">
            <a:noFill/>
            <a:miter lim="800000"/>
            <a:headEnd/>
            <a:tailEnd/>
          </a:ln>
        </p:spPr>
      </p:pic>
      <p:pic>
        <p:nvPicPr>
          <p:cNvPr id="3077" name="Picture 5" descr="http://www.ck12.org/ck12/images?id=122097"/>
          <p:cNvPicPr>
            <a:picLocks noChangeAspect="1" noChangeArrowheads="1"/>
          </p:cNvPicPr>
          <p:nvPr/>
        </p:nvPicPr>
        <p:blipFill>
          <a:blip r:embed="rId3" cstate="print"/>
          <a:srcRect/>
          <a:stretch>
            <a:fillRect/>
          </a:stretch>
        </p:blipFill>
        <p:spPr bwMode="auto">
          <a:xfrm>
            <a:off x="533400" y="3505200"/>
            <a:ext cx="41910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52400"/>
          </a:xfrm>
        </p:spPr>
        <p:txBody>
          <a:bodyPr>
            <a:normAutofit fontScale="90000"/>
          </a:bodyPr>
          <a:lstStyle/>
          <a:p>
            <a:r>
              <a:rPr lang="en-US" sz="4000" b="1" dirty="0" smtClean="0">
                <a:solidFill>
                  <a:srgbClr val="0070C0"/>
                </a:solidFill>
              </a:rPr>
              <a:t>Atmosphere</a:t>
            </a:r>
            <a:r>
              <a:rPr lang="en-US" sz="4000" b="1" dirty="0" smtClean="0"/>
              <a:t> </a:t>
            </a:r>
            <a:endParaRPr lang="en-US" sz="4000" b="1" dirty="0"/>
          </a:p>
        </p:txBody>
      </p:sp>
      <p:sp>
        <p:nvSpPr>
          <p:cNvPr id="3" name="Content Placeholder 2"/>
          <p:cNvSpPr>
            <a:spLocks noGrp="1"/>
          </p:cNvSpPr>
          <p:nvPr>
            <p:ph idx="1"/>
          </p:nvPr>
        </p:nvSpPr>
        <p:spPr>
          <a:xfrm>
            <a:off x="457200" y="1066800"/>
            <a:ext cx="8229600" cy="5486400"/>
          </a:xfrm>
        </p:spPr>
        <p:txBody>
          <a:bodyPr>
            <a:normAutofit fontScale="92500" lnSpcReduction="10000"/>
          </a:bodyPr>
          <a:lstStyle/>
          <a:p>
            <a:r>
              <a:rPr lang="en-US" sz="2800" dirty="0" smtClean="0"/>
              <a:t>The atmosphere forms </a:t>
            </a:r>
            <a:r>
              <a:rPr lang="en-US" sz="2800" b="1" dirty="0" smtClean="0"/>
              <a:t>a protective shell over the earth </a:t>
            </a:r>
            <a:r>
              <a:rPr lang="en-US" sz="2800" dirty="0" smtClean="0"/>
              <a:t>. It  is so much more than the air we breathe.</a:t>
            </a:r>
          </a:p>
          <a:p>
            <a:r>
              <a:rPr lang="en-US" sz="2800" dirty="0" smtClean="0"/>
              <a:t> A trip from the surface of Earth to outer space would result in passing through </a:t>
            </a:r>
            <a:r>
              <a:rPr lang="en-US" sz="2800" b="1" dirty="0" smtClean="0"/>
              <a:t>five different layers,</a:t>
            </a:r>
            <a:r>
              <a:rPr lang="en-US" sz="2800" dirty="0" smtClean="0"/>
              <a:t> each with </a:t>
            </a:r>
            <a:r>
              <a:rPr lang="en-US" sz="2800" b="1" i="1" dirty="0" smtClean="0"/>
              <a:t>very different characteristics</a:t>
            </a:r>
            <a:r>
              <a:rPr lang="en-US" sz="2800" dirty="0" smtClean="0"/>
              <a:t>.</a:t>
            </a:r>
          </a:p>
          <a:p>
            <a:r>
              <a:rPr lang="en-US" sz="2800" dirty="0" smtClean="0">
                <a:solidFill>
                  <a:srgbClr val="FF0000"/>
                </a:solidFill>
              </a:rPr>
              <a:t>The lowest layer is Troposphere, the only part warm enough for us to survive in &amp; is only 12 km thickness.</a:t>
            </a:r>
          </a:p>
          <a:p>
            <a:r>
              <a:rPr lang="en-US" sz="2800" b="1" dirty="0" smtClean="0">
                <a:solidFill>
                  <a:srgbClr val="0070C0"/>
                </a:solidFill>
              </a:rPr>
              <a:t>If the Earth were the size of an Apple, this troposphere is not thicker than an apple’s skin</a:t>
            </a:r>
            <a:r>
              <a:rPr lang="en-US" sz="2800" b="1" dirty="0" smtClean="0"/>
              <a:t>.</a:t>
            </a:r>
          </a:p>
          <a:p>
            <a:r>
              <a:rPr lang="en-US" sz="2800" dirty="0" smtClean="0"/>
              <a:t>Earth’s atmosphere stretches from the surface of the planet up to as far as 10,000 kilometers (6,214 miles) above.</a:t>
            </a:r>
          </a:p>
          <a:p>
            <a:r>
              <a:rPr lang="en-US" sz="2800" dirty="0" smtClean="0"/>
              <a:t> </a:t>
            </a:r>
            <a:r>
              <a:rPr lang="en-US" sz="2800" i="1" dirty="0" smtClean="0"/>
              <a:t>After that, the atmosphere blends into space.</a:t>
            </a:r>
          </a:p>
          <a:p>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solidFill>
                  <a:srgbClr val="0070C0"/>
                </a:solidFill>
              </a:rPr>
              <a:t>Composition of Atmosphere</a:t>
            </a:r>
            <a:endParaRPr lang="en-US" sz="3200" b="1" dirty="0">
              <a:solidFill>
                <a:srgbClr val="0070C0"/>
              </a:solidFill>
            </a:endParaRPr>
          </a:p>
        </p:txBody>
      </p:sp>
      <p:sp>
        <p:nvSpPr>
          <p:cNvPr id="3" name="Content Placeholder 2"/>
          <p:cNvSpPr>
            <a:spLocks noGrp="1"/>
          </p:cNvSpPr>
          <p:nvPr>
            <p:ph idx="1"/>
          </p:nvPr>
        </p:nvSpPr>
        <p:spPr>
          <a:xfrm>
            <a:off x="457200" y="1219200"/>
            <a:ext cx="8229600" cy="5334000"/>
          </a:xfrm>
        </p:spPr>
        <p:txBody>
          <a:bodyPr>
            <a:normAutofit lnSpcReduction="10000"/>
          </a:bodyPr>
          <a:lstStyle/>
          <a:p>
            <a:r>
              <a:rPr lang="en-US" dirty="0" smtClean="0"/>
              <a:t>While oxygen is necessary for most life on Earth, the majority of Earth’s atmosphere is not oxygen.</a:t>
            </a:r>
          </a:p>
          <a:p>
            <a:r>
              <a:rPr lang="en-US" dirty="0" smtClean="0"/>
              <a:t> Earth’s atmosphere is composed of :</a:t>
            </a:r>
          </a:p>
          <a:p>
            <a:pPr lvl="1"/>
            <a:r>
              <a:rPr lang="en-US" dirty="0" smtClean="0"/>
              <a:t> 78 percent nitrogen, </a:t>
            </a:r>
          </a:p>
          <a:p>
            <a:pPr lvl="1"/>
            <a:r>
              <a:rPr lang="en-US" dirty="0" smtClean="0"/>
              <a:t>21 percent oxygen,</a:t>
            </a:r>
          </a:p>
          <a:p>
            <a:pPr lvl="1"/>
            <a:r>
              <a:rPr lang="en-US" dirty="0" smtClean="0"/>
              <a:t> 0.9 percent argon, and</a:t>
            </a:r>
          </a:p>
          <a:p>
            <a:pPr lvl="1"/>
            <a:r>
              <a:rPr lang="en-US" dirty="0" smtClean="0"/>
              <a:t> 0.1 percent other gases.- Trace amounts of </a:t>
            </a:r>
            <a:r>
              <a:rPr lang="en-US" b="1" i="1" dirty="0" smtClean="0"/>
              <a:t>carbon dioxide,</a:t>
            </a:r>
            <a:r>
              <a:rPr lang="en-US" dirty="0" smtClean="0"/>
              <a:t> </a:t>
            </a:r>
            <a:r>
              <a:rPr lang="en-US" b="1" dirty="0" smtClean="0"/>
              <a:t>methane, water vapor</a:t>
            </a:r>
            <a:r>
              <a:rPr lang="en-US" dirty="0" smtClean="0"/>
              <a:t>, and </a:t>
            </a:r>
            <a:r>
              <a:rPr lang="en-US" b="1" dirty="0" smtClean="0"/>
              <a:t>neon</a:t>
            </a:r>
            <a:r>
              <a:rPr lang="en-US" dirty="0" smtClean="0"/>
              <a:t> are some of the other gases that make up the remaining 0.1 percent.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solidFill>
                  <a:srgbClr val="0070C0"/>
                </a:solidFill>
              </a:rPr>
              <a:t>Layers of atmosphere</a:t>
            </a:r>
            <a:endParaRPr lang="en-US" sz="3200" b="1" dirty="0">
              <a:solidFill>
                <a:srgbClr val="0070C0"/>
              </a:solidFill>
            </a:endParaRPr>
          </a:p>
        </p:txBody>
      </p:sp>
      <p:sp>
        <p:nvSpPr>
          <p:cNvPr id="3" name="Content Placeholder 2"/>
          <p:cNvSpPr>
            <a:spLocks noGrp="1"/>
          </p:cNvSpPr>
          <p:nvPr>
            <p:ph idx="1"/>
          </p:nvPr>
        </p:nvSpPr>
        <p:spPr>
          <a:xfrm>
            <a:off x="457200" y="914400"/>
            <a:ext cx="8229600" cy="5211763"/>
          </a:xfrm>
        </p:spPr>
        <p:txBody>
          <a:bodyPr>
            <a:normAutofit/>
          </a:bodyPr>
          <a:lstStyle/>
          <a:p>
            <a:r>
              <a:rPr lang="en-US" dirty="0" smtClean="0"/>
              <a:t>The atmosphere is divided into </a:t>
            </a:r>
            <a:r>
              <a:rPr lang="en-US" b="1" dirty="0" smtClean="0"/>
              <a:t>five different layers</a:t>
            </a:r>
            <a:r>
              <a:rPr lang="en-US" dirty="0" smtClean="0"/>
              <a:t>, based on temperature.</a:t>
            </a:r>
          </a:p>
          <a:p>
            <a:r>
              <a:rPr lang="en-US" b="1" dirty="0" smtClean="0">
                <a:solidFill>
                  <a:srgbClr val="0070C0"/>
                </a:solidFill>
              </a:rPr>
              <a:t>1. Troposphere</a:t>
            </a:r>
          </a:p>
          <a:p>
            <a:r>
              <a:rPr lang="en-US" b="1" dirty="0" smtClean="0">
                <a:solidFill>
                  <a:srgbClr val="0070C0"/>
                </a:solidFill>
              </a:rPr>
              <a:t>2. Stratosphere</a:t>
            </a:r>
          </a:p>
          <a:p>
            <a:r>
              <a:rPr lang="en-US" b="1" dirty="0" smtClean="0">
                <a:solidFill>
                  <a:srgbClr val="0070C0"/>
                </a:solidFill>
              </a:rPr>
              <a:t>3. </a:t>
            </a:r>
            <a:r>
              <a:rPr lang="en-US" b="1" dirty="0" err="1" smtClean="0">
                <a:solidFill>
                  <a:srgbClr val="0070C0"/>
                </a:solidFill>
              </a:rPr>
              <a:t>Mesoshere</a:t>
            </a:r>
            <a:endParaRPr lang="en-US" b="1" dirty="0" smtClean="0">
              <a:solidFill>
                <a:srgbClr val="0070C0"/>
              </a:solidFill>
            </a:endParaRPr>
          </a:p>
          <a:p>
            <a:r>
              <a:rPr lang="en-US" b="1" dirty="0" smtClean="0">
                <a:solidFill>
                  <a:srgbClr val="0070C0"/>
                </a:solidFill>
              </a:rPr>
              <a:t>4. Thermosphere</a:t>
            </a:r>
          </a:p>
          <a:p>
            <a:r>
              <a:rPr lang="en-US" b="1" dirty="0" smtClean="0">
                <a:solidFill>
                  <a:srgbClr val="0070C0"/>
                </a:solidFill>
              </a:rPr>
              <a:t>5. Exosphere </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0070C0"/>
                </a:solidFill>
              </a:rPr>
              <a:t>1. Troposphere</a:t>
            </a:r>
            <a:endParaRPr lang="en-US" dirty="0"/>
          </a:p>
        </p:txBody>
      </p:sp>
      <p:sp>
        <p:nvSpPr>
          <p:cNvPr id="3" name="Content Placeholder 2"/>
          <p:cNvSpPr>
            <a:spLocks noGrp="1"/>
          </p:cNvSpPr>
          <p:nvPr>
            <p:ph idx="1"/>
          </p:nvPr>
        </p:nvSpPr>
        <p:spPr>
          <a:xfrm>
            <a:off x="457200" y="1066800"/>
            <a:ext cx="8229600" cy="5410200"/>
          </a:xfrm>
        </p:spPr>
        <p:txBody>
          <a:bodyPr>
            <a:normAutofit fontScale="85000" lnSpcReduction="20000"/>
          </a:bodyPr>
          <a:lstStyle/>
          <a:p>
            <a:r>
              <a:rPr lang="en-US" dirty="0" smtClean="0"/>
              <a:t>The layer closest to Earth’s surface is the troposphere, reaching  </a:t>
            </a:r>
            <a:r>
              <a:rPr lang="en-US" dirty="0" err="1" smtClean="0"/>
              <a:t>upto</a:t>
            </a:r>
            <a:r>
              <a:rPr lang="en-US" dirty="0" smtClean="0"/>
              <a:t> </a:t>
            </a:r>
            <a:r>
              <a:rPr lang="en-US" b="1" dirty="0" smtClean="0"/>
              <a:t>15 kilometers </a:t>
            </a:r>
            <a:r>
              <a:rPr lang="en-US" dirty="0" smtClean="0"/>
              <a:t>(five to 10 miles) from the surface.</a:t>
            </a:r>
          </a:p>
          <a:p>
            <a:r>
              <a:rPr lang="en-US" dirty="0" smtClean="0"/>
              <a:t> The </a:t>
            </a:r>
            <a:r>
              <a:rPr lang="en-US" b="1" dirty="0" smtClean="0"/>
              <a:t>troposphere is thickest at the equator</a:t>
            </a:r>
            <a:r>
              <a:rPr lang="en-US" dirty="0" smtClean="0"/>
              <a:t>, and much </a:t>
            </a:r>
            <a:r>
              <a:rPr lang="en-US" b="1" dirty="0" smtClean="0">
                <a:solidFill>
                  <a:srgbClr val="FF0000"/>
                </a:solidFill>
              </a:rPr>
              <a:t>thinner at the North and South Poles. </a:t>
            </a:r>
          </a:p>
          <a:p>
            <a:r>
              <a:rPr lang="en-US" dirty="0" smtClean="0"/>
              <a:t>The majority of the mass of the entire atmosphere is contained in the troposphere—between approximately 75 and 80 percent. </a:t>
            </a:r>
          </a:p>
          <a:p>
            <a:r>
              <a:rPr lang="en-US" dirty="0" smtClean="0"/>
              <a:t>Most of the water vapor in the atmosphere, along with dust and ash particles, are found in the troposphere—explaining why most of Earth’s clouds are located in this layer. </a:t>
            </a:r>
          </a:p>
          <a:p>
            <a:r>
              <a:rPr lang="en-US" dirty="0" smtClean="0"/>
              <a:t>Temperatures in the troposphere decrease with altitude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b="1" dirty="0" smtClean="0">
                <a:solidFill>
                  <a:srgbClr val="FF0000"/>
                </a:solidFill>
              </a:rPr>
              <a:t>Atmosphere Layers</a:t>
            </a:r>
            <a:endParaRPr lang="en-US" sz="3600" b="1" dirty="0">
              <a:solidFill>
                <a:srgbClr val="FF0000"/>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0" y="685800"/>
            <a:ext cx="9181786" cy="6172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dirty="0" smtClean="0">
                <a:solidFill>
                  <a:srgbClr val="00B050"/>
                </a:solidFill>
              </a:rPr>
              <a:t>2.1 Introduction to Natural Resources</a:t>
            </a:r>
            <a:endParaRPr lang="en-US" b="1" dirty="0">
              <a:solidFill>
                <a:srgbClr val="00B050"/>
              </a:solidFill>
            </a:endParaRPr>
          </a:p>
        </p:txBody>
      </p:sp>
      <p:sp>
        <p:nvSpPr>
          <p:cNvPr id="7" name="Content Placeholder 6"/>
          <p:cNvSpPr>
            <a:spLocks noGrp="1"/>
          </p:cNvSpPr>
          <p:nvPr>
            <p:ph idx="1"/>
          </p:nvPr>
        </p:nvSpPr>
        <p:spPr>
          <a:xfrm>
            <a:off x="457200" y="1371600"/>
            <a:ext cx="8229600" cy="4952999"/>
          </a:xfrm>
        </p:spPr>
        <p:txBody>
          <a:bodyPr>
            <a:normAutofit/>
          </a:bodyPr>
          <a:lstStyle/>
          <a:p>
            <a:r>
              <a:rPr lang="en-US" b="1" dirty="0" smtClean="0"/>
              <a:t>Natural resources</a:t>
            </a:r>
            <a:r>
              <a:rPr lang="en-US" dirty="0" smtClean="0"/>
              <a:t> are resources that exist without actions of humankind.</a:t>
            </a:r>
          </a:p>
          <a:p>
            <a:r>
              <a:rPr lang="en-US" b="1" dirty="0" smtClean="0"/>
              <a:t>Natural resources</a:t>
            </a:r>
            <a:r>
              <a:rPr lang="en-US" dirty="0" smtClean="0"/>
              <a:t> are useful raw materials that we get from the Earth. </a:t>
            </a:r>
            <a:r>
              <a:rPr lang="en-US" dirty="0" smtClean="0">
                <a:solidFill>
                  <a:srgbClr val="00B050"/>
                </a:solidFill>
              </a:rPr>
              <a:t>They occur naturally</a:t>
            </a:r>
            <a:r>
              <a:rPr lang="en-US" dirty="0" smtClean="0"/>
              <a:t>, </a:t>
            </a:r>
            <a:r>
              <a:rPr lang="en-US" dirty="0" smtClean="0">
                <a:solidFill>
                  <a:srgbClr val="FF0000"/>
                </a:solidFill>
              </a:rPr>
              <a:t>which means that humans cannot make natural resources</a:t>
            </a:r>
            <a:r>
              <a:rPr lang="en-US" dirty="0" smtClean="0"/>
              <a:t>.</a:t>
            </a:r>
          </a:p>
          <a:p>
            <a:r>
              <a:rPr lang="en-US" dirty="0" smtClean="0"/>
              <a:t> Instead, we use and modify natural resources in ways that are beneficial to us.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b="1" dirty="0" smtClean="0">
                <a:solidFill>
                  <a:srgbClr val="0070C0"/>
                </a:solidFill>
              </a:rPr>
              <a:t>2. Stratosphere</a:t>
            </a:r>
            <a:endParaRPr lang="en-US" sz="3200" dirty="0"/>
          </a:p>
        </p:txBody>
      </p:sp>
      <p:sp>
        <p:nvSpPr>
          <p:cNvPr id="3" name="Content Placeholder 2"/>
          <p:cNvSpPr>
            <a:spLocks noGrp="1"/>
          </p:cNvSpPr>
          <p:nvPr>
            <p:ph idx="1"/>
          </p:nvPr>
        </p:nvSpPr>
        <p:spPr>
          <a:xfrm>
            <a:off x="457200" y="1066800"/>
            <a:ext cx="8229600" cy="5334000"/>
          </a:xfrm>
        </p:spPr>
        <p:txBody>
          <a:bodyPr>
            <a:normAutofit fontScale="85000" lnSpcReduction="20000"/>
          </a:bodyPr>
          <a:lstStyle/>
          <a:p>
            <a:r>
              <a:rPr lang="en-US" dirty="0" smtClean="0"/>
              <a:t>The stratosphere is the next layer up from Earth’s surface.</a:t>
            </a:r>
          </a:p>
          <a:p>
            <a:r>
              <a:rPr lang="en-US" dirty="0" smtClean="0"/>
              <a:t> It reaches from the top of the troposphere, which is called the </a:t>
            </a:r>
            <a:r>
              <a:rPr lang="en-US" b="1" i="1" dirty="0" err="1" smtClean="0">
                <a:solidFill>
                  <a:srgbClr val="0070C0"/>
                </a:solidFill>
              </a:rPr>
              <a:t>tropopause</a:t>
            </a:r>
            <a:r>
              <a:rPr lang="en-US" b="1" i="1" dirty="0" smtClean="0">
                <a:solidFill>
                  <a:srgbClr val="0070C0"/>
                </a:solidFill>
              </a:rPr>
              <a:t>, </a:t>
            </a:r>
            <a:r>
              <a:rPr lang="en-US" dirty="0" smtClean="0"/>
              <a:t>to an altitude of approximately 50 kilometers (30 miles). </a:t>
            </a:r>
          </a:p>
          <a:p>
            <a:r>
              <a:rPr lang="en-US" b="1" i="1" dirty="0" smtClean="0">
                <a:solidFill>
                  <a:srgbClr val="FF0000"/>
                </a:solidFill>
              </a:rPr>
              <a:t>Temperatures in the stratosphere increase with altitude. </a:t>
            </a:r>
          </a:p>
          <a:p>
            <a:r>
              <a:rPr lang="en-US" dirty="0" smtClean="0"/>
              <a:t>A high concentration of </a:t>
            </a:r>
            <a:r>
              <a:rPr lang="en-US" b="1" i="1" dirty="0" smtClean="0">
                <a:solidFill>
                  <a:srgbClr val="0070C0"/>
                </a:solidFill>
              </a:rPr>
              <a:t>ozone, a molecule composed of three atoms of oxygen,</a:t>
            </a:r>
            <a:r>
              <a:rPr lang="en-US" dirty="0" smtClean="0"/>
              <a:t> makes up the ozone layer of the stratosphere.</a:t>
            </a:r>
          </a:p>
          <a:p>
            <a:r>
              <a:rPr lang="en-US" dirty="0" smtClean="0"/>
              <a:t> This ozone absorbs some of the incoming solar radiation, </a:t>
            </a:r>
            <a:r>
              <a:rPr lang="en-US" b="1" dirty="0" smtClean="0"/>
              <a:t>shielding life on Earth from potentially harmful ultraviolet (UV) light</a:t>
            </a:r>
            <a:r>
              <a:rPr lang="en-US" dirty="0" smtClean="0"/>
              <a:t>, and is responsible for the temperature increase in altitude.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7" descr="prn_cecods_ozone_e"/>
          <p:cNvPicPr>
            <a:picLocks noChangeAspect="1" noChangeArrowheads="1"/>
          </p:cNvPicPr>
          <p:nvPr/>
        </p:nvPicPr>
        <p:blipFill>
          <a:blip r:embed="rId2" cstate="print"/>
          <a:srcRect/>
          <a:stretch>
            <a:fillRect/>
          </a:stretch>
        </p:blipFill>
        <p:spPr bwMode="auto">
          <a:xfrm>
            <a:off x="381000" y="152400"/>
            <a:ext cx="4114800" cy="3116263"/>
          </a:xfrm>
          <a:prstGeom prst="rect">
            <a:avLst/>
          </a:prstGeom>
          <a:noFill/>
          <a:ln w="9525">
            <a:noFill/>
            <a:miter lim="800000"/>
            <a:headEnd/>
            <a:tailEnd/>
          </a:ln>
        </p:spPr>
      </p:pic>
      <p:pic>
        <p:nvPicPr>
          <p:cNvPr id="19461" name="Picture 8" descr="ozone"/>
          <p:cNvPicPr>
            <a:picLocks noChangeAspect="1" noChangeArrowheads="1"/>
          </p:cNvPicPr>
          <p:nvPr/>
        </p:nvPicPr>
        <p:blipFill>
          <a:blip r:embed="rId3" cstate="print"/>
          <a:srcRect/>
          <a:stretch>
            <a:fillRect/>
          </a:stretch>
        </p:blipFill>
        <p:spPr bwMode="auto">
          <a:xfrm>
            <a:off x="4724400" y="152400"/>
            <a:ext cx="4114800" cy="3124200"/>
          </a:xfrm>
          <a:prstGeom prst="rect">
            <a:avLst/>
          </a:prstGeom>
          <a:noFill/>
          <a:ln w="9525">
            <a:noFill/>
            <a:miter lim="800000"/>
            <a:headEnd/>
            <a:tailEnd/>
          </a:ln>
        </p:spPr>
      </p:pic>
      <p:pic>
        <p:nvPicPr>
          <p:cNvPr id="19462" name="Picture 9" descr="0,,5280759,00"/>
          <p:cNvPicPr>
            <a:picLocks noChangeAspect="1" noChangeArrowheads="1"/>
          </p:cNvPicPr>
          <p:nvPr/>
        </p:nvPicPr>
        <p:blipFill>
          <a:blip r:embed="rId4" cstate="print"/>
          <a:srcRect/>
          <a:stretch>
            <a:fillRect/>
          </a:stretch>
        </p:blipFill>
        <p:spPr bwMode="auto">
          <a:xfrm>
            <a:off x="2895600" y="3352800"/>
            <a:ext cx="3429000" cy="3414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70C0"/>
                </a:solidFill>
              </a:rPr>
              <a:t>3. Mesosphere</a:t>
            </a:r>
            <a:endParaRPr lang="en-US" sz="3200" b="1" dirty="0"/>
          </a:p>
        </p:txBody>
      </p:sp>
      <p:sp>
        <p:nvSpPr>
          <p:cNvPr id="3" name="Content Placeholder 2"/>
          <p:cNvSpPr>
            <a:spLocks noGrp="1"/>
          </p:cNvSpPr>
          <p:nvPr>
            <p:ph idx="1"/>
          </p:nvPr>
        </p:nvSpPr>
        <p:spPr>
          <a:xfrm>
            <a:off x="457200" y="1219200"/>
            <a:ext cx="8229600" cy="5334000"/>
          </a:xfrm>
        </p:spPr>
        <p:txBody>
          <a:bodyPr>
            <a:noAutofit/>
          </a:bodyPr>
          <a:lstStyle/>
          <a:p>
            <a:r>
              <a:rPr lang="en-US" sz="2600" dirty="0" smtClean="0"/>
              <a:t>The top of the stratosphere is called the </a:t>
            </a:r>
            <a:r>
              <a:rPr lang="en-US" sz="2600" dirty="0" err="1" smtClean="0"/>
              <a:t>stratopause</a:t>
            </a:r>
            <a:r>
              <a:rPr lang="en-US" sz="2600" dirty="0" smtClean="0"/>
              <a:t>. </a:t>
            </a:r>
          </a:p>
          <a:p>
            <a:r>
              <a:rPr lang="en-US" sz="2600" dirty="0" smtClean="0"/>
              <a:t>Above that is the </a:t>
            </a:r>
            <a:r>
              <a:rPr lang="en-US" sz="2600" b="1" dirty="0" smtClean="0"/>
              <a:t>mesosphere</a:t>
            </a:r>
            <a:r>
              <a:rPr lang="en-US" sz="2600" dirty="0" smtClean="0"/>
              <a:t>, which reaches as far as about</a:t>
            </a:r>
            <a:r>
              <a:rPr lang="en-US" sz="2600" b="1" dirty="0" smtClean="0"/>
              <a:t> 85 kilometers </a:t>
            </a:r>
            <a:r>
              <a:rPr lang="en-US" sz="2600" dirty="0" smtClean="0"/>
              <a:t>(53 miles) above Earth’s surface. </a:t>
            </a:r>
          </a:p>
          <a:p>
            <a:r>
              <a:rPr lang="en-US" sz="2600" b="1" dirty="0" smtClean="0">
                <a:solidFill>
                  <a:srgbClr val="0070C0"/>
                </a:solidFill>
              </a:rPr>
              <a:t>Temperatures decrease in the mesosphere with altitude.</a:t>
            </a:r>
          </a:p>
          <a:p>
            <a:r>
              <a:rPr lang="en-US" sz="2600" dirty="0" smtClean="0"/>
              <a:t> In fact, </a:t>
            </a:r>
            <a:r>
              <a:rPr lang="en-US" sz="2600" b="1" i="1" dirty="0" smtClean="0"/>
              <a:t>the coldest temperatures </a:t>
            </a:r>
            <a:r>
              <a:rPr lang="en-US" sz="2600" dirty="0" smtClean="0"/>
              <a:t>in the atmosphere are near the top of the mesosphere—about </a:t>
            </a:r>
            <a:r>
              <a:rPr lang="en-US" sz="2600" b="1" dirty="0" smtClean="0"/>
              <a:t>-90°C (-130°F). </a:t>
            </a:r>
          </a:p>
          <a:p>
            <a:r>
              <a:rPr lang="en-US" sz="2600" dirty="0" smtClean="0"/>
              <a:t>The atmosphere is thin here, but still thick enough so that meteors will burn up as they pass through the mesosphere—creating what we see as “shooting stars.”</a:t>
            </a:r>
          </a:p>
          <a:p>
            <a:r>
              <a:rPr lang="en-US" sz="2600" dirty="0" smtClean="0"/>
              <a:t> The upper boundary of the mesosphere is called the </a:t>
            </a:r>
            <a:r>
              <a:rPr lang="en-US" sz="2600" b="1" dirty="0" err="1" smtClean="0"/>
              <a:t>mesopause</a:t>
            </a:r>
            <a:r>
              <a:rPr lang="en-US" sz="2600" b="1" dirty="0" smtClean="0"/>
              <a:t>.</a:t>
            </a:r>
            <a:endParaRPr lang="en-US" sz="26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200" b="1" dirty="0" smtClean="0">
                <a:solidFill>
                  <a:srgbClr val="0070C0"/>
                </a:solidFill>
              </a:rPr>
              <a:t>4. Thermosphere</a:t>
            </a:r>
            <a:endParaRPr lang="en-US" sz="3200" b="1" dirty="0">
              <a:solidFill>
                <a:srgbClr val="0070C0"/>
              </a:solidFill>
            </a:endParaRPr>
          </a:p>
        </p:txBody>
      </p:sp>
      <p:sp>
        <p:nvSpPr>
          <p:cNvPr id="3" name="Content Placeholder 2"/>
          <p:cNvSpPr>
            <a:spLocks noGrp="1"/>
          </p:cNvSpPr>
          <p:nvPr>
            <p:ph idx="1"/>
          </p:nvPr>
        </p:nvSpPr>
        <p:spPr>
          <a:xfrm>
            <a:off x="457200" y="762000"/>
            <a:ext cx="8229600" cy="6096000"/>
          </a:xfrm>
        </p:spPr>
        <p:txBody>
          <a:bodyPr>
            <a:normAutofit fontScale="92500" lnSpcReduction="10000"/>
          </a:bodyPr>
          <a:lstStyle/>
          <a:p>
            <a:r>
              <a:rPr lang="en-US" dirty="0" smtClean="0"/>
              <a:t>The thermosphere is located above the </a:t>
            </a:r>
            <a:r>
              <a:rPr lang="en-US" dirty="0" err="1" smtClean="0"/>
              <a:t>mesopause</a:t>
            </a:r>
            <a:r>
              <a:rPr lang="en-US" dirty="0" smtClean="0"/>
              <a:t> and reaches out to around 600 kilometers (372 miles). </a:t>
            </a:r>
          </a:p>
          <a:p>
            <a:r>
              <a:rPr lang="en-US" dirty="0" smtClean="0"/>
              <a:t>Not much is known about the thermosphere except that </a:t>
            </a:r>
            <a:r>
              <a:rPr lang="en-US" b="1" i="1" dirty="0" smtClean="0"/>
              <a:t>temperatures increase with altitude. </a:t>
            </a:r>
          </a:p>
          <a:p>
            <a:r>
              <a:rPr lang="en-US" dirty="0" smtClean="0"/>
              <a:t>Solar radiation makes </a:t>
            </a:r>
            <a:r>
              <a:rPr lang="en-US" b="1" dirty="0" smtClean="0"/>
              <a:t>thermosphere very hot, reaching temperatures as high as 2,000°C </a:t>
            </a:r>
            <a:r>
              <a:rPr lang="en-US" dirty="0" smtClean="0"/>
              <a:t> the upper regions of the (3,600°F). </a:t>
            </a:r>
            <a:endParaRPr lang="en-US" b="1" dirty="0" smtClean="0">
              <a:solidFill>
                <a:srgbClr val="0070C0"/>
              </a:solidFill>
            </a:endParaRPr>
          </a:p>
          <a:p>
            <a:pPr algn="ctr">
              <a:buNone/>
            </a:pPr>
            <a:r>
              <a:rPr lang="en-US" b="1" dirty="0" smtClean="0">
                <a:solidFill>
                  <a:srgbClr val="0070C0"/>
                </a:solidFill>
              </a:rPr>
              <a:t>5.Exosphere </a:t>
            </a:r>
          </a:p>
          <a:p>
            <a:r>
              <a:rPr lang="en-US" dirty="0" smtClean="0"/>
              <a:t>The uppermost layer, that blends with what is considered to be outer space, is the exosphere. </a:t>
            </a:r>
          </a:p>
          <a:p>
            <a:r>
              <a:rPr lang="en-US" dirty="0" smtClean="0"/>
              <a:t>The pull of Earth’s gravity is so small here that molecules of gas escape into outer space.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0" y="0"/>
            <a:ext cx="7772400" cy="685800"/>
          </a:xfrm>
        </p:spPr>
        <p:txBody>
          <a:bodyPr/>
          <a:lstStyle/>
          <a:p>
            <a:pPr algn="l" eaLnBrk="1" hangingPunct="1"/>
            <a:r>
              <a:rPr lang="en-US" sz="3200" b="1" dirty="0" smtClean="0">
                <a:solidFill>
                  <a:srgbClr val="FF0000"/>
                </a:solidFill>
                <a:latin typeface="Times New Roman" pitchFamily="18" charset="0"/>
                <a:cs typeface="Times New Roman" pitchFamily="18" charset="0"/>
              </a:rPr>
              <a:t> </a:t>
            </a:r>
            <a:r>
              <a:rPr lang="en-US" sz="3200" b="1" u="sng" dirty="0" smtClean="0">
                <a:solidFill>
                  <a:srgbClr val="FF0000"/>
                </a:solidFill>
                <a:latin typeface="Times New Roman" pitchFamily="18" charset="0"/>
                <a:cs typeface="Times New Roman" pitchFamily="18" charset="0"/>
              </a:rPr>
              <a:t>Air (Atmosphere) </a:t>
            </a:r>
            <a:r>
              <a:rPr lang="en-US" sz="3200" b="1" dirty="0" smtClean="0">
                <a:solidFill>
                  <a:srgbClr val="FF0000"/>
                </a:solidFill>
                <a:latin typeface="Times New Roman" pitchFamily="18" charset="0"/>
                <a:cs typeface="Times New Roman" pitchFamily="18" charset="0"/>
              </a:rPr>
              <a:t>:-</a:t>
            </a:r>
          </a:p>
        </p:txBody>
      </p:sp>
      <p:sp>
        <p:nvSpPr>
          <p:cNvPr id="4099" name="Subtitle 2"/>
          <p:cNvSpPr>
            <a:spLocks noGrp="1"/>
          </p:cNvSpPr>
          <p:nvPr>
            <p:ph type="subTitle" idx="1"/>
          </p:nvPr>
        </p:nvSpPr>
        <p:spPr>
          <a:xfrm>
            <a:off x="152400" y="533400"/>
            <a:ext cx="8915400" cy="6019800"/>
          </a:xfrm>
        </p:spPr>
        <p:txBody>
          <a:bodyPr/>
          <a:lstStyle/>
          <a:p>
            <a:pPr algn="l" eaLnBrk="1" hangingPunct="1">
              <a:buFont typeface="Wingdings" pitchFamily="2" charset="2"/>
              <a:buChar char="Ø"/>
            </a:pPr>
            <a:r>
              <a:rPr lang="en-US" sz="2000" b="1" dirty="0" smtClean="0">
                <a:solidFill>
                  <a:srgbClr val="0000FF"/>
                </a:solidFill>
                <a:latin typeface="Arial" charset="0"/>
                <a:cs typeface="Arial" charset="0"/>
              </a:rPr>
              <a:t> Air is a mixture of gases like </a:t>
            </a:r>
            <a:r>
              <a:rPr lang="en-US" sz="2000" b="1" dirty="0" smtClean="0">
                <a:solidFill>
                  <a:schemeClr val="tx1"/>
                </a:solidFill>
                <a:latin typeface="Arial" charset="0"/>
                <a:cs typeface="Arial" charset="0"/>
              </a:rPr>
              <a:t>nitrogen, oxygen, carbon dioxide, water vapour and other gases. </a:t>
            </a:r>
          </a:p>
          <a:p>
            <a:pPr algn="l" eaLnBrk="1" hangingPunct="1">
              <a:buFont typeface="Wingdings" pitchFamily="2" charset="2"/>
              <a:buChar char="Ø"/>
            </a:pPr>
            <a:r>
              <a:rPr lang="en-US" sz="2000" b="1" dirty="0" smtClean="0">
                <a:solidFill>
                  <a:srgbClr val="0000FF"/>
                </a:solidFill>
                <a:latin typeface="Arial" charset="0"/>
                <a:cs typeface="Arial" charset="0"/>
              </a:rPr>
              <a:t> During respiration living organisms use oxygen to break down glucose and get energy for their activities.</a:t>
            </a:r>
          </a:p>
          <a:p>
            <a:pPr algn="l" eaLnBrk="1" hangingPunct="1">
              <a:buFont typeface="Wingdings" pitchFamily="2" charset="2"/>
              <a:buChar char="Ø"/>
            </a:pPr>
            <a:r>
              <a:rPr lang="en-US" sz="2000" b="1" dirty="0" smtClean="0">
                <a:solidFill>
                  <a:srgbClr val="0000FF"/>
                </a:solidFill>
                <a:latin typeface="Arial" charset="0"/>
                <a:cs typeface="Arial" charset="0"/>
              </a:rPr>
              <a:t> This results in the release of carbon dioxide. Burning of fuels also use oxygen and release carbon dioxide.</a:t>
            </a:r>
          </a:p>
          <a:p>
            <a:pPr algn="l" eaLnBrk="1" hangingPunct="1">
              <a:buFont typeface="Wingdings" pitchFamily="2" charset="2"/>
              <a:buChar char="Ø"/>
            </a:pPr>
            <a:r>
              <a:rPr lang="en-US" sz="2000" b="1" dirty="0" smtClean="0">
                <a:solidFill>
                  <a:srgbClr val="0000FF"/>
                </a:solidFill>
                <a:latin typeface="Arial" charset="0"/>
                <a:cs typeface="Arial" charset="0"/>
              </a:rPr>
              <a:t>   During photosynthesis green plants convert carbon dioxide into glucose in the presence of sunlight. This results in the release of oxygen.  </a:t>
            </a:r>
          </a:p>
          <a:p>
            <a:pPr algn="l" eaLnBrk="1" hangingPunct="1">
              <a:buFont typeface="Wingdings" pitchFamily="2" charset="2"/>
              <a:buChar char="Ø"/>
            </a:pPr>
            <a:r>
              <a:rPr lang="en-US" sz="2000" b="1" dirty="0" smtClean="0">
                <a:solidFill>
                  <a:srgbClr val="0000FF"/>
                </a:solidFill>
                <a:latin typeface="Arial" charset="0"/>
                <a:cs typeface="Arial" charset="0"/>
              </a:rPr>
              <a:t>  These processes help to maintain the oxygen – carbon dioxide balance in nature.</a:t>
            </a:r>
          </a:p>
          <a:p>
            <a:pPr algn="l" eaLnBrk="1" hangingPunct="1"/>
            <a:r>
              <a:rPr lang="en-US" sz="2000" b="1" dirty="0" smtClean="0">
                <a:solidFill>
                  <a:srgbClr val="0000FF"/>
                </a:solidFill>
                <a:latin typeface="Arial" charset="0"/>
                <a:cs typeface="Arial" charset="0"/>
              </a:rPr>
              <a:t>  </a:t>
            </a:r>
          </a:p>
        </p:txBody>
      </p:sp>
      <p:pic>
        <p:nvPicPr>
          <p:cNvPr id="4100" name="Picture 3" descr="http://www.arthursclipart.org/nature/nature/oxygen%20carbon%20dioxide%20cycle.gif"/>
          <p:cNvPicPr>
            <a:picLocks noChangeAspect="1" noChangeArrowheads="1"/>
          </p:cNvPicPr>
          <p:nvPr/>
        </p:nvPicPr>
        <p:blipFill>
          <a:blip r:embed="rId2" cstate="print"/>
          <a:srcRect/>
          <a:stretch>
            <a:fillRect/>
          </a:stretch>
        </p:blipFill>
        <p:spPr bwMode="auto">
          <a:xfrm>
            <a:off x="1524000" y="4267200"/>
            <a:ext cx="63246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0" y="0"/>
            <a:ext cx="8686800" cy="457200"/>
          </a:xfrm>
        </p:spPr>
        <p:txBody>
          <a:bodyPr>
            <a:normAutofit fontScale="90000"/>
          </a:bodyPr>
          <a:lstStyle/>
          <a:p>
            <a:pPr algn="l" eaLnBrk="1" hangingPunct="1"/>
            <a:r>
              <a:rPr lang="en-US" sz="32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i</a:t>
            </a:r>
            <a:r>
              <a:rPr lang="en-US" sz="2400" b="1" dirty="0" smtClean="0">
                <a:solidFill>
                  <a:srgbClr val="FF0000"/>
                </a:solidFill>
                <a:latin typeface="Times New Roman" pitchFamily="18" charset="0"/>
                <a:cs typeface="Times New Roman" pitchFamily="18" charset="0"/>
              </a:rPr>
              <a:t>) </a:t>
            </a:r>
            <a:r>
              <a:rPr lang="en-US" sz="2400" b="1" u="sng" dirty="0" smtClean="0">
                <a:solidFill>
                  <a:srgbClr val="FF0000"/>
                </a:solidFill>
                <a:latin typeface="Times New Roman" pitchFamily="18" charset="0"/>
                <a:cs typeface="Times New Roman" pitchFamily="18" charset="0"/>
              </a:rPr>
              <a:t>The role of atmosphere in climate control </a:t>
            </a:r>
            <a:r>
              <a:rPr lang="en-US" sz="2400" b="1" dirty="0" smtClean="0">
                <a:solidFill>
                  <a:srgbClr val="FF0000"/>
                </a:solidFill>
                <a:latin typeface="Times New Roman" pitchFamily="18" charset="0"/>
                <a:cs typeface="Times New Roman" pitchFamily="18" charset="0"/>
              </a:rPr>
              <a:t>:-</a:t>
            </a:r>
          </a:p>
        </p:txBody>
      </p:sp>
      <p:sp>
        <p:nvSpPr>
          <p:cNvPr id="5123" name="Subtitle 2"/>
          <p:cNvSpPr>
            <a:spLocks noGrp="1"/>
          </p:cNvSpPr>
          <p:nvPr>
            <p:ph type="subTitle" idx="1"/>
          </p:nvPr>
        </p:nvSpPr>
        <p:spPr>
          <a:xfrm>
            <a:off x="76200" y="457200"/>
            <a:ext cx="9067800" cy="6096000"/>
          </a:xfrm>
        </p:spPr>
        <p:txBody>
          <a:bodyPr/>
          <a:lstStyle/>
          <a:p>
            <a:pPr algn="l" eaLnBrk="1" hangingPunct="1"/>
            <a:r>
              <a:rPr lang="en-US" sz="2000" b="1" dirty="0" smtClean="0">
                <a:solidFill>
                  <a:srgbClr val="0000FF"/>
                </a:solidFill>
                <a:latin typeface="Arial" charset="0"/>
                <a:cs typeface="Arial" charset="0"/>
              </a:rPr>
              <a:t>    The atmosphere covers the earth like a blanket. Air is a bad conductor of heat. It prevents sudden increase in temperature during the day and also slows down the escape of heat during the night. So the atmosphere keeps the average temperature of the earth fairly steady during the day and throughout the year.</a:t>
            </a:r>
          </a:p>
          <a:p>
            <a:pPr algn="l" eaLnBrk="1" hangingPunct="1"/>
            <a:r>
              <a:rPr lang="en-US" sz="2400" b="1" dirty="0" smtClean="0">
                <a:solidFill>
                  <a:srgbClr val="FF0000"/>
                </a:solidFill>
                <a:latin typeface="Times New Roman" pitchFamily="18" charset="0"/>
                <a:cs typeface="Times New Roman" pitchFamily="18" charset="0"/>
              </a:rPr>
              <a:t>ii) </a:t>
            </a:r>
            <a:r>
              <a:rPr lang="en-US" sz="2400" b="1" u="sng" dirty="0" smtClean="0">
                <a:solidFill>
                  <a:srgbClr val="FF0000"/>
                </a:solidFill>
                <a:latin typeface="Times New Roman" pitchFamily="18" charset="0"/>
                <a:cs typeface="Times New Roman" pitchFamily="18" charset="0"/>
              </a:rPr>
              <a:t>The movement of air (Winds) </a:t>
            </a:r>
            <a:r>
              <a:rPr lang="en-US" sz="2400" b="1" dirty="0" smtClean="0">
                <a:solidFill>
                  <a:srgbClr val="FF0000"/>
                </a:solidFill>
                <a:latin typeface="Times New Roman" pitchFamily="18" charset="0"/>
                <a:cs typeface="Times New Roman" pitchFamily="18" charset="0"/>
              </a:rPr>
              <a:t>:-</a:t>
            </a:r>
          </a:p>
          <a:p>
            <a:pPr algn="l" eaLnBrk="1" hangingPunct="1"/>
            <a:r>
              <a:rPr lang="en-US" sz="2000" b="1" dirty="0" smtClean="0">
                <a:solidFill>
                  <a:srgbClr val="0000FF"/>
                </a:solidFill>
                <a:latin typeface="Arial" charset="0"/>
                <a:cs typeface="Arial" charset="0"/>
              </a:rPr>
              <a:t>    </a:t>
            </a:r>
            <a:r>
              <a:rPr lang="en-US" sz="2000" b="1" dirty="0" smtClean="0">
                <a:solidFill>
                  <a:schemeClr val="tx1"/>
                </a:solidFill>
                <a:latin typeface="Arial" charset="0"/>
                <a:cs typeface="Arial" charset="0"/>
              </a:rPr>
              <a:t>When air gets heated, it rises up and produces low pressure and cool air moves in to take its place. The movement of air causes winds. </a:t>
            </a:r>
          </a:p>
          <a:p>
            <a:pPr algn="l" eaLnBrk="1" hangingPunct="1"/>
            <a:r>
              <a:rPr lang="en-US" sz="2000" b="1" dirty="0" smtClean="0">
                <a:solidFill>
                  <a:schemeClr val="tx1"/>
                </a:solidFill>
                <a:latin typeface="Arial" charset="0"/>
                <a:cs typeface="Arial" charset="0"/>
              </a:rPr>
              <a:t>   During the day the land gets heated faster than the sea. </a:t>
            </a:r>
          </a:p>
          <a:p>
            <a:pPr algn="l" eaLnBrk="1" hangingPunct="1"/>
            <a:r>
              <a:rPr lang="en-US" sz="2000" b="1" dirty="0" smtClean="0">
                <a:solidFill>
                  <a:schemeClr val="tx1"/>
                </a:solidFill>
                <a:latin typeface="Arial" charset="0"/>
                <a:cs typeface="Arial" charset="0"/>
              </a:rPr>
              <a:t>So the hot air above the land rises up and cool air from the sea moves towards the land. During the night sea cools down slowly than the land. So the hot air above the sea rises up and cool air from the land moves towards the sea.</a:t>
            </a:r>
          </a:p>
        </p:txBody>
      </p:sp>
      <p:pic>
        <p:nvPicPr>
          <p:cNvPr id="5124" name="Picture 6" descr="chap01_convection"/>
          <p:cNvPicPr>
            <a:picLocks noChangeAspect="1" noChangeArrowheads="1"/>
          </p:cNvPicPr>
          <p:nvPr/>
        </p:nvPicPr>
        <p:blipFill>
          <a:blip r:embed="rId2" cstate="print"/>
          <a:srcRect/>
          <a:stretch>
            <a:fillRect/>
          </a:stretch>
        </p:blipFill>
        <p:spPr bwMode="auto">
          <a:xfrm>
            <a:off x="2286000" y="4495800"/>
            <a:ext cx="38862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0" y="0"/>
            <a:ext cx="7772400" cy="609600"/>
          </a:xfrm>
        </p:spPr>
        <p:txBody>
          <a:bodyPr/>
          <a:lstStyle/>
          <a:p>
            <a:pPr algn="l" eaLnBrk="1" hangingPunct="1"/>
            <a:r>
              <a:rPr lang="en-US" sz="3200" b="1" dirty="0" smtClean="0">
                <a:solidFill>
                  <a:srgbClr val="FF0000"/>
                </a:solidFill>
                <a:latin typeface="Times New Roman" pitchFamily="18" charset="0"/>
                <a:cs typeface="Times New Roman" pitchFamily="18" charset="0"/>
              </a:rPr>
              <a:t>2 Hydrosphere (</a:t>
            </a:r>
            <a:r>
              <a:rPr lang="en-US" sz="3200" b="1" u="sng" dirty="0" smtClean="0">
                <a:solidFill>
                  <a:srgbClr val="FF0000"/>
                </a:solidFill>
                <a:latin typeface="Times New Roman" pitchFamily="18" charset="0"/>
                <a:cs typeface="Times New Roman" pitchFamily="18" charset="0"/>
              </a:rPr>
              <a:t>Water): A wonder liquid </a:t>
            </a:r>
            <a:endParaRPr lang="en-US" sz="3200" b="1" dirty="0" smtClean="0">
              <a:solidFill>
                <a:srgbClr val="FF0000"/>
              </a:solidFill>
              <a:latin typeface="Times New Roman" pitchFamily="18" charset="0"/>
              <a:cs typeface="Times New Roman" pitchFamily="18" charset="0"/>
            </a:endParaRPr>
          </a:p>
        </p:txBody>
      </p:sp>
      <p:sp>
        <p:nvSpPr>
          <p:cNvPr id="8195" name="Subtitle 2"/>
          <p:cNvSpPr>
            <a:spLocks noGrp="1"/>
          </p:cNvSpPr>
          <p:nvPr>
            <p:ph type="subTitle" idx="1"/>
          </p:nvPr>
        </p:nvSpPr>
        <p:spPr>
          <a:xfrm>
            <a:off x="76200" y="609600"/>
            <a:ext cx="8915400" cy="6019800"/>
          </a:xfrm>
        </p:spPr>
        <p:txBody>
          <a:bodyPr>
            <a:normAutofit lnSpcReduction="10000"/>
          </a:bodyPr>
          <a:lstStyle/>
          <a:p>
            <a:pPr algn="l" eaLnBrk="1" hangingPunct="1"/>
            <a:r>
              <a:rPr lang="en-US" sz="2000" b="1" dirty="0" smtClean="0">
                <a:solidFill>
                  <a:srgbClr val="0000FF"/>
                </a:solidFill>
                <a:latin typeface="Arial" charset="0"/>
                <a:cs typeface="Arial" charset="0"/>
              </a:rPr>
              <a:t>      A very large area of the earth’s surface is covered with water. Water is also found inside the earth, in the atmosphere as water vapour. The water in seas and oceans is saline. </a:t>
            </a:r>
            <a:r>
              <a:rPr lang="en-US" sz="2000" b="1" dirty="0" smtClean="0">
                <a:solidFill>
                  <a:schemeClr val="tx1"/>
                </a:solidFill>
                <a:latin typeface="Arial" charset="0"/>
                <a:cs typeface="Arial" charset="0"/>
              </a:rPr>
              <a:t>Fresh water is found in rivers, lakes, ponds and as ice and snow at the poles and mountains in cold regions.</a:t>
            </a:r>
          </a:p>
          <a:p>
            <a:pPr algn="l" eaLnBrk="1" hangingPunct="1"/>
            <a:r>
              <a:rPr lang="en-US" sz="2000" b="1" dirty="0" smtClean="0">
                <a:solidFill>
                  <a:srgbClr val="0000FF"/>
                </a:solidFill>
                <a:latin typeface="Arial" charset="0"/>
                <a:cs typeface="Arial" charset="0"/>
              </a:rPr>
              <a:t>All life processes and cellular activities need water. So all organisms need water to survive.</a:t>
            </a:r>
          </a:p>
          <a:p>
            <a:pPr algn="l" eaLnBrk="1" hangingPunct="1"/>
            <a:r>
              <a:rPr lang="en-US" sz="2000" b="1" dirty="0" smtClean="0">
                <a:solidFill>
                  <a:srgbClr val="0000FF"/>
                </a:solidFill>
                <a:latin typeface="Arial" charset="0"/>
                <a:cs typeface="Arial" charset="0"/>
              </a:rPr>
              <a:t>  The amount of water and other factors like temperature and nature of soil decides the diversity of species and the number of individuals of each species in an area.</a:t>
            </a:r>
          </a:p>
          <a:p>
            <a:pPr algn="l" eaLnBrk="1" hangingPunct="1"/>
            <a:r>
              <a:rPr lang="en-US" sz="2800" b="1" dirty="0" smtClean="0">
                <a:solidFill>
                  <a:srgbClr val="FF0000"/>
                </a:solidFill>
                <a:latin typeface="Times New Roman" pitchFamily="18" charset="0"/>
                <a:cs typeface="Times New Roman" pitchFamily="18" charset="0"/>
              </a:rPr>
              <a:t> </a:t>
            </a:r>
            <a:r>
              <a:rPr lang="en-US" sz="2800" b="1" u="sng" dirty="0" smtClean="0">
                <a:solidFill>
                  <a:srgbClr val="FF0000"/>
                </a:solidFill>
                <a:latin typeface="Times New Roman" pitchFamily="18" charset="0"/>
                <a:cs typeface="Times New Roman" pitchFamily="18" charset="0"/>
              </a:rPr>
              <a:t>Water pollution </a:t>
            </a:r>
            <a:r>
              <a:rPr lang="en-US" sz="2800" b="1" dirty="0" smtClean="0">
                <a:solidFill>
                  <a:srgbClr val="FF0000"/>
                </a:solidFill>
                <a:latin typeface="Times New Roman" pitchFamily="18" charset="0"/>
                <a:cs typeface="Times New Roman" pitchFamily="18" charset="0"/>
              </a:rPr>
              <a:t>:- </a:t>
            </a:r>
          </a:p>
          <a:p>
            <a:pPr algn="l" eaLnBrk="1" hangingPunct="1"/>
            <a:r>
              <a:rPr lang="en-US" sz="2000" b="1" dirty="0" smtClean="0">
                <a:solidFill>
                  <a:srgbClr val="0000FF"/>
                </a:solidFill>
                <a:latin typeface="Arial" charset="0"/>
                <a:cs typeface="Arial" charset="0"/>
              </a:rPr>
              <a:t>  The increase in the content of harmful substances in water is called water pollution.</a:t>
            </a:r>
          </a:p>
          <a:p>
            <a:pPr algn="l" eaLnBrk="1" hangingPunct="1"/>
            <a:r>
              <a:rPr lang="en-US" sz="2000" b="1" dirty="0" smtClean="0">
                <a:solidFill>
                  <a:srgbClr val="0000FF"/>
                </a:solidFill>
                <a:latin typeface="Arial" charset="0"/>
                <a:cs typeface="Arial" charset="0"/>
              </a:rPr>
              <a:t>   Water pollution is caused by addition of harmful substances like fertilizers and pesticides from farms, sewage from towns, cities and factories, harmful chemicals from factories, disease causing microorganisms, changes in the amount of oxygen dissolved in water or changes in the temperature of water.</a:t>
            </a:r>
          </a:p>
          <a:p>
            <a:pPr algn="l" eaLnBrk="1" hangingPunct="1"/>
            <a:r>
              <a:rPr lang="en-US" sz="2000" b="1" dirty="0" smtClean="0">
                <a:solidFill>
                  <a:srgbClr val="0000FF"/>
                </a:solidFill>
                <a:latin typeface="Arial" charset="0"/>
                <a:cs typeface="Arial" charset="0"/>
              </a:rPr>
              <a:t> </a:t>
            </a:r>
            <a:r>
              <a:rPr lang="en-US" sz="2400" b="1" dirty="0" smtClean="0">
                <a:solidFill>
                  <a:srgbClr val="FF0000"/>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3.LITHOSPHERE</a:t>
            </a:r>
            <a:endParaRPr lang="en-US" sz="3200" b="1" dirty="0">
              <a:solidFill>
                <a:srgbClr val="FF0000"/>
              </a:solidFill>
            </a:endParaRPr>
          </a:p>
        </p:txBody>
      </p:sp>
      <p:sp>
        <p:nvSpPr>
          <p:cNvPr id="3" name="Content Placeholder 2"/>
          <p:cNvSpPr>
            <a:spLocks noGrp="1"/>
          </p:cNvSpPr>
          <p:nvPr>
            <p:ph idx="1"/>
          </p:nvPr>
        </p:nvSpPr>
        <p:spPr>
          <a:xfrm>
            <a:off x="457200" y="1219200"/>
            <a:ext cx="8229600" cy="5334000"/>
          </a:xfrm>
        </p:spPr>
        <p:txBody>
          <a:bodyPr>
            <a:normAutofit fontScale="70000" lnSpcReduction="20000"/>
          </a:bodyPr>
          <a:lstStyle/>
          <a:p>
            <a:r>
              <a:rPr lang="en-US" dirty="0" smtClean="0"/>
              <a:t>The lithosphere began as a hot ball of matter which formed the earth about 4.6 billion years ago. </a:t>
            </a:r>
          </a:p>
          <a:p>
            <a:r>
              <a:rPr lang="en-US" dirty="0" smtClean="0"/>
              <a:t>About 3.2 billion years ago, the earth cooled down considerably and a very special event took place - life began on our planet.</a:t>
            </a:r>
          </a:p>
          <a:p>
            <a:r>
              <a:rPr lang="en-US" dirty="0" smtClean="0"/>
              <a:t>The crust of the earth is 6 or 7 kilometers thick and lies under the continents.</a:t>
            </a:r>
          </a:p>
          <a:p>
            <a:r>
              <a:rPr lang="en-US" b="1" dirty="0" smtClean="0"/>
              <a:t>Of the 92 elements in the lithosphere only eight are common constituents of crustal rocks</a:t>
            </a:r>
            <a:r>
              <a:rPr lang="en-US" dirty="0" smtClean="0"/>
              <a:t>. </a:t>
            </a:r>
          </a:p>
          <a:p>
            <a:r>
              <a:rPr lang="en-US" dirty="0" smtClean="0"/>
              <a:t>Of these constituents, </a:t>
            </a:r>
          </a:p>
          <a:p>
            <a:pPr lvl="1"/>
            <a:r>
              <a:rPr lang="en-US" b="1" dirty="0" smtClean="0"/>
              <a:t>47% is Oxygen,</a:t>
            </a:r>
          </a:p>
          <a:p>
            <a:pPr lvl="1"/>
            <a:r>
              <a:rPr lang="en-US" dirty="0" smtClean="0">
                <a:solidFill>
                  <a:srgbClr val="FF0000"/>
                </a:solidFill>
              </a:rPr>
              <a:t> 28% is Silicon</a:t>
            </a:r>
            <a:r>
              <a:rPr lang="en-US" dirty="0" smtClean="0"/>
              <a:t>,</a:t>
            </a:r>
          </a:p>
          <a:p>
            <a:pPr lvl="1"/>
            <a:r>
              <a:rPr lang="en-US" b="1" dirty="0" smtClean="0"/>
              <a:t> 8% is </a:t>
            </a:r>
            <a:r>
              <a:rPr lang="en-US" b="1" dirty="0" err="1" smtClean="0"/>
              <a:t>Aluminium</a:t>
            </a:r>
            <a:r>
              <a:rPr lang="en-US" b="1" dirty="0" smtClean="0"/>
              <a:t>, </a:t>
            </a:r>
          </a:p>
          <a:p>
            <a:pPr lvl="1"/>
            <a:r>
              <a:rPr lang="en-US" b="1" dirty="0" smtClean="0"/>
              <a:t>5% is Iron</a:t>
            </a:r>
            <a:r>
              <a:rPr lang="en-US" dirty="0" smtClean="0"/>
              <a:t>, </a:t>
            </a:r>
          </a:p>
          <a:p>
            <a:pPr lvl="1"/>
            <a:r>
              <a:rPr lang="en-US" smtClean="0"/>
              <a:t>Sodium</a:t>
            </a:r>
            <a:r>
              <a:rPr lang="en-US" dirty="0" smtClean="0"/>
              <a:t>, magnesium, potassium and calcium constitute 4% each. </a:t>
            </a:r>
          </a:p>
          <a:p>
            <a:r>
              <a:rPr lang="en-US" dirty="0" smtClean="0"/>
              <a:t>Together, these elements form about 200 common mineral compounds.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0" y="0"/>
            <a:ext cx="7772400" cy="609600"/>
          </a:xfrm>
        </p:spPr>
        <p:txBody>
          <a:bodyPr/>
          <a:lstStyle/>
          <a:p>
            <a:pPr algn="l"/>
            <a:r>
              <a:rPr lang="en-US" sz="2800" b="1" smtClean="0">
                <a:solidFill>
                  <a:srgbClr val="FF0000"/>
                </a:solidFill>
                <a:latin typeface="Times New Roman" pitchFamily="18" charset="0"/>
                <a:cs typeface="Times New Roman" pitchFamily="18" charset="0"/>
              </a:rPr>
              <a:t>b) </a:t>
            </a:r>
            <a:r>
              <a:rPr lang="en-US" sz="2800" b="1" u="sng" smtClean="0">
                <a:solidFill>
                  <a:srgbClr val="FF0000"/>
                </a:solidFill>
                <a:latin typeface="Times New Roman" pitchFamily="18" charset="0"/>
                <a:cs typeface="Times New Roman" pitchFamily="18" charset="0"/>
              </a:rPr>
              <a:t>Composition of soil </a:t>
            </a:r>
            <a:r>
              <a:rPr lang="en-US" sz="2800" b="1" smtClean="0">
                <a:solidFill>
                  <a:srgbClr val="FF0000"/>
                </a:solidFill>
                <a:latin typeface="Times New Roman" pitchFamily="18" charset="0"/>
                <a:cs typeface="Times New Roman" pitchFamily="18" charset="0"/>
              </a:rPr>
              <a:t>:-</a:t>
            </a:r>
          </a:p>
        </p:txBody>
      </p:sp>
      <p:sp>
        <p:nvSpPr>
          <p:cNvPr id="10243" name="Subtitle 2"/>
          <p:cNvSpPr>
            <a:spLocks noGrp="1"/>
          </p:cNvSpPr>
          <p:nvPr>
            <p:ph type="subTitle" idx="1"/>
          </p:nvPr>
        </p:nvSpPr>
        <p:spPr>
          <a:xfrm>
            <a:off x="152400" y="609600"/>
            <a:ext cx="8915400" cy="6096000"/>
          </a:xfrm>
        </p:spPr>
        <p:txBody>
          <a:bodyPr>
            <a:normAutofit lnSpcReduction="10000"/>
          </a:bodyPr>
          <a:lstStyle/>
          <a:p>
            <a:pPr algn="l"/>
            <a:r>
              <a:rPr lang="en-US" sz="2400" b="1" dirty="0" smtClean="0">
                <a:solidFill>
                  <a:srgbClr val="0000FF"/>
                </a:solidFill>
                <a:latin typeface="Arial" charset="0"/>
                <a:cs typeface="Arial" charset="0"/>
              </a:rPr>
              <a:t>   Soil is a mixture of rock particles, decayed organisms called humus, living organisms, minerals, air and water. The amount of minerals, humus, air and water are the factors which decides the biodiversity in that area.</a:t>
            </a:r>
          </a:p>
          <a:p>
            <a:pPr algn="l"/>
            <a:r>
              <a:rPr lang="en-US" sz="2800" b="1" dirty="0" smtClean="0">
                <a:solidFill>
                  <a:srgbClr val="FF0000"/>
                </a:solidFill>
                <a:latin typeface="Times New Roman" pitchFamily="18" charset="0"/>
                <a:cs typeface="Times New Roman" pitchFamily="18" charset="0"/>
              </a:rPr>
              <a:t>c) </a:t>
            </a:r>
            <a:r>
              <a:rPr lang="en-US" sz="2800" b="1" u="sng" dirty="0" smtClean="0">
                <a:solidFill>
                  <a:srgbClr val="FF0000"/>
                </a:solidFill>
                <a:latin typeface="Times New Roman" pitchFamily="18" charset="0"/>
                <a:cs typeface="Times New Roman" pitchFamily="18" charset="0"/>
              </a:rPr>
              <a:t>Soil pollution </a:t>
            </a:r>
            <a:r>
              <a:rPr lang="en-US" sz="2800" b="1" dirty="0" smtClean="0">
                <a:solidFill>
                  <a:srgbClr val="FF0000"/>
                </a:solidFill>
                <a:latin typeface="Times New Roman" pitchFamily="18" charset="0"/>
                <a:cs typeface="Times New Roman" pitchFamily="18" charset="0"/>
              </a:rPr>
              <a:t>:-</a:t>
            </a:r>
          </a:p>
          <a:p>
            <a:pPr algn="l">
              <a:buFont typeface="Wingdings" pitchFamily="2" charset="2"/>
              <a:buChar char="§"/>
            </a:pPr>
            <a:r>
              <a:rPr lang="en-US" sz="2800" b="1" dirty="0" smtClean="0">
                <a:solidFill>
                  <a:srgbClr val="FF0000"/>
                </a:solidFill>
                <a:latin typeface="Times New Roman" pitchFamily="18" charset="0"/>
                <a:cs typeface="Times New Roman" pitchFamily="18" charset="0"/>
              </a:rPr>
              <a:t>   </a:t>
            </a:r>
            <a:r>
              <a:rPr lang="en-US" sz="2400" b="1" dirty="0" smtClean="0">
                <a:solidFill>
                  <a:srgbClr val="0000FF"/>
                </a:solidFill>
                <a:latin typeface="Arial" charset="0"/>
                <a:cs typeface="Arial" charset="0"/>
              </a:rPr>
              <a:t>The</a:t>
            </a:r>
            <a:r>
              <a:rPr lang="en-US" sz="2800" b="1" dirty="0" smtClean="0">
                <a:solidFill>
                  <a:srgbClr val="FF0000"/>
                </a:solidFill>
                <a:latin typeface="Times New Roman" pitchFamily="18" charset="0"/>
                <a:cs typeface="Times New Roman" pitchFamily="18" charset="0"/>
              </a:rPr>
              <a:t> </a:t>
            </a:r>
            <a:r>
              <a:rPr lang="en-US" sz="2400" b="1" dirty="0" smtClean="0">
                <a:solidFill>
                  <a:srgbClr val="0000FF"/>
                </a:solidFill>
                <a:latin typeface="Arial" charset="0"/>
                <a:cs typeface="Arial" charset="0"/>
              </a:rPr>
              <a:t>addition of harmful substances which affects the fertility of the soil and kills the diversity of organisms living in it is called soil pollution.</a:t>
            </a:r>
          </a:p>
          <a:p>
            <a:pPr algn="l">
              <a:buFont typeface="Wingdings" pitchFamily="2" charset="2"/>
              <a:buChar char="§"/>
            </a:pPr>
            <a:r>
              <a:rPr lang="en-US" sz="2400" b="1" dirty="0" smtClean="0">
                <a:solidFill>
                  <a:srgbClr val="0000FF"/>
                </a:solidFill>
                <a:latin typeface="Arial" charset="0"/>
                <a:cs typeface="Arial" charset="0"/>
              </a:rPr>
              <a:t>    Soil pollution is caused by the excessive use of </a:t>
            </a:r>
            <a:r>
              <a:rPr lang="en-US" sz="2400" b="1" dirty="0" err="1" smtClean="0">
                <a:solidFill>
                  <a:srgbClr val="0000FF"/>
                </a:solidFill>
                <a:latin typeface="Arial" charset="0"/>
                <a:cs typeface="Arial" charset="0"/>
              </a:rPr>
              <a:t>fertilisers</a:t>
            </a:r>
            <a:r>
              <a:rPr lang="en-US" sz="2400" b="1" dirty="0" smtClean="0">
                <a:solidFill>
                  <a:srgbClr val="0000FF"/>
                </a:solidFill>
                <a:latin typeface="Arial" charset="0"/>
                <a:cs typeface="Arial" charset="0"/>
              </a:rPr>
              <a:t> and pesticides. </a:t>
            </a:r>
          </a:p>
          <a:p>
            <a:pPr algn="l">
              <a:buFont typeface="Wingdings" pitchFamily="2" charset="2"/>
              <a:buChar char="§"/>
            </a:pPr>
            <a:r>
              <a:rPr lang="en-US" sz="2400" b="1" dirty="0" smtClean="0">
                <a:solidFill>
                  <a:srgbClr val="0000FF"/>
                </a:solidFill>
                <a:latin typeface="Arial" charset="0"/>
                <a:cs typeface="Arial" charset="0"/>
              </a:rPr>
              <a:t> It kills the organisms like earthworms and bacteria which makes the soil rich in humus.</a:t>
            </a:r>
          </a:p>
          <a:p>
            <a:pPr algn="l">
              <a:buFont typeface="Wingdings" pitchFamily="2" charset="2"/>
              <a:buChar char="§"/>
            </a:pPr>
            <a:r>
              <a:rPr lang="en-US" sz="2400" b="1" dirty="0" smtClean="0">
                <a:solidFill>
                  <a:srgbClr val="0000FF"/>
                </a:solidFill>
                <a:latin typeface="Arial" charset="0"/>
                <a:cs typeface="Arial" charset="0"/>
              </a:rPr>
              <a:t> The removal of useful components and addition of other harmful substances reduces the fertility of soil and causes soil pollution.</a:t>
            </a:r>
          </a:p>
          <a:p>
            <a:pPr algn="l"/>
            <a:r>
              <a:rPr lang="en-US" sz="2400" b="1" dirty="0" smtClean="0">
                <a:solidFill>
                  <a:srgbClr val="0000FF"/>
                </a:solidFill>
                <a:latin typeface="Arial" charset="0"/>
                <a:cs typeface="Arial" charset="0"/>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0" y="0"/>
            <a:ext cx="7772400" cy="609600"/>
          </a:xfrm>
        </p:spPr>
        <p:txBody>
          <a:bodyPr/>
          <a:lstStyle/>
          <a:p>
            <a:pPr algn="l"/>
            <a:r>
              <a:rPr lang="en-US" sz="2800" b="1" smtClean="0">
                <a:solidFill>
                  <a:srgbClr val="FF0000"/>
                </a:solidFill>
                <a:latin typeface="Times New Roman" pitchFamily="18" charset="0"/>
                <a:cs typeface="Times New Roman" pitchFamily="18" charset="0"/>
              </a:rPr>
              <a:t>d) </a:t>
            </a:r>
            <a:r>
              <a:rPr lang="en-US" sz="2800" b="1" u="sng" smtClean="0">
                <a:solidFill>
                  <a:srgbClr val="FF0000"/>
                </a:solidFill>
                <a:latin typeface="Times New Roman" pitchFamily="18" charset="0"/>
                <a:cs typeface="Times New Roman" pitchFamily="18" charset="0"/>
              </a:rPr>
              <a:t>Soil erosion </a:t>
            </a:r>
            <a:r>
              <a:rPr lang="en-US" sz="2800" b="1" smtClean="0">
                <a:solidFill>
                  <a:srgbClr val="FF0000"/>
                </a:solidFill>
                <a:latin typeface="Times New Roman" pitchFamily="18" charset="0"/>
                <a:cs typeface="Times New Roman" pitchFamily="18" charset="0"/>
              </a:rPr>
              <a:t>:-</a:t>
            </a:r>
          </a:p>
        </p:txBody>
      </p:sp>
      <p:sp>
        <p:nvSpPr>
          <p:cNvPr id="11267" name="Subtitle 2"/>
          <p:cNvSpPr>
            <a:spLocks noGrp="1"/>
          </p:cNvSpPr>
          <p:nvPr>
            <p:ph type="subTitle" idx="1"/>
          </p:nvPr>
        </p:nvSpPr>
        <p:spPr>
          <a:xfrm>
            <a:off x="76200" y="457200"/>
            <a:ext cx="8915400" cy="6096000"/>
          </a:xfrm>
        </p:spPr>
        <p:txBody>
          <a:bodyPr/>
          <a:lstStyle/>
          <a:p>
            <a:pPr algn="l"/>
            <a:r>
              <a:rPr lang="en-US" sz="2400" b="1" dirty="0" smtClean="0">
                <a:solidFill>
                  <a:srgbClr val="0000FF"/>
                </a:solidFill>
                <a:latin typeface="Arial" charset="0"/>
                <a:cs typeface="Arial" charset="0"/>
              </a:rPr>
              <a:t>   </a:t>
            </a:r>
            <a:r>
              <a:rPr lang="en-US" sz="2000" b="1" dirty="0" smtClean="0">
                <a:solidFill>
                  <a:srgbClr val="0000FF"/>
                </a:solidFill>
                <a:latin typeface="Arial" charset="0"/>
                <a:cs typeface="Arial" charset="0"/>
              </a:rPr>
              <a:t>The carrying away of soil from one place to the other by flowing water and wind is called soil erosion. Large scale deforestation also causes soil erosion.</a:t>
            </a:r>
          </a:p>
          <a:p>
            <a:pPr algn="l"/>
            <a:r>
              <a:rPr lang="en-US" sz="2000" b="1" dirty="0" smtClean="0">
                <a:solidFill>
                  <a:srgbClr val="0000FF"/>
                </a:solidFill>
                <a:latin typeface="Arial" charset="0"/>
                <a:cs typeface="Arial" charset="0"/>
              </a:rPr>
              <a:t>   Soil erosion can reduced or prevented by vegetative cover on the ground, </a:t>
            </a:r>
            <a:r>
              <a:rPr lang="en-US" sz="2000" b="1" dirty="0" err="1" smtClean="0">
                <a:solidFill>
                  <a:srgbClr val="0000FF"/>
                </a:solidFill>
                <a:latin typeface="Arial" charset="0"/>
                <a:cs typeface="Arial" charset="0"/>
              </a:rPr>
              <a:t>afforestation</a:t>
            </a:r>
            <a:r>
              <a:rPr lang="en-US" sz="2000" b="1" dirty="0" smtClean="0">
                <a:solidFill>
                  <a:srgbClr val="0000FF"/>
                </a:solidFill>
                <a:latin typeface="Arial" charset="0"/>
                <a:cs typeface="Arial" charset="0"/>
              </a:rPr>
              <a:t>, construction of bunds, terraces, dams etc.</a:t>
            </a:r>
          </a:p>
          <a:p>
            <a:pPr algn="l"/>
            <a:r>
              <a:rPr lang="en-US" sz="2000" b="1" u="sng" dirty="0" smtClean="0">
                <a:solidFill>
                  <a:srgbClr val="FF0000"/>
                </a:solidFill>
                <a:latin typeface="Arial" charset="0"/>
                <a:cs typeface="Arial" charset="0"/>
              </a:rPr>
              <a:t>Activity</a:t>
            </a:r>
            <a:r>
              <a:rPr lang="en-US" sz="2000" b="1" dirty="0" smtClean="0">
                <a:solidFill>
                  <a:srgbClr val="FF0000"/>
                </a:solidFill>
                <a:latin typeface="Arial" charset="0"/>
                <a:cs typeface="Arial" charset="0"/>
              </a:rPr>
              <a:t> :-  Effect of flowing water on top soil.</a:t>
            </a:r>
          </a:p>
          <a:p>
            <a:pPr algn="l"/>
            <a:r>
              <a:rPr lang="en-US" sz="2000" b="1" dirty="0" smtClean="0">
                <a:solidFill>
                  <a:srgbClr val="0000FF"/>
                </a:solidFill>
                <a:latin typeface="Arial" charset="0"/>
                <a:cs typeface="Arial" charset="0"/>
              </a:rPr>
              <a:t>.  </a:t>
            </a:r>
            <a:r>
              <a:rPr lang="en-US" sz="2000" b="1" dirty="0" smtClean="0">
                <a:solidFill>
                  <a:srgbClr val="FF0000"/>
                </a:solidFill>
                <a:latin typeface="Arial" charset="0"/>
                <a:cs typeface="Arial" charset="0"/>
              </a:rPr>
              <a:t>  </a:t>
            </a:r>
          </a:p>
        </p:txBody>
      </p:sp>
      <p:pic>
        <p:nvPicPr>
          <p:cNvPr id="11268" name="Picture 2" descr="http://www.takdangaralin.com/wp-content/uploads/2009/08/TERRACING.jpg"/>
          <p:cNvPicPr>
            <a:picLocks noChangeAspect="1" noChangeArrowheads="1"/>
          </p:cNvPicPr>
          <p:nvPr/>
        </p:nvPicPr>
        <p:blipFill>
          <a:blip r:embed="rId2" cstate="print"/>
          <a:srcRect/>
          <a:stretch>
            <a:fillRect/>
          </a:stretch>
        </p:blipFill>
        <p:spPr bwMode="auto">
          <a:xfrm>
            <a:off x="3124200" y="4419600"/>
            <a:ext cx="2895600" cy="2362200"/>
          </a:xfrm>
          <a:prstGeom prst="rect">
            <a:avLst/>
          </a:prstGeom>
          <a:noFill/>
          <a:ln w="9525">
            <a:noFill/>
            <a:miter lim="800000"/>
            <a:headEnd/>
            <a:tailEnd/>
          </a:ln>
        </p:spPr>
      </p:pic>
      <p:pic>
        <p:nvPicPr>
          <p:cNvPr id="11269" name="Picture 10" descr="http://www.fao.org/uploads/pics/appeal_myanmarrevised.jpg"/>
          <p:cNvPicPr>
            <a:picLocks noChangeAspect="1" noChangeArrowheads="1"/>
          </p:cNvPicPr>
          <p:nvPr/>
        </p:nvPicPr>
        <p:blipFill>
          <a:blip r:embed="rId3" cstate="print"/>
          <a:srcRect/>
          <a:stretch>
            <a:fillRect/>
          </a:stretch>
        </p:blipFill>
        <p:spPr bwMode="auto">
          <a:xfrm>
            <a:off x="6096000" y="4419600"/>
            <a:ext cx="2847975" cy="2362200"/>
          </a:xfrm>
          <a:prstGeom prst="rect">
            <a:avLst/>
          </a:prstGeom>
          <a:noFill/>
          <a:ln w="9525">
            <a:noFill/>
            <a:miter lim="800000"/>
            <a:headEnd/>
            <a:tailEnd/>
          </a:ln>
        </p:spPr>
      </p:pic>
      <p:pic>
        <p:nvPicPr>
          <p:cNvPr id="11270" name="Picture 12" descr="http://www.tencate.com/TenCate/Geosynthetics/images/Geo_Asia/image050.jpg"/>
          <p:cNvPicPr>
            <a:picLocks noChangeAspect="1" noChangeArrowheads="1"/>
          </p:cNvPicPr>
          <p:nvPr/>
        </p:nvPicPr>
        <p:blipFill>
          <a:blip r:embed="rId4" cstate="print"/>
          <a:srcRect/>
          <a:stretch>
            <a:fillRect/>
          </a:stretch>
        </p:blipFill>
        <p:spPr bwMode="auto">
          <a:xfrm>
            <a:off x="131763" y="4419600"/>
            <a:ext cx="2916237"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Introduction</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457200" y="1066800"/>
            <a:ext cx="8229600" cy="5059363"/>
          </a:xfrm>
        </p:spPr>
        <p:txBody>
          <a:bodyPr>
            <a:normAutofit/>
          </a:bodyPr>
          <a:lstStyle/>
          <a:p>
            <a:r>
              <a:rPr lang="en-US" sz="2800" dirty="0" smtClean="0"/>
              <a:t>The Materials or substances occurring in nature which can be used for human needs are called NATURAL RESOURCES.</a:t>
            </a:r>
          </a:p>
          <a:p>
            <a:r>
              <a:rPr lang="en-US" sz="2800" dirty="0" smtClean="0"/>
              <a:t>Examples: Sunlight, </a:t>
            </a:r>
            <a:r>
              <a:rPr lang="en-US" sz="2800" dirty="0" smtClean="0">
                <a:solidFill>
                  <a:srgbClr val="00B0F0"/>
                </a:solidFill>
              </a:rPr>
              <a:t>AIR</a:t>
            </a:r>
            <a:r>
              <a:rPr lang="en-US" sz="2800" dirty="0" smtClean="0"/>
              <a:t>, </a:t>
            </a:r>
            <a:r>
              <a:rPr lang="en-US" sz="2800" dirty="0" smtClean="0">
                <a:solidFill>
                  <a:srgbClr val="FFC000"/>
                </a:solidFill>
              </a:rPr>
              <a:t>WATER</a:t>
            </a:r>
            <a:r>
              <a:rPr lang="en-US" sz="2800" dirty="0" smtClean="0"/>
              <a:t> , </a:t>
            </a:r>
            <a:r>
              <a:rPr lang="en-US" sz="2800" dirty="0" smtClean="0">
                <a:solidFill>
                  <a:srgbClr val="0070C0"/>
                </a:solidFill>
              </a:rPr>
              <a:t>Soil,</a:t>
            </a:r>
            <a:r>
              <a:rPr lang="en-US" sz="2800" dirty="0" smtClean="0">
                <a:solidFill>
                  <a:srgbClr val="00B050"/>
                </a:solidFill>
              </a:rPr>
              <a:t>, PLANTS </a:t>
            </a:r>
            <a:r>
              <a:rPr lang="en-US" sz="2800" dirty="0" smtClean="0"/>
              <a:t>, ANIMALS ( Renewable resources)</a:t>
            </a:r>
          </a:p>
          <a:p>
            <a:r>
              <a:rPr lang="en-US" sz="2800" dirty="0" smtClean="0">
                <a:solidFill>
                  <a:srgbClr val="0070C0"/>
                </a:solidFill>
              </a:rPr>
              <a:t>Minerals</a:t>
            </a:r>
            <a:r>
              <a:rPr lang="en-US" sz="2800" dirty="0" smtClean="0">
                <a:solidFill>
                  <a:srgbClr val="00B050"/>
                </a:solidFill>
              </a:rPr>
              <a:t>, Coal </a:t>
            </a:r>
            <a:r>
              <a:rPr lang="en-US" sz="2800" dirty="0" smtClean="0">
                <a:solidFill>
                  <a:srgbClr val="FF0000"/>
                </a:solidFill>
              </a:rPr>
              <a:t>Oil &amp; Natural gas (Non Renewable Resources).</a:t>
            </a:r>
          </a:p>
          <a:p>
            <a:endParaRPr lang="en-US" sz="2800" dirty="0"/>
          </a:p>
        </p:txBody>
      </p:sp>
      <p:pic>
        <p:nvPicPr>
          <p:cNvPr id="3074" name="Picture 2" descr="C:\Users\rgukt\Desktop\ES MATERIAL_IMAGES\2.NATURAL RESOURCES\images (1).jpg"/>
          <p:cNvPicPr>
            <a:picLocks noChangeAspect="1" noChangeArrowheads="1"/>
          </p:cNvPicPr>
          <p:nvPr/>
        </p:nvPicPr>
        <p:blipFill>
          <a:blip r:embed="rId2" cstate="print"/>
          <a:srcRect/>
          <a:stretch>
            <a:fillRect/>
          </a:stretch>
        </p:blipFill>
        <p:spPr bwMode="auto">
          <a:xfrm>
            <a:off x="5257800" y="4191000"/>
            <a:ext cx="3048000" cy="20574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solidFill>
                  <a:srgbClr val="FF0000"/>
                </a:solidFill>
              </a:rPr>
              <a:t>4) Biosphere</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US" sz="2400" dirty="0" smtClean="0"/>
              <a:t> Food, from crops and domestic animals, providing human metabolic requirements. </a:t>
            </a:r>
          </a:p>
          <a:p>
            <a:r>
              <a:rPr lang="en-US" sz="2400" dirty="0" smtClean="0"/>
              <a:t> Food, for all forms of life which live as interdependent  species in a community and form food chains in nature on which man is dependent.</a:t>
            </a:r>
          </a:p>
          <a:p>
            <a:r>
              <a:rPr lang="en-US" sz="2400" dirty="0" smtClean="0"/>
              <a:t> Energy needs: Biomass fuel wood collected from forests and plantations, along with other forms of organic matter, used as a source of energy.</a:t>
            </a:r>
          </a:p>
          <a:p>
            <a:r>
              <a:rPr lang="en-US" sz="2400" dirty="0" smtClean="0"/>
              <a:t> Timber and other construction materials.</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UNIT 2. ACTIVITIES</a:t>
            </a:r>
            <a:endParaRPr lang="en-US" b="1" dirty="0">
              <a:solidFill>
                <a:srgbClr val="FF0000"/>
              </a:solidFill>
            </a:endParaRPr>
          </a:p>
        </p:txBody>
      </p:sp>
      <p:sp>
        <p:nvSpPr>
          <p:cNvPr id="3" name="Content Placeholder 2"/>
          <p:cNvSpPr>
            <a:spLocks noGrp="1"/>
          </p:cNvSpPr>
          <p:nvPr>
            <p:ph idx="1"/>
          </p:nvPr>
        </p:nvSpPr>
        <p:spPr>
          <a:xfrm>
            <a:off x="685800" y="1295400"/>
            <a:ext cx="8229600" cy="5334000"/>
          </a:xfrm>
        </p:spPr>
        <p:txBody>
          <a:bodyPr>
            <a:normAutofit fontScale="92500" lnSpcReduction="20000"/>
          </a:bodyPr>
          <a:lstStyle/>
          <a:p>
            <a:pPr>
              <a:buNone/>
            </a:pPr>
            <a:r>
              <a:rPr lang="en-US" b="1" u="sng" dirty="0" smtClean="0">
                <a:solidFill>
                  <a:srgbClr val="FF0000"/>
                </a:solidFill>
              </a:rPr>
              <a:t>2.1 Activity: </a:t>
            </a:r>
          </a:p>
          <a:p>
            <a:r>
              <a:rPr lang="en-US" b="1" dirty="0" smtClean="0"/>
              <a:t>Observe a nearby pond in different seasons and document the seasonal  changes in it. One can also observe changes in a river or the seasonal changes in a forest or grassland.</a:t>
            </a:r>
          </a:p>
          <a:p>
            <a:pPr>
              <a:buNone/>
            </a:pPr>
            <a:endParaRPr lang="en-US" b="1" u="sng" dirty="0" smtClean="0">
              <a:solidFill>
                <a:srgbClr val="FF0000"/>
              </a:solidFill>
            </a:endParaRPr>
          </a:p>
          <a:p>
            <a:pPr>
              <a:buNone/>
            </a:pPr>
            <a:r>
              <a:rPr lang="en-US" b="1" u="sng" dirty="0" smtClean="0">
                <a:solidFill>
                  <a:srgbClr val="FF0000"/>
                </a:solidFill>
              </a:rPr>
              <a:t>2.2 Activity :</a:t>
            </a:r>
          </a:p>
          <a:p>
            <a:r>
              <a:rPr lang="en-US" b="1" dirty="0" smtClean="0"/>
              <a:t>Take any 6 </a:t>
            </a:r>
            <a:r>
              <a:rPr lang="en-US" b="1" smtClean="0"/>
              <a:t>simple object </a:t>
            </a:r>
            <a:r>
              <a:rPr lang="en-US" b="1" dirty="0" smtClean="0"/>
              <a:t>in daily use and track its components back to each of its spheres. </a:t>
            </a:r>
          </a:p>
          <a:p>
            <a:pPr lvl="1"/>
            <a:r>
              <a:rPr lang="en-US" b="1" dirty="0" err="1" smtClean="0"/>
              <a:t>Eg</a:t>
            </a:r>
            <a:r>
              <a:rPr lang="en-US" b="1" dirty="0" smtClean="0"/>
              <a:t>:  A Textbook: paper from wood – biosphere</a:t>
            </a:r>
          </a:p>
          <a:p>
            <a:pPr lvl="1"/>
            <a:r>
              <a:rPr lang="en-US" b="1" dirty="0" smtClean="0"/>
              <a:t>Water for pulping – hydrosphere</a:t>
            </a:r>
          </a:p>
          <a:p>
            <a:pPr lvl="1"/>
            <a:r>
              <a:rPr lang="en-US" b="1" dirty="0" smtClean="0"/>
              <a:t>Bleach to whiten paper – a mineral from lithosphere.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524000" y="1676400"/>
            <a:ext cx="5867400" cy="3810000"/>
          </a:xfrm>
        </p:spPr>
        <p:txBody>
          <a:bodyPr>
            <a:normAutofit fontScale="70000" lnSpcReduction="20000"/>
          </a:bodyPr>
          <a:lstStyle/>
          <a:p>
            <a:r>
              <a:rPr lang="en-US" sz="6300" b="1" dirty="0" smtClean="0">
                <a:solidFill>
                  <a:srgbClr val="FF0000"/>
                </a:solidFill>
              </a:rPr>
              <a:t>Next Lecture: L2</a:t>
            </a:r>
          </a:p>
          <a:p>
            <a:pPr algn="ctr"/>
            <a:r>
              <a:rPr lang="en-US" sz="5400" b="1" dirty="0" smtClean="0">
                <a:solidFill>
                  <a:schemeClr val="tx1"/>
                </a:solidFill>
              </a:rPr>
              <a:t>2.1 Natural resources and associated problems:</a:t>
            </a:r>
          </a:p>
          <a:p>
            <a:r>
              <a:rPr lang="en-US" sz="5400" b="1" dirty="0" smtClean="0">
                <a:solidFill>
                  <a:srgbClr val="FF0000"/>
                </a:solidFill>
              </a:rPr>
              <a:t>______________________</a:t>
            </a:r>
          </a:p>
          <a:p>
            <a:r>
              <a:rPr lang="en-US" sz="8800" b="1" dirty="0" smtClean="0">
                <a:solidFill>
                  <a:srgbClr val="FF0000"/>
                </a:solidFill>
              </a:rPr>
              <a:t>	Thank you</a:t>
            </a:r>
            <a:endParaRPr lang="en-US" sz="8800"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b="1" dirty="0" smtClean="0">
                <a:solidFill>
                  <a:srgbClr val="FF0000"/>
                </a:solidFill>
              </a:rPr>
              <a:t>Natural resources are- Biotic / Abiotic </a:t>
            </a:r>
            <a:endParaRPr lang="en-US" sz="3200" b="1" dirty="0">
              <a:solidFill>
                <a:srgbClr val="FF0000"/>
              </a:solidFill>
            </a:endParaRPr>
          </a:p>
        </p:txBody>
      </p:sp>
      <p:sp>
        <p:nvSpPr>
          <p:cNvPr id="3" name="Content Placeholder 2"/>
          <p:cNvSpPr>
            <a:spLocks noGrp="1"/>
          </p:cNvSpPr>
          <p:nvPr>
            <p:ph idx="1"/>
          </p:nvPr>
        </p:nvSpPr>
        <p:spPr>
          <a:xfrm>
            <a:off x="381000" y="1143000"/>
            <a:ext cx="8229600" cy="4525963"/>
          </a:xfrm>
        </p:spPr>
        <p:txBody>
          <a:bodyPr>
            <a:normAutofit/>
          </a:bodyPr>
          <a:lstStyle/>
          <a:p>
            <a:r>
              <a:rPr lang="en-US" sz="2800" dirty="0" smtClean="0"/>
              <a:t>The </a:t>
            </a:r>
            <a:r>
              <a:rPr lang="en-US" sz="2800" b="1" dirty="0" smtClean="0"/>
              <a:t>natural resources </a:t>
            </a:r>
            <a:r>
              <a:rPr lang="en-US" sz="2800" dirty="0" smtClean="0"/>
              <a:t>include, </a:t>
            </a:r>
            <a:r>
              <a:rPr lang="en-US" sz="2800" b="1" dirty="0" smtClean="0"/>
              <a:t>air, water, soil, minerals</a:t>
            </a:r>
            <a:r>
              <a:rPr lang="en-US" sz="2800" dirty="0" smtClean="0"/>
              <a:t>, along with the climate and solar energy, which form the non-living or </a:t>
            </a:r>
            <a:r>
              <a:rPr lang="en-US" sz="2800" b="1" dirty="0" smtClean="0"/>
              <a:t>‘abiotic’ </a:t>
            </a:r>
            <a:r>
              <a:rPr lang="en-US" sz="2800" dirty="0" smtClean="0"/>
              <a:t>part of nature. </a:t>
            </a:r>
          </a:p>
          <a:p>
            <a:r>
              <a:rPr lang="en-US" sz="2800" dirty="0" smtClean="0"/>
              <a:t>The </a:t>
            </a:r>
            <a:r>
              <a:rPr lang="en-US" sz="2800" b="1" dirty="0" smtClean="0"/>
              <a:t>‘biotic’ or living parts </a:t>
            </a:r>
            <a:r>
              <a:rPr lang="en-US" sz="2800" dirty="0" smtClean="0"/>
              <a:t>of nature consists of plants and animals, including microbes(Bacteria, viruses, fungi).</a:t>
            </a:r>
            <a:endParaRPr lang="en-US" sz="2800" dirty="0"/>
          </a:p>
        </p:txBody>
      </p:sp>
      <p:pic>
        <p:nvPicPr>
          <p:cNvPr id="2050" name="Picture 2" descr="C:\Users\rgukt\Desktop\ES MATERIAL_IMAGES\2.NATURAL RESOURCES\EXAMPLES OF NATURAL RESOURCE.jpg"/>
          <p:cNvPicPr>
            <a:picLocks noChangeAspect="1" noChangeArrowheads="1"/>
          </p:cNvPicPr>
          <p:nvPr/>
        </p:nvPicPr>
        <p:blipFill>
          <a:blip r:embed="rId2" cstate="print"/>
          <a:srcRect/>
          <a:stretch>
            <a:fillRect/>
          </a:stretch>
        </p:blipFill>
        <p:spPr bwMode="auto">
          <a:xfrm>
            <a:off x="1143000" y="3962400"/>
            <a:ext cx="5714999" cy="2590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4525963"/>
          </a:xfrm>
        </p:spPr>
        <p:txBody>
          <a:bodyPr>
            <a:normAutofit/>
          </a:bodyPr>
          <a:lstStyle/>
          <a:p>
            <a:r>
              <a:rPr lang="en-US" sz="2800" b="1" dirty="0" smtClean="0">
                <a:solidFill>
                  <a:srgbClr val="FF0000"/>
                </a:solidFill>
              </a:rPr>
              <a:t>Biotic natural resources </a:t>
            </a:r>
            <a:r>
              <a:rPr lang="en-US" sz="2800" dirty="0" smtClean="0"/>
              <a:t>also include fossil fuels such as coal and </a:t>
            </a:r>
            <a:r>
              <a:rPr lang="en-US" sz="2800" b="1" dirty="0" smtClean="0"/>
              <a:t>petroleum</a:t>
            </a:r>
            <a:r>
              <a:rPr lang="en-US" sz="2800" dirty="0" smtClean="0"/>
              <a:t> which are formed from organic matter that has decayed.</a:t>
            </a:r>
          </a:p>
          <a:p>
            <a:r>
              <a:rPr lang="en-US" sz="2800" dirty="0" smtClean="0"/>
              <a:t> </a:t>
            </a:r>
            <a:r>
              <a:rPr lang="en-US" sz="2800" b="1" dirty="0" err="1" smtClean="0">
                <a:solidFill>
                  <a:srgbClr val="FF0000"/>
                </a:solidFill>
              </a:rPr>
              <a:t>Abiotic</a:t>
            </a:r>
            <a:r>
              <a:rPr lang="en-US" sz="2800" b="1" dirty="0" smtClean="0">
                <a:solidFill>
                  <a:srgbClr val="FF0000"/>
                </a:solidFill>
              </a:rPr>
              <a:t>: </a:t>
            </a:r>
            <a:r>
              <a:rPr lang="en-US" sz="2800" dirty="0" smtClean="0"/>
              <a:t>these resources come from non-living and non-organic material. Examples : land, fresh water, air, and heavy metals (gold, iron, </a:t>
            </a:r>
            <a:r>
              <a:rPr lang="en-US" sz="2800" b="1" dirty="0" smtClean="0"/>
              <a:t>copper</a:t>
            </a:r>
            <a:r>
              <a:rPr lang="en-US" sz="2800" dirty="0" smtClean="0"/>
              <a:t>, silver, etc.).</a:t>
            </a:r>
            <a:endParaRPr lang="en-US" sz="2800" dirty="0"/>
          </a:p>
        </p:txBody>
      </p:sp>
      <p:pic>
        <p:nvPicPr>
          <p:cNvPr id="4098" name="Picture 2" descr="C:\Users\rgukt\Desktop\ES MATERIAL_IMAGES\2.NATURAL RESOURCES\images (33).jpg"/>
          <p:cNvPicPr>
            <a:picLocks noChangeAspect="1" noChangeArrowheads="1"/>
          </p:cNvPicPr>
          <p:nvPr/>
        </p:nvPicPr>
        <p:blipFill>
          <a:blip r:embed="rId2" cstate="print"/>
          <a:srcRect/>
          <a:stretch>
            <a:fillRect/>
          </a:stretch>
        </p:blipFill>
        <p:spPr bwMode="auto">
          <a:xfrm>
            <a:off x="838200" y="3048000"/>
            <a:ext cx="6781800" cy="3581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3200" b="1" dirty="0" smtClean="0">
                <a:solidFill>
                  <a:srgbClr val="FF0000"/>
                </a:solidFill>
              </a:rPr>
              <a:t>TYPES: </a:t>
            </a:r>
            <a:endParaRPr lang="en-US" sz="3200" b="1" dirty="0">
              <a:solidFill>
                <a:srgbClr val="FF0000"/>
              </a:solidFill>
            </a:endParaRPr>
          </a:p>
        </p:txBody>
      </p:sp>
      <p:pic>
        <p:nvPicPr>
          <p:cNvPr id="5122" name="Picture 2" descr="C:\Users\rgukt\Desktop\ES MATERIAL_IMAGES\2.NATURAL RESOURCES\RENEWABLE AND NON RENEWABLE.png"/>
          <p:cNvPicPr>
            <a:picLocks noGrp="1" noChangeAspect="1" noChangeArrowheads="1"/>
          </p:cNvPicPr>
          <p:nvPr>
            <p:ph idx="1"/>
          </p:nvPr>
        </p:nvPicPr>
        <p:blipFill>
          <a:blip r:embed="rId2" cstate="print"/>
          <a:srcRect/>
          <a:stretch>
            <a:fillRect/>
          </a:stretch>
        </p:blipFill>
        <p:spPr bwMode="auto">
          <a:xfrm>
            <a:off x="1066800" y="762000"/>
            <a:ext cx="7086599" cy="5867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08" y="192024"/>
            <a:ext cx="8394192" cy="1636776"/>
          </a:xfrm>
        </p:spPr>
        <p:txBody>
          <a:bodyPr>
            <a:normAutofit/>
          </a:bodyPr>
          <a:lstStyle/>
          <a:p>
            <a:pPr algn="ctr" eaLnBrk="1" fontAlgn="auto" hangingPunct="1">
              <a:spcAft>
                <a:spcPts val="0"/>
              </a:spcAft>
              <a:defRPr/>
            </a:pPr>
            <a:r>
              <a:rPr lang="en-US" sz="2800" dirty="0" smtClean="0">
                <a:solidFill>
                  <a:schemeClr val="accent1">
                    <a:satMod val="150000"/>
                  </a:schemeClr>
                </a:solidFill>
                <a:ea typeface="+mj-ea"/>
              </a:rPr>
              <a:t>Renewable resources: An Endless Supply of Resources</a:t>
            </a:r>
            <a:endParaRPr lang="en-US" sz="2800" dirty="0">
              <a:solidFill>
                <a:schemeClr val="accent1">
                  <a:satMod val="150000"/>
                </a:schemeClr>
              </a:solidFill>
              <a:ea typeface="+mj-ea"/>
            </a:endParaRPr>
          </a:p>
        </p:txBody>
      </p:sp>
      <p:sp>
        <p:nvSpPr>
          <p:cNvPr id="4" name="Rectangle 3"/>
          <p:cNvSpPr>
            <a:spLocks noChangeArrowheads="1"/>
          </p:cNvSpPr>
          <p:nvPr/>
        </p:nvSpPr>
        <p:spPr bwMode="auto">
          <a:xfrm>
            <a:off x="0" y="1905000"/>
            <a:ext cx="9144000" cy="3785652"/>
          </a:xfrm>
          <a:prstGeom prst="rect">
            <a:avLst/>
          </a:prstGeom>
          <a:noFill/>
          <a:ln w="9525">
            <a:noFill/>
            <a:miter lim="800000"/>
            <a:headEnd/>
            <a:tailEnd/>
          </a:ln>
        </p:spPr>
        <p:txBody>
          <a:bodyPr wrap="square">
            <a:spAutoFit/>
          </a:bodyPr>
          <a:lstStyle/>
          <a:p>
            <a:pPr>
              <a:lnSpc>
                <a:spcPct val="150000"/>
              </a:lnSpc>
              <a:buSzPct val="237000"/>
              <a:buFontTx/>
              <a:buBlip>
                <a:blip r:embed="rId2"/>
              </a:buBlip>
            </a:pPr>
            <a:r>
              <a:rPr lang="en-US" sz="3200" dirty="0">
                <a:latin typeface="Corbel" charset="0"/>
              </a:rPr>
              <a:t> Some natural resources are not used up.</a:t>
            </a:r>
          </a:p>
          <a:p>
            <a:pPr>
              <a:lnSpc>
                <a:spcPct val="150000"/>
              </a:lnSpc>
              <a:buSzPct val="237000"/>
              <a:buFontTx/>
              <a:buBlip>
                <a:blip r:embed="rId2"/>
              </a:buBlip>
            </a:pPr>
            <a:r>
              <a:rPr lang="en-US" sz="3200" dirty="0">
                <a:latin typeface="Corbel" charset="0"/>
              </a:rPr>
              <a:t> Plants need sunlight, air, and water to grow.</a:t>
            </a:r>
          </a:p>
          <a:p>
            <a:pPr>
              <a:lnSpc>
                <a:spcPct val="150000"/>
              </a:lnSpc>
              <a:buSzPct val="237000"/>
              <a:buFontTx/>
              <a:buBlip>
                <a:blip r:embed="rId2"/>
              </a:buBlip>
            </a:pPr>
            <a:r>
              <a:rPr lang="en-US" sz="3200" dirty="0">
                <a:latin typeface="Corbel" charset="0"/>
              </a:rPr>
              <a:t> We need air to breathe and water to drink. </a:t>
            </a:r>
          </a:p>
          <a:p>
            <a:pPr>
              <a:lnSpc>
                <a:spcPct val="150000"/>
              </a:lnSpc>
              <a:buSzPct val="237000"/>
              <a:buFontTx/>
              <a:buBlip>
                <a:blip r:embed="rId2"/>
              </a:buBlip>
            </a:pPr>
            <a:r>
              <a:rPr lang="en-US" sz="3200" dirty="0">
                <a:latin typeface="Corbel" charset="0"/>
              </a:rPr>
              <a:t> These resources are not used up. </a:t>
            </a:r>
          </a:p>
          <a:p>
            <a:pPr>
              <a:lnSpc>
                <a:spcPct val="150000"/>
              </a:lnSpc>
              <a:buSzPct val="237000"/>
              <a:buFontTx/>
              <a:buBlip>
                <a:blip r:embed="rId2"/>
              </a:buBlip>
            </a:pPr>
            <a:r>
              <a:rPr lang="en-US" sz="3200" dirty="0">
                <a:latin typeface="Corbel" charset="0"/>
              </a:rPr>
              <a:t> </a:t>
            </a:r>
            <a:r>
              <a:rPr lang="en-US" sz="3200" dirty="0">
                <a:solidFill>
                  <a:srgbClr val="FF0000"/>
                </a:solidFill>
                <a:latin typeface="Corbel" charset="0"/>
              </a:rPr>
              <a:t>Sunlight, air, and water</a:t>
            </a:r>
            <a:r>
              <a:rPr lang="en-US" sz="3200" dirty="0">
                <a:latin typeface="Corbel" charset="0"/>
              </a:rPr>
              <a:t> are always available.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p:cTn id="19" dur="500" decel="50000" fill="hold">
                                          <p:stCondLst>
                                            <p:cond delay="0"/>
                                          </p:stCondLst>
                                        </p:cTn>
                                        <p:tgtEl>
                                          <p:spTgt spid="4">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p:cTn id="31" dur="500" decel="50000" fill="hold">
                                          <p:stCondLst>
                                            <p:cond delay="0"/>
                                          </p:stCondLst>
                                        </p:cTn>
                                        <p:tgtEl>
                                          <p:spTgt spid="4">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4">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4">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4">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4">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4">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4">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p:cTn id="43" dur="500" decel="50000" fill="hold">
                                          <p:stCondLst>
                                            <p:cond delay="0"/>
                                          </p:stCondLst>
                                        </p:cTn>
                                        <p:tgtEl>
                                          <p:spTgt spid="4">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4">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4">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4">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4">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4">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4">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 calcmode="lin" valueType="num">
                                      <p:cBhvr>
                                        <p:cTn id="55" dur="500" decel="50000" fill="hold">
                                          <p:stCondLst>
                                            <p:cond delay="0"/>
                                          </p:stCondLst>
                                        </p:cTn>
                                        <p:tgtEl>
                                          <p:spTgt spid="4">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4">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4">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4">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4">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4">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4"/>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Renewable Resources</a:t>
            </a:r>
            <a:endParaRPr lang="en-US" sz="3600" b="1" dirty="0">
              <a:solidFill>
                <a:srgbClr val="FF0000"/>
              </a:solidFill>
            </a:endParaRPr>
          </a:p>
        </p:txBody>
      </p:sp>
      <p:pic>
        <p:nvPicPr>
          <p:cNvPr id="1026" name="Picture 2" descr="C:\Users\rgukt\Desktop\ES MATERIAL_IMAGES\w1.jpg"/>
          <p:cNvPicPr>
            <a:picLocks noGrp="1" noChangeAspect="1" noChangeArrowheads="1"/>
          </p:cNvPicPr>
          <p:nvPr>
            <p:ph idx="1"/>
          </p:nvPr>
        </p:nvPicPr>
        <p:blipFill>
          <a:blip r:embed="rId2" cstate="print"/>
          <a:srcRect/>
          <a:stretch>
            <a:fillRect/>
          </a:stretch>
        </p:blipFill>
        <p:spPr bwMode="auto">
          <a:xfrm>
            <a:off x="457200" y="1447800"/>
            <a:ext cx="3657600" cy="2590800"/>
          </a:xfrm>
          <a:prstGeom prst="rect">
            <a:avLst/>
          </a:prstGeom>
          <a:noFill/>
        </p:spPr>
      </p:pic>
      <p:pic>
        <p:nvPicPr>
          <p:cNvPr id="1027" name="Picture 3" descr="C:\Users\rgukt\Desktop\ES MATERIAL_IMAGES\images (14).jpg"/>
          <p:cNvPicPr>
            <a:picLocks noChangeAspect="1" noChangeArrowheads="1"/>
          </p:cNvPicPr>
          <p:nvPr/>
        </p:nvPicPr>
        <p:blipFill>
          <a:blip r:embed="rId3" cstate="print"/>
          <a:srcRect/>
          <a:stretch>
            <a:fillRect/>
          </a:stretch>
        </p:blipFill>
        <p:spPr bwMode="auto">
          <a:xfrm>
            <a:off x="3733800" y="1447800"/>
            <a:ext cx="3886200" cy="2590800"/>
          </a:xfrm>
          <a:prstGeom prst="rect">
            <a:avLst/>
          </a:prstGeom>
          <a:noFill/>
        </p:spPr>
      </p:pic>
      <p:pic>
        <p:nvPicPr>
          <p:cNvPr id="1029" name="Picture 5" descr="C:\Users\rgukt\Desktop\ES MATERIAL_IMAGES\images (7).jpg"/>
          <p:cNvPicPr>
            <a:picLocks noChangeAspect="1" noChangeArrowheads="1"/>
          </p:cNvPicPr>
          <p:nvPr/>
        </p:nvPicPr>
        <p:blipFill>
          <a:blip r:embed="rId4" cstate="print"/>
          <a:srcRect/>
          <a:stretch>
            <a:fillRect/>
          </a:stretch>
        </p:blipFill>
        <p:spPr bwMode="auto">
          <a:xfrm>
            <a:off x="7467600" y="1447800"/>
            <a:ext cx="1476375" cy="2743200"/>
          </a:xfrm>
          <a:prstGeom prst="rect">
            <a:avLst/>
          </a:prstGeom>
          <a:noFill/>
        </p:spPr>
      </p:pic>
      <p:pic>
        <p:nvPicPr>
          <p:cNvPr id="1030" name="Picture 6" descr="C:\Users\rgukt\Desktop\ES MATERIAL_IMAGES\images (10).jpg"/>
          <p:cNvPicPr>
            <a:picLocks noChangeAspect="1" noChangeArrowheads="1"/>
          </p:cNvPicPr>
          <p:nvPr/>
        </p:nvPicPr>
        <p:blipFill>
          <a:blip r:embed="rId5" cstate="print"/>
          <a:srcRect/>
          <a:stretch>
            <a:fillRect/>
          </a:stretch>
        </p:blipFill>
        <p:spPr bwMode="auto">
          <a:xfrm>
            <a:off x="4874491" y="3962400"/>
            <a:ext cx="4040909" cy="2667000"/>
          </a:xfrm>
          <a:prstGeom prst="rect">
            <a:avLst/>
          </a:prstGeom>
          <a:noFill/>
        </p:spPr>
      </p:pic>
      <p:pic>
        <p:nvPicPr>
          <p:cNvPr id="1031" name="Picture 7" descr="C:\Users\rgukt\Desktop\ES MATERIAL_IMAGES\2.NATURAL RESOURCES\SOLAR PLATES.jpg"/>
          <p:cNvPicPr>
            <a:picLocks noChangeAspect="1" noChangeArrowheads="1"/>
          </p:cNvPicPr>
          <p:nvPr/>
        </p:nvPicPr>
        <p:blipFill>
          <a:blip r:embed="rId6" cstate="print"/>
          <a:srcRect/>
          <a:stretch>
            <a:fillRect/>
          </a:stretch>
        </p:blipFill>
        <p:spPr bwMode="auto">
          <a:xfrm>
            <a:off x="457200" y="4038600"/>
            <a:ext cx="4495800" cy="2590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251062"/>
          </a:xfrm>
        </p:spPr>
        <p:txBody>
          <a:bodyPr>
            <a:normAutofit fontScale="90000"/>
          </a:bodyPr>
          <a:lstStyle/>
          <a:p>
            <a:pPr eaLnBrk="1" fontAlgn="auto" hangingPunct="1">
              <a:spcAft>
                <a:spcPts val="0"/>
              </a:spcAft>
              <a:defRPr/>
            </a:pPr>
            <a:r>
              <a:rPr lang="en-US" dirty="0" smtClean="0">
                <a:solidFill>
                  <a:schemeClr val="accent1">
                    <a:satMod val="150000"/>
                  </a:schemeClr>
                </a:solidFill>
                <a:ea typeface="+mj-ea"/>
              </a:rPr>
              <a:t>Non renewable resources</a:t>
            </a:r>
            <a:r>
              <a:rPr lang="en-US" dirty="0" smtClean="0">
                <a:solidFill>
                  <a:schemeClr val="accent1">
                    <a:satMod val="150000"/>
                  </a:schemeClr>
                </a:solidFill>
                <a:ea typeface="+mj-ea"/>
              </a:rPr>
              <a:t>: Resources </a:t>
            </a:r>
            <a:r>
              <a:rPr lang="en-US" dirty="0" smtClean="0">
                <a:solidFill>
                  <a:schemeClr val="accent1">
                    <a:satMod val="150000"/>
                  </a:schemeClr>
                </a:solidFill>
                <a:ea typeface="+mj-ea"/>
              </a:rPr>
              <a:t>That Cannot be Replaced</a:t>
            </a:r>
            <a:endParaRPr lang="en-US" dirty="0">
              <a:solidFill>
                <a:schemeClr val="accent1">
                  <a:satMod val="150000"/>
                </a:schemeClr>
              </a:solidFill>
              <a:ea typeface="+mj-ea"/>
            </a:endParaRPr>
          </a:p>
        </p:txBody>
      </p:sp>
      <p:sp>
        <p:nvSpPr>
          <p:cNvPr id="3" name="TextBox 2"/>
          <p:cNvSpPr txBox="1"/>
          <p:nvPr/>
        </p:nvSpPr>
        <p:spPr>
          <a:xfrm>
            <a:off x="203200" y="1778000"/>
            <a:ext cx="8720138" cy="4876800"/>
          </a:xfrm>
          <a:prstGeom prst="rect">
            <a:avLst/>
          </a:prstGeom>
          <a:solidFill>
            <a:schemeClr val="accent4">
              <a:lumMod val="20000"/>
              <a:lumOff val="80000"/>
            </a:schemeClr>
          </a:solidFill>
        </p:spPr>
        <p:txBody>
          <a:bodyPr>
            <a:normAutofit/>
          </a:bodyPr>
          <a:lstStyle/>
          <a:p>
            <a:pPr>
              <a:lnSpc>
                <a:spcPct val="150000"/>
              </a:lnSpc>
              <a:buSzPct val="203000"/>
              <a:buFontTx/>
              <a:buBlip>
                <a:blip r:embed="rId3"/>
              </a:buBlip>
              <a:defRPr/>
            </a:pPr>
            <a:r>
              <a:rPr lang="en-US" sz="3200" dirty="0">
                <a:solidFill>
                  <a:srgbClr val="2F6231"/>
                </a:solidFill>
                <a:latin typeface="Corbel" charset="0"/>
              </a:rPr>
              <a:t>A nonrenewable resource is a resource that cannot be replaced. </a:t>
            </a:r>
          </a:p>
          <a:p>
            <a:pPr>
              <a:lnSpc>
                <a:spcPct val="150000"/>
              </a:lnSpc>
              <a:buSzPct val="203000"/>
              <a:buFontTx/>
              <a:buBlip>
                <a:blip r:embed="rId3"/>
              </a:buBlip>
              <a:defRPr/>
            </a:pPr>
            <a:r>
              <a:rPr lang="en-US" sz="3200" dirty="0">
                <a:solidFill>
                  <a:srgbClr val="2F6231"/>
                </a:solidFill>
                <a:latin typeface="Corbel" charset="0"/>
              </a:rPr>
              <a:t> Many natural resources come from below the ground.</a:t>
            </a:r>
          </a:p>
          <a:p>
            <a:pPr>
              <a:lnSpc>
                <a:spcPct val="150000"/>
              </a:lnSpc>
              <a:buSzPct val="203000"/>
              <a:buFontTx/>
              <a:buBlip>
                <a:blip r:embed="rId3"/>
              </a:buBlip>
              <a:defRPr/>
            </a:pPr>
            <a:r>
              <a:rPr lang="en-US" sz="3200" dirty="0">
                <a:solidFill>
                  <a:srgbClr val="2F6231"/>
                </a:solidFill>
                <a:latin typeface="Corbel" charset="0"/>
              </a:rPr>
              <a:t> Miners dig into the ground to get rocks called ores.</a:t>
            </a:r>
          </a:p>
          <a:p>
            <a:pPr>
              <a:lnSpc>
                <a:spcPct val="150000"/>
              </a:lnSpc>
              <a:buSzPct val="203000"/>
              <a:buFontTx/>
              <a:buBlip>
                <a:blip r:embed="rId3"/>
              </a:buBlip>
              <a:defRPr/>
            </a:pPr>
            <a:endParaRPr lang="en-US" sz="3200" dirty="0">
              <a:solidFill>
                <a:srgbClr val="2F6231"/>
              </a:solidFill>
              <a:latin typeface="Corbel" charset="0"/>
            </a:endParaRPr>
          </a:p>
          <a:p>
            <a:pPr>
              <a:lnSpc>
                <a:spcPct val="150000"/>
              </a:lnSpc>
              <a:buSzPct val="203000"/>
              <a:buFontTx/>
              <a:buBlip>
                <a:blip r:embed="rId3"/>
              </a:buBlip>
              <a:defRPr/>
            </a:pPr>
            <a:endParaRPr lang="en-US" sz="3200" dirty="0">
              <a:solidFill>
                <a:srgbClr val="2F6231"/>
              </a:solidFill>
              <a:latin typeface="Corbe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iterate type="wd">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iterate type="wd">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edg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iterate type="wd">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edg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1674</Words>
  <Application>Microsoft Office PowerPoint</Application>
  <PresentationFormat>On-screen Show (4:3)</PresentationFormat>
  <Paragraphs>167</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UNIT 2 NATURAL RESOURCES</vt:lpstr>
      <vt:lpstr>2.1 Introduction to Natural Resources</vt:lpstr>
      <vt:lpstr>Introduction </vt:lpstr>
      <vt:lpstr>Natural resources are- Biotic / Abiotic </vt:lpstr>
      <vt:lpstr>Slide 5</vt:lpstr>
      <vt:lpstr>TYPES: </vt:lpstr>
      <vt:lpstr>Renewable resources: An Endless Supply of Resources</vt:lpstr>
      <vt:lpstr>Renewable Resources</vt:lpstr>
      <vt:lpstr>Non renewable resources: Resources That Cannot be Replaced</vt:lpstr>
      <vt:lpstr>Slide 10</vt:lpstr>
      <vt:lpstr>NATURAL RESERVES OF INDIA</vt:lpstr>
      <vt:lpstr>NATURAL RESOURCES EXAMPLES</vt:lpstr>
      <vt:lpstr>Earth’s Resources and Humans:</vt:lpstr>
      <vt:lpstr> Resources on the earth :-</vt:lpstr>
      <vt:lpstr>Atmosphere </vt:lpstr>
      <vt:lpstr>Composition of Atmosphere</vt:lpstr>
      <vt:lpstr>Layers of atmosphere</vt:lpstr>
      <vt:lpstr>1. Troposphere</vt:lpstr>
      <vt:lpstr>Atmosphere Layers</vt:lpstr>
      <vt:lpstr>2. Stratosphere</vt:lpstr>
      <vt:lpstr>Slide 21</vt:lpstr>
      <vt:lpstr>3. Mesosphere</vt:lpstr>
      <vt:lpstr>4. Thermosphere</vt:lpstr>
      <vt:lpstr> Air (Atmosphere) :-</vt:lpstr>
      <vt:lpstr> i) The role of atmosphere in climate control :-</vt:lpstr>
      <vt:lpstr>2 Hydrosphere (Water): A wonder liquid </vt:lpstr>
      <vt:lpstr>3.LITHOSPHERE</vt:lpstr>
      <vt:lpstr>b) Composition of soil :-</vt:lpstr>
      <vt:lpstr>d) Soil erosion :-</vt:lpstr>
      <vt:lpstr>4) Biosphere </vt:lpstr>
      <vt:lpstr>UNIT 2. ACTIVITIES</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Natural Resources</dc:title>
  <dc:creator>rgukt</dc:creator>
  <cp:lastModifiedBy>Windows User</cp:lastModifiedBy>
  <cp:revision>109</cp:revision>
  <dcterms:created xsi:type="dcterms:W3CDTF">2016-12-29T18:01:49Z</dcterms:created>
  <dcterms:modified xsi:type="dcterms:W3CDTF">2022-11-30T08:32:32Z</dcterms:modified>
</cp:coreProperties>
</file>