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7" r:id="rId2"/>
    <p:sldId id="311" r:id="rId3"/>
    <p:sldId id="312" r:id="rId4"/>
    <p:sldId id="318" r:id="rId5"/>
    <p:sldId id="313" r:id="rId6"/>
    <p:sldId id="264" r:id="rId7"/>
    <p:sldId id="314" r:id="rId8"/>
    <p:sldId id="263" r:id="rId9"/>
    <p:sldId id="315" r:id="rId10"/>
    <p:sldId id="271" r:id="rId11"/>
    <p:sldId id="28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0202"/>
    <a:srgbClr val="3E575B"/>
    <a:srgbClr val="C4CDE8"/>
    <a:srgbClr val="EAEAEA"/>
    <a:srgbClr val="224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9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6895D-ED80-4764-93C5-8806F2EFDA07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12F0D-7AC6-4DB4-A8B8-9E24057C4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8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CCE1-DE81-4C12-98AA-36B1AE9358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4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2F0D-7AC6-4DB4-A8B8-9E24057C42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2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EDCF0-DFCB-4AF8-B907-8A1E92260E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8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96A1FC-AC29-4173-B86F-D7B0331C0CAD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57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EDCF0-DFCB-4AF8-B907-8A1E92260E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2F0D-7AC6-4DB4-A8B8-9E24057C42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4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EDCF0-DFCB-4AF8-B907-8A1E92260E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8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2F0D-7AC6-4DB4-A8B8-9E24057C42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44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EDCF0-DFCB-4AF8-B907-8A1E92260E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3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12F0D-7AC6-4DB4-A8B8-9E24057C42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51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EDCF0-DFCB-4AF8-B907-8A1E92260E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>
            <a:lumMod val="7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占位符 1"/>
          <p:cNvSpPr txBox="1">
            <a:spLocks noChangeArrowheads="1"/>
          </p:cNvSpPr>
          <p:nvPr userDrawn="1"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26" name="文本占位符 2"/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27" name="标题占位符 1"/>
          <p:cNvSpPr>
            <a:spLocks noChangeArrowheads="1"/>
          </p:cNvSpPr>
          <p:nvPr userDrawn="1"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>
                <a:latin typeface="Calibri" panose="020F0502020204030204" pitchFamily="34" charset="0"/>
                <a:sym typeface="宋体" panose="02010600030101010101" pitchFamily="2" charset="-122"/>
              </a:rPr>
              <a:t>单击此处编辑母版标题样式</a:t>
            </a:r>
            <a:endParaRPr lang="zh-CN" altLang="en-US"/>
          </a:p>
        </p:txBody>
      </p:sp>
      <p:sp>
        <p:nvSpPr>
          <p:cNvPr id="28" name="文本占位符 2"/>
          <p:cNvSpPr>
            <a:spLocks noChangeArrowheads="1"/>
          </p:cNvSpPr>
          <p:nvPr userDrawn="1"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Calibri" panose="020F0502020204030204" pitchFamily="34" charset="0"/>
                <a:sym typeface="Calibri" panose="020F0502020204030204" pitchFamily="34" charset="0"/>
              </a:rPr>
              <a:t>单击此处编辑母版文本样式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>
                <a:latin typeface="Calibri" panose="020F0502020204030204" pitchFamily="34" charset="0"/>
                <a:sym typeface="Calibri" panose="020F0502020204030204" pitchFamily="34" charset="0"/>
              </a:rPr>
              <a:t>第二级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Calibri" panose="020F0502020204030204" pitchFamily="34" charset="0"/>
                <a:sym typeface="Calibri" panose="020F0502020204030204" pitchFamily="34" charset="0"/>
              </a:rPr>
              <a:t>第三级</a:t>
            </a:r>
          </a:p>
          <a:p>
            <a:pPr lvl="3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latin typeface="Calibri" panose="020F0502020204030204" pitchFamily="34" charset="0"/>
                <a:sym typeface="Calibri" panose="020F0502020204030204" pitchFamily="34" charset="0"/>
              </a:rPr>
              <a:t>第四级</a:t>
            </a:r>
          </a:p>
          <a:p>
            <a:pPr lvl="4">
              <a:spcBef>
                <a:spcPct val="20000"/>
              </a:spcBef>
              <a:buFont typeface="Arial" panose="020B0604020202020204" pitchFamily="34" charset="0"/>
              <a:buChar char="»"/>
            </a:pPr>
            <a:r>
              <a:rPr lang="zh-CN" altLang="en-US" sz="2000">
                <a:latin typeface="Calibri" panose="020F0502020204030204" pitchFamily="34" charset="0"/>
                <a:sym typeface="Calibri" panose="020F0502020204030204" pitchFamily="34" charset="0"/>
              </a:rPr>
              <a:t>第五级</a:t>
            </a:r>
            <a:endParaRPr lang="zh-CN" altLang="en-US"/>
          </a:p>
        </p:txBody>
      </p:sp>
      <p:sp>
        <p:nvSpPr>
          <p:cNvPr id="29" name="圆角矩形 9"/>
          <p:cNvSpPr>
            <a:spLocks noChangeArrowheads="1"/>
          </p:cNvSpPr>
          <p:nvPr userDrawn="1"/>
        </p:nvSpPr>
        <p:spPr bwMode="auto">
          <a:xfrm>
            <a:off x="188913" y="187590"/>
            <a:ext cx="11842220" cy="6482820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00" cap="rnd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" name="圆角矩形 10"/>
          <p:cNvSpPr>
            <a:spLocks noChangeArrowheads="1"/>
          </p:cNvSpPr>
          <p:nvPr userDrawn="1"/>
        </p:nvSpPr>
        <p:spPr bwMode="auto">
          <a:xfrm>
            <a:off x="242887" y="304800"/>
            <a:ext cx="11652779" cy="6227763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00" cap="rnd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1" name="图片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43000"/>
            <a:ext cx="5000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3013075"/>
            <a:ext cx="5000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3635375"/>
            <a:ext cx="5000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259263"/>
            <a:ext cx="5000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881563"/>
            <a:ext cx="50006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389188"/>
            <a:ext cx="5000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765300"/>
            <a:ext cx="50006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5505450"/>
            <a:ext cx="5000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" y="6051550"/>
            <a:ext cx="5000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" y="631825"/>
            <a:ext cx="5000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6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1F4C9-A7DC-4B11-B0B2-5C818E595D67}" type="datetimeFigureOut">
              <a:rPr lang="zh-CN" altLang="en-US" smtClean="0"/>
              <a:t>2022-03-18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7BD7-434E-4439-96DC-EC30DC9B1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2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01894" y="2318783"/>
            <a:ext cx="68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基于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yolov5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的视频目标检测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04989" y="3402117"/>
            <a:ext cx="467658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汇报人：第一组</a:t>
            </a:r>
          </a:p>
        </p:txBody>
      </p:sp>
      <p:sp>
        <p:nvSpPr>
          <p:cNvPr id="2" name="椭圆 1"/>
          <p:cNvSpPr>
            <a:spLocks noChangeAspect="1"/>
          </p:cNvSpPr>
          <p:nvPr/>
        </p:nvSpPr>
        <p:spPr>
          <a:xfrm>
            <a:off x="7720492" y="-3337089"/>
            <a:ext cx="6928701" cy="749431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9902263" y="2718377"/>
            <a:ext cx="4613977" cy="4613977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831068" y="438900"/>
            <a:ext cx="468000" cy="468000"/>
            <a:chOff x="7575429" y="2806467"/>
            <a:chExt cx="1392667" cy="1392667"/>
          </a:xfrm>
        </p:grpSpPr>
        <p:sp>
          <p:nvSpPr>
            <p:cNvPr id="42" name="椭圆 41"/>
            <p:cNvSpPr/>
            <p:nvPr/>
          </p:nvSpPr>
          <p:spPr>
            <a:xfrm>
              <a:off x="7575429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ysClr val="windowText" lastClr="000000"/>
                </a:solidFill>
                <a:latin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7809898" y="3166582"/>
              <a:ext cx="923728" cy="628214"/>
              <a:chOff x="3897313" y="2018126"/>
              <a:chExt cx="749300" cy="509588"/>
            </a:xfrm>
            <a:solidFill>
              <a:schemeClr val="bg1"/>
            </a:solidFill>
          </p:grpSpPr>
          <p:sp>
            <p:nvSpPr>
              <p:cNvPr id="44" name="Freeform 8"/>
              <p:cNvSpPr>
                <a:spLocks noEditPoints="1"/>
              </p:cNvSpPr>
              <p:nvPr/>
            </p:nvSpPr>
            <p:spPr bwMode="auto">
              <a:xfrm>
                <a:off x="3897313" y="2018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ea"/>
                </a:endParaRPr>
              </a:p>
            </p:txBody>
          </p:sp>
          <p:sp>
            <p:nvSpPr>
              <p:cNvPr id="57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ea"/>
                </a:endParaRPr>
              </a:p>
            </p:txBody>
          </p:sp>
          <p:sp>
            <p:nvSpPr>
              <p:cNvPr id="58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ea"/>
                </a:endParaRPr>
              </a:p>
            </p:txBody>
          </p:sp>
          <p:sp>
            <p:nvSpPr>
              <p:cNvPr id="59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ea"/>
                </a:endParaRPr>
              </a:p>
            </p:txBody>
          </p:sp>
          <p:sp>
            <p:nvSpPr>
              <p:cNvPr id="60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ea"/>
                </a:endParaRPr>
              </a:p>
            </p:txBody>
          </p:sp>
          <p:sp>
            <p:nvSpPr>
              <p:cNvPr id="61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ea"/>
                </a:endParaRPr>
              </a:p>
            </p:txBody>
          </p:sp>
          <p:sp>
            <p:nvSpPr>
              <p:cNvPr id="62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ea"/>
                </a:endParaRPr>
              </a:p>
            </p:txBody>
          </p:sp>
          <p:sp>
            <p:nvSpPr>
              <p:cNvPr id="63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ea"/>
                </a:endParaRPr>
              </a:p>
            </p:txBody>
          </p:sp>
          <p:sp>
            <p:nvSpPr>
              <p:cNvPr id="64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ea"/>
                </a:endParaRPr>
              </a:p>
            </p:txBody>
          </p:sp>
          <p:sp>
            <p:nvSpPr>
              <p:cNvPr id="65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ea"/>
                </a:endParaRPr>
              </a:p>
            </p:txBody>
          </p:sp>
          <p:sp>
            <p:nvSpPr>
              <p:cNvPr id="66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ea"/>
                </a:endParaRPr>
              </a:p>
            </p:txBody>
          </p:sp>
        </p:grpSp>
      </p:grpSp>
      <p:sp>
        <p:nvSpPr>
          <p:cNvPr id="67" name="文本框 66"/>
          <p:cNvSpPr txBox="1"/>
          <p:nvPr/>
        </p:nvSpPr>
        <p:spPr>
          <a:xfrm>
            <a:off x="1341270" y="442068"/>
            <a:ext cx="23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后续工作规划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F6D5C-71A7-4F9E-93FF-DA3952496E2F}"/>
              </a:ext>
            </a:extLst>
          </p:cNvPr>
          <p:cNvSpPr txBox="1"/>
          <p:nvPr/>
        </p:nvSpPr>
        <p:spPr>
          <a:xfrm>
            <a:off x="1133135" y="1183640"/>
            <a:ext cx="687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yolov5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的考场纪律实时检测系统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3BD3A5-15A2-4FD4-B530-2DDC27FDF537}"/>
              </a:ext>
            </a:extLst>
          </p:cNvPr>
          <p:cNvSpPr txBox="1"/>
          <p:nvPr/>
        </p:nvSpPr>
        <p:spPr>
          <a:xfrm>
            <a:off x="1180815" y="1838917"/>
            <a:ext cx="10000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对输入的摄像头影像进行实时处理，在一定的延时时间内识别出学生并判断是否存在作弊行为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085202-46CA-4866-B05F-7AAB6FEB6B84}"/>
              </a:ext>
            </a:extLst>
          </p:cNvPr>
          <p:cNvSpPr txBox="1"/>
          <p:nvPr/>
        </p:nvSpPr>
        <p:spPr>
          <a:xfrm>
            <a:off x="1180815" y="2866854"/>
            <a:ext cx="1007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研究计算机视觉、人工智能等领域有关人体检测、动作识别的算法，设计能一定程度上区分作弊与非作弊行为图像的算法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901DEE-5D3A-48ED-988E-085925D560F2}"/>
              </a:ext>
            </a:extLst>
          </p:cNvPr>
          <p:cNvSpPr txBox="1"/>
          <p:nvPr/>
        </p:nvSpPr>
        <p:spPr>
          <a:xfrm>
            <a:off x="1220275" y="3986649"/>
            <a:ext cx="1007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在检测到作弊行为后可以报警，并在视频影像中显示检测到作弊行为的图像区域</a:t>
            </a:r>
          </a:p>
        </p:txBody>
      </p:sp>
    </p:spTree>
    <p:extLst>
      <p:ext uri="{BB962C8B-B14F-4D97-AF65-F5344CB8AC3E}">
        <p14:creationId xmlns:p14="http://schemas.microsoft.com/office/powerpoint/2010/main" val="30713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27962" y="2238838"/>
            <a:ext cx="4736075" cy="185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>
                <a:solidFill>
                  <a:schemeClr val="accent1"/>
                </a:solidFill>
                <a:latin typeface="Impact" pitchFamily="34" charset="0"/>
                <a:ea typeface="微软雅黑 Light" panose="020B0502040204020203" pitchFamily="34" charset="-122"/>
              </a:rPr>
              <a:t>THANKS!</a:t>
            </a:r>
            <a:endParaRPr lang="zh-CN" altLang="en-US" sz="8800" dirty="0">
              <a:solidFill>
                <a:schemeClr val="accent1"/>
              </a:solidFill>
              <a:latin typeface="Impact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3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5962651" y="1432985"/>
            <a:ext cx="675216" cy="673100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733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69152" y="1456270"/>
            <a:ext cx="3969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Times New Roman" panose="02020603050405020304" pitchFamily="18" charset="0"/>
              </a:rPr>
              <a:t>研究背景简介</a:t>
            </a:r>
            <a:endParaRPr lang="zh-CN" altLang="zh-CN" sz="3200" kern="1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962651" y="2438401"/>
            <a:ext cx="675216" cy="673100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733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69151" y="2474387"/>
            <a:ext cx="3867149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Times New Roman" panose="02020603050405020304" pitchFamily="18" charset="0"/>
              </a:rPr>
              <a:t>研究问题定义</a:t>
            </a:r>
            <a:endParaRPr lang="zh-CN" altLang="zh-CN" sz="3200" kern="1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962651" y="3443818"/>
            <a:ext cx="675216" cy="673100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733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69151" y="3462870"/>
            <a:ext cx="45974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Times New Roman" panose="02020603050405020304" pitchFamily="18" charset="0"/>
              </a:rPr>
              <a:t>简单示例展示</a:t>
            </a:r>
            <a:endParaRPr lang="zh-CN" altLang="zh-CN" sz="3200" kern="1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962651" y="4449234"/>
            <a:ext cx="675216" cy="673100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733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69152" y="4478870"/>
            <a:ext cx="4591049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Times New Roman" panose="02020603050405020304" pitchFamily="18" charset="0"/>
              </a:rPr>
              <a:t>后续工作规划</a:t>
            </a:r>
            <a:endParaRPr lang="zh-CN" altLang="zh-CN" sz="3200" kern="1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2" name="文本框 1"/>
          <p:cNvSpPr txBox="1">
            <a:spLocks noChangeArrowheads="1"/>
          </p:cNvSpPr>
          <p:nvPr/>
        </p:nvSpPr>
        <p:spPr bwMode="auto">
          <a:xfrm>
            <a:off x="1144820" y="1796412"/>
            <a:ext cx="3983567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sz="3733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目录 </a:t>
            </a:r>
            <a:r>
              <a:rPr lang="en-US" altLang="zh-CN" sz="3733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/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13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20" y="2937935"/>
            <a:ext cx="3881967" cy="213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55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/>
      <p:bldP spid="29" grpId="0" animBg="1"/>
      <p:bldP spid="29" grpId="1" animBg="1"/>
      <p:bldP spid="30" grpId="0"/>
      <p:bldP spid="31" grpId="0" animBg="1"/>
      <p:bldP spid="31" grpId="1" animBg="1"/>
      <p:bldP spid="32" grpId="0"/>
      <p:bldP spid="33" grpId="0" animBg="1"/>
      <p:bldP spid="33" grpId="1" animBg="1"/>
      <p:bldP spid="34" grpId="0"/>
      <p:bldP spid="51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9"/>
          <p:cNvGrpSpPr>
            <a:grpSpLocks/>
          </p:cNvGrpSpPr>
          <p:nvPr/>
        </p:nvGrpSpPr>
        <p:grpSpPr bwMode="auto">
          <a:xfrm>
            <a:off x="2398185" y="2313518"/>
            <a:ext cx="7395633" cy="2120900"/>
            <a:chOff x="1649756" y="1616843"/>
            <a:chExt cx="5454428" cy="1797770"/>
          </a:xfrm>
        </p:grpSpPr>
        <p:sp>
          <p:nvSpPr>
            <p:cNvPr id="6" name="矩形 5"/>
            <p:cNvSpPr/>
            <p:nvPr/>
          </p:nvSpPr>
          <p:spPr>
            <a:xfrm>
              <a:off x="1649756" y="1616843"/>
              <a:ext cx="5454428" cy="1797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49756" y="3414613"/>
              <a:ext cx="5435695" cy="0"/>
            </a:xfrm>
            <a:prstGeom prst="line">
              <a:avLst/>
            </a:prstGeom>
            <a:ln w="82550">
              <a:solidFill>
                <a:srgbClr val="FDFBF4"/>
              </a:solidFill>
            </a:ln>
            <a:effectLst>
              <a:outerShdw blurRad="114300" dist="50800" dir="36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668489" y="1616843"/>
              <a:ext cx="5435695" cy="0"/>
            </a:xfrm>
            <a:prstGeom prst="line">
              <a:avLst/>
            </a:prstGeom>
            <a:ln w="82550">
              <a:solidFill>
                <a:srgbClr val="FDFBF4"/>
              </a:solidFill>
            </a:ln>
            <a:effectLst>
              <a:outerShdw blurRad="76200" dist="50800" dir="18900000" sx="99000" sy="99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/>
          <p:nvPr/>
        </p:nvSpPr>
        <p:spPr>
          <a:xfrm>
            <a:off x="2918884" y="2798539"/>
            <a:ext cx="6328833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6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研究背景简介</a:t>
            </a:r>
            <a:endParaRPr lang="zh-CN" altLang="zh-CN" sz="6000" b="1" kern="1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854035" y="434187"/>
            <a:ext cx="468000" cy="468000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676010" y="1814946"/>
              <a:ext cx="1083553" cy="597017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363765" y="456706"/>
            <a:ext cx="240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研究背景简介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1C21A9-3B6D-42CF-9901-A3567E13C37A}"/>
              </a:ext>
            </a:extLst>
          </p:cNvPr>
          <p:cNvSpPr txBox="1"/>
          <p:nvPr/>
        </p:nvSpPr>
        <p:spPr>
          <a:xfrm>
            <a:off x="1322035" y="1200728"/>
            <a:ext cx="9421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目标检测是计算机视觉和数字图像处理的一个热门方向，广泛应用于机器人导航、智能视频监控、工业检测、航空航天等诸多领域，通过计算机计算减少对人力资本的消耗，具有重要的现实意义。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39BED1CE-895F-4414-A337-23049129B5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83" y="2614901"/>
            <a:ext cx="7823200" cy="36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9"/>
          <p:cNvGrpSpPr>
            <a:grpSpLocks/>
          </p:cNvGrpSpPr>
          <p:nvPr/>
        </p:nvGrpSpPr>
        <p:grpSpPr bwMode="auto">
          <a:xfrm>
            <a:off x="2398185" y="2313518"/>
            <a:ext cx="7395633" cy="2120900"/>
            <a:chOff x="1649756" y="1616843"/>
            <a:chExt cx="5454428" cy="1797770"/>
          </a:xfrm>
          <a:solidFill>
            <a:schemeClr val="bg1"/>
          </a:solidFill>
        </p:grpSpPr>
        <p:sp>
          <p:nvSpPr>
            <p:cNvPr id="6" name="矩形 5"/>
            <p:cNvSpPr/>
            <p:nvPr/>
          </p:nvSpPr>
          <p:spPr>
            <a:xfrm>
              <a:off x="1649756" y="1616843"/>
              <a:ext cx="5454428" cy="179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49756" y="3414613"/>
              <a:ext cx="5435695" cy="0"/>
            </a:xfrm>
            <a:prstGeom prst="line">
              <a:avLst/>
            </a:prstGeom>
            <a:grpFill/>
            <a:ln w="82550">
              <a:solidFill>
                <a:srgbClr val="FDFBF4"/>
              </a:solidFill>
            </a:ln>
            <a:effectLst>
              <a:outerShdw blurRad="114300" dist="50800" dir="36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668489" y="1616843"/>
              <a:ext cx="5435695" cy="0"/>
            </a:xfrm>
            <a:prstGeom prst="line">
              <a:avLst/>
            </a:prstGeom>
            <a:grpFill/>
            <a:ln w="82550">
              <a:solidFill>
                <a:srgbClr val="FDFBF4"/>
              </a:solidFill>
            </a:ln>
            <a:effectLst>
              <a:outerShdw blurRad="76200" dist="50800" dir="18900000" sx="99000" sy="99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/>
          <p:nvPr/>
        </p:nvSpPr>
        <p:spPr>
          <a:xfrm>
            <a:off x="3464982" y="2781661"/>
            <a:ext cx="6328833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6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研究问题定义</a:t>
            </a:r>
            <a:endParaRPr lang="zh-CN" altLang="zh-CN" sz="6000" b="1" kern="1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8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/>
          <p:cNvGrpSpPr>
            <a:grpSpLocks noChangeAspect="1"/>
          </p:cNvGrpSpPr>
          <p:nvPr/>
        </p:nvGrpSpPr>
        <p:grpSpPr>
          <a:xfrm>
            <a:off x="866351" y="387691"/>
            <a:ext cx="468000" cy="468000"/>
            <a:chOff x="5314692" y="2806467"/>
            <a:chExt cx="1392667" cy="1392667"/>
          </a:xfrm>
        </p:grpSpPr>
        <p:sp>
          <p:nvSpPr>
            <p:cNvPr id="147" name="椭圆 146"/>
            <p:cNvSpPr/>
            <p:nvPr/>
          </p:nvSpPr>
          <p:spPr>
            <a:xfrm>
              <a:off x="5314692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Freeform 18"/>
            <p:cNvSpPr>
              <a:spLocks noEditPoints="1"/>
            </p:cNvSpPr>
            <p:nvPr/>
          </p:nvSpPr>
          <p:spPr bwMode="auto">
            <a:xfrm>
              <a:off x="5593576" y="2987276"/>
              <a:ext cx="812834" cy="974926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1372846" y="390859"/>
            <a:ext cx="23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研究问题定义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48A936-BFB6-44E3-AC7D-E2086D8F7F33}"/>
              </a:ext>
            </a:extLst>
          </p:cNvPr>
          <p:cNvSpPr txBox="1"/>
          <p:nvPr/>
        </p:nvSpPr>
        <p:spPr>
          <a:xfrm>
            <a:off x="960069" y="1306022"/>
            <a:ext cx="1057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目标检测的任务：找出视频中所有感兴趣的目标（物体），并获得这一目标的类别信息和位置信息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en-US" altLang="zh-CN" dirty="0">
                <a:latin typeface="Comic Sans MS" panose="030F0702030302020204" pitchFamily="66" charset="0"/>
                <a:ea typeface="仿宋" panose="02010609060101010101" pitchFamily="49" charset="-122"/>
              </a:rPr>
              <a:t>classification + localization</a:t>
            </a:r>
            <a:endParaRPr lang="zh-CN" altLang="en-US" dirty="0">
              <a:latin typeface="Comic Sans MS" panose="030F0702030302020204" pitchFamily="66" charset="0"/>
              <a:ea typeface="仿宋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6EB53E-E4FD-4874-857D-F52DBDFF49D0}"/>
              </a:ext>
            </a:extLst>
          </p:cNvPr>
          <p:cNvSpPr txBox="1"/>
          <p:nvPr/>
        </p:nvSpPr>
        <p:spPr>
          <a:xfrm>
            <a:off x="960069" y="2642769"/>
            <a:ext cx="1008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目标检测要解决的核心问题：目标可能出现在视频中的任何位置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      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目标有各种不同的大小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	      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目标可能有各种不同的形状</a:t>
            </a:r>
          </a:p>
        </p:txBody>
      </p:sp>
    </p:spTree>
    <p:extLst>
      <p:ext uri="{BB962C8B-B14F-4D97-AF65-F5344CB8AC3E}">
        <p14:creationId xmlns:p14="http://schemas.microsoft.com/office/powerpoint/2010/main" val="31985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9"/>
          <p:cNvGrpSpPr>
            <a:grpSpLocks/>
          </p:cNvGrpSpPr>
          <p:nvPr/>
        </p:nvGrpSpPr>
        <p:grpSpPr bwMode="auto">
          <a:xfrm>
            <a:off x="2398185" y="2313518"/>
            <a:ext cx="7395633" cy="2120900"/>
            <a:chOff x="1649756" y="1616843"/>
            <a:chExt cx="5454428" cy="1797770"/>
          </a:xfrm>
        </p:grpSpPr>
        <p:sp>
          <p:nvSpPr>
            <p:cNvPr id="6" name="矩形 5"/>
            <p:cNvSpPr/>
            <p:nvPr/>
          </p:nvSpPr>
          <p:spPr>
            <a:xfrm>
              <a:off x="1649756" y="1616843"/>
              <a:ext cx="5454428" cy="1797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49756" y="3414613"/>
              <a:ext cx="5435695" cy="0"/>
            </a:xfrm>
            <a:prstGeom prst="line">
              <a:avLst/>
            </a:prstGeom>
            <a:ln w="82550">
              <a:solidFill>
                <a:srgbClr val="FDFBF4"/>
              </a:solidFill>
            </a:ln>
            <a:effectLst>
              <a:outerShdw blurRad="114300" dist="50800" dir="36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668489" y="1616843"/>
              <a:ext cx="5435695" cy="0"/>
            </a:xfrm>
            <a:prstGeom prst="line">
              <a:avLst/>
            </a:prstGeom>
            <a:ln w="82550">
              <a:solidFill>
                <a:srgbClr val="FDFBF4"/>
              </a:solidFill>
            </a:ln>
            <a:effectLst>
              <a:outerShdw blurRad="76200" dist="50800" dir="18900000" sx="99000" sy="99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/>
          <p:nvPr/>
        </p:nvSpPr>
        <p:spPr>
          <a:xfrm>
            <a:off x="2918884" y="2740188"/>
            <a:ext cx="6328833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6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简单示例展示</a:t>
            </a:r>
            <a:endParaRPr lang="zh-CN" altLang="zh-CN" sz="6000" b="1" kern="1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>
            <a:grpSpLocks noChangeAspect="1"/>
          </p:cNvGrpSpPr>
          <p:nvPr/>
        </p:nvGrpSpPr>
        <p:grpSpPr>
          <a:xfrm>
            <a:off x="866351" y="387691"/>
            <a:ext cx="468000" cy="468000"/>
            <a:chOff x="5314692" y="2806467"/>
            <a:chExt cx="1392667" cy="1392667"/>
          </a:xfrm>
        </p:grpSpPr>
        <p:sp>
          <p:nvSpPr>
            <p:cNvPr id="77" name="椭圆 76"/>
            <p:cNvSpPr/>
            <p:nvPr/>
          </p:nvSpPr>
          <p:spPr>
            <a:xfrm>
              <a:off x="5314692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18"/>
            <p:cNvSpPr>
              <a:spLocks noEditPoints="1"/>
            </p:cNvSpPr>
            <p:nvPr/>
          </p:nvSpPr>
          <p:spPr bwMode="auto">
            <a:xfrm>
              <a:off x="5593576" y="2987276"/>
              <a:ext cx="812834" cy="974926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1372846" y="390859"/>
            <a:ext cx="23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简单示例展示</a:t>
            </a:r>
          </a:p>
        </p:txBody>
      </p:sp>
    </p:spTree>
    <p:extLst>
      <p:ext uri="{BB962C8B-B14F-4D97-AF65-F5344CB8AC3E}">
        <p14:creationId xmlns:p14="http://schemas.microsoft.com/office/powerpoint/2010/main" val="16570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9"/>
          <p:cNvGrpSpPr>
            <a:grpSpLocks/>
          </p:cNvGrpSpPr>
          <p:nvPr/>
        </p:nvGrpSpPr>
        <p:grpSpPr bwMode="auto">
          <a:xfrm>
            <a:off x="2398185" y="2313518"/>
            <a:ext cx="7395633" cy="2120900"/>
            <a:chOff x="1649756" y="1616843"/>
            <a:chExt cx="5454428" cy="1797770"/>
          </a:xfrm>
          <a:solidFill>
            <a:schemeClr val="bg1"/>
          </a:solidFill>
        </p:grpSpPr>
        <p:sp>
          <p:nvSpPr>
            <p:cNvPr id="6" name="矩形 5"/>
            <p:cNvSpPr/>
            <p:nvPr/>
          </p:nvSpPr>
          <p:spPr>
            <a:xfrm>
              <a:off x="1649756" y="1616843"/>
              <a:ext cx="5454428" cy="17977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649756" y="3414613"/>
              <a:ext cx="5435695" cy="0"/>
            </a:xfrm>
            <a:prstGeom prst="line">
              <a:avLst/>
            </a:prstGeom>
            <a:grpFill/>
            <a:ln w="82550">
              <a:solidFill>
                <a:srgbClr val="FDFBF4"/>
              </a:solidFill>
            </a:ln>
            <a:effectLst>
              <a:outerShdw blurRad="114300" dist="50800" dir="36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668489" y="1616843"/>
              <a:ext cx="5435695" cy="0"/>
            </a:xfrm>
            <a:prstGeom prst="line">
              <a:avLst/>
            </a:prstGeom>
            <a:grpFill/>
            <a:ln w="82550">
              <a:solidFill>
                <a:srgbClr val="FDFBF4"/>
              </a:solidFill>
            </a:ln>
            <a:effectLst>
              <a:outerShdw blurRad="76200" dist="50800" dir="18900000" sx="99000" sy="99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/>
          <p:nvPr/>
        </p:nvSpPr>
        <p:spPr>
          <a:xfrm>
            <a:off x="2944284" y="2768447"/>
            <a:ext cx="6328833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6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后续工作规划</a:t>
            </a:r>
            <a:endParaRPr lang="zh-CN" altLang="zh-CN" sz="6000" b="1" kern="1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实用书页式论文答辩PPT"/>
</p:tagLst>
</file>

<file path=ppt/theme/theme1.xml><?xml version="1.0" encoding="utf-8"?>
<a:theme xmlns:a="http://schemas.openxmlformats.org/drawingml/2006/main" name="Office 主题">
  <a:themeElements>
    <a:clrScheme name="自定义 21-双色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3E575B"/>
      </a:accent1>
      <a:accent2>
        <a:srgbClr val="AF0202"/>
      </a:accent2>
      <a:accent3>
        <a:srgbClr val="FF9900"/>
      </a:accent3>
      <a:accent4>
        <a:srgbClr val="00B0F0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270</Words>
  <Application>Microsoft Office PowerPoint</Application>
  <PresentationFormat>宽屏</PresentationFormat>
  <Paragraphs>40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方正兰亭黑简体</vt:lpstr>
      <vt:lpstr>仿宋</vt:lpstr>
      <vt:lpstr>微软雅黑 Light</vt:lpstr>
      <vt:lpstr>Arial</vt:lpstr>
      <vt:lpstr>Calibri</vt:lpstr>
      <vt:lpstr>Comic Sans MS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cp:lastModifiedBy>赵</cp:lastModifiedBy>
  <cp:revision>5</cp:revision>
  <dcterms:created xsi:type="dcterms:W3CDTF">2015-10-07T10:49:59Z</dcterms:created>
  <dcterms:modified xsi:type="dcterms:W3CDTF">2022-03-18T14:15:52Z</dcterms:modified>
</cp:coreProperties>
</file>