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EF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Cluster[0] : Mid Cafe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Sheet1!$G$8:$H$12</c:f>
              <c:strCache>
                <c:ptCount val="5"/>
                <c:pt idx="0">
                  <c:v>Cafe</c:v>
                </c:pt>
                <c:pt idx="1">
                  <c:v>Accommodation</c:v>
                </c:pt>
                <c:pt idx="2">
                  <c:v>Convenience Store</c:v>
                </c:pt>
                <c:pt idx="3">
                  <c:v>Bar</c:v>
                </c:pt>
                <c:pt idx="4">
                  <c:v>Market</c:v>
                </c:pt>
              </c:strCache>
            </c:strRef>
          </c:cat>
          <c:val>
            <c:numRef>
              <c:f>Sheet1!$I$8:$I$12</c:f>
              <c:numCache>
                <c:formatCode>General</c:formatCode>
                <c:ptCount val="5"/>
                <c:pt idx="0">
                  <c:v>0.631579</c:v>
                </c:pt>
                <c:pt idx="1">
                  <c:v>0.15789500000000001</c:v>
                </c:pt>
                <c:pt idx="2">
                  <c:v>0.105263</c:v>
                </c:pt>
                <c:pt idx="3">
                  <c:v>5.2631600000000001E-2</c:v>
                </c:pt>
                <c:pt idx="4">
                  <c:v>5.2631600000000001E-2</c:v>
                </c:pt>
              </c:numCache>
            </c:numRef>
          </c:val>
          <c:extLst>
            <c:ext xmlns:c16="http://schemas.microsoft.com/office/drawing/2014/chart" uri="{C3380CC4-5D6E-409C-BE32-E72D297353CC}">
              <c16:uniqueId val="{00000000-3101-4189-84AD-F3932836B22D}"/>
            </c:ext>
          </c:extLst>
        </c:ser>
        <c:dLbls>
          <c:showLegendKey val="0"/>
          <c:showVal val="0"/>
          <c:showCatName val="0"/>
          <c:showSerName val="0"/>
          <c:showPercent val="0"/>
          <c:showBubbleSize val="0"/>
        </c:dLbls>
        <c:gapWidth val="219"/>
        <c:overlap val="-27"/>
        <c:axId val="568472728"/>
        <c:axId val="568473384"/>
      </c:barChart>
      <c:catAx>
        <c:axId val="568472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473384"/>
        <c:crosses val="autoZero"/>
        <c:auto val="1"/>
        <c:lblAlgn val="ctr"/>
        <c:lblOffset val="100"/>
        <c:noMultiLvlLbl val="0"/>
      </c:catAx>
      <c:valAx>
        <c:axId val="5684733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472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Cluster[1] : Mid Café and </a:t>
            </a:r>
            <a:r>
              <a:rPr lang="en-US" dirty="0" err="1"/>
              <a:t>Accomodation</a:t>
            </a:r>
            <a:endParaRPr lang="en-US" dirty="0"/>
          </a:p>
        </c:rich>
      </c:tx>
      <c:layout>
        <c:manualLayout>
          <c:xMode val="edge"/>
          <c:yMode val="edge"/>
          <c:x val="0.20650678043404977"/>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Sheet1!$K$8:$L$12</c:f>
              <c:strCache>
                <c:ptCount val="5"/>
                <c:pt idx="0">
                  <c:v>Cafe</c:v>
                </c:pt>
                <c:pt idx="1">
                  <c:v>Accommodation</c:v>
                </c:pt>
                <c:pt idx="2">
                  <c:v>Market</c:v>
                </c:pt>
                <c:pt idx="3">
                  <c:v>Airport</c:v>
                </c:pt>
                <c:pt idx="4">
                  <c:v>Arcade</c:v>
                </c:pt>
              </c:strCache>
            </c:strRef>
          </c:cat>
          <c:val>
            <c:numRef>
              <c:f>Sheet1!$M$8:$M$12</c:f>
              <c:numCache>
                <c:formatCode>General</c:formatCode>
                <c:ptCount val="5"/>
                <c:pt idx="0">
                  <c:v>0.44117600000000001</c:v>
                </c:pt>
                <c:pt idx="1">
                  <c:v>0.352941</c:v>
                </c:pt>
                <c:pt idx="2">
                  <c:v>5.8823500000000001E-2</c:v>
                </c:pt>
                <c:pt idx="3">
                  <c:v>2.9411799999999998E-2</c:v>
                </c:pt>
                <c:pt idx="4">
                  <c:v>2.9411799999999998E-2</c:v>
                </c:pt>
              </c:numCache>
            </c:numRef>
          </c:val>
          <c:extLst>
            <c:ext xmlns:c16="http://schemas.microsoft.com/office/drawing/2014/chart" uri="{C3380CC4-5D6E-409C-BE32-E72D297353CC}">
              <c16:uniqueId val="{00000000-29DE-48B0-A7A1-A43766396D09}"/>
            </c:ext>
          </c:extLst>
        </c:ser>
        <c:dLbls>
          <c:showLegendKey val="0"/>
          <c:showVal val="0"/>
          <c:showCatName val="0"/>
          <c:showSerName val="0"/>
          <c:showPercent val="0"/>
          <c:showBubbleSize val="0"/>
        </c:dLbls>
        <c:gapWidth val="219"/>
        <c:overlap val="-27"/>
        <c:axId val="572338104"/>
        <c:axId val="572338432"/>
      </c:barChart>
      <c:catAx>
        <c:axId val="572338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338432"/>
        <c:crosses val="autoZero"/>
        <c:auto val="1"/>
        <c:lblAlgn val="ctr"/>
        <c:lblOffset val="100"/>
        <c:noMultiLvlLbl val="0"/>
      </c:catAx>
      <c:valAx>
        <c:axId val="57233843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338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Cluster[3] :</a:t>
            </a:r>
            <a:r>
              <a:rPr lang="en-US" baseline="0" dirty="0"/>
              <a:t> High Cafe</a:t>
            </a:r>
            <a:endParaRPr lang="en-US" dirty="0"/>
          </a:p>
        </c:rich>
      </c:tx>
      <c:layout>
        <c:manualLayout>
          <c:xMode val="edge"/>
          <c:yMode val="edge"/>
          <c:x val="0.35096150652499003"/>
          <c:y val="5.8025550431742082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Sheet1!$O$8:$O$9</c:f>
              <c:strCache>
                <c:ptCount val="2"/>
                <c:pt idx="0">
                  <c:v>Café</c:v>
                </c:pt>
                <c:pt idx="1">
                  <c:v>Convenience Store</c:v>
                </c:pt>
              </c:strCache>
            </c:strRef>
          </c:cat>
          <c:val>
            <c:numRef>
              <c:f>Sheet1!$P$8:$P$9</c:f>
              <c:numCache>
                <c:formatCode>General</c:formatCode>
                <c:ptCount val="2"/>
                <c:pt idx="0">
                  <c:v>0.95833310000000005</c:v>
                </c:pt>
                <c:pt idx="1">
                  <c:v>4.1666700000000001E-2</c:v>
                </c:pt>
              </c:numCache>
            </c:numRef>
          </c:val>
          <c:extLst>
            <c:ext xmlns:c16="http://schemas.microsoft.com/office/drawing/2014/chart" uri="{C3380CC4-5D6E-409C-BE32-E72D297353CC}">
              <c16:uniqueId val="{00000000-CB4F-4FA9-8218-53D50D5DB2D7}"/>
            </c:ext>
          </c:extLst>
        </c:ser>
        <c:dLbls>
          <c:showLegendKey val="0"/>
          <c:showVal val="0"/>
          <c:showCatName val="0"/>
          <c:showSerName val="0"/>
          <c:showPercent val="0"/>
          <c:showBubbleSize val="0"/>
        </c:dLbls>
        <c:gapWidth val="500"/>
        <c:overlap val="-27"/>
        <c:axId val="568472072"/>
        <c:axId val="568472400"/>
      </c:barChart>
      <c:catAx>
        <c:axId val="568472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472400"/>
        <c:crosses val="autoZero"/>
        <c:auto val="1"/>
        <c:lblAlgn val="ctr"/>
        <c:lblOffset val="100"/>
        <c:noMultiLvlLbl val="0"/>
      </c:catAx>
      <c:valAx>
        <c:axId val="5684724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8472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6b62a3de8d.cognitiveclass.ai/lab?#1.-Load-perpared-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355D-9B9A-4003-9E1D-8A0EEF8ECBDC}"/>
              </a:ext>
            </a:extLst>
          </p:cNvPr>
          <p:cNvSpPr>
            <a:spLocks noGrp="1"/>
          </p:cNvSpPr>
          <p:nvPr>
            <p:ph type="ctrTitle"/>
          </p:nvPr>
        </p:nvSpPr>
        <p:spPr/>
        <p:txBody>
          <a:bodyPr/>
          <a:lstStyle/>
          <a:p>
            <a:r>
              <a:rPr lang="en-US" dirty="0"/>
              <a:t>Average Monthly Income &amp; Venues Data Analysis of Thailand</a:t>
            </a:r>
          </a:p>
        </p:txBody>
      </p:sp>
      <p:sp>
        <p:nvSpPr>
          <p:cNvPr id="3" name="Subtitle 2">
            <a:extLst>
              <a:ext uri="{FF2B5EF4-FFF2-40B4-BE49-F238E27FC236}">
                <a16:creationId xmlns:a16="http://schemas.microsoft.com/office/drawing/2014/main" id="{D7ADFE56-3880-48BD-9EED-78885823C523}"/>
              </a:ext>
            </a:extLst>
          </p:cNvPr>
          <p:cNvSpPr>
            <a:spLocks noGrp="1"/>
          </p:cNvSpPr>
          <p:nvPr>
            <p:ph type="subTitle" idx="1"/>
          </p:nvPr>
        </p:nvSpPr>
        <p:spPr/>
        <p:txBody>
          <a:bodyPr/>
          <a:lstStyle/>
          <a:p>
            <a:r>
              <a:rPr lang="en-US" dirty="0"/>
              <a:t>CHUSANA NUNTANART</a:t>
            </a:r>
          </a:p>
        </p:txBody>
      </p:sp>
    </p:spTree>
    <p:extLst>
      <p:ext uri="{BB962C8B-B14F-4D97-AF65-F5344CB8AC3E}">
        <p14:creationId xmlns:p14="http://schemas.microsoft.com/office/powerpoint/2010/main" val="3090298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7. Define Cluster : But the 1st Most Common Venue is Restaurant so we check the 2</a:t>
            </a:r>
            <a:r>
              <a:rPr lang="en-US" b="1" baseline="30000" dirty="0"/>
              <a:t>nd</a:t>
            </a:r>
            <a:r>
              <a:rPr lang="en-US" b="1" dirty="0"/>
              <a:t> venues to plot graph</a:t>
            </a:r>
          </a:p>
          <a:p>
            <a:endParaRPr lang="en-US" b="1" dirty="0"/>
          </a:p>
        </p:txBody>
      </p:sp>
      <p:pic>
        <p:nvPicPr>
          <p:cNvPr id="4" name="Picture 3">
            <a:extLst>
              <a:ext uri="{FF2B5EF4-FFF2-40B4-BE49-F238E27FC236}">
                <a16:creationId xmlns:a16="http://schemas.microsoft.com/office/drawing/2014/main" id="{147D14C0-737C-450B-8073-C6344D051FDD}"/>
              </a:ext>
            </a:extLst>
          </p:cNvPr>
          <p:cNvPicPr>
            <a:picLocks noChangeAspect="1"/>
          </p:cNvPicPr>
          <p:nvPr/>
        </p:nvPicPr>
        <p:blipFill rotWithShape="1">
          <a:blip r:embed="rId2"/>
          <a:srcRect l="26487" t="59409" r="60408" b="24496"/>
          <a:stretch/>
        </p:blipFill>
        <p:spPr>
          <a:xfrm>
            <a:off x="4855826" y="1715613"/>
            <a:ext cx="2480347" cy="1713387"/>
          </a:xfrm>
          <a:prstGeom prst="rect">
            <a:avLst/>
          </a:prstGeom>
        </p:spPr>
      </p:pic>
      <p:graphicFrame>
        <p:nvGraphicFramePr>
          <p:cNvPr id="5" name="Chart 4">
            <a:extLst>
              <a:ext uri="{FF2B5EF4-FFF2-40B4-BE49-F238E27FC236}">
                <a16:creationId xmlns:a16="http://schemas.microsoft.com/office/drawing/2014/main" id="{936487CA-4B09-42AF-90FF-8C567C5EFE07}"/>
              </a:ext>
            </a:extLst>
          </p:cNvPr>
          <p:cNvGraphicFramePr>
            <a:graphicFrameLocks/>
          </p:cNvGraphicFramePr>
          <p:nvPr>
            <p:extLst>
              <p:ext uri="{D42A27DB-BD31-4B8C-83A1-F6EECF244321}">
                <p14:modId xmlns:p14="http://schemas.microsoft.com/office/powerpoint/2010/main" val="413431622"/>
              </p:ext>
            </p:extLst>
          </p:nvPr>
        </p:nvGraphicFramePr>
        <p:xfrm>
          <a:off x="332156" y="3696180"/>
          <a:ext cx="3032409"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5F2056F-A982-4908-92C7-A80D2AA6C303}"/>
              </a:ext>
            </a:extLst>
          </p:cNvPr>
          <p:cNvGraphicFramePr>
            <a:graphicFrameLocks/>
          </p:cNvGraphicFramePr>
          <p:nvPr>
            <p:extLst>
              <p:ext uri="{D42A27DB-BD31-4B8C-83A1-F6EECF244321}">
                <p14:modId xmlns:p14="http://schemas.microsoft.com/office/powerpoint/2010/main" val="3870531198"/>
              </p:ext>
            </p:extLst>
          </p:nvPr>
        </p:nvGraphicFramePr>
        <p:xfrm>
          <a:off x="3530009" y="3696180"/>
          <a:ext cx="353001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57F6E5D4-9AD7-46BB-8E88-A5F4F8267263}"/>
              </a:ext>
            </a:extLst>
          </p:cNvPr>
          <p:cNvGraphicFramePr>
            <a:graphicFrameLocks/>
          </p:cNvGraphicFramePr>
          <p:nvPr>
            <p:extLst>
              <p:ext uri="{D42A27DB-BD31-4B8C-83A1-F6EECF244321}">
                <p14:modId xmlns:p14="http://schemas.microsoft.com/office/powerpoint/2010/main" val="2901702072"/>
              </p:ext>
            </p:extLst>
          </p:nvPr>
        </p:nvGraphicFramePr>
        <p:xfrm>
          <a:off x="7060019" y="3696178"/>
          <a:ext cx="2559161" cy="2188691"/>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7">
            <a:extLst>
              <a:ext uri="{FF2B5EF4-FFF2-40B4-BE49-F238E27FC236}">
                <a16:creationId xmlns:a16="http://schemas.microsoft.com/office/drawing/2014/main" id="{EFEE287A-1C94-4A94-883B-59E357438A34}"/>
              </a:ext>
            </a:extLst>
          </p:cNvPr>
          <p:cNvSpPr/>
          <p:nvPr/>
        </p:nvSpPr>
        <p:spPr>
          <a:xfrm>
            <a:off x="6457950" y="2766060"/>
            <a:ext cx="878223" cy="2857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4F1097-421C-48E8-9F8C-A2C26A5A6CC7}"/>
              </a:ext>
            </a:extLst>
          </p:cNvPr>
          <p:cNvSpPr/>
          <p:nvPr/>
        </p:nvSpPr>
        <p:spPr>
          <a:xfrm>
            <a:off x="238222" y="3690532"/>
            <a:ext cx="9603008" cy="27488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013B8C-8C60-44F2-B30D-2DCBC5FC8150}"/>
              </a:ext>
            </a:extLst>
          </p:cNvPr>
          <p:cNvSpPr txBox="1"/>
          <p:nvPr/>
        </p:nvSpPr>
        <p:spPr>
          <a:xfrm>
            <a:off x="224745" y="3292516"/>
            <a:ext cx="2651760" cy="369332"/>
          </a:xfrm>
          <a:prstGeom prst="rect">
            <a:avLst/>
          </a:prstGeom>
          <a:noFill/>
        </p:spPr>
        <p:txBody>
          <a:bodyPr wrap="square" rtlCol="0">
            <a:spAutoFit/>
          </a:bodyPr>
          <a:lstStyle/>
          <a:p>
            <a:r>
              <a:rPr lang="en-US" dirty="0"/>
              <a:t>2</a:t>
            </a:r>
            <a:r>
              <a:rPr lang="en-US" baseline="30000" dirty="0"/>
              <a:t>nd</a:t>
            </a:r>
            <a:r>
              <a:rPr lang="en-US" dirty="0"/>
              <a:t> venues clustering</a:t>
            </a:r>
          </a:p>
        </p:txBody>
      </p:sp>
    </p:spTree>
    <p:extLst>
      <p:ext uri="{BB962C8B-B14F-4D97-AF65-F5344CB8AC3E}">
        <p14:creationId xmlns:p14="http://schemas.microsoft.com/office/powerpoint/2010/main" val="1445181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C.Results</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After we visualize the clustering in Thailand map</a:t>
            </a:r>
          </a:p>
        </p:txBody>
      </p:sp>
      <p:pic>
        <p:nvPicPr>
          <p:cNvPr id="4" name="Picture 3">
            <a:extLst>
              <a:ext uri="{FF2B5EF4-FFF2-40B4-BE49-F238E27FC236}">
                <a16:creationId xmlns:a16="http://schemas.microsoft.com/office/drawing/2014/main" id="{D5252C5F-F867-4544-92E3-543A552923ED}"/>
              </a:ext>
            </a:extLst>
          </p:cNvPr>
          <p:cNvPicPr>
            <a:picLocks noChangeAspect="1"/>
          </p:cNvPicPr>
          <p:nvPr/>
        </p:nvPicPr>
        <p:blipFill>
          <a:blip r:embed="rId2"/>
          <a:stretch>
            <a:fillRect/>
          </a:stretch>
        </p:blipFill>
        <p:spPr>
          <a:xfrm>
            <a:off x="5560695" y="2153602"/>
            <a:ext cx="4933950" cy="4219575"/>
          </a:xfrm>
          <a:prstGeom prst="rect">
            <a:avLst/>
          </a:prstGeom>
        </p:spPr>
      </p:pic>
      <p:pic>
        <p:nvPicPr>
          <p:cNvPr id="5" name="Picture 4">
            <a:extLst>
              <a:ext uri="{FF2B5EF4-FFF2-40B4-BE49-F238E27FC236}">
                <a16:creationId xmlns:a16="http://schemas.microsoft.com/office/drawing/2014/main" id="{1D00CC7F-8C90-4459-A02F-2E0964B2079D}"/>
              </a:ext>
            </a:extLst>
          </p:cNvPr>
          <p:cNvPicPr>
            <a:picLocks noChangeAspect="1"/>
          </p:cNvPicPr>
          <p:nvPr/>
        </p:nvPicPr>
        <p:blipFill>
          <a:blip r:embed="rId3"/>
          <a:stretch>
            <a:fillRect/>
          </a:stretch>
        </p:blipFill>
        <p:spPr>
          <a:xfrm>
            <a:off x="187642" y="2315527"/>
            <a:ext cx="4981575" cy="4057650"/>
          </a:xfrm>
          <a:prstGeom prst="rect">
            <a:avLst/>
          </a:prstGeom>
        </p:spPr>
      </p:pic>
      <p:sp>
        <p:nvSpPr>
          <p:cNvPr id="6" name="Arrow: Right 5">
            <a:extLst>
              <a:ext uri="{FF2B5EF4-FFF2-40B4-BE49-F238E27FC236}">
                <a16:creationId xmlns:a16="http://schemas.microsoft.com/office/drawing/2014/main" id="{2927453A-A8A7-43B0-B463-91896BE416E1}"/>
              </a:ext>
            </a:extLst>
          </p:cNvPr>
          <p:cNvSpPr/>
          <p:nvPr/>
        </p:nvSpPr>
        <p:spPr>
          <a:xfrm>
            <a:off x="4513006" y="3849329"/>
            <a:ext cx="1145903" cy="7669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27A8F0C-CEEB-40F4-9EB9-F5316E7342C7}"/>
              </a:ext>
            </a:extLst>
          </p:cNvPr>
          <p:cNvSpPr/>
          <p:nvPr/>
        </p:nvSpPr>
        <p:spPr>
          <a:xfrm>
            <a:off x="6900549" y="4892437"/>
            <a:ext cx="3742591" cy="10769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EA1DB66-1616-4BDD-B65C-301C96A1439D}"/>
              </a:ext>
            </a:extLst>
          </p:cNvPr>
          <p:cNvSpPr/>
          <p:nvPr/>
        </p:nvSpPr>
        <p:spPr>
          <a:xfrm>
            <a:off x="7008872" y="5008721"/>
            <a:ext cx="228600"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C8929F8-4B0D-4E47-B026-EFDB6AD126BD}"/>
              </a:ext>
            </a:extLst>
          </p:cNvPr>
          <p:cNvSpPr/>
          <p:nvPr/>
        </p:nvSpPr>
        <p:spPr>
          <a:xfrm>
            <a:off x="7032729" y="5321762"/>
            <a:ext cx="228600" cy="2286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D3B27BF-5EF8-44DE-830B-FD18C22B5A63}"/>
              </a:ext>
            </a:extLst>
          </p:cNvPr>
          <p:cNvSpPr/>
          <p:nvPr/>
        </p:nvSpPr>
        <p:spPr>
          <a:xfrm>
            <a:off x="7032729" y="5630712"/>
            <a:ext cx="228600" cy="228600"/>
          </a:xfrm>
          <a:prstGeom prst="ellipse">
            <a:avLst/>
          </a:prstGeom>
          <a:solidFill>
            <a:srgbClr val="95EF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8EBDC1-4CE4-4DA8-92F1-4B53092C30C1}"/>
              </a:ext>
            </a:extLst>
          </p:cNvPr>
          <p:cNvSpPr txBox="1"/>
          <p:nvPr/>
        </p:nvSpPr>
        <p:spPr>
          <a:xfrm>
            <a:off x="7181224" y="4892437"/>
            <a:ext cx="3874771" cy="1022268"/>
          </a:xfrm>
          <a:prstGeom prst="rect">
            <a:avLst/>
          </a:prstGeom>
          <a:noFill/>
        </p:spPr>
        <p:txBody>
          <a:bodyPr wrap="square" rtlCol="0">
            <a:spAutoFit/>
          </a:bodyPr>
          <a:lstStyle/>
          <a:p>
            <a:pPr>
              <a:lnSpc>
                <a:spcPct val="150000"/>
              </a:lnSpc>
            </a:pPr>
            <a:r>
              <a:rPr lang="en-US" sz="1400" dirty="0"/>
              <a:t>Cluster[0] : Mid Café</a:t>
            </a:r>
          </a:p>
          <a:p>
            <a:pPr>
              <a:lnSpc>
                <a:spcPct val="150000"/>
              </a:lnSpc>
            </a:pPr>
            <a:r>
              <a:rPr lang="en-US" sz="1400" dirty="0"/>
              <a:t>Cluster[1]: Mid Café and accommodation</a:t>
            </a:r>
          </a:p>
          <a:p>
            <a:pPr>
              <a:lnSpc>
                <a:spcPct val="150000"/>
              </a:lnSpc>
            </a:pPr>
            <a:r>
              <a:rPr lang="en-US" sz="1400" dirty="0"/>
              <a:t>Cluster[2] : High Café </a:t>
            </a:r>
          </a:p>
        </p:txBody>
      </p:sp>
    </p:spTree>
    <p:extLst>
      <p:ext uri="{BB962C8B-B14F-4D97-AF65-F5344CB8AC3E}">
        <p14:creationId xmlns:p14="http://schemas.microsoft.com/office/powerpoint/2010/main" val="2601753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A987-5D12-40C3-B0AD-B7161BF33FA8}"/>
              </a:ext>
            </a:extLst>
          </p:cNvPr>
          <p:cNvSpPr>
            <a:spLocks noGrp="1"/>
          </p:cNvSpPr>
          <p:nvPr>
            <p:ph type="title"/>
          </p:nvPr>
        </p:nvSpPr>
        <p:spPr/>
        <p:txBody>
          <a:bodyPr/>
          <a:lstStyle/>
          <a:p>
            <a:r>
              <a:rPr lang="en-US" b="1" dirty="0"/>
              <a:t>D. Discussion</a:t>
            </a:r>
            <a:endParaRPr lang="en-US" dirty="0"/>
          </a:p>
        </p:txBody>
      </p:sp>
      <p:sp>
        <p:nvSpPr>
          <p:cNvPr id="3" name="Content Placeholder 2">
            <a:extLst>
              <a:ext uri="{FF2B5EF4-FFF2-40B4-BE49-F238E27FC236}">
                <a16:creationId xmlns:a16="http://schemas.microsoft.com/office/drawing/2014/main" id="{4311EB23-CB1F-4DD4-9439-73C03559E568}"/>
              </a:ext>
            </a:extLst>
          </p:cNvPr>
          <p:cNvSpPr>
            <a:spLocks noGrp="1"/>
          </p:cNvSpPr>
          <p:nvPr>
            <p:ph idx="1"/>
          </p:nvPr>
        </p:nvSpPr>
        <p:spPr>
          <a:xfrm>
            <a:off x="677334" y="1488613"/>
            <a:ext cx="8596668" cy="3880773"/>
          </a:xfrm>
        </p:spPr>
        <p:txBody>
          <a:bodyPr>
            <a:normAutofit fontScale="77500" lnSpcReduction="20000"/>
          </a:bodyPr>
          <a:lstStyle/>
          <a:p>
            <a:pPr marL="0" indent="0">
              <a:buNone/>
            </a:pPr>
            <a:r>
              <a:rPr lang="en-US" dirty="0"/>
              <a:t>	First after we get venues data from Four square we can see that some provinces has very low venues and some provinces has reach limit 100 venues because there are high and low density of population in Thailand.</a:t>
            </a:r>
          </a:p>
          <a:p>
            <a:pPr marL="0" indent="0">
              <a:buNone/>
            </a:pPr>
            <a:r>
              <a:rPr lang="en-US" dirty="0"/>
              <a:t>	Then we do the ranking and found that the restaurant is the most common venues in each country, we can also see it from the grouping there are many kind of restaurant in Thailand.</a:t>
            </a:r>
          </a:p>
          <a:p>
            <a:pPr marL="0" indent="0">
              <a:buNone/>
            </a:pPr>
            <a:r>
              <a:rPr lang="en-US" dirty="0"/>
              <a:t>	Then we try to find the best K in K-Mean clustering by elbow method then we chose k=3 to do the clustering</a:t>
            </a:r>
          </a:p>
          <a:p>
            <a:pPr marL="0" indent="0">
              <a:buNone/>
            </a:pPr>
            <a:r>
              <a:rPr lang="en-US" dirty="0"/>
              <a:t>	After we did clustering the results we can see that the restaurants is the highest common venues in every </a:t>
            </a:r>
            <a:r>
              <a:rPr lang="en-US" dirty="0" err="1"/>
              <a:t>provinces,then</a:t>
            </a:r>
            <a:r>
              <a:rPr lang="en-US" dirty="0"/>
              <a:t> the cafe and </a:t>
            </a:r>
            <a:r>
              <a:rPr lang="en-US" dirty="0" err="1"/>
              <a:t>accomodation</a:t>
            </a:r>
            <a:r>
              <a:rPr lang="en-US" dirty="0"/>
              <a:t>, so we can see that we can define the name by </a:t>
            </a:r>
          </a:p>
          <a:p>
            <a:pPr marL="0" indent="0">
              <a:buNone/>
            </a:pPr>
            <a:r>
              <a:rPr lang="en-US" dirty="0"/>
              <a:t>-  Cluster[0] : Medium Cafe</a:t>
            </a:r>
          </a:p>
          <a:p>
            <a:pPr marL="0" indent="0">
              <a:buNone/>
            </a:pPr>
            <a:r>
              <a:rPr lang="en-US" dirty="0"/>
              <a:t> - Cluster[1] : Medium Cafe and </a:t>
            </a:r>
            <a:r>
              <a:rPr lang="en-US" dirty="0" err="1"/>
              <a:t>Accomodation</a:t>
            </a:r>
            <a:endParaRPr lang="en-US" dirty="0"/>
          </a:p>
          <a:p>
            <a:pPr marL="0" indent="0">
              <a:buNone/>
            </a:pPr>
            <a:r>
              <a:rPr lang="en-US" dirty="0"/>
              <a:t> - Cluster[2] : High Cafe</a:t>
            </a:r>
          </a:p>
          <a:p>
            <a:pPr marL="0" indent="0">
              <a:buNone/>
            </a:pPr>
            <a:r>
              <a:rPr lang="en-US" dirty="0"/>
              <a:t>	</a:t>
            </a:r>
            <a:r>
              <a:rPr lang="en-US" dirty="0" err="1"/>
              <a:t>Finaly</a:t>
            </a:r>
            <a:r>
              <a:rPr lang="en-US" dirty="0"/>
              <a:t> we map each group of provinces based on each cluster, We can see that at the Bangkok capital provinces of </a:t>
            </a:r>
            <a:r>
              <a:rPr lang="en-US" dirty="0" err="1"/>
              <a:t>ThailandThere</a:t>
            </a:r>
            <a:r>
              <a:rPr lang="en-US" dirty="0"/>
              <a:t> are many "Cluster[2] : High Cafe" in that area and also Bangkok has the most average monthly income in Thailand.</a:t>
            </a:r>
          </a:p>
        </p:txBody>
      </p:sp>
    </p:spTree>
    <p:extLst>
      <p:ext uri="{BB962C8B-B14F-4D97-AF65-F5344CB8AC3E}">
        <p14:creationId xmlns:p14="http://schemas.microsoft.com/office/powerpoint/2010/main" val="289500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A987-5D12-40C3-B0AD-B7161BF33FA8}"/>
              </a:ext>
            </a:extLst>
          </p:cNvPr>
          <p:cNvSpPr>
            <a:spLocks noGrp="1"/>
          </p:cNvSpPr>
          <p:nvPr>
            <p:ph type="title"/>
          </p:nvPr>
        </p:nvSpPr>
        <p:spPr/>
        <p:txBody>
          <a:bodyPr/>
          <a:lstStyle/>
          <a:p>
            <a:r>
              <a:rPr lang="en-US" b="1" dirty="0" err="1"/>
              <a:t>E.Conclusion</a:t>
            </a:r>
            <a:endParaRPr lang="en-US" b="1" dirty="0"/>
          </a:p>
        </p:txBody>
      </p:sp>
      <p:sp>
        <p:nvSpPr>
          <p:cNvPr id="3" name="Content Placeholder 2">
            <a:extLst>
              <a:ext uri="{FF2B5EF4-FFF2-40B4-BE49-F238E27FC236}">
                <a16:creationId xmlns:a16="http://schemas.microsoft.com/office/drawing/2014/main" id="{4311EB23-CB1F-4DD4-9439-73C03559E568}"/>
              </a:ext>
            </a:extLst>
          </p:cNvPr>
          <p:cNvSpPr>
            <a:spLocks noGrp="1"/>
          </p:cNvSpPr>
          <p:nvPr>
            <p:ph idx="1"/>
          </p:nvPr>
        </p:nvSpPr>
        <p:spPr>
          <a:xfrm>
            <a:off x="677334" y="1488613"/>
            <a:ext cx="8596668" cy="3880773"/>
          </a:xfrm>
        </p:spPr>
        <p:txBody>
          <a:bodyPr>
            <a:normAutofit/>
          </a:bodyPr>
          <a:lstStyle/>
          <a:p>
            <a:r>
              <a:rPr lang="en-US" dirty="0"/>
              <a:t>As a result, the higher average monthly income province tend to has many restaurant and cafe, we may observe the growth or expansion of the province by observe new restaurant or cafe in each sub district then predict the expansion of its.</a:t>
            </a:r>
          </a:p>
          <a:p>
            <a:r>
              <a:rPr lang="en-US" dirty="0"/>
              <a:t>Both government and investor also can use this analysis to make a better strategy to manage city or provide facility service or even invest in land by further analysis in each sub-district.</a:t>
            </a:r>
          </a:p>
        </p:txBody>
      </p:sp>
      <p:pic>
        <p:nvPicPr>
          <p:cNvPr id="1026" name="Picture 2" descr="Image result for picture thank">
            <a:extLst>
              <a:ext uri="{FF2B5EF4-FFF2-40B4-BE49-F238E27FC236}">
                <a16:creationId xmlns:a16="http://schemas.microsoft.com/office/drawing/2014/main" id="{7D6633D1-1556-4EE0-8234-6F0A7A712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942" y="3918584"/>
            <a:ext cx="3328307" cy="2329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55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C098-C695-438A-A6ED-0A0F0550D2F8}"/>
              </a:ext>
            </a:extLst>
          </p:cNvPr>
          <p:cNvSpPr>
            <a:spLocks noGrp="1"/>
          </p:cNvSpPr>
          <p:nvPr>
            <p:ph type="title"/>
          </p:nvPr>
        </p:nvSpPr>
        <p:spPr>
          <a:xfrm>
            <a:off x="677334" y="609600"/>
            <a:ext cx="8596668" cy="847060"/>
          </a:xfrm>
        </p:spPr>
        <p:txBody>
          <a:bodyPr>
            <a:normAutofit fontScale="90000"/>
          </a:bodyPr>
          <a:lstStyle/>
          <a:p>
            <a:r>
              <a:rPr lang="en-US" b="1" dirty="0"/>
              <a:t>A1 Background and Problem¶</a:t>
            </a:r>
            <a:br>
              <a:rPr lang="en-US" b="1" dirty="0"/>
            </a:br>
            <a:endParaRPr lang="en-US" dirty="0"/>
          </a:p>
        </p:txBody>
      </p:sp>
      <p:sp>
        <p:nvSpPr>
          <p:cNvPr id="3" name="Content Placeholder 2">
            <a:extLst>
              <a:ext uri="{FF2B5EF4-FFF2-40B4-BE49-F238E27FC236}">
                <a16:creationId xmlns:a16="http://schemas.microsoft.com/office/drawing/2014/main" id="{302E0A5A-0757-4938-9E97-66FD0C36C917}"/>
              </a:ext>
            </a:extLst>
          </p:cNvPr>
          <p:cNvSpPr>
            <a:spLocks noGrp="1"/>
          </p:cNvSpPr>
          <p:nvPr>
            <p:ph idx="1"/>
          </p:nvPr>
        </p:nvSpPr>
        <p:spPr>
          <a:xfrm>
            <a:off x="677334" y="1488613"/>
            <a:ext cx="8596668" cy="3880773"/>
          </a:xfrm>
        </p:spPr>
        <p:txBody>
          <a:bodyPr/>
          <a:lstStyle/>
          <a:p>
            <a:r>
              <a:rPr lang="en-US" dirty="0"/>
              <a:t>Thailand the country at the center of the Southeast Asian Indochinese with population about 68 million people, composed of 77 provinces, was the most visited country in Southeast Asia in 2013, according to the World Tourism Organization.</a:t>
            </a:r>
          </a:p>
          <a:p>
            <a:r>
              <a:rPr lang="en-US" dirty="0"/>
              <a:t>As a resident of Thailand, I would like to study the average monthly income in each provinces of Thailand therefore both government and investor might use the information for making long-term strategic </a:t>
            </a:r>
            <a:r>
              <a:rPr lang="en-US" dirty="0" err="1"/>
              <a:t>planing</a:t>
            </a:r>
            <a:r>
              <a:rPr lang="en-US" dirty="0"/>
              <a:t>.</a:t>
            </a:r>
          </a:p>
          <a:p>
            <a:r>
              <a:rPr lang="en-US" dirty="0"/>
              <a:t>In order to forecast the average monthly income, we could use the venues data because in each provinces if people has higher monthly income, the consumable ability will be higher then the investment in each venues will be higher and vice versa.</a:t>
            </a:r>
          </a:p>
          <a:p>
            <a:endParaRPr lang="en-US" dirty="0"/>
          </a:p>
        </p:txBody>
      </p:sp>
    </p:spTree>
    <p:extLst>
      <p:ext uri="{BB962C8B-B14F-4D97-AF65-F5344CB8AC3E}">
        <p14:creationId xmlns:p14="http://schemas.microsoft.com/office/powerpoint/2010/main" val="331538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8A8C-4E09-424E-801C-91CC7180B720}"/>
              </a:ext>
            </a:extLst>
          </p:cNvPr>
          <p:cNvSpPr>
            <a:spLocks noGrp="1"/>
          </p:cNvSpPr>
          <p:nvPr>
            <p:ph type="title"/>
          </p:nvPr>
        </p:nvSpPr>
        <p:spPr>
          <a:xfrm>
            <a:off x="677334" y="609600"/>
            <a:ext cx="8596668" cy="804530"/>
          </a:xfrm>
        </p:spPr>
        <p:txBody>
          <a:bodyPr>
            <a:normAutofit fontScale="90000"/>
          </a:bodyPr>
          <a:lstStyle/>
          <a:p>
            <a:r>
              <a:rPr lang="en-US" b="1" dirty="0"/>
              <a:t>A2 description of the data</a:t>
            </a:r>
            <a:br>
              <a:rPr lang="en-US" b="1" dirty="0"/>
            </a:br>
            <a:endParaRPr lang="en-US" dirty="0"/>
          </a:p>
        </p:txBody>
      </p:sp>
      <p:sp>
        <p:nvSpPr>
          <p:cNvPr id="3" name="Content Placeholder 2">
            <a:extLst>
              <a:ext uri="{FF2B5EF4-FFF2-40B4-BE49-F238E27FC236}">
                <a16:creationId xmlns:a16="http://schemas.microsoft.com/office/drawing/2014/main" id="{0F46F956-190B-4C09-ACB8-29EAA86DA855}"/>
              </a:ext>
            </a:extLst>
          </p:cNvPr>
          <p:cNvSpPr>
            <a:spLocks noGrp="1"/>
          </p:cNvSpPr>
          <p:nvPr>
            <p:ph idx="1"/>
          </p:nvPr>
        </p:nvSpPr>
        <p:spPr>
          <a:xfrm>
            <a:off x="677334" y="1414131"/>
            <a:ext cx="8596668" cy="4627232"/>
          </a:xfrm>
        </p:spPr>
        <p:txBody>
          <a:bodyPr>
            <a:normAutofit/>
          </a:bodyPr>
          <a:lstStyle/>
          <a:p>
            <a:r>
              <a:rPr lang="en-US" dirty="0"/>
              <a:t>Name of each provinces from </a:t>
            </a:r>
            <a:r>
              <a:rPr lang="en-US" b="1" dirty="0"/>
              <a:t>Wikipedia</a:t>
            </a:r>
            <a:endParaRPr lang="en-US" dirty="0"/>
          </a:p>
          <a:p>
            <a:pPr lvl="1"/>
            <a:r>
              <a:rPr lang="en-US" dirty="0"/>
              <a:t>Cleaning and Making initial </a:t>
            </a:r>
            <a:r>
              <a:rPr lang="en-US" dirty="0" err="1"/>
              <a:t>dataframe</a:t>
            </a:r>
            <a:endParaRPr lang="en-US" dirty="0"/>
          </a:p>
          <a:p>
            <a:r>
              <a:rPr lang="en-US" dirty="0"/>
              <a:t>The average monthly income from </a:t>
            </a:r>
            <a:r>
              <a:rPr lang="en-US" b="1" dirty="0"/>
              <a:t>Thailand government open data</a:t>
            </a:r>
            <a:r>
              <a:rPr lang="en-US" dirty="0"/>
              <a:t>.</a:t>
            </a:r>
          </a:p>
          <a:p>
            <a:pPr lvl="1"/>
            <a:r>
              <a:rPr lang="en-US" dirty="0"/>
              <a:t>Matching with the </a:t>
            </a:r>
            <a:r>
              <a:rPr lang="en-US" dirty="0" err="1"/>
              <a:t>dataframe</a:t>
            </a:r>
            <a:endParaRPr lang="en-US" dirty="0"/>
          </a:p>
          <a:p>
            <a:r>
              <a:rPr lang="en-US" dirty="0"/>
              <a:t>Latitude and Longitude from </a:t>
            </a:r>
            <a:r>
              <a:rPr lang="en-US" b="1" dirty="0"/>
              <a:t>Google</a:t>
            </a:r>
            <a:r>
              <a:rPr lang="en-US" dirty="0"/>
              <a:t>.</a:t>
            </a:r>
          </a:p>
          <a:p>
            <a:pPr lvl="1"/>
            <a:r>
              <a:rPr lang="en-US" dirty="0"/>
              <a:t>Matching with the </a:t>
            </a:r>
            <a:r>
              <a:rPr lang="en-US" dirty="0" err="1"/>
              <a:t>dataframe</a:t>
            </a:r>
            <a:endParaRPr lang="en-US" dirty="0"/>
          </a:p>
          <a:p>
            <a:r>
              <a:rPr lang="en-US" dirty="0"/>
              <a:t>Common venues from </a:t>
            </a:r>
            <a:r>
              <a:rPr lang="en-US" b="1" dirty="0"/>
              <a:t>Four Square</a:t>
            </a:r>
            <a:r>
              <a:rPr lang="en-US" dirty="0"/>
              <a:t> for each provinces of Thailand.</a:t>
            </a:r>
          </a:p>
          <a:p>
            <a:pPr lvl="1"/>
            <a:r>
              <a:rPr lang="en-US" dirty="0"/>
              <a:t>Ranking the most common venues in each provinces</a:t>
            </a:r>
          </a:p>
          <a:p>
            <a:pPr lvl="1"/>
            <a:r>
              <a:rPr lang="en-US" dirty="0"/>
              <a:t>Merging with the </a:t>
            </a:r>
            <a:r>
              <a:rPr lang="en-US" dirty="0" err="1"/>
              <a:t>dataframe</a:t>
            </a:r>
            <a:endParaRPr lang="en-US" dirty="0"/>
          </a:p>
          <a:p>
            <a:r>
              <a:rPr lang="en-US" dirty="0"/>
              <a:t>Thailand </a:t>
            </a:r>
            <a:r>
              <a:rPr lang="en-US" dirty="0" err="1"/>
              <a:t>Geojson</a:t>
            </a:r>
            <a:r>
              <a:rPr lang="en-US" dirty="0"/>
              <a:t> file from </a:t>
            </a:r>
            <a:r>
              <a:rPr lang="en-US" b="1" dirty="0" err="1"/>
              <a:t>Github</a:t>
            </a:r>
            <a:r>
              <a:rPr lang="en-US" b="1" dirty="0"/>
              <a:t>/</a:t>
            </a:r>
            <a:r>
              <a:rPr lang="en-US" b="1" dirty="0" err="1"/>
              <a:t>Apisit</a:t>
            </a:r>
            <a:r>
              <a:rPr lang="en-US" dirty="0"/>
              <a:t> for choropleth map.</a:t>
            </a:r>
          </a:p>
          <a:p>
            <a:pPr lvl="1"/>
            <a:r>
              <a:rPr lang="en-US" dirty="0"/>
              <a:t>Solving the unmatched province name.</a:t>
            </a:r>
          </a:p>
          <a:p>
            <a:endParaRPr lang="en-US" dirty="0"/>
          </a:p>
        </p:txBody>
      </p:sp>
    </p:spTree>
    <p:extLst>
      <p:ext uri="{BB962C8B-B14F-4D97-AF65-F5344CB8AC3E}">
        <p14:creationId xmlns:p14="http://schemas.microsoft.com/office/powerpoint/2010/main" val="310170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1. Load </a:t>
            </a:r>
            <a:r>
              <a:rPr lang="en-US" b="1" dirty="0" err="1"/>
              <a:t>perpared</a:t>
            </a:r>
            <a:r>
              <a:rPr lang="en-US" b="1" dirty="0"/>
              <a:t> data</a:t>
            </a:r>
            <a:r>
              <a:rPr lang="en-US" b="1" dirty="0">
                <a:hlinkClick r:id="rId2"/>
              </a:rPr>
              <a:t>¶</a:t>
            </a:r>
            <a:endParaRPr lang="en-US" b="1" dirty="0"/>
          </a:p>
          <a:p>
            <a:endParaRPr lang="en-US" dirty="0"/>
          </a:p>
        </p:txBody>
      </p:sp>
      <p:pic>
        <p:nvPicPr>
          <p:cNvPr id="4" name="Picture 3">
            <a:extLst>
              <a:ext uri="{FF2B5EF4-FFF2-40B4-BE49-F238E27FC236}">
                <a16:creationId xmlns:a16="http://schemas.microsoft.com/office/drawing/2014/main" id="{5D6EE9F7-9B99-4D65-817B-2456E7FB9A74}"/>
              </a:ext>
            </a:extLst>
          </p:cNvPr>
          <p:cNvPicPr>
            <a:picLocks noChangeAspect="1"/>
          </p:cNvPicPr>
          <p:nvPr/>
        </p:nvPicPr>
        <p:blipFill>
          <a:blip r:embed="rId3"/>
          <a:stretch>
            <a:fillRect/>
          </a:stretch>
        </p:blipFill>
        <p:spPr>
          <a:xfrm>
            <a:off x="677333" y="1937933"/>
            <a:ext cx="9004293" cy="2846718"/>
          </a:xfrm>
          <a:prstGeom prst="rect">
            <a:avLst/>
          </a:prstGeom>
        </p:spPr>
      </p:pic>
    </p:spTree>
    <p:extLst>
      <p:ext uri="{BB962C8B-B14F-4D97-AF65-F5344CB8AC3E}">
        <p14:creationId xmlns:p14="http://schemas.microsoft.com/office/powerpoint/2010/main" val="402489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2.Get Venue data from Four Square</a:t>
            </a:r>
          </a:p>
          <a:p>
            <a:endParaRPr lang="en-US" dirty="0"/>
          </a:p>
        </p:txBody>
      </p:sp>
      <p:pic>
        <p:nvPicPr>
          <p:cNvPr id="5" name="Picture 4">
            <a:extLst>
              <a:ext uri="{FF2B5EF4-FFF2-40B4-BE49-F238E27FC236}">
                <a16:creationId xmlns:a16="http://schemas.microsoft.com/office/drawing/2014/main" id="{610EA138-AD91-469F-9E9C-6AB4F181F0E4}"/>
              </a:ext>
            </a:extLst>
          </p:cNvPr>
          <p:cNvPicPr>
            <a:picLocks noChangeAspect="1"/>
          </p:cNvPicPr>
          <p:nvPr/>
        </p:nvPicPr>
        <p:blipFill>
          <a:blip r:embed="rId2"/>
          <a:stretch>
            <a:fillRect/>
          </a:stretch>
        </p:blipFill>
        <p:spPr>
          <a:xfrm>
            <a:off x="355470" y="1978668"/>
            <a:ext cx="11725060" cy="2350264"/>
          </a:xfrm>
          <a:prstGeom prst="rect">
            <a:avLst/>
          </a:prstGeom>
        </p:spPr>
      </p:pic>
    </p:spTree>
    <p:extLst>
      <p:ext uri="{BB962C8B-B14F-4D97-AF65-F5344CB8AC3E}">
        <p14:creationId xmlns:p14="http://schemas.microsoft.com/office/powerpoint/2010/main" val="342936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3.Check Number of venues in each provinces</a:t>
            </a:r>
          </a:p>
        </p:txBody>
      </p:sp>
      <p:pic>
        <p:nvPicPr>
          <p:cNvPr id="4" name="Picture 3">
            <a:extLst>
              <a:ext uri="{FF2B5EF4-FFF2-40B4-BE49-F238E27FC236}">
                <a16:creationId xmlns:a16="http://schemas.microsoft.com/office/drawing/2014/main" id="{24C4CF48-6FCF-46F5-966E-FF77E52585A7}"/>
              </a:ext>
            </a:extLst>
          </p:cNvPr>
          <p:cNvPicPr>
            <a:picLocks noChangeAspect="1"/>
          </p:cNvPicPr>
          <p:nvPr/>
        </p:nvPicPr>
        <p:blipFill>
          <a:blip r:embed="rId2"/>
          <a:stretch>
            <a:fillRect/>
          </a:stretch>
        </p:blipFill>
        <p:spPr>
          <a:xfrm>
            <a:off x="677334" y="1720481"/>
            <a:ext cx="6832194" cy="4829175"/>
          </a:xfrm>
          <a:prstGeom prst="rect">
            <a:avLst/>
          </a:prstGeom>
        </p:spPr>
      </p:pic>
    </p:spTree>
    <p:extLst>
      <p:ext uri="{BB962C8B-B14F-4D97-AF65-F5344CB8AC3E}">
        <p14:creationId xmlns:p14="http://schemas.microsoft.com/office/powerpoint/2010/main" val="39616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4.Summary data from Four square</a:t>
            </a:r>
          </a:p>
        </p:txBody>
      </p:sp>
      <p:pic>
        <p:nvPicPr>
          <p:cNvPr id="6" name="Picture 5">
            <a:extLst>
              <a:ext uri="{FF2B5EF4-FFF2-40B4-BE49-F238E27FC236}">
                <a16:creationId xmlns:a16="http://schemas.microsoft.com/office/drawing/2014/main" id="{E27F409E-A277-4AC2-8886-6EC6655BF50F}"/>
              </a:ext>
            </a:extLst>
          </p:cNvPr>
          <p:cNvPicPr>
            <a:picLocks noChangeAspect="1"/>
          </p:cNvPicPr>
          <p:nvPr/>
        </p:nvPicPr>
        <p:blipFill rotWithShape="1">
          <a:blip r:embed="rId2"/>
          <a:srcRect l="25840" t="29650" r="2039" b="40418"/>
          <a:stretch/>
        </p:blipFill>
        <p:spPr>
          <a:xfrm>
            <a:off x="232705" y="2229809"/>
            <a:ext cx="11672384" cy="2724963"/>
          </a:xfrm>
          <a:prstGeom prst="rect">
            <a:avLst/>
          </a:prstGeom>
        </p:spPr>
      </p:pic>
    </p:spTree>
    <p:extLst>
      <p:ext uri="{BB962C8B-B14F-4D97-AF65-F5344CB8AC3E}">
        <p14:creationId xmlns:p14="http://schemas.microsoft.com/office/powerpoint/2010/main" val="169507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5. Ranking most common venues in each provinces</a:t>
            </a:r>
          </a:p>
          <a:p>
            <a:pPr marL="0" indent="0">
              <a:buNone/>
            </a:pPr>
            <a:endParaRPr lang="en-US" b="1" dirty="0"/>
          </a:p>
        </p:txBody>
      </p:sp>
      <p:pic>
        <p:nvPicPr>
          <p:cNvPr id="4" name="Picture 3">
            <a:extLst>
              <a:ext uri="{FF2B5EF4-FFF2-40B4-BE49-F238E27FC236}">
                <a16:creationId xmlns:a16="http://schemas.microsoft.com/office/drawing/2014/main" id="{C435210D-DEA3-4AAA-8952-EEF0DCFB2947}"/>
              </a:ext>
            </a:extLst>
          </p:cNvPr>
          <p:cNvPicPr>
            <a:picLocks noChangeAspect="1"/>
          </p:cNvPicPr>
          <p:nvPr/>
        </p:nvPicPr>
        <p:blipFill rotWithShape="1">
          <a:blip r:embed="rId2"/>
          <a:srcRect l="26772" t="29198" r="2717" b="33954"/>
          <a:stretch/>
        </p:blipFill>
        <p:spPr>
          <a:xfrm>
            <a:off x="425167" y="1927991"/>
            <a:ext cx="11237114" cy="3303227"/>
          </a:xfrm>
          <a:prstGeom prst="rect">
            <a:avLst/>
          </a:prstGeom>
        </p:spPr>
      </p:pic>
    </p:spTree>
    <p:extLst>
      <p:ext uri="{BB962C8B-B14F-4D97-AF65-F5344CB8AC3E}">
        <p14:creationId xmlns:p14="http://schemas.microsoft.com/office/powerpoint/2010/main" val="62426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E2E-D5C9-498A-8BE3-8ABEEA9160B6}"/>
              </a:ext>
            </a:extLst>
          </p:cNvPr>
          <p:cNvSpPr>
            <a:spLocks noGrp="1"/>
          </p:cNvSpPr>
          <p:nvPr>
            <p:ph type="title"/>
          </p:nvPr>
        </p:nvSpPr>
        <p:spPr>
          <a:xfrm>
            <a:off x="677334" y="609600"/>
            <a:ext cx="8596668" cy="730102"/>
          </a:xfrm>
        </p:spPr>
        <p:txBody>
          <a:bodyPr>
            <a:normAutofit fontScale="90000"/>
          </a:bodyPr>
          <a:lstStyle/>
          <a:p>
            <a:r>
              <a:rPr lang="en-US" b="1" dirty="0" err="1"/>
              <a:t>B.Methodology</a:t>
            </a:r>
            <a:br>
              <a:rPr lang="en-US" b="1" dirty="0"/>
            </a:br>
            <a:endParaRPr lang="en-US" dirty="0"/>
          </a:p>
        </p:txBody>
      </p:sp>
      <p:sp>
        <p:nvSpPr>
          <p:cNvPr id="3" name="Content Placeholder 2">
            <a:extLst>
              <a:ext uri="{FF2B5EF4-FFF2-40B4-BE49-F238E27FC236}">
                <a16:creationId xmlns:a16="http://schemas.microsoft.com/office/drawing/2014/main" id="{2E80631E-BB7E-415B-86CD-F046E5ED2875}"/>
              </a:ext>
            </a:extLst>
          </p:cNvPr>
          <p:cNvSpPr>
            <a:spLocks noGrp="1"/>
          </p:cNvSpPr>
          <p:nvPr>
            <p:ph idx="1"/>
          </p:nvPr>
        </p:nvSpPr>
        <p:spPr>
          <a:xfrm>
            <a:off x="677334" y="1339703"/>
            <a:ext cx="8596668" cy="4701660"/>
          </a:xfrm>
        </p:spPr>
        <p:txBody>
          <a:bodyPr/>
          <a:lstStyle/>
          <a:p>
            <a:r>
              <a:rPr lang="en-US" b="1" dirty="0"/>
              <a:t>6. Find best k for K-Mean clustering</a:t>
            </a:r>
          </a:p>
        </p:txBody>
      </p:sp>
      <p:pic>
        <p:nvPicPr>
          <p:cNvPr id="4" name="Picture 3">
            <a:extLst>
              <a:ext uri="{FF2B5EF4-FFF2-40B4-BE49-F238E27FC236}">
                <a16:creationId xmlns:a16="http://schemas.microsoft.com/office/drawing/2014/main" id="{614713FC-2825-4875-B232-F49CA80B846E}"/>
              </a:ext>
            </a:extLst>
          </p:cNvPr>
          <p:cNvPicPr>
            <a:picLocks noChangeAspect="1"/>
          </p:cNvPicPr>
          <p:nvPr/>
        </p:nvPicPr>
        <p:blipFill rotWithShape="1">
          <a:blip r:embed="rId2"/>
          <a:srcRect l="26513" t="42150" r="48127" b="28394"/>
          <a:stretch/>
        </p:blipFill>
        <p:spPr>
          <a:xfrm>
            <a:off x="677334" y="1792193"/>
            <a:ext cx="7243922" cy="4732870"/>
          </a:xfrm>
          <a:prstGeom prst="rect">
            <a:avLst/>
          </a:prstGeom>
        </p:spPr>
      </p:pic>
      <p:sp>
        <p:nvSpPr>
          <p:cNvPr id="6" name="Oval 5">
            <a:extLst>
              <a:ext uri="{FF2B5EF4-FFF2-40B4-BE49-F238E27FC236}">
                <a16:creationId xmlns:a16="http://schemas.microsoft.com/office/drawing/2014/main" id="{ECD1BAEA-6829-4650-9A8A-9494288D0F43}"/>
              </a:ext>
            </a:extLst>
          </p:cNvPr>
          <p:cNvSpPr/>
          <p:nvPr/>
        </p:nvSpPr>
        <p:spPr>
          <a:xfrm>
            <a:off x="3211033" y="5103628"/>
            <a:ext cx="574158" cy="56352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CB1652C-0DE8-430F-B317-549707151FA4}"/>
              </a:ext>
            </a:extLst>
          </p:cNvPr>
          <p:cNvSpPr txBox="1"/>
          <p:nvPr/>
        </p:nvSpPr>
        <p:spPr>
          <a:xfrm>
            <a:off x="3359888" y="4508205"/>
            <a:ext cx="2736112" cy="369332"/>
          </a:xfrm>
          <a:prstGeom prst="rect">
            <a:avLst/>
          </a:prstGeom>
          <a:noFill/>
        </p:spPr>
        <p:txBody>
          <a:bodyPr wrap="square" rtlCol="0">
            <a:spAutoFit/>
          </a:bodyPr>
          <a:lstStyle/>
          <a:p>
            <a:r>
              <a:rPr lang="en-US" dirty="0"/>
              <a:t>Chose k=3</a:t>
            </a:r>
          </a:p>
        </p:txBody>
      </p:sp>
    </p:spTree>
    <p:extLst>
      <p:ext uri="{BB962C8B-B14F-4D97-AF65-F5344CB8AC3E}">
        <p14:creationId xmlns:p14="http://schemas.microsoft.com/office/powerpoint/2010/main" val="3919632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384</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Average Monthly Income &amp; Venues Data Analysis of Thailand</vt:lpstr>
      <vt:lpstr>A1 Background and Problem¶ </vt:lpstr>
      <vt:lpstr>A2 description of the data </vt:lpstr>
      <vt:lpstr>B.Methodology </vt:lpstr>
      <vt:lpstr>B.Methodology </vt:lpstr>
      <vt:lpstr>B.Methodology </vt:lpstr>
      <vt:lpstr>B.Methodology </vt:lpstr>
      <vt:lpstr>B.Methodology </vt:lpstr>
      <vt:lpstr>B.Methodology </vt:lpstr>
      <vt:lpstr>B.Methodology </vt:lpstr>
      <vt:lpstr>C.Results  </vt:lpstr>
      <vt:lpstr>D. Discussion</vt:lpstr>
      <vt:lpstr>E.Conclusion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Average Monthly Income &amp; Venues Data Analysis of Thailand</dc:title>
  <dc:creator>Dew</dc:creator>
  <cp:lastModifiedBy>Dew</cp:lastModifiedBy>
  <cp:revision>4</cp:revision>
  <dcterms:created xsi:type="dcterms:W3CDTF">2019-04-18T18:16:37Z</dcterms:created>
  <dcterms:modified xsi:type="dcterms:W3CDTF">2019-04-18T18:44:55Z</dcterms:modified>
</cp:coreProperties>
</file>