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09" r:id="rId2"/>
    <p:sldId id="461" r:id="rId3"/>
    <p:sldId id="612" r:id="rId4"/>
    <p:sldId id="644" r:id="rId5"/>
    <p:sldId id="645" r:id="rId6"/>
    <p:sldId id="646" r:id="rId7"/>
    <p:sldId id="647" r:id="rId8"/>
    <p:sldId id="648" r:id="rId9"/>
  </p:sldIdLst>
  <p:sldSz cx="1219835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6314" autoAdjust="0"/>
  </p:normalViewPr>
  <p:slideViewPr>
    <p:cSldViewPr snapToObjects="1">
      <p:cViewPr varScale="1">
        <p:scale>
          <a:sx n="81" d="100"/>
          <a:sy n="81" d="100"/>
        </p:scale>
        <p:origin x="600" y="-9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70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2023/2/15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0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7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6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10224">
        <p:random/>
      </p:transition>
    </mc:Choice>
    <mc:Fallback xmlns="">
      <p:transition spd="slow" advTm="10224">
        <p:random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503/" TargetMode="External"/><Relationship Id="rId4" Type="http://schemas.openxmlformats.org/officeDocument/2006/relationships/hyperlink" Target="http://localhost:850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954801" y="2953100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深度学习知识点组织结构</a:t>
            </a:r>
            <a:endParaRPr lang="zh-CN" sz="5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9" name="Rectangle 4"/>
          <p:cNvSpPr txBox="1">
            <a:spLocks noChangeArrowheads="1"/>
          </p:cNvSpPr>
          <p:nvPr/>
        </p:nvSpPr>
        <p:spPr bwMode="auto">
          <a:xfrm>
            <a:off x="4888948" y="4345663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accent1"/>
                </a:solidFill>
                <a:latin typeface="+mn-ea"/>
                <a:ea typeface="+mn-ea"/>
              </a:rPr>
              <a:t>教师：时骥 </a:t>
            </a:r>
            <a:endParaRPr lang="zh-CN" altLang="zh-CN" sz="28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564105" y="3875724"/>
            <a:ext cx="9030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12E876E-5F04-ED1F-8A5A-98F6C8D3F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255" y="1033501"/>
            <a:ext cx="6358679" cy="1560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3516204" y="1360383"/>
            <a:ext cx="0" cy="4629150"/>
          </a:xfrm>
          <a:prstGeom prst="line">
            <a:avLst/>
          </a:prstGeom>
          <a:noFill/>
          <a:ln w="15875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6"/>
          <p:cNvSpPr/>
          <p:nvPr/>
        </p:nvSpPr>
        <p:spPr bwMode="auto">
          <a:xfrm>
            <a:off x="4072196" y="944931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072196" y="1800093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072196" y="2670946"/>
            <a:ext cx="808038" cy="709613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072196" y="3518573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072196" y="4354362"/>
            <a:ext cx="808038" cy="709613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4965494" y="1004324"/>
            <a:ext cx="43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课程介绍与深度学习概述</a:t>
            </a:r>
          </a:p>
        </p:txBody>
      </p:sp>
      <p:sp>
        <p:nvSpPr>
          <p:cNvPr id="41" name="TextBox 48"/>
          <p:cNvSpPr txBox="1"/>
          <p:nvPr/>
        </p:nvSpPr>
        <p:spPr>
          <a:xfrm>
            <a:off x="5037023" y="185060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</a:rPr>
              <a:t>MLP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4998260" y="274738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卷积</a:t>
            </a:r>
            <a:r>
              <a:rPr lang="en-US" altLang="zh-CN" sz="2800" dirty="0">
                <a:solidFill>
                  <a:schemeClr val="accent1"/>
                </a:solidFill>
              </a:rPr>
              <a:t>CNN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4980769" y="364828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</a:rPr>
              <a:t>NLP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965494" y="4433508"/>
            <a:ext cx="184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生成模型</a:t>
            </a:r>
          </a:p>
        </p:txBody>
      </p:sp>
      <p:sp>
        <p:nvSpPr>
          <p:cNvPr id="70" name="Freeform 22"/>
          <p:cNvSpPr>
            <a:spLocks noEditPoints="1"/>
          </p:cNvSpPr>
          <p:nvPr/>
        </p:nvSpPr>
        <p:spPr bwMode="auto">
          <a:xfrm>
            <a:off x="1398674" y="3929579"/>
            <a:ext cx="1122430" cy="798172"/>
          </a:xfrm>
          <a:custGeom>
            <a:avLst/>
            <a:gdLst>
              <a:gd name="T0" fmla="*/ 623 w 1569"/>
              <a:gd name="T1" fmla="*/ 15 h 1103"/>
              <a:gd name="T2" fmla="*/ 522 w 1569"/>
              <a:gd name="T3" fmla="*/ 620 h 1103"/>
              <a:gd name="T4" fmla="*/ 65 w 1569"/>
              <a:gd name="T5" fmla="*/ 669 h 1103"/>
              <a:gd name="T6" fmla="*/ 166 w 1569"/>
              <a:gd name="T7" fmla="*/ 186 h 1103"/>
              <a:gd name="T8" fmla="*/ 166 w 1569"/>
              <a:gd name="T9" fmla="*/ 354 h 1103"/>
              <a:gd name="T10" fmla="*/ 166 w 1569"/>
              <a:gd name="T11" fmla="*/ 277 h 1103"/>
              <a:gd name="T12" fmla="*/ 522 w 1569"/>
              <a:gd name="T13" fmla="*/ 527 h 1103"/>
              <a:gd name="T14" fmla="*/ 166 w 1569"/>
              <a:gd name="T15" fmla="*/ 527 h 1103"/>
              <a:gd name="T16" fmla="*/ 1266 w 1569"/>
              <a:gd name="T17" fmla="*/ 209 h 1103"/>
              <a:gd name="T18" fmla="*/ 1266 w 1569"/>
              <a:gd name="T19" fmla="*/ 130 h 1103"/>
              <a:gd name="T20" fmla="*/ 821 w 1569"/>
              <a:gd name="T21" fmla="*/ 0 h 1103"/>
              <a:gd name="T22" fmla="*/ 1462 w 1569"/>
              <a:gd name="T23" fmla="*/ 256 h 1103"/>
              <a:gd name="T24" fmla="*/ 1416 w 1569"/>
              <a:gd name="T25" fmla="*/ 407 h 1103"/>
              <a:gd name="T26" fmla="*/ 1400 w 1569"/>
              <a:gd name="T27" fmla="*/ 644 h 1103"/>
              <a:gd name="T28" fmla="*/ 1073 w 1569"/>
              <a:gd name="T29" fmla="*/ 669 h 1103"/>
              <a:gd name="T30" fmla="*/ 1022 w 1569"/>
              <a:gd name="T31" fmla="*/ 585 h 1103"/>
              <a:gd name="T32" fmla="*/ 807 w 1569"/>
              <a:gd name="T33" fmla="*/ 643 h 1103"/>
              <a:gd name="T34" fmla="*/ 814 w 1569"/>
              <a:gd name="T35" fmla="*/ 386 h 1103"/>
              <a:gd name="T36" fmla="*/ 763 w 1569"/>
              <a:gd name="T37" fmla="*/ 256 h 1103"/>
              <a:gd name="T38" fmla="*/ 891 w 1569"/>
              <a:gd name="T39" fmla="*/ 339 h 1103"/>
              <a:gd name="T40" fmla="*/ 1065 w 1569"/>
              <a:gd name="T41" fmla="*/ 406 h 1103"/>
              <a:gd name="T42" fmla="*/ 1162 w 1569"/>
              <a:gd name="T43" fmla="*/ 339 h 1103"/>
              <a:gd name="T44" fmla="*/ 81 w 1569"/>
              <a:gd name="T45" fmla="*/ 1076 h 1103"/>
              <a:gd name="T46" fmla="*/ 81 w 1569"/>
              <a:gd name="T47" fmla="*/ 856 h 1103"/>
              <a:gd name="T48" fmla="*/ 81 w 1569"/>
              <a:gd name="T49" fmla="*/ 830 h 1103"/>
              <a:gd name="T50" fmla="*/ 81 w 1569"/>
              <a:gd name="T51" fmla="*/ 1103 h 1103"/>
              <a:gd name="T52" fmla="*/ 81 w 1569"/>
              <a:gd name="T53" fmla="*/ 1076 h 1103"/>
              <a:gd name="T54" fmla="*/ 230 w 1569"/>
              <a:gd name="T55" fmla="*/ 1059 h 1103"/>
              <a:gd name="T56" fmla="*/ 323 w 1569"/>
              <a:gd name="T57" fmla="*/ 856 h 1103"/>
              <a:gd name="T58" fmla="*/ 323 w 1569"/>
              <a:gd name="T59" fmla="*/ 1076 h 1103"/>
              <a:gd name="T60" fmla="*/ 233 w 1569"/>
              <a:gd name="T61" fmla="*/ 1103 h 1103"/>
              <a:gd name="T62" fmla="*/ 367 w 1569"/>
              <a:gd name="T63" fmla="*/ 859 h 1103"/>
              <a:gd name="T64" fmla="*/ 204 w 1569"/>
              <a:gd name="T65" fmla="*/ 860 h 1103"/>
              <a:gd name="T66" fmla="*/ 537 w 1569"/>
              <a:gd name="T67" fmla="*/ 830 h 1103"/>
              <a:gd name="T68" fmla="*/ 539 w 1569"/>
              <a:gd name="T69" fmla="*/ 859 h 1103"/>
              <a:gd name="T70" fmla="*/ 411 w 1569"/>
              <a:gd name="T71" fmla="*/ 875 h 1103"/>
              <a:gd name="T72" fmla="*/ 441 w 1569"/>
              <a:gd name="T73" fmla="*/ 875 h 1103"/>
              <a:gd name="T74" fmla="*/ 711 w 1569"/>
              <a:gd name="T75" fmla="*/ 856 h 1103"/>
              <a:gd name="T76" fmla="*/ 613 w 1569"/>
              <a:gd name="T77" fmla="*/ 830 h 1103"/>
              <a:gd name="T78" fmla="*/ 683 w 1569"/>
              <a:gd name="T79" fmla="*/ 1103 h 1103"/>
              <a:gd name="T80" fmla="*/ 853 w 1569"/>
              <a:gd name="T81" fmla="*/ 953 h 1103"/>
              <a:gd name="T82" fmla="*/ 947 w 1569"/>
              <a:gd name="T83" fmla="*/ 953 h 1103"/>
              <a:gd name="T84" fmla="*/ 973 w 1569"/>
              <a:gd name="T85" fmla="*/ 856 h 1103"/>
              <a:gd name="T86" fmla="*/ 810 w 1569"/>
              <a:gd name="T87" fmla="*/ 856 h 1103"/>
              <a:gd name="T88" fmla="*/ 973 w 1569"/>
              <a:gd name="T89" fmla="*/ 1103 h 1103"/>
              <a:gd name="T90" fmla="*/ 1163 w 1569"/>
              <a:gd name="T91" fmla="*/ 1103 h 1103"/>
              <a:gd name="T92" fmla="*/ 1007 w 1569"/>
              <a:gd name="T93" fmla="*/ 830 h 1103"/>
              <a:gd name="T94" fmla="*/ 1134 w 1569"/>
              <a:gd name="T95" fmla="*/ 1103 h 1103"/>
              <a:gd name="T96" fmla="*/ 1007 w 1569"/>
              <a:gd name="T97" fmla="*/ 1103 h 1103"/>
              <a:gd name="T98" fmla="*/ 1007 w 1569"/>
              <a:gd name="T99" fmla="*/ 875 h 1103"/>
              <a:gd name="T100" fmla="*/ 1371 w 1569"/>
              <a:gd name="T101" fmla="*/ 856 h 1103"/>
              <a:gd name="T102" fmla="*/ 1209 w 1569"/>
              <a:gd name="T103" fmla="*/ 856 h 1103"/>
              <a:gd name="T104" fmla="*/ 1306 w 1569"/>
              <a:gd name="T105" fmla="*/ 1103 h 1103"/>
              <a:gd name="T106" fmla="*/ 1406 w 1569"/>
              <a:gd name="T107" fmla="*/ 1103 h 1103"/>
              <a:gd name="T108" fmla="*/ 1531 w 1569"/>
              <a:gd name="T109" fmla="*/ 970 h 1103"/>
              <a:gd name="T110" fmla="*/ 1487 w 1569"/>
              <a:gd name="T111" fmla="*/ 856 h 1103"/>
              <a:gd name="T112" fmla="*/ 1487 w 1569"/>
              <a:gd name="T113" fmla="*/ 830 h 1103"/>
              <a:gd name="T114" fmla="*/ 1506 w 1569"/>
              <a:gd name="T115" fmla="*/ 990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69" h="1103">
                <a:moveTo>
                  <a:pt x="65" y="669"/>
                </a:moveTo>
                <a:lnTo>
                  <a:pt x="65" y="15"/>
                </a:lnTo>
                <a:lnTo>
                  <a:pt x="623" y="15"/>
                </a:lnTo>
                <a:lnTo>
                  <a:pt x="623" y="669"/>
                </a:lnTo>
                <a:lnTo>
                  <a:pt x="522" y="669"/>
                </a:lnTo>
                <a:lnTo>
                  <a:pt x="522" y="620"/>
                </a:lnTo>
                <a:lnTo>
                  <a:pt x="166" y="620"/>
                </a:lnTo>
                <a:lnTo>
                  <a:pt x="166" y="669"/>
                </a:lnTo>
                <a:lnTo>
                  <a:pt x="65" y="669"/>
                </a:lnTo>
                <a:close/>
                <a:moveTo>
                  <a:pt x="522" y="108"/>
                </a:moveTo>
                <a:lnTo>
                  <a:pt x="166" y="108"/>
                </a:lnTo>
                <a:lnTo>
                  <a:pt x="166" y="186"/>
                </a:lnTo>
                <a:lnTo>
                  <a:pt x="522" y="186"/>
                </a:lnTo>
                <a:lnTo>
                  <a:pt x="522" y="108"/>
                </a:lnTo>
                <a:close/>
                <a:moveTo>
                  <a:pt x="166" y="354"/>
                </a:moveTo>
                <a:lnTo>
                  <a:pt x="522" y="354"/>
                </a:lnTo>
                <a:lnTo>
                  <a:pt x="522" y="277"/>
                </a:lnTo>
                <a:lnTo>
                  <a:pt x="166" y="277"/>
                </a:lnTo>
                <a:lnTo>
                  <a:pt x="166" y="354"/>
                </a:lnTo>
                <a:close/>
                <a:moveTo>
                  <a:pt x="166" y="527"/>
                </a:moveTo>
                <a:lnTo>
                  <a:pt x="522" y="527"/>
                </a:lnTo>
                <a:lnTo>
                  <a:pt x="522" y="445"/>
                </a:lnTo>
                <a:lnTo>
                  <a:pt x="166" y="445"/>
                </a:lnTo>
                <a:lnTo>
                  <a:pt x="166" y="527"/>
                </a:lnTo>
                <a:close/>
                <a:moveTo>
                  <a:pt x="763" y="256"/>
                </a:moveTo>
                <a:lnTo>
                  <a:pt x="1266" y="256"/>
                </a:lnTo>
                <a:lnTo>
                  <a:pt x="1266" y="209"/>
                </a:lnTo>
                <a:lnTo>
                  <a:pt x="846" y="209"/>
                </a:lnTo>
                <a:lnTo>
                  <a:pt x="846" y="130"/>
                </a:lnTo>
                <a:lnTo>
                  <a:pt x="1266" y="130"/>
                </a:lnTo>
                <a:lnTo>
                  <a:pt x="1266" y="83"/>
                </a:lnTo>
                <a:lnTo>
                  <a:pt x="821" y="83"/>
                </a:lnTo>
                <a:lnTo>
                  <a:pt x="821" y="0"/>
                </a:lnTo>
                <a:lnTo>
                  <a:pt x="1363" y="0"/>
                </a:lnTo>
                <a:lnTo>
                  <a:pt x="1363" y="256"/>
                </a:lnTo>
                <a:lnTo>
                  <a:pt x="1462" y="256"/>
                </a:lnTo>
                <a:lnTo>
                  <a:pt x="1462" y="339"/>
                </a:lnTo>
                <a:lnTo>
                  <a:pt x="1350" y="339"/>
                </a:lnTo>
                <a:lnTo>
                  <a:pt x="1416" y="407"/>
                </a:lnTo>
                <a:cubicBezTo>
                  <a:pt x="1374" y="435"/>
                  <a:pt x="1334" y="463"/>
                  <a:pt x="1296" y="490"/>
                </a:cubicBezTo>
                <a:cubicBezTo>
                  <a:pt x="1344" y="518"/>
                  <a:pt x="1400" y="540"/>
                  <a:pt x="1463" y="555"/>
                </a:cubicBezTo>
                <a:cubicBezTo>
                  <a:pt x="1435" y="593"/>
                  <a:pt x="1414" y="623"/>
                  <a:pt x="1400" y="644"/>
                </a:cubicBezTo>
                <a:cubicBezTo>
                  <a:pt x="1305" y="610"/>
                  <a:pt x="1226" y="556"/>
                  <a:pt x="1162" y="482"/>
                </a:cubicBezTo>
                <a:lnTo>
                  <a:pt x="1162" y="559"/>
                </a:lnTo>
                <a:cubicBezTo>
                  <a:pt x="1162" y="630"/>
                  <a:pt x="1132" y="666"/>
                  <a:pt x="1073" y="669"/>
                </a:cubicBezTo>
                <a:cubicBezTo>
                  <a:pt x="1045" y="671"/>
                  <a:pt x="1010" y="672"/>
                  <a:pt x="967" y="673"/>
                </a:cubicBezTo>
                <a:cubicBezTo>
                  <a:pt x="960" y="637"/>
                  <a:pt x="953" y="607"/>
                  <a:pt x="946" y="582"/>
                </a:cubicBezTo>
                <a:cubicBezTo>
                  <a:pt x="979" y="585"/>
                  <a:pt x="1004" y="586"/>
                  <a:pt x="1022" y="585"/>
                </a:cubicBezTo>
                <a:cubicBezTo>
                  <a:pt x="1051" y="585"/>
                  <a:pt x="1065" y="570"/>
                  <a:pt x="1065" y="540"/>
                </a:cubicBezTo>
                <a:lnTo>
                  <a:pt x="1065" y="504"/>
                </a:lnTo>
                <a:cubicBezTo>
                  <a:pt x="958" y="559"/>
                  <a:pt x="872" y="605"/>
                  <a:pt x="807" y="643"/>
                </a:cubicBezTo>
                <a:lnTo>
                  <a:pt x="760" y="550"/>
                </a:lnTo>
                <a:cubicBezTo>
                  <a:pt x="816" y="526"/>
                  <a:pt x="870" y="502"/>
                  <a:pt x="921" y="478"/>
                </a:cubicBezTo>
                <a:cubicBezTo>
                  <a:pt x="882" y="441"/>
                  <a:pt x="847" y="411"/>
                  <a:pt x="814" y="386"/>
                </a:cubicBezTo>
                <a:lnTo>
                  <a:pt x="854" y="339"/>
                </a:lnTo>
                <a:lnTo>
                  <a:pt x="763" y="339"/>
                </a:lnTo>
                <a:lnTo>
                  <a:pt x="763" y="256"/>
                </a:lnTo>
                <a:close/>
                <a:moveTo>
                  <a:pt x="1065" y="406"/>
                </a:moveTo>
                <a:lnTo>
                  <a:pt x="1065" y="339"/>
                </a:lnTo>
                <a:lnTo>
                  <a:pt x="891" y="339"/>
                </a:lnTo>
                <a:cubicBezTo>
                  <a:pt x="919" y="360"/>
                  <a:pt x="951" y="385"/>
                  <a:pt x="985" y="412"/>
                </a:cubicBezTo>
                <a:lnTo>
                  <a:pt x="927" y="475"/>
                </a:lnTo>
                <a:cubicBezTo>
                  <a:pt x="975" y="453"/>
                  <a:pt x="1021" y="430"/>
                  <a:pt x="1065" y="406"/>
                </a:cubicBezTo>
                <a:close/>
                <a:moveTo>
                  <a:pt x="1223" y="436"/>
                </a:moveTo>
                <a:cubicBezTo>
                  <a:pt x="1263" y="409"/>
                  <a:pt x="1302" y="377"/>
                  <a:pt x="1342" y="339"/>
                </a:cubicBezTo>
                <a:lnTo>
                  <a:pt x="1162" y="339"/>
                </a:lnTo>
                <a:lnTo>
                  <a:pt x="1162" y="368"/>
                </a:lnTo>
                <a:cubicBezTo>
                  <a:pt x="1180" y="393"/>
                  <a:pt x="1200" y="416"/>
                  <a:pt x="1223" y="436"/>
                </a:cubicBezTo>
                <a:close/>
                <a:moveTo>
                  <a:pt x="81" y="1076"/>
                </a:moveTo>
                <a:cubicBezTo>
                  <a:pt x="44" y="1076"/>
                  <a:pt x="26" y="1059"/>
                  <a:pt x="26" y="1025"/>
                </a:cubicBezTo>
                <a:lnTo>
                  <a:pt x="26" y="902"/>
                </a:lnTo>
                <a:cubicBezTo>
                  <a:pt x="26" y="871"/>
                  <a:pt x="44" y="856"/>
                  <a:pt x="81" y="856"/>
                </a:cubicBezTo>
                <a:lnTo>
                  <a:pt x="163" y="856"/>
                </a:lnTo>
                <a:lnTo>
                  <a:pt x="163" y="830"/>
                </a:lnTo>
                <a:lnTo>
                  <a:pt x="81" y="830"/>
                </a:lnTo>
                <a:cubicBezTo>
                  <a:pt x="27" y="830"/>
                  <a:pt x="0" y="853"/>
                  <a:pt x="0" y="901"/>
                </a:cubicBezTo>
                <a:lnTo>
                  <a:pt x="0" y="1032"/>
                </a:lnTo>
                <a:cubicBezTo>
                  <a:pt x="0" y="1080"/>
                  <a:pt x="27" y="1103"/>
                  <a:pt x="81" y="1103"/>
                </a:cubicBezTo>
                <a:lnTo>
                  <a:pt x="164" y="1103"/>
                </a:lnTo>
                <a:lnTo>
                  <a:pt x="164" y="1076"/>
                </a:lnTo>
                <a:lnTo>
                  <a:pt x="81" y="1076"/>
                </a:lnTo>
                <a:close/>
                <a:moveTo>
                  <a:pt x="323" y="1076"/>
                </a:moveTo>
                <a:lnTo>
                  <a:pt x="247" y="1076"/>
                </a:lnTo>
                <a:cubicBezTo>
                  <a:pt x="235" y="1076"/>
                  <a:pt x="230" y="1070"/>
                  <a:pt x="230" y="1059"/>
                </a:cubicBezTo>
                <a:lnTo>
                  <a:pt x="230" y="874"/>
                </a:lnTo>
                <a:cubicBezTo>
                  <a:pt x="230" y="862"/>
                  <a:pt x="235" y="856"/>
                  <a:pt x="246" y="856"/>
                </a:cubicBezTo>
                <a:lnTo>
                  <a:pt x="323" y="856"/>
                </a:lnTo>
                <a:cubicBezTo>
                  <a:pt x="334" y="856"/>
                  <a:pt x="339" y="862"/>
                  <a:pt x="339" y="875"/>
                </a:cubicBezTo>
                <a:lnTo>
                  <a:pt x="339" y="1058"/>
                </a:lnTo>
                <a:cubicBezTo>
                  <a:pt x="339" y="1070"/>
                  <a:pt x="334" y="1076"/>
                  <a:pt x="323" y="1076"/>
                </a:cubicBezTo>
                <a:close/>
                <a:moveTo>
                  <a:pt x="204" y="860"/>
                </a:moveTo>
                <a:lnTo>
                  <a:pt x="204" y="1070"/>
                </a:lnTo>
                <a:cubicBezTo>
                  <a:pt x="204" y="1092"/>
                  <a:pt x="214" y="1103"/>
                  <a:pt x="233" y="1103"/>
                </a:cubicBezTo>
                <a:lnTo>
                  <a:pt x="339" y="1103"/>
                </a:lnTo>
                <a:cubicBezTo>
                  <a:pt x="357" y="1103"/>
                  <a:pt x="367" y="1094"/>
                  <a:pt x="367" y="1075"/>
                </a:cubicBezTo>
                <a:lnTo>
                  <a:pt x="367" y="859"/>
                </a:lnTo>
                <a:cubicBezTo>
                  <a:pt x="364" y="842"/>
                  <a:pt x="355" y="832"/>
                  <a:pt x="338" y="830"/>
                </a:cubicBezTo>
                <a:lnTo>
                  <a:pt x="230" y="830"/>
                </a:lnTo>
                <a:cubicBezTo>
                  <a:pt x="213" y="830"/>
                  <a:pt x="204" y="840"/>
                  <a:pt x="204" y="860"/>
                </a:cubicBezTo>
                <a:close/>
                <a:moveTo>
                  <a:pt x="567" y="1103"/>
                </a:moveTo>
                <a:lnTo>
                  <a:pt x="567" y="859"/>
                </a:lnTo>
                <a:cubicBezTo>
                  <a:pt x="567" y="839"/>
                  <a:pt x="557" y="830"/>
                  <a:pt x="537" y="830"/>
                </a:cubicBezTo>
                <a:lnTo>
                  <a:pt x="411" y="830"/>
                </a:lnTo>
                <a:lnTo>
                  <a:pt x="411" y="859"/>
                </a:lnTo>
                <a:lnTo>
                  <a:pt x="539" y="859"/>
                </a:lnTo>
                <a:lnTo>
                  <a:pt x="539" y="1103"/>
                </a:lnTo>
                <a:lnTo>
                  <a:pt x="567" y="1103"/>
                </a:lnTo>
                <a:close/>
                <a:moveTo>
                  <a:pt x="411" y="875"/>
                </a:moveTo>
                <a:lnTo>
                  <a:pt x="411" y="1103"/>
                </a:lnTo>
                <a:lnTo>
                  <a:pt x="441" y="1103"/>
                </a:lnTo>
                <a:lnTo>
                  <a:pt x="441" y="875"/>
                </a:lnTo>
                <a:lnTo>
                  <a:pt x="411" y="875"/>
                </a:lnTo>
                <a:close/>
                <a:moveTo>
                  <a:pt x="711" y="1103"/>
                </a:moveTo>
                <a:lnTo>
                  <a:pt x="711" y="856"/>
                </a:lnTo>
                <a:lnTo>
                  <a:pt x="776" y="856"/>
                </a:lnTo>
                <a:lnTo>
                  <a:pt x="776" y="830"/>
                </a:lnTo>
                <a:lnTo>
                  <a:pt x="613" y="830"/>
                </a:lnTo>
                <a:lnTo>
                  <a:pt x="613" y="856"/>
                </a:lnTo>
                <a:lnTo>
                  <a:pt x="683" y="856"/>
                </a:lnTo>
                <a:lnTo>
                  <a:pt x="683" y="1103"/>
                </a:lnTo>
                <a:lnTo>
                  <a:pt x="711" y="1103"/>
                </a:lnTo>
                <a:close/>
                <a:moveTo>
                  <a:pt x="947" y="953"/>
                </a:moveTo>
                <a:lnTo>
                  <a:pt x="853" y="953"/>
                </a:lnTo>
                <a:lnTo>
                  <a:pt x="853" y="980"/>
                </a:lnTo>
                <a:lnTo>
                  <a:pt x="947" y="980"/>
                </a:lnTo>
                <a:lnTo>
                  <a:pt x="947" y="953"/>
                </a:lnTo>
                <a:close/>
                <a:moveTo>
                  <a:pt x="836" y="1076"/>
                </a:moveTo>
                <a:lnTo>
                  <a:pt x="836" y="856"/>
                </a:lnTo>
                <a:lnTo>
                  <a:pt x="973" y="856"/>
                </a:lnTo>
                <a:lnTo>
                  <a:pt x="973" y="830"/>
                </a:lnTo>
                <a:lnTo>
                  <a:pt x="836" y="830"/>
                </a:lnTo>
                <a:cubicBezTo>
                  <a:pt x="819" y="830"/>
                  <a:pt x="810" y="838"/>
                  <a:pt x="810" y="856"/>
                </a:cubicBezTo>
                <a:lnTo>
                  <a:pt x="810" y="1077"/>
                </a:lnTo>
                <a:cubicBezTo>
                  <a:pt x="810" y="1094"/>
                  <a:pt x="819" y="1103"/>
                  <a:pt x="836" y="1103"/>
                </a:cubicBezTo>
                <a:lnTo>
                  <a:pt x="973" y="1103"/>
                </a:lnTo>
                <a:lnTo>
                  <a:pt x="973" y="1076"/>
                </a:lnTo>
                <a:lnTo>
                  <a:pt x="836" y="1076"/>
                </a:lnTo>
                <a:close/>
                <a:moveTo>
                  <a:pt x="1163" y="1103"/>
                </a:moveTo>
                <a:lnTo>
                  <a:pt x="1163" y="859"/>
                </a:lnTo>
                <a:cubicBezTo>
                  <a:pt x="1163" y="839"/>
                  <a:pt x="1153" y="830"/>
                  <a:pt x="1132" y="830"/>
                </a:cubicBezTo>
                <a:lnTo>
                  <a:pt x="1007" y="830"/>
                </a:lnTo>
                <a:lnTo>
                  <a:pt x="1007" y="859"/>
                </a:lnTo>
                <a:lnTo>
                  <a:pt x="1134" y="859"/>
                </a:lnTo>
                <a:lnTo>
                  <a:pt x="1134" y="1103"/>
                </a:lnTo>
                <a:lnTo>
                  <a:pt x="1163" y="1103"/>
                </a:lnTo>
                <a:close/>
                <a:moveTo>
                  <a:pt x="1007" y="875"/>
                </a:moveTo>
                <a:lnTo>
                  <a:pt x="1007" y="1103"/>
                </a:lnTo>
                <a:lnTo>
                  <a:pt x="1037" y="1103"/>
                </a:lnTo>
                <a:lnTo>
                  <a:pt x="1037" y="875"/>
                </a:lnTo>
                <a:lnTo>
                  <a:pt x="1007" y="875"/>
                </a:lnTo>
                <a:close/>
                <a:moveTo>
                  <a:pt x="1306" y="1103"/>
                </a:moveTo>
                <a:lnTo>
                  <a:pt x="1306" y="856"/>
                </a:lnTo>
                <a:lnTo>
                  <a:pt x="1371" y="856"/>
                </a:lnTo>
                <a:lnTo>
                  <a:pt x="1371" y="830"/>
                </a:lnTo>
                <a:lnTo>
                  <a:pt x="1209" y="830"/>
                </a:lnTo>
                <a:lnTo>
                  <a:pt x="1209" y="856"/>
                </a:lnTo>
                <a:lnTo>
                  <a:pt x="1278" y="856"/>
                </a:lnTo>
                <a:lnTo>
                  <a:pt x="1278" y="1103"/>
                </a:lnTo>
                <a:lnTo>
                  <a:pt x="1306" y="1103"/>
                </a:lnTo>
                <a:close/>
                <a:moveTo>
                  <a:pt x="1487" y="1076"/>
                </a:moveTo>
                <a:lnTo>
                  <a:pt x="1406" y="1076"/>
                </a:lnTo>
                <a:lnTo>
                  <a:pt x="1406" y="1103"/>
                </a:lnTo>
                <a:lnTo>
                  <a:pt x="1487" y="1103"/>
                </a:lnTo>
                <a:cubicBezTo>
                  <a:pt x="1542" y="1103"/>
                  <a:pt x="1569" y="1079"/>
                  <a:pt x="1569" y="1031"/>
                </a:cubicBezTo>
                <a:cubicBezTo>
                  <a:pt x="1569" y="1002"/>
                  <a:pt x="1556" y="982"/>
                  <a:pt x="1531" y="970"/>
                </a:cubicBezTo>
                <a:lnTo>
                  <a:pt x="1468" y="940"/>
                </a:lnTo>
                <a:cubicBezTo>
                  <a:pt x="1444" y="929"/>
                  <a:pt x="1432" y="916"/>
                  <a:pt x="1432" y="902"/>
                </a:cubicBezTo>
                <a:cubicBezTo>
                  <a:pt x="1432" y="871"/>
                  <a:pt x="1450" y="856"/>
                  <a:pt x="1487" y="856"/>
                </a:cubicBezTo>
                <a:lnTo>
                  <a:pt x="1569" y="856"/>
                </a:lnTo>
                <a:lnTo>
                  <a:pt x="1569" y="830"/>
                </a:lnTo>
                <a:lnTo>
                  <a:pt x="1487" y="830"/>
                </a:lnTo>
                <a:cubicBezTo>
                  <a:pt x="1433" y="830"/>
                  <a:pt x="1406" y="853"/>
                  <a:pt x="1406" y="901"/>
                </a:cubicBezTo>
                <a:cubicBezTo>
                  <a:pt x="1406" y="923"/>
                  <a:pt x="1418" y="942"/>
                  <a:pt x="1441" y="958"/>
                </a:cubicBezTo>
                <a:cubicBezTo>
                  <a:pt x="1452" y="963"/>
                  <a:pt x="1473" y="974"/>
                  <a:pt x="1506" y="990"/>
                </a:cubicBezTo>
                <a:cubicBezTo>
                  <a:pt x="1530" y="1001"/>
                  <a:pt x="1541" y="1013"/>
                  <a:pt x="1541" y="1027"/>
                </a:cubicBezTo>
                <a:cubicBezTo>
                  <a:pt x="1541" y="1059"/>
                  <a:pt x="1523" y="1076"/>
                  <a:pt x="1487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/>
          </a:p>
        </p:txBody>
      </p:sp>
      <p:grpSp>
        <p:nvGrpSpPr>
          <p:cNvPr id="71" name="组合 70"/>
          <p:cNvGrpSpPr/>
          <p:nvPr/>
        </p:nvGrpSpPr>
        <p:grpSpPr>
          <a:xfrm>
            <a:off x="1162621" y="2094383"/>
            <a:ext cx="1620324" cy="1620324"/>
            <a:chOff x="1245706" y="2233014"/>
            <a:chExt cx="1620324" cy="1620324"/>
          </a:xfrm>
        </p:grpSpPr>
        <p:sp>
          <p:nvSpPr>
            <p:cNvPr id="73" name="Freeform 17"/>
            <p:cNvSpPr>
              <a:spLocks noEditPoints="1"/>
            </p:cNvSpPr>
            <p:nvPr/>
          </p:nvSpPr>
          <p:spPr bwMode="auto">
            <a:xfrm>
              <a:off x="1512902" y="2470830"/>
              <a:ext cx="1087438" cy="1009650"/>
            </a:xfrm>
            <a:custGeom>
              <a:avLst/>
              <a:gdLst>
                <a:gd name="T0" fmla="*/ 756 w 1374"/>
                <a:gd name="T1" fmla="*/ 1116 h 1276"/>
                <a:gd name="T2" fmla="*/ 566 w 1374"/>
                <a:gd name="T3" fmla="*/ 1200 h 1276"/>
                <a:gd name="T4" fmla="*/ 385 w 1374"/>
                <a:gd name="T5" fmla="*/ 42 h 1276"/>
                <a:gd name="T6" fmla="*/ 425 w 1374"/>
                <a:gd name="T7" fmla="*/ 69 h 1276"/>
                <a:gd name="T8" fmla="*/ 693 w 1374"/>
                <a:gd name="T9" fmla="*/ 3 h 1276"/>
                <a:gd name="T10" fmla="*/ 343 w 1374"/>
                <a:gd name="T11" fmla="*/ 52 h 1276"/>
                <a:gd name="T12" fmla="*/ 418 w 1374"/>
                <a:gd name="T13" fmla="*/ 126 h 1276"/>
                <a:gd name="T14" fmla="*/ 402 w 1374"/>
                <a:gd name="T15" fmla="*/ 690 h 1276"/>
                <a:gd name="T16" fmla="*/ 327 w 1374"/>
                <a:gd name="T17" fmla="*/ 616 h 1276"/>
                <a:gd name="T18" fmla="*/ 343 w 1374"/>
                <a:gd name="T19" fmla="*/ 52 h 1276"/>
                <a:gd name="T20" fmla="*/ 625 w 1374"/>
                <a:gd name="T21" fmla="*/ 245 h 1276"/>
                <a:gd name="T22" fmla="*/ 946 w 1374"/>
                <a:gd name="T23" fmla="*/ 208 h 1276"/>
                <a:gd name="T24" fmla="*/ 590 w 1374"/>
                <a:gd name="T25" fmla="*/ 222 h 1276"/>
                <a:gd name="T26" fmla="*/ 608 w 1374"/>
                <a:gd name="T27" fmla="*/ 270 h 1276"/>
                <a:gd name="T28" fmla="*/ 624 w 1374"/>
                <a:gd name="T29" fmla="*/ 854 h 1276"/>
                <a:gd name="T30" fmla="*/ 548 w 1374"/>
                <a:gd name="T31" fmla="*/ 831 h 1276"/>
                <a:gd name="T32" fmla="*/ 532 w 1374"/>
                <a:gd name="T33" fmla="*/ 247 h 1276"/>
                <a:gd name="T34" fmla="*/ 653 w 1374"/>
                <a:gd name="T35" fmla="*/ 294 h 1276"/>
                <a:gd name="T36" fmla="*/ 1036 w 1374"/>
                <a:gd name="T37" fmla="*/ 294 h 1276"/>
                <a:gd name="T38" fmla="*/ 984 w 1374"/>
                <a:gd name="T39" fmla="*/ 822 h 1276"/>
                <a:gd name="T40" fmla="*/ 653 w 1374"/>
                <a:gd name="T41" fmla="*/ 294 h 1276"/>
                <a:gd name="T42" fmla="*/ 975 w 1374"/>
                <a:gd name="T43" fmla="*/ 337 h 1276"/>
                <a:gd name="T44" fmla="*/ 716 w 1374"/>
                <a:gd name="T45" fmla="*/ 487 h 1276"/>
                <a:gd name="T46" fmla="*/ 447 w 1374"/>
                <a:gd name="T47" fmla="*/ 114 h 1276"/>
                <a:gd name="T48" fmla="*/ 830 w 1374"/>
                <a:gd name="T49" fmla="*/ 114 h 1276"/>
                <a:gd name="T50" fmla="*/ 517 w 1374"/>
                <a:gd name="T51" fmla="*/ 168 h 1276"/>
                <a:gd name="T52" fmla="*/ 487 w 1374"/>
                <a:gd name="T53" fmla="*/ 680 h 1276"/>
                <a:gd name="T54" fmla="*/ 447 w 1374"/>
                <a:gd name="T55" fmla="*/ 114 h 1276"/>
                <a:gd name="T56" fmla="*/ 272 w 1374"/>
                <a:gd name="T57" fmla="*/ 382 h 1276"/>
                <a:gd name="T58" fmla="*/ 210 w 1374"/>
                <a:gd name="T59" fmla="*/ 275 h 1276"/>
                <a:gd name="T60" fmla="*/ 109 w 1374"/>
                <a:gd name="T61" fmla="*/ 946 h 1276"/>
                <a:gd name="T62" fmla="*/ 183 w 1374"/>
                <a:gd name="T63" fmla="*/ 1043 h 1276"/>
                <a:gd name="T64" fmla="*/ 0 w 1374"/>
                <a:gd name="T65" fmla="*/ 1276 h 1276"/>
                <a:gd name="T66" fmla="*/ 1374 w 1374"/>
                <a:gd name="T67" fmla="*/ 1188 h 1276"/>
                <a:gd name="T68" fmla="*/ 1257 w 1374"/>
                <a:gd name="T69" fmla="*/ 946 h 1276"/>
                <a:gd name="T70" fmla="*/ 1156 w 1374"/>
                <a:gd name="T71" fmla="*/ 275 h 1276"/>
                <a:gd name="T72" fmla="*/ 1095 w 1374"/>
                <a:gd name="T73" fmla="*/ 382 h 1276"/>
                <a:gd name="T74" fmla="*/ 1161 w 1374"/>
                <a:gd name="T75" fmla="*/ 961 h 1276"/>
                <a:gd name="T76" fmla="*/ 205 w 1374"/>
                <a:gd name="T77" fmla="*/ 382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74" h="1276">
                  <a:moveTo>
                    <a:pt x="610" y="1116"/>
                  </a:moveTo>
                  <a:lnTo>
                    <a:pt x="756" y="1116"/>
                  </a:lnTo>
                  <a:lnTo>
                    <a:pt x="807" y="1200"/>
                  </a:lnTo>
                  <a:lnTo>
                    <a:pt x="566" y="1200"/>
                  </a:lnTo>
                  <a:lnTo>
                    <a:pt x="610" y="1116"/>
                  </a:lnTo>
                  <a:close/>
                  <a:moveTo>
                    <a:pt x="385" y="42"/>
                  </a:moveTo>
                  <a:lnTo>
                    <a:pt x="420" y="65"/>
                  </a:lnTo>
                  <a:cubicBezTo>
                    <a:pt x="422" y="66"/>
                    <a:pt x="423" y="67"/>
                    <a:pt x="425" y="69"/>
                  </a:cubicBezTo>
                  <a:lnTo>
                    <a:pt x="741" y="28"/>
                  </a:lnTo>
                  <a:cubicBezTo>
                    <a:pt x="734" y="11"/>
                    <a:pt x="715" y="0"/>
                    <a:pt x="693" y="3"/>
                  </a:cubicBezTo>
                  <a:lnTo>
                    <a:pt x="385" y="42"/>
                  </a:lnTo>
                  <a:close/>
                  <a:moveTo>
                    <a:pt x="343" y="52"/>
                  </a:moveTo>
                  <a:lnTo>
                    <a:pt x="402" y="90"/>
                  </a:lnTo>
                  <a:cubicBezTo>
                    <a:pt x="411" y="96"/>
                    <a:pt x="418" y="112"/>
                    <a:pt x="418" y="126"/>
                  </a:cubicBezTo>
                  <a:lnTo>
                    <a:pt x="418" y="675"/>
                  </a:lnTo>
                  <a:cubicBezTo>
                    <a:pt x="418" y="689"/>
                    <a:pt x="411" y="696"/>
                    <a:pt x="402" y="690"/>
                  </a:cubicBezTo>
                  <a:lnTo>
                    <a:pt x="343" y="652"/>
                  </a:lnTo>
                  <a:cubicBezTo>
                    <a:pt x="334" y="646"/>
                    <a:pt x="327" y="630"/>
                    <a:pt x="327" y="616"/>
                  </a:cubicBezTo>
                  <a:lnTo>
                    <a:pt x="327" y="67"/>
                  </a:lnTo>
                  <a:cubicBezTo>
                    <a:pt x="327" y="53"/>
                    <a:pt x="334" y="46"/>
                    <a:pt x="343" y="52"/>
                  </a:cubicBezTo>
                  <a:close/>
                  <a:moveTo>
                    <a:pt x="590" y="222"/>
                  </a:moveTo>
                  <a:lnTo>
                    <a:pt x="625" y="245"/>
                  </a:lnTo>
                  <a:cubicBezTo>
                    <a:pt x="627" y="246"/>
                    <a:pt x="629" y="247"/>
                    <a:pt x="630" y="248"/>
                  </a:cubicBezTo>
                  <a:lnTo>
                    <a:pt x="946" y="208"/>
                  </a:lnTo>
                  <a:cubicBezTo>
                    <a:pt x="939" y="190"/>
                    <a:pt x="920" y="180"/>
                    <a:pt x="898" y="183"/>
                  </a:cubicBezTo>
                  <a:lnTo>
                    <a:pt x="590" y="222"/>
                  </a:lnTo>
                  <a:close/>
                  <a:moveTo>
                    <a:pt x="548" y="232"/>
                  </a:moveTo>
                  <a:lnTo>
                    <a:pt x="608" y="270"/>
                  </a:lnTo>
                  <a:cubicBezTo>
                    <a:pt x="616" y="275"/>
                    <a:pt x="624" y="292"/>
                    <a:pt x="624" y="306"/>
                  </a:cubicBezTo>
                  <a:lnTo>
                    <a:pt x="624" y="854"/>
                  </a:lnTo>
                  <a:cubicBezTo>
                    <a:pt x="624" y="868"/>
                    <a:pt x="616" y="875"/>
                    <a:pt x="608" y="869"/>
                  </a:cubicBezTo>
                  <a:lnTo>
                    <a:pt x="548" y="831"/>
                  </a:lnTo>
                  <a:cubicBezTo>
                    <a:pt x="539" y="826"/>
                    <a:pt x="532" y="810"/>
                    <a:pt x="532" y="796"/>
                  </a:cubicBezTo>
                  <a:lnTo>
                    <a:pt x="532" y="247"/>
                  </a:lnTo>
                  <a:cubicBezTo>
                    <a:pt x="532" y="233"/>
                    <a:pt x="539" y="226"/>
                    <a:pt x="548" y="232"/>
                  </a:cubicBezTo>
                  <a:close/>
                  <a:moveTo>
                    <a:pt x="653" y="294"/>
                  </a:moveTo>
                  <a:lnTo>
                    <a:pt x="984" y="251"/>
                  </a:lnTo>
                  <a:cubicBezTo>
                    <a:pt x="1012" y="247"/>
                    <a:pt x="1036" y="267"/>
                    <a:pt x="1036" y="294"/>
                  </a:cubicBezTo>
                  <a:lnTo>
                    <a:pt x="1036" y="766"/>
                  </a:lnTo>
                  <a:cubicBezTo>
                    <a:pt x="1036" y="793"/>
                    <a:pt x="1012" y="818"/>
                    <a:pt x="984" y="822"/>
                  </a:cubicBezTo>
                  <a:lnTo>
                    <a:pt x="653" y="864"/>
                  </a:lnTo>
                  <a:lnTo>
                    <a:pt x="653" y="294"/>
                  </a:lnTo>
                  <a:close/>
                  <a:moveTo>
                    <a:pt x="716" y="371"/>
                  </a:moveTo>
                  <a:lnTo>
                    <a:pt x="975" y="337"/>
                  </a:lnTo>
                  <a:lnTo>
                    <a:pt x="975" y="454"/>
                  </a:lnTo>
                  <a:lnTo>
                    <a:pt x="716" y="487"/>
                  </a:lnTo>
                  <a:lnTo>
                    <a:pt x="716" y="371"/>
                  </a:lnTo>
                  <a:close/>
                  <a:moveTo>
                    <a:pt x="447" y="114"/>
                  </a:moveTo>
                  <a:lnTo>
                    <a:pt x="778" y="72"/>
                  </a:lnTo>
                  <a:cubicBezTo>
                    <a:pt x="807" y="68"/>
                    <a:pt x="830" y="87"/>
                    <a:pt x="830" y="114"/>
                  </a:cubicBezTo>
                  <a:lnTo>
                    <a:pt x="830" y="128"/>
                  </a:lnTo>
                  <a:lnTo>
                    <a:pt x="517" y="168"/>
                  </a:lnTo>
                  <a:cubicBezTo>
                    <a:pt x="495" y="174"/>
                    <a:pt x="486" y="188"/>
                    <a:pt x="487" y="218"/>
                  </a:cubicBezTo>
                  <a:lnTo>
                    <a:pt x="487" y="680"/>
                  </a:lnTo>
                  <a:lnTo>
                    <a:pt x="447" y="685"/>
                  </a:lnTo>
                  <a:lnTo>
                    <a:pt x="447" y="114"/>
                  </a:lnTo>
                  <a:close/>
                  <a:moveTo>
                    <a:pt x="205" y="382"/>
                  </a:moveTo>
                  <a:lnTo>
                    <a:pt x="272" y="382"/>
                  </a:lnTo>
                  <a:lnTo>
                    <a:pt x="272" y="275"/>
                  </a:lnTo>
                  <a:lnTo>
                    <a:pt x="210" y="275"/>
                  </a:lnTo>
                  <a:cubicBezTo>
                    <a:pt x="155" y="275"/>
                    <a:pt x="109" y="320"/>
                    <a:pt x="109" y="376"/>
                  </a:cubicBezTo>
                  <a:lnTo>
                    <a:pt x="109" y="946"/>
                  </a:lnTo>
                  <a:cubicBezTo>
                    <a:pt x="109" y="992"/>
                    <a:pt x="140" y="1031"/>
                    <a:pt x="183" y="1043"/>
                  </a:cubicBezTo>
                  <a:lnTo>
                    <a:pt x="183" y="1043"/>
                  </a:lnTo>
                  <a:lnTo>
                    <a:pt x="0" y="1188"/>
                  </a:lnTo>
                  <a:lnTo>
                    <a:pt x="0" y="1276"/>
                  </a:lnTo>
                  <a:lnTo>
                    <a:pt x="1374" y="1276"/>
                  </a:lnTo>
                  <a:lnTo>
                    <a:pt x="1374" y="1188"/>
                  </a:lnTo>
                  <a:lnTo>
                    <a:pt x="1178" y="1045"/>
                  </a:lnTo>
                  <a:cubicBezTo>
                    <a:pt x="1223" y="1035"/>
                    <a:pt x="1257" y="994"/>
                    <a:pt x="1257" y="946"/>
                  </a:cubicBezTo>
                  <a:lnTo>
                    <a:pt x="1257" y="376"/>
                  </a:lnTo>
                  <a:cubicBezTo>
                    <a:pt x="1257" y="320"/>
                    <a:pt x="1212" y="275"/>
                    <a:pt x="1156" y="275"/>
                  </a:cubicBezTo>
                  <a:lnTo>
                    <a:pt x="1095" y="275"/>
                  </a:lnTo>
                  <a:lnTo>
                    <a:pt x="1095" y="382"/>
                  </a:lnTo>
                  <a:lnTo>
                    <a:pt x="1161" y="382"/>
                  </a:lnTo>
                  <a:lnTo>
                    <a:pt x="1161" y="961"/>
                  </a:lnTo>
                  <a:lnTo>
                    <a:pt x="205" y="961"/>
                  </a:lnTo>
                  <a:lnTo>
                    <a:pt x="205" y="3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1245706" y="2233014"/>
              <a:ext cx="1620324" cy="1620324"/>
            </a:xfrm>
            <a:prstGeom prst="ellips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Freeform 10">
            <a:extLst>
              <a:ext uri="{FF2B5EF4-FFF2-40B4-BE49-F238E27FC236}">
                <a16:creationId xmlns:a16="http://schemas.microsoft.com/office/drawing/2014/main" id="{FBCF75A3-CDAD-DD0A-CAC9-591A4A1E8E33}"/>
              </a:ext>
            </a:extLst>
          </p:cNvPr>
          <p:cNvSpPr/>
          <p:nvPr/>
        </p:nvSpPr>
        <p:spPr bwMode="auto">
          <a:xfrm>
            <a:off x="4072196" y="5195073"/>
            <a:ext cx="808038" cy="709613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5828934A-5325-449E-C37D-8BA6A6E350D9}"/>
              </a:ext>
            </a:extLst>
          </p:cNvPr>
          <p:cNvSpPr txBox="1"/>
          <p:nvPr/>
        </p:nvSpPr>
        <p:spPr>
          <a:xfrm>
            <a:off x="4965494" y="5274219"/>
            <a:ext cx="184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accent1"/>
                </a:solidFill>
              </a:rPr>
              <a:t>TL</a:t>
            </a:r>
            <a:r>
              <a:rPr lang="zh-CN" altLang="en-US" sz="2800" dirty="0">
                <a:solidFill>
                  <a:schemeClr val="accent1"/>
                </a:solidFill>
              </a:rPr>
              <a:t>与</a:t>
            </a:r>
            <a:r>
              <a:rPr lang="en-US" altLang="zh-CN" sz="2800" dirty="0">
                <a:solidFill>
                  <a:schemeClr val="accent1"/>
                </a:solidFill>
              </a:rPr>
              <a:t>DRL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538FE9-446F-CFC1-0B2D-C2894A175B44}"/>
              </a:ext>
            </a:extLst>
          </p:cNvPr>
          <p:cNvSpPr txBox="1"/>
          <p:nvPr/>
        </p:nvSpPr>
        <p:spPr>
          <a:xfrm>
            <a:off x="4186454" y="99252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</a:rPr>
              <a:t>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EDF9FF-2F2B-CF71-47A3-B3174370C8CE}"/>
              </a:ext>
            </a:extLst>
          </p:cNvPr>
          <p:cNvSpPr txBox="1"/>
          <p:nvPr/>
        </p:nvSpPr>
        <p:spPr>
          <a:xfrm>
            <a:off x="4191878" y="179125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</a:rPr>
              <a:t>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CC076E-6E9A-676A-B7F3-0E0D7DC8632F}"/>
              </a:ext>
            </a:extLst>
          </p:cNvPr>
          <p:cNvSpPr txBox="1"/>
          <p:nvPr/>
        </p:nvSpPr>
        <p:spPr>
          <a:xfrm>
            <a:off x="4186454" y="2685825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</a:rPr>
              <a:t>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59E7A-9A53-A8B7-4A2F-C5EF9B9CA55B}"/>
              </a:ext>
            </a:extLst>
          </p:cNvPr>
          <p:cNvSpPr txBox="1"/>
          <p:nvPr/>
        </p:nvSpPr>
        <p:spPr>
          <a:xfrm>
            <a:off x="4191878" y="355021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</a:rPr>
              <a:t>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6DB785-78E3-D375-C132-90B98EFAFECF}"/>
              </a:ext>
            </a:extLst>
          </p:cNvPr>
          <p:cNvSpPr txBox="1"/>
          <p:nvPr/>
        </p:nvSpPr>
        <p:spPr>
          <a:xfrm>
            <a:off x="4191878" y="435436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</a:rPr>
              <a:t>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56B0FA-C34E-9154-2600-FDA69EF933BB}"/>
              </a:ext>
            </a:extLst>
          </p:cNvPr>
          <p:cNvSpPr txBox="1"/>
          <p:nvPr/>
        </p:nvSpPr>
        <p:spPr>
          <a:xfrm>
            <a:off x="4186454" y="518500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</a:rPr>
              <a:t>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259111" y="182798"/>
            <a:ext cx="829644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chemeClr val="bg1"/>
                </a:solidFill>
              </a:rPr>
              <a:t>第一章</a:t>
            </a:r>
            <a:r>
              <a:rPr lang="en-US" altLang="zh-CN" b="0" dirty="0">
                <a:solidFill>
                  <a:schemeClr val="bg1"/>
                </a:solidFill>
              </a:rPr>
              <a:t>——</a:t>
            </a:r>
            <a:r>
              <a:rPr lang="zh-CN" altLang="en-US" b="0" dirty="0">
                <a:solidFill>
                  <a:schemeClr val="bg1"/>
                </a:solidFill>
              </a:rPr>
              <a:t>课程介绍与深度学习概述</a:t>
            </a:r>
            <a:r>
              <a:rPr lang="en-US" altLang="zh-CN" b="0" dirty="0">
                <a:solidFill>
                  <a:schemeClr val="bg1"/>
                </a:solidFill>
              </a:rPr>
              <a:t>——2</a:t>
            </a:r>
            <a:r>
              <a:rPr lang="zh-CN" altLang="en-US" b="0" dirty="0">
                <a:solidFill>
                  <a:schemeClr val="bg1"/>
                </a:solidFill>
              </a:rPr>
              <a:t>次课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F24F202-34D4-E9D9-F070-65F718EF777A}"/>
              </a:ext>
            </a:extLst>
          </p:cNvPr>
          <p:cNvSpPr txBox="1"/>
          <p:nvPr/>
        </p:nvSpPr>
        <p:spPr>
          <a:xfrm>
            <a:off x="1706687" y="1014445"/>
            <a:ext cx="524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课程介绍，考核方式         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小时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D08F0-7292-8B2B-80CF-EFD367F833EB}"/>
              </a:ext>
            </a:extLst>
          </p:cNvPr>
          <p:cNvSpPr txBox="1"/>
          <p:nvPr/>
        </p:nvSpPr>
        <p:spPr>
          <a:xfrm>
            <a:off x="2668458" y="30675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深度学习概述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C931DAE-260A-8AE7-37FD-5C2914FA647E}"/>
              </a:ext>
            </a:extLst>
          </p:cNvPr>
          <p:cNvSpPr/>
          <p:nvPr/>
        </p:nvSpPr>
        <p:spPr bwMode="auto">
          <a:xfrm>
            <a:off x="4767349" y="1761628"/>
            <a:ext cx="825529" cy="3135704"/>
          </a:xfrm>
          <a:prstGeom prst="leftBrace">
            <a:avLst>
              <a:gd name="adj1" fmla="val 8333"/>
              <a:gd name="adj2" fmla="val 50160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3B1D25-9A40-FEA4-AA37-CD03E9A371B4}"/>
              </a:ext>
            </a:extLst>
          </p:cNvPr>
          <p:cNvSpPr txBox="1"/>
          <p:nvPr/>
        </p:nvSpPr>
        <p:spPr>
          <a:xfrm>
            <a:off x="5592878" y="1388198"/>
            <a:ext cx="1838767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AI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机器学习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DL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应用场景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发展现状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A2AAF7-3BD1-45B6-6DED-9F3599BCF300}"/>
              </a:ext>
            </a:extLst>
          </p:cNvPr>
          <p:cNvCxnSpPr/>
          <p:nvPr/>
        </p:nvCxnSpPr>
        <p:spPr bwMode="auto">
          <a:xfrm flipH="1">
            <a:off x="4695341" y="1275012"/>
            <a:ext cx="50405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01EAA26-FE32-D709-7AA7-01901E815090}"/>
              </a:ext>
            </a:extLst>
          </p:cNvPr>
          <p:cNvSpPr txBox="1"/>
          <p:nvPr/>
        </p:nvSpPr>
        <p:spPr>
          <a:xfrm>
            <a:off x="7534853" y="333526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</a:t>
            </a:r>
            <a:r>
              <a:rPr lang="zh-CN" alt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深度学习概述 </a:t>
            </a:r>
            <a:r>
              <a:rPr lang="en-US" altLang="zh-C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 </a:t>
            </a:r>
            <a:r>
              <a:rPr lang="en-US" altLang="zh-CN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354ECA-CA4B-ED63-7B2C-5D5D38F1680F}"/>
              </a:ext>
            </a:extLst>
          </p:cNvPr>
          <p:cNvSpPr txBox="1"/>
          <p:nvPr/>
        </p:nvSpPr>
        <p:spPr>
          <a:xfrm>
            <a:off x="7453855" y="236368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zh-CN" alt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深度学习环境搭建 </a:t>
            </a:r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 </a:t>
            </a:r>
            <a:r>
              <a:rPr lang="en-US" altLang="zh-CN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32EF5-C753-92A1-2E82-0B294DE6D6F8}"/>
              </a:ext>
            </a:extLst>
          </p:cNvPr>
          <p:cNvSpPr txBox="1"/>
          <p:nvPr/>
        </p:nvSpPr>
        <p:spPr>
          <a:xfrm>
            <a:off x="7453855" y="1556792"/>
            <a:ext cx="41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lang="zh-CN" alt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考核方式 </a:t>
            </a:r>
            <a:r>
              <a:rPr lang="en-US" altLang="zh-C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 </a:t>
            </a:r>
            <a:r>
              <a:rPr lang="en-US" altLang="zh-CN" sz="24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259111" y="182798"/>
            <a:ext cx="5632152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chemeClr val="bg1"/>
                </a:solidFill>
              </a:rPr>
              <a:t>第二章</a:t>
            </a:r>
            <a:r>
              <a:rPr lang="en-US" altLang="zh-CN" b="0" dirty="0">
                <a:solidFill>
                  <a:schemeClr val="bg1"/>
                </a:solidFill>
              </a:rPr>
              <a:t>——MLP——3</a:t>
            </a:r>
            <a:r>
              <a:rPr lang="zh-CN" altLang="en-US" b="0" dirty="0">
                <a:solidFill>
                  <a:schemeClr val="bg1"/>
                </a:solidFill>
              </a:rPr>
              <a:t>次课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F24F202-34D4-E9D9-F070-65F718EF777A}"/>
              </a:ext>
            </a:extLst>
          </p:cNvPr>
          <p:cNvSpPr txBox="1"/>
          <p:nvPr/>
        </p:nvSpPr>
        <p:spPr>
          <a:xfrm>
            <a:off x="2590067" y="16515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机器学习基础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——1</a:t>
            </a:r>
            <a:r>
              <a:rPr lang="zh-CN" altLang="en-US" sz="2400" dirty="0">
                <a:solidFill>
                  <a:schemeClr val="bg1"/>
                </a:solidFill>
              </a:rPr>
              <a:t>节课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C931DAE-260A-8AE7-37FD-5C2914FA647E}"/>
              </a:ext>
            </a:extLst>
          </p:cNvPr>
          <p:cNvSpPr/>
          <p:nvPr/>
        </p:nvSpPr>
        <p:spPr bwMode="auto">
          <a:xfrm>
            <a:off x="4822314" y="1146235"/>
            <a:ext cx="825529" cy="1642794"/>
          </a:xfrm>
          <a:prstGeom prst="leftBrace">
            <a:avLst>
              <a:gd name="adj1" fmla="val 8333"/>
              <a:gd name="adj2" fmla="val 48313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3B1D25-9A40-FEA4-AA37-CD03E9A371B4}"/>
              </a:ext>
            </a:extLst>
          </p:cNvPr>
          <p:cNvSpPr txBox="1"/>
          <p:nvPr/>
        </p:nvSpPr>
        <p:spPr>
          <a:xfrm>
            <a:off x="5647843" y="729380"/>
            <a:ext cx="5131852" cy="219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场景和</a:t>
            </a:r>
            <a:r>
              <a:rPr lang="zh-CN" altLang="en-US" sz="2400" dirty="0"/>
              <a:t>任务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学习目标</a:t>
            </a:r>
            <a:r>
              <a:rPr lang="en-US" altLang="zh-CN" sz="2400" dirty="0">
                <a:solidFill>
                  <a:schemeClr val="bg1"/>
                </a:solidFill>
              </a:rPr>
              <a:t>f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数据</a:t>
            </a:r>
            <a:r>
              <a:rPr lang="en-US" altLang="zh-CN" sz="2400" dirty="0">
                <a:solidFill>
                  <a:schemeClr val="bg1"/>
                </a:solidFill>
              </a:rPr>
              <a:t>(Data)</a:t>
            </a:r>
            <a:r>
              <a:rPr lang="zh-CN" altLang="en-US" sz="2400" dirty="0">
                <a:solidFill>
                  <a:schemeClr val="bg1"/>
                </a:solidFill>
              </a:rPr>
              <a:t>模型</a:t>
            </a:r>
            <a:r>
              <a:rPr lang="en-US" altLang="zh-CN" sz="2400" dirty="0">
                <a:solidFill>
                  <a:schemeClr val="bg1"/>
                </a:solidFill>
              </a:rPr>
              <a:t>f</a:t>
            </a:r>
            <a:r>
              <a:rPr lang="zh-CN" altLang="en-US" sz="2400" dirty="0">
                <a:solidFill>
                  <a:schemeClr val="bg1"/>
                </a:solidFill>
              </a:rPr>
              <a:t>，性能评价</a:t>
            </a:r>
            <a:r>
              <a:rPr lang="en-US" altLang="zh-CN" sz="24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6936FD7-2C9E-7B7A-F6FD-2A5D42FE8CF1}"/>
              </a:ext>
            </a:extLst>
          </p:cNvPr>
          <p:cNvSpPr/>
          <p:nvPr/>
        </p:nvSpPr>
        <p:spPr bwMode="auto">
          <a:xfrm>
            <a:off x="7323311" y="933742"/>
            <a:ext cx="825529" cy="717778"/>
          </a:xfrm>
          <a:prstGeom prst="leftBrace">
            <a:avLst>
              <a:gd name="adj1" fmla="val 8333"/>
              <a:gd name="adj2" fmla="val 37806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42204-4AB5-F519-9A63-2A1AE7EE9736}"/>
              </a:ext>
            </a:extLst>
          </p:cNvPr>
          <p:cNvSpPr txBox="1"/>
          <p:nvPr/>
        </p:nvSpPr>
        <p:spPr>
          <a:xfrm>
            <a:off x="8148840" y="447124"/>
            <a:ext cx="3043620" cy="14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分类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回归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B24A3-D97E-62BC-0F5B-58A4C29F8188}"/>
              </a:ext>
            </a:extLst>
          </p:cNvPr>
          <p:cNvSpPr txBox="1"/>
          <p:nvPr/>
        </p:nvSpPr>
        <p:spPr>
          <a:xfrm>
            <a:off x="2597232" y="462061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MLP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CDF0CBA-FEA2-3352-6D41-B7BB7EF72C81}"/>
              </a:ext>
            </a:extLst>
          </p:cNvPr>
          <p:cNvSpPr/>
          <p:nvPr/>
        </p:nvSpPr>
        <p:spPr bwMode="auto">
          <a:xfrm>
            <a:off x="4822314" y="3321578"/>
            <a:ext cx="825529" cy="3059749"/>
          </a:xfrm>
          <a:prstGeom prst="leftBrace">
            <a:avLst>
              <a:gd name="adj1" fmla="val 8333"/>
              <a:gd name="adj2" fmla="val 5016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231D3-BD86-E219-405F-F4B4FF6FD1EF}"/>
              </a:ext>
            </a:extLst>
          </p:cNvPr>
          <p:cNvSpPr txBox="1"/>
          <p:nvPr/>
        </p:nvSpPr>
        <p:spPr>
          <a:xfrm>
            <a:off x="5647842" y="2904724"/>
            <a:ext cx="3953275" cy="366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网络架构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BP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优化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初始化和正则化</a:t>
            </a:r>
            <a:r>
              <a:rPr lang="en-US" altLang="zh-CN" sz="2400" dirty="0">
                <a:solidFill>
                  <a:schemeClr val="bg1"/>
                </a:solidFill>
              </a:rPr>
              <a:t>——1</a:t>
            </a:r>
            <a:r>
              <a:rPr lang="zh-CN" altLang="en-US" sz="2400" dirty="0">
                <a:solidFill>
                  <a:schemeClr val="bg1"/>
                </a:solidFill>
              </a:rPr>
              <a:t>节课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示例：</a:t>
            </a:r>
            <a:r>
              <a:rPr lang="en-US" altLang="zh-CN" sz="2400" dirty="0" err="1">
                <a:solidFill>
                  <a:schemeClr val="bg1"/>
                </a:solidFill>
              </a:rPr>
              <a:t>mnist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259111" y="182798"/>
            <a:ext cx="5632152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chemeClr val="bg1"/>
                </a:solidFill>
              </a:rPr>
              <a:t>第三章</a:t>
            </a:r>
            <a:r>
              <a:rPr lang="en-US" altLang="zh-CN" b="0" dirty="0">
                <a:solidFill>
                  <a:schemeClr val="bg1"/>
                </a:solidFill>
              </a:rPr>
              <a:t>——</a:t>
            </a:r>
            <a:r>
              <a:rPr lang="zh-CN" altLang="en-US" b="0" dirty="0">
                <a:solidFill>
                  <a:schemeClr val="bg1"/>
                </a:solidFill>
              </a:rPr>
              <a:t>卷积</a:t>
            </a:r>
            <a:r>
              <a:rPr lang="en-US" altLang="zh-CN" b="0" dirty="0">
                <a:solidFill>
                  <a:schemeClr val="bg1"/>
                </a:solidFill>
              </a:rPr>
              <a:t>CNN——3</a:t>
            </a:r>
            <a:r>
              <a:rPr lang="zh-CN" altLang="en-US" b="0" dirty="0">
                <a:solidFill>
                  <a:schemeClr val="bg1"/>
                </a:solidFill>
              </a:rPr>
              <a:t>次课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左大括号 7">
            <a:extLst>
              <a:ext uri="{FF2B5EF4-FFF2-40B4-BE49-F238E27FC236}">
                <a16:creationId xmlns:a16="http://schemas.microsoft.com/office/drawing/2014/main" id="{9CDF0CBA-FEA2-3352-6D41-B7BB7EF72C81}"/>
              </a:ext>
            </a:extLst>
          </p:cNvPr>
          <p:cNvSpPr/>
          <p:nvPr/>
        </p:nvSpPr>
        <p:spPr bwMode="auto">
          <a:xfrm>
            <a:off x="3761479" y="1988839"/>
            <a:ext cx="825529" cy="2304257"/>
          </a:xfrm>
          <a:prstGeom prst="leftBrace">
            <a:avLst>
              <a:gd name="adj1" fmla="val 8333"/>
              <a:gd name="adj2" fmla="val 5016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231D3-BD86-E219-405F-F4B4FF6FD1EF}"/>
              </a:ext>
            </a:extLst>
          </p:cNvPr>
          <p:cNvSpPr txBox="1"/>
          <p:nvPr/>
        </p:nvSpPr>
        <p:spPr>
          <a:xfrm>
            <a:off x="4587007" y="1556792"/>
            <a:ext cx="5000974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卷积相关概念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CNN</a:t>
            </a:r>
            <a:r>
              <a:rPr lang="zh-CN" altLang="en-US" sz="2400" dirty="0">
                <a:solidFill>
                  <a:schemeClr val="bg1"/>
                </a:solidFill>
              </a:rPr>
              <a:t>的整体网络架构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经典</a:t>
            </a:r>
            <a:r>
              <a:rPr lang="en-US" altLang="zh-CN" sz="2400" dirty="0">
                <a:solidFill>
                  <a:schemeClr val="bg1"/>
                </a:solidFill>
              </a:rPr>
              <a:t>CNN</a:t>
            </a:r>
            <a:r>
              <a:rPr lang="zh-CN" altLang="en-US" sz="2400" dirty="0">
                <a:solidFill>
                  <a:schemeClr val="bg1"/>
                </a:solidFill>
              </a:rPr>
              <a:t>模型架构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注意力机制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CNN</a:t>
            </a:r>
            <a:r>
              <a:rPr lang="zh-CN" altLang="en-US" sz="2400" dirty="0">
                <a:solidFill>
                  <a:schemeClr val="bg1"/>
                </a:solidFill>
              </a:rPr>
              <a:t>的应用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559A28E2-ABAF-A4D4-FCED-061A44E2D12C}"/>
              </a:ext>
            </a:extLst>
          </p:cNvPr>
          <p:cNvSpPr/>
          <p:nvPr/>
        </p:nvSpPr>
        <p:spPr bwMode="auto">
          <a:xfrm>
            <a:off x="6387207" y="3918769"/>
            <a:ext cx="825529" cy="878383"/>
          </a:xfrm>
          <a:prstGeom prst="leftBrace">
            <a:avLst>
              <a:gd name="adj1" fmla="val 8333"/>
              <a:gd name="adj2" fmla="val 4385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E38CB0-DC39-BBE6-7366-C4D7F72E190F}"/>
              </a:ext>
            </a:extLst>
          </p:cNvPr>
          <p:cNvSpPr txBox="1"/>
          <p:nvPr/>
        </p:nvSpPr>
        <p:spPr>
          <a:xfrm>
            <a:off x="7238672" y="3524076"/>
            <a:ext cx="3180983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图像分类、检测识别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三维重建（</a:t>
            </a:r>
            <a:r>
              <a:rPr lang="zh-CN" altLang="en-US" sz="2400" dirty="0">
                <a:solidFill>
                  <a:srgbClr val="FF0000"/>
                </a:solidFill>
              </a:rPr>
              <a:t>加基于</a:t>
            </a:r>
            <a:r>
              <a:rPr lang="en-US" altLang="zh-CN" sz="2400">
                <a:solidFill>
                  <a:srgbClr val="FF0000"/>
                </a:solidFill>
              </a:rPr>
              <a:t>nerf</a:t>
            </a:r>
            <a:r>
              <a:rPr lang="zh-CN" altLang="en-US" sz="2400">
                <a:solidFill>
                  <a:srgbClr val="FF000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三维重建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定义，深度学习应用，应用场景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259111" y="182798"/>
            <a:ext cx="5632152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chemeClr val="bg1"/>
                </a:solidFill>
              </a:rPr>
              <a:t>第四章</a:t>
            </a:r>
            <a:r>
              <a:rPr lang="en-US" altLang="zh-CN" b="0" dirty="0">
                <a:solidFill>
                  <a:schemeClr val="bg1"/>
                </a:solidFill>
              </a:rPr>
              <a:t>——NLP——3</a:t>
            </a:r>
            <a:r>
              <a:rPr lang="zh-CN" altLang="en-US" b="0" dirty="0">
                <a:solidFill>
                  <a:schemeClr val="bg1"/>
                </a:solidFill>
              </a:rPr>
              <a:t>次课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左大括号 7">
            <a:extLst>
              <a:ext uri="{FF2B5EF4-FFF2-40B4-BE49-F238E27FC236}">
                <a16:creationId xmlns:a16="http://schemas.microsoft.com/office/drawing/2014/main" id="{9CDF0CBA-FEA2-3352-6D41-B7BB7EF72C81}"/>
              </a:ext>
            </a:extLst>
          </p:cNvPr>
          <p:cNvSpPr/>
          <p:nvPr/>
        </p:nvSpPr>
        <p:spPr bwMode="auto">
          <a:xfrm>
            <a:off x="3905495" y="1325574"/>
            <a:ext cx="825529" cy="3759610"/>
          </a:xfrm>
          <a:prstGeom prst="leftBrace">
            <a:avLst>
              <a:gd name="adj1" fmla="val 8333"/>
              <a:gd name="adj2" fmla="val 5016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231D3-BD86-E219-405F-F4B4FF6FD1EF}"/>
              </a:ext>
            </a:extLst>
          </p:cNvPr>
          <p:cNvSpPr txBox="1"/>
          <p:nvPr/>
        </p:nvSpPr>
        <p:spPr>
          <a:xfrm>
            <a:off x="4731023" y="908720"/>
            <a:ext cx="4824536" cy="662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NLP</a:t>
            </a:r>
            <a:r>
              <a:rPr lang="zh-CN" altLang="en-US" sz="2400" dirty="0">
                <a:solidFill>
                  <a:schemeClr val="bg1"/>
                </a:solidFill>
              </a:rPr>
              <a:t>基础：文本（</a:t>
            </a:r>
            <a:r>
              <a:rPr lang="zh-CN" altLang="en-US" sz="2400" dirty="0">
                <a:solidFill>
                  <a:srgbClr val="FF0000"/>
                </a:solidFill>
              </a:rPr>
              <a:t>加内容</a:t>
            </a:r>
            <a:r>
              <a:rPr lang="zh-CN" altLang="en-US" sz="2400" dirty="0">
                <a:solidFill>
                  <a:schemeClr val="bg1"/>
                </a:solidFill>
              </a:rPr>
              <a:t>），语音，词嵌入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RNN</a:t>
            </a:r>
            <a:r>
              <a:rPr lang="zh-CN" altLang="en-US" sz="2400" dirty="0">
                <a:solidFill>
                  <a:schemeClr val="bg1"/>
                </a:solidFill>
              </a:rPr>
              <a:t>，随时间</a:t>
            </a:r>
            <a:r>
              <a:rPr lang="en-US" altLang="zh-CN" sz="2400" dirty="0">
                <a:solidFill>
                  <a:schemeClr val="bg1"/>
                </a:solidFill>
              </a:rPr>
              <a:t>BP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及其</a:t>
            </a:r>
            <a:r>
              <a:rPr lang="en-US" altLang="zh-CN" sz="2400" dirty="0">
                <a:solidFill>
                  <a:schemeClr val="bg1"/>
                </a:solidFill>
              </a:rPr>
              <a:t>RNN</a:t>
            </a:r>
            <a:r>
              <a:rPr lang="zh-CN" altLang="en-US" sz="2400" dirty="0">
                <a:solidFill>
                  <a:schemeClr val="bg1"/>
                </a:solidFill>
              </a:rPr>
              <a:t>的变种：</a:t>
            </a:r>
            <a:r>
              <a:rPr lang="en-US" altLang="zh-CN" sz="2400" dirty="0">
                <a:solidFill>
                  <a:schemeClr val="bg1"/>
                </a:solidFill>
              </a:rPr>
              <a:t>LSTM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Bi-RNN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Transformer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经典</a:t>
            </a:r>
            <a:r>
              <a:rPr lang="en-US" altLang="zh-CN" sz="2400" dirty="0">
                <a:solidFill>
                  <a:schemeClr val="bg1"/>
                </a:solidFill>
              </a:rPr>
              <a:t>NLP</a:t>
            </a:r>
            <a:r>
              <a:rPr lang="zh-CN" altLang="en-US" sz="2400" dirty="0">
                <a:solidFill>
                  <a:schemeClr val="bg1"/>
                </a:solidFill>
              </a:rPr>
              <a:t>模型及应用：</a:t>
            </a:r>
            <a:r>
              <a:rPr lang="en-US" altLang="zh-CN" sz="2400" dirty="0">
                <a:solidFill>
                  <a:schemeClr val="bg1"/>
                </a:solidFill>
              </a:rPr>
              <a:t>Transformer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ELMO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Bert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GPT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应用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453D1F8-9A44-890F-A68A-1F20A99FBAFB}"/>
              </a:ext>
            </a:extLst>
          </p:cNvPr>
          <p:cNvSpPr/>
          <p:nvPr/>
        </p:nvSpPr>
        <p:spPr bwMode="auto">
          <a:xfrm>
            <a:off x="5561678" y="4645992"/>
            <a:ext cx="825529" cy="878383"/>
          </a:xfrm>
          <a:prstGeom prst="leftBrace">
            <a:avLst>
              <a:gd name="adj1" fmla="val 8333"/>
              <a:gd name="adj2" fmla="val 4385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6A0FB-79DF-6B2D-E381-F4E56309E26B}"/>
              </a:ext>
            </a:extLst>
          </p:cNvPr>
          <p:cNvSpPr txBox="1"/>
          <p:nvPr/>
        </p:nvSpPr>
        <p:spPr>
          <a:xfrm>
            <a:off x="6380892" y="4249948"/>
            <a:ext cx="2172871" cy="14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机器翻译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语音识别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259111" y="182798"/>
            <a:ext cx="844046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chemeClr val="bg1"/>
                </a:solidFill>
              </a:rPr>
              <a:t>第五章</a:t>
            </a:r>
            <a:r>
              <a:rPr lang="en-US" altLang="zh-CN" b="0" dirty="0">
                <a:solidFill>
                  <a:schemeClr val="bg1"/>
                </a:solidFill>
              </a:rPr>
              <a:t>——</a:t>
            </a:r>
            <a:r>
              <a:rPr lang="zh-CN" altLang="en-US" b="0" dirty="0">
                <a:solidFill>
                  <a:schemeClr val="bg1"/>
                </a:solidFill>
              </a:rPr>
              <a:t>生成模型</a:t>
            </a:r>
            <a:r>
              <a:rPr lang="en-US" altLang="zh-CN" b="0" dirty="0">
                <a:solidFill>
                  <a:schemeClr val="bg1"/>
                </a:solidFill>
              </a:rPr>
              <a:t>——3</a:t>
            </a:r>
            <a:r>
              <a:rPr lang="zh-CN" altLang="en-US" b="0" dirty="0">
                <a:solidFill>
                  <a:schemeClr val="bg1"/>
                </a:solidFill>
              </a:rPr>
              <a:t>次课</a:t>
            </a:r>
            <a:r>
              <a:rPr lang="en-US" altLang="zh-CN" b="0" dirty="0">
                <a:solidFill>
                  <a:schemeClr val="bg1"/>
                </a:solidFill>
              </a:rPr>
              <a:t>——</a:t>
            </a:r>
            <a:r>
              <a:rPr lang="zh-CN" altLang="en-US" b="0" dirty="0">
                <a:solidFill>
                  <a:schemeClr val="bg1"/>
                </a:solidFill>
              </a:rPr>
              <a:t>以论文形式介绍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左大括号 7">
            <a:extLst>
              <a:ext uri="{FF2B5EF4-FFF2-40B4-BE49-F238E27FC236}">
                <a16:creationId xmlns:a16="http://schemas.microsoft.com/office/drawing/2014/main" id="{9CDF0CBA-FEA2-3352-6D41-B7BB7EF72C81}"/>
              </a:ext>
            </a:extLst>
          </p:cNvPr>
          <p:cNvSpPr/>
          <p:nvPr/>
        </p:nvSpPr>
        <p:spPr bwMode="auto">
          <a:xfrm>
            <a:off x="3905495" y="1325574"/>
            <a:ext cx="825529" cy="3759610"/>
          </a:xfrm>
          <a:prstGeom prst="leftBrace">
            <a:avLst>
              <a:gd name="adj1" fmla="val 8333"/>
              <a:gd name="adj2" fmla="val 5016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231D3-BD86-E219-405F-F4B4FF6FD1EF}"/>
              </a:ext>
            </a:extLst>
          </p:cNvPr>
          <p:cNvSpPr txBox="1"/>
          <p:nvPr/>
        </p:nvSpPr>
        <p:spPr>
          <a:xfrm>
            <a:off x="4704597" y="908720"/>
            <a:ext cx="4824536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AE(</a:t>
            </a:r>
            <a:r>
              <a:rPr lang="zh-CN" altLang="en-US" sz="2400" dirty="0">
                <a:solidFill>
                  <a:schemeClr val="bg1"/>
                </a:solidFill>
              </a:rPr>
              <a:t>将特点单独放在优缺点前，</a:t>
            </a:r>
            <a:r>
              <a:rPr lang="en-US" altLang="zh-CN" sz="2400" dirty="0">
                <a:solidFill>
                  <a:schemeClr val="bg1"/>
                </a:solidFill>
              </a:rPr>
              <a:t>VAE</a:t>
            </a:r>
            <a:r>
              <a:rPr lang="zh-CN" altLang="en-US" sz="2400" dirty="0">
                <a:solidFill>
                  <a:schemeClr val="bg1"/>
                </a:solidFill>
              </a:rPr>
              <a:t>定义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VAE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GAN</a:t>
            </a:r>
            <a:r>
              <a:rPr lang="zh-CN" altLang="en-US" sz="2400" dirty="0">
                <a:solidFill>
                  <a:schemeClr val="bg1"/>
                </a:solidFill>
              </a:rPr>
              <a:t>（再公式处加理论推导）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Flow</a:t>
            </a:r>
            <a:r>
              <a:rPr lang="zh-CN" altLang="en-US" sz="2400" dirty="0">
                <a:solidFill>
                  <a:schemeClr val="bg1"/>
                </a:solidFill>
              </a:rPr>
              <a:t>（加基于</a:t>
            </a:r>
            <a:r>
              <a:rPr lang="en-US" altLang="zh-CN" sz="2400" dirty="0">
                <a:solidFill>
                  <a:schemeClr val="bg1"/>
                </a:solidFill>
              </a:rPr>
              <a:t>Flow</a:t>
            </a:r>
            <a:r>
              <a:rPr lang="zh-CN" altLang="en-US" sz="2400" dirty="0">
                <a:solidFill>
                  <a:schemeClr val="bg1"/>
                </a:solidFill>
              </a:rPr>
              <a:t>的应用）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Diffusion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应用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作业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D66CF6-49ED-086F-D343-37BC556FB2FB}"/>
              </a:ext>
            </a:extLst>
          </p:cNvPr>
          <p:cNvSpPr txBox="1"/>
          <p:nvPr/>
        </p:nvSpPr>
        <p:spPr>
          <a:xfrm>
            <a:off x="925147" y="290578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最有代表性的文章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736AE7EE-E29F-9561-98E5-8BD038D0AE71}"/>
              </a:ext>
            </a:extLst>
          </p:cNvPr>
          <p:cNvSpPr/>
          <p:nvPr/>
        </p:nvSpPr>
        <p:spPr bwMode="auto">
          <a:xfrm>
            <a:off x="5531053" y="4653878"/>
            <a:ext cx="825529" cy="878383"/>
          </a:xfrm>
          <a:prstGeom prst="leftBrace">
            <a:avLst>
              <a:gd name="adj1" fmla="val 8333"/>
              <a:gd name="adj2" fmla="val 43852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4D64B4-2A19-3DAC-660C-6CA231ED4F09}"/>
              </a:ext>
            </a:extLst>
          </p:cNvPr>
          <p:cNvSpPr txBox="1"/>
          <p:nvPr/>
        </p:nvSpPr>
        <p:spPr>
          <a:xfrm>
            <a:off x="6350267" y="4257834"/>
            <a:ext cx="2172871" cy="219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换脸</a:t>
            </a:r>
            <a:r>
              <a:rPr lang="en-US" altLang="zh-CN" sz="2400" dirty="0">
                <a:solidFill>
                  <a:schemeClr val="bg1"/>
                </a:solidFill>
              </a:rPr>
              <a:t>,face2face,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图像生成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58CDBA-9A3A-B17A-B6D3-458A0B5BEC70}"/>
              </a:ext>
            </a:extLst>
          </p:cNvPr>
          <p:cNvSpPr txBox="1"/>
          <p:nvPr/>
        </p:nvSpPr>
        <p:spPr>
          <a:xfrm>
            <a:off x="9195519" y="43651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diffusion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6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259111" y="182798"/>
            <a:ext cx="757636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chemeClr val="bg1"/>
                </a:solidFill>
              </a:rPr>
              <a:t>第六章</a:t>
            </a:r>
            <a:r>
              <a:rPr lang="en-US" altLang="zh-CN" b="0" dirty="0">
                <a:solidFill>
                  <a:schemeClr val="bg1"/>
                </a:solidFill>
              </a:rPr>
              <a:t>——TL</a:t>
            </a:r>
            <a:r>
              <a:rPr lang="zh-CN" altLang="en-US" b="0" dirty="0">
                <a:solidFill>
                  <a:schemeClr val="bg1"/>
                </a:solidFill>
              </a:rPr>
              <a:t>与</a:t>
            </a:r>
            <a:r>
              <a:rPr lang="en-US" altLang="zh-CN" b="0" dirty="0">
                <a:solidFill>
                  <a:schemeClr val="bg1"/>
                </a:solidFill>
              </a:rPr>
              <a:t>DRL——2</a:t>
            </a:r>
            <a:r>
              <a:rPr lang="zh-CN" altLang="en-US" b="0" dirty="0">
                <a:solidFill>
                  <a:schemeClr val="bg1"/>
                </a:solidFill>
              </a:rPr>
              <a:t>次课</a:t>
            </a:r>
            <a:r>
              <a:rPr lang="en-US" altLang="zh-CN" b="0" dirty="0">
                <a:solidFill>
                  <a:schemeClr val="bg1"/>
                </a:solidFill>
              </a:rPr>
              <a:t>——</a:t>
            </a:r>
            <a:r>
              <a:rPr lang="zh-CN" altLang="en-US" b="0" dirty="0">
                <a:solidFill>
                  <a:schemeClr val="bg1"/>
                </a:solidFill>
              </a:rPr>
              <a:t>简略介绍</a:t>
            </a: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314645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左大括号 3">
            <a:extLst>
              <a:ext uri="{FF2B5EF4-FFF2-40B4-BE49-F238E27FC236}">
                <a16:creationId xmlns:a16="http://schemas.microsoft.com/office/drawing/2014/main" id="{5C931DAE-260A-8AE7-37FD-5C2914FA647E}"/>
              </a:ext>
            </a:extLst>
          </p:cNvPr>
          <p:cNvSpPr/>
          <p:nvPr/>
        </p:nvSpPr>
        <p:spPr bwMode="auto">
          <a:xfrm>
            <a:off x="2321319" y="1882367"/>
            <a:ext cx="825529" cy="1642794"/>
          </a:xfrm>
          <a:prstGeom prst="leftBrace">
            <a:avLst>
              <a:gd name="adj1" fmla="val 8333"/>
              <a:gd name="adj2" fmla="val 48313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3B1D25-9A40-FEA4-AA37-CD03E9A371B4}"/>
              </a:ext>
            </a:extLst>
          </p:cNvPr>
          <p:cNvSpPr txBox="1"/>
          <p:nvPr/>
        </p:nvSpPr>
        <p:spPr>
          <a:xfrm>
            <a:off x="3146847" y="1484784"/>
            <a:ext cx="6807319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TL——</a:t>
            </a:r>
            <a:r>
              <a:rPr lang="en-US" altLang="zh-CN" sz="2400" dirty="0">
                <a:solidFill>
                  <a:srgbClr val="FF0000"/>
                </a:solidFill>
              </a:rPr>
              <a:t>Domain Adaption</a:t>
            </a:r>
            <a:r>
              <a:rPr lang="en-US" altLang="zh-CN" sz="2400" dirty="0">
                <a:solidFill>
                  <a:schemeClr val="bg1"/>
                </a:solidFill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</a:rPr>
              <a:t>论文解读形式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DRL——</a:t>
            </a:r>
            <a:r>
              <a:rPr lang="zh-CN" altLang="en-US" sz="2400" dirty="0">
                <a:solidFill>
                  <a:schemeClr val="bg1"/>
                </a:solidFill>
              </a:rPr>
              <a:t>基础知识应用：</a:t>
            </a:r>
            <a:r>
              <a:rPr lang="en-US" altLang="zh-CN" sz="2400" dirty="0">
                <a:solidFill>
                  <a:schemeClr val="bg1"/>
                </a:solidFill>
              </a:rPr>
              <a:t>AlphaGo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AlphaFold</a:t>
            </a:r>
            <a:r>
              <a:rPr lang="zh-CN" altLang="en-US" sz="2400" dirty="0">
                <a:solidFill>
                  <a:schemeClr val="bg1"/>
                </a:solidFill>
              </a:rPr>
              <a:t>，游戏等，结合游戏进行深度强化学习相关概念和算法介绍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0045.pptx"/>
</p:tagLst>
</file>

<file path=ppt/theme/theme1.xml><?xml version="1.0" encoding="utf-8"?>
<a:theme xmlns:a="http://schemas.openxmlformats.org/drawingml/2006/main" name="2_默认设计模板">
  <a:themeElements>
    <a:clrScheme name="自定义 18">
      <a:dk1>
        <a:srgbClr val="1AA0DA"/>
      </a:dk1>
      <a:lt1>
        <a:srgbClr val="4D4D4D"/>
      </a:lt1>
      <a:dk2>
        <a:srgbClr val="F4F4F4"/>
      </a:dk2>
      <a:lt2>
        <a:srgbClr val="FFFFFF"/>
      </a:lt2>
      <a:accent1>
        <a:srgbClr val="333333"/>
      </a:accent1>
      <a:accent2>
        <a:srgbClr val="1AA0DA"/>
      </a:accent2>
      <a:accent3>
        <a:srgbClr val="999999"/>
      </a:accent3>
      <a:accent4>
        <a:srgbClr val="C2C1C1"/>
      </a:accent4>
      <a:accent5>
        <a:srgbClr val="21A3D0"/>
      </a:accent5>
      <a:accent6>
        <a:srgbClr val="333333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自定义</PresentationFormat>
  <Paragraphs>80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100045.pptx</dc:title>
  <dc:creator/>
  <cp:lastModifiedBy/>
  <cp:revision>1</cp:revision>
  <dcterms:created xsi:type="dcterms:W3CDTF">2017-05-22T16:40:10Z</dcterms:created>
  <dcterms:modified xsi:type="dcterms:W3CDTF">2023-02-15T09:38:44Z</dcterms:modified>
</cp:coreProperties>
</file>