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PT Sans Narrow" panose="020B0604020202020204" charset="0"/>
      <p:regular r:id="rId20"/>
      <p:bold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2" y="1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17063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672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294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741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354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535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421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877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765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23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92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9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210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793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675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160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032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Data Analysis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51400" y="2850050"/>
            <a:ext cx="4791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Carina Vallefuoco and Courtney Datin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142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Gray Cluster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3198775"/>
            <a:ext cx="85206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The gray cluster includes people that have positive F2 scores. </a:t>
            </a:r>
            <a:endParaRPr sz="1400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This means the subjects in this cluster do no like movies with violence or crime. </a:t>
            </a:r>
            <a:endParaRPr sz="1400"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225" y="71447"/>
            <a:ext cx="2030950" cy="7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02125"/>
            <a:ext cx="864870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7400" y="3780375"/>
            <a:ext cx="1490050" cy="10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2506050" y="1607600"/>
            <a:ext cx="181800" cy="189000"/>
          </a:xfrm>
          <a:prstGeom prst="smileyFace">
            <a:avLst>
              <a:gd name="adj" fmla="val 465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106888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Red Cluster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3144250"/>
            <a:ext cx="8520600" cy="14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The people in this cluster have a positive F1 score, positive F3 score, and positive F4 scores</a:t>
            </a:r>
            <a:endParaRPr sz="1400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This means that the subjects in this cluster like lovie movies, like worldly movies, and they also like scary movies</a:t>
            </a:r>
            <a:endParaRPr sz="1400"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225" y="71447"/>
            <a:ext cx="2030950" cy="7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02122"/>
            <a:ext cx="8839200" cy="1700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5">
            <a:alphaModFix/>
          </a:blip>
          <a:srcRect l="25121"/>
          <a:stretch/>
        </p:blipFill>
        <p:spPr>
          <a:xfrm>
            <a:off x="4113003" y="3715250"/>
            <a:ext cx="1381475" cy="12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2101850" y="1334775"/>
            <a:ext cx="181800" cy="189000"/>
          </a:xfrm>
          <a:prstGeom prst="smileyFace">
            <a:avLst>
              <a:gd name="adj" fmla="val 465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2101850" y="1669050"/>
            <a:ext cx="181800" cy="189000"/>
          </a:xfrm>
          <a:prstGeom prst="smileyFace">
            <a:avLst>
              <a:gd name="adj" fmla="val 465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2101850" y="1811250"/>
            <a:ext cx="181800" cy="189000"/>
          </a:xfrm>
          <a:prstGeom prst="smileyFace">
            <a:avLst>
              <a:gd name="adj" fmla="val 465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804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Green Cluster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11700" y="3109600"/>
            <a:ext cx="8520600" cy="16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People in the green cluster all have negative F4 scores and positive F6 scores. </a:t>
            </a:r>
            <a:endParaRPr sz="1400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Subjects in this factor really like scary/horror movies and do not like animated/Sci-Fi/self defense movies.</a:t>
            </a:r>
            <a:endParaRPr sz="1400"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4425" y="80472"/>
            <a:ext cx="2030950" cy="7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9624" y="1129825"/>
            <a:ext cx="2666450" cy="14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5">
            <a:alphaModFix/>
          </a:blip>
          <a:srcRect r="852"/>
          <a:stretch/>
        </p:blipFill>
        <p:spPr>
          <a:xfrm>
            <a:off x="152400" y="1011150"/>
            <a:ext cx="4367375" cy="18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2394900" y="1951175"/>
            <a:ext cx="181800" cy="189000"/>
          </a:xfrm>
          <a:prstGeom prst="smileyFace">
            <a:avLst>
              <a:gd name="adj" fmla="val 465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2394900" y="2325875"/>
            <a:ext cx="181800" cy="189000"/>
          </a:xfrm>
          <a:prstGeom prst="smileyFace">
            <a:avLst>
              <a:gd name="adj" fmla="val 465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Yellow Cluster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11700" y="3109600"/>
            <a:ext cx="8520600" cy="14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People in this cluster have negative F1 scores and negative F8 scores. 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This means that subjects in this factor do not like funny/comedy movies and also do not like love movies. </a:t>
            </a:r>
            <a:endParaRPr sz="1400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Despite Christine, it makes sense that there are negative F1 scores in this cluster because the majority of subjects are male.</a:t>
            </a:r>
            <a:endParaRPr sz="1400"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4425" y="80472"/>
            <a:ext cx="2030950" cy="7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8936" y="1304825"/>
            <a:ext cx="1652375" cy="165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304825"/>
            <a:ext cx="4432437" cy="16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x="2091750" y="1627825"/>
            <a:ext cx="181800" cy="189000"/>
          </a:xfrm>
          <a:prstGeom prst="smileyFace">
            <a:avLst>
              <a:gd name="adj" fmla="val 465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2091750" y="2768200"/>
            <a:ext cx="181800" cy="189000"/>
          </a:xfrm>
          <a:prstGeom prst="smileyFace">
            <a:avLst>
              <a:gd name="adj" fmla="val 465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834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Purple Cluster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52400" y="2419350"/>
            <a:ext cx="8520600" cy="19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This cluster had the most subjects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Despite its size, people in this cluster have negative F1 scores, negative F2 scores, negative F3 scores, and positive F6 scores.</a:t>
            </a:r>
            <a:endParaRPr sz="1400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This means that subjects in this cluster do not like lovie dovie movies, like violent and crime movies, they do not like worldly movies, and they do like animated sci-fi movies.</a:t>
            </a:r>
            <a:endParaRPr sz="1400"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4425" y="80472"/>
            <a:ext cx="2030950" cy="7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11147"/>
            <a:ext cx="8754772" cy="140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5">
            <a:alphaModFix/>
          </a:blip>
          <a:srcRect l="4260" t="6349"/>
          <a:stretch/>
        </p:blipFill>
        <p:spPr>
          <a:xfrm>
            <a:off x="5514125" y="3778525"/>
            <a:ext cx="3158876" cy="12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>
            <a:off x="1759875" y="1305275"/>
            <a:ext cx="121200" cy="116100"/>
          </a:xfrm>
          <a:prstGeom prst="smileyFace">
            <a:avLst>
              <a:gd name="adj" fmla="val 465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1759875" y="1421375"/>
            <a:ext cx="121200" cy="116100"/>
          </a:xfrm>
          <a:prstGeom prst="smileyFace">
            <a:avLst>
              <a:gd name="adj" fmla="val 465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1759875" y="1547050"/>
            <a:ext cx="121200" cy="116100"/>
          </a:xfrm>
          <a:prstGeom prst="smileyFace">
            <a:avLst>
              <a:gd name="adj" fmla="val 465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</a:rPr>
              <a:t>Brown Cluster</a:t>
            </a:r>
            <a:endParaRPr>
              <a:solidFill>
                <a:srgbClr val="85200C"/>
              </a:solidFill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11700" y="3082475"/>
            <a:ext cx="8520600" cy="14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The people in this cluster have negative F4 scores and positive F5 scores.</a:t>
            </a:r>
            <a:endParaRPr sz="1400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This means that subjects in  the brown cluster dont like scary movies but do like action and adventure movies.</a:t>
            </a:r>
            <a:endParaRPr sz="1400"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6224" y="180500"/>
            <a:ext cx="2089501" cy="8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 rotWithShape="1">
          <a:blip r:embed="rId4">
            <a:alphaModFix/>
          </a:blip>
          <a:srcRect r="1088"/>
          <a:stretch/>
        </p:blipFill>
        <p:spPr>
          <a:xfrm>
            <a:off x="414550" y="1115000"/>
            <a:ext cx="4213701" cy="182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1100" y="849900"/>
            <a:ext cx="1473700" cy="217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2617225" y="2059400"/>
            <a:ext cx="121200" cy="116100"/>
          </a:xfrm>
          <a:prstGeom prst="smileyFace">
            <a:avLst>
              <a:gd name="adj" fmla="val 465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2617225" y="2225650"/>
            <a:ext cx="121200" cy="116100"/>
          </a:xfrm>
          <a:prstGeom prst="smileyFace">
            <a:avLst>
              <a:gd name="adj" fmla="val 465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11700" y="1647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Blue Cluster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35025" y="2919775"/>
            <a:ext cx="8520600" cy="13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This cluster is not grouped very well to characterize it</a:t>
            </a:r>
            <a:endParaRPr sz="1400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The people in this cluster are most likely the people who did not fit into any other cluster</a:t>
            </a:r>
            <a:endParaRPr sz="1400"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0674" y="71450"/>
            <a:ext cx="2089501" cy="8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025" y="964525"/>
            <a:ext cx="8415824" cy="17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Females vs. Males</a:t>
            </a: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11700" y="1062900"/>
            <a:ext cx="8520600" cy="3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We noticed that the left half of our dendrogram had positive F1 scores while the right half had negative F1 scores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Gender loads on F1, and a positive F1 score relates to female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The left side of the dendrogram has 49 subjects, 42 of which were female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The ‘outlier’ males were: Andrew7, Norman Auerbaum, Justin, Anonymous A, Andrew5, Kendall Dad, Brandon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The right side of the dendrogram has 33 subject, 26 of which were male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The ‘outlier’ females were: Kendall, Megan Malewich, D, Christine, Courtney, Cynthia, Andrew 4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Generally, males have a negative F1 score while females have a positive F1 score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This is reflected in the two halves of the dendrogram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Introduction, problem, and method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Subjects: 82 people who watch movies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Variables: 62 movie genres, age, and gender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Problem/upshot: We want to create a model that allows us to group people based on what types of movies they like.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Method: surveys were taken from loyola students, their family, and friends.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k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5658900" y="1152425"/>
            <a:ext cx="31734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can see the elbow of the scree occurs around principal component 7. So initially we chose k to be 7. </a:t>
            </a:r>
            <a:endParaRPr sz="12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PC 7 explains 61.3% of the cumulative variance. Ideally, the PC should explain around 75% of the variance but with the large number of variables in this case, 61.3% is sufficient.</a:t>
            </a:r>
            <a:endParaRPr sz="12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We can also see that its eigenvalue is worth about the same amount as two of the original variables.</a:t>
            </a:r>
            <a:endParaRPr sz="12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5082201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42800" y="801475"/>
            <a:ext cx="28584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When k-1=6 the factors are as follows:</a:t>
            </a:r>
            <a:endParaRPr sz="140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78650" y="1072325"/>
            <a:ext cx="2902200" cy="19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F1: Love &amp; family &amp; divorce</a:t>
            </a:r>
            <a:endParaRPr sz="1100">
              <a:solidFill>
                <a:srgbClr val="000000"/>
              </a:solidFill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F2: Crime &amp; violence</a:t>
            </a:r>
            <a:endParaRPr sz="1100">
              <a:solidFill>
                <a:srgbClr val="000000"/>
              </a:solidFill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F3: Wordly &amp; historical</a:t>
            </a:r>
            <a:endParaRPr sz="1100">
              <a:solidFill>
                <a:srgbClr val="000000"/>
              </a:solidFill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F4: Horror &amp; Scary</a:t>
            </a:r>
            <a:endParaRPr sz="1100">
              <a:solidFill>
                <a:srgbClr val="000000"/>
              </a:solidFill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F5: Action (with a little  animals)</a:t>
            </a:r>
            <a:endParaRPr sz="1100">
              <a:solidFill>
                <a:srgbClr val="000000"/>
              </a:solidFill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F6: Science fiction &amp; self defence</a:t>
            </a:r>
            <a:endParaRPr sz="1100">
              <a:solidFill>
                <a:srgbClr val="000000"/>
              </a:solidFill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F7: Humor</a:t>
            </a:r>
            <a:endParaRPr sz="110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sz="1100">
              <a:solidFill>
                <a:srgbClr val="000000"/>
              </a:solidFill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178650" y="801475"/>
            <a:ext cx="30351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When k=7 the factors are as follows:</a:t>
            </a:r>
            <a:endParaRPr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6231325" y="801475"/>
            <a:ext cx="27264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When k+1=8 the factors are as follows:</a:t>
            </a:r>
            <a:endParaRPr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3213750" y="1072325"/>
            <a:ext cx="3017700" cy="19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F1: Love &amp; family</a:t>
            </a:r>
            <a:endParaRPr sz="1100"/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F2: Crime &amp; violence</a:t>
            </a:r>
            <a:endParaRPr sz="1100"/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F3: Wordly &amp; historical</a:t>
            </a:r>
            <a:endParaRPr sz="1100"/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F4: Horror &amp; Scary</a:t>
            </a:r>
            <a:endParaRPr sz="1100"/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F5: Action (and a little lol)</a:t>
            </a:r>
            <a:endParaRPr sz="1100"/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F6: Science fiction &amp; self defence</a:t>
            </a:r>
            <a:endParaRPr sz="11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90" name="Shape 90"/>
          <p:cNvSpPr txBox="1"/>
          <p:nvPr/>
        </p:nvSpPr>
        <p:spPr>
          <a:xfrm>
            <a:off x="6231325" y="1072325"/>
            <a:ext cx="2747100" cy="23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F1: Love</a:t>
            </a:r>
            <a:endParaRPr sz="1100"/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F2: not violence &amp; not crime</a:t>
            </a:r>
            <a:endParaRPr sz="1100"/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F3: Worldly</a:t>
            </a:r>
            <a:endParaRPr sz="1100"/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F4: Horror/scary</a:t>
            </a:r>
            <a:endParaRPr sz="1100"/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F5: Action/animals/not divorce</a:t>
            </a:r>
            <a:endParaRPr sz="1100"/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F6: Science fiction &amp; self defense</a:t>
            </a:r>
            <a:endParaRPr sz="1100"/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F7: Kid friendly</a:t>
            </a:r>
            <a:endParaRPr sz="1100"/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F8: Humor</a:t>
            </a:r>
            <a:endParaRPr sz="1100"/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91" name="Shape 91"/>
          <p:cNvSpPr txBox="1"/>
          <p:nvPr/>
        </p:nvSpPr>
        <p:spPr>
          <a:xfrm>
            <a:off x="90875" y="3007925"/>
            <a:ext cx="8887800" cy="18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When k=7, divorce was explained by F1 which doesn't make much sense when it’s next to love.</a:t>
            </a:r>
            <a:endParaRPr sz="11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When k=6, there is no factor that accounts for humor and we need to consider comedies because it’s a very important genre of movies.</a:t>
            </a:r>
            <a:endParaRPr sz="11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When k=8, F8 accounts for humor. We also can see F1 doesn’t explain divorce or family anymore. So F1, is explicitly relating to love. We also gain a factor that can be interpreted as kid friendly, which further breaks down the F1 compared to when k=7.</a:t>
            </a:r>
            <a:endParaRPr sz="11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NOTE: We stayed away from having factors that were only explained by one variable.</a:t>
            </a:r>
            <a:endParaRPr sz="1100" b="1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Factors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4325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Factor 1 - Lovie Dovie</a:t>
            </a:r>
            <a:endParaRPr>
              <a:solidFill>
                <a:srgbClr val="666666"/>
              </a:solidFill>
            </a:endParaRPr>
          </a:p>
          <a:p>
            <a:pPr marL="457200" lvl="0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❖"/>
            </a:pPr>
            <a:r>
              <a:rPr lang="en" sz="1400">
                <a:solidFill>
                  <a:srgbClr val="666666"/>
                </a:solidFill>
              </a:rPr>
              <a:t>13.9% of variance</a:t>
            </a:r>
            <a:endParaRPr sz="1400">
              <a:solidFill>
                <a:srgbClr val="666666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❖"/>
            </a:pPr>
            <a:r>
              <a:rPr lang="en" sz="1400">
                <a:solidFill>
                  <a:srgbClr val="666666"/>
                </a:solidFill>
              </a:rPr>
              <a:t>A positive F1 score is a person that is above average in love movies</a:t>
            </a:r>
            <a:endParaRPr sz="1400">
              <a:solidFill>
                <a:srgbClr val="666666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❖"/>
            </a:pPr>
            <a:r>
              <a:rPr lang="en" sz="1400">
                <a:solidFill>
                  <a:srgbClr val="666666"/>
                </a:solidFill>
              </a:rPr>
              <a:t>Variables included: found love, romantic, lost love, cute, new love, personal relationships</a:t>
            </a:r>
            <a:endParaRPr sz="1400">
              <a:solidFill>
                <a:srgbClr val="666666"/>
              </a:solidFill>
            </a:endParaRP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❖"/>
            </a:pPr>
            <a:r>
              <a:rPr lang="en" sz="1400">
                <a:solidFill>
                  <a:srgbClr val="666666"/>
                </a:solidFill>
              </a:rPr>
              <a:t>Gender also loaded in this factor, and told us that females fit into this factor</a:t>
            </a:r>
            <a:endParaRPr sz="1400">
              <a:solidFill>
                <a:srgbClr val="666666"/>
              </a:solidFill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4800000" y="1116250"/>
            <a:ext cx="38781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Factor 2 - Anti-violence, Anti-crime</a:t>
            </a: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❖"/>
            </a:pPr>
            <a:r>
              <a:rPr lang="en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10.6% of the variance</a:t>
            </a: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❖"/>
            </a:pPr>
            <a:r>
              <a:rPr lang="en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 positive F2 score is a person that is below average in violent movies</a:t>
            </a: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❖"/>
            </a:pPr>
            <a:r>
              <a:rPr lang="en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Variables included: combat/war, cops &amp; robbers, gunfights, gangster, crime</a:t>
            </a: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Factors</a:t>
            </a: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260300" cy="36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 3 - Worldly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8.7% of the variance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 positive F3 score is a person that is above average in worldliness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Variables included: non-English, subtitled films, old BW film, introspection, historical, films about other times, life stages</a:t>
            </a:r>
            <a:endParaRPr u="sng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4572000" y="1281475"/>
            <a:ext cx="4338900" cy="3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Factor 4 - Horror/Scary</a:t>
            </a: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❖"/>
            </a:pPr>
            <a:r>
              <a:rPr lang="en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8.5% of the variance</a:t>
            </a: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❖"/>
            </a:pPr>
            <a:r>
              <a:rPr lang="en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 positive F4 score is a person that is above average in horror movies</a:t>
            </a: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❖"/>
            </a:pPr>
            <a:r>
              <a:rPr lang="en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Variables included: horror, fear/scary, monster, sci fi, thriller, monster, the devil, suspense</a:t>
            </a: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Factors</a:t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311700" y="1193250"/>
            <a:ext cx="3873600" cy="3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Factor 5 - Action</a:t>
            </a: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❖"/>
            </a:pPr>
            <a:r>
              <a:rPr lang="en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6.7% of the variance</a:t>
            </a: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❖"/>
            </a:pPr>
            <a:r>
              <a:rPr lang="en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 positive F5 score is a person with above average action scores and below average divorce</a:t>
            </a: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❖"/>
            </a:pPr>
            <a:r>
              <a:rPr lang="en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Variables included: mystery, working undercover, action, intrigue</a:t>
            </a:r>
            <a:endParaRPr sz="1800" u="sng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4311875" y="1175100"/>
            <a:ext cx="4613700" cy="3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Factor 6 - Self Defense/Animated/Sci-fi</a:t>
            </a: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❖"/>
            </a:pPr>
            <a:r>
              <a:rPr lang="en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6.3% of the variance</a:t>
            </a: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❖"/>
            </a:pPr>
            <a:r>
              <a:rPr lang="en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 positive F6 score is a person with above average scores in animated/kung fu moves</a:t>
            </a: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❖"/>
            </a:pPr>
            <a:r>
              <a:rPr lang="en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Variables included: animation, animated, kung fu/martial arts, spaceship</a:t>
            </a: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Factors</a:t>
            </a: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 7 - Kid Friendly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4.8% of the variance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 positive F7 score is a person that is above average in kid movies and below average in drug movies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Variables included: narcotics bust, family, children, underworld boss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4583050" y="1265525"/>
            <a:ext cx="3959400" cy="3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Factor 8 - Comedy/Humor</a:t>
            </a: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❖"/>
            </a:pPr>
            <a:r>
              <a:rPr lang="en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4.7% of the variance</a:t>
            </a: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❖"/>
            </a:pPr>
            <a:r>
              <a:rPr lang="en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 positive F8 score is a person that is above average in funny movies</a:t>
            </a: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❖"/>
            </a:pPr>
            <a:r>
              <a:rPr lang="en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Variables include: quirky humor, LOL funny, slapstick, dark humor</a:t>
            </a: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56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Dendrogram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150" y="907075"/>
            <a:ext cx="6501925" cy="39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1182</Words>
  <Application>Microsoft Office PowerPoint</Application>
  <PresentationFormat>On-screen Show (16:9)</PresentationFormat>
  <Paragraphs>113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PT Sans Narrow</vt:lpstr>
      <vt:lpstr>Open Sans</vt:lpstr>
      <vt:lpstr>Arial</vt:lpstr>
      <vt:lpstr>Tropic</vt:lpstr>
      <vt:lpstr>Movie Data Analysis</vt:lpstr>
      <vt:lpstr>Introduction, problem, and method</vt:lpstr>
      <vt:lpstr>Choosing k</vt:lpstr>
      <vt:lpstr>When k-1=6 the factors are as follows:</vt:lpstr>
      <vt:lpstr>Interpreting Factors</vt:lpstr>
      <vt:lpstr>Interpreting Factors</vt:lpstr>
      <vt:lpstr>Interpreting Factors</vt:lpstr>
      <vt:lpstr>Interpreting Factors</vt:lpstr>
      <vt:lpstr>Dendrogram </vt:lpstr>
      <vt:lpstr>Gray Cluster</vt:lpstr>
      <vt:lpstr>Red Cluster</vt:lpstr>
      <vt:lpstr>Green Cluster</vt:lpstr>
      <vt:lpstr>Yellow Cluster</vt:lpstr>
      <vt:lpstr>Purple Cluster</vt:lpstr>
      <vt:lpstr>Brown Cluster</vt:lpstr>
      <vt:lpstr>Blue Cluster</vt:lpstr>
      <vt:lpstr>Females vs. Males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Data Analysis</dc:title>
  <dc:creator>Carina Vallefuoco</dc:creator>
  <cp:lastModifiedBy>Carina Vallefuoco</cp:lastModifiedBy>
  <cp:revision>2</cp:revision>
  <dcterms:modified xsi:type="dcterms:W3CDTF">2018-05-02T23:57:36Z</dcterms:modified>
</cp:coreProperties>
</file>