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8"/>
  </p:notesMasterIdLst>
  <p:sldIdLst>
    <p:sldId id="318" r:id="rId2"/>
    <p:sldId id="319" r:id="rId3"/>
    <p:sldId id="493" r:id="rId4"/>
    <p:sldId id="350" r:id="rId5"/>
    <p:sldId id="321" r:id="rId6"/>
    <p:sldId id="322" r:id="rId7"/>
    <p:sldId id="323" r:id="rId8"/>
    <p:sldId id="325" r:id="rId9"/>
    <p:sldId id="324" r:id="rId10"/>
    <p:sldId id="351" r:id="rId11"/>
    <p:sldId id="494" r:id="rId12"/>
    <p:sldId id="495" r:id="rId13"/>
    <p:sldId id="496" r:id="rId14"/>
    <p:sldId id="49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41" r:id="rId23"/>
    <p:sldId id="344" r:id="rId24"/>
    <p:sldId id="342" r:id="rId25"/>
    <p:sldId id="343" r:id="rId26"/>
    <p:sldId id="346" r:id="rId27"/>
    <p:sldId id="347" r:id="rId28"/>
    <p:sldId id="348" r:id="rId29"/>
    <p:sldId id="349" r:id="rId30"/>
    <p:sldId id="352" r:id="rId31"/>
    <p:sldId id="354" r:id="rId32"/>
    <p:sldId id="355" r:id="rId33"/>
    <p:sldId id="356" r:id="rId34"/>
    <p:sldId id="357" r:id="rId35"/>
    <p:sldId id="405" r:id="rId36"/>
    <p:sldId id="406" r:id="rId37"/>
    <p:sldId id="407" r:id="rId38"/>
    <p:sldId id="408" r:id="rId39"/>
    <p:sldId id="415" r:id="rId40"/>
    <p:sldId id="412" r:id="rId41"/>
    <p:sldId id="413" r:id="rId42"/>
    <p:sldId id="411" r:id="rId43"/>
    <p:sldId id="410" r:id="rId44"/>
    <p:sldId id="425" r:id="rId45"/>
    <p:sldId id="414" r:id="rId46"/>
    <p:sldId id="416" r:id="rId47"/>
    <p:sldId id="417" r:id="rId48"/>
    <p:sldId id="419" r:id="rId49"/>
    <p:sldId id="418" r:id="rId50"/>
    <p:sldId id="420" r:id="rId51"/>
    <p:sldId id="422" r:id="rId52"/>
    <p:sldId id="421" r:id="rId53"/>
    <p:sldId id="423" r:id="rId54"/>
    <p:sldId id="424" r:id="rId55"/>
    <p:sldId id="426" r:id="rId56"/>
    <p:sldId id="427" r:id="rId57"/>
    <p:sldId id="429" r:id="rId58"/>
    <p:sldId id="430" r:id="rId59"/>
    <p:sldId id="431" r:id="rId60"/>
    <p:sldId id="432" r:id="rId61"/>
    <p:sldId id="434" r:id="rId62"/>
    <p:sldId id="433" r:id="rId63"/>
    <p:sldId id="435" r:id="rId64"/>
    <p:sldId id="436" r:id="rId65"/>
    <p:sldId id="437" r:id="rId66"/>
    <p:sldId id="438" r:id="rId67"/>
    <p:sldId id="439" r:id="rId68"/>
    <p:sldId id="449" r:id="rId69"/>
    <p:sldId id="450" r:id="rId70"/>
    <p:sldId id="451" r:id="rId71"/>
    <p:sldId id="440" r:id="rId72"/>
    <p:sldId id="441" r:id="rId73"/>
    <p:sldId id="442" r:id="rId74"/>
    <p:sldId id="443" r:id="rId75"/>
    <p:sldId id="446" r:id="rId76"/>
    <p:sldId id="447" r:id="rId77"/>
    <p:sldId id="452" r:id="rId78"/>
    <p:sldId id="492" r:id="rId79"/>
    <p:sldId id="453" r:id="rId80"/>
    <p:sldId id="454" r:id="rId81"/>
    <p:sldId id="455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3" r:id="rId90"/>
    <p:sldId id="464" r:id="rId91"/>
    <p:sldId id="465" r:id="rId92"/>
    <p:sldId id="466" r:id="rId93"/>
    <p:sldId id="467" r:id="rId94"/>
    <p:sldId id="468" r:id="rId95"/>
    <p:sldId id="469" r:id="rId96"/>
    <p:sldId id="478" r:id="rId97"/>
    <p:sldId id="470" r:id="rId98"/>
    <p:sldId id="471" r:id="rId99"/>
    <p:sldId id="472" r:id="rId100"/>
    <p:sldId id="473" r:id="rId101"/>
    <p:sldId id="474" r:id="rId102"/>
    <p:sldId id="475" r:id="rId103"/>
    <p:sldId id="476" r:id="rId104"/>
    <p:sldId id="477" r:id="rId105"/>
    <p:sldId id="479" r:id="rId106"/>
    <p:sldId id="480" r:id="rId107"/>
    <p:sldId id="481" r:id="rId108"/>
    <p:sldId id="482" r:id="rId109"/>
    <p:sldId id="483" r:id="rId110"/>
    <p:sldId id="484" r:id="rId111"/>
    <p:sldId id="485" r:id="rId112"/>
    <p:sldId id="486" r:id="rId113"/>
    <p:sldId id="488" r:id="rId114"/>
    <p:sldId id="487" r:id="rId115"/>
    <p:sldId id="489" r:id="rId116"/>
    <p:sldId id="490" r:id="rId117"/>
    <p:sldId id="527" r:id="rId118"/>
    <p:sldId id="528" r:id="rId119"/>
    <p:sldId id="529" r:id="rId120"/>
    <p:sldId id="538" r:id="rId121"/>
    <p:sldId id="539" r:id="rId122"/>
    <p:sldId id="540" r:id="rId123"/>
    <p:sldId id="541" r:id="rId124"/>
    <p:sldId id="530" r:id="rId125"/>
    <p:sldId id="531" r:id="rId126"/>
    <p:sldId id="532" r:id="rId127"/>
    <p:sldId id="533" r:id="rId128"/>
    <p:sldId id="536" r:id="rId129"/>
    <p:sldId id="535" r:id="rId130"/>
    <p:sldId id="534" r:id="rId131"/>
    <p:sldId id="537" r:id="rId132"/>
    <p:sldId id="542" r:id="rId133"/>
    <p:sldId id="543" r:id="rId134"/>
    <p:sldId id="544" r:id="rId135"/>
    <p:sldId id="545" r:id="rId136"/>
    <p:sldId id="546" r:id="rId1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13BC5-6D26-4237-A9C5-A5A3B4F6349A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520DD-4553-47AC-BEB4-D8F06228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3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8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3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12C0D97-2AC3-4E5B-AA89-97800373B301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E5BB0BFF-216B-461A-9D97-C562EA3D1F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washington.edu/aragon/pubs/rst89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hzq-blog.cc/splay.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给定</a:t>
            </a:r>
            <a:r>
              <a:rPr lang="zh-CN" altLang="en-US" sz="2800" dirty="0"/>
              <a:t>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的数列，初始时第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个数为</a:t>
            </a:r>
            <a:r>
              <a:rPr lang="en-US" altLang="zh-CN" sz="2800" dirty="0"/>
              <a:t>vi</a:t>
            </a:r>
            <a:r>
              <a:rPr lang="zh-CN" altLang="en-US" sz="2800" dirty="0"/>
              <a:t>。 </a:t>
            </a:r>
            <a:r>
              <a:rPr lang="zh-CN" altLang="en-US" sz="2800" dirty="0" smtClean="0"/>
              <a:t>有两种操作：</a:t>
            </a:r>
            <a:endParaRPr lang="en-US" altLang="zh-CN" sz="2800" dirty="0" smtClean="0"/>
          </a:p>
          <a:p>
            <a:r>
              <a:rPr lang="en-US" altLang="zh-CN" sz="2800" dirty="0" smtClean="0"/>
              <a:t>(1)A </a:t>
            </a:r>
            <a:r>
              <a:rPr lang="en-US" altLang="zh-CN" sz="2800" dirty="0"/>
              <a:t>s t a </a:t>
            </a:r>
            <a:r>
              <a:rPr lang="en-US" altLang="zh-CN" sz="2800" dirty="0" smtClean="0"/>
              <a:t>b</a:t>
            </a:r>
            <a:endParaRPr lang="en-US" altLang="zh-CN" sz="2800" dirty="0"/>
          </a:p>
          <a:p>
            <a:pPr marL="342900" lvl="1" indent="0">
              <a:buNone/>
            </a:pPr>
            <a:r>
              <a:rPr lang="zh-CN" altLang="en-US" sz="2800" dirty="0" smtClean="0"/>
              <a:t>在</a:t>
            </a:r>
            <a:r>
              <a:rPr lang="zh-CN" altLang="en-US" sz="2800" dirty="0"/>
              <a:t>序列的</a:t>
            </a:r>
            <a:r>
              <a:rPr lang="en-US" altLang="zh-CN" sz="2800" dirty="0"/>
              <a:t>[</a:t>
            </a:r>
            <a:r>
              <a:rPr lang="en-US" altLang="zh-CN" sz="2800" dirty="0" err="1"/>
              <a:t>s,t</a:t>
            </a:r>
            <a:r>
              <a:rPr lang="en-US" altLang="zh-CN" sz="2800" dirty="0"/>
              <a:t>]</a:t>
            </a:r>
            <a:r>
              <a:rPr lang="zh-CN" altLang="en-US" sz="2800" dirty="0"/>
              <a:t>区间上加上初值为</a:t>
            </a:r>
            <a:r>
              <a:rPr lang="en-US" altLang="zh-CN" sz="2800" dirty="0"/>
              <a:t>a</a:t>
            </a:r>
            <a:r>
              <a:rPr lang="zh-CN" altLang="en-US" sz="2800" dirty="0"/>
              <a:t>，步长为</a:t>
            </a:r>
            <a:r>
              <a:rPr lang="en-US" altLang="zh-CN" sz="2800" dirty="0"/>
              <a:t>b</a:t>
            </a:r>
            <a:r>
              <a:rPr lang="zh-CN" altLang="en-US" sz="2800" dirty="0"/>
              <a:t>的等差数列。即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变为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i</a:t>
            </a:r>
            <a:r>
              <a:rPr lang="en-US" altLang="zh-CN" sz="2800" dirty="0" err="1"/>
              <a:t>+a+b</a:t>
            </a:r>
            <a:r>
              <a:rPr lang="en-US" altLang="zh-CN" sz="2800" dirty="0"/>
              <a:t>*(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-s) 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2)B s </a:t>
            </a:r>
            <a:r>
              <a:rPr lang="en-US" altLang="zh-CN" sz="2800" dirty="0" smtClean="0"/>
              <a:t>t</a:t>
            </a:r>
          </a:p>
          <a:p>
            <a:pPr marL="342900" lvl="1" indent="0">
              <a:buNone/>
            </a:pPr>
            <a:r>
              <a:rPr lang="zh-CN" altLang="en-US" sz="2800" dirty="0" smtClean="0"/>
              <a:t>询问</a:t>
            </a:r>
            <a:r>
              <a:rPr lang="zh-CN" altLang="en-US" sz="2800" dirty="0"/>
              <a:t>当前序列的</a:t>
            </a:r>
            <a:r>
              <a:rPr lang="en-US" altLang="zh-CN" sz="2800" dirty="0"/>
              <a:t>[</a:t>
            </a:r>
            <a:r>
              <a:rPr lang="en-US" altLang="zh-CN" sz="2800" dirty="0" err="1"/>
              <a:t>s,t</a:t>
            </a:r>
            <a:r>
              <a:rPr lang="en-US" altLang="zh-CN" sz="2800" dirty="0"/>
              <a:t>]</a:t>
            </a:r>
            <a:r>
              <a:rPr lang="zh-CN" altLang="en-US" sz="2800" dirty="0"/>
              <a:t>区间最少能划分成几段，使得每一段都是等差数列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N,Q &lt;= 10</a:t>
            </a:r>
            <a:r>
              <a:rPr lang="en-US" altLang="zh-CN" sz="2800" baseline="30000" dirty="0" smtClean="0"/>
              <a:t>5</a:t>
            </a:r>
            <a:endParaRPr lang="zh-CN" altLang="en-US" sz="2500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JSOI2009 </a:t>
            </a:r>
            <a:r>
              <a:rPr lang="zh-CN" altLang="en-US" sz="4000" dirty="0" smtClean="0"/>
              <a:t>等差数列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447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1"/>
            <a:r>
              <a:rPr lang="zh-CN" altLang="en-US" sz="2800" dirty="0"/>
              <a:t>如何知道第</a:t>
            </a:r>
            <a:r>
              <a:rPr lang="en-US" altLang="zh-CN" sz="2800" dirty="0"/>
              <a:t>l</a:t>
            </a:r>
            <a:r>
              <a:rPr lang="zh-CN" altLang="en-US" sz="2800" dirty="0"/>
              <a:t>列上面的点能否往左绕一圈到达它下面的点</a:t>
            </a:r>
            <a:r>
              <a:rPr lang="zh-CN" altLang="en-US" sz="2800" dirty="0" smtClean="0"/>
              <a:t>？有另一种维护方法</a:t>
            </a:r>
            <a:endParaRPr lang="en-US" altLang="zh-CN" sz="2800" dirty="0" smtClean="0"/>
          </a:p>
          <a:p>
            <a:pPr marL="171450" lvl="1"/>
            <a:endParaRPr lang="en-US" altLang="zh-CN" sz="2800" dirty="0"/>
          </a:p>
          <a:p>
            <a:endParaRPr lang="zh-CN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另解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844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721937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94961" y="51664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843982" y="442194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4008449" y="5739504"/>
            <a:ext cx="573024" cy="22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4581473" y="4994969"/>
            <a:ext cx="549021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>
            <a:off x="4557470" y="4230620"/>
            <a:ext cx="573024" cy="19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3093287" cy="1258948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15932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721937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94961" y="51664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843982" y="442194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386907" y="36648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4008449" y="5739504"/>
            <a:ext cx="573024" cy="22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4581473" y="4994969"/>
            <a:ext cx="549021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5130494" y="4237886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>
            <a:off x="5130494" y="3486085"/>
            <a:ext cx="542925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3093287" cy="1258948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280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721937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94961" y="51664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843982" y="442194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386907" y="36648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959931" y="290777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4008449" y="5739504"/>
            <a:ext cx="573024" cy="22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4581473" y="4994969"/>
            <a:ext cx="549021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5130494" y="4237886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5673419" y="3480803"/>
            <a:ext cx="573024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>
            <a:off x="5673419" y="2729002"/>
            <a:ext cx="573024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3093287" cy="1258948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16867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721937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94961" y="51664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843982" y="442194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386907" y="36648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959931" y="290777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6532955" y="210475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4008449" y="5739504"/>
            <a:ext cx="573024" cy="22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4581473" y="4994969"/>
            <a:ext cx="549021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5130494" y="4237886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5673419" y="3480803"/>
            <a:ext cx="573024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6246443" y="2677775"/>
            <a:ext cx="573024" cy="23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>
            <a:off x="6295211" y="1977201"/>
            <a:ext cx="524256" cy="1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3093287" cy="2252105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zh-CN" altLang="en-US" sz="2500" dirty="0" smtClean="0"/>
              <a:t>转完了还是一条链</a:t>
            </a:r>
            <a:endParaRPr lang="en-US" altLang="zh-CN" sz="2500" dirty="0" smtClean="0"/>
          </a:p>
        </p:txBody>
      </p:sp>
      <p:pic>
        <p:nvPicPr>
          <p:cNvPr id="1026" name="Picture 2" descr="https://timgsa.baidu.com/timg?image&amp;quality=80&amp;size=b9999_10000&amp;sec=1515787466355&amp;di=5d97723079d2339950f9ddca872bb34f&amp;imgtype=jpg&amp;src=http%3A%2F%2Fimg0.imgtn.bdimg.com%2Fit%2Fu%3D292990745%2C454782514%26fm%3D214%26gp%3D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25" y="3944492"/>
            <a:ext cx="1691346" cy="16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575889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48913" y="519214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721937" y="442569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2862401" y="5765168"/>
            <a:ext cx="573024" cy="19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3435425" y="4998717"/>
            <a:ext cx="573024" cy="19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4008449" y="4230620"/>
            <a:ext cx="549021" cy="1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/>
              <a:t>先转</a:t>
            </a:r>
            <a:r>
              <a:rPr lang="en-US" altLang="zh-CN" sz="2500" dirty="0" smtClean="0"/>
              <a:t>2</a:t>
            </a:r>
          </a:p>
          <a:p>
            <a:r>
              <a:rPr lang="zh-CN" altLang="en-US" sz="2500" dirty="0"/>
              <a:t>再</a:t>
            </a:r>
            <a:r>
              <a:rPr lang="zh-CN" altLang="en-US" sz="2500" dirty="0" smtClean="0"/>
              <a:t>转</a:t>
            </a:r>
            <a:r>
              <a:rPr lang="en-US" altLang="zh-CN" sz="25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17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124910" y="514666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697934" y="440213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270958" y="514666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3411422" y="497515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3984446" y="497515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0"/>
          </p:cNvCxnSpPr>
          <p:nvPr/>
        </p:nvCxnSpPr>
        <p:spPr>
          <a:xfrm flipH="1">
            <a:off x="3984446" y="4230620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>
                <a:solidFill>
                  <a:srgbClr val="FF0000"/>
                </a:solidFill>
              </a:rPr>
              <a:t>先转</a:t>
            </a:r>
            <a:r>
              <a:rPr lang="en-US" altLang="zh-CN" sz="25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500" dirty="0"/>
              <a:t>再</a:t>
            </a:r>
            <a:r>
              <a:rPr lang="zh-CN" altLang="en-US" sz="2500" dirty="0" smtClean="0"/>
              <a:t>转</a:t>
            </a:r>
            <a:r>
              <a:rPr lang="en-US" altLang="zh-CN" sz="25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72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199956" y="437807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772980" y="509855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346004" y="581903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486468" y="4951098"/>
            <a:ext cx="573024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059492" y="5671576"/>
            <a:ext cx="573024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5" idx="0"/>
          </p:cNvCxnSpPr>
          <p:nvPr/>
        </p:nvCxnSpPr>
        <p:spPr>
          <a:xfrm flipH="1">
            <a:off x="3486468" y="4230620"/>
            <a:ext cx="1071002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/>
              <a:t>先转</a:t>
            </a:r>
            <a:r>
              <a:rPr lang="en-US" altLang="zh-CN" sz="2500" dirty="0" smtClean="0"/>
              <a:t>2</a:t>
            </a:r>
          </a:p>
          <a:p>
            <a:r>
              <a:rPr lang="zh-CN" altLang="en-US" sz="2500" dirty="0">
                <a:solidFill>
                  <a:srgbClr val="FF0000"/>
                </a:solidFill>
              </a:rPr>
              <a:t>再</a:t>
            </a:r>
            <a:r>
              <a:rPr lang="zh-CN" altLang="en-US" sz="2500" dirty="0" smtClean="0">
                <a:solidFill>
                  <a:srgbClr val="FF0000"/>
                </a:solidFill>
              </a:rPr>
              <a:t>转</a:t>
            </a:r>
            <a:r>
              <a:rPr lang="en-US" altLang="zh-CN" sz="2500" dirty="0" smtClean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67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199956" y="437807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772980" y="509855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346004" y="581903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486468" y="4951098"/>
            <a:ext cx="573024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059492" y="5671576"/>
            <a:ext cx="573024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5" idx="0"/>
          </p:cNvCxnSpPr>
          <p:nvPr/>
        </p:nvCxnSpPr>
        <p:spPr>
          <a:xfrm flipH="1">
            <a:off x="3486468" y="4230620"/>
            <a:ext cx="1071002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4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/>
              <a:t>先转</a:t>
            </a:r>
            <a:r>
              <a:rPr lang="en-US" altLang="zh-CN" sz="2500" dirty="0" smtClean="0"/>
              <a:t>4</a:t>
            </a:r>
          </a:p>
          <a:p>
            <a:r>
              <a:rPr lang="zh-CN" altLang="en-US" sz="2500" dirty="0"/>
              <a:t>再</a:t>
            </a:r>
            <a:r>
              <a:rPr lang="zh-CN" altLang="en-US" sz="2500" dirty="0" smtClean="0"/>
              <a:t>转</a:t>
            </a:r>
            <a:r>
              <a:rPr lang="en-US" altLang="zh-CN" sz="25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40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199956" y="437807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772980" y="509855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346004" y="581903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097603" y="310184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919028" y="387250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486468" y="4951098"/>
            <a:ext cx="573024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059492" y="5671576"/>
            <a:ext cx="573024" cy="14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5" idx="0"/>
          </p:cNvCxnSpPr>
          <p:nvPr/>
        </p:nvCxnSpPr>
        <p:spPr>
          <a:xfrm flipH="1">
            <a:off x="3486468" y="3674873"/>
            <a:ext cx="897647" cy="7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>
            <a:off x="4384115" y="3674873"/>
            <a:ext cx="821425" cy="1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4384115" y="2729002"/>
            <a:ext cx="1289304" cy="37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4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>
                <a:solidFill>
                  <a:srgbClr val="FF0000"/>
                </a:solidFill>
              </a:rPr>
              <a:t>先转</a:t>
            </a:r>
            <a:r>
              <a:rPr lang="en-US" altLang="zh-CN" sz="25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zh-CN" altLang="en-US" sz="2500" dirty="0"/>
              <a:t>再</a:t>
            </a:r>
            <a:r>
              <a:rPr lang="zh-CN" altLang="en-US" sz="2500" dirty="0" smtClean="0"/>
              <a:t>转</a:t>
            </a:r>
            <a:r>
              <a:rPr lang="en-US" altLang="zh-CN" sz="25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45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4393308" y="285194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85488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746851" y="514988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100395" y="36323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673419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8" idx="4"/>
            <a:endCxn id="6" idx="0"/>
          </p:cNvCxnSpPr>
          <p:nvPr/>
        </p:nvCxnSpPr>
        <p:spPr>
          <a:xfrm flipH="1">
            <a:off x="4572000" y="4205404"/>
            <a:ext cx="814907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572000" y="4910909"/>
            <a:ext cx="461363" cy="2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4679820" y="3424965"/>
            <a:ext cx="707087" cy="2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>
            <a:off x="5386907" y="4205404"/>
            <a:ext cx="573024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5" idx="0"/>
          </p:cNvCxnSpPr>
          <p:nvPr/>
        </p:nvCxnSpPr>
        <p:spPr>
          <a:xfrm flipH="1">
            <a:off x="4679820" y="2729002"/>
            <a:ext cx="993599" cy="12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4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/>
              <a:t>先转</a:t>
            </a:r>
            <a:r>
              <a:rPr lang="en-US" altLang="zh-CN" sz="2500" dirty="0" smtClean="0"/>
              <a:t>4</a:t>
            </a:r>
          </a:p>
          <a:p>
            <a:r>
              <a:rPr lang="zh-CN" altLang="en-US" sz="2500" dirty="0">
                <a:solidFill>
                  <a:srgbClr val="FF0000"/>
                </a:solidFill>
              </a:rPr>
              <a:t>再</a:t>
            </a:r>
            <a:r>
              <a:rPr lang="zh-CN" altLang="en-US" sz="2500" dirty="0" smtClean="0">
                <a:solidFill>
                  <a:srgbClr val="FF0000"/>
                </a:solidFill>
              </a:rPr>
              <a:t>转</a:t>
            </a:r>
            <a:r>
              <a:rPr lang="en-US" altLang="zh-CN" sz="2500" dirty="0" smtClean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790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的序列，有三个</a:t>
            </a:r>
            <a:r>
              <a:rPr lang="zh-CN" altLang="en-US" sz="2800" dirty="0" smtClean="0"/>
              <a:t>操作：</a:t>
            </a:r>
            <a:endParaRPr lang="en-US" altLang="zh-CN" sz="2800" dirty="0" smtClean="0"/>
          </a:p>
          <a:p>
            <a:r>
              <a:rPr lang="en-US" altLang="zh-CN" sz="2800" dirty="0" smtClean="0"/>
              <a:t>1.I </a:t>
            </a:r>
            <a:r>
              <a:rPr lang="en-US" altLang="zh-CN" sz="2800" dirty="0"/>
              <a:t>a b 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，表示</a:t>
            </a:r>
            <a:r>
              <a:rPr lang="zh-CN" altLang="en-US" sz="2800" dirty="0"/>
              <a:t>将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]</a:t>
            </a:r>
            <a:r>
              <a:rPr lang="zh-CN" altLang="en-US" sz="2800" dirty="0"/>
              <a:t>这一段区间的元素集体增加</a:t>
            </a:r>
            <a:r>
              <a:rPr lang="en-US" altLang="zh-CN" sz="2800" dirty="0" smtClean="0"/>
              <a:t>c</a:t>
            </a:r>
            <a:endParaRPr lang="en-US" altLang="zh-CN" sz="2800" dirty="0"/>
          </a:p>
          <a:p>
            <a:r>
              <a:rPr lang="en-US" altLang="zh-CN" sz="2800" dirty="0" smtClean="0"/>
              <a:t>2.R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，表示</a:t>
            </a:r>
            <a:r>
              <a:rPr lang="zh-CN" altLang="en-US" sz="2800" dirty="0"/>
              <a:t>将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]</a:t>
            </a:r>
            <a:r>
              <a:rPr lang="zh-CN" altLang="en-US" sz="2800" dirty="0"/>
              <a:t>区间内所有元素变成相反</a:t>
            </a:r>
            <a:r>
              <a:rPr lang="zh-CN" altLang="en-US" sz="2800" dirty="0" smtClean="0"/>
              <a:t>数</a:t>
            </a:r>
            <a:endParaRPr lang="en-US" altLang="zh-CN" sz="2800" dirty="0" smtClean="0"/>
          </a:p>
          <a:p>
            <a:r>
              <a:rPr lang="en-US" altLang="zh-CN" sz="2800" dirty="0" smtClean="0"/>
              <a:t>3.Q </a:t>
            </a:r>
            <a:r>
              <a:rPr lang="en-US" altLang="zh-CN" sz="2800" dirty="0"/>
              <a:t>a b 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，表示</a:t>
            </a:r>
            <a:r>
              <a:rPr lang="zh-CN" altLang="en-US" sz="2800" dirty="0"/>
              <a:t>询问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]</a:t>
            </a:r>
            <a:r>
              <a:rPr lang="zh-CN" altLang="en-US" sz="2800" dirty="0"/>
              <a:t>这一段区间</a:t>
            </a:r>
            <a:r>
              <a:rPr lang="zh-CN" altLang="en-US" sz="2800" dirty="0" smtClean="0"/>
              <a:t>中所有选择</a:t>
            </a:r>
            <a:r>
              <a:rPr lang="en-US" altLang="zh-CN" sz="2800" dirty="0"/>
              <a:t>c</a:t>
            </a:r>
            <a:r>
              <a:rPr lang="zh-CN" altLang="en-US" sz="2800" dirty="0" smtClean="0"/>
              <a:t>个数的乘积的和</a:t>
            </a:r>
            <a:r>
              <a:rPr lang="en-US" altLang="zh-CN" sz="2800" dirty="0"/>
              <a:t>mod 19940417</a:t>
            </a:r>
            <a:r>
              <a:rPr lang="zh-CN" altLang="en-US" sz="2800" dirty="0"/>
              <a:t>的值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q&lt;=</a:t>
            </a:r>
            <a:r>
              <a:rPr lang="en-US" altLang="zh-CN" sz="2800" dirty="0"/>
              <a:t>50000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&lt;=c</a:t>
            </a:r>
            <a:r>
              <a:rPr lang="en-US" altLang="zh-CN" sz="2800" b="1" dirty="0" smtClean="0"/>
              <a:t>&lt;=20</a:t>
            </a:r>
            <a:r>
              <a:rPr lang="zh-CN" altLang="en-US" sz="2800" dirty="0" smtClean="0"/>
              <a:t>。</a:t>
            </a:r>
            <a:endParaRPr lang="zh-CN" alt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BZOJ2962 </a:t>
            </a:r>
            <a:r>
              <a:rPr lang="zh-CN" altLang="en-US" sz="4000" dirty="0"/>
              <a:t>序列操作</a:t>
            </a:r>
          </a:p>
        </p:txBody>
      </p:sp>
    </p:spTree>
    <p:extLst>
      <p:ext uri="{BB962C8B-B14F-4D97-AF65-F5344CB8AC3E}">
        <p14:creationId xmlns:p14="http://schemas.microsoft.com/office/powerpoint/2010/main" val="41455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4393308" y="285194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85488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746851" y="514988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100395" y="36323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673419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8" idx="4"/>
            <a:endCxn id="6" idx="0"/>
          </p:cNvCxnSpPr>
          <p:nvPr/>
        </p:nvCxnSpPr>
        <p:spPr>
          <a:xfrm flipH="1">
            <a:off x="4572000" y="4205404"/>
            <a:ext cx="814907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572000" y="4910909"/>
            <a:ext cx="461363" cy="2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4679820" y="3424965"/>
            <a:ext cx="707087" cy="2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>
            <a:off x="5386907" y="4205404"/>
            <a:ext cx="573024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5" idx="0"/>
          </p:cNvCxnSpPr>
          <p:nvPr/>
        </p:nvCxnSpPr>
        <p:spPr>
          <a:xfrm flipH="1">
            <a:off x="4679820" y="2729002"/>
            <a:ext cx="993599" cy="12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6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/>
              <a:t>先转</a:t>
            </a:r>
            <a:r>
              <a:rPr lang="en-US" altLang="zh-CN" sz="2500" dirty="0" smtClean="0"/>
              <a:t>6</a:t>
            </a:r>
          </a:p>
          <a:p>
            <a:r>
              <a:rPr lang="zh-CN" altLang="en-US" sz="2500" dirty="0"/>
              <a:t>再</a:t>
            </a:r>
            <a:r>
              <a:rPr lang="zh-CN" altLang="en-US" sz="2500" dirty="0" smtClean="0"/>
              <a:t>转</a:t>
            </a:r>
            <a:r>
              <a:rPr lang="en-US" altLang="zh-CN" sz="25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52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4393308" y="285194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85488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746851" y="514988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100395" y="36323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673419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229259" y="194856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167817" y="279524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8" idx="4"/>
            <a:endCxn id="6" idx="0"/>
          </p:cNvCxnSpPr>
          <p:nvPr/>
        </p:nvCxnSpPr>
        <p:spPr>
          <a:xfrm flipH="1">
            <a:off x="4572000" y="4205404"/>
            <a:ext cx="814907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572000" y="4910909"/>
            <a:ext cx="461363" cy="2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4679820" y="3424965"/>
            <a:ext cx="707087" cy="20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>
            <a:off x="5386907" y="4205404"/>
            <a:ext cx="573024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5" idx="0"/>
          </p:cNvCxnSpPr>
          <p:nvPr/>
        </p:nvCxnSpPr>
        <p:spPr>
          <a:xfrm flipH="1">
            <a:off x="4679820" y="2521587"/>
            <a:ext cx="835951" cy="3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1" idx="0"/>
          </p:cNvCxnSpPr>
          <p:nvPr/>
        </p:nvCxnSpPr>
        <p:spPr>
          <a:xfrm>
            <a:off x="5515771" y="2521587"/>
            <a:ext cx="938558" cy="27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6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>
                <a:solidFill>
                  <a:srgbClr val="FF0000"/>
                </a:solidFill>
              </a:rPr>
              <a:t>先转</a:t>
            </a:r>
            <a:r>
              <a:rPr lang="en-US" altLang="zh-CN" sz="2500" dirty="0" smtClean="0">
                <a:solidFill>
                  <a:srgbClr val="FF0000"/>
                </a:solidFill>
              </a:rPr>
              <a:t>6</a:t>
            </a:r>
          </a:p>
          <a:p>
            <a:r>
              <a:rPr lang="zh-CN" altLang="en-US" sz="2500" dirty="0"/>
              <a:t>再</a:t>
            </a:r>
            <a:r>
              <a:rPr lang="zh-CN" altLang="en-US" sz="2500" dirty="0" smtClean="0"/>
              <a:t>转</a:t>
            </a:r>
            <a:r>
              <a:rPr lang="en-US" altLang="zh-CN" sz="25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2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5319875" y="191302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85488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746851" y="514988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100395" y="36323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673419" y="433788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920904" y="277256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735811" y="363335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8" idx="4"/>
            <a:endCxn id="6" idx="0"/>
          </p:cNvCxnSpPr>
          <p:nvPr/>
        </p:nvCxnSpPr>
        <p:spPr>
          <a:xfrm flipH="1">
            <a:off x="4572000" y="4205404"/>
            <a:ext cx="814907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572000" y="4910909"/>
            <a:ext cx="461363" cy="2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8" idx="0"/>
          </p:cNvCxnSpPr>
          <p:nvPr/>
        </p:nvCxnSpPr>
        <p:spPr>
          <a:xfrm flipH="1">
            <a:off x="5386907" y="3345587"/>
            <a:ext cx="820509" cy="28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>
            <a:off x="5386907" y="4205404"/>
            <a:ext cx="573024" cy="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10" idx="0"/>
          </p:cNvCxnSpPr>
          <p:nvPr/>
        </p:nvCxnSpPr>
        <p:spPr>
          <a:xfrm>
            <a:off x="5606387" y="2486051"/>
            <a:ext cx="601029" cy="2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1" idx="0"/>
          </p:cNvCxnSpPr>
          <p:nvPr/>
        </p:nvCxnSpPr>
        <p:spPr>
          <a:xfrm>
            <a:off x="6207416" y="3345587"/>
            <a:ext cx="814907" cy="28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双旋</a:t>
            </a:r>
            <a:endParaRPr lang="en-US" altLang="zh-CN" sz="2500" dirty="0" smtClean="0"/>
          </a:p>
          <a:p>
            <a:r>
              <a:rPr lang="en-US" altLang="zh-CN" sz="2500" dirty="0" smtClean="0"/>
              <a:t>1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6</a:t>
            </a:r>
            <a:r>
              <a:rPr lang="zh-CN" altLang="en-US" sz="2500" dirty="0" smtClean="0"/>
              <a:t>都是左儿子</a:t>
            </a:r>
            <a:endParaRPr lang="en-US" altLang="zh-CN" sz="2500" dirty="0" smtClean="0"/>
          </a:p>
          <a:p>
            <a:r>
              <a:rPr lang="zh-CN" altLang="en-US" sz="2500" dirty="0" smtClean="0"/>
              <a:t>先转</a:t>
            </a:r>
            <a:r>
              <a:rPr lang="en-US" altLang="zh-CN" sz="2500" dirty="0" smtClean="0"/>
              <a:t>6</a:t>
            </a:r>
          </a:p>
          <a:p>
            <a:r>
              <a:rPr lang="zh-CN" altLang="en-US" sz="2500" dirty="0">
                <a:solidFill>
                  <a:srgbClr val="FF0000"/>
                </a:solidFill>
              </a:rPr>
              <a:t>再</a:t>
            </a:r>
            <a:r>
              <a:rPr lang="zh-CN" altLang="en-US" sz="2500" dirty="0" smtClean="0">
                <a:solidFill>
                  <a:srgbClr val="FF0000"/>
                </a:solidFill>
              </a:rPr>
              <a:t>转</a:t>
            </a:r>
            <a:r>
              <a:rPr lang="en-US" altLang="zh-CN" sz="2500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sz="2500" dirty="0">
              <a:solidFill>
                <a:srgbClr val="FF0000"/>
              </a:solidFill>
            </a:endParaRPr>
          </a:p>
          <a:p>
            <a:r>
              <a:rPr lang="zh-CN" altLang="en-US" sz="2500" dirty="0" smtClean="0"/>
              <a:t>整棵树变矮了许多</a:t>
            </a:r>
            <a:endParaRPr lang="en-US" altLang="zh-CN" sz="2500" dirty="0" smtClean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19" y="5149886"/>
            <a:ext cx="1494400" cy="8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在拥有</a:t>
            </a:r>
            <a:r>
              <a:rPr lang="en-US" altLang="zh-CN" sz="2500" dirty="0" err="1" smtClean="0"/>
              <a:t>treap</a:t>
            </a:r>
            <a:r>
              <a:rPr lang="zh-CN" altLang="en-US" sz="2500" dirty="0" smtClean="0"/>
              <a:t>的所有功能的前提下</a:t>
            </a:r>
            <a:endParaRPr lang="en-US" altLang="zh-CN" sz="2500" dirty="0" smtClean="0"/>
          </a:p>
          <a:p>
            <a:r>
              <a:rPr lang="zh-CN" altLang="en-US" sz="2500" dirty="0" smtClean="0"/>
              <a:t>拥有将任意一个点旋转到树根的能力</a:t>
            </a:r>
            <a:endParaRPr lang="en-US" altLang="zh-CN" sz="2500" dirty="0" smtClean="0"/>
          </a:p>
          <a:p>
            <a:pPr lvl="1"/>
            <a:r>
              <a:rPr lang="zh-CN" altLang="en-US" sz="2200" dirty="0" smtClean="0"/>
              <a:t>其实可以向上转到任意位置停止</a:t>
            </a:r>
            <a:endParaRPr lang="en-US" altLang="zh-CN" sz="2200" dirty="0" smtClean="0"/>
          </a:p>
          <a:p>
            <a:r>
              <a:rPr lang="zh-CN" altLang="en-US" sz="2500" dirty="0" smtClean="0"/>
              <a:t>因此可以将任意区间</a:t>
            </a:r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l,r</a:t>
            </a:r>
            <a:r>
              <a:rPr lang="en-US" altLang="zh-CN" sz="2500" dirty="0" smtClean="0"/>
              <a:t>]</a:t>
            </a:r>
            <a:r>
              <a:rPr lang="zh-CN" altLang="en-US" sz="2500" dirty="0" smtClean="0"/>
              <a:t>旋转成一棵子树</a:t>
            </a:r>
            <a:endParaRPr lang="en-US" altLang="zh-CN" sz="2500" dirty="0" smtClean="0"/>
          </a:p>
          <a:p>
            <a:pPr lvl="1"/>
            <a:r>
              <a:rPr lang="zh-CN" altLang="en-US" sz="2200" dirty="0" smtClean="0"/>
              <a:t>先将第</a:t>
            </a:r>
            <a:r>
              <a:rPr lang="en-US" altLang="zh-CN" sz="2200" dirty="0" smtClean="0"/>
              <a:t>l-1</a:t>
            </a:r>
            <a:r>
              <a:rPr lang="zh-CN" altLang="en-US" sz="2200" dirty="0" smtClean="0"/>
              <a:t>个点旋转到树根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再将第</a:t>
            </a:r>
            <a:r>
              <a:rPr lang="en-US" altLang="zh-CN" sz="2200" dirty="0" smtClean="0"/>
              <a:t>r+1</a:t>
            </a:r>
            <a:r>
              <a:rPr lang="zh-CN" altLang="en-US" sz="2200" dirty="0" smtClean="0"/>
              <a:t>个点旋转到</a:t>
            </a:r>
            <a:r>
              <a:rPr lang="en-US" altLang="zh-CN" sz="2200" dirty="0" smtClean="0"/>
              <a:t>l-1</a:t>
            </a:r>
            <a:r>
              <a:rPr lang="zh-CN" altLang="en-US" sz="2200" dirty="0" smtClean="0"/>
              <a:t>的右儿子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r+1</a:t>
            </a:r>
            <a:r>
              <a:rPr lang="zh-CN" altLang="en-US" sz="2200" dirty="0" smtClean="0"/>
              <a:t>的左儿子就是区间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l,r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对应的子树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 smtClean="0"/>
              <a:t>需要额外添加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号和</a:t>
            </a:r>
            <a:r>
              <a:rPr lang="en-US" altLang="zh-CN" sz="2200" dirty="0" smtClean="0"/>
              <a:t>n+1</a:t>
            </a:r>
            <a:r>
              <a:rPr lang="zh-CN" altLang="en-US" sz="2200" dirty="0" smtClean="0"/>
              <a:t>号辅助点</a:t>
            </a:r>
            <a:endParaRPr lang="en-US" altLang="zh-CN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</a:t>
            </a:r>
            <a:r>
              <a:rPr lang="zh-CN" altLang="en-US" sz="4000" dirty="0" smtClean="0"/>
              <a:t>的功能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40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打区间标记更方便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将区间转成子树后，打一次标记即可</a:t>
            </a:r>
            <a:endParaRPr lang="en-US" altLang="zh-CN" sz="2500" dirty="0" smtClean="0"/>
          </a:p>
          <a:p>
            <a:pPr lvl="1"/>
            <a:r>
              <a:rPr lang="en-US" altLang="zh-CN" sz="2500" dirty="0" err="1" smtClean="0"/>
              <a:t>treap</a:t>
            </a:r>
            <a:r>
              <a:rPr lang="zh-CN" altLang="en-US" sz="2500" dirty="0" smtClean="0"/>
              <a:t>需要寻找完全落在原区间内的子树，分多次修改单点、打区间标记</a:t>
            </a:r>
            <a:endParaRPr lang="en-US" altLang="zh-CN" sz="2500" dirty="0"/>
          </a:p>
          <a:p>
            <a:r>
              <a:rPr lang="zh-CN" altLang="en-US" sz="2800" dirty="0" smtClean="0"/>
              <a:t>支持区间翻转操作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将一个区间内的元素顺序反向</a:t>
            </a:r>
            <a:endParaRPr lang="en-US" altLang="zh-CN" sz="2500" dirty="0" smtClean="0"/>
          </a:p>
          <a:p>
            <a:r>
              <a:rPr lang="zh-CN" altLang="en-US" sz="2800" dirty="0" smtClean="0"/>
              <a:t>支持区间移动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将一个区间内的元素截取下来，并插入到另一个位置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</a:t>
            </a:r>
            <a:r>
              <a:rPr lang="zh-CN" altLang="en-US" sz="4000" dirty="0" smtClean="0"/>
              <a:t>好处都有啥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93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通过打区间翻转标记实现</a:t>
            </a:r>
            <a:endParaRPr lang="en-US" altLang="zh-CN" sz="2500" dirty="0" smtClean="0"/>
          </a:p>
          <a:p>
            <a:r>
              <a:rPr lang="zh-CN" altLang="en-US" sz="2500" dirty="0" smtClean="0"/>
              <a:t>翻转一个区间，等价于将其对应的二叉排序树做左右镜像变换</a:t>
            </a:r>
            <a:endParaRPr lang="en-US" altLang="zh-CN" sz="2500" dirty="0" smtClean="0"/>
          </a:p>
          <a:p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区间</a:t>
            </a:r>
            <a:r>
              <a:rPr lang="zh-CN" altLang="en-US" sz="4000" dirty="0"/>
              <a:t>翻转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270410" y="385300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1292383" y="472923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743487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802036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1088548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1578895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15290" y="472923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3666394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2724943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 flipH="1">
            <a:off x="3011455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3501802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1578895" y="4426028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2556922" y="4426028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94361" y="385300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5716334" y="472923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6167438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5225987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1" name="Straight Arrow Connector 20"/>
          <p:cNvCxnSpPr>
            <a:stCxn id="18" idx="4"/>
            <a:endCxn id="20" idx="0"/>
          </p:cNvCxnSpPr>
          <p:nvPr/>
        </p:nvCxnSpPr>
        <p:spPr>
          <a:xfrm flipH="1">
            <a:off x="5512499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19" idx="0"/>
          </p:cNvCxnSpPr>
          <p:nvPr/>
        </p:nvCxnSpPr>
        <p:spPr>
          <a:xfrm>
            <a:off x="6002846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39241" y="472923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8090345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7148894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26" name="Straight Arrow Connector 25"/>
          <p:cNvCxnSpPr>
            <a:stCxn id="23" idx="4"/>
            <a:endCxn id="25" idx="0"/>
          </p:cNvCxnSpPr>
          <p:nvPr/>
        </p:nvCxnSpPr>
        <p:spPr>
          <a:xfrm flipH="1">
            <a:off x="7435406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  <a:endCxn id="24" idx="0"/>
          </p:cNvCxnSpPr>
          <p:nvPr/>
        </p:nvCxnSpPr>
        <p:spPr>
          <a:xfrm>
            <a:off x="7925753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18" idx="0"/>
          </p:cNvCxnSpPr>
          <p:nvPr/>
        </p:nvCxnSpPr>
        <p:spPr>
          <a:xfrm flipH="1">
            <a:off x="6002846" y="4426028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4"/>
            <a:endCxn id="23" idx="0"/>
          </p:cNvCxnSpPr>
          <p:nvPr/>
        </p:nvCxnSpPr>
        <p:spPr>
          <a:xfrm>
            <a:off x="6980873" y="4426028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404077" y="4680389"/>
            <a:ext cx="760950" cy="6707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如何镜像变换：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先交换根节点的左右儿子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再对左右儿子递归执行此操作</a:t>
            </a:r>
            <a:endParaRPr lang="en-US" altLang="zh-CN" sz="2400" dirty="0" smtClean="0"/>
          </a:p>
          <a:p>
            <a:r>
              <a:rPr lang="zh-CN" altLang="en-US" sz="2700" dirty="0" smtClean="0"/>
              <a:t>用懒标记实现</a:t>
            </a:r>
            <a:endParaRPr lang="en-US" altLang="zh-CN" sz="2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区间</a:t>
            </a:r>
            <a:r>
              <a:rPr lang="zh-CN" altLang="en-US" sz="4000" dirty="0"/>
              <a:t>翻转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270410" y="385300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1292383" y="4729239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743487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802036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1088548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1578895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15290" y="4729239"/>
            <a:ext cx="573024" cy="57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3666394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2724943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 flipH="1">
            <a:off x="3011455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3501802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1578895" y="4426028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2556922" y="4426028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94361" y="385300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5716334" y="4729239"/>
            <a:ext cx="573024" cy="57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6167438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5225987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1" name="Straight Arrow Connector 20"/>
          <p:cNvCxnSpPr>
            <a:stCxn id="18" idx="4"/>
            <a:endCxn id="20" idx="0"/>
          </p:cNvCxnSpPr>
          <p:nvPr/>
        </p:nvCxnSpPr>
        <p:spPr>
          <a:xfrm flipH="1">
            <a:off x="5512499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19" idx="0"/>
          </p:cNvCxnSpPr>
          <p:nvPr/>
        </p:nvCxnSpPr>
        <p:spPr>
          <a:xfrm>
            <a:off x="6002846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39241" y="4729239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8090345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7148894" y="552330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26" name="Straight Arrow Connector 25"/>
          <p:cNvCxnSpPr>
            <a:stCxn id="23" idx="4"/>
            <a:endCxn id="25" idx="0"/>
          </p:cNvCxnSpPr>
          <p:nvPr/>
        </p:nvCxnSpPr>
        <p:spPr>
          <a:xfrm flipH="1">
            <a:off x="7435406" y="5302263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  <a:endCxn id="24" idx="0"/>
          </p:cNvCxnSpPr>
          <p:nvPr/>
        </p:nvCxnSpPr>
        <p:spPr>
          <a:xfrm>
            <a:off x="7925753" y="5302263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18" idx="0"/>
          </p:cNvCxnSpPr>
          <p:nvPr/>
        </p:nvCxnSpPr>
        <p:spPr>
          <a:xfrm flipH="1">
            <a:off x="6002846" y="4426028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4"/>
            <a:endCxn id="23" idx="0"/>
          </p:cNvCxnSpPr>
          <p:nvPr/>
        </p:nvCxnSpPr>
        <p:spPr>
          <a:xfrm>
            <a:off x="6980873" y="4426028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404077" y="4680389"/>
            <a:ext cx="760950" cy="6707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700" dirty="0" smtClean="0"/>
              <a:t>如何叠加标记：</a:t>
            </a:r>
            <a:endParaRPr lang="en-US" altLang="zh-CN" sz="2700" dirty="0" smtClean="0"/>
          </a:p>
          <a:p>
            <a:pPr lvl="1"/>
            <a:r>
              <a:rPr lang="zh-CN" altLang="en-US" sz="2400" dirty="0" smtClean="0"/>
              <a:t>翻转两次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不翻转</a:t>
            </a:r>
            <a:endParaRPr lang="en-US" altLang="zh-CN" sz="2400" dirty="0" smtClean="0"/>
          </a:p>
          <a:p>
            <a:r>
              <a:rPr lang="zh-CN" altLang="en-US" sz="2700" dirty="0" smtClean="0"/>
              <a:t>如何应用标记上的修改：</a:t>
            </a:r>
            <a:endParaRPr lang="en-US" altLang="zh-CN" sz="2700" dirty="0" smtClean="0"/>
          </a:p>
          <a:p>
            <a:pPr lvl="1"/>
            <a:r>
              <a:rPr lang="zh-CN" altLang="en-US" sz="2400" dirty="0" smtClean="0"/>
              <a:t>视题目而定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区间翻转</a:t>
            </a:r>
            <a:r>
              <a:rPr lang="zh-CN" altLang="en-US" sz="4000" dirty="0"/>
              <a:t>标记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43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给定一个长度为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的序列，每个序列的元素是一个</a:t>
            </a:r>
            <a:r>
              <a:rPr lang="zh-CN" altLang="en-US" sz="2800" dirty="0" smtClean="0"/>
              <a:t>整数。要</a:t>
            </a:r>
            <a:r>
              <a:rPr lang="zh-CN" altLang="en-US" sz="2800" dirty="0"/>
              <a:t>支持以下三种操作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 </a:t>
            </a:r>
            <a:r>
              <a:rPr lang="en-US" altLang="zh-CN" sz="2500" dirty="0"/>
              <a:t>1. </a:t>
            </a:r>
            <a:r>
              <a:rPr lang="zh-CN" altLang="en-US" sz="2500" dirty="0"/>
              <a:t>将</a:t>
            </a:r>
            <a:r>
              <a:rPr lang="en-US" altLang="zh-CN" sz="2500" dirty="0"/>
              <a:t>[L,R]</a:t>
            </a:r>
            <a:r>
              <a:rPr lang="zh-CN" altLang="en-US" sz="2500" dirty="0"/>
              <a:t>这个区间内的所有数加上</a:t>
            </a:r>
            <a:r>
              <a:rPr lang="en-US" altLang="zh-CN" sz="2500" dirty="0"/>
              <a:t>V</a:t>
            </a:r>
            <a:r>
              <a:rPr lang="zh-CN" altLang="en-US" sz="2500" dirty="0"/>
              <a:t>。 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2</a:t>
            </a:r>
            <a:r>
              <a:rPr lang="en-US" altLang="zh-CN" sz="2500" dirty="0"/>
              <a:t>. </a:t>
            </a:r>
            <a:r>
              <a:rPr lang="zh-CN" altLang="en-US" sz="2500" dirty="0"/>
              <a:t>将</a:t>
            </a:r>
            <a:r>
              <a:rPr lang="en-US" altLang="zh-CN" sz="2500" dirty="0"/>
              <a:t>[L,R]</a:t>
            </a:r>
            <a:r>
              <a:rPr lang="zh-CN" altLang="en-US" sz="2500" dirty="0"/>
              <a:t>这个区间翻转，比如</a:t>
            </a:r>
            <a:r>
              <a:rPr lang="en-US" altLang="zh-CN" sz="2500" dirty="0"/>
              <a:t>1 2 3 4</a:t>
            </a:r>
            <a:r>
              <a:rPr lang="zh-CN" altLang="en-US" sz="2500" dirty="0"/>
              <a:t>变成</a:t>
            </a:r>
            <a:r>
              <a:rPr lang="en-US" altLang="zh-CN" sz="2500" dirty="0"/>
              <a:t>4 3 2 1</a:t>
            </a:r>
            <a:r>
              <a:rPr lang="zh-CN" altLang="en-US" sz="2500" dirty="0"/>
              <a:t>。 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3</a:t>
            </a:r>
            <a:r>
              <a:rPr lang="en-US" altLang="zh-CN" sz="2500" dirty="0"/>
              <a:t>. </a:t>
            </a:r>
            <a:r>
              <a:rPr lang="zh-CN" altLang="en-US" sz="2500" dirty="0"/>
              <a:t>求</a:t>
            </a:r>
            <a:r>
              <a:rPr lang="en-US" altLang="zh-CN" sz="2500" dirty="0"/>
              <a:t>[L,R]</a:t>
            </a:r>
            <a:r>
              <a:rPr lang="zh-CN" altLang="en-US" sz="2500" dirty="0"/>
              <a:t>这个区间中的最大值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r>
              <a:rPr lang="en-US" altLang="zh-CN" sz="2800" dirty="0"/>
              <a:t>M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操作</a:t>
            </a:r>
            <a:endParaRPr lang="en-US" altLang="zh-CN" sz="2800" dirty="0"/>
          </a:p>
          <a:p>
            <a:r>
              <a:rPr lang="en-US" altLang="zh-CN" sz="2800" dirty="0"/>
              <a:t>N&lt;=50000</a:t>
            </a:r>
            <a:r>
              <a:rPr lang="zh-CN" altLang="en-US" sz="2800" dirty="0"/>
              <a:t>，</a:t>
            </a:r>
            <a:r>
              <a:rPr lang="en-US" altLang="zh-CN" sz="2800" dirty="0"/>
              <a:t>M&lt;=100000</a:t>
            </a:r>
            <a:r>
              <a:rPr lang="zh-CN" altLang="en-US" sz="2800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序列终结者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1935" y="843241"/>
            <a:ext cx="449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http://www.codevs.cn/problem/4655/</a:t>
            </a:r>
          </a:p>
        </p:txBody>
      </p:sp>
    </p:spTree>
    <p:extLst>
      <p:ext uri="{BB962C8B-B14F-4D97-AF65-F5344CB8AC3E}">
        <p14:creationId xmlns:p14="http://schemas.microsoft.com/office/powerpoint/2010/main" val="9897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裸的</a:t>
            </a:r>
            <a:r>
              <a:rPr lang="en-US" altLang="zh-CN" sz="2800" dirty="0" smtClean="0"/>
              <a:t>splay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序列</a:t>
            </a:r>
            <a:r>
              <a:rPr lang="zh-CN" altLang="en-US" sz="4000" dirty="0" smtClean="0"/>
              <a:t>终结者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47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个数：</a:t>
            </a:r>
            <a:r>
              <a:rPr lang="en-US" altLang="zh-CN" sz="2800" dirty="0" smtClean="0"/>
              <a:t>1, 2, 3, 4</a:t>
            </a:r>
            <a:endParaRPr lang="en-US" altLang="zh-CN" sz="2800" dirty="0"/>
          </a:p>
          <a:p>
            <a:r>
              <a:rPr lang="en-US" altLang="zh-CN" sz="2800" dirty="0" smtClean="0"/>
              <a:t>c=2</a:t>
            </a:r>
          </a:p>
          <a:p>
            <a:r>
              <a:rPr lang="en-US" altLang="zh-CN" sz="2800" dirty="0" smtClean="0"/>
              <a:t>1*2 + 1*3 </a:t>
            </a:r>
            <a:r>
              <a:rPr lang="en-US" altLang="zh-CN" sz="2500" dirty="0" smtClean="0"/>
              <a:t>+ 1*4 + 2*3 + 2*4 + 3*4 = 35</a:t>
            </a:r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选择</a:t>
            </a:r>
            <a:r>
              <a:rPr lang="en-US" altLang="zh-CN" sz="4000" dirty="0"/>
              <a:t>c</a:t>
            </a:r>
            <a:r>
              <a:rPr lang="zh-CN" altLang="en-US" sz="4000" dirty="0"/>
              <a:t>个数的乘积的和</a:t>
            </a:r>
          </a:p>
        </p:txBody>
      </p:sp>
    </p:spTree>
    <p:extLst>
      <p:ext uri="{BB962C8B-B14F-4D97-AF65-F5344CB8AC3E}">
        <p14:creationId xmlns:p14="http://schemas.microsoft.com/office/powerpoint/2010/main" val="24037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维护一个数列，支持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种操作：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在某个位置插入一段数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删除一段数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区间统一改成一个数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区间翻转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区间和</a:t>
            </a:r>
            <a:endParaRPr lang="en-US" altLang="zh-CN" sz="2500" dirty="0" smtClean="0"/>
          </a:p>
          <a:p>
            <a:pPr lvl="1"/>
            <a:r>
              <a:rPr lang="zh-CN" altLang="en-US" sz="2500" dirty="0"/>
              <a:t>全局</a:t>
            </a:r>
            <a:r>
              <a:rPr lang="zh-CN" altLang="en-US" sz="2500" dirty="0" smtClean="0"/>
              <a:t>最大</a:t>
            </a:r>
            <a:r>
              <a:rPr lang="zh-CN" altLang="en-US" sz="2500" dirty="0"/>
              <a:t>子</a:t>
            </a:r>
            <a:r>
              <a:rPr lang="zh-CN" altLang="en-US" sz="2500" dirty="0" smtClean="0"/>
              <a:t>序列和</a:t>
            </a:r>
            <a:endParaRPr lang="en-US" altLang="zh-CN" sz="2500" dirty="0" smtClean="0"/>
          </a:p>
          <a:p>
            <a:r>
              <a:rPr lang="en-US" altLang="zh-CN" sz="2800" dirty="0" smtClean="0"/>
              <a:t>20000</a:t>
            </a:r>
            <a:r>
              <a:rPr lang="zh-CN" altLang="en-US" sz="2800" dirty="0" smtClean="0"/>
              <a:t>个操作，</a:t>
            </a:r>
            <a:r>
              <a:rPr lang="zh-CN" altLang="en-US" sz="2800" dirty="0"/>
              <a:t>任何时刻数列中最多含有</a:t>
            </a:r>
            <a:r>
              <a:rPr lang="en-US" altLang="zh-CN" sz="2800" dirty="0" smtClean="0"/>
              <a:t>500000</a:t>
            </a:r>
            <a:r>
              <a:rPr lang="zh-CN" altLang="en-US" sz="2800" dirty="0"/>
              <a:t>个数</a:t>
            </a:r>
            <a:r>
              <a:rPr lang="zh-CN" altLang="en-US" sz="2800" dirty="0" smtClean="0"/>
              <a:t>，插入</a:t>
            </a:r>
            <a:r>
              <a:rPr lang="zh-CN" altLang="en-US" sz="2800" dirty="0"/>
              <a:t>的数字总数不超过</a:t>
            </a:r>
            <a:r>
              <a:rPr lang="en-US" altLang="zh-CN" sz="2800" dirty="0" smtClean="0"/>
              <a:t>4000000</a:t>
            </a:r>
            <a:r>
              <a:rPr lang="zh-CN" altLang="en-US" sz="2800" dirty="0"/>
              <a:t>个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NOI2005 </a:t>
            </a:r>
            <a:r>
              <a:rPr lang="zh-CN" altLang="en-US" sz="4000" dirty="0" smtClean="0"/>
              <a:t>维修数列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1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别的东西都好维护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每个区间记一个区间内的最大子段和</a:t>
                </a:r>
                <a:r>
                  <a:rPr lang="en-US" altLang="zh-CN" sz="2800" dirty="0" smtClean="0"/>
                  <a:t>max</a:t>
                </a:r>
              </a:p>
              <a:p>
                <a:r>
                  <a:rPr lang="zh-CN" altLang="en-US" sz="2800" b="0" dirty="0" smtClean="0">
                    <a:latin typeface="Cambria Math" panose="02040503050406030204" pitchFamily="18" charset="0"/>
                  </a:rPr>
                  <a:t>合并区间：</a:t>
                </a:r>
                <a:endParaRPr lang="en-US" altLang="zh-CN" sz="2800" b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5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5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5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500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5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5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5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25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5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5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𝑚𝑎𝑥𝑠𝑢𝑓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5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5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𝑚𝑎𝑥𝑝𝑟𝑒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5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sz="2500" b="0" dirty="0" smtClean="0"/>
              </a:p>
              <a:p>
                <a:r>
                  <a:rPr lang="en-US" altLang="zh-CN" sz="2800" dirty="0" err="1" smtClean="0"/>
                  <a:t>maxsuf</a:t>
                </a:r>
                <a:r>
                  <a:rPr lang="zh-CN" altLang="en-US" sz="2800" dirty="0" smtClean="0"/>
                  <a:t>：最大后缀和</a:t>
                </a:r>
                <a:endParaRPr lang="en-US" altLang="zh-CN" sz="2800" dirty="0" smtClean="0"/>
              </a:p>
              <a:p>
                <a:r>
                  <a:rPr lang="en-US" altLang="zh-CN" sz="2800" dirty="0" err="1" smtClean="0"/>
                  <a:t>maxpre</a:t>
                </a:r>
                <a:r>
                  <a:rPr lang="zh-CN" altLang="en-US" sz="2800" dirty="0" smtClean="0"/>
                  <a:t>：最大前缀和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全局最大子序列</a:t>
            </a:r>
            <a:r>
              <a:rPr lang="zh-CN" altLang="en-US" sz="4000" dirty="0" smtClean="0"/>
              <a:t>和？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211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max</a:t>
            </a:r>
            <a:r>
              <a:rPr lang="zh-CN" altLang="en-US" sz="2800" dirty="0" smtClean="0"/>
              <a:t>：最大子段和</a:t>
            </a:r>
            <a:endParaRPr lang="en-US" altLang="zh-CN" sz="2800" dirty="0" smtClean="0"/>
          </a:p>
          <a:p>
            <a:r>
              <a:rPr lang="en-US" altLang="zh-CN" sz="2800" dirty="0" err="1" smtClean="0"/>
              <a:t>maxsuf</a:t>
            </a:r>
            <a:r>
              <a:rPr lang="zh-CN" altLang="en-US" sz="2800" dirty="0"/>
              <a:t>：最大后缀和</a:t>
            </a:r>
            <a:endParaRPr lang="en-US" altLang="zh-CN" sz="2800" dirty="0"/>
          </a:p>
          <a:p>
            <a:r>
              <a:rPr lang="en-US" altLang="zh-CN" sz="2800" dirty="0" err="1"/>
              <a:t>maxpre</a:t>
            </a:r>
            <a:r>
              <a:rPr lang="zh-CN" altLang="en-US" sz="2800" dirty="0"/>
              <a:t>：最大前缀和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区间需要记哪些</a:t>
            </a:r>
            <a:r>
              <a:rPr lang="zh-CN" altLang="en-US" sz="4000" dirty="0"/>
              <a:t>值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7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翻转：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最大</a:t>
            </a:r>
            <a:r>
              <a:rPr lang="zh-CN" altLang="en-US" sz="2500" dirty="0" smtClean="0"/>
              <a:t>后缀、最大前缀交换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最大子段和不变</a:t>
            </a:r>
            <a:endParaRPr lang="en-US" altLang="zh-CN" sz="25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别的都很容易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如何叠加标记？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967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给定一个长度为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的由“</a:t>
            </a:r>
            <a:r>
              <a:rPr lang="en-US" altLang="zh-CN" sz="2800" dirty="0"/>
              <a:t>(”</a:t>
            </a:r>
            <a:r>
              <a:rPr lang="zh-CN" altLang="en-US" sz="2800" dirty="0"/>
              <a:t>和“</a:t>
            </a:r>
            <a:r>
              <a:rPr lang="en-US" altLang="zh-CN" sz="2800" dirty="0"/>
              <a:t>)”</a:t>
            </a:r>
            <a:r>
              <a:rPr lang="zh-CN" altLang="en-US" sz="2800" dirty="0"/>
              <a:t>组成的字符串和</a:t>
            </a:r>
            <a:r>
              <a:rPr lang="en-US" altLang="zh-CN" sz="2800" dirty="0"/>
              <a:t>M</a:t>
            </a:r>
            <a:r>
              <a:rPr lang="zh-CN" altLang="en-US" sz="2800" dirty="0"/>
              <a:t>个操作</a:t>
            </a:r>
            <a:r>
              <a:rPr lang="zh-CN" altLang="en-US" sz="2800" dirty="0" smtClean="0"/>
              <a:t>。要求</a:t>
            </a:r>
            <a:r>
              <a:rPr lang="zh-CN" altLang="en-US" sz="2800" dirty="0"/>
              <a:t>实现四个操作：</a:t>
            </a:r>
          </a:p>
          <a:p>
            <a:pPr lvl="1"/>
            <a:r>
              <a:rPr lang="en-US" altLang="zh-CN" sz="2500" dirty="0"/>
              <a:t>1</a:t>
            </a:r>
            <a:r>
              <a:rPr lang="zh-CN" altLang="en-US" sz="2500" dirty="0"/>
              <a:t>、统一：将</a:t>
            </a:r>
            <a:r>
              <a:rPr lang="en-US" altLang="zh-CN" sz="2500" dirty="0"/>
              <a:t>[</a:t>
            </a:r>
            <a:r>
              <a:rPr lang="en-US" altLang="zh-CN" sz="2500" dirty="0" err="1"/>
              <a:t>a,b</a:t>
            </a:r>
            <a:r>
              <a:rPr lang="en-US" altLang="zh-CN" sz="2500" dirty="0"/>
              <a:t>]</a:t>
            </a:r>
            <a:r>
              <a:rPr lang="zh-CN" altLang="en-US" sz="2500" dirty="0"/>
              <a:t>之间的所有括号改成</a:t>
            </a:r>
            <a:r>
              <a:rPr lang="en-US" altLang="zh-CN" sz="2500" dirty="0"/>
              <a:t>c</a:t>
            </a:r>
            <a:r>
              <a:rPr lang="zh-CN" altLang="en-US" sz="2500" dirty="0"/>
              <a:t>（“</a:t>
            </a:r>
            <a:r>
              <a:rPr lang="en-US" altLang="zh-CN" sz="2500" dirty="0"/>
              <a:t>(”</a:t>
            </a:r>
            <a:r>
              <a:rPr lang="zh-CN" altLang="en-US" sz="2500" dirty="0"/>
              <a:t>或“</a:t>
            </a:r>
            <a:r>
              <a:rPr lang="en-US" altLang="zh-CN" sz="2500" dirty="0"/>
              <a:t>)”</a:t>
            </a:r>
            <a:r>
              <a:rPr lang="zh-CN" altLang="en-US" sz="2500" dirty="0"/>
              <a:t>）</a:t>
            </a:r>
          </a:p>
          <a:p>
            <a:pPr lvl="1"/>
            <a:r>
              <a:rPr lang="en-US" altLang="zh-CN" sz="2500" dirty="0"/>
              <a:t>2</a:t>
            </a:r>
            <a:r>
              <a:rPr lang="zh-CN" altLang="en-US" sz="2500" dirty="0" smtClean="0"/>
              <a:t>、翻转：</a:t>
            </a:r>
            <a:r>
              <a:rPr lang="zh-CN" altLang="en-US" sz="2500" dirty="0"/>
              <a:t>将</a:t>
            </a:r>
            <a:r>
              <a:rPr lang="en-US" altLang="zh-CN" sz="2500" dirty="0"/>
              <a:t>[</a:t>
            </a:r>
            <a:r>
              <a:rPr lang="en-US" altLang="zh-CN" sz="2500" dirty="0" err="1"/>
              <a:t>a,b</a:t>
            </a:r>
            <a:r>
              <a:rPr lang="en-US" altLang="zh-CN" sz="2500" dirty="0"/>
              <a:t>]</a:t>
            </a:r>
            <a:r>
              <a:rPr lang="zh-CN" altLang="en-US" sz="2500" dirty="0"/>
              <a:t>之间的字符串翻转</a:t>
            </a:r>
          </a:p>
          <a:p>
            <a:pPr lvl="1"/>
            <a:r>
              <a:rPr lang="en-US" altLang="zh-CN" sz="2500" dirty="0"/>
              <a:t>3</a:t>
            </a:r>
            <a:r>
              <a:rPr lang="zh-CN" altLang="en-US" sz="2500" dirty="0" smtClean="0"/>
              <a:t>、</a:t>
            </a:r>
            <a:r>
              <a:rPr lang="zh-CN" altLang="en-US" sz="2500" dirty="0"/>
              <a:t>反向</a:t>
            </a:r>
            <a:r>
              <a:rPr lang="zh-CN" altLang="en-US" sz="2500" dirty="0" smtClean="0"/>
              <a:t>：</a:t>
            </a:r>
            <a:r>
              <a:rPr lang="zh-CN" altLang="en-US" sz="2500" dirty="0"/>
              <a:t>将</a:t>
            </a:r>
            <a:r>
              <a:rPr lang="en-US" altLang="zh-CN" sz="2500" dirty="0"/>
              <a:t>[</a:t>
            </a:r>
            <a:r>
              <a:rPr lang="en-US" altLang="zh-CN" sz="2500" dirty="0" err="1"/>
              <a:t>a,b</a:t>
            </a:r>
            <a:r>
              <a:rPr lang="en-US" altLang="zh-CN" sz="2500" dirty="0"/>
              <a:t>]</a:t>
            </a:r>
            <a:r>
              <a:rPr lang="zh-CN" altLang="en-US" sz="2500" dirty="0"/>
              <a:t>之间的‘</a:t>
            </a:r>
            <a:r>
              <a:rPr lang="en-US" altLang="zh-CN" sz="2500" dirty="0"/>
              <a:t>(’</a:t>
            </a:r>
            <a:r>
              <a:rPr lang="zh-CN" altLang="en-US" sz="2500" dirty="0"/>
              <a:t>变成‘</a:t>
            </a:r>
            <a:r>
              <a:rPr lang="en-US" altLang="zh-CN" sz="2500" dirty="0" smtClean="0"/>
              <a:t>)’</a:t>
            </a:r>
            <a:r>
              <a:rPr lang="zh-CN" altLang="en-US" sz="2500" dirty="0" smtClean="0"/>
              <a:t>，‘</a:t>
            </a:r>
            <a:r>
              <a:rPr lang="en-US" altLang="zh-CN" sz="2500" dirty="0" smtClean="0"/>
              <a:t>)’</a:t>
            </a:r>
            <a:r>
              <a:rPr lang="zh-CN" altLang="en-US" sz="2500" dirty="0"/>
              <a:t>变成</a:t>
            </a:r>
            <a:r>
              <a:rPr lang="zh-CN" altLang="en-US" sz="2500" dirty="0" smtClean="0"/>
              <a:t>‘</a:t>
            </a:r>
            <a:r>
              <a:rPr lang="en-US" altLang="zh-CN" sz="2500" dirty="0" smtClean="0"/>
              <a:t>(’</a:t>
            </a:r>
            <a:endParaRPr lang="en-US" altLang="zh-CN" sz="2500" dirty="0"/>
          </a:p>
          <a:p>
            <a:pPr lvl="1"/>
            <a:r>
              <a:rPr lang="en-US" altLang="zh-CN" sz="2500" dirty="0"/>
              <a:t>4</a:t>
            </a:r>
            <a:r>
              <a:rPr lang="zh-CN" altLang="en-US" sz="2500" dirty="0"/>
              <a:t>、询问：询问</a:t>
            </a:r>
            <a:r>
              <a:rPr lang="en-US" altLang="zh-CN" sz="2500" dirty="0"/>
              <a:t>[</a:t>
            </a:r>
            <a:r>
              <a:rPr lang="en-US" altLang="zh-CN" sz="2500" dirty="0" err="1"/>
              <a:t>a,b</a:t>
            </a:r>
            <a:r>
              <a:rPr lang="en-US" altLang="zh-CN" sz="2500" dirty="0"/>
              <a:t>]</a:t>
            </a:r>
            <a:r>
              <a:rPr lang="zh-CN" altLang="en-US" sz="2500" dirty="0"/>
              <a:t>之间的字符串至少要改变多少位才能变成合法的括号序列。</a:t>
            </a:r>
          </a:p>
          <a:p>
            <a:r>
              <a:rPr lang="en-US" altLang="zh-CN" sz="2800" dirty="0"/>
              <a:t>N,M≤100000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HNOI2011 </a:t>
            </a:r>
            <a:r>
              <a:rPr lang="zh-CN" altLang="en-US" sz="4000" dirty="0" smtClean="0"/>
              <a:t>括号</a:t>
            </a:r>
            <a:r>
              <a:rPr lang="zh-CN" altLang="en-US" sz="4000" dirty="0"/>
              <a:t>修复</a:t>
            </a:r>
          </a:p>
        </p:txBody>
      </p:sp>
    </p:spTree>
    <p:extLst>
      <p:ext uri="{BB962C8B-B14F-4D97-AF65-F5344CB8AC3E}">
        <p14:creationId xmlns:p14="http://schemas.microsoft.com/office/powerpoint/2010/main" val="17699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贪心地匹配括号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不能匹配的剩余部分一定形如</a:t>
                </a:r>
                <a:r>
                  <a:rPr lang="en-US" altLang="zh-CN" sz="2800" dirty="0" smtClean="0"/>
                  <a:t>))))))((((</a:t>
                </a:r>
              </a:p>
              <a:p>
                <a:r>
                  <a:rPr lang="zh-CN" altLang="en-US" sz="2800" dirty="0" smtClean="0"/>
                  <a:t>设左括号段长为</a:t>
                </a:r>
                <a:r>
                  <a:rPr lang="en-US" altLang="zh-CN" sz="2800" dirty="0" smtClean="0"/>
                  <a:t>p</a:t>
                </a:r>
                <a:r>
                  <a:rPr lang="zh-CN" altLang="en-US" sz="2800" dirty="0" smtClean="0"/>
                  <a:t>，右括号段长为</a:t>
                </a:r>
                <a:r>
                  <a:rPr lang="en-US" altLang="zh-CN" sz="2800" dirty="0" smtClean="0"/>
                  <a:t>q</a:t>
                </a:r>
              </a:p>
              <a:p>
                <a:r>
                  <a:rPr lang="zh-CN" altLang="en-US" sz="2800" dirty="0" smtClean="0"/>
                  <a:t>修复此段的最小次数为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500" dirty="0" err="1" smtClean="0"/>
                  <a:t>p+q</a:t>
                </a:r>
                <a:r>
                  <a:rPr lang="zh-CN" altLang="en-US" sz="2500" dirty="0" smtClean="0"/>
                  <a:t>是奇数显然不行</a:t>
                </a:r>
                <a:endParaRPr lang="en-US" altLang="zh-CN" sz="25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45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如何求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en-US" altLang="zh-CN" sz="2800" dirty="0" smtClean="0"/>
              <a:t>‘(‘</a:t>
            </a:r>
            <a:r>
              <a:rPr lang="zh-CN" altLang="en-US" sz="2800" dirty="0" smtClean="0"/>
              <a:t>看作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’)’</a:t>
            </a:r>
            <a:r>
              <a:rPr lang="zh-CN" altLang="en-US" sz="2800" dirty="0" smtClean="0"/>
              <a:t>看作</a:t>
            </a:r>
            <a:r>
              <a:rPr lang="en-US" altLang="zh-CN" sz="2800" dirty="0" smtClean="0"/>
              <a:t>-1</a:t>
            </a:r>
          </a:p>
          <a:p>
            <a:r>
              <a:rPr lang="en-US" altLang="zh-CN" sz="2800" dirty="0" smtClean="0"/>
              <a:t>p = -</a:t>
            </a:r>
            <a:r>
              <a:rPr lang="zh-CN" altLang="en-US" sz="2800" dirty="0" smtClean="0"/>
              <a:t>最小前缀和</a:t>
            </a:r>
            <a:endParaRPr lang="en-US" altLang="zh-CN" sz="2800" dirty="0" smtClean="0"/>
          </a:p>
          <a:p>
            <a:r>
              <a:rPr lang="en-US" altLang="zh-CN" sz="2800" dirty="0" smtClean="0"/>
              <a:t>q = </a:t>
            </a:r>
            <a:r>
              <a:rPr lang="zh-CN" altLang="en-US" sz="2800" dirty="0" smtClean="0"/>
              <a:t>最大后缀和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因为最小前缀和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总和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最大后缀和，因此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只需要维护其中一个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22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mr</a:t>
            </a:r>
            <a:r>
              <a:rPr lang="zh-CN" altLang="en-US" sz="2800" dirty="0" smtClean="0"/>
              <a:t>：最大</a:t>
            </a:r>
            <a:r>
              <a:rPr lang="zh-CN" altLang="en-US" sz="2800" dirty="0"/>
              <a:t>后缀</a:t>
            </a:r>
            <a:r>
              <a:rPr lang="zh-CN" altLang="en-US" sz="2800" dirty="0" smtClean="0"/>
              <a:t>和</a:t>
            </a:r>
            <a:endParaRPr lang="en-US" altLang="zh-CN" sz="2800" dirty="0" smtClean="0"/>
          </a:p>
          <a:p>
            <a:r>
              <a:rPr lang="en-US" altLang="zh-CN" sz="2800" dirty="0" smtClean="0"/>
              <a:t>ml</a:t>
            </a:r>
            <a:r>
              <a:rPr lang="zh-CN" altLang="en-US" sz="2800" dirty="0" smtClean="0"/>
              <a:t>：最大前缀和</a:t>
            </a:r>
            <a:endParaRPr lang="en-US" altLang="zh-CN" sz="2800" dirty="0" smtClean="0"/>
          </a:p>
          <a:p>
            <a:r>
              <a:rPr lang="en-US" altLang="zh-CN" sz="2800" dirty="0" smtClean="0"/>
              <a:t>sum</a:t>
            </a:r>
            <a:r>
              <a:rPr lang="zh-CN" altLang="en-US" sz="2800" dirty="0" smtClean="0"/>
              <a:t>：区间和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为什么要最大前缀：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翻转区间后，最大前缀变成最大后缀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元素反向后，最大前缀变成了最小前缀，总和</a:t>
            </a:r>
            <a:r>
              <a:rPr lang="en-US" altLang="zh-CN" sz="2500" dirty="0" smtClean="0"/>
              <a:t>-</a:t>
            </a:r>
            <a:r>
              <a:rPr lang="zh-CN" altLang="en-US" sz="2500" dirty="0" smtClean="0"/>
              <a:t>最小前缀</a:t>
            </a:r>
            <a:r>
              <a:rPr lang="en-US" altLang="zh-CN" sz="2500" dirty="0" smtClean="0"/>
              <a:t>=</a:t>
            </a:r>
            <a:r>
              <a:rPr lang="zh-CN" altLang="en-US" sz="2500" dirty="0" smtClean="0"/>
              <a:t>最大后缀</a:t>
            </a:r>
            <a:endParaRPr lang="en-US" altLang="zh-CN" sz="2200" dirty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区间需要记哪些</a:t>
            </a:r>
            <a:r>
              <a:rPr lang="zh-CN" altLang="en-US" sz="4000" dirty="0"/>
              <a:t>值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181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区间翻转</a:t>
            </a:r>
            <a:r>
              <a:rPr lang="en-US" altLang="zh-CN" sz="2800" dirty="0" smtClean="0"/>
              <a:t>swap</a:t>
            </a:r>
            <a:endParaRPr lang="en-US" altLang="zh-CN" sz="2500" dirty="0" smtClean="0"/>
          </a:p>
          <a:p>
            <a:r>
              <a:rPr lang="zh-CN" altLang="en-US" sz="2800" dirty="0" smtClean="0"/>
              <a:t>区间每个元素反向</a:t>
            </a:r>
            <a:r>
              <a:rPr lang="en-US" altLang="zh-CN" sz="2800" dirty="0" smtClean="0"/>
              <a:t>invert</a:t>
            </a:r>
          </a:p>
          <a:p>
            <a:r>
              <a:rPr lang="zh-CN" altLang="en-US" sz="2800" dirty="0" smtClean="0"/>
              <a:t>区间覆盖</a:t>
            </a:r>
            <a:r>
              <a:rPr lang="en-US" altLang="zh-CN" sz="2800" dirty="0" smtClean="0"/>
              <a:t>replace</a:t>
            </a:r>
          </a:p>
          <a:p>
            <a:r>
              <a:rPr lang="zh-CN" altLang="en-US" sz="2800" dirty="0"/>
              <a:t>标记的意义：</a:t>
            </a:r>
            <a:endParaRPr lang="en-US" altLang="zh-CN" sz="2800" dirty="0"/>
          </a:p>
          <a:p>
            <a:pPr lvl="1"/>
            <a:r>
              <a:rPr lang="en-US" altLang="zh-CN" sz="2500" dirty="0"/>
              <a:t>step 1. </a:t>
            </a:r>
            <a:r>
              <a:rPr lang="zh-CN" altLang="en-US" sz="2500" dirty="0"/>
              <a:t>如果</a:t>
            </a:r>
            <a:r>
              <a:rPr lang="en-US" altLang="zh-CN" sz="2500" dirty="0"/>
              <a:t>replace</a:t>
            </a:r>
            <a:r>
              <a:rPr lang="zh-CN" altLang="en-US" sz="2500" dirty="0"/>
              <a:t>标记存在，先把区间覆盖成该标记的符号</a:t>
            </a:r>
            <a:endParaRPr lang="en-US" altLang="zh-CN" sz="2500" dirty="0"/>
          </a:p>
          <a:p>
            <a:pPr lvl="1"/>
            <a:r>
              <a:rPr lang="en-US" altLang="zh-CN" sz="2500" dirty="0"/>
              <a:t>step 2. </a:t>
            </a:r>
            <a:r>
              <a:rPr lang="zh-CN" altLang="en-US" sz="2500" dirty="0"/>
              <a:t>如果</a:t>
            </a:r>
            <a:r>
              <a:rPr lang="en-US" altLang="zh-CN" sz="2500" dirty="0"/>
              <a:t>swap</a:t>
            </a:r>
            <a:r>
              <a:rPr lang="zh-CN" altLang="en-US" sz="2500" dirty="0"/>
              <a:t>标记存在，翻转区间</a:t>
            </a:r>
            <a:endParaRPr lang="en-US" altLang="zh-CN" sz="2500" dirty="0"/>
          </a:p>
          <a:p>
            <a:pPr lvl="1"/>
            <a:r>
              <a:rPr lang="en-US" altLang="zh-CN" sz="2500" dirty="0"/>
              <a:t>step 3. </a:t>
            </a:r>
            <a:r>
              <a:rPr lang="zh-CN" altLang="en-US" sz="2500" dirty="0"/>
              <a:t>如果</a:t>
            </a:r>
            <a:r>
              <a:rPr lang="en-US" altLang="zh-CN" sz="2500" dirty="0"/>
              <a:t>invert</a:t>
            </a:r>
            <a:r>
              <a:rPr lang="zh-CN" altLang="en-US" sz="2500" dirty="0"/>
              <a:t>标记存在，每个元素反向</a:t>
            </a:r>
            <a:endParaRPr lang="en-US" altLang="zh-CN" sz="25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需要哪些标记？</a:t>
            </a:r>
          </a:p>
        </p:txBody>
      </p:sp>
    </p:spTree>
    <p:extLst>
      <p:ext uri="{BB962C8B-B14F-4D97-AF65-F5344CB8AC3E}">
        <p14:creationId xmlns:p14="http://schemas.microsoft.com/office/powerpoint/2010/main" val="342114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反向、翻转顺序无所谓</a:t>
            </a:r>
            <a:endParaRPr lang="en-US" altLang="zh-CN" sz="2800" dirty="0" smtClean="0"/>
          </a:p>
          <a:p>
            <a:r>
              <a:rPr lang="zh-CN" altLang="en-US" sz="2800" dirty="0" smtClean="0"/>
              <a:t>覆盖操作优先级高于另两个</a:t>
            </a:r>
            <a:endParaRPr lang="en-US" altLang="zh-CN" sz="2800" dirty="0" smtClean="0"/>
          </a:p>
          <a:p>
            <a:r>
              <a:rPr lang="zh-CN" altLang="en-US" sz="2800" dirty="0" smtClean="0"/>
              <a:t>新标签叠加到旧标签上，如果新标签有</a:t>
            </a:r>
            <a:r>
              <a:rPr lang="en-US" altLang="zh-CN" sz="2800" dirty="0" smtClean="0"/>
              <a:t>replace</a:t>
            </a:r>
            <a:r>
              <a:rPr lang="zh-CN" altLang="en-US" sz="2800" dirty="0" smtClean="0"/>
              <a:t>标记，则直接替换成新标签，否则直接叠加反向、翻转标签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如何叠加标记？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619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580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线段树的每个区间保存</a:t>
                </a:r>
                <a:r>
                  <a:rPr lang="en-US" altLang="zh-CN" sz="2800" dirty="0" smtClean="0"/>
                  <a:t>20</a:t>
                </a:r>
                <a:r>
                  <a:rPr lang="zh-CN" altLang="en-US" sz="2800" dirty="0" smtClean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，表示从该区间中选择</a:t>
                </a:r>
                <a:r>
                  <a:rPr lang="en-US" altLang="zh-CN" sz="2800" dirty="0" smtClean="0"/>
                  <a:t>1~20</a:t>
                </a:r>
                <a:r>
                  <a:rPr lang="zh-CN" altLang="en-US" sz="2800" dirty="0"/>
                  <a:t>个数的乘积的</a:t>
                </a:r>
                <a:r>
                  <a:rPr lang="zh-CN" altLang="en-US" sz="2800" dirty="0" smtClean="0"/>
                  <a:t>和分别是多少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如何应用标记？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区间</a:t>
                </a:r>
                <a:r>
                  <a:rPr lang="en-US" altLang="zh-CN" sz="2800" dirty="0" smtClean="0"/>
                  <a:t>+c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变成</a:t>
                </a:r>
                <a14:m>
                  <m:oMath xmlns:m="http://schemas.openxmlformats.org/officeDocument/2006/math">
                    <m:r>
                      <a:rPr lang="en-US" altLang="zh-CN" sz="25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)×(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)×…×(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500" dirty="0" smtClean="0"/>
              </a:p>
              <a:p>
                <a:pPr marL="514350"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altLang="zh-CN" sz="25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−20</m:t>
                        </m:r>
                      </m:sub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altLang="zh-CN" sz="25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−19</m:t>
                        </m:r>
                      </m:sub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en-US" altLang="zh-CN" sz="25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−18</m:t>
                        </m:r>
                      </m:sub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altLang="zh-CN" sz="25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b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5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𝑙𝑒𝑛</m:t>
                        </m:r>
                      </m:sub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b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5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900" dirty="0"/>
              </a:p>
              <a:p>
                <a:r>
                  <a:rPr lang="zh-CN" altLang="en-US" sz="2800" dirty="0" smtClean="0"/>
                  <a:t>区间取反：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500" b="0" i="1" smtClean="0">
                            <a:latin typeface="Cambria Math" panose="02040503050406030204" pitchFamily="18" charset="0"/>
                          </a:rPr>
                          <m:t>偶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不变，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500" i="1" dirty="0" smtClean="0">
                            <a:latin typeface="Cambria Math" panose="02040503050406030204" pitchFamily="18" charset="0"/>
                          </a:rPr>
                          <m:t>奇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取反</a:t>
                </a:r>
                <a:endParaRPr lang="en-US" altLang="zh-CN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58055"/>
              </a:xfrm>
              <a:blipFill rotWithShape="0">
                <a:blip r:embed="rId2"/>
                <a:stretch>
                  <a:fillRect l="-1314" t="-2433" b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7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02312" cy="48140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翻转区间</a:t>
            </a:r>
            <a:r>
              <a:rPr lang="zh-CN" altLang="en-US" sz="2800" dirty="0" smtClean="0"/>
              <a:t>后：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最大</a:t>
            </a:r>
            <a:r>
              <a:rPr lang="zh-CN" altLang="en-US" sz="2500" dirty="0"/>
              <a:t>前缀变成最大</a:t>
            </a:r>
            <a:r>
              <a:rPr lang="zh-CN" altLang="en-US" sz="2500" dirty="0" smtClean="0"/>
              <a:t>后缀</a:t>
            </a:r>
            <a:endParaRPr lang="en-US" altLang="zh-CN" sz="2500" dirty="0" smtClean="0"/>
          </a:p>
          <a:p>
            <a:pPr lvl="1"/>
            <a:r>
              <a:rPr lang="zh-CN" altLang="en-US" sz="2500" dirty="0"/>
              <a:t>最大</a:t>
            </a:r>
            <a:r>
              <a:rPr lang="zh-CN" altLang="en-US" sz="2500" dirty="0" smtClean="0"/>
              <a:t>后缀变成最大前缀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sum</a:t>
            </a:r>
            <a:r>
              <a:rPr lang="zh-CN" altLang="en-US" sz="2500" dirty="0" smtClean="0"/>
              <a:t>取反</a:t>
            </a:r>
            <a:endParaRPr lang="en-US" altLang="zh-CN" sz="2500" dirty="0"/>
          </a:p>
          <a:p>
            <a:r>
              <a:rPr lang="zh-CN" altLang="en-US" sz="2800" dirty="0"/>
              <a:t>元素反向</a:t>
            </a:r>
            <a:r>
              <a:rPr lang="zh-CN" altLang="en-US" sz="2800" dirty="0" smtClean="0"/>
              <a:t>后：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最大前缀变成了最小前缀，总和</a:t>
            </a:r>
            <a:r>
              <a:rPr lang="en-US" altLang="zh-CN" sz="2500" dirty="0"/>
              <a:t>-</a:t>
            </a:r>
            <a:r>
              <a:rPr lang="zh-CN" altLang="en-US" sz="2500" dirty="0"/>
              <a:t>最小</a:t>
            </a:r>
            <a:r>
              <a:rPr lang="zh-CN" altLang="en-US" sz="2500" dirty="0" smtClean="0"/>
              <a:t>前缀</a:t>
            </a:r>
            <a:r>
              <a:rPr lang="en-US" altLang="zh-CN" sz="2500" dirty="0" smtClean="0"/>
              <a:t>=</a:t>
            </a:r>
            <a:r>
              <a:rPr lang="zh-CN" altLang="en-US" sz="2500" dirty="0" smtClean="0"/>
              <a:t>最大后缀</a:t>
            </a:r>
            <a:endParaRPr lang="en-US" altLang="zh-CN" sz="2200" dirty="0"/>
          </a:p>
          <a:p>
            <a:pPr marL="514350" lvl="2"/>
            <a:r>
              <a:rPr lang="zh-CN" altLang="en-US" sz="2500" dirty="0" smtClean="0"/>
              <a:t>最大</a:t>
            </a:r>
            <a:r>
              <a:rPr lang="zh-CN" altLang="en-US" sz="2500" dirty="0"/>
              <a:t>后</a:t>
            </a:r>
            <a:r>
              <a:rPr lang="zh-CN" altLang="en-US" sz="2500" dirty="0" smtClean="0"/>
              <a:t>缀</a:t>
            </a:r>
            <a:r>
              <a:rPr lang="zh-CN" altLang="en-US" sz="2500" dirty="0"/>
              <a:t>变成了</a:t>
            </a:r>
            <a:r>
              <a:rPr lang="zh-CN" altLang="en-US" sz="2500" dirty="0" smtClean="0"/>
              <a:t>最小后缀</a:t>
            </a:r>
            <a:r>
              <a:rPr lang="zh-CN" altLang="en-US" sz="2500" dirty="0"/>
              <a:t>，总和</a:t>
            </a:r>
            <a:r>
              <a:rPr lang="en-US" altLang="zh-CN" sz="2500" dirty="0"/>
              <a:t>-</a:t>
            </a:r>
            <a:r>
              <a:rPr lang="zh-CN" altLang="en-US" sz="2500" dirty="0" smtClean="0"/>
              <a:t>最小后缀</a:t>
            </a:r>
            <a:r>
              <a:rPr lang="en-US" altLang="zh-CN" sz="2500" dirty="0"/>
              <a:t>=</a:t>
            </a:r>
            <a:r>
              <a:rPr lang="zh-CN" altLang="en-US" sz="2500" dirty="0" smtClean="0"/>
              <a:t>最大前缀</a:t>
            </a:r>
            <a:endParaRPr lang="en-US" altLang="zh-CN" sz="2500" dirty="0"/>
          </a:p>
          <a:p>
            <a:pPr lvl="1"/>
            <a:r>
              <a:rPr lang="en-US" altLang="zh-CN" sz="2400" dirty="0" smtClean="0"/>
              <a:t>sum</a:t>
            </a:r>
            <a:r>
              <a:rPr lang="zh-CN" altLang="en-US" sz="2400" dirty="0" smtClean="0"/>
              <a:t>取反</a:t>
            </a:r>
            <a:endParaRPr lang="en-US" altLang="zh-CN" sz="2400" dirty="0" smtClean="0"/>
          </a:p>
          <a:p>
            <a:r>
              <a:rPr lang="zh-CN" altLang="en-US" sz="2700" dirty="0" smtClean="0"/>
              <a:t>区间覆盖：</a:t>
            </a:r>
            <a:endParaRPr lang="en-US" altLang="zh-CN" sz="2700" dirty="0" smtClean="0"/>
          </a:p>
          <a:p>
            <a:pPr lvl="1"/>
            <a:r>
              <a:rPr lang="zh-CN" altLang="en-US" sz="2400" dirty="0"/>
              <a:t>很简单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如何应用标记</a:t>
            </a:r>
            <a:r>
              <a:rPr lang="zh-CN" altLang="en-US" sz="4400" dirty="0" smtClean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95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02312" cy="4814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2800" i="1" dirty="0" smtClean="0">
                        <a:latin typeface="Cambria Math" panose="02040503050406030204" pitchFamily="18" charset="0"/>
                      </a:rPr>
                      <m:t>𝑚𝑙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pt-BR" altLang="zh-CN" sz="28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altLang="zh-CN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𝑚𝑙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altLang="zh-CN" sz="2800" dirty="0"/>
              </a:p>
              <a:p>
                <a14:m>
                  <m:oMath xmlns:m="http://schemas.openxmlformats.org/officeDocument/2006/math">
                    <m:r>
                      <a:rPr lang="pt-BR" altLang="zh-CN" sz="2800" i="1" dirty="0" smtClean="0">
                        <a:latin typeface="Cambria Math" panose="02040503050406030204" pitchFamily="18" charset="0"/>
                      </a:rPr>
                      <m:t>𝑚𝑟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pt-BR" altLang="zh-CN" sz="28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altLang="zh-CN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𝑚𝑟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pt-BR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sz="2800" i="1" dirty="0" smtClean="0">
                        <a:latin typeface="Cambria Math" panose="02040503050406030204" pitchFamily="18" charset="0"/>
                      </a:rPr>
                      <m:t>𝑚𝑟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02312" cy="48140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如何合并区间？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01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02312" cy="481407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有一个无向图</a:t>
            </a:r>
            <a:r>
              <a:rPr lang="en-US" altLang="zh-CN" sz="2800" dirty="0"/>
              <a:t>G</a:t>
            </a:r>
            <a:r>
              <a:rPr lang="zh-CN" altLang="en-US" sz="2800" dirty="0"/>
              <a:t>，每个点有个权值，每条边有一个颜色。这个无向图满足以下两个条件：</a:t>
            </a:r>
          </a:p>
          <a:p>
            <a:pPr lvl="1"/>
            <a:r>
              <a:rPr lang="en-US" altLang="zh-CN" sz="2500" dirty="0"/>
              <a:t>1. </a:t>
            </a:r>
            <a:r>
              <a:rPr lang="zh-CN" altLang="en-US" sz="2500" dirty="0"/>
              <a:t>对于任意节点连出去的边中，相同颜色的边不超过两条。</a:t>
            </a:r>
          </a:p>
          <a:p>
            <a:pPr lvl="1"/>
            <a:r>
              <a:rPr lang="en-US" altLang="zh-CN" sz="2500" dirty="0"/>
              <a:t>2. </a:t>
            </a:r>
            <a:r>
              <a:rPr lang="zh-CN" altLang="en-US" sz="2500" dirty="0"/>
              <a:t>图中不存在同色的环，同色的环指相同颜色的边构成的环。</a:t>
            </a:r>
          </a:p>
          <a:p>
            <a:r>
              <a:rPr lang="zh-CN" altLang="en-US" sz="2800" dirty="0"/>
              <a:t>在这个图上，你要支持以下三种操作：</a:t>
            </a:r>
          </a:p>
          <a:p>
            <a:pPr lvl="1"/>
            <a:r>
              <a:rPr lang="en-US" altLang="zh-CN" sz="2500" dirty="0"/>
              <a:t>0. </a:t>
            </a:r>
            <a:r>
              <a:rPr lang="zh-CN" altLang="en-US" sz="2500" dirty="0"/>
              <a:t>修改一个节点的权值。</a:t>
            </a:r>
          </a:p>
          <a:p>
            <a:pPr lvl="1"/>
            <a:r>
              <a:rPr lang="en-US" altLang="zh-CN" sz="2500" dirty="0"/>
              <a:t>1. </a:t>
            </a:r>
            <a:r>
              <a:rPr lang="zh-CN" altLang="en-US" sz="2500" dirty="0"/>
              <a:t>修改一条边的颜色。</a:t>
            </a:r>
          </a:p>
          <a:p>
            <a:pPr lvl="1"/>
            <a:r>
              <a:rPr lang="en-US" altLang="zh-CN" sz="2500" dirty="0"/>
              <a:t>2. </a:t>
            </a:r>
            <a:r>
              <a:rPr lang="zh-CN" altLang="en-US" sz="2500" dirty="0"/>
              <a:t>查询由颜色</a:t>
            </a:r>
            <a:r>
              <a:rPr lang="en-US" altLang="zh-CN" sz="2500" dirty="0"/>
              <a:t>c</a:t>
            </a:r>
            <a:r>
              <a:rPr lang="zh-CN" altLang="en-US" sz="2500" dirty="0"/>
              <a:t>的边构成的图中，所有可能在节点</a:t>
            </a:r>
            <a:r>
              <a:rPr lang="en-US" altLang="zh-CN" sz="2500" dirty="0"/>
              <a:t>u</a:t>
            </a:r>
            <a:r>
              <a:rPr lang="zh-CN" altLang="en-US" sz="2500" dirty="0"/>
              <a:t>到节点</a:t>
            </a:r>
            <a:r>
              <a:rPr lang="en-US" altLang="zh-CN" sz="2500" dirty="0"/>
              <a:t>v</a:t>
            </a:r>
            <a:r>
              <a:rPr lang="zh-CN" altLang="en-US" sz="2500" dirty="0"/>
              <a:t>之间的简单路径上的节点的权值的最大值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r>
              <a:rPr lang="en-US" altLang="zh-CN" sz="2800" dirty="0"/>
              <a:t>N ≤ 10000</a:t>
            </a:r>
            <a:r>
              <a:rPr lang="zh-CN" altLang="en-US" sz="2800" dirty="0"/>
              <a:t>，</a:t>
            </a:r>
            <a:r>
              <a:rPr lang="en-US" altLang="zh-CN" sz="2800" dirty="0"/>
              <a:t>M ≤ 100000</a:t>
            </a:r>
            <a:r>
              <a:rPr lang="zh-CN" altLang="en-US" sz="2800" dirty="0"/>
              <a:t>，</a:t>
            </a:r>
            <a:r>
              <a:rPr lang="en-US" altLang="zh-CN" sz="2800" dirty="0"/>
              <a:t>C ≤ 10</a:t>
            </a:r>
            <a:r>
              <a:rPr lang="zh-CN" altLang="en-US" sz="2800" dirty="0"/>
              <a:t>，</a:t>
            </a:r>
            <a:r>
              <a:rPr lang="en-US" altLang="zh-CN" sz="2800" dirty="0"/>
              <a:t>K ≤ 100000</a:t>
            </a:r>
            <a:r>
              <a:rPr lang="zh-CN" altLang="en-US" sz="2800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ZJOI2012 </a:t>
            </a:r>
            <a:r>
              <a:rPr lang="zh-CN" altLang="en-US" sz="4400" dirty="0" smtClean="0"/>
              <a:t>网络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439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02312" cy="4814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包含</a:t>
            </a:r>
            <a:r>
              <a:rPr lang="zh-CN" altLang="en-US" sz="2800" dirty="0"/>
              <a:t>若干行，每行输出一个对应的信息。</a:t>
            </a:r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对于修改节点权值操作，不需要输出信息。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对于修改边的颜色操作，按以下几类输出：</a:t>
            </a:r>
          </a:p>
          <a:p>
            <a:pPr lvl="1"/>
            <a:r>
              <a:rPr lang="en-US" altLang="zh-CN" sz="2500" dirty="0"/>
              <a:t>a) </a:t>
            </a:r>
            <a:r>
              <a:rPr lang="zh-CN" altLang="en-US" sz="2500" dirty="0"/>
              <a:t>若不存在连接节点</a:t>
            </a:r>
            <a:r>
              <a:rPr lang="en-US" altLang="zh-CN" sz="2500" dirty="0"/>
              <a:t>u</a:t>
            </a:r>
            <a:r>
              <a:rPr lang="zh-CN" altLang="en-US" sz="2500" dirty="0"/>
              <a:t>和节点</a:t>
            </a:r>
            <a:r>
              <a:rPr lang="en-US" altLang="zh-CN" sz="2500" dirty="0"/>
              <a:t>v</a:t>
            </a:r>
            <a:r>
              <a:rPr lang="zh-CN" altLang="en-US" sz="2500" dirty="0"/>
              <a:t>的边，输出“</a:t>
            </a:r>
            <a:r>
              <a:rPr lang="en-US" altLang="zh-CN" sz="2500" dirty="0"/>
              <a:t>No such edge.”</a:t>
            </a:r>
            <a:r>
              <a:rPr lang="zh-CN" altLang="en-US" sz="2500" dirty="0"/>
              <a:t>。</a:t>
            </a:r>
          </a:p>
          <a:p>
            <a:pPr lvl="1"/>
            <a:r>
              <a:rPr lang="en-US" altLang="zh-CN" sz="2500" dirty="0"/>
              <a:t>b) </a:t>
            </a:r>
            <a:r>
              <a:rPr lang="zh-CN" altLang="en-US" sz="2500" dirty="0"/>
              <a:t>若修改后不满足条件</a:t>
            </a:r>
            <a:r>
              <a:rPr lang="en-US" altLang="zh-CN" sz="2500" dirty="0"/>
              <a:t>1</a:t>
            </a:r>
            <a:r>
              <a:rPr lang="zh-CN" altLang="en-US" sz="2500" dirty="0"/>
              <a:t>，不修改边的颜色，并输出“</a:t>
            </a:r>
            <a:r>
              <a:rPr lang="en-US" altLang="zh-CN" sz="2500" dirty="0"/>
              <a:t>Error 1.”</a:t>
            </a:r>
            <a:r>
              <a:rPr lang="zh-CN" altLang="en-US" sz="2500" dirty="0"/>
              <a:t>。</a:t>
            </a:r>
          </a:p>
          <a:p>
            <a:pPr lvl="1"/>
            <a:r>
              <a:rPr lang="en-US" altLang="zh-CN" sz="2500" dirty="0"/>
              <a:t>c) </a:t>
            </a:r>
            <a:r>
              <a:rPr lang="zh-CN" altLang="en-US" sz="2500" dirty="0"/>
              <a:t>若修改后不满足条件</a:t>
            </a:r>
            <a:r>
              <a:rPr lang="en-US" altLang="zh-CN" sz="2500" dirty="0"/>
              <a:t>2</a:t>
            </a:r>
            <a:r>
              <a:rPr lang="zh-CN" altLang="en-US" sz="2500" dirty="0"/>
              <a:t>，不修改边的颜色，并输出“</a:t>
            </a:r>
            <a:r>
              <a:rPr lang="en-US" altLang="zh-CN" sz="2500" dirty="0"/>
              <a:t>Error 2.”</a:t>
            </a:r>
            <a:r>
              <a:rPr lang="zh-CN" altLang="en-US" sz="2500" dirty="0"/>
              <a:t>。</a:t>
            </a:r>
          </a:p>
          <a:p>
            <a:pPr lvl="1"/>
            <a:r>
              <a:rPr lang="en-US" altLang="zh-CN" sz="2500" dirty="0"/>
              <a:t>d) </a:t>
            </a:r>
            <a:r>
              <a:rPr lang="zh-CN" altLang="en-US" sz="2500" dirty="0"/>
              <a:t>其他情况，成功修改边的颜色，并输出“</a:t>
            </a:r>
            <a:r>
              <a:rPr lang="en-US" altLang="zh-CN" sz="2500" dirty="0"/>
              <a:t>Success.”</a:t>
            </a:r>
            <a:r>
              <a:rPr lang="zh-CN" altLang="en-US" sz="2500" dirty="0"/>
              <a:t>。</a:t>
            </a:r>
          </a:p>
          <a:p>
            <a:pPr lvl="1"/>
            <a:r>
              <a:rPr lang="zh-CN" altLang="en-US" sz="2500" dirty="0"/>
              <a:t>输出满足条件的第一条信息即可，即若同时满足</a:t>
            </a:r>
            <a:r>
              <a:rPr lang="en-US" altLang="zh-CN" sz="2500" dirty="0"/>
              <a:t>b</a:t>
            </a:r>
            <a:r>
              <a:rPr lang="zh-CN" altLang="en-US" sz="2500" dirty="0"/>
              <a:t>和</a:t>
            </a:r>
            <a:r>
              <a:rPr lang="en-US" altLang="zh-CN" sz="2500" dirty="0"/>
              <a:t>c</a:t>
            </a:r>
            <a:r>
              <a:rPr lang="zh-CN" altLang="en-US" sz="2500" dirty="0"/>
              <a:t>，则只需要输出“</a:t>
            </a:r>
            <a:r>
              <a:rPr lang="en-US" altLang="zh-CN" sz="2500" dirty="0"/>
              <a:t>Error 1.”</a:t>
            </a:r>
            <a:r>
              <a:rPr lang="zh-CN" altLang="en-US" sz="2500" dirty="0"/>
              <a:t>。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对于查询操作，直接输出一个整数。</a:t>
            </a:r>
            <a:endParaRPr lang="zh-CN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ZJOI2012 </a:t>
            </a:r>
            <a:r>
              <a:rPr lang="zh-CN" altLang="en-US" sz="4400" dirty="0" smtClean="0"/>
              <a:t>网络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2956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02312" cy="48140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任意时刻，图中的同色边构成了若干条链</a:t>
            </a:r>
            <a:endParaRPr lang="en-US" altLang="zh-CN" sz="2800" dirty="0" smtClean="0"/>
          </a:p>
          <a:p>
            <a:r>
              <a:rPr lang="en-US" altLang="zh-CN" sz="2800" dirty="0" smtClean="0"/>
              <a:t>10</a:t>
            </a:r>
            <a:r>
              <a:rPr lang="zh-CN" altLang="en-US" sz="2800" dirty="0" smtClean="0"/>
              <a:t>种颜色，每种颜色单独维护一个子图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变色 </a:t>
            </a:r>
            <a:r>
              <a:rPr lang="en-US" altLang="zh-CN" sz="2500" dirty="0" smtClean="0">
                <a:sym typeface="Wingdings" panose="05000000000000000000" pitchFamily="2" charset="2"/>
              </a:rPr>
              <a:t> </a:t>
            </a:r>
            <a:r>
              <a:rPr lang="zh-CN" altLang="en-US" sz="2500" dirty="0" smtClean="0">
                <a:sym typeface="Wingdings" panose="05000000000000000000" pitchFamily="2" charset="2"/>
              </a:rPr>
              <a:t>边建立</a:t>
            </a:r>
            <a:r>
              <a:rPr lang="en-US" altLang="zh-CN" sz="2500" dirty="0" smtClean="0">
                <a:sym typeface="Wingdings" panose="05000000000000000000" pitchFamily="2" charset="2"/>
              </a:rPr>
              <a:t>/</a:t>
            </a:r>
            <a:r>
              <a:rPr lang="zh-CN" altLang="en-US" sz="2500" dirty="0" smtClean="0">
                <a:sym typeface="Wingdings" panose="05000000000000000000" pitchFamily="2" charset="2"/>
              </a:rPr>
              <a:t>断开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500" dirty="0" smtClean="0">
                <a:sym typeface="Wingdings" panose="05000000000000000000" pitchFamily="2" charset="2"/>
              </a:rPr>
              <a:t>每个节点复制</a:t>
            </a:r>
            <a:r>
              <a:rPr lang="en-US" altLang="zh-CN" sz="2500" dirty="0" smtClean="0">
                <a:sym typeface="Wingdings" panose="05000000000000000000" pitchFamily="2" charset="2"/>
              </a:rPr>
              <a:t>10</a:t>
            </a:r>
            <a:r>
              <a:rPr lang="zh-CN" altLang="en-US" sz="2500" dirty="0" smtClean="0">
                <a:sym typeface="Wingdings" panose="05000000000000000000" pitchFamily="2" charset="2"/>
              </a:rPr>
              <a:t>份</a:t>
            </a:r>
            <a:endParaRPr lang="en-US" altLang="zh-CN" sz="25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53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02312" cy="48140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ym typeface="Wingdings" panose="05000000000000000000" pitchFamily="2" charset="2"/>
              </a:rPr>
              <a:t>如何维护这些链？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500" dirty="0" smtClean="0">
                <a:sym typeface="Wingdings" panose="05000000000000000000" pitchFamily="2" charset="2"/>
              </a:rPr>
              <a:t>一段连续的链建一棵</a:t>
            </a:r>
            <a:r>
              <a:rPr lang="en-US" altLang="zh-CN" sz="2500" dirty="0" smtClean="0">
                <a:sym typeface="Wingdings" panose="05000000000000000000" pitchFamily="2" charset="2"/>
              </a:rPr>
              <a:t>splay</a:t>
            </a:r>
          </a:p>
          <a:p>
            <a:pPr lvl="1"/>
            <a:r>
              <a:rPr lang="zh-CN" altLang="en-US" sz="2500" dirty="0" smtClean="0">
                <a:sym typeface="Wingdings" panose="05000000000000000000" pitchFamily="2" charset="2"/>
              </a:rPr>
              <a:t>求两点间夹着的部分的最大值：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把夹着的区间转出来即可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500" dirty="0" smtClean="0">
                <a:sym typeface="Wingdings" panose="05000000000000000000" pitchFamily="2" charset="2"/>
              </a:rPr>
              <a:t>相邻的两点</a:t>
            </a:r>
            <a:r>
              <a:rPr lang="en-US" altLang="zh-CN" sz="2500" dirty="0" smtClean="0">
                <a:sym typeface="Wingdings" panose="05000000000000000000" pitchFamily="2" charset="2"/>
              </a:rPr>
              <a:t>x</a:t>
            </a:r>
            <a:r>
              <a:rPr lang="zh-CN" altLang="en-US" sz="2500" dirty="0" smtClean="0">
                <a:sym typeface="Wingdings" panose="05000000000000000000" pitchFamily="2" charset="2"/>
              </a:rPr>
              <a:t>和</a:t>
            </a:r>
            <a:r>
              <a:rPr lang="en-US" altLang="zh-CN" sz="2500" dirty="0" smtClean="0">
                <a:sym typeface="Wingdings" panose="05000000000000000000" pitchFamily="2" charset="2"/>
              </a:rPr>
              <a:t>y</a:t>
            </a:r>
            <a:r>
              <a:rPr lang="zh-CN" altLang="en-US" sz="2500" dirty="0" smtClean="0">
                <a:sym typeface="Wingdings" panose="05000000000000000000" pitchFamily="2" charset="2"/>
              </a:rPr>
              <a:t>断开：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把</a:t>
            </a:r>
            <a:r>
              <a:rPr lang="en-US" altLang="zh-CN" sz="2200" dirty="0" smtClean="0">
                <a:sym typeface="Wingdings" panose="05000000000000000000" pitchFamily="2" charset="2"/>
              </a:rPr>
              <a:t>x</a:t>
            </a:r>
            <a:r>
              <a:rPr lang="zh-CN" altLang="en-US" sz="2200" dirty="0" smtClean="0">
                <a:sym typeface="Wingdings" panose="05000000000000000000" pitchFamily="2" charset="2"/>
              </a:rPr>
              <a:t>转到根，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切断</a:t>
            </a:r>
            <a:r>
              <a:rPr lang="en-US" altLang="zh-CN" sz="2200" dirty="0" smtClean="0">
                <a:sym typeface="Wingdings" panose="05000000000000000000" pitchFamily="2" charset="2"/>
              </a:rPr>
              <a:t>x</a:t>
            </a:r>
            <a:r>
              <a:rPr lang="zh-CN" altLang="en-US" sz="2200" dirty="0" smtClean="0">
                <a:sym typeface="Wingdings" panose="05000000000000000000" pitchFamily="2" charset="2"/>
              </a:rPr>
              <a:t>和</a:t>
            </a:r>
            <a:r>
              <a:rPr lang="en-US" altLang="zh-CN" sz="2200" dirty="0" smtClean="0">
                <a:sym typeface="Wingdings" panose="05000000000000000000" pitchFamily="2" charset="2"/>
              </a:rPr>
              <a:t>x</a:t>
            </a:r>
            <a:r>
              <a:rPr lang="zh-CN" altLang="en-US" sz="2200" dirty="0" smtClean="0">
                <a:sym typeface="Wingdings" panose="05000000000000000000" pitchFamily="2" charset="2"/>
              </a:rPr>
              <a:t>的右儿子的边，变成两棵</a:t>
            </a:r>
            <a:r>
              <a:rPr lang="en-US" altLang="zh-CN" sz="2200" dirty="0" smtClean="0">
                <a:sym typeface="Wingdings" panose="05000000000000000000" pitchFamily="2" charset="2"/>
              </a:rPr>
              <a:t>splay</a:t>
            </a:r>
          </a:p>
          <a:p>
            <a:pPr lvl="1"/>
            <a:r>
              <a:rPr lang="zh-CN" altLang="en-US" sz="2500" dirty="0" smtClean="0">
                <a:sym typeface="Wingdings" panose="05000000000000000000" pitchFamily="2" charset="2"/>
              </a:rPr>
              <a:t>相邻两点</a:t>
            </a:r>
            <a:r>
              <a:rPr lang="en-US" altLang="zh-CN" sz="2500" dirty="0" smtClean="0">
                <a:sym typeface="Wingdings" panose="05000000000000000000" pitchFamily="2" charset="2"/>
              </a:rPr>
              <a:t>x</a:t>
            </a:r>
            <a:r>
              <a:rPr lang="zh-CN" altLang="en-US" sz="2500" dirty="0" smtClean="0">
                <a:sym typeface="Wingdings" panose="05000000000000000000" pitchFamily="2" charset="2"/>
              </a:rPr>
              <a:t>和</a:t>
            </a:r>
            <a:r>
              <a:rPr lang="en-US" altLang="zh-CN" sz="2500" dirty="0" smtClean="0">
                <a:sym typeface="Wingdings" panose="05000000000000000000" pitchFamily="2" charset="2"/>
              </a:rPr>
              <a:t>y</a:t>
            </a:r>
            <a:r>
              <a:rPr lang="zh-CN" altLang="en-US" sz="2500" dirty="0" smtClean="0">
                <a:sym typeface="Wingdings" panose="05000000000000000000" pitchFamily="2" charset="2"/>
              </a:rPr>
              <a:t>连接起来：</a:t>
            </a:r>
            <a:endParaRPr lang="en-US" altLang="zh-CN" sz="25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找到</a:t>
            </a:r>
            <a:r>
              <a:rPr lang="en-US" altLang="zh-CN" sz="2200" dirty="0" smtClean="0">
                <a:sym typeface="Wingdings" panose="05000000000000000000" pitchFamily="2" charset="2"/>
              </a:rPr>
              <a:t>x</a:t>
            </a:r>
            <a:r>
              <a:rPr lang="zh-CN" altLang="en-US" sz="2200" dirty="0" smtClean="0">
                <a:sym typeface="Wingdings" panose="05000000000000000000" pitchFamily="2" charset="2"/>
              </a:rPr>
              <a:t>所在的</a:t>
            </a:r>
            <a:r>
              <a:rPr lang="en-US" altLang="zh-CN" sz="2200" dirty="0" smtClean="0">
                <a:sym typeface="Wingdings" panose="05000000000000000000" pitchFamily="2" charset="2"/>
              </a:rPr>
              <a:t>splay</a:t>
            </a:r>
            <a:r>
              <a:rPr lang="zh-CN" altLang="en-US" sz="2200" dirty="0" smtClean="0">
                <a:sym typeface="Wingdings" panose="05000000000000000000" pitchFamily="2" charset="2"/>
              </a:rPr>
              <a:t>的最后一个点，转到根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b="1" dirty="0" smtClean="0">
                <a:sym typeface="Wingdings" panose="05000000000000000000" pitchFamily="2" charset="2"/>
              </a:rPr>
              <a:t>可能需要先把</a:t>
            </a:r>
            <a:r>
              <a:rPr lang="en-US" altLang="zh-CN" sz="2200" b="1" dirty="0" smtClean="0">
                <a:sym typeface="Wingdings" panose="05000000000000000000" pitchFamily="2" charset="2"/>
              </a:rPr>
              <a:t>y</a:t>
            </a:r>
            <a:r>
              <a:rPr lang="zh-CN" altLang="en-US" sz="2200" b="1" dirty="0" smtClean="0">
                <a:sym typeface="Wingdings" panose="05000000000000000000" pitchFamily="2" charset="2"/>
              </a:rPr>
              <a:t>所在的</a:t>
            </a:r>
            <a:r>
              <a:rPr lang="en-US" altLang="zh-CN" sz="2200" b="1" smtClean="0">
                <a:sym typeface="Wingdings" panose="05000000000000000000" pitchFamily="2" charset="2"/>
              </a:rPr>
              <a:t>splay</a:t>
            </a:r>
            <a:r>
              <a:rPr lang="zh-CN" altLang="en-US" sz="2200" b="1" smtClean="0">
                <a:sym typeface="Wingdings" panose="05000000000000000000" pitchFamily="2" charset="2"/>
              </a:rPr>
              <a:t>翻转</a:t>
            </a:r>
            <a:endParaRPr lang="en-US" altLang="zh-CN" sz="2200" b="1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把</a:t>
            </a:r>
            <a:r>
              <a:rPr lang="en-US" altLang="zh-CN" sz="2200" dirty="0" smtClean="0">
                <a:sym typeface="Wingdings" panose="05000000000000000000" pitchFamily="2" charset="2"/>
              </a:rPr>
              <a:t>y</a:t>
            </a:r>
            <a:r>
              <a:rPr lang="zh-CN" altLang="en-US" sz="2200" dirty="0" smtClean="0">
                <a:sym typeface="Wingdings" panose="05000000000000000000" pitchFamily="2" charset="2"/>
              </a:rPr>
              <a:t>所在的子树接到</a:t>
            </a:r>
            <a:r>
              <a:rPr lang="en-US" altLang="zh-CN" sz="2200" dirty="0" smtClean="0">
                <a:sym typeface="Wingdings" panose="05000000000000000000" pitchFamily="2" charset="2"/>
              </a:rPr>
              <a:t>x</a:t>
            </a:r>
            <a:r>
              <a:rPr lang="zh-CN" altLang="en-US" sz="2200" dirty="0" smtClean="0">
                <a:sym typeface="Wingdings" panose="05000000000000000000" pitchFamily="2" charset="2"/>
              </a:rPr>
              <a:t>的右儿子</a:t>
            </a:r>
            <a:endParaRPr lang="en-US" altLang="zh-CN" sz="22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89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02312" cy="4814072"/>
          </a:xfrm>
        </p:spPr>
        <p:txBody>
          <a:bodyPr>
            <a:normAutofit/>
          </a:bodyPr>
          <a:lstStyle/>
          <a:p>
            <a:r>
              <a:rPr lang="zh-CN" altLang="en-US" sz="2500" dirty="0" smtClean="0">
                <a:sym typeface="Wingdings" panose="05000000000000000000" pitchFamily="2" charset="2"/>
              </a:rPr>
              <a:t>好像都不难</a:t>
            </a:r>
            <a:endParaRPr lang="en-US" altLang="zh-CN" sz="25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输出错误信息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0966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580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如何合并区间？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设左、右区间的</a:t>
                </a:r>
                <a:r>
                  <a:rPr lang="en-US" altLang="zh-CN" sz="2800" dirty="0" smtClean="0"/>
                  <a:t>f</a:t>
                </a:r>
                <a:r>
                  <a:rPr lang="zh-CN" altLang="en-US" sz="2800" dirty="0" smtClean="0"/>
                  <a:t>数组分别为</a:t>
                </a:r>
                <a:r>
                  <a:rPr lang="en-US" altLang="zh-CN" sz="2800" i="1" dirty="0" err="1" smtClean="0"/>
                  <a:t>fl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i="1" dirty="0" err="1" smtClean="0"/>
                  <a:t>fr</a:t>
                </a:r>
                <a:endParaRPr lang="en-US" altLang="zh-CN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i="1" dirty="0" smtClean="0"/>
              </a:p>
              <a:p>
                <a:r>
                  <a:rPr lang="zh-CN" altLang="en-US" sz="2800" dirty="0" smtClean="0"/>
                  <a:t>为什么？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枚举左半边取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 smtClean="0"/>
                  <a:t>个数</a:t>
                </a:r>
                <a:endParaRPr lang="en-US" altLang="zh-CN" sz="2800" dirty="0" err="1"/>
              </a:p>
              <a:p>
                <a:r>
                  <a:rPr lang="zh-CN" altLang="en-US" sz="2800" dirty="0" smtClean="0"/>
                  <a:t>乘积的和 </a:t>
                </a:r>
                <a:r>
                  <a:rPr lang="en-US" altLang="zh-CN" sz="2800" dirty="0" smtClean="0"/>
                  <a:t>= (</a:t>
                </a:r>
                <a:r>
                  <a:rPr lang="zh-CN" altLang="en-US" sz="2800" dirty="0" smtClean="0"/>
                  <a:t>两边的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部分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乘积的和</a:t>
                </a:r>
                <a:r>
                  <a:rPr lang="en-US" altLang="zh-CN" sz="2800" dirty="0" smtClean="0"/>
                  <a:t>)))</a:t>
                </a:r>
                <a:r>
                  <a:rPr lang="zh-CN" altLang="en-US" sz="2800" dirty="0" smtClean="0"/>
                  <a:t> 的 乘积</a:t>
                </a:r>
                <a:endParaRPr lang="en-US" altLang="zh-CN" sz="2800" dirty="0" smtClean="0"/>
              </a:p>
              <a:p>
                <a:pPr lvl="1"/>
                <a:r>
                  <a:rPr lang="zh-CN" altLang="en-US" dirty="0" smtClean="0"/>
                  <a:t>大学里某数学老师云：</a:t>
                </a:r>
                <a:endParaRPr lang="en-US" altLang="zh-CN" dirty="0" smtClean="0"/>
              </a:p>
              <a:p>
                <a:pPr lvl="2"/>
                <a:r>
                  <a:rPr lang="zh-CN" altLang="en-US" sz="1600" dirty="0"/>
                  <a:t>闭上</a:t>
                </a:r>
                <a:r>
                  <a:rPr lang="zh-CN" altLang="en-US" sz="1600" dirty="0" smtClean="0"/>
                  <a:t>眼睛想一想就知道了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58055"/>
              </a:xfrm>
              <a:blipFill rotWithShape="0">
                <a:blip r:embed="rId2"/>
                <a:stretch>
                  <a:fillRect l="-1314" t="-2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07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两</a:t>
            </a:r>
            <a:r>
              <a:rPr lang="zh-CN" altLang="en-US" sz="2800" dirty="0"/>
              <a:t>种</a:t>
            </a:r>
            <a:r>
              <a:rPr lang="zh-CN" altLang="en-US" sz="2800" dirty="0" smtClean="0"/>
              <a:t>操作：</a:t>
            </a:r>
            <a:endParaRPr lang="en-US" altLang="zh-CN" sz="2800" dirty="0" smtClean="0"/>
          </a:p>
          <a:p>
            <a:r>
              <a:rPr lang="en-US" altLang="zh-CN" sz="2800" dirty="0" smtClean="0"/>
              <a:t>Add x1 y1 x2 y2</a:t>
            </a:r>
            <a:r>
              <a:rPr lang="zh-CN" altLang="en-US" sz="2800" dirty="0" smtClean="0"/>
              <a:t>：增加一条</a:t>
            </a:r>
            <a:r>
              <a:rPr lang="en-US" altLang="zh-CN" sz="2800" dirty="0" smtClean="0"/>
              <a:t>(x1,y1)</a:t>
            </a:r>
            <a:r>
              <a:rPr lang="zh-CN" altLang="en-US" sz="2800" dirty="0" smtClean="0"/>
              <a:t>连向</a:t>
            </a:r>
            <a:r>
              <a:rPr lang="en-US" altLang="zh-CN" sz="2800" dirty="0" smtClean="0"/>
              <a:t>(x2,y2)</a:t>
            </a:r>
            <a:r>
              <a:rPr lang="zh-CN" altLang="en-US" sz="2800" dirty="0" smtClean="0"/>
              <a:t>的线段，</a:t>
            </a:r>
            <a:r>
              <a:rPr lang="en-US" altLang="zh-CN" sz="2800" dirty="0" smtClean="0"/>
              <a:t>x1&lt;x2</a:t>
            </a:r>
          </a:p>
          <a:p>
            <a:r>
              <a:rPr lang="en-US" altLang="zh-CN" sz="2800" dirty="0" smtClean="0"/>
              <a:t>Query k</a:t>
            </a:r>
            <a:r>
              <a:rPr lang="zh-CN" altLang="en-US" sz="2800" dirty="0" smtClean="0"/>
              <a:t>：求直线</a:t>
            </a:r>
            <a:r>
              <a:rPr lang="en-US" altLang="zh-CN" sz="2800" dirty="0" smtClean="0"/>
              <a:t>x=k</a:t>
            </a:r>
            <a:r>
              <a:rPr lang="zh-CN" altLang="en-US" sz="2800" dirty="0" smtClean="0"/>
              <a:t>与所有线段的</a:t>
            </a:r>
            <a:r>
              <a:rPr lang="zh-CN" altLang="en-US" sz="2800" dirty="0"/>
              <a:t>交</a:t>
            </a:r>
            <a:r>
              <a:rPr lang="zh-CN" altLang="en-US" sz="2800" dirty="0" smtClean="0"/>
              <a:t>点中，最靠</a:t>
            </a:r>
            <a:r>
              <a:rPr lang="zh-CN" altLang="en-US" sz="2800" dirty="0"/>
              <a:t>上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交</a:t>
            </a:r>
            <a:r>
              <a:rPr lang="zh-CN" altLang="en-US" sz="2800" dirty="0" smtClean="0"/>
              <a:t>点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原</a:t>
            </a:r>
            <a:r>
              <a:rPr lang="zh-CN" altLang="en-US" sz="2800" dirty="0" smtClean="0"/>
              <a:t>题是此题的弱化版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JSOI2008 Blue </a:t>
            </a:r>
            <a:r>
              <a:rPr lang="en-US" altLang="zh-CN" sz="4000" dirty="0"/>
              <a:t>Mary</a:t>
            </a:r>
            <a:r>
              <a:rPr lang="zh-CN" altLang="en-US" sz="4000" dirty="0"/>
              <a:t>开公</a:t>
            </a:r>
            <a:r>
              <a:rPr lang="zh-CN" altLang="en-US" sz="4000" dirty="0" smtClean="0"/>
              <a:t>司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389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思路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线段树的神奇用法</a:t>
            </a:r>
            <a:endParaRPr lang="en-US" altLang="zh-CN" sz="2800" dirty="0" smtClean="0"/>
          </a:p>
          <a:p>
            <a:r>
              <a:rPr lang="zh-CN" altLang="en-US" sz="2800" dirty="0" smtClean="0"/>
              <a:t>“标记永久化” </a:t>
            </a:r>
            <a:endParaRPr lang="en-US" altLang="zh-CN" sz="2800" dirty="0" smtClean="0"/>
          </a:p>
          <a:p>
            <a:r>
              <a:rPr lang="zh-CN" altLang="en-US" sz="2800" dirty="0" smtClean="0"/>
              <a:t>每个区间保留一个线段，它是所有覆盖了该区间的线段中，</a:t>
            </a:r>
            <a:r>
              <a:rPr lang="zh-CN" altLang="en-US" sz="2800" b="1" dirty="0" smtClean="0"/>
              <a:t>中点</a:t>
            </a:r>
            <a:r>
              <a:rPr lang="zh-CN" altLang="en-US" sz="2800" dirty="0" smtClean="0"/>
              <a:t>最靠上的线段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真</a:t>
            </a:r>
            <a:r>
              <a:rPr lang="en-US" altLang="zh-CN" sz="2800" dirty="0" smtClean="0"/>
              <a:t>· </a:t>
            </a:r>
            <a:r>
              <a:rPr lang="zh-CN" altLang="en-US" sz="2800" dirty="0" smtClean="0"/>
              <a:t>线段树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17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如何加一条线段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把输入线段砍成长为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的幂次的小区间，放到线段树对应位置上</a:t>
            </a:r>
            <a:endParaRPr lang="en-US" altLang="zh-CN" sz="2800" dirty="0" smtClean="0"/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于每个小区间：</a:t>
            </a:r>
            <a:endParaRPr lang="en-US" altLang="zh-CN" sz="2800" dirty="0" smtClean="0"/>
          </a:p>
          <a:p>
            <a:r>
              <a:rPr lang="zh-CN" altLang="en-US" sz="2800" dirty="0"/>
              <a:t>如</a:t>
            </a:r>
            <a:r>
              <a:rPr lang="zh-CN" altLang="en-US" sz="2800" dirty="0" smtClean="0"/>
              <a:t>果一条线段碾压另一条，则将高的那条记录在当前区间上，结束递归</a:t>
            </a:r>
            <a:endParaRPr lang="en-US" altLang="zh-CN" sz="2800" dirty="0" smtClean="0"/>
          </a:p>
          <a:p>
            <a:r>
              <a:rPr lang="zh-CN" altLang="en-US" sz="2800" dirty="0"/>
              <a:t>如</a:t>
            </a:r>
            <a:r>
              <a:rPr lang="zh-CN" altLang="en-US" sz="2800" dirty="0" smtClean="0"/>
              <a:t>果新线段的中点比原线段的中点高，则用新线段替代原线段，并将原线段较高的半边继续下放</a:t>
            </a:r>
            <a:endParaRPr lang="en-US" altLang="zh-CN" sz="2800" dirty="0" smtClean="0"/>
          </a:p>
          <a:p>
            <a:r>
              <a:rPr lang="zh-CN" altLang="en-US" sz="2800" dirty="0"/>
              <a:t>如</a:t>
            </a:r>
            <a:r>
              <a:rPr lang="zh-CN" altLang="en-US" sz="2800" dirty="0" smtClean="0"/>
              <a:t>果新线段的</a:t>
            </a:r>
            <a:r>
              <a:rPr lang="zh-CN" altLang="en-US" sz="2800" dirty="0"/>
              <a:t>中点比原线段的中</a:t>
            </a:r>
            <a:r>
              <a:rPr lang="zh-CN" altLang="en-US" sz="2800" dirty="0" smtClean="0"/>
              <a:t>点低，则将新线</a:t>
            </a:r>
            <a:r>
              <a:rPr lang="zh-CN" altLang="en-US" sz="2800" dirty="0"/>
              <a:t>段较高的半边继续下放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20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如何查询</a:t>
            </a:r>
            <a:r>
              <a:rPr lang="en-US" altLang="zh-CN" sz="4000" dirty="0" smtClean="0"/>
              <a:t>x=k</a:t>
            </a:r>
            <a:r>
              <a:rPr lang="zh-CN" altLang="en-US" sz="4000" dirty="0" smtClean="0"/>
              <a:t>上最高的线段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对于线段树上覆盖了点</a:t>
            </a:r>
            <a:r>
              <a:rPr lang="en-US" altLang="zh-CN" sz="2800" dirty="0" smtClean="0"/>
              <a:t>x=k</a:t>
            </a:r>
            <a:r>
              <a:rPr lang="zh-CN" altLang="en-US" sz="2800" dirty="0" smtClean="0"/>
              <a:t>的区间（共</a:t>
            </a:r>
            <a:r>
              <a:rPr lang="en-US" altLang="zh-CN" sz="2800" dirty="0" err="1" smtClean="0"/>
              <a:t>logn</a:t>
            </a:r>
            <a:r>
              <a:rPr lang="zh-CN" altLang="en-US" sz="2800" dirty="0" smtClean="0"/>
              <a:t>）个，询问每个区间上记录的线段在</a:t>
            </a:r>
            <a:r>
              <a:rPr lang="en-US" altLang="zh-CN" sz="2800" dirty="0" smtClean="0"/>
              <a:t>x=k</a:t>
            </a:r>
            <a:r>
              <a:rPr lang="zh-CN" altLang="en-US" sz="2800" dirty="0" smtClean="0"/>
              <a:t>处的</a:t>
            </a:r>
            <a:r>
              <a:rPr lang="zh-CN" altLang="en-US" sz="2800" dirty="0"/>
              <a:t>高</a:t>
            </a:r>
            <a:r>
              <a:rPr lang="zh-CN" altLang="en-US" sz="2800" dirty="0" smtClean="0"/>
              <a:t>度，取最大值输出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078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复杂度</a:t>
            </a:r>
            <a:r>
              <a:rPr lang="zh-CN" altLang="en-US" sz="4000" dirty="0"/>
              <a:t>？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插入</a:t>
            </a:r>
            <a:r>
              <a:rPr lang="en-US" altLang="zh-CN" sz="2800" dirty="0" smtClean="0"/>
              <a:t>O(log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n)</a:t>
            </a:r>
          </a:p>
          <a:p>
            <a:r>
              <a:rPr lang="zh-CN" altLang="en-US" sz="2800" dirty="0"/>
              <a:t>询</a:t>
            </a:r>
            <a:r>
              <a:rPr lang="zh-CN" altLang="en-US" sz="2800" dirty="0" smtClean="0"/>
              <a:t>问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3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等差数列不好处理</a:t>
            </a:r>
            <a:endParaRPr lang="en-US" altLang="zh-CN" sz="2800" dirty="0" smtClean="0"/>
          </a:p>
          <a:p>
            <a:r>
              <a:rPr lang="zh-CN" altLang="en-US" sz="2800" dirty="0" smtClean="0"/>
              <a:t>将原序列差分，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是等差数列</a:t>
            </a:r>
            <a:r>
              <a:rPr lang="en-US" altLang="zh-CN" sz="2800" dirty="0" smtClean="0">
                <a:sym typeface="Wingdings" panose="05000000000000000000" pitchFamily="2" charset="2"/>
              </a:rPr>
              <a:t>[l,r-1]</a:t>
            </a:r>
            <a:r>
              <a:rPr lang="zh-CN" altLang="en-US" sz="2800" dirty="0" smtClean="0">
                <a:sym typeface="Wingdings" panose="05000000000000000000" pitchFamily="2" charset="2"/>
              </a:rPr>
              <a:t>全部相等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询问</a:t>
            </a:r>
            <a:r>
              <a:rPr lang="en-US" altLang="zh-CN" sz="2800" dirty="0" smtClean="0">
                <a:sym typeface="Wingdings" panose="05000000000000000000" pitchFamily="2" charset="2"/>
              </a:rPr>
              <a:t>[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l,r</a:t>
            </a:r>
            <a:r>
              <a:rPr lang="en-US" altLang="zh-CN" sz="2800" dirty="0" smtClean="0">
                <a:sym typeface="Wingdings" panose="05000000000000000000" pitchFamily="2" charset="2"/>
              </a:rPr>
              <a:t>]</a:t>
            </a:r>
            <a:r>
              <a:rPr lang="zh-CN" altLang="en-US" sz="2800" dirty="0" smtClean="0">
                <a:sym typeface="Wingdings" panose="05000000000000000000" pitchFamily="2" charset="2"/>
              </a:rPr>
              <a:t>区间最少能划分成几段等差数列</a:t>
            </a:r>
            <a:r>
              <a:rPr lang="en-US" altLang="zh-CN" sz="2800" dirty="0" smtClean="0">
                <a:sym typeface="Wingdings" panose="05000000000000000000" pitchFamily="2" charset="2"/>
              </a:rPr>
              <a:t></a:t>
            </a:r>
            <a:r>
              <a:rPr lang="zh-CN" altLang="en-US" sz="2800" dirty="0" smtClean="0">
                <a:sym typeface="Wingdings" panose="05000000000000000000" pitchFamily="2" charset="2"/>
              </a:rPr>
              <a:t>询问</a:t>
            </a:r>
            <a:r>
              <a:rPr lang="en-US" altLang="zh-CN" sz="2800" dirty="0" smtClean="0">
                <a:sym typeface="Wingdings" panose="05000000000000000000" pitchFamily="2" charset="2"/>
              </a:rPr>
              <a:t>[l,r-1]</a:t>
            </a:r>
            <a:r>
              <a:rPr lang="zh-CN" altLang="en-US" sz="2800" dirty="0" smtClean="0">
                <a:sym typeface="Wingdings" panose="05000000000000000000" pitchFamily="2" charset="2"/>
              </a:rPr>
              <a:t>有几段连续相等的子序列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区间</a:t>
            </a:r>
            <a:r>
              <a:rPr lang="en-US" altLang="zh-CN" sz="2800" dirty="0" smtClean="0">
                <a:sym typeface="Wingdings" panose="05000000000000000000" pitchFamily="2" charset="2"/>
              </a:rPr>
              <a:t>[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l,r</a:t>
            </a:r>
            <a:r>
              <a:rPr lang="en-US" altLang="zh-CN" sz="2800" dirty="0" smtClean="0">
                <a:sym typeface="Wingdings" panose="05000000000000000000" pitchFamily="2" charset="2"/>
              </a:rPr>
              <a:t>]</a:t>
            </a:r>
            <a:r>
              <a:rPr lang="zh-CN" altLang="en-US" sz="2800" dirty="0" smtClean="0">
                <a:sym typeface="Wingdings" panose="05000000000000000000" pitchFamily="2" charset="2"/>
              </a:rPr>
              <a:t>加一个等差数列</a:t>
            </a:r>
            <a:r>
              <a:rPr lang="en-US" altLang="zh-CN" sz="2800" dirty="0" smtClean="0">
                <a:sym typeface="Wingdings" panose="05000000000000000000" pitchFamily="2" charset="2"/>
              </a:rPr>
              <a:t></a:t>
            </a:r>
            <a:r>
              <a:rPr lang="zh-CN" altLang="en-US" sz="2800" dirty="0" smtClean="0">
                <a:sym typeface="Wingdings" panose="05000000000000000000" pitchFamily="2" charset="2"/>
              </a:rPr>
              <a:t>区间</a:t>
            </a:r>
            <a:r>
              <a:rPr lang="en-US" altLang="zh-CN" sz="2800" dirty="0" smtClean="0">
                <a:sym typeface="Wingdings" panose="05000000000000000000" pitchFamily="2" charset="2"/>
              </a:rPr>
              <a:t>[l,r-1]</a:t>
            </a:r>
            <a:r>
              <a:rPr lang="zh-CN" altLang="en-US" sz="2800" dirty="0" smtClean="0">
                <a:sym typeface="Wingdings" panose="05000000000000000000" pitchFamily="2" charset="2"/>
              </a:rPr>
              <a:t>加同一个数，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再单点修改第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l-1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和第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r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个数</a:t>
            </a:r>
            <a:endParaRPr lang="en-US" altLang="zh-CN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转化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4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BZOJ3938 Robot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只机器</a:t>
            </a:r>
            <a:r>
              <a:rPr lang="zh-CN" altLang="en-US" sz="2800" dirty="0" smtClean="0"/>
              <a:t>人</a:t>
            </a:r>
            <a:r>
              <a:rPr lang="zh-CN" altLang="en-US" sz="2800" dirty="0"/>
              <a:t>放</a:t>
            </a:r>
            <a:r>
              <a:rPr lang="zh-CN" altLang="en-US" sz="2800" dirty="0" smtClean="0"/>
              <a:t>在一</a:t>
            </a:r>
            <a:r>
              <a:rPr lang="zh-CN" altLang="en-US" sz="2800" dirty="0"/>
              <a:t>条数轴上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一开</a:t>
            </a:r>
            <a:r>
              <a:rPr lang="zh-CN" altLang="en-US" sz="2800" dirty="0" smtClean="0"/>
              <a:t>始第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只机器人在</a:t>
            </a:r>
            <a:r>
              <a:rPr lang="en-US" altLang="zh-CN" sz="2800" dirty="0" err="1"/>
              <a:t>ai</a:t>
            </a:r>
            <a:r>
              <a:rPr lang="zh-CN" altLang="en-US" sz="2800" dirty="0"/>
              <a:t>的位置上静</a:t>
            </a:r>
            <a:r>
              <a:rPr lang="zh-CN" altLang="en-US" sz="2800" dirty="0" smtClean="0"/>
              <a:t>止。</a:t>
            </a:r>
            <a:r>
              <a:rPr lang="zh-CN" altLang="en-US" sz="2800" dirty="0"/>
              <a:t>有</a:t>
            </a:r>
            <a:r>
              <a:rPr lang="zh-CN" altLang="en-US" sz="2800" dirty="0" smtClean="0"/>
              <a:t>两类操作，每个操作都会附带一个该操作发生的时间</a:t>
            </a:r>
            <a:r>
              <a:rPr lang="en-US" altLang="zh-CN" sz="2800" dirty="0" err="1" smtClean="0"/>
              <a:t>ti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Command </a:t>
            </a:r>
            <a:r>
              <a:rPr lang="en-US" altLang="zh-CN" sz="2800" dirty="0" err="1" smtClean="0"/>
              <a:t>ki</a:t>
            </a:r>
            <a:r>
              <a:rPr lang="en-US" altLang="zh-CN" sz="2800" dirty="0" smtClean="0"/>
              <a:t> xi</a:t>
            </a:r>
            <a:r>
              <a:rPr lang="zh-CN" altLang="en-US" sz="2800" dirty="0"/>
              <a:t>，表</a:t>
            </a:r>
            <a:r>
              <a:rPr lang="zh-CN" altLang="en-US" sz="2800" dirty="0" smtClean="0"/>
              <a:t>示第</a:t>
            </a:r>
            <a:r>
              <a:rPr lang="en-US" altLang="zh-CN" sz="2800" dirty="0" err="1"/>
              <a:t>ki</a:t>
            </a:r>
            <a:r>
              <a:rPr lang="zh-CN" altLang="en-US" sz="2800" dirty="0"/>
              <a:t>个机器</a:t>
            </a:r>
            <a:r>
              <a:rPr lang="zh-CN" altLang="en-US" sz="2800" dirty="0" smtClean="0"/>
              <a:t>人的</a:t>
            </a:r>
            <a:r>
              <a:rPr lang="zh-CN" altLang="en-US" sz="2800" dirty="0"/>
              <a:t>速</a:t>
            </a:r>
            <a:r>
              <a:rPr lang="zh-CN" altLang="en-US" sz="2800" dirty="0" smtClean="0"/>
              <a:t>度变</a:t>
            </a:r>
            <a:r>
              <a:rPr lang="zh-CN" altLang="en-US" sz="2800" dirty="0"/>
              <a:t>为向数轴正方向每秒移动</a:t>
            </a:r>
            <a:r>
              <a:rPr lang="en-US" altLang="zh-CN" sz="2800" dirty="0"/>
              <a:t>xi</a:t>
            </a:r>
            <a:r>
              <a:rPr lang="zh-CN" altLang="en-US" sz="2800" dirty="0"/>
              <a:t>格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可为负）</a:t>
            </a:r>
            <a:endParaRPr lang="en-US" altLang="zh-CN" sz="2800" dirty="0"/>
          </a:p>
          <a:p>
            <a:r>
              <a:rPr lang="en-US" altLang="zh-CN" sz="2800" dirty="0" smtClean="0"/>
              <a:t>query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则你需要输出当前离原点最远的机器人有多</a:t>
            </a:r>
            <a:r>
              <a:rPr lang="zh-CN" altLang="en-US" sz="2800" dirty="0" smtClean="0"/>
              <a:t>远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193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每个机器人的时间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位移曲线是一条折线</a:t>
            </a:r>
            <a:endParaRPr lang="en-US" altLang="zh-CN" sz="2800" dirty="0" smtClean="0"/>
          </a:p>
          <a:p>
            <a:r>
              <a:rPr lang="zh-CN" altLang="en-US" sz="2800" dirty="0" smtClean="0"/>
              <a:t>预处理出所有折线，将折线拆成线段</a:t>
            </a:r>
            <a:endParaRPr lang="en-US" altLang="zh-CN" sz="2800" dirty="0" smtClean="0"/>
          </a:p>
          <a:p>
            <a:r>
              <a:rPr lang="zh-CN" altLang="en-US" sz="2800" dirty="0" smtClean="0"/>
              <a:t>用上一题的方法解即可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623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在对线段树做了一定修改以后，还可以同时保留修改前的线段树的模样</a:t>
            </a:r>
            <a:endParaRPr lang="en-US" altLang="zh-CN" sz="2500" dirty="0" smtClean="0"/>
          </a:p>
          <a:p>
            <a:r>
              <a:rPr lang="zh-CN" altLang="en-US" sz="2500" dirty="0" smtClean="0"/>
              <a:t>“历史版本”</a:t>
            </a:r>
            <a:endParaRPr lang="en-US" altLang="zh-CN" sz="2500" dirty="0" smtClean="0"/>
          </a:p>
          <a:p>
            <a:endParaRPr lang="en-US" altLang="zh-CN" sz="2500" dirty="0" smtClean="0"/>
          </a:p>
          <a:p>
            <a:endParaRPr lang="en-US" altLang="zh-CN" sz="2500" dirty="0"/>
          </a:p>
          <a:p>
            <a:endParaRPr lang="en-US" altLang="zh-CN" sz="2500" dirty="0" smtClean="0"/>
          </a:p>
          <a:p>
            <a:endParaRPr lang="en-US" altLang="zh-CN" sz="2500" dirty="0"/>
          </a:p>
          <a:p>
            <a:pPr marL="0" indent="0">
              <a:buNone/>
            </a:pPr>
            <a:endParaRPr lang="en-US" altLang="zh-CN" sz="2500" dirty="0" smtClean="0"/>
          </a:p>
          <a:p>
            <a:r>
              <a:rPr lang="zh-CN" altLang="en-US" sz="2500" dirty="0" smtClean="0"/>
              <a:t>可持久化数据结构是一个深不见底的坑</a:t>
            </a:r>
            <a:endParaRPr lang="en-US" altLang="zh-CN" sz="2500" dirty="0" smtClean="0"/>
          </a:p>
          <a:p>
            <a:r>
              <a:rPr lang="zh-CN" altLang="en-US" sz="2500" dirty="0" smtClean="0"/>
              <a:t>讲课内容作为一个引子</a:t>
            </a:r>
            <a:endParaRPr lang="zh-CN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可持久化线段树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516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单点修改只涉及修改</a:t>
            </a:r>
            <a:r>
              <a:rPr lang="en-US" altLang="zh-CN" sz="2500" dirty="0" err="1" smtClean="0"/>
              <a:t>logn</a:t>
            </a:r>
            <a:r>
              <a:rPr lang="zh-CN" altLang="en-US" sz="2500" dirty="0" smtClean="0"/>
              <a:t>个树上的节点</a:t>
            </a:r>
            <a:endParaRPr lang="en-US" altLang="zh-CN" sz="2500" dirty="0" smtClean="0"/>
          </a:p>
          <a:p>
            <a:r>
              <a:rPr lang="zh-CN" altLang="en-US" sz="2500" dirty="0"/>
              <a:t>重复</a:t>
            </a:r>
            <a:r>
              <a:rPr lang="zh-CN" altLang="en-US" sz="2500" dirty="0" smtClean="0"/>
              <a:t>利用以前的线段树的节点</a:t>
            </a:r>
            <a:endParaRPr lang="zh-CN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单点</a:t>
            </a:r>
            <a:r>
              <a:rPr lang="zh-CN" altLang="en-US" sz="4000" dirty="0" smtClean="0"/>
              <a:t>修改可持久化线段树写法</a:t>
            </a:r>
            <a:endParaRPr lang="zh-CN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90949"/>
            <a:ext cx="9095821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给出一个长为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的数列</a:t>
            </a:r>
            <a:endParaRPr lang="en-US" altLang="zh-CN" sz="2500" dirty="0" smtClean="0"/>
          </a:p>
          <a:p>
            <a:r>
              <a:rPr lang="en-US" altLang="zh-CN" sz="2500" dirty="0" smtClean="0"/>
              <a:t>M</a:t>
            </a:r>
            <a:r>
              <a:rPr lang="zh-CN" altLang="en-US" sz="2500" dirty="0" smtClean="0"/>
              <a:t>次询问，每次询问</a:t>
            </a:r>
            <a:r>
              <a:rPr lang="zh-CN" altLang="en-US" sz="2500" dirty="0"/>
              <a:t>一</a:t>
            </a:r>
            <a:r>
              <a:rPr lang="zh-CN" altLang="en-US" sz="2500" dirty="0" smtClean="0"/>
              <a:t>个区间</a:t>
            </a:r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l</a:t>
            </a:r>
            <a:r>
              <a:rPr lang="en-US" altLang="zh-CN" sz="2500" baseline="-25000" dirty="0" err="1" smtClean="0"/>
              <a:t>i</a:t>
            </a:r>
            <a:r>
              <a:rPr lang="en-US" altLang="zh-CN" sz="2500" dirty="0" err="1" smtClean="0"/>
              <a:t>,r</a:t>
            </a:r>
            <a:r>
              <a:rPr lang="en-US" altLang="zh-CN" sz="2500" baseline="-25000" dirty="0" err="1" smtClean="0"/>
              <a:t>i</a:t>
            </a:r>
            <a:r>
              <a:rPr lang="en-US" altLang="zh-CN" sz="2500" dirty="0" smtClean="0"/>
              <a:t>]</a:t>
            </a:r>
            <a:r>
              <a:rPr lang="zh-CN" altLang="en-US" sz="2500" dirty="0" smtClean="0"/>
              <a:t>内第</a:t>
            </a:r>
            <a:r>
              <a:rPr lang="en-US" altLang="zh-CN" sz="2500" dirty="0" smtClean="0"/>
              <a:t>K</a:t>
            </a:r>
            <a:r>
              <a:rPr lang="en-US" altLang="zh-CN" sz="2500" baseline="-25000" dirty="0" smtClean="0"/>
              <a:t>i</a:t>
            </a:r>
            <a:r>
              <a:rPr lang="zh-CN" altLang="en-US" sz="2500" dirty="0" smtClean="0"/>
              <a:t>大的数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en-US" altLang="zh-CN" sz="2500" dirty="0" smtClean="0"/>
              <a:t>N,M &lt;= 10</a:t>
            </a:r>
            <a:r>
              <a:rPr lang="en-US" altLang="zh-CN" sz="2500" baseline="30000" dirty="0" smtClean="0"/>
              <a:t>5</a:t>
            </a:r>
          </a:p>
          <a:p>
            <a:r>
              <a:rPr lang="zh-CN" altLang="en-US" sz="2500" dirty="0" smtClean="0"/>
              <a:t>数字</a:t>
            </a:r>
            <a:r>
              <a:rPr lang="en-US" altLang="zh-CN" sz="2500" dirty="0" smtClean="0"/>
              <a:t>&lt;=10</a:t>
            </a:r>
            <a:r>
              <a:rPr lang="en-US" altLang="zh-CN" sz="2500" baseline="30000" dirty="0" smtClean="0"/>
              <a:t>9</a:t>
            </a:r>
            <a:endParaRPr lang="zh-CN" altLang="en-US" sz="25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区间第</a:t>
            </a:r>
            <a:r>
              <a:rPr lang="en-US" altLang="zh-CN" sz="4000" dirty="0" smtClean="0"/>
              <a:t>K</a:t>
            </a:r>
            <a:r>
              <a:rPr lang="zh-CN" altLang="en-US" sz="4000" dirty="0"/>
              <a:t>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5842" y="766297"/>
            <a:ext cx="36995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http://acm.hdu.edu.cn/showproblem.php?pid=2665</a:t>
            </a:r>
            <a:endParaRPr lang="zh-CN" alt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6616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离散化</a:t>
            </a:r>
            <a:endParaRPr lang="en-US" altLang="zh-CN" sz="2800" dirty="0" smtClean="0"/>
          </a:p>
          <a:p>
            <a:r>
              <a:rPr lang="zh-CN" altLang="en-US" sz="2800" dirty="0" smtClean="0"/>
              <a:t>建立“权值线段树”</a:t>
            </a:r>
            <a:endParaRPr lang="en-US" altLang="zh-CN" sz="2800" dirty="0" smtClean="0"/>
          </a:p>
          <a:p>
            <a:pPr lvl="1"/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l,r</a:t>
            </a:r>
            <a:r>
              <a:rPr lang="en-US" altLang="zh-CN" sz="2500" dirty="0" smtClean="0"/>
              <a:t>]</a:t>
            </a:r>
            <a:r>
              <a:rPr lang="zh-CN" altLang="en-US" sz="2500" dirty="0" smtClean="0"/>
              <a:t>区间保存权值落在</a:t>
            </a:r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l,r</a:t>
            </a:r>
            <a:r>
              <a:rPr lang="en-US" altLang="zh-CN" sz="2500" dirty="0" smtClean="0"/>
              <a:t>]</a:t>
            </a:r>
            <a:r>
              <a:rPr lang="zh-CN" altLang="en-US" sz="2500" dirty="0" smtClean="0"/>
              <a:t>之间的数有多少个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普通的求区间和线段树</a:t>
            </a:r>
            <a:endParaRPr lang="en-US" altLang="zh-CN" sz="2500" dirty="0" smtClean="0"/>
          </a:p>
          <a:p>
            <a:r>
              <a:rPr lang="zh-CN" altLang="en-US" sz="2800" dirty="0" smtClean="0"/>
              <a:t>初始线段树全</a:t>
            </a:r>
            <a:r>
              <a:rPr lang="en-US" altLang="zh-CN" sz="2800" dirty="0" smtClean="0"/>
              <a:t>0</a:t>
            </a:r>
          </a:p>
          <a:p>
            <a:r>
              <a:rPr lang="zh-CN" altLang="en-US" sz="2800" dirty="0"/>
              <a:t>从</a:t>
            </a:r>
            <a:r>
              <a:rPr lang="zh-CN" altLang="en-US" sz="2800" dirty="0" smtClean="0"/>
              <a:t>左到右，加入序列中的每个数</a:t>
            </a:r>
            <a:endParaRPr lang="en-US" altLang="zh-CN" sz="2800" dirty="0" smtClean="0"/>
          </a:p>
          <a:p>
            <a:r>
              <a:rPr lang="zh-CN" altLang="en-US" sz="2800" dirty="0" smtClean="0"/>
              <a:t>每新加一个数就新增一棵线段树</a:t>
            </a:r>
            <a:endParaRPr lang="en-US" altLang="zh-CN" sz="2800" dirty="0" smtClean="0"/>
          </a:p>
          <a:p>
            <a:r>
              <a:rPr lang="zh-CN" altLang="en-US" sz="2800" dirty="0" smtClean="0"/>
              <a:t>从左到右第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棵树中的每个节点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保存的是：原序列前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个数中，权值落在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中的数有多少个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84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从左到右第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棵树中的每个节点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保存的是：原序列前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个数中，权值落在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中的数有多少个</a:t>
            </a:r>
            <a:endParaRPr lang="en-US" altLang="zh-CN" sz="2800" dirty="0" smtClean="0"/>
          </a:p>
          <a:p>
            <a:r>
              <a:rPr lang="zh-CN" altLang="en-US" sz="2800" dirty="0" smtClean="0"/>
              <a:t>如果同时查询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两棵树？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&lt;j)</a:t>
            </a:r>
          </a:p>
          <a:p>
            <a:r>
              <a:rPr lang="zh-CN" altLang="en-US" sz="2800" dirty="0" smtClean="0"/>
              <a:t>可以知道前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个数中权值在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之内的数有几个</a:t>
            </a:r>
            <a:endParaRPr lang="en-US" altLang="zh-CN" sz="2800" dirty="0"/>
          </a:p>
          <a:p>
            <a:r>
              <a:rPr lang="zh-CN" altLang="en-US" sz="2800" dirty="0" smtClean="0"/>
              <a:t>可以</a:t>
            </a:r>
            <a:r>
              <a:rPr lang="zh-CN" altLang="en-US" sz="2800" dirty="0"/>
              <a:t>知道</a:t>
            </a:r>
            <a:r>
              <a:rPr lang="zh-CN" altLang="en-US" sz="2800" dirty="0" smtClean="0"/>
              <a:t>前</a:t>
            </a:r>
            <a:r>
              <a:rPr lang="en-US" altLang="zh-CN" sz="2800" dirty="0" err="1" smtClean="0"/>
              <a:t>j</a:t>
            </a:r>
            <a:r>
              <a:rPr lang="zh-CN" altLang="en-US" sz="2800" dirty="0" smtClean="0"/>
              <a:t>个数</a:t>
            </a:r>
            <a:r>
              <a:rPr lang="zh-CN" altLang="en-US" sz="2800" dirty="0"/>
              <a:t>中权值在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</a:t>
            </a:r>
            <a:r>
              <a:rPr lang="zh-CN" altLang="en-US" sz="2800" dirty="0"/>
              <a:t>之内的数有几</a:t>
            </a:r>
            <a:r>
              <a:rPr lang="zh-CN" altLang="en-US" sz="2800" dirty="0" smtClean="0"/>
              <a:t>个</a:t>
            </a:r>
            <a:endParaRPr lang="en-US" altLang="zh-CN" sz="2800" dirty="0" smtClean="0"/>
          </a:p>
          <a:p>
            <a:r>
              <a:rPr lang="zh-CN" altLang="en-US" sz="2800" dirty="0" smtClean="0"/>
              <a:t>相减</a:t>
            </a:r>
            <a:endParaRPr lang="en-US" altLang="zh-CN" sz="2800" dirty="0" smtClean="0"/>
          </a:p>
          <a:p>
            <a:r>
              <a:rPr lang="zh-CN" altLang="en-US" sz="2800" dirty="0" smtClean="0"/>
              <a:t>可以知道第</a:t>
            </a:r>
            <a:r>
              <a:rPr lang="en-US" altLang="zh-CN" sz="2800" dirty="0" smtClean="0"/>
              <a:t>i+1</a:t>
            </a:r>
            <a:r>
              <a:rPr lang="zh-CN" altLang="en-US" sz="2800" dirty="0" smtClean="0"/>
              <a:t>到</a:t>
            </a:r>
            <a:r>
              <a:rPr lang="zh-CN" altLang="en-US" sz="2800" dirty="0"/>
              <a:t>第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个数中，权值在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</a:t>
            </a:r>
            <a:r>
              <a:rPr lang="zh-CN" altLang="en-US" sz="2800" dirty="0"/>
              <a:t>之内的数有几</a:t>
            </a:r>
            <a:r>
              <a:rPr lang="zh-CN" altLang="en-US" sz="2800" dirty="0" smtClean="0"/>
              <a:t>个！</a:t>
            </a:r>
            <a:endParaRPr lang="en-US" altLang="zh-CN" sz="2800" dirty="0" smtClean="0"/>
          </a:p>
          <a:p>
            <a:pPr lvl="1"/>
            <a:r>
              <a:rPr lang="en-US" altLang="zh-CN" sz="2500" dirty="0" smtClean="0"/>
              <a:t>[i+1</a:t>
            </a:r>
            <a:r>
              <a:rPr lang="zh-CN" altLang="en-US" sz="2500" dirty="0" smtClean="0"/>
              <a:t>，</a:t>
            </a:r>
            <a:r>
              <a:rPr lang="en-US" altLang="zh-CN" sz="2500" dirty="0"/>
              <a:t>j</a:t>
            </a:r>
            <a:r>
              <a:rPr lang="en-US" altLang="zh-CN" sz="2500" dirty="0" smtClean="0"/>
              <a:t>]</a:t>
            </a:r>
            <a:r>
              <a:rPr lang="zh-CN" altLang="en-US" sz="2500" dirty="0" smtClean="0"/>
              <a:t>可以是任意区间</a:t>
            </a:r>
            <a:endParaRPr lang="en-US" altLang="zh-CN" sz="2500" dirty="0"/>
          </a:p>
          <a:p>
            <a:endParaRPr lang="en-US" altLang="zh-C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32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323761" cy="46883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800" dirty="0" smtClean="0"/>
                  <a:t>可以知道第</a:t>
                </a:r>
                <a:r>
                  <a:rPr lang="en-US" altLang="zh-CN" sz="2800" dirty="0" smtClean="0"/>
                  <a:t>i+1</a:t>
                </a:r>
                <a:r>
                  <a:rPr lang="zh-CN" altLang="en-US" sz="2800" dirty="0" smtClean="0"/>
                  <a:t>到第</a:t>
                </a:r>
                <a:r>
                  <a:rPr lang="en-US" altLang="zh-CN" sz="2800" dirty="0" smtClean="0"/>
                  <a:t>j</a:t>
                </a:r>
                <a:r>
                  <a:rPr lang="zh-CN" altLang="en-US" sz="2800" dirty="0" smtClean="0"/>
                  <a:t>个数中，权值在</a:t>
                </a:r>
                <a:r>
                  <a:rPr lang="en-US" altLang="zh-CN" sz="2800" dirty="0"/>
                  <a:t>[</a:t>
                </a:r>
                <a:r>
                  <a:rPr lang="en-US" altLang="zh-CN" sz="2800" dirty="0" err="1"/>
                  <a:t>l,r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之内的数有几</a:t>
                </a:r>
                <a:r>
                  <a:rPr lang="zh-CN" altLang="en-US" sz="2800" dirty="0" smtClean="0"/>
                  <a:t>个</a:t>
                </a:r>
                <a:endParaRPr lang="en-US" altLang="zh-CN" sz="2800" dirty="0" smtClean="0"/>
              </a:p>
              <a:p>
                <a:pPr lvl="1"/>
                <a:r>
                  <a:rPr lang="zh-CN" altLang="en-US" sz="2500" dirty="0" smtClean="0"/>
                  <a:t>下面省略不写“</a:t>
                </a:r>
                <a:r>
                  <a:rPr lang="zh-CN" altLang="en-US" sz="2400" dirty="0"/>
                  <a:t>第</a:t>
                </a:r>
                <a:r>
                  <a:rPr lang="en-US" altLang="zh-CN" sz="2400" dirty="0"/>
                  <a:t>i+1</a:t>
                </a:r>
                <a:r>
                  <a:rPr lang="zh-CN" altLang="en-US" sz="2400" dirty="0" smtClean="0"/>
                  <a:t>到</a:t>
                </a:r>
                <a:r>
                  <a:rPr lang="zh-CN" altLang="en-US" sz="2400" dirty="0"/>
                  <a:t>第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/>
                  <a:t>个数中</a:t>
                </a:r>
                <a:r>
                  <a:rPr lang="zh-CN" altLang="en-US" sz="2500" dirty="0" smtClean="0"/>
                  <a:t>”</a:t>
                </a:r>
                <a:endParaRPr lang="en-US" altLang="zh-CN" sz="2500" dirty="0" smtClean="0"/>
              </a:p>
              <a:p>
                <a:r>
                  <a:rPr lang="zh-CN" altLang="en-US" sz="2800" dirty="0"/>
                  <a:t>整体二分</a:t>
                </a:r>
                <a:endParaRPr lang="en-US" altLang="zh-CN" sz="2800" dirty="0"/>
              </a:p>
              <a:p>
                <a:r>
                  <a:rPr lang="en-US" altLang="zh-CN" sz="2800" dirty="0" smtClean="0"/>
                  <a:t>0. </a:t>
                </a:r>
                <a:r>
                  <a:rPr lang="zh-CN" altLang="en-US" sz="2800" dirty="0" smtClean="0"/>
                  <a:t>目标：求第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大的数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1. </a:t>
                </a:r>
                <a:r>
                  <a:rPr lang="zh-CN" altLang="en-US" sz="2800" dirty="0"/>
                  <a:t>令</a:t>
                </a:r>
                <a:r>
                  <a:rPr lang="en-US" altLang="zh-CN" sz="2800" dirty="0" smtClean="0"/>
                  <a:t>l=1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r=n</a:t>
                </a:r>
              </a:p>
              <a:p>
                <a:r>
                  <a:rPr lang="en-US" altLang="zh-CN" sz="2800" dirty="0" smtClean="0"/>
                  <a:t>2. </a:t>
                </a:r>
                <a:r>
                  <a:rPr lang="zh-CN" altLang="en-US" sz="2800" dirty="0" smtClean="0"/>
                  <a:t>求权值在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以内的数有多少个（设有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个）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 </a:t>
                </a:r>
                <a:r>
                  <a:rPr lang="zh-CN" altLang="en-US" sz="2800" dirty="0" smtClean="0"/>
                  <a:t>如果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≤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，说明第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大的数≤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r>
                  <a:rPr lang="en-US" altLang="zh-CN" sz="2800" dirty="0" smtClean="0"/>
                  <a:t>4. </a:t>
                </a:r>
                <a:r>
                  <a:rPr lang="zh-CN" altLang="en-US" sz="2800" dirty="0" smtClean="0"/>
                  <a:t>否则，说明第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大的数</a:t>
                </a:r>
                <a:r>
                  <a:rPr lang="en-US" altLang="zh-CN" sz="2800" dirty="0" smtClean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K=K-s</a:t>
                </a:r>
              </a:p>
              <a:p>
                <a:r>
                  <a:rPr lang="en-US" altLang="zh-CN" sz="2800" dirty="0" smtClean="0"/>
                  <a:t>5. </a:t>
                </a:r>
                <a:r>
                  <a:rPr lang="zh-CN" altLang="en-US" sz="2800" dirty="0"/>
                  <a:t>转</a:t>
                </a:r>
                <a:r>
                  <a:rPr lang="zh-CN" altLang="en-US" sz="2800" dirty="0" smtClean="0"/>
                  <a:t>到第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步</a:t>
                </a:r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323761" cy="4688386"/>
              </a:xfrm>
              <a:blipFill rotWithShape="0">
                <a:blip r:embed="rId2"/>
                <a:stretch>
                  <a:fillRect l="-1098" t="-2987" r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332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323761" cy="468838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每次查询“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求权值在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以内的数有多少个”需要从头查起吗？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不需要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相当于从线段树的根节点开始，每次选择走到左儿子还是右儿子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需要同时查两棵线段树</a:t>
                </a:r>
                <a:r>
                  <a:rPr lang="en-US" altLang="zh-CN" sz="2800" dirty="0" smtClean="0"/>
                  <a:t>——</a:t>
                </a:r>
                <a:r>
                  <a:rPr lang="zh-CN" altLang="en-US" sz="2800" dirty="0" smtClean="0"/>
                  <a:t>两棵树一起走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323761" cy="4688386"/>
              </a:xfrm>
              <a:blipFill rotWithShape="0">
                <a:blip r:embed="rId2"/>
                <a:stretch>
                  <a:fillRect l="-1245" t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实现方法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93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838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给定一棵</a:t>
            </a:r>
            <a:r>
              <a:rPr lang="en-US" altLang="zh-CN" sz="2800" dirty="0"/>
              <a:t>N</a:t>
            </a:r>
            <a:r>
              <a:rPr lang="zh-CN" altLang="en-US" sz="2800" dirty="0"/>
              <a:t>个节点的树，每个点有一个权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zh-CN" altLang="en-US" sz="2800" dirty="0" smtClean="0"/>
              <a:t>对于</a:t>
            </a:r>
            <a:r>
              <a:rPr lang="en-US" altLang="zh-CN" sz="2800" dirty="0"/>
              <a:t>M</a:t>
            </a:r>
            <a:r>
              <a:rPr lang="zh-CN" altLang="en-US" sz="2800" dirty="0"/>
              <a:t>个询问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u,v,k</a:t>
            </a:r>
            <a:r>
              <a:rPr lang="en-US" altLang="zh-CN" sz="2800" dirty="0"/>
              <a:t>)</a:t>
            </a:r>
            <a:r>
              <a:rPr lang="zh-CN" altLang="en-US" sz="2800" dirty="0"/>
              <a:t>，你需要回答</a:t>
            </a:r>
            <a:r>
              <a:rPr lang="en-US" altLang="zh-CN" sz="2800" dirty="0"/>
              <a:t>u </a:t>
            </a:r>
            <a:r>
              <a:rPr lang="en-US" altLang="zh-CN" sz="2800" dirty="0" err="1"/>
              <a:t>xor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lastans</a:t>
            </a:r>
            <a:r>
              <a:rPr lang="zh-CN" altLang="en-US" sz="2800" dirty="0"/>
              <a:t>和</a:t>
            </a:r>
            <a:r>
              <a:rPr lang="en-US" altLang="zh-CN" sz="2800" dirty="0"/>
              <a:t>v</a:t>
            </a:r>
            <a:r>
              <a:rPr lang="zh-CN" altLang="en-US" sz="2800" dirty="0"/>
              <a:t>这两个节点间第</a:t>
            </a:r>
            <a:r>
              <a:rPr lang="en-US" altLang="zh-CN" sz="2800" dirty="0"/>
              <a:t>K</a:t>
            </a:r>
            <a:r>
              <a:rPr lang="zh-CN" altLang="en-US" sz="2800" dirty="0"/>
              <a:t>小的点权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其中</a:t>
            </a:r>
            <a:r>
              <a:rPr lang="en-US" altLang="zh-CN" sz="2500" dirty="0" err="1"/>
              <a:t>lastans</a:t>
            </a:r>
            <a:r>
              <a:rPr lang="zh-CN" altLang="en-US" sz="2500" dirty="0"/>
              <a:t>是上一个询问的答案，初始为</a:t>
            </a:r>
            <a:r>
              <a:rPr lang="en-US" altLang="zh-CN" sz="2500" dirty="0"/>
              <a:t>0</a:t>
            </a:r>
            <a:r>
              <a:rPr lang="zh-CN" altLang="en-US" sz="2500" dirty="0"/>
              <a:t>，即第一</a:t>
            </a:r>
            <a:r>
              <a:rPr lang="zh-CN" altLang="en-US" sz="2500" dirty="0" smtClean="0"/>
              <a:t>个询问</a:t>
            </a:r>
            <a:r>
              <a:rPr lang="zh-CN" altLang="en-US" sz="2500" dirty="0"/>
              <a:t>的</a:t>
            </a:r>
            <a:r>
              <a:rPr lang="en-US" altLang="zh-CN" sz="2500" dirty="0"/>
              <a:t>u</a:t>
            </a:r>
            <a:r>
              <a:rPr lang="zh-CN" altLang="en-US" sz="2500" dirty="0"/>
              <a:t>是明文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r>
              <a:rPr lang="en-US" altLang="zh-CN" sz="2500" dirty="0" smtClean="0"/>
              <a:t>N,M&lt;=100000</a:t>
            </a:r>
            <a:endParaRPr lang="zh-CN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BZOJ2588 Count </a:t>
            </a:r>
            <a:r>
              <a:rPr lang="en-US" altLang="zh-CN" sz="4000" dirty="0"/>
              <a:t>on a tree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36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维护差分后的数列</a:t>
            </a:r>
            <a:endParaRPr lang="en-US" altLang="zh-CN" sz="2400" dirty="0" smtClean="0"/>
          </a:p>
          <a:p>
            <a:r>
              <a:rPr lang="zh-CN" altLang="en-US" sz="2400" dirty="0" smtClean="0"/>
              <a:t>答案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有几段连续相同的数</a:t>
            </a:r>
            <a:endParaRPr lang="en-US" altLang="zh-CN" sz="2400" dirty="0" smtClean="0"/>
          </a:p>
          <a:p>
            <a:r>
              <a:rPr lang="zh-CN" altLang="en-US" sz="2400" dirty="0" smtClean="0"/>
              <a:t>长为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的连续段应该删掉</a:t>
            </a:r>
            <a:endParaRPr lang="en-US" altLang="zh-CN" sz="2400" dirty="0" smtClean="0"/>
          </a:p>
          <a:p>
            <a:r>
              <a:rPr lang="zh-CN" altLang="en-US" sz="2400" dirty="0" smtClean="0"/>
              <a:t>但是区间头尾的长为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的连续段不能删</a:t>
            </a:r>
            <a:endParaRPr lang="en-US" altLang="zh-CN" sz="2400" dirty="0" smtClean="0"/>
          </a:p>
          <a:p>
            <a:r>
              <a:rPr lang="zh-CN" altLang="en-US" sz="2400" dirty="0" smtClean="0"/>
              <a:t>连续两个长为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的连续段不能同时删掉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每个区间维护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l,r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[l+1,r]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[l,r-1]3</a:t>
            </a:r>
            <a:r>
              <a:rPr lang="zh-CN" altLang="en-US" sz="2400" dirty="0" smtClean="0"/>
              <a:t>段内，在上述要求下有几段连续相同的数（除了头尾长度为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的连续段不能删以外）</a:t>
            </a:r>
            <a:endParaRPr lang="en-US" altLang="zh-CN" sz="2400" dirty="0" smtClean="0"/>
          </a:p>
          <a:p>
            <a:r>
              <a:rPr lang="zh-CN" altLang="en-US" sz="2400" dirty="0" smtClean="0"/>
              <a:t>合并两个区间时，如果结合点有落单的长为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的连续段，可以判断出该段到底舍弃还是不舍弃</a:t>
            </a:r>
            <a:endParaRPr lang="en-US" altLang="zh-CN" sz="2400" dirty="0" smtClean="0"/>
          </a:p>
          <a:p>
            <a:r>
              <a:rPr lang="zh-CN" altLang="en-US" sz="2400" dirty="0" smtClean="0"/>
              <a:t>根据判断结果，选择应该取上述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段的哪段的答案进行合并</a:t>
            </a:r>
            <a:endParaRPr lang="en-US" altLang="zh-C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90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6161589" cy="468838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序列上端点相减可以得到一个区间</a:t>
            </a:r>
            <a:endParaRPr lang="en-US" altLang="zh-CN" sz="2800" dirty="0" smtClean="0"/>
          </a:p>
          <a:p>
            <a:r>
              <a:rPr lang="zh-CN" altLang="en-US" sz="2800" dirty="0" smtClean="0"/>
              <a:t>如何得到树上两点之间的路径？</a:t>
            </a:r>
            <a:endParaRPr lang="en-US" altLang="zh-CN" sz="2800" dirty="0" smtClean="0"/>
          </a:p>
          <a:p>
            <a:r>
              <a:rPr lang="zh-CN" altLang="en-US" sz="2800" dirty="0" smtClean="0"/>
              <a:t>每个点新建一棵线段树，代表从根到它路径上所有点的权值构成的权值线段树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u~v</a:t>
            </a:r>
            <a:r>
              <a:rPr lang="zh-CN" altLang="en-US" sz="2800" dirty="0" smtClean="0"/>
              <a:t>的路径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u-lca+v-lca</a:t>
            </a:r>
            <a:r>
              <a:rPr lang="en-US" altLang="zh-CN" sz="2800" dirty="0" smtClean="0"/>
              <a:t>+&lt;</a:t>
            </a:r>
            <a:r>
              <a:rPr lang="en-US" altLang="zh-CN" sz="2800" dirty="0" err="1" smtClean="0"/>
              <a:t>lca</a:t>
            </a:r>
            <a:r>
              <a:rPr lang="zh-CN" altLang="en-US" sz="2800" dirty="0" smtClean="0"/>
              <a:t>单点</a:t>
            </a:r>
            <a:r>
              <a:rPr lang="en-US" altLang="zh-CN" sz="2800" dirty="0" smtClean="0"/>
              <a:t>&gt;</a:t>
            </a:r>
          </a:p>
          <a:p>
            <a:r>
              <a:rPr lang="zh-CN" altLang="en-US" sz="2800" dirty="0" smtClean="0"/>
              <a:t>三棵线段树一起查询</a:t>
            </a:r>
            <a:endParaRPr lang="en-US" altLang="zh-CN" sz="2800" dirty="0" smtClean="0"/>
          </a:p>
          <a:p>
            <a:r>
              <a:rPr lang="zh-CN" altLang="en-US" sz="2800" dirty="0"/>
              <a:t>整体二</a:t>
            </a:r>
            <a:r>
              <a:rPr lang="zh-CN" altLang="en-US" sz="2800" dirty="0" smtClean="0"/>
              <a:t>分，算法同上题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解法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7516085" y="3648891"/>
            <a:ext cx="445726" cy="478971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lowchart: Connector 4"/>
          <p:cNvSpPr/>
          <p:nvPr/>
        </p:nvSpPr>
        <p:spPr>
          <a:xfrm>
            <a:off x="7124072" y="4795811"/>
            <a:ext cx="445726" cy="4789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Connector 5"/>
          <p:cNvSpPr/>
          <p:nvPr/>
        </p:nvSpPr>
        <p:spPr>
          <a:xfrm>
            <a:off x="6716803" y="6006736"/>
            <a:ext cx="445726" cy="4789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lowchart: Connector 6"/>
          <p:cNvSpPr/>
          <p:nvPr/>
        </p:nvSpPr>
        <p:spPr>
          <a:xfrm>
            <a:off x="7916072" y="4770775"/>
            <a:ext cx="445726" cy="4789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Connector 7"/>
          <p:cNvSpPr/>
          <p:nvPr/>
        </p:nvSpPr>
        <p:spPr>
          <a:xfrm>
            <a:off x="8411708" y="5984070"/>
            <a:ext cx="445726" cy="4789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6939666" y="5274782"/>
            <a:ext cx="407269" cy="7319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8138935" y="5249746"/>
            <a:ext cx="495636" cy="7343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3749" y="6013304"/>
            <a:ext cx="816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endParaRPr lang="zh-CN" altLang="en-US" sz="2400" baseline="-25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2948" y="6006736"/>
            <a:ext cx="816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zh-CN" altLang="en-US" sz="2400" baseline="-25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2871" y="3637893"/>
            <a:ext cx="11692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LCA</a:t>
            </a:r>
            <a:endParaRPr lang="zh-CN" altLang="en-US" sz="2400" baseline="-25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flipH="1">
            <a:off x="7346935" y="4127862"/>
            <a:ext cx="392013" cy="667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7" idx="0"/>
          </p:cNvCxnSpPr>
          <p:nvPr/>
        </p:nvCxnSpPr>
        <p:spPr>
          <a:xfrm>
            <a:off x="7738948" y="4127862"/>
            <a:ext cx="399987" cy="6429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7516085" y="2365552"/>
            <a:ext cx="445726" cy="478971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20"/>
          <p:cNvCxnSpPr>
            <a:stCxn id="20" idx="4"/>
            <a:endCxn id="4" idx="0"/>
          </p:cNvCxnSpPr>
          <p:nvPr/>
        </p:nvCxnSpPr>
        <p:spPr>
          <a:xfrm>
            <a:off x="7738948" y="2844523"/>
            <a:ext cx="0" cy="8043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27081" y="2356356"/>
            <a:ext cx="11692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zh-CN" altLang="en-US" sz="2400" baseline="-25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有一棵树，初始时只有根节点</a:t>
            </a:r>
            <a:endParaRPr lang="en-US" altLang="zh-CN" sz="2800" dirty="0" smtClean="0"/>
          </a:p>
          <a:p>
            <a:r>
              <a:rPr lang="zh-CN" altLang="en-US" sz="2800" dirty="0" smtClean="0"/>
              <a:t>节点带权值</a:t>
            </a:r>
            <a:endParaRPr lang="en-US" altLang="zh-CN" sz="2800" dirty="0" smtClean="0"/>
          </a:p>
          <a:p>
            <a:r>
              <a:rPr lang="zh-CN" altLang="en-US" sz="2800" dirty="0" smtClean="0"/>
              <a:t>每次操作为一个节点加一个儿子，并求从根到它的路径上的最长不降子序列的长度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N&lt;=100000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最长不降子序列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94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如何用线段树求普通序列的最长不降子序列？</a:t>
            </a:r>
            <a:endParaRPr lang="en-US" altLang="zh-CN" sz="2800" dirty="0" smtClean="0"/>
          </a:p>
          <a:p>
            <a:r>
              <a:rPr lang="en-US" altLang="zh-CN" sz="2800" dirty="0" smtClean="0"/>
              <a:t>DP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 = max{f[j] | a[j]&lt;=a[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]} +1</a:t>
            </a:r>
          </a:p>
          <a:p>
            <a:r>
              <a:rPr lang="zh-CN" altLang="en-US" sz="2800" dirty="0" smtClean="0"/>
              <a:t>求区间</a:t>
            </a:r>
            <a:r>
              <a:rPr lang="en-US" altLang="zh-CN" sz="2800" dirty="0" smtClean="0"/>
              <a:t>[0,a[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]]</a:t>
            </a:r>
            <a:r>
              <a:rPr lang="zh-CN" altLang="en-US" sz="2800" dirty="0" smtClean="0"/>
              <a:t>内的最大权值</a:t>
            </a:r>
            <a:endParaRPr lang="en-US" altLang="zh-CN" sz="2800" dirty="0" smtClean="0"/>
          </a:p>
          <a:p>
            <a:r>
              <a:rPr lang="zh-CN" altLang="en-US" sz="2800" dirty="0" smtClean="0"/>
              <a:t>将位置</a:t>
            </a: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的值修改为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</a:p>
          <a:p>
            <a:r>
              <a:rPr lang="zh-CN" altLang="en-US" sz="2800" dirty="0"/>
              <a:t>线段</a:t>
            </a:r>
            <a:r>
              <a:rPr lang="zh-CN" altLang="en-US" sz="2800" dirty="0" smtClean="0"/>
              <a:t>树的区间最大值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单点修改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简化问题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42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可持久化</a:t>
            </a:r>
            <a:endParaRPr lang="en-US" altLang="zh-CN" sz="2800" dirty="0" smtClean="0"/>
          </a:p>
          <a:p>
            <a:r>
              <a:rPr lang="zh-CN" altLang="en-US" sz="2800" dirty="0" smtClean="0"/>
              <a:t>结合上一道题的做法，新增节点的时候，以它的父亲的线段树为基础，新建一棵线段树即可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5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不用可持久化线段树能做吗？</a:t>
            </a:r>
            <a:endParaRPr lang="en-US" altLang="zh-CN" sz="2800" dirty="0" smtClean="0"/>
          </a:p>
          <a:p>
            <a:r>
              <a:rPr lang="zh-CN" altLang="en-US" sz="2800" dirty="0" smtClean="0"/>
              <a:t>先不回答询问，把整棵树建出来</a:t>
            </a:r>
            <a:endParaRPr lang="en-US" altLang="zh-CN" sz="2800" dirty="0" smtClean="0"/>
          </a:p>
          <a:p>
            <a:r>
              <a:rPr lang="en-US" altLang="zh-CN" sz="2800" dirty="0" smtClean="0"/>
              <a:t>DFS</a:t>
            </a:r>
            <a:r>
              <a:rPr lang="zh-CN" altLang="en-US" sz="2800" dirty="0" smtClean="0"/>
              <a:t>整棵树</a:t>
            </a:r>
            <a:endParaRPr lang="en-US" altLang="zh-CN" sz="2800" dirty="0" smtClean="0"/>
          </a:p>
          <a:p>
            <a:r>
              <a:rPr lang="zh-CN" altLang="en-US" sz="2800" dirty="0"/>
              <a:t>向下</a:t>
            </a:r>
            <a:r>
              <a:rPr lang="zh-CN" altLang="en-US" sz="2800" dirty="0" smtClean="0"/>
              <a:t>走时，线段树该怎么修改就怎么改</a:t>
            </a:r>
            <a:endParaRPr lang="en-US" altLang="zh-CN" sz="2800" dirty="0" smtClean="0"/>
          </a:p>
          <a:p>
            <a:r>
              <a:rPr lang="zh-CN" altLang="en-US" sz="2800" dirty="0" smtClean="0"/>
              <a:t>回溯时，执行到达这个点时做的操作的逆操作</a:t>
            </a:r>
            <a:endParaRPr lang="en-US" altLang="zh-CN" sz="2800" dirty="0" smtClean="0"/>
          </a:p>
          <a:p>
            <a:r>
              <a:rPr lang="zh-CN" altLang="en-US" sz="2800" smtClean="0"/>
              <a:t>需要记下来每个点对线段树作了什么操作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拓展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060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平衡树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320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维护序列的信息</a:t>
            </a:r>
            <a:endParaRPr lang="en-US" altLang="zh-CN" sz="2800" dirty="0" smtClean="0"/>
          </a:p>
          <a:p>
            <a:r>
              <a:rPr lang="zh-CN" altLang="en-US" sz="2800" dirty="0" smtClean="0"/>
              <a:t>单点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区间修改</a:t>
            </a:r>
            <a:endParaRPr lang="en-US" altLang="zh-CN" sz="2800" dirty="0" smtClean="0"/>
          </a:p>
          <a:p>
            <a:r>
              <a:rPr lang="zh-CN" altLang="en-US" sz="2800" dirty="0" smtClean="0"/>
              <a:t>单点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区间查询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单点插入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800" dirty="0"/>
              <a:t>线段</a:t>
            </a:r>
            <a:r>
              <a:rPr lang="zh-CN" altLang="en-US" sz="2800" dirty="0" smtClean="0"/>
              <a:t>树能做的平衡树都能做</a:t>
            </a:r>
            <a:endParaRPr lang="en-US" altLang="zh-CN" sz="2800" dirty="0" smtClean="0"/>
          </a:p>
          <a:p>
            <a:r>
              <a:rPr lang="zh-CN" altLang="en-US" sz="2800" dirty="0"/>
              <a:t>线段</a:t>
            </a:r>
            <a:r>
              <a:rPr lang="zh-CN" altLang="en-US" sz="2800" dirty="0" smtClean="0"/>
              <a:t>树不支持动态插入元素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除非离线</a:t>
            </a:r>
            <a:endParaRPr lang="en-US" altLang="zh-CN" sz="25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平衡树能用来做什么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52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一棵二叉树</a:t>
            </a:r>
            <a:endParaRPr lang="en-US" altLang="zh-CN" sz="2800" dirty="0" smtClean="0"/>
          </a:p>
          <a:p>
            <a:r>
              <a:rPr lang="zh-CN" altLang="en-US" sz="2800" dirty="0" smtClean="0"/>
              <a:t>每个节点有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个子节点</a:t>
            </a:r>
            <a:endParaRPr lang="en-US" altLang="zh-CN" sz="2800" dirty="0" smtClean="0"/>
          </a:p>
          <a:p>
            <a:r>
              <a:rPr lang="zh-CN" altLang="en-US" sz="2800" dirty="0" smtClean="0"/>
              <a:t>每个节点记录了一个权值</a:t>
            </a:r>
            <a:endParaRPr lang="en-US" altLang="zh-CN" sz="2800" dirty="0" smtClean="0"/>
          </a:p>
          <a:p>
            <a:r>
              <a:rPr lang="zh-CN" altLang="en-US" sz="2800" dirty="0"/>
              <a:t>每个节点</a:t>
            </a:r>
            <a:r>
              <a:rPr lang="zh-CN" altLang="en-US" sz="2800" dirty="0" smtClean="0"/>
              <a:t>满足：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自身权值</a:t>
            </a:r>
            <a:r>
              <a:rPr lang="en-US" altLang="zh-CN" sz="2500" dirty="0" smtClean="0"/>
              <a:t>&gt;=</a:t>
            </a:r>
            <a:r>
              <a:rPr lang="zh-CN" altLang="en-US" sz="2500" dirty="0" smtClean="0"/>
              <a:t>左子树中所有点的权值</a:t>
            </a:r>
            <a:endParaRPr lang="en-US" altLang="zh-CN" sz="2500" dirty="0" smtClean="0"/>
          </a:p>
          <a:p>
            <a:pPr lvl="1"/>
            <a:r>
              <a:rPr lang="zh-CN" altLang="en-US" sz="2500" dirty="0"/>
              <a:t>自身权</a:t>
            </a:r>
            <a:r>
              <a:rPr lang="zh-CN" altLang="en-US" sz="2500" dirty="0" smtClean="0"/>
              <a:t>值</a:t>
            </a:r>
            <a:r>
              <a:rPr lang="en-US" altLang="zh-CN" sz="2500" dirty="0" smtClean="0"/>
              <a:t>&lt;=</a:t>
            </a:r>
            <a:r>
              <a:rPr lang="zh-CN" altLang="en-US" sz="2500" dirty="0"/>
              <a:t>右</a:t>
            </a:r>
            <a:r>
              <a:rPr lang="zh-CN" altLang="en-US" sz="2500" dirty="0" smtClean="0"/>
              <a:t>子树</a:t>
            </a:r>
            <a:r>
              <a:rPr lang="zh-CN" altLang="en-US" sz="2500" dirty="0"/>
              <a:t>中所有点的权</a:t>
            </a:r>
            <a:r>
              <a:rPr lang="zh-CN" altLang="en-US" sz="2500" dirty="0" smtClean="0"/>
              <a:t>值</a:t>
            </a:r>
            <a:endParaRPr lang="en-US" altLang="zh-CN" sz="2500" dirty="0" smtClean="0"/>
          </a:p>
          <a:p>
            <a:r>
              <a:rPr lang="zh-CN" altLang="en-US" sz="2800" dirty="0" smtClean="0"/>
              <a:t>支持：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动态插入节点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查询</a:t>
            </a:r>
            <a:r>
              <a:rPr lang="zh-CN" altLang="en-US" sz="2500" dirty="0"/>
              <a:t>权</a:t>
            </a:r>
            <a:r>
              <a:rPr lang="zh-CN" altLang="en-US" sz="2500" dirty="0" smtClean="0"/>
              <a:t>值第</a:t>
            </a:r>
            <a:r>
              <a:rPr lang="en-US" altLang="zh-CN" sz="2500" dirty="0" smtClean="0"/>
              <a:t>k</a:t>
            </a:r>
            <a:r>
              <a:rPr lang="zh-CN" altLang="en-US" sz="2500" dirty="0" smtClean="0"/>
              <a:t>大的节点</a:t>
            </a:r>
            <a:endParaRPr lang="en-US" altLang="zh-CN" sz="2500" dirty="0" smtClean="0"/>
          </a:p>
          <a:p>
            <a:pPr lvl="1"/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引子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二叉排序树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39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示例</a:t>
            </a:r>
            <a:endParaRPr lang="en-US" sz="4000" dirty="0"/>
          </a:p>
        </p:txBody>
      </p:sp>
      <p:pic>
        <p:nvPicPr>
          <p:cNvPr id="22530" name="Picture 2" descr="https://pic002.cnblogs.com/images/2012/457289/2012110918051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0" y="2010568"/>
            <a:ext cx="4765199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动态插入节点</a:t>
            </a:r>
            <a:endParaRPr lang="en-US" altLang="zh-CN" sz="2800" dirty="0" smtClean="0"/>
          </a:p>
          <a:p>
            <a:r>
              <a:rPr lang="zh-CN" altLang="en-US" sz="2800" dirty="0" smtClean="0"/>
              <a:t>查询</a:t>
            </a:r>
            <a:r>
              <a:rPr lang="zh-CN" altLang="en-US" sz="2800" dirty="0"/>
              <a:t>权</a:t>
            </a:r>
            <a:r>
              <a:rPr lang="zh-CN" altLang="en-US" sz="2800" dirty="0" smtClean="0"/>
              <a:t>值第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大的节点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如果把所有节点按权值从小到大排序，一棵子树就对应了序列的一个区间</a:t>
            </a:r>
            <a:endParaRPr lang="en-US" altLang="zh-CN" sz="2800" dirty="0" smtClean="0"/>
          </a:p>
          <a:p>
            <a:r>
              <a:rPr lang="zh-CN" altLang="en-US" sz="2800" dirty="0" smtClean="0"/>
              <a:t>维护子树信息相当于维护区间信息</a:t>
            </a:r>
            <a:endParaRPr lang="en-US" altLang="zh-CN" sz="2800" dirty="0" smtClean="0"/>
          </a:p>
          <a:p>
            <a:r>
              <a:rPr lang="zh-CN" altLang="en-US" sz="2800" dirty="0"/>
              <a:t>子</a:t>
            </a:r>
            <a:r>
              <a:rPr lang="zh-CN" altLang="en-US" sz="2800" dirty="0" smtClean="0"/>
              <a:t>树和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sym typeface="Wingdings" panose="05000000000000000000" pitchFamily="2" charset="2"/>
              </a:rPr>
              <a:t>区间和</a:t>
            </a:r>
            <a:endParaRPr lang="en-US" altLang="zh-CN" sz="2800" dirty="0" smtClean="0"/>
          </a:p>
          <a:p>
            <a:r>
              <a:rPr lang="zh-CN" altLang="en-US" sz="2800" dirty="0"/>
              <a:t>子</a:t>
            </a:r>
            <a:r>
              <a:rPr lang="zh-CN" altLang="en-US" sz="2800" dirty="0" smtClean="0"/>
              <a:t>树最大值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sym typeface="Wingdings" panose="05000000000000000000" pitchFamily="2" charset="2"/>
              </a:rPr>
              <a:t>区间最大值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……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 smtClean="0"/>
          </a:p>
          <a:p>
            <a:pPr lvl="1"/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功能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05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如果操作改成：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区间加一个等差数列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区间求和</a:t>
            </a:r>
            <a:endParaRPr lang="en-US" altLang="zh-CN" sz="2500" dirty="0" smtClean="0"/>
          </a:p>
          <a:p>
            <a:r>
              <a:rPr lang="zh-CN" altLang="en-US" sz="2800" dirty="0"/>
              <a:t>不</a:t>
            </a:r>
            <a:r>
              <a:rPr lang="zh-CN" altLang="en-US" sz="2800" dirty="0" smtClean="0"/>
              <a:t>差分也可以强行做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设计什么标记？</a:t>
            </a:r>
            <a:endParaRPr lang="en-US" altLang="zh-CN" sz="2800" dirty="0" smtClean="0"/>
          </a:p>
          <a:p>
            <a:r>
              <a:rPr lang="zh-CN" altLang="en-US" sz="2800" dirty="0" smtClean="0"/>
              <a:t>标记如何下放？</a:t>
            </a:r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拓展</a:t>
            </a:r>
          </a:p>
        </p:txBody>
      </p:sp>
    </p:spTree>
    <p:extLst>
      <p:ext uri="{BB962C8B-B14F-4D97-AF65-F5344CB8AC3E}">
        <p14:creationId xmlns:p14="http://schemas.microsoft.com/office/powerpoint/2010/main" val="29808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查询、插入操作都可以通过从树根开始，沿着左儿子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右儿子走一遍，直到叶子节点的过程实现</a:t>
            </a:r>
            <a:endParaRPr lang="en-US" altLang="zh-CN" sz="2800" dirty="0" smtClean="0"/>
          </a:p>
          <a:p>
            <a:r>
              <a:rPr lang="zh-CN" altLang="en-US" sz="2800" dirty="0" smtClean="0"/>
              <a:t>插入新节点后需要更新从根到它的路径上的节点的信息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实现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42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维护区间信息</a:t>
            </a:r>
            <a:endParaRPr lang="en-US" sz="40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线段树维护区间信息时，通过合并两个子区间的信息获得大区间的信息</a:t>
            </a:r>
            <a:endParaRPr lang="en-US" altLang="zh-CN" sz="2800" dirty="0" smtClean="0"/>
          </a:p>
          <a:p>
            <a:r>
              <a:rPr lang="zh-CN" altLang="en-US" sz="2800" dirty="0"/>
              <a:t>二叉排序树</a:t>
            </a:r>
            <a:r>
              <a:rPr lang="zh-CN" altLang="en-US" sz="2800" dirty="0" smtClean="0"/>
              <a:t>维护</a:t>
            </a:r>
            <a:r>
              <a:rPr lang="zh-CN" altLang="en-US" sz="2800" dirty="0"/>
              <a:t>区间信息时，通过合并两</a:t>
            </a:r>
            <a:r>
              <a:rPr lang="zh-CN" altLang="en-US" sz="2800" dirty="0" smtClean="0"/>
              <a:t>个子树对应的区间的信息，外加根节点单点的信息，获得整棵树对应的区间的信息</a:t>
            </a:r>
            <a:endParaRPr lang="en-US" altLang="zh-CN" sz="2800" dirty="0" smtClean="0"/>
          </a:p>
          <a:p>
            <a:r>
              <a:rPr lang="en-US" altLang="zh-CN" sz="3100" dirty="0"/>
              <a:t>update(k</a:t>
            </a:r>
            <a:r>
              <a:rPr lang="en-US" altLang="zh-CN" sz="3100" dirty="0" smtClean="0"/>
              <a:t>)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示例：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650" y="4549676"/>
            <a:ext cx="8515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update(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sum[k] = sum[l[k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+ sum[r[k]]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v[k];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size[k] = size[l[k]] + size[r[k]]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Min[k] = min(Min[l[k]], Min[r[k]]); 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Min[k]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min(Min[k],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v[k]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插入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07248"/>
            <a:ext cx="6845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v[x]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(l[k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nul)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fa[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k;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l[k]);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(r[k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nul)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fa[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k;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r[k]);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update(k);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85332" y="1690689"/>
            <a:ext cx="2950464" cy="470928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v[k]</a:t>
            </a:r>
            <a:r>
              <a:rPr lang="zh-CN" altLang="en-US" sz="2400" dirty="0" smtClean="0"/>
              <a:t>：节点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的权值</a:t>
            </a:r>
            <a:endParaRPr lang="en-US" altLang="zh-CN" sz="2400" dirty="0" smtClean="0"/>
          </a:p>
          <a:p>
            <a:r>
              <a:rPr lang="en-US" altLang="zh-CN" sz="2400" dirty="0" smtClean="0"/>
              <a:t>x</a:t>
            </a:r>
            <a:r>
              <a:rPr lang="zh-CN" altLang="en-US" sz="2400" dirty="0" smtClean="0"/>
              <a:t>：新插入的点</a:t>
            </a:r>
            <a:endParaRPr lang="en-US" altLang="zh-CN" sz="2400" dirty="0" smtClean="0"/>
          </a:p>
          <a:p>
            <a:r>
              <a:rPr lang="en-US" altLang="zh-CN" sz="2400" dirty="0" smtClean="0"/>
              <a:t>l[k]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的左儿子</a:t>
            </a:r>
            <a:endParaRPr lang="en-US" altLang="zh-CN" sz="2400" dirty="0" smtClean="0"/>
          </a:p>
          <a:p>
            <a:r>
              <a:rPr lang="en-US" altLang="zh-CN" sz="2400" dirty="0" smtClean="0"/>
              <a:t>r[k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的右儿子</a:t>
            </a:r>
            <a:endParaRPr lang="en-US" altLang="zh-CN" sz="2400" dirty="0"/>
          </a:p>
          <a:p>
            <a:r>
              <a:rPr lang="en-US" altLang="zh-CN" sz="2400" dirty="0" smtClean="0"/>
              <a:t>fa[k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的父亲</a:t>
            </a:r>
            <a:endParaRPr lang="en-US" altLang="zh-CN" sz="2400" dirty="0" smtClean="0"/>
          </a:p>
          <a:p>
            <a:r>
              <a:rPr lang="en-US" altLang="zh-CN" sz="2400" dirty="0" smtClean="0"/>
              <a:t>update(k)</a:t>
            </a:r>
            <a:r>
              <a:rPr lang="zh-CN" altLang="en-US" sz="2400" dirty="0" smtClean="0"/>
              <a:t>：更新以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为根的子树的信息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3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查询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07248"/>
            <a:ext cx="6845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(size[l[k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]]+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x) 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k;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(size[l[k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]]+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&lt; x) 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-= size[l[k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]]+1;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get(r[k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get(l[k]);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85332" y="1690689"/>
            <a:ext cx="2950464" cy="470928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x</a:t>
            </a:r>
            <a:r>
              <a:rPr lang="zh-CN" altLang="en-US" sz="2400" dirty="0" smtClean="0"/>
              <a:t>：查询第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大的权值</a:t>
            </a:r>
            <a:endParaRPr lang="en-US" altLang="zh-CN" sz="2400" dirty="0" smtClean="0"/>
          </a:p>
          <a:p>
            <a:r>
              <a:rPr lang="en-US" altLang="zh-CN" sz="2400" dirty="0" smtClean="0"/>
              <a:t>l[k]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的左儿子</a:t>
            </a:r>
            <a:endParaRPr lang="en-US" altLang="zh-CN" sz="2400" dirty="0" smtClean="0"/>
          </a:p>
          <a:p>
            <a:r>
              <a:rPr lang="en-US" altLang="zh-CN" sz="2400" dirty="0" smtClean="0"/>
              <a:t>r[k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的右儿子</a:t>
            </a:r>
            <a:endParaRPr lang="en-US" altLang="zh-CN" sz="2400" dirty="0"/>
          </a:p>
          <a:p>
            <a:r>
              <a:rPr lang="en-US" altLang="zh-CN" sz="2400" dirty="0" smtClean="0"/>
              <a:t>size[k]</a:t>
            </a:r>
            <a:r>
              <a:rPr lang="zh-CN" altLang="en-US" sz="2400" dirty="0" smtClean="0"/>
              <a:t>：以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为根的子树大小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530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单点</a:t>
            </a:r>
            <a:r>
              <a:rPr lang="zh-CN" altLang="en-US" sz="4000" dirty="0"/>
              <a:t>删除？</a:t>
            </a:r>
            <a:endParaRPr lang="en-US" sz="40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可以做</a:t>
            </a:r>
            <a:endParaRPr lang="en-US" altLang="zh-CN" sz="2800" dirty="0" smtClean="0"/>
          </a:p>
          <a:p>
            <a:r>
              <a:rPr lang="zh-CN" altLang="en-US" sz="2800" dirty="0" smtClean="0"/>
              <a:t>比较烦</a:t>
            </a:r>
            <a:endParaRPr lang="en-US" altLang="zh-CN" sz="2800" dirty="0"/>
          </a:p>
          <a:p>
            <a:r>
              <a:rPr lang="zh-CN" altLang="en-US" sz="2800" dirty="0" smtClean="0"/>
              <a:t>不重要</a:t>
            </a:r>
            <a:endParaRPr lang="en-US" altLang="zh-CN" sz="2800" dirty="0" smtClean="0"/>
          </a:p>
          <a:p>
            <a:pPr marL="342900" lvl="1" indent="0">
              <a:buNone/>
            </a:pP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35142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实现非常简单</a:t>
            </a:r>
            <a:endParaRPr lang="en-US" altLang="zh-CN" sz="2800" dirty="0" smtClean="0"/>
          </a:p>
          <a:p>
            <a:r>
              <a:rPr lang="zh-CN" altLang="en-US" sz="2800" dirty="0" smtClean="0"/>
              <a:t>功能强大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可惜复杂度不靠谱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总结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73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如果操作为：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插入</a:t>
            </a:r>
            <a:r>
              <a:rPr lang="en-US" altLang="zh-CN" sz="2500" dirty="0" smtClean="0"/>
              <a:t>1</a:t>
            </a:r>
          </a:p>
          <a:p>
            <a:pPr lvl="1"/>
            <a:r>
              <a:rPr lang="zh-CN" altLang="en-US" sz="2500" dirty="0" smtClean="0"/>
              <a:t>插入</a:t>
            </a:r>
            <a:r>
              <a:rPr lang="en-US" altLang="zh-CN" sz="2500" dirty="0" smtClean="0"/>
              <a:t>2</a:t>
            </a:r>
          </a:p>
          <a:p>
            <a:pPr lvl="1"/>
            <a:r>
              <a:rPr lang="zh-CN" altLang="en-US" sz="2500" dirty="0" smtClean="0"/>
              <a:t>插入</a:t>
            </a:r>
            <a:r>
              <a:rPr lang="en-US" altLang="zh-CN" sz="2500" dirty="0" smtClean="0"/>
              <a:t>3</a:t>
            </a:r>
          </a:p>
          <a:p>
            <a:pPr lvl="1"/>
            <a:r>
              <a:rPr lang="en-US" altLang="zh-CN" sz="2500" dirty="0" smtClean="0"/>
              <a:t>……</a:t>
            </a:r>
          </a:p>
          <a:p>
            <a:pPr lvl="1"/>
            <a:r>
              <a:rPr lang="zh-CN" altLang="en-US" sz="2500" dirty="0" smtClean="0"/>
              <a:t>插入</a:t>
            </a:r>
            <a:r>
              <a:rPr lang="en-US" altLang="zh-CN" sz="2500" dirty="0" smtClean="0"/>
              <a:t>n</a:t>
            </a:r>
          </a:p>
          <a:p>
            <a:r>
              <a:rPr lang="zh-CN" altLang="en-US" sz="2800" dirty="0"/>
              <a:t>退化</a:t>
            </a:r>
            <a:r>
              <a:rPr lang="zh-CN" altLang="en-US" sz="2800" dirty="0" smtClean="0"/>
              <a:t>成一条链</a:t>
            </a:r>
            <a:endParaRPr lang="en-US" altLang="zh-CN" sz="2800" dirty="0" smtClean="0"/>
          </a:p>
          <a:p>
            <a:r>
              <a:rPr lang="en-US" altLang="zh-CN" sz="2800" dirty="0" smtClean="0"/>
              <a:t>O(n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二叉排序树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最坏情况复杂度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92" y="1825624"/>
            <a:ext cx="1597152" cy="45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平衡树</a:t>
            </a:r>
            <a:endParaRPr lang="en-US" altLang="zh-CN" sz="2800" dirty="0" smtClean="0"/>
          </a:p>
          <a:p>
            <a:r>
              <a:rPr lang="zh-CN" altLang="en-US" sz="2800" dirty="0" smtClean="0"/>
              <a:t>在满足</a:t>
            </a:r>
            <a:r>
              <a:rPr lang="zh-CN" altLang="en-US" sz="2800" dirty="0"/>
              <a:t>排序</a:t>
            </a:r>
            <a:r>
              <a:rPr lang="zh-CN" altLang="en-US" sz="2800" dirty="0" smtClean="0"/>
              <a:t>二叉树一切性质的前提下，调整二叉树的结构，使得每次操作不那么费时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怎么办？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57" y="3845814"/>
            <a:ext cx="4617129" cy="2689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52" y="3522725"/>
            <a:ext cx="1065082" cy="301218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8837" y="4511040"/>
            <a:ext cx="890016" cy="67932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以下两棵二叉排序树等价：</a:t>
            </a:r>
            <a:endParaRPr lang="en-US" altLang="zh-CN" sz="2800" dirty="0" smtClean="0"/>
          </a:p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棵更平衡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平衡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6735318" y="352348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5757291" y="439972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208395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266944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" name="Straight Arrow Connector 9"/>
          <p:cNvCxnSpPr>
            <a:stCxn id="5" idx="4"/>
            <a:endCxn id="8" idx="0"/>
          </p:cNvCxnSpPr>
          <p:nvPr/>
        </p:nvCxnSpPr>
        <p:spPr>
          <a:xfrm flipH="1">
            <a:off x="5553456" y="4972747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>
            <a:off x="6043803" y="4972747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0198" y="439972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8131302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7189851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 flipH="1">
            <a:off x="7476363" y="4972747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4"/>
            <a:endCxn id="16" idx="0"/>
          </p:cNvCxnSpPr>
          <p:nvPr/>
        </p:nvCxnSpPr>
        <p:spPr>
          <a:xfrm>
            <a:off x="7966710" y="4972747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 flipH="1">
            <a:off x="6043803" y="4096512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  <a:endCxn id="15" idx="0"/>
          </p:cNvCxnSpPr>
          <p:nvPr/>
        </p:nvCxnSpPr>
        <p:spPr>
          <a:xfrm>
            <a:off x="7021830" y="4096512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2376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1295400" y="519214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1868424" y="442569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2417445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2990469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3533394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30" name="Oval 29"/>
          <p:cNvSpPr/>
          <p:nvPr/>
        </p:nvSpPr>
        <p:spPr>
          <a:xfrm>
            <a:off x="4155186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32" name="Straight Arrow Connector 31"/>
          <p:cNvCxnSpPr>
            <a:stCxn id="25" idx="4"/>
            <a:endCxn id="24" idx="0"/>
          </p:cNvCxnSpPr>
          <p:nvPr/>
        </p:nvCxnSpPr>
        <p:spPr>
          <a:xfrm flipH="1">
            <a:off x="1008888" y="5765168"/>
            <a:ext cx="573024" cy="19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5" idx="0"/>
          </p:cNvCxnSpPr>
          <p:nvPr/>
        </p:nvCxnSpPr>
        <p:spPr>
          <a:xfrm flipH="1">
            <a:off x="1581912" y="4998717"/>
            <a:ext cx="573024" cy="19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26" idx="0"/>
          </p:cNvCxnSpPr>
          <p:nvPr/>
        </p:nvCxnSpPr>
        <p:spPr>
          <a:xfrm flipH="1">
            <a:off x="2154936" y="4230620"/>
            <a:ext cx="549021" cy="1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4"/>
            <a:endCxn id="27" idx="0"/>
          </p:cNvCxnSpPr>
          <p:nvPr/>
        </p:nvCxnSpPr>
        <p:spPr>
          <a:xfrm flipH="1">
            <a:off x="2703957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4"/>
            <a:endCxn id="28" idx="0"/>
          </p:cNvCxnSpPr>
          <p:nvPr/>
        </p:nvCxnSpPr>
        <p:spPr>
          <a:xfrm flipH="1">
            <a:off x="3276981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29" idx="0"/>
          </p:cNvCxnSpPr>
          <p:nvPr/>
        </p:nvCxnSpPr>
        <p:spPr>
          <a:xfrm flipH="1">
            <a:off x="3819906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旋转操作可以在保持</a:t>
            </a:r>
            <a:r>
              <a:rPr lang="zh-CN" altLang="en-US" sz="2800" dirty="0"/>
              <a:t>每个节点满足：</a:t>
            </a:r>
            <a:endParaRPr lang="en-US" altLang="zh-CN" sz="2800" dirty="0"/>
          </a:p>
          <a:p>
            <a:pPr lvl="1"/>
            <a:r>
              <a:rPr lang="zh-CN" altLang="en-US" sz="2500" dirty="0"/>
              <a:t>自身权值</a:t>
            </a:r>
            <a:r>
              <a:rPr lang="en-US" altLang="zh-CN" sz="2500" dirty="0"/>
              <a:t>&gt;=</a:t>
            </a:r>
            <a:r>
              <a:rPr lang="zh-CN" altLang="en-US" sz="2500" dirty="0"/>
              <a:t>左子树中所有点的权值</a:t>
            </a:r>
            <a:endParaRPr lang="en-US" altLang="zh-CN" sz="2500" dirty="0"/>
          </a:p>
          <a:p>
            <a:pPr lvl="1"/>
            <a:r>
              <a:rPr lang="zh-CN" altLang="en-US" sz="2500" dirty="0"/>
              <a:t>自身权值</a:t>
            </a:r>
            <a:r>
              <a:rPr lang="en-US" altLang="zh-CN" sz="2500" dirty="0"/>
              <a:t>&lt;=</a:t>
            </a:r>
            <a:r>
              <a:rPr lang="zh-CN" altLang="en-US" sz="2500" dirty="0"/>
              <a:t>右子树中所有点的权值</a:t>
            </a:r>
            <a:endParaRPr lang="en-US" altLang="zh-CN" sz="2500" dirty="0"/>
          </a:p>
          <a:p>
            <a:r>
              <a:rPr lang="zh-CN" altLang="en-US" sz="2800" dirty="0" smtClean="0"/>
              <a:t>的情况下，调整节点之间的位置关系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旋转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06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整个</a:t>
            </a:r>
            <a:r>
              <a:rPr lang="zh-CN" altLang="en-US" sz="2800" dirty="0"/>
              <a:t>国家的交通系统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被看成是一个</a:t>
            </a:r>
            <a:r>
              <a:rPr lang="en-US" altLang="zh-CN" sz="2800" dirty="0"/>
              <a:t>2</a:t>
            </a:r>
            <a:r>
              <a:rPr lang="zh-CN" altLang="en-US" sz="2800" dirty="0"/>
              <a:t>行</a:t>
            </a:r>
            <a:r>
              <a:rPr lang="en-US" altLang="zh-CN" sz="2800" dirty="0"/>
              <a:t>C</a:t>
            </a:r>
            <a:r>
              <a:rPr lang="zh-CN" altLang="en-US" sz="2800" dirty="0"/>
              <a:t>列的矩形网格，网格上的每个点代表一个城市，相邻的城市之间有一条</a:t>
            </a:r>
            <a:r>
              <a:rPr lang="zh-CN" altLang="en-US" sz="2800" dirty="0" smtClean="0"/>
              <a:t>道路。每条道路有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时候会连通有的时候会断开。你</a:t>
            </a:r>
            <a:r>
              <a:rPr lang="zh-CN" altLang="en-US" sz="2800" dirty="0"/>
              <a:t>的任务是根据当前的交通情况回答查询的问题</a:t>
            </a:r>
            <a:r>
              <a:rPr lang="zh-CN" altLang="en-US" sz="2800" dirty="0" smtClean="0"/>
              <a:t>。信息有两种：</a:t>
            </a:r>
            <a:endParaRPr lang="en-US" altLang="zh-CN" sz="2800" dirty="0" smtClean="0"/>
          </a:p>
          <a:p>
            <a:r>
              <a:rPr lang="en-US" altLang="zh-CN" sz="2800" dirty="0" smtClean="0"/>
              <a:t>Close </a:t>
            </a:r>
            <a:r>
              <a:rPr lang="en-US" altLang="zh-CN" sz="2800" dirty="0"/>
              <a:t>r1 c1 r2 c2</a:t>
            </a:r>
            <a:r>
              <a:rPr lang="zh-CN" altLang="en-US" sz="2800" dirty="0" smtClean="0"/>
              <a:t>：城市</a:t>
            </a:r>
            <a:r>
              <a:rPr lang="en-US" altLang="zh-CN" sz="2800" dirty="0"/>
              <a:t>(r1,c1)</a:t>
            </a:r>
            <a:r>
              <a:rPr lang="zh-CN" altLang="en-US" sz="2800" dirty="0"/>
              <a:t>和</a:t>
            </a:r>
            <a:r>
              <a:rPr lang="en-US" altLang="zh-CN" sz="2800" dirty="0"/>
              <a:t>(r2,c2)</a:t>
            </a:r>
            <a:r>
              <a:rPr lang="zh-CN" altLang="en-US" sz="2800" dirty="0"/>
              <a:t>之间的道路被堵塞</a:t>
            </a:r>
            <a:r>
              <a:rPr lang="zh-CN" altLang="en-US" sz="2800" dirty="0" smtClean="0"/>
              <a:t>了，保证它们是相邻的</a:t>
            </a:r>
            <a:endParaRPr lang="en-US" altLang="zh-CN" sz="2800" dirty="0" smtClean="0"/>
          </a:p>
          <a:p>
            <a:r>
              <a:rPr lang="en-US" altLang="zh-CN" sz="2800" dirty="0" smtClean="0"/>
              <a:t>Open </a:t>
            </a:r>
            <a:r>
              <a:rPr lang="en-US" altLang="zh-CN" sz="2800" dirty="0"/>
              <a:t>r1 c1 r2 c2</a:t>
            </a:r>
            <a:r>
              <a:rPr lang="zh-CN" altLang="en-US" sz="2800" dirty="0" smtClean="0"/>
              <a:t>：城市</a:t>
            </a:r>
            <a:r>
              <a:rPr lang="en-US" altLang="zh-CN" sz="2800" dirty="0"/>
              <a:t>(r1,c1)</a:t>
            </a:r>
            <a:r>
              <a:rPr lang="zh-CN" altLang="en-US" sz="2800" dirty="0"/>
              <a:t>和</a:t>
            </a:r>
            <a:r>
              <a:rPr lang="en-US" altLang="zh-CN" sz="2800" dirty="0"/>
              <a:t>(r2,c2)</a:t>
            </a:r>
            <a:r>
              <a:rPr lang="zh-CN" altLang="en-US" sz="2800" dirty="0"/>
              <a:t>之间的道路被疏通</a:t>
            </a:r>
            <a:r>
              <a:rPr lang="zh-CN" altLang="en-US" sz="2800" dirty="0" smtClean="0"/>
              <a:t>了</a:t>
            </a:r>
            <a:r>
              <a:rPr lang="zh-CN" altLang="en-US" sz="2800" dirty="0"/>
              <a:t>，保证它们是相邻的</a:t>
            </a:r>
            <a:endParaRPr lang="en-US" altLang="zh-CN" sz="2800" dirty="0" smtClean="0"/>
          </a:p>
          <a:p>
            <a:r>
              <a:rPr lang="en-US" altLang="zh-CN" sz="2800" dirty="0" smtClean="0"/>
              <a:t>Ask </a:t>
            </a:r>
            <a:r>
              <a:rPr lang="en-US" altLang="zh-CN" sz="2800" dirty="0"/>
              <a:t>r1 c1 r2 c2</a:t>
            </a:r>
            <a:r>
              <a:rPr lang="zh-CN" altLang="en-US" sz="2800" dirty="0"/>
              <a:t>：询问城市</a:t>
            </a:r>
            <a:r>
              <a:rPr lang="en-US" altLang="zh-CN" sz="2800" dirty="0"/>
              <a:t>(r1,c1)</a:t>
            </a:r>
            <a:r>
              <a:rPr lang="zh-CN" altLang="en-US" sz="2800" dirty="0"/>
              <a:t>和</a:t>
            </a:r>
            <a:r>
              <a:rPr lang="en-US" altLang="zh-CN" sz="2800" dirty="0"/>
              <a:t>(r2,c2)</a:t>
            </a:r>
            <a:r>
              <a:rPr lang="zh-CN" altLang="en-US" sz="2800" dirty="0"/>
              <a:t>是否</a:t>
            </a:r>
            <a:r>
              <a:rPr lang="zh-CN" altLang="en-US" sz="2800" dirty="0" smtClean="0"/>
              <a:t>连通。</a:t>
            </a:r>
            <a:endParaRPr lang="en-US" altLang="zh-CN" sz="2800" dirty="0" smtClean="0"/>
          </a:p>
          <a:p>
            <a:r>
              <a:rPr lang="en-US" altLang="zh-CN" sz="2800" dirty="0" smtClean="0"/>
              <a:t>C,Q&lt;=100000</a:t>
            </a:r>
            <a:endParaRPr lang="en-US" altLang="zh-CN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SHOI2008 </a:t>
            </a:r>
            <a:r>
              <a:rPr lang="zh-CN" altLang="en-US" sz="4000" dirty="0" smtClean="0"/>
              <a:t>堵塞的交通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62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对权值为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的点作左旋操作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可能是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？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的左儿子或右儿子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左</a:t>
            </a:r>
            <a:r>
              <a:rPr lang="zh-CN" altLang="en-US" sz="4000" dirty="0" smtClean="0"/>
              <a:t>旋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260854" y="402336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037713" y="4920388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488817" y="571445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547366" y="571445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2833878" y="5493412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3324225" y="5493412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382744" y="492038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>
            <a:off x="2547366" y="4596384"/>
            <a:ext cx="776859" cy="32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 flipH="1">
            <a:off x="1669256" y="4596384"/>
            <a:ext cx="878110" cy="32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4"/>
            <a:endCxn id="4" idx="0"/>
          </p:cNvCxnSpPr>
          <p:nvPr/>
        </p:nvCxnSpPr>
        <p:spPr>
          <a:xfrm>
            <a:off x="2547366" y="3626327"/>
            <a:ext cx="0" cy="3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60854" y="305330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5847016" y="48332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675025" y="4023286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5310758" y="57003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7497795" y="48332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7" name="Straight Arrow Connector 26"/>
          <p:cNvCxnSpPr>
            <a:stCxn id="24" idx="4"/>
            <a:endCxn id="26" idx="0"/>
          </p:cNvCxnSpPr>
          <p:nvPr/>
        </p:nvCxnSpPr>
        <p:spPr>
          <a:xfrm>
            <a:off x="6961537" y="4596310"/>
            <a:ext cx="822770" cy="23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597270" y="5406302"/>
            <a:ext cx="536258" cy="2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398275" y="568205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0" name="Straight Arrow Connector 29"/>
          <p:cNvCxnSpPr>
            <a:stCxn id="24" idx="4"/>
            <a:endCxn id="23" idx="0"/>
          </p:cNvCxnSpPr>
          <p:nvPr/>
        </p:nvCxnSpPr>
        <p:spPr>
          <a:xfrm flipH="1">
            <a:off x="6133528" y="4596310"/>
            <a:ext cx="828009" cy="23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9" idx="0"/>
          </p:cNvCxnSpPr>
          <p:nvPr/>
        </p:nvCxnSpPr>
        <p:spPr>
          <a:xfrm>
            <a:off x="6133528" y="5406302"/>
            <a:ext cx="551259" cy="27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4"/>
            <a:endCxn id="24" idx="0"/>
          </p:cNvCxnSpPr>
          <p:nvPr/>
        </p:nvCxnSpPr>
        <p:spPr>
          <a:xfrm>
            <a:off x="6961537" y="3626327"/>
            <a:ext cx="0" cy="3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75025" y="305330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67" name="Right Arrow 66"/>
          <p:cNvSpPr/>
          <p:nvPr/>
        </p:nvSpPr>
        <p:spPr>
          <a:xfrm>
            <a:off x="4359163" y="3981464"/>
            <a:ext cx="790575" cy="61484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Callout 3 35"/>
          <p:cNvSpPr/>
          <p:nvPr/>
        </p:nvSpPr>
        <p:spPr>
          <a:xfrm>
            <a:off x="2175051" y="2762088"/>
            <a:ext cx="1133856" cy="341376"/>
          </a:xfrm>
          <a:prstGeom prst="borderCallout3">
            <a:avLst>
              <a:gd name="adj1" fmla="val 100893"/>
              <a:gd name="adj2" fmla="val 3495"/>
              <a:gd name="adj3" fmla="val 104465"/>
              <a:gd name="adj4" fmla="val -147850"/>
              <a:gd name="adj5" fmla="val 1117857"/>
              <a:gd name="adj6" fmla="val -147850"/>
              <a:gd name="adj7" fmla="val 1116535"/>
              <a:gd name="adj8" fmla="val -1341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左旋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代码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28650" y="1595021"/>
            <a:ext cx="63207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lt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urn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ft = fa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gf = fa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[ft];</a:t>
            </a:r>
          </a:p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isleft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(ft)) l[gf]=k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r[gf]=k;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fa[k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gf;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[ft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r[ft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ft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fa[r[ft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= ft;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update(k);</a:t>
            </a:r>
            <a:endParaRPr lang="zh-CN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193536" y="2410154"/>
            <a:ext cx="2950464" cy="43932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k</a:t>
            </a:r>
            <a:r>
              <a:rPr lang="zh-CN" altLang="en-US" sz="2400" dirty="0" smtClean="0"/>
              <a:t>：被转的节点</a:t>
            </a:r>
            <a:endParaRPr lang="en-US" altLang="zh-CN" sz="2400" dirty="0" smtClean="0"/>
          </a:p>
          <a:p>
            <a:r>
              <a:rPr lang="en-US" altLang="zh-CN" sz="2400" dirty="0"/>
              <a:t>fa[k]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的父节点</a:t>
            </a:r>
            <a:endParaRPr lang="en-US" altLang="zh-CN" sz="2400" dirty="0" smtClean="0"/>
          </a:p>
          <a:p>
            <a:r>
              <a:rPr lang="en-US" altLang="zh-CN" sz="2400" dirty="0"/>
              <a:t>l[k]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/>
              <a:t>的左儿子</a:t>
            </a:r>
            <a:endParaRPr lang="en-US" altLang="zh-CN" sz="2400" dirty="0"/>
          </a:p>
          <a:p>
            <a:r>
              <a:rPr lang="en-US" altLang="zh-CN" sz="2400" dirty="0"/>
              <a:t>r[k]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/>
              <a:t>的右</a:t>
            </a:r>
            <a:r>
              <a:rPr lang="zh-CN" altLang="en-US" sz="2400" dirty="0" smtClean="0"/>
              <a:t>儿子</a:t>
            </a:r>
            <a:endParaRPr lang="en-US" altLang="zh-CN" sz="2400" dirty="0" smtClean="0"/>
          </a:p>
          <a:p>
            <a:r>
              <a:rPr lang="en-US" altLang="zh-CN" sz="2400" dirty="0" err="1" smtClean="0"/>
              <a:t>ft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/>
              <a:t>a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/>
              <a:t>her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的父亲节点</a:t>
            </a:r>
            <a:endParaRPr lang="en-US" altLang="zh-CN" sz="2400" dirty="0" smtClean="0"/>
          </a:p>
          <a:p>
            <a:r>
              <a:rPr lang="en-US" altLang="zh-CN" sz="2400" dirty="0" smtClean="0"/>
              <a:t>gf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g</a:t>
            </a:r>
            <a:r>
              <a:rPr lang="en-US" altLang="zh-CN" sz="2400" dirty="0" smtClean="0"/>
              <a:t>rand</a:t>
            </a:r>
            <a:r>
              <a:rPr lang="en-US" altLang="zh-CN" sz="2400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/>
              <a:t>ather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的祖父节点</a:t>
            </a:r>
            <a:endParaRPr lang="en-US" altLang="zh-CN" sz="2400" dirty="0" smtClean="0"/>
          </a:p>
          <a:p>
            <a:r>
              <a:rPr lang="en-US" altLang="zh-CN" sz="2400" dirty="0"/>
              <a:t>update(k)</a:t>
            </a:r>
            <a:r>
              <a:rPr lang="zh-CN" altLang="en-US" sz="2400" dirty="0"/>
              <a:t>：更新以</a:t>
            </a:r>
            <a:r>
              <a:rPr lang="en-US" altLang="zh-CN" sz="2400" dirty="0"/>
              <a:t>k</a:t>
            </a:r>
            <a:r>
              <a:rPr lang="zh-CN" altLang="en-US" sz="2400" dirty="0"/>
              <a:t>为根的子树的信息</a:t>
            </a:r>
            <a:endParaRPr lang="en-US" altLang="zh-CN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44" y="0"/>
            <a:ext cx="4486657" cy="228624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28650" y="6403324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isleft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 (l[fa[k]]==(k))</a:t>
            </a:r>
          </a:p>
        </p:txBody>
      </p:sp>
    </p:spTree>
    <p:extLst>
      <p:ext uri="{BB962C8B-B14F-4D97-AF65-F5344CB8AC3E}">
        <p14:creationId xmlns:p14="http://schemas.microsoft.com/office/powerpoint/2010/main" val="15000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对权值为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的点作右旋操作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可能是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？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的左儿子或右儿子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右旋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260854" y="402336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1282827" y="4899595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733931" y="56936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792480" y="56936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1078992" y="5472619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1569339" y="5472619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05734" y="489959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1569339" y="4596384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2547366" y="4596384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4" idx="4"/>
            <a:endCxn id="4" idx="0"/>
          </p:cNvCxnSpPr>
          <p:nvPr/>
        </p:nvCxnSpPr>
        <p:spPr>
          <a:xfrm>
            <a:off x="2547366" y="3626327"/>
            <a:ext cx="0" cy="3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99637" y="483015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272689" y="4023286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6349651" y="56936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5410962" y="483015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27" name="Straight Arrow Connector 26"/>
          <p:cNvCxnSpPr>
            <a:stCxn id="24" idx="4"/>
            <a:endCxn id="26" idx="0"/>
          </p:cNvCxnSpPr>
          <p:nvPr/>
        </p:nvCxnSpPr>
        <p:spPr>
          <a:xfrm flipH="1">
            <a:off x="5697474" y="4596310"/>
            <a:ext cx="861727" cy="23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6636163" y="5403181"/>
            <a:ext cx="649986" cy="29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827645" y="569366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0" name="Straight Arrow Connector 29"/>
          <p:cNvCxnSpPr>
            <a:stCxn id="24" idx="4"/>
            <a:endCxn id="23" idx="0"/>
          </p:cNvCxnSpPr>
          <p:nvPr/>
        </p:nvCxnSpPr>
        <p:spPr>
          <a:xfrm>
            <a:off x="6559201" y="4596310"/>
            <a:ext cx="726948" cy="23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9" idx="0"/>
          </p:cNvCxnSpPr>
          <p:nvPr/>
        </p:nvCxnSpPr>
        <p:spPr>
          <a:xfrm>
            <a:off x="7286149" y="5403181"/>
            <a:ext cx="828008" cy="29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5" idx="4"/>
            <a:endCxn id="24" idx="0"/>
          </p:cNvCxnSpPr>
          <p:nvPr/>
        </p:nvCxnSpPr>
        <p:spPr>
          <a:xfrm>
            <a:off x="6559201" y="3626327"/>
            <a:ext cx="0" cy="3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260854" y="305330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35" name="Oval 34"/>
          <p:cNvSpPr/>
          <p:nvPr/>
        </p:nvSpPr>
        <p:spPr>
          <a:xfrm>
            <a:off x="6272689" y="305330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36" name="Right Arrow 35"/>
          <p:cNvSpPr/>
          <p:nvPr/>
        </p:nvSpPr>
        <p:spPr>
          <a:xfrm>
            <a:off x="4359163" y="3981464"/>
            <a:ext cx="790575" cy="61484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如何恰当地应用旋转操作来达到平衡的目的？</a:t>
            </a:r>
            <a:endParaRPr lang="en-US" altLang="zh-CN" sz="2800" dirty="0" smtClean="0"/>
          </a:p>
          <a:p>
            <a:r>
              <a:rPr lang="en-US" altLang="zh-CN" sz="2800" dirty="0" err="1" smtClean="0"/>
              <a:t>treap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根据节点的随机权值大小关系决定是否旋转</a:t>
            </a:r>
            <a:endParaRPr lang="en-US" altLang="zh-CN" sz="2500" dirty="0" smtClean="0"/>
          </a:p>
          <a:p>
            <a:r>
              <a:rPr lang="en-US" altLang="zh-CN" sz="2800" dirty="0" smtClean="0"/>
              <a:t>splay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将每次查询、修改过的点旋转到整棵树的树根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双旋操作：根据自身、父亲、祖父三个点的位置关系决定如何旋转</a:t>
            </a:r>
            <a:endParaRPr lang="en-US" altLang="zh-CN" sz="2500" dirty="0" smtClean="0"/>
          </a:p>
          <a:p>
            <a:pPr lvl="2"/>
            <a:r>
              <a:rPr lang="zh-CN" altLang="en-US" sz="2200" dirty="0" smtClean="0"/>
              <a:t>能将长链折叠得更短</a:t>
            </a:r>
            <a:endParaRPr lang="en-US" altLang="zh-CN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如何旋转？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04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tree = tree + heap</a:t>
            </a:r>
          </a:p>
          <a:p>
            <a:r>
              <a:rPr lang="zh-CN" altLang="en-US" sz="2800" dirty="0" smtClean="0"/>
              <a:t>二叉排序树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堆</a:t>
            </a:r>
            <a:endParaRPr lang="en-US" altLang="zh-CN" sz="2800" dirty="0" smtClean="0"/>
          </a:p>
          <a:p>
            <a:r>
              <a:rPr lang="zh-CN" altLang="en-US" sz="2800" dirty="0"/>
              <a:t>树上的每个结点</a:t>
            </a:r>
            <a:r>
              <a:rPr lang="en-US" altLang="zh-CN" sz="2800" dirty="0"/>
              <a:t>x</a:t>
            </a:r>
            <a:r>
              <a:rPr lang="zh-CN" altLang="en-US" sz="2800" dirty="0"/>
              <a:t>都有两个数据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关键值</a:t>
            </a:r>
            <a:r>
              <a:rPr lang="en-US" altLang="zh-CN" sz="2500" dirty="0" smtClean="0"/>
              <a:t>key</a:t>
            </a:r>
          </a:p>
          <a:p>
            <a:pPr lvl="1"/>
            <a:r>
              <a:rPr lang="zh-CN" altLang="en-US" sz="2500" dirty="0" smtClean="0"/>
              <a:t>优先级</a:t>
            </a:r>
            <a:r>
              <a:rPr lang="en-US" altLang="zh-CN" sz="2500" dirty="0" err="1" smtClean="0"/>
              <a:t>rdm</a:t>
            </a:r>
            <a:r>
              <a:rPr lang="zh-CN" altLang="en-US" sz="2500" dirty="0" smtClean="0"/>
              <a:t>（</a:t>
            </a:r>
            <a:r>
              <a:rPr lang="en-US" altLang="zh-CN" sz="2500" dirty="0" smtClean="0">
                <a:solidFill>
                  <a:srgbClr val="FF0000"/>
                </a:solidFill>
              </a:rPr>
              <a:t>r</a:t>
            </a:r>
            <a:r>
              <a:rPr lang="en-US" altLang="zh-CN" sz="2500" dirty="0" smtClean="0"/>
              <a:t>an</a:t>
            </a:r>
            <a:r>
              <a:rPr lang="en-US" altLang="zh-CN" sz="2500" dirty="0" smtClean="0">
                <a:solidFill>
                  <a:srgbClr val="FF0000"/>
                </a:solidFill>
              </a:rPr>
              <a:t>d</a:t>
            </a:r>
            <a:r>
              <a:rPr lang="en-US" altLang="zh-CN" sz="2500" dirty="0" smtClean="0"/>
              <a:t>o</a:t>
            </a:r>
            <a:r>
              <a:rPr lang="en-US" altLang="zh-CN" sz="2500" dirty="0" smtClean="0">
                <a:solidFill>
                  <a:srgbClr val="FF0000"/>
                </a:solidFill>
              </a:rPr>
              <a:t>m</a:t>
            </a:r>
            <a:r>
              <a:rPr lang="zh-CN" altLang="en-US" sz="2500" dirty="0" smtClean="0"/>
              <a:t>），它</a:t>
            </a:r>
            <a:r>
              <a:rPr lang="zh-CN" altLang="en-US" sz="2500" dirty="0"/>
              <a:t>是一</a:t>
            </a:r>
            <a:r>
              <a:rPr lang="zh-CN" altLang="en-US" sz="2500" dirty="0" smtClean="0"/>
              <a:t>个每个点独立</a:t>
            </a:r>
            <a:r>
              <a:rPr lang="zh-CN" altLang="en-US" sz="2500" dirty="0"/>
              <a:t>选取的</a:t>
            </a:r>
            <a:r>
              <a:rPr lang="zh-CN" altLang="en-US" sz="2500" dirty="0" smtClean="0"/>
              <a:t>随机数</a:t>
            </a:r>
            <a:endParaRPr lang="en-US" altLang="zh-CN" sz="2500" dirty="0" smtClean="0"/>
          </a:p>
          <a:p>
            <a:r>
              <a:rPr lang="en-US" altLang="zh-CN" sz="2800" dirty="0" err="1" smtClean="0"/>
              <a:t>Treap</a:t>
            </a:r>
            <a:r>
              <a:rPr lang="zh-CN" altLang="en-US" sz="2800" dirty="0" smtClean="0"/>
              <a:t>中节点的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值构成</a:t>
            </a:r>
            <a:r>
              <a:rPr lang="zh-CN" altLang="en-US" sz="2800" dirty="0"/>
              <a:t>二叉搜索树的</a:t>
            </a:r>
            <a:r>
              <a:rPr lang="zh-CN" altLang="en-US" sz="2800" dirty="0" smtClean="0"/>
              <a:t>同时，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值满足</a:t>
            </a:r>
            <a:r>
              <a:rPr lang="zh-CN" altLang="en-US" sz="2800" dirty="0"/>
              <a:t>堆的</a:t>
            </a:r>
            <a:r>
              <a:rPr lang="zh-CN" altLang="en-US" sz="2800" dirty="0" smtClean="0"/>
              <a:t>性质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不</a:t>
            </a:r>
            <a:r>
              <a:rPr lang="zh-CN" altLang="en-US" sz="2500" dirty="0"/>
              <a:t>妨</a:t>
            </a:r>
            <a:r>
              <a:rPr lang="zh-CN" altLang="en-US" sz="2500" dirty="0" smtClean="0"/>
              <a:t>规定为小根堆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8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Treap</a:t>
            </a:r>
            <a:r>
              <a:rPr lang="zh-CN" altLang="en-US" sz="2800" dirty="0"/>
              <a:t>并不是二叉堆，</a:t>
            </a:r>
            <a:r>
              <a:rPr lang="zh-CN" altLang="en-US" sz="2800" dirty="0" smtClean="0"/>
              <a:t>因为</a:t>
            </a:r>
            <a:r>
              <a:rPr lang="zh-CN" altLang="en-US" sz="2800" dirty="0"/>
              <a:t>二叉堆必须是完全二叉树，而</a:t>
            </a:r>
            <a:r>
              <a:rPr lang="en-US" altLang="zh-CN" sz="2800" dirty="0" err="1" smtClean="0"/>
              <a:t>Treap</a:t>
            </a:r>
            <a:r>
              <a:rPr lang="zh-CN" altLang="en-US" sz="2800" dirty="0" smtClean="0"/>
              <a:t>不一定是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圈内值：</a:t>
            </a:r>
            <a:r>
              <a:rPr lang="en-US" altLang="zh-CN" sz="2800" dirty="0" smtClean="0"/>
              <a:t>key</a:t>
            </a:r>
          </a:p>
          <a:p>
            <a:r>
              <a:rPr lang="zh-CN" altLang="en-US" sz="2800" dirty="0"/>
              <a:t>圈</a:t>
            </a:r>
            <a:r>
              <a:rPr lang="zh-CN" altLang="en-US" sz="2800" dirty="0" smtClean="0"/>
              <a:t>外值：</a:t>
            </a:r>
            <a:r>
              <a:rPr lang="en-US" altLang="zh-CN" sz="2800" dirty="0" err="1" smtClean="0"/>
              <a:t>rdm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270907"/>
            <a:ext cx="3646932" cy="32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首先按二叉</a:t>
            </a:r>
            <a:r>
              <a:rPr lang="zh-CN" altLang="en-US" sz="2800" dirty="0"/>
              <a:t>排序</a:t>
            </a:r>
            <a:r>
              <a:rPr lang="zh-CN" altLang="en-US" sz="2800" dirty="0" smtClean="0"/>
              <a:t>树的方式，按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的大小将新节点插入树中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完成后新节点一定是叶节点</a:t>
            </a:r>
            <a:endParaRPr lang="en-US" altLang="zh-CN" sz="2500" dirty="0" smtClean="0"/>
          </a:p>
          <a:p>
            <a:r>
              <a:rPr lang="zh-CN" altLang="en-US" sz="2800" dirty="0" smtClean="0"/>
              <a:t>赋予新节点一个随机的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zh-CN" altLang="en-US" sz="2800" dirty="0" smtClean="0"/>
              <a:t>如果新节点的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父节点的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值，则旋转新节点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当前节点是左儿子就执行右旋，反之执行左旋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en-US" altLang="zh-CN" sz="4000" dirty="0" smtClean="0"/>
              <a:t> – </a:t>
            </a:r>
            <a:r>
              <a:rPr lang="zh-CN" altLang="en-US" sz="4000" dirty="0" smtClean="0"/>
              <a:t>单点插入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09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/>
              <a:t>单点插入 </a:t>
            </a:r>
            <a:r>
              <a:rPr lang="en-US" altLang="zh-CN" sz="4000" dirty="0"/>
              <a:t>– </a:t>
            </a:r>
            <a:r>
              <a:rPr lang="zh-CN" altLang="en-US" sz="4000" dirty="0"/>
              <a:t>例子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圈内值：</a:t>
            </a:r>
            <a:r>
              <a:rPr lang="en-US" altLang="zh-CN" sz="2800" dirty="0"/>
              <a:t>key</a:t>
            </a:r>
          </a:p>
          <a:p>
            <a:r>
              <a:rPr lang="zh-CN" altLang="en-US" sz="2800" dirty="0"/>
              <a:t>圈外值：</a:t>
            </a:r>
            <a:r>
              <a:rPr lang="en-US" altLang="zh-CN" sz="2800" dirty="0" err="1"/>
              <a:t>rdm</a:t>
            </a:r>
            <a:endParaRPr lang="en-US" altLang="zh-CN" sz="2800" dirty="0"/>
          </a:p>
          <a:p>
            <a:endParaRPr lang="zh-CN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55" y="2217229"/>
            <a:ext cx="4610600" cy="42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/>
              <a:t>单点插入 </a:t>
            </a:r>
            <a:r>
              <a:rPr lang="en-US" altLang="zh-CN" sz="4000" dirty="0"/>
              <a:t>– </a:t>
            </a:r>
            <a:r>
              <a:rPr lang="zh-CN" altLang="en-US" sz="4000" dirty="0"/>
              <a:t>例子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圈内值：</a:t>
            </a:r>
            <a:r>
              <a:rPr lang="en-US" altLang="zh-CN" sz="2800" dirty="0"/>
              <a:t>key</a:t>
            </a:r>
          </a:p>
          <a:p>
            <a:r>
              <a:rPr lang="zh-CN" altLang="en-US" sz="2800" dirty="0"/>
              <a:t>圈外值：</a:t>
            </a:r>
            <a:r>
              <a:rPr lang="en-US" altLang="zh-CN" sz="2800" dirty="0" err="1" smtClean="0"/>
              <a:t>rdm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插入新点</a:t>
            </a:r>
            <a:endParaRPr lang="en-US" altLang="zh-CN" sz="2800" dirty="0" smtClean="0"/>
          </a:p>
          <a:p>
            <a:pPr lvl="1"/>
            <a:r>
              <a:rPr lang="en-US" altLang="zh-CN" sz="2500" dirty="0" smtClean="0"/>
              <a:t>key=2.5</a:t>
            </a:r>
          </a:p>
          <a:p>
            <a:pPr lvl="1"/>
            <a:r>
              <a:rPr lang="en-US" altLang="zh-CN" sz="2500" dirty="0" err="1" smtClean="0"/>
              <a:t>rdm</a:t>
            </a:r>
            <a:r>
              <a:rPr lang="en-US" altLang="zh-CN" sz="2500" dirty="0" smtClean="0"/>
              <a:t>=15</a:t>
            </a:r>
            <a:endParaRPr lang="en-US" altLang="zh-CN" sz="2500" dirty="0"/>
          </a:p>
          <a:p>
            <a:endParaRPr lang="zh-CN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55" y="2192845"/>
            <a:ext cx="4493895" cy="43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/>
              <a:t>单点插入 </a:t>
            </a:r>
            <a:r>
              <a:rPr lang="en-US" altLang="zh-CN" sz="4000" dirty="0"/>
              <a:t>– </a:t>
            </a:r>
            <a:r>
              <a:rPr lang="zh-CN" altLang="en-US" sz="4000" dirty="0"/>
              <a:t>例子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圈内值：</a:t>
            </a:r>
            <a:r>
              <a:rPr lang="en-US" altLang="zh-CN" sz="2800" dirty="0"/>
              <a:t>key</a:t>
            </a:r>
          </a:p>
          <a:p>
            <a:r>
              <a:rPr lang="zh-CN" altLang="en-US" sz="2800" dirty="0"/>
              <a:t>圈外值：</a:t>
            </a:r>
            <a:r>
              <a:rPr lang="en-US" altLang="zh-CN" sz="2800" dirty="0" err="1" smtClean="0"/>
              <a:t>rdm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右旋新点</a:t>
            </a:r>
            <a:endParaRPr lang="en-US" altLang="zh-CN" sz="2800" dirty="0"/>
          </a:p>
          <a:p>
            <a:endParaRPr lang="zh-CN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55" y="2192845"/>
            <a:ext cx="4598289" cy="43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 lnSpcReduction="10000"/>
          </a:bodyPr>
          <a:lstStyle/>
          <a:p>
            <a:r>
              <a:rPr lang="zh-CN" altLang="en-US" sz="2700" dirty="0" smtClean="0"/>
              <a:t>线段树题可以很麻烦</a:t>
            </a:r>
            <a:endParaRPr lang="en-US" altLang="zh-CN" sz="2700" dirty="0" smtClean="0"/>
          </a:p>
          <a:p>
            <a:pPr lvl="1"/>
            <a:r>
              <a:rPr lang="zh-CN" altLang="en-US" sz="2400" dirty="0" smtClean="0"/>
              <a:t>维护的信息多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需要分类讨论的情况多</a:t>
            </a:r>
            <a:endParaRPr lang="en-US" altLang="zh-CN" sz="2400" dirty="0" smtClean="0"/>
          </a:p>
          <a:p>
            <a:r>
              <a:rPr lang="zh-CN" altLang="en-US" sz="2700" dirty="0" smtClean="0"/>
              <a:t>两个点之间的路径可能有如下几种形态：</a:t>
            </a:r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r>
              <a:rPr lang="zh-CN" altLang="en-US" sz="2700" dirty="0" smtClean="0"/>
              <a:t>即：向左绕一下（或者不绕），在中间上下扭动若干次，再向右绕一下（或者不绕），最后到达终点</a:t>
            </a:r>
            <a:endParaRPr lang="en-US" altLang="zh-CN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解法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20" y="3579897"/>
            <a:ext cx="5476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/>
              <a:t>单点插入 </a:t>
            </a:r>
            <a:r>
              <a:rPr lang="en-US" altLang="zh-CN" sz="4000" dirty="0"/>
              <a:t>– </a:t>
            </a:r>
            <a:r>
              <a:rPr lang="zh-CN" altLang="en-US" sz="4000" dirty="0"/>
              <a:t>例子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圈内值：</a:t>
            </a:r>
            <a:r>
              <a:rPr lang="en-US" altLang="zh-CN" sz="2800" dirty="0"/>
              <a:t>key</a:t>
            </a:r>
          </a:p>
          <a:p>
            <a:r>
              <a:rPr lang="zh-CN" altLang="en-US" sz="2800" dirty="0"/>
              <a:t>圈外值：</a:t>
            </a:r>
            <a:r>
              <a:rPr lang="en-US" altLang="zh-CN" sz="2800" dirty="0" err="1" smtClean="0"/>
              <a:t>rdm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左旋新点</a:t>
            </a:r>
            <a:endParaRPr lang="en-US" altLang="zh-CN" sz="2800" dirty="0"/>
          </a:p>
          <a:p>
            <a:endParaRPr lang="zh-CN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259" y="2243328"/>
            <a:ext cx="4833477" cy="45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/>
              <a:t>单点插入 </a:t>
            </a:r>
            <a:r>
              <a:rPr lang="en-US" altLang="zh-CN" sz="4000" dirty="0"/>
              <a:t>– </a:t>
            </a:r>
            <a:r>
              <a:rPr lang="zh-CN" altLang="en-US" sz="4000" dirty="0" smtClean="0"/>
              <a:t>代码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91896" y="1825625"/>
            <a:ext cx="77602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insert(k);</a:t>
            </a:r>
          </a:p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rdm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 = rand();</a:t>
            </a:r>
          </a:p>
          <a:p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(rdm[k]&lt;rdm[fa[k]])</a:t>
            </a:r>
          </a:p>
          <a:p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(isleft(k)) 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urn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k)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lt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urn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k);</a:t>
            </a:r>
          </a:p>
        </p:txBody>
      </p:sp>
    </p:spTree>
    <p:extLst>
      <p:ext uri="{BB962C8B-B14F-4D97-AF65-F5344CB8AC3E}">
        <p14:creationId xmlns:p14="http://schemas.microsoft.com/office/powerpoint/2010/main" val="16168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首先按二叉</a:t>
            </a:r>
            <a:r>
              <a:rPr lang="zh-CN" altLang="en-US" sz="2800" dirty="0"/>
              <a:t>排序</a:t>
            </a:r>
            <a:r>
              <a:rPr lang="zh-CN" altLang="en-US" sz="2800" dirty="0" smtClean="0"/>
              <a:t>树的方式，按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的大小将新节点插入树中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完成后新节点一定是叶节点</a:t>
            </a:r>
            <a:endParaRPr lang="en-US" altLang="zh-CN" sz="2500" dirty="0" smtClean="0"/>
          </a:p>
          <a:p>
            <a:r>
              <a:rPr lang="zh-CN" altLang="en-US" sz="2800" dirty="0" smtClean="0"/>
              <a:t>赋予新节点一个随机的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zh-CN" altLang="en-US" sz="2800" dirty="0" smtClean="0"/>
              <a:t>如果新节点的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父节点的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值，则旋转新节点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当前节点是左儿子就执行右旋，反之执行左旋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en-US" altLang="zh-CN" sz="4000" dirty="0" smtClean="0"/>
              <a:t> – </a:t>
            </a:r>
            <a:r>
              <a:rPr lang="zh-CN" altLang="en-US" sz="4000" dirty="0" smtClean="0"/>
              <a:t>单点删除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75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将待删除节点的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值赋为</a:t>
            </a:r>
            <a:r>
              <a:rPr lang="en-US" altLang="zh-CN" sz="2800" dirty="0" err="1" smtClean="0"/>
              <a:t>inf</a:t>
            </a:r>
            <a:endParaRPr lang="en-US" altLang="zh-CN" sz="2800" dirty="0" smtClean="0"/>
          </a:p>
          <a:p>
            <a:r>
              <a:rPr lang="zh-CN" altLang="en-US" sz="2800" dirty="0" smtClean="0"/>
              <a:t>通过旋转将其沉到叶子节点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如果左儿子的</a:t>
            </a:r>
            <a:r>
              <a:rPr lang="en-US" altLang="zh-CN" sz="2500" dirty="0" err="1" smtClean="0"/>
              <a:t>rdm</a:t>
            </a:r>
            <a:r>
              <a:rPr lang="en-US" altLang="zh-CN" sz="2500" dirty="0" smtClean="0"/>
              <a:t> &lt; </a:t>
            </a:r>
            <a:r>
              <a:rPr lang="zh-CN" altLang="en-US" sz="2500" dirty="0" smtClean="0"/>
              <a:t>右儿子的</a:t>
            </a:r>
            <a:r>
              <a:rPr lang="en-US" altLang="zh-CN" sz="2500" dirty="0" err="1" smtClean="0"/>
              <a:t>rdm</a:t>
            </a:r>
            <a:r>
              <a:rPr lang="zh-CN" altLang="en-US" sz="2500" dirty="0" smtClean="0"/>
              <a:t>，则左儿子做右旋，否则右儿子左旋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因为是小根堆</a:t>
            </a:r>
            <a:endParaRPr lang="en-US" altLang="zh-CN" sz="2500" dirty="0" smtClean="0"/>
          </a:p>
          <a:p>
            <a:r>
              <a:rPr lang="zh-CN" altLang="en-US" sz="2800" dirty="0" smtClean="0"/>
              <a:t>删除之</a:t>
            </a:r>
            <a:endParaRPr lang="en-US" altLang="zh-CN" sz="2800" dirty="0" smtClean="0"/>
          </a:p>
          <a:p>
            <a:r>
              <a:rPr lang="zh-CN" altLang="en-US" sz="2800" dirty="0" smtClean="0"/>
              <a:t>更新从它到根的路径上所有节点维护的信息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en-US" altLang="zh-CN" sz="4000" dirty="0" smtClean="0"/>
              <a:t> – </a:t>
            </a:r>
            <a:r>
              <a:rPr lang="zh-CN" altLang="en-US" sz="4000" dirty="0" smtClean="0"/>
              <a:t>单点删除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1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 smtClean="0"/>
              <a:t>单点</a:t>
            </a:r>
            <a:r>
              <a:rPr lang="zh-CN" altLang="en-US" sz="4000" dirty="0"/>
              <a:t>删除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– </a:t>
            </a:r>
            <a:r>
              <a:rPr lang="zh-CN" altLang="en-US" sz="4000" dirty="0" smtClean="0"/>
              <a:t>例子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把单点插入的例子倒着看一遍</a:t>
            </a:r>
            <a:endParaRPr lang="zh-CN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6700" y="2278189"/>
            <a:ext cx="4610600" cy="42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treap</a:t>
            </a:r>
            <a:r>
              <a:rPr lang="en-US" altLang="zh-CN" sz="4000" dirty="0"/>
              <a:t> – </a:t>
            </a:r>
            <a:r>
              <a:rPr lang="zh-CN" altLang="en-US" sz="4000" dirty="0" smtClean="0"/>
              <a:t>单点删除 </a:t>
            </a:r>
            <a:r>
              <a:rPr lang="en-US" altLang="zh-CN" sz="4000" dirty="0"/>
              <a:t>– </a:t>
            </a:r>
            <a:r>
              <a:rPr lang="zh-CN" altLang="en-US" sz="4000" dirty="0" smtClean="0"/>
              <a:t>代码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91896" y="1825625"/>
            <a:ext cx="8293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rdm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(l[k]!=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r[k]!=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rdm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[l[k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&lt; 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rdm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[r[k]])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rturn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(l[k]);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lturn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(r[k]);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isleft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(k)) l[fa[k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r[fa[k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更新信息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t=fa[k];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t!=0; t=fa[t]) 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update(t);</a:t>
            </a:r>
          </a:p>
        </p:txBody>
      </p:sp>
    </p:spTree>
    <p:extLst>
      <p:ext uri="{BB962C8B-B14F-4D97-AF65-F5344CB8AC3E}">
        <p14:creationId xmlns:p14="http://schemas.microsoft.com/office/powerpoint/2010/main" val="1322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因为优先级</a:t>
            </a:r>
            <a:r>
              <a:rPr lang="en-US" altLang="zh-CN" sz="2800" dirty="0" err="1" smtClean="0"/>
              <a:t>rdm</a:t>
            </a:r>
            <a:r>
              <a:rPr lang="zh-CN" altLang="en-US" sz="2800" dirty="0" smtClean="0"/>
              <a:t>值是随机的，因此生成的二叉</a:t>
            </a:r>
            <a:r>
              <a:rPr lang="zh-CN" altLang="en-US" sz="2800" dirty="0"/>
              <a:t>排序</a:t>
            </a:r>
            <a:r>
              <a:rPr lang="zh-CN" altLang="en-US" sz="2800" dirty="0" smtClean="0"/>
              <a:t>树的期望树高是</a:t>
            </a:r>
            <a:r>
              <a:rPr lang="en-US" altLang="zh-CN" sz="2800" dirty="0" smtClean="0"/>
              <a:t>O(log n)</a:t>
            </a: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r>
              <a:rPr lang="zh-CN" altLang="en-US" sz="2800" dirty="0" smtClean="0"/>
              <a:t>因此插入、删除、查找操作均是</a:t>
            </a:r>
            <a:r>
              <a:rPr lang="en-US" altLang="zh-CN" sz="2800" dirty="0"/>
              <a:t>O(log 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原论文：</a:t>
            </a: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faculty.washington.edu/aragon/pubs/rst89.pdf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en-US" altLang="zh-CN" sz="4000" dirty="0" smtClean="0"/>
              <a:t> – </a:t>
            </a:r>
            <a:r>
              <a:rPr lang="zh-CN" altLang="en-US" sz="4000" dirty="0" smtClean="0"/>
              <a:t>复杂度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24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给出一堆值，如何把它们建成一棵</a:t>
            </a:r>
            <a:r>
              <a:rPr lang="en-US" altLang="zh-CN" sz="2800" dirty="0" err="1" smtClean="0"/>
              <a:t>treap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1</a:t>
            </a:r>
          </a:p>
          <a:p>
            <a:pPr lvl="1"/>
            <a:r>
              <a:rPr lang="zh-CN" altLang="en-US" sz="2500" dirty="0" smtClean="0"/>
              <a:t>从空树开始，执行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次插入操作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O(</a:t>
            </a:r>
            <a:r>
              <a:rPr lang="en-US" altLang="zh-CN" sz="2500" dirty="0" err="1" smtClean="0"/>
              <a:t>nlogn</a:t>
            </a:r>
            <a:r>
              <a:rPr lang="en-US" altLang="zh-CN" sz="2500" dirty="0" smtClean="0"/>
              <a:t>)</a:t>
            </a:r>
          </a:p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2</a:t>
            </a:r>
          </a:p>
          <a:p>
            <a:pPr lvl="1"/>
            <a:r>
              <a:rPr lang="zh-CN" altLang="en-US" sz="2500" dirty="0" smtClean="0"/>
              <a:t>（假设数据已经有序）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直接按顺序建成一个二叉堆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为每个点赋予均匀分布、合理的</a:t>
            </a:r>
            <a:r>
              <a:rPr lang="en-US" altLang="zh-CN" sz="2500" dirty="0" err="1" smtClean="0"/>
              <a:t>rdm</a:t>
            </a:r>
            <a:r>
              <a:rPr lang="zh-CN" altLang="en-US" sz="2500" dirty="0" smtClean="0"/>
              <a:t>值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O(n)</a:t>
            </a:r>
            <a:br>
              <a:rPr lang="en-US" altLang="zh-CN" sz="2500" dirty="0" smtClean="0"/>
            </a:b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en-US" altLang="zh-CN" sz="4000" dirty="0" smtClean="0"/>
              <a:t> – </a:t>
            </a:r>
            <a:r>
              <a:rPr lang="zh-CN" altLang="en-US" sz="4000" dirty="0" smtClean="0"/>
              <a:t>初始化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32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您需要写一种数据结构（可参考题目标题），来维护一些数，其中需要提供以下操作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en-US" altLang="zh-CN" sz="2500" dirty="0" smtClean="0"/>
              <a:t>1</a:t>
            </a:r>
            <a:r>
              <a:rPr lang="en-US" altLang="zh-CN" sz="2500" dirty="0"/>
              <a:t>. </a:t>
            </a:r>
            <a:r>
              <a:rPr lang="zh-CN" altLang="en-US" sz="2500" dirty="0"/>
              <a:t>插入</a:t>
            </a:r>
            <a:r>
              <a:rPr lang="en-US" altLang="zh-CN" sz="2500" dirty="0"/>
              <a:t>x</a:t>
            </a:r>
            <a:r>
              <a:rPr lang="zh-CN" altLang="en-US" sz="2500" dirty="0" smtClean="0"/>
              <a:t>数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2</a:t>
            </a:r>
            <a:r>
              <a:rPr lang="en-US" altLang="zh-CN" sz="2500" dirty="0"/>
              <a:t>. </a:t>
            </a:r>
            <a:r>
              <a:rPr lang="zh-CN" altLang="en-US" sz="2500" dirty="0"/>
              <a:t>删除</a:t>
            </a:r>
            <a:r>
              <a:rPr lang="en-US" altLang="zh-CN" sz="2500" dirty="0"/>
              <a:t>x</a:t>
            </a:r>
            <a:r>
              <a:rPr lang="zh-CN" altLang="en-US" sz="2500" dirty="0"/>
              <a:t>数</a:t>
            </a:r>
            <a:r>
              <a:rPr lang="en-US" altLang="zh-CN" sz="2500" dirty="0"/>
              <a:t>(</a:t>
            </a:r>
            <a:r>
              <a:rPr lang="zh-CN" altLang="en-US" sz="2500" dirty="0"/>
              <a:t>若有多个相同的数，因只删除一个</a:t>
            </a:r>
            <a:r>
              <a:rPr lang="en-US" altLang="zh-CN" sz="2500" dirty="0" smtClean="0"/>
              <a:t>)</a:t>
            </a:r>
          </a:p>
          <a:p>
            <a:pPr lvl="1"/>
            <a:r>
              <a:rPr lang="en-US" altLang="zh-CN" sz="2500" dirty="0" smtClean="0"/>
              <a:t>3</a:t>
            </a:r>
            <a:r>
              <a:rPr lang="en-US" altLang="zh-CN" sz="2500" dirty="0"/>
              <a:t>. </a:t>
            </a:r>
            <a:r>
              <a:rPr lang="zh-CN" altLang="en-US" sz="2500" dirty="0"/>
              <a:t>查询</a:t>
            </a:r>
            <a:r>
              <a:rPr lang="en-US" altLang="zh-CN" sz="2500" dirty="0"/>
              <a:t>x</a:t>
            </a:r>
            <a:r>
              <a:rPr lang="zh-CN" altLang="en-US" sz="2500" dirty="0"/>
              <a:t>数的排名</a:t>
            </a:r>
            <a:r>
              <a:rPr lang="en-US" altLang="zh-CN" sz="2500" dirty="0"/>
              <a:t>(</a:t>
            </a:r>
            <a:r>
              <a:rPr lang="zh-CN" altLang="en-US" sz="2500" dirty="0"/>
              <a:t>若有多个相同的数，因输出最小的排名</a:t>
            </a:r>
            <a:r>
              <a:rPr lang="en-US" altLang="zh-CN" sz="2500" dirty="0" smtClean="0"/>
              <a:t>)</a:t>
            </a:r>
          </a:p>
          <a:p>
            <a:pPr lvl="1"/>
            <a:r>
              <a:rPr lang="en-US" altLang="zh-CN" sz="2500" dirty="0" smtClean="0"/>
              <a:t>4</a:t>
            </a:r>
            <a:r>
              <a:rPr lang="en-US" altLang="zh-CN" sz="2500" dirty="0"/>
              <a:t>. </a:t>
            </a:r>
            <a:r>
              <a:rPr lang="zh-CN" altLang="en-US" sz="2500" dirty="0"/>
              <a:t>查询排名为</a:t>
            </a:r>
            <a:r>
              <a:rPr lang="en-US" altLang="zh-CN" sz="2500" dirty="0"/>
              <a:t>x</a:t>
            </a:r>
            <a:r>
              <a:rPr lang="zh-CN" altLang="en-US" sz="2500" dirty="0"/>
              <a:t>的</a:t>
            </a:r>
            <a:r>
              <a:rPr lang="zh-CN" altLang="en-US" sz="2500" dirty="0" smtClean="0"/>
              <a:t>数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5</a:t>
            </a:r>
            <a:r>
              <a:rPr lang="en-US" altLang="zh-CN" sz="2500" dirty="0"/>
              <a:t>. </a:t>
            </a:r>
            <a:r>
              <a:rPr lang="zh-CN" altLang="en-US" sz="2500" dirty="0"/>
              <a:t>求</a:t>
            </a:r>
            <a:r>
              <a:rPr lang="en-US" altLang="zh-CN" sz="2500" dirty="0"/>
              <a:t>x</a:t>
            </a:r>
            <a:r>
              <a:rPr lang="zh-CN" altLang="en-US" sz="2500" dirty="0"/>
              <a:t>的前驱</a:t>
            </a:r>
            <a:r>
              <a:rPr lang="en-US" altLang="zh-CN" sz="2500" dirty="0"/>
              <a:t>(</a:t>
            </a:r>
            <a:r>
              <a:rPr lang="zh-CN" altLang="en-US" sz="2500" dirty="0"/>
              <a:t>前驱定义为小于</a:t>
            </a:r>
            <a:r>
              <a:rPr lang="en-US" altLang="zh-CN" sz="2500" dirty="0"/>
              <a:t>x</a:t>
            </a:r>
            <a:r>
              <a:rPr lang="zh-CN" altLang="en-US" sz="2500" dirty="0"/>
              <a:t>，且最大的数</a:t>
            </a:r>
            <a:r>
              <a:rPr lang="en-US" altLang="zh-CN" sz="2500" dirty="0" smtClean="0"/>
              <a:t>)</a:t>
            </a:r>
          </a:p>
          <a:p>
            <a:pPr lvl="1"/>
            <a:r>
              <a:rPr lang="en-US" altLang="zh-CN" sz="2500" dirty="0" smtClean="0"/>
              <a:t>6</a:t>
            </a:r>
            <a:r>
              <a:rPr lang="en-US" altLang="zh-CN" sz="2500" dirty="0"/>
              <a:t>. </a:t>
            </a:r>
            <a:r>
              <a:rPr lang="zh-CN" altLang="en-US" sz="2500" dirty="0"/>
              <a:t>求</a:t>
            </a:r>
            <a:r>
              <a:rPr lang="en-US" altLang="zh-CN" sz="2500" dirty="0"/>
              <a:t>x</a:t>
            </a:r>
            <a:r>
              <a:rPr lang="zh-CN" altLang="en-US" sz="2500" dirty="0"/>
              <a:t>的后继</a:t>
            </a:r>
            <a:r>
              <a:rPr lang="en-US" altLang="zh-CN" sz="2500" dirty="0"/>
              <a:t>(</a:t>
            </a:r>
            <a:r>
              <a:rPr lang="zh-CN" altLang="en-US" sz="2500" dirty="0"/>
              <a:t>后继定义为大于</a:t>
            </a:r>
            <a:r>
              <a:rPr lang="en-US" altLang="zh-CN" sz="2500" dirty="0"/>
              <a:t>x</a:t>
            </a:r>
            <a:r>
              <a:rPr lang="zh-CN" altLang="en-US" sz="2500" dirty="0"/>
              <a:t>，且最小的数</a:t>
            </a:r>
            <a:r>
              <a:rPr lang="en-US" altLang="zh-CN" sz="2500" dirty="0" smtClean="0"/>
              <a:t>)</a:t>
            </a:r>
          </a:p>
          <a:p>
            <a:r>
              <a:rPr lang="en-US" altLang="zh-CN" sz="2500" dirty="0" smtClean="0"/>
              <a:t>3,5,6</a:t>
            </a:r>
            <a:r>
              <a:rPr lang="zh-CN" altLang="en-US" sz="2500" dirty="0" smtClean="0"/>
              <a:t>中</a:t>
            </a:r>
            <a:r>
              <a:rPr lang="en-US" altLang="zh-CN" sz="2500" dirty="0" smtClean="0"/>
              <a:t>x</a:t>
            </a:r>
            <a:r>
              <a:rPr lang="zh-CN" altLang="en-US" sz="2500" dirty="0" smtClean="0"/>
              <a:t>不一定出现在已有的数中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bzoj3224 </a:t>
            </a:r>
            <a:r>
              <a:rPr lang="zh-CN" altLang="en-US" sz="4000" dirty="0" smtClean="0"/>
              <a:t>普通</a:t>
            </a:r>
            <a:r>
              <a:rPr lang="zh-CN" altLang="en-US" sz="4000" dirty="0"/>
              <a:t>平衡树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32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/>
              <a:t>查询</a:t>
            </a:r>
            <a:r>
              <a:rPr lang="en-US" altLang="zh-CN" sz="2800" dirty="0"/>
              <a:t>x</a:t>
            </a:r>
            <a:r>
              <a:rPr lang="zh-CN" altLang="en-US" sz="2800" dirty="0"/>
              <a:t>数的排名</a:t>
            </a:r>
            <a:r>
              <a:rPr lang="en-US" altLang="zh-CN" sz="2800" dirty="0"/>
              <a:t>(</a:t>
            </a:r>
            <a:r>
              <a:rPr lang="zh-CN" altLang="en-US" sz="2800" dirty="0"/>
              <a:t>若有多个相同的数，因输出最小的排名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即：输出比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小的数有多少个</a:t>
            </a:r>
            <a:r>
              <a:rPr lang="en-US" altLang="zh-CN" sz="2800" dirty="0" smtClean="0"/>
              <a:t>+1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解法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87636" y="3277088"/>
            <a:ext cx="6683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query_rank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(k == 0) return;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&gt; v[k]) 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size[l[k]]+1;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query_rank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(r[k]);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query_rank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(l[k]);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280219" cy="479288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1. </a:t>
                </a:r>
                <a:r>
                  <a:rPr lang="zh-CN" altLang="en-US" sz="2800" dirty="0"/>
                  <a:t>每个区间上需要记哪些值</a:t>
                </a:r>
                <a:r>
                  <a:rPr lang="zh-CN" altLang="en-US" sz="2800" dirty="0" smtClean="0"/>
                  <a:t>？</a:t>
                </a:r>
                <a:endParaRPr lang="en-US" altLang="zh-CN" sz="2500" dirty="0" smtClean="0"/>
              </a:p>
              <a:p>
                <a:pPr lvl="1"/>
                <a:r>
                  <a:rPr lang="en-US" altLang="zh-CN" sz="2500" dirty="0" smtClean="0"/>
                  <a:t>[</a:t>
                </a:r>
                <a:r>
                  <a:rPr lang="en-US" altLang="zh-CN" sz="2500" dirty="0" err="1" smtClean="0"/>
                  <a:t>l,r</a:t>
                </a:r>
                <a:r>
                  <a:rPr lang="en-US" altLang="zh-CN" sz="2500" dirty="0" smtClean="0"/>
                  <a:t>]</a:t>
                </a:r>
                <a:r>
                  <a:rPr lang="zh-CN" altLang="en-US" sz="2500" dirty="0" smtClean="0"/>
                  <a:t>区间上要记</a:t>
                </a:r>
                <a:r>
                  <a:rPr lang="en-US" altLang="zh-CN" sz="2500" dirty="0" smtClean="0"/>
                  <a:t>4</a:t>
                </a:r>
                <a:r>
                  <a:rPr lang="zh-CN" altLang="en-US" sz="2500" dirty="0" smtClean="0"/>
                  <a:t>个量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b="0" i="1" dirty="0" smtClean="0">
                            <a:latin typeface="Cambria Math" panose="02040503050406030204" pitchFamily="18" charset="0"/>
                          </a:rPr>
                          <m:t>0..1,0..1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，表示第</a:t>
                </a:r>
                <a:r>
                  <a:rPr lang="en-US" altLang="zh-CN" sz="2500" dirty="0" smtClean="0"/>
                  <a:t>l</a:t>
                </a:r>
                <a:r>
                  <a:rPr lang="zh-CN" altLang="en-US" sz="2500" dirty="0" smtClean="0"/>
                  <a:t>列的上面</a:t>
                </a:r>
                <a:r>
                  <a:rPr lang="en-US" altLang="zh-CN" sz="2500" dirty="0" smtClean="0"/>
                  <a:t>/</a:t>
                </a:r>
                <a:r>
                  <a:rPr lang="zh-CN" altLang="en-US" sz="2500" dirty="0" smtClean="0"/>
                  <a:t>下面的点能否</a:t>
                </a:r>
                <a:r>
                  <a:rPr lang="zh-CN" altLang="en-US" sz="2500" b="1" u="sng" dirty="0" smtClean="0"/>
                  <a:t>只从左往右走</a:t>
                </a:r>
                <a:r>
                  <a:rPr lang="zh-CN" altLang="en-US" sz="2500" dirty="0" smtClean="0"/>
                  <a:t>，走到第</a:t>
                </a:r>
                <a:r>
                  <a:rPr lang="en-US" altLang="zh-CN" sz="2500" dirty="0" smtClean="0"/>
                  <a:t>r</a:t>
                </a:r>
                <a:r>
                  <a:rPr lang="zh-CN" altLang="en-US" sz="2500" dirty="0" smtClean="0"/>
                  <a:t>列</a:t>
                </a:r>
                <a:r>
                  <a:rPr lang="zh-CN" altLang="en-US" sz="2500" dirty="0"/>
                  <a:t>的上面</a:t>
                </a:r>
                <a:r>
                  <a:rPr lang="en-US" altLang="zh-CN" sz="2500" dirty="0"/>
                  <a:t>/</a:t>
                </a:r>
                <a:r>
                  <a:rPr lang="zh-CN" altLang="en-US" sz="2500" dirty="0"/>
                  <a:t>下面的</a:t>
                </a:r>
                <a:r>
                  <a:rPr lang="zh-CN" altLang="en-US" sz="2500" dirty="0" smtClean="0"/>
                  <a:t>点</a:t>
                </a:r>
                <a:endParaRPr lang="en-US" altLang="zh-CN" sz="2500" dirty="0" smtClean="0"/>
              </a:p>
              <a:p>
                <a:pPr lvl="1"/>
                <a:r>
                  <a:rPr lang="zh-CN" altLang="en-US" sz="2500" dirty="0" smtClean="0"/>
                  <a:t>如何知道第</a:t>
                </a:r>
                <a:r>
                  <a:rPr lang="en-US" altLang="zh-CN" sz="2500" dirty="0" smtClean="0"/>
                  <a:t>l</a:t>
                </a:r>
                <a:r>
                  <a:rPr lang="zh-CN" altLang="en-US" sz="2500" dirty="0" smtClean="0"/>
                  <a:t>列上面的点能否往左绕一圈到达它下面的点？</a:t>
                </a:r>
                <a:endParaRPr lang="en-US" altLang="zh-CN" sz="2500" dirty="0" smtClean="0"/>
              </a:p>
              <a:p>
                <a:pPr lvl="1"/>
                <a:r>
                  <a:rPr lang="en-US" altLang="zh-CN" sz="2500" dirty="0" smtClean="0"/>
                  <a:t>u</a:t>
                </a:r>
                <a:r>
                  <a:rPr lang="zh-CN" altLang="en-US" sz="2500" dirty="0" smtClean="0"/>
                  <a:t>表示区间</a:t>
                </a:r>
                <a:r>
                  <a:rPr lang="en-US" altLang="zh-CN" sz="2500" dirty="0" smtClean="0"/>
                  <a:t>[</a:t>
                </a:r>
                <a:r>
                  <a:rPr lang="en-US" altLang="zh-CN" sz="2500" dirty="0" err="1" smtClean="0"/>
                  <a:t>l,r</a:t>
                </a:r>
                <a:r>
                  <a:rPr lang="en-US" altLang="zh-CN" sz="2500" dirty="0" smtClean="0"/>
                  <a:t>]</a:t>
                </a:r>
                <a:r>
                  <a:rPr lang="zh-CN" altLang="en-US" sz="2500" dirty="0" smtClean="0"/>
                  <a:t>中</a:t>
                </a:r>
                <a:r>
                  <a:rPr lang="zh-CN" altLang="en-US" sz="2500" b="1" dirty="0" smtClean="0"/>
                  <a:t>上面一排</a:t>
                </a:r>
                <a:r>
                  <a:rPr lang="zh-CN" altLang="en-US" sz="2500" dirty="0" smtClean="0"/>
                  <a:t>的边是否全部连通</a:t>
                </a:r>
                <a:endParaRPr lang="en-US" altLang="zh-CN" sz="2500" dirty="0" smtClean="0"/>
              </a:p>
              <a:p>
                <a:pPr lvl="1"/>
                <a:r>
                  <a:rPr lang="en-US" altLang="zh-CN" sz="2500" dirty="0" smtClean="0"/>
                  <a:t>d</a:t>
                </a:r>
                <a:r>
                  <a:rPr lang="zh-CN" altLang="en-US" sz="2500" dirty="0" smtClean="0"/>
                  <a:t>表示</a:t>
                </a:r>
                <a:r>
                  <a:rPr lang="zh-CN" altLang="en-US" sz="2500" dirty="0"/>
                  <a:t>区间</a:t>
                </a:r>
                <a:r>
                  <a:rPr lang="en-US" altLang="zh-CN" sz="2500" dirty="0" smtClean="0"/>
                  <a:t>[</a:t>
                </a:r>
                <a:r>
                  <a:rPr lang="en-US" altLang="zh-CN" sz="2500" dirty="0" err="1"/>
                  <a:t>l,r</a:t>
                </a:r>
                <a:r>
                  <a:rPr lang="en-US" altLang="zh-CN" sz="2500" dirty="0"/>
                  <a:t>]</a:t>
                </a:r>
                <a:r>
                  <a:rPr lang="zh-CN" altLang="en-US" sz="2500" dirty="0" smtClean="0"/>
                  <a:t>中</a:t>
                </a:r>
                <a:r>
                  <a:rPr lang="zh-CN" altLang="en-US" sz="2500" b="1" dirty="0" smtClean="0"/>
                  <a:t>下面一排</a:t>
                </a:r>
                <a:r>
                  <a:rPr lang="zh-CN" altLang="en-US" sz="2500" dirty="0" smtClean="0"/>
                  <a:t>的</a:t>
                </a:r>
                <a:r>
                  <a:rPr lang="zh-CN" altLang="en-US" sz="2500" dirty="0"/>
                  <a:t>边是否全部</a:t>
                </a:r>
                <a:r>
                  <a:rPr lang="zh-CN" altLang="en-US" sz="2500" dirty="0" smtClean="0"/>
                  <a:t>连通</a:t>
                </a:r>
                <a:endParaRPr lang="en-US" altLang="zh-CN" sz="2500" dirty="0" smtClean="0"/>
              </a:p>
              <a:p>
                <a:pPr lvl="1"/>
                <a:r>
                  <a:rPr lang="en-US" altLang="zh-CN" sz="2500" dirty="0" smtClean="0"/>
                  <a:t>p</a:t>
                </a:r>
                <a:r>
                  <a:rPr lang="zh-CN" altLang="en-US" sz="2500" dirty="0" smtClean="0"/>
                  <a:t>表示</a:t>
                </a:r>
                <a:r>
                  <a:rPr lang="zh-CN" altLang="en-US" sz="2500" dirty="0"/>
                  <a:t>只用区间</a:t>
                </a:r>
                <a:r>
                  <a:rPr lang="en-US" altLang="zh-CN" sz="2500" dirty="0"/>
                  <a:t>[</a:t>
                </a:r>
                <a:r>
                  <a:rPr lang="en-US" altLang="zh-CN" sz="2500" dirty="0" err="1"/>
                  <a:t>l,r</a:t>
                </a:r>
                <a:r>
                  <a:rPr lang="en-US" altLang="zh-CN" sz="2500" dirty="0"/>
                  <a:t>]</a:t>
                </a:r>
                <a:r>
                  <a:rPr lang="zh-CN" altLang="en-US" sz="2500" dirty="0"/>
                  <a:t>内的边，</a:t>
                </a:r>
                <a:r>
                  <a:rPr lang="zh-CN" altLang="en-US" sz="2500" b="1" dirty="0" smtClean="0"/>
                  <a:t>第</a:t>
                </a:r>
                <a:r>
                  <a:rPr lang="en-US" altLang="zh-CN" sz="2500" b="1" dirty="0" smtClean="0"/>
                  <a:t>l</a:t>
                </a:r>
                <a:r>
                  <a:rPr lang="zh-CN" altLang="en-US" sz="2500" b="1" dirty="0" smtClean="0"/>
                  <a:t>列</a:t>
                </a:r>
                <a:r>
                  <a:rPr lang="zh-CN" altLang="en-US" sz="2500" dirty="0"/>
                  <a:t>的上</a:t>
                </a:r>
                <a:r>
                  <a:rPr lang="en-US" altLang="zh-CN" sz="2500" dirty="0"/>
                  <a:t>/</a:t>
                </a:r>
                <a:r>
                  <a:rPr lang="zh-CN" altLang="en-US" sz="2500" dirty="0"/>
                  <a:t>下两个点是否是连通</a:t>
                </a:r>
                <a:r>
                  <a:rPr lang="zh-CN" altLang="en-US" sz="2500" dirty="0" smtClean="0"/>
                  <a:t>的</a:t>
                </a:r>
                <a:endParaRPr lang="en-US" altLang="zh-CN" sz="2500" dirty="0" smtClean="0"/>
              </a:p>
              <a:p>
                <a:pPr lvl="1"/>
                <a:r>
                  <a:rPr lang="en-US" altLang="zh-CN" sz="2500" dirty="0" smtClean="0"/>
                  <a:t>q</a:t>
                </a:r>
                <a:r>
                  <a:rPr lang="zh-CN" altLang="en-US" sz="2500" dirty="0" smtClean="0"/>
                  <a:t>表示只用区间</a:t>
                </a:r>
                <a:r>
                  <a:rPr lang="en-US" altLang="zh-CN" sz="2500" dirty="0" smtClean="0"/>
                  <a:t>[</a:t>
                </a:r>
                <a:r>
                  <a:rPr lang="en-US" altLang="zh-CN" sz="2500" dirty="0" err="1" smtClean="0"/>
                  <a:t>l,r</a:t>
                </a:r>
                <a:r>
                  <a:rPr lang="en-US" altLang="zh-CN" sz="2500" dirty="0" smtClean="0"/>
                  <a:t>]</a:t>
                </a:r>
                <a:r>
                  <a:rPr lang="zh-CN" altLang="en-US" sz="2500" dirty="0" smtClean="0"/>
                  <a:t>内的边，</a:t>
                </a:r>
                <a:r>
                  <a:rPr lang="zh-CN" altLang="en-US" sz="2500" b="1" dirty="0" smtClean="0"/>
                  <a:t>第</a:t>
                </a:r>
                <a:r>
                  <a:rPr lang="en-US" altLang="zh-CN" sz="2500" b="1" dirty="0" smtClean="0"/>
                  <a:t>r</a:t>
                </a:r>
                <a:r>
                  <a:rPr lang="zh-CN" altLang="en-US" sz="2500" b="1" dirty="0" smtClean="0"/>
                  <a:t>列</a:t>
                </a:r>
                <a:r>
                  <a:rPr lang="zh-CN" altLang="en-US" sz="2500" dirty="0" smtClean="0"/>
                  <a:t>的上</a:t>
                </a:r>
                <a:r>
                  <a:rPr lang="en-US" altLang="zh-CN" sz="2500" dirty="0" smtClean="0"/>
                  <a:t>/</a:t>
                </a:r>
                <a:r>
                  <a:rPr lang="zh-CN" altLang="en-US" sz="2500" dirty="0" smtClean="0"/>
                  <a:t>下两个点是否是连通的</a:t>
                </a:r>
                <a:endParaRPr lang="en-US" altLang="zh-CN" sz="2500" dirty="0" smtClean="0"/>
              </a:p>
              <a:p>
                <a:endParaRPr lang="en-US" altLang="zh-C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280219" cy="4792889"/>
              </a:xfrm>
              <a:blipFill rotWithShape="0">
                <a:blip r:embed="rId2"/>
                <a:stretch>
                  <a:fillRect l="-1252" t="-2414" r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回到线段树模板五问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29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求</a:t>
            </a:r>
            <a:r>
              <a:rPr lang="en-US" altLang="zh-CN" sz="2800" dirty="0"/>
              <a:t>x</a:t>
            </a:r>
            <a:r>
              <a:rPr lang="zh-CN" altLang="en-US" sz="2800" dirty="0"/>
              <a:t>的前驱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前驱</a:t>
            </a:r>
            <a:r>
              <a:rPr lang="zh-CN" altLang="en-US" sz="2800" dirty="0"/>
              <a:t>定义为小于</a:t>
            </a:r>
            <a:r>
              <a:rPr lang="en-US" altLang="zh-CN" sz="2800" dirty="0"/>
              <a:t>x</a:t>
            </a:r>
            <a:r>
              <a:rPr lang="zh-CN" altLang="en-US" sz="2800" dirty="0"/>
              <a:t>，且最大的数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解法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22470" y="2844526"/>
            <a:ext cx="6683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query_pred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(k == 0) return;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&gt; v[k]) 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v[k];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query_pred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(r[k]);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query_pred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(l[k]);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5705856"/>
            <a:ext cx="8186166" cy="98755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命令的条数不超过</a:t>
            </a:r>
            <a:r>
              <a:rPr lang="en-US" altLang="zh-CN" sz="2800" dirty="0" smtClean="0"/>
              <a:t>100000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</a:t>
            </a:r>
            <a:r>
              <a:rPr lang="zh-CN" altLang="en-US" sz="2800" dirty="0"/>
              <a:t>命令和</a:t>
            </a:r>
            <a:r>
              <a:rPr lang="en-US" altLang="zh-CN" sz="2800" dirty="0"/>
              <a:t>S</a:t>
            </a:r>
            <a:r>
              <a:rPr lang="zh-CN" altLang="en-US" sz="2800" dirty="0"/>
              <a:t>命令的总条数不超过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F</a:t>
            </a:r>
            <a:r>
              <a:rPr lang="zh-CN" altLang="en-US" sz="2800" dirty="0"/>
              <a:t>命令的条数不超过</a:t>
            </a:r>
            <a:r>
              <a:rPr lang="en-US" altLang="zh-CN" sz="2800" dirty="0" smtClean="0"/>
              <a:t>100000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01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NOI2004 </a:t>
            </a:r>
            <a:r>
              <a:rPr lang="zh-CN" altLang="en-US" sz="4000" dirty="0" smtClean="0"/>
              <a:t>郁闷</a:t>
            </a:r>
            <a:r>
              <a:rPr lang="zh-CN" altLang="en-US" sz="4000" dirty="0"/>
              <a:t>的出纳员</a:t>
            </a:r>
            <a:endParaRPr lang="en-US" sz="4000" dirty="0"/>
          </a:p>
        </p:txBody>
      </p:sp>
      <p:pic>
        <p:nvPicPr>
          <p:cNvPr id="29698" name="Picture 2" descr="http://www.lydsy.com/JudgeOnline/images/150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577"/>
            <a:ext cx="9319290" cy="41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</a:t>
            </a:r>
            <a:r>
              <a:rPr lang="zh-CN" altLang="en-US" sz="2800" dirty="0"/>
              <a:t>命令和</a:t>
            </a:r>
            <a:r>
              <a:rPr lang="en-US" altLang="zh-CN" sz="2800" dirty="0"/>
              <a:t>S</a:t>
            </a:r>
            <a:r>
              <a:rPr lang="zh-CN" altLang="en-US" sz="2800" dirty="0"/>
              <a:t>命令的总条数不超过</a:t>
            </a:r>
            <a:r>
              <a:rPr lang="en-US" altLang="zh-CN" sz="2800" dirty="0" smtClean="0"/>
              <a:t>100</a:t>
            </a:r>
          </a:p>
          <a:p>
            <a:r>
              <a:rPr lang="zh-CN" altLang="en-US" sz="2800" dirty="0" smtClean="0"/>
              <a:t>可暴力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善良的出题</a:t>
            </a:r>
            <a:r>
              <a:rPr lang="zh-CN" altLang="en-US" sz="2500" dirty="0" smtClean="0"/>
              <a:t>人</a:t>
            </a:r>
            <a:endParaRPr lang="en-US" altLang="zh-CN" sz="2500" dirty="0" smtClean="0"/>
          </a:p>
          <a:p>
            <a:r>
              <a:rPr lang="zh-CN" altLang="en-US" sz="2800" dirty="0" smtClean="0"/>
              <a:t>也可以直接记一个全局增减标记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但是在座的各位不屑于用暴力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全体加一个数？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80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平衡树也是可用打标记的</a:t>
            </a:r>
            <a:endParaRPr lang="en-US" altLang="zh-CN" sz="2800" dirty="0" smtClean="0"/>
          </a:p>
          <a:p>
            <a:r>
              <a:rPr lang="zh-CN" altLang="en-US" sz="2800" dirty="0" smtClean="0"/>
              <a:t>一个点上的标记表示，以该点为根的子树内的所有点都要统一应用一个操作</a:t>
            </a:r>
            <a:endParaRPr lang="en-US" altLang="zh-CN" sz="2800" dirty="0" smtClean="0"/>
          </a:p>
          <a:p>
            <a:r>
              <a:rPr lang="zh-CN" altLang="en-US" sz="2800" dirty="0" smtClean="0"/>
              <a:t>在访问到一个点时，要保证它自身、左儿子、右儿子上都没有标记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为什么？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因为更新信息时需要左儿子和右儿子的信息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平衡树</a:t>
            </a:r>
            <a:r>
              <a:rPr lang="zh-CN" altLang="en-US" sz="4000" dirty="0" smtClean="0"/>
              <a:t>打标记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01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8186166" cy="4867784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类似线段树的下放标记</a:t>
            </a:r>
            <a:endParaRPr lang="en-US" altLang="zh-CN" sz="2500" dirty="0" smtClean="0"/>
          </a:p>
          <a:p>
            <a:r>
              <a:rPr lang="zh-CN" altLang="en-US" sz="2500" dirty="0" smtClean="0"/>
              <a:t>不同的是，需要额外计算子树树根这个点的信息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平衡树下放标记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64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5109" y="1825624"/>
            <a:ext cx="3474719" cy="4867784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add[t]</a:t>
            </a:r>
            <a:r>
              <a:rPr lang="zh-CN" altLang="en-US" sz="2500" dirty="0" smtClean="0"/>
              <a:t>：区间加标记</a:t>
            </a:r>
            <a:endParaRPr lang="en-US" altLang="zh-CN" sz="2500" dirty="0" smtClean="0"/>
          </a:p>
          <a:p>
            <a:r>
              <a:rPr lang="en-US" altLang="zh-CN" sz="2500" dirty="0" smtClean="0"/>
              <a:t>sum[t]</a:t>
            </a:r>
            <a:r>
              <a:rPr lang="zh-CN" altLang="en-US" sz="2500" dirty="0" smtClean="0"/>
              <a:t>：以</a:t>
            </a:r>
            <a:r>
              <a:rPr lang="en-US" altLang="zh-CN" sz="2500" dirty="0" smtClean="0"/>
              <a:t>t</a:t>
            </a:r>
            <a:r>
              <a:rPr lang="zh-CN" altLang="en-US" sz="2500" dirty="0" smtClean="0"/>
              <a:t>为根的子树代表的区间的权值和</a:t>
            </a:r>
            <a:endParaRPr lang="en-US" altLang="zh-CN" sz="2500" dirty="0" smtClean="0"/>
          </a:p>
          <a:p>
            <a:r>
              <a:rPr lang="en-US" altLang="zh-CN" sz="2500" dirty="0" smtClean="0"/>
              <a:t>size[t]</a:t>
            </a:r>
            <a:r>
              <a:rPr lang="zh-CN" altLang="en-US" sz="2500" dirty="0" smtClean="0"/>
              <a:t>：子树</a:t>
            </a:r>
            <a:r>
              <a:rPr lang="en-US" altLang="zh-CN" sz="2500" dirty="0" smtClean="0"/>
              <a:t>t</a:t>
            </a:r>
            <a:r>
              <a:rPr lang="zh-CN" altLang="en-US" sz="2500" dirty="0" smtClean="0"/>
              <a:t>的大小</a:t>
            </a:r>
            <a:endParaRPr lang="en-US" altLang="zh-CN" sz="2500" dirty="0" smtClean="0"/>
          </a:p>
          <a:p>
            <a:r>
              <a:rPr lang="en-US" altLang="zh-CN" sz="2500" dirty="0" smtClean="0"/>
              <a:t>l[t]</a:t>
            </a:r>
            <a:r>
              <a:rPr lang="zh-CN" altLang="en-US" sz="2500" dirty="0" smtClean="0"/>
              <a:t>：</a:t>
            </a:r>
            <a:r>
              <a:rPr lang="en-US" altLang="zh-CN" sz="2500" dirty="0" smtClean="0"/>
              <a:t>t</a:t>
            </a:r>
            <a:r>
              <a:rPr lang="zh-CN" altLang="en-US" sz="2500" dirty="0" smtClean="0"/>
              <a:t>的左儿子</a:t>
            </a:r>
            <a:endParaRPr lang="en-US" altLang="zh-CN" sz="2500" dirty="0" smtClean="0"/>
          </a:p>
          <a:p>
            <a:r>
              <a:rPr lang="en-US" altLang="zh-CN" sz="2500" dirty="0" smtClean="0"/>
              <a:t>r[t]</a:t>
            </a:r>
            <a:r>
              <a:rPr lang="zh-CN" altLang="en-US" sz="2500" dirty="0" smtClean="0"/>
              <a:t>：</a:t>
            </a:r>
            <a:r>
              <a:rPr lang="en-US" altLang="zh-CN" sz="2500" dirty="0" smtClean="0"/>
              <a:t>t</a:t>
            </a:r>
            <a:r>
              <a:rPr lang="zh-CN" altLang="en-US" sz="2500" dirty="0" smtClean="0"/>
              <a:t>的右儿子</a:t>
            </a:r>
            <a:endParaRPr lang="en-US" altLang="zh-CN" sz="2500" dirty="0" smtClean="0"/>
          </a:p>
          <a:p>
            <a:r>
              <a:rPr lang="en-US" altLang="zh-CN" sz="2500" dirty="0" smtClean="0"/>
              <a:t>v[t]</a:t>
            </a:r>
            <a:r>
              <a:rPr lang="zh-CN" altLang="en-US" sz="2500" dirty="0" smtClean="0"/>
              <a:t>：节点</a:t>
            </a:r>
            <a:r>
              <a:rPr lang="en-US" altLang="zh-CN" sz="2500" dirty="0" smtClean="0"/>
              <a:t>t</a:t>
            </a:r>
            <a:r>
              <a:rPr lang="zh-CN" altLang="en-US" sz="2500" dirty="0" smtClean="0"/>
              <a:t>的权值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平衡树下放标记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例子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28650" y="1825624"/>
            <a:ext cx="66838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t)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+= a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*size[t];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v[t] += add[t];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a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r[t]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a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带标记的平衡树 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插入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07248"/>
            <a:ext cx="68458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的儿子的信息也得是最新的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tagdown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(l[k]);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tagdown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(r[k]);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v[x]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(l[k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nul)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l[k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fa[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k;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l[k]);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(r[k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nul)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r[k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fa[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k;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r[k]);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update(k);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85332" y="1690689"/>
            <a:ext cx="2950464" cy="470928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v[k]</a:t>
            </a:r>
            <a:r>
              <a:rPr lang="zh-CN" altLang="en-US" sz="2400" dirty="0" smtClean="0"/>
              <a:t>：节点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的权值</a:t>
            </a:r>
            <a:endParaRPr lang="en-US" altLang="zh-CN" sz="2400" dirty="0" smtClean="0"/>
          </a:p>
          <a:p>
            <a:r>
              <a:rPr lang="en-US" altLang="zh-CN" sz="2400" dirty="0" smtClean="0"/>
              <a:t>x</a:t>
            </a:r>
            <a:r>
              <a:rPr lang="zh-CN" altLang="en-US" sz="2400" dirty="0" smtClean="0"/>
              <a:t>：新插入的点</a:t>
            </a:r>
            <a:endParaRPr lang="en-US" altLang="zh-CN" sz="2400" dirty="0" smtClean="0"/>
          </a:p>
          <a:p>
            <a:r>
              <a:rPr lang="en-US" altLang="zh-CN" sz="2400" dirty="0" smtClean="0"/>
              <a:t>l[k]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的左儿子</a:t>
            </a:r>
            <a:endParaRPr lang="en-US" altLang="zh-CN" sz="2400" dirty="0" smtClean="0"/>
          </a:p>
          <a:p>
            <a:r>
              <a:rPr lang="en-US" altLang="zh-CN" sz="2400" dirty="0" smtClean="0"/>
              <a:t>r[k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的右儿子</a:t>
            </a:r>
            <a:endParaRPr lang="en-US" altLang="zh-CN" sz="2400" dirty="0"/>
          </a:p>
          <a:p>
            <a:r>
              <a:rPr lang="en-US" altLang="zh-CN" sz="2400" dirty="0" smtClean="0"/>
              <a:t>fa[k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的父亲</a:t>
            </a:r>
            <a:endParaRPr lang="en-US" altLang="zh-CN" sz="2400" dirty="0" smtClean="0"/>
          </a:p>
          <a:p>
            <a:r>
              <a:rPr lang="en-US" altLang="zh-CN" sz="2400" dirty="0" smtClean="0"/>
              <a:t>update(k)</a:t>
            </a:r>
            <a:r>
              <a:rPr lang="zh-CN" altLang="en-US" sz="2400" dirty="0" smtClean="0"/>
              <a:t>：更新以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为根的子树的信息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533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带标记的平衡树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插入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插入一个新点后需要旋转怎么办？</a:t>
            </a:r>
            <a:endParaRPr lang="en-US" altLang="zh-CN" sz="2800" dirty="0" smtClean="0"/>
          </a:p>
          <a:p>
            <a:r>
              <a:rPr lang="zh-CN" altLang="en-US" sz="2800" dirty="0" smtClean="0"/>
              <a:t>因为插入了新点后，从根到它的路径上的所有点以及这些点的儿子上都没有标记，所以可以直接放心大胆地旋转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99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带标记的平衡树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删除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treap</a:t>
            </a:r>
            <a:r>
              <a:rPr lang="zh-CN" altLang="en-US" sz="2400" dirty="0" smtClean="0"/>
              <a:t>删除节点的方式是将它向下转到最底层后删去</a:t>
            </a:r>
            <a:endParaRPr lang="en-US" altLang="zh-CN" sz="2400" dirty="0" smtClean="0"/>
          </a:p>
          <a:p>
            <a:r>
              <a:rPr lang="zh-CN" altLang="en-US" sz="2400" dirty="0" smtClean="0"/>
              <a:t>向下转前需要保证它下面的子节点上没有标记</a:t>
            </a:r>
            <a:endParaRPr lang="zh-CN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8650" y="2732538"/>
            <a:ext cx="83737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rdm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rdm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]]) {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tagd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urn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else  {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tagd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n(r[r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urn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(k))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 else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k!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update(k);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43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有长为</a:t>
            </a:r>
            <a:r>
              <a:rPr lang="en-US" altLang="zh-CN" sz="2800" dirty="0"/>
              <a:t>N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数列。</a:t>
            </a:r>
            <a:r>
              <a:rPr lang="zh-CN" altLang="en-US" sz="2800" dirty="0"/>
              <a:t>有如下三种操作形式： 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1)</a:t>
            </a:r>
            <a:r>
              <a:rPr lang="zh-CN" altLang="en-US" sz="2800" dirty="0"/>
              <a:t>把数列中的一段数全部乘一个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2)</a:t>
            </a:r>
            <a:r>
              <a:rPr lang="zh-CN" altLang="en-US" sz="2800" dirty="0"/>
              <a:t>把数列中的一段数全部加一个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3)</a:t>
            </a:r>
            <a:r>
              <a:rPr lang="zh-CN" altLang="en-US" sz="2800" dirty="0"/>
              <a:t>询问数列中的一段数的和，由于答案可能很大，你只需输出</a:t>
            </a:r>
            <a:r>
              <a:rPr lang="zh-CN" altLang="en-US" sz="2800" dirty="0" smtClean="0"/>
              <a:t>这个数</a:t>
            </a:r>
            <a:r>
              <a:rPr lang="zh-CN" altLang="en-US" sz="2800" dirty="0"/>
              <a:t>模</a:t>
            </a:r>
            <a:r>
              <a:rPr lang="en-US" altLang="zh-CN" sz="2800" dirty="0"/>
              <a:t>P</a:t>
            </a:r>
            <a:r>
              <a:rPr lang="zh-CN" altLang="en-US" sz="2800" dirty="0"/>
              <a:t>的值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zh-CN" altLang="en-US" sz="2800" dirty="0" smtClean="0"/>
              <a:t>共</a:t>
            </a:r>
            <a:r>
              <a:rPr lang="en-US" altLang="zh-CN" sz="2800" dirty="0"/>
              <a:t>M</a:t>
            </a:r>
            <a:r>
              <a:rPr lang="zh-CN" altLang="en-US" sz="2800" dirty="0"/>
              <a:t>次操作</a:t>
            </a:r>
            <a:endParaRPr lang="en-US" altLang="zh-CN" sz="2800" dirty="0"/>
          </a:p>
          <a:p>
            <a:r>
              <a:rPr lang="en-US" altLang="zh-CN" sz="2800" dirty="0" smtClean="0"/>
              <a:t>N,M&lt;=100000</a:t>
            </a:r>
            <a:r>
              <a:rPr lang="zh-CN" altLang="en-US" sz="2800" dirty="0" smtClean="0"/>
              <a:t>，数值</a:t>
            </a:r>
            <a:r>
              <a:rPr lang="en-US" altLang="zh-CN" sz="2800" dirty="0" smtClean="0"/>
              <a:t>&lt;=10</a:t>
            </a:r>
            <a:r>
              <a:rPr lang="en-US" altLang="zh-CN" sz="2800" baseline="30000" dirty="0" smtClean="0"/>
              <a:t>9</a:t>
            </a:r>
            <a:endParaRPr lang="zh-CN" altLang="en-US" sz="2800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Ahoi2009 </a:t>
            </a:r>
            <a:r>
              <a:rPr lang="zh-CN" altLang="en-US" sz="4000" dirty="0"/>
              <a:t>维护</a:t>
            </a:r>
            <a:r>
              <a:rPr lang="zh-CN" altLang="en-US" sz="4000" dirty="0" smtClean="0"/>
              <a:t>序列</a:t>
            </a:r>
            <a:endParaRPr lang="zh-CN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31" y="5666776"/>
            <a:ext cx="741019" cy="741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0942" y="5850234"/>
            <a:ext cx="2653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为什么又是这题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80219" cy="479288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/>
              <a:t>需要哪些标记？</a:t>
            </a:r>
            <a:endParaRPr lang="en-US" altLang="zh-CN" sz="2800" dirty="0"/>
          </a:p>
          <a:p>
            <a:pPr lvl="1"/>
            <a:r>
              <a:rPr lang="zh-CN" altLang="en-US" sz="2500" dirty="0"/>
              <a:t>不需要</a:t>
            </a:r>
            <a:endParaRPr lang="en-US" altLang="zh-CN" sz="2500" dirty="0"/>
          </a:p>
          <a:p>
            <a:r>
              <a:rPr lang="en-US" altLang="zh-CN" sz="2800" strike="sngStrike" dirty="0"/>
              <a:t>3. </a:t>
            </a:r>
            <a:r>
              <a:rPr lang="zh-CN" altLang="en-US" sz="2800" strike="sngStrike" dirty="0"/>
              <a:t>如何叠加标记？</a:t>
            </a:r>
            <a:endParaRPr lang="en-US" altLang="zh-CN" sz="2800" strike="sngStrike" dirty="0"/>
          </a:p>
          <a:p>
            <a:r>
              <a:rPr lang="en-US" altLang="zh-CN" sz="2800" strike="sngStrike" dirty="0"/>
              <a:t>4. </a:t>
            </a:r>
            <a:r>
              <a:rPr lang="zh-CN" altLang="en-US" sz="2800" strike="sngStrike" dirty="0"/>
              <a:t>如何应用标记？</a:t>
            </a:r>
            <a:endParaRPr lang="en-US" altLang="zh-CN" sz="2800" strike="sngStrike" dirty="0"/>
          </a:p>
          <a:p>
            <a:endParaRPr lang="en-US" altLang="zh-CN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回到线段树模板五问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621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区间标记？</a:t>
            </a:r>
            <a:endParaRPr lang="en-US" altLang="zh-CN" sz="2800" dirty="0" smtClean="0"/>
          </a:p>
          <a:p>
            <a:r>
              <a:rPr lang="zh-CN" altLang="en-US" sz="2800" dirty="0" smtClean="0"/>
              <a:t>类似线段树的做法，将子树看成区间，找到完全落在大区间里的子树，在其树根上打标记</a:t>
            </a:r>
            <a:endParaRPr lang="en-US" altLang="zh-CN" sz="2800" dirty="0" smtClean="0"/>
          </a:p>
          <a:p>
            <a:r>
              <a:rPr lang="zh-CN" altLang="en-US" sz="2800" dirty="0" smtClean="0"/>
              <a:t>与线段树不同的是，线段树所有单个元素都在叶子上，平衡树的单个元素分布在整棵树上</a:t>
            </a:r>
            <a:endParaRPr lang="en-US" altLang="zh-CN" sz="2800" dirty="0" smtClean="0"/>
          </a:p>
          <a:p>
            <a:r>
              <a:rPr lang="zh-CN" altLang="en-US" sz="2800" dirty="0" smtClean="0"/>
              <a:t>需要额外修改若干单点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44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修改区间</a:t>
            </a:r>
            <a:r>
              <a:rPr lang="en-US" altLang="zh-CN" sz="2800" dirty="0" smtClean="0"/>
              <a:t>[3,7]</a:t>
            </a:r>
          </a:p>
          <a:p>
            <a:r>
              <a:rPr lang="zh-CN" altLang="en-US" sz="2800" dirty="0"/>
              <a:t>红</a:t>
            </a:r>
            <a:r>
              <a:rPr lang="zh-CN" altLang="en-US" sz="2800" dirty="0" smtClean="0"/>
              <a:t>点：打区间标记</a:t>
            </a:r>
            <a:endParaRPr lang="en-US" altLang="zh-CN" sz="2800" dirty="0" smtClean="0"/>
          </a:p>
          <a:p>
            <a:r>
              <a:rPr lang="zh-CN" altLang="en-US" sz="2800" dirty="0"/>
              <a:t>黄</a:t>
            </a:r>
            <a:r>
              <a:rPr lang="zh-CN" altLang="en-US" sz="2800" dirty="0" smtClean="0"/>
              <a:t>点：单点修改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区间标记</a:t>
            </a:r>
            <a:endParaRPr lang="zh-CN" alt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4511101" y="3572915"/>
            <a:ext cx="573024" cy="573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33074" y="4449150"/>
            <a:ext cx="573024" cy="573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984178" y="5243217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042727" y="52432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3329239" y="5022174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3819586" y="5022174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55981" y="4449150"/>
            <a:ext cx="573024" cy="573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5907085" y="52432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4965634" y="52432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 flipH="1">
            <a:off x="5252146" y="5022174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5742493" y="5022174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3819586" y="4145939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4797613" y="4145939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如何确定当前子树是否完全落在原区间内？</a:t>
            </a:r>
            <a:endParaRPr lang="en-US" altLang="zh-CN" sz="2800" dirty="0" smtClean="0"/>
          </a:p>
          <a:p>
            <a:r>
              <a:rPr lang="zh-CN" altLang="en-US" sz="2800" dirty="0" smtClean="0"/>
              <a:t>需要知道当前子树中编号最小、最大的两个点</a:t>
            </a:r>
            <a:endParaRPr lang="en-US" altLang="zh-CN" sz="2800" dirty="0" smtClean="0"/>
          </a:p>
          <a:p>
            <a:r>
              <a:rPr lang="zh-CN" altLang="en-US" sz="2800" dirty="0" smtClean="0"/>
              <a:t>平衡树可以插入、删除，如何动态维护编号？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方法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：给编号打标记</a:t>
            </a:r>
            <a:endParaRPr lang="en-US" altLang="zh-CN" sz="2500" dirty="0"/>
          </a:p>
          <a:p>
            <a:pPr lvl="1"/>
            <a:r>
              <a:rPr lang="zh-CN" altLang="en-US" sz="2500" dirty="0" smtClean="0"/>
              <a:t>方法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：维护子树</a:t>
            </a:r>
            <a:r>
              <a:rPr lang="en-US" altLang="zh-CN" sz="2500" dirty="0" smtClean="0"/>
              <a:t>size</a:t>
            </a:r>
            <a:r>
              <a:rPr lang="zh-CN" altLang="en-US" sz="2500" dirty="0" smtClean="0"/>
              <a:t>，推算当前区间的端点</a:t>
            </a:r>
            <a:endParaRPr lang="en-US" altLang="zh-CN" sz="2500" dirty="0" smtClean="0"/>
          </a:p>
          <a:p>
            <a:pPr lvl="1"/>
            <a:endParaRPr lang="zh-CN" alt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treap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确定子树区间范围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21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中间插入新元素</a:t>
            </a:r>
            <a:endParaRPr lang="en-US" altLang="zh-CN" sz="2800" dirty="0" smtClean="0"/>
          </a:p>
          <a:p>
            <a:r>
              <a:rPr lang="zh-CN" altLang="en-US" sz="2800" dirty="0" smtClean="0"/>
              <a:t>原来的</a:t>
            </a:r>
            <a:r>
              <a:rPr lang="en-US" altLang="zh-CN" sz="2800" dirty="0" smtClean="0"/>
              <a:t>4~7</a:t>
            </a:r>
            <a:r>
              <a:rPr lang="zh-CN" altLang="en-US" sz="2800" dirty="0" smtClean="0"/>
              <a:t>变成</a:t>
            </a:r>
            <a:r>
              <a:rPr lang="en-US" altLang="zh-CN" sz="2800" dirty="0" smtClean="0"/>
              <a:t>5~8</a:t>
            </a:r>
          </a:p>
          <a:p>
            <a:pPr lvl="1"/>
            <a:r>
              <a:rPr lang="zh-CN" altLang="en-US" sz="2500" dirty="0" smtClean="0"/>
              <a:t>区间加操作</a:t>
            </a:r>
            <a:endParaRPr lang="en-US" altLang="zh-CN" sz="2500" dirty="0" smtClean="0"/>
          </a:p>
          <a:p>
            <a:r>
              <a:rPr lang="zh-CN" altLang="en-US" sz="2800" dirty="0" smtClean="0"/>
              <a:t>插入新的</a:t>
            </a:r>
            <a:r>
              <a:rPr lang="en-US" altLang="zh-CN" sz="2800" dirty="0" smtClean="0"/>
              <a:t>4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看上去有点奇怪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</a:t>
            </a:r>
            <a:r>
              <a:rPr lang="en-US" altLang="zh-CN" sz="4000" dirty="0"/>
              <a:t>1</a:t>
            </a:r>
            <a:r>
              <a:rPr lang="zh-CN" altLang="en-US" sz="4000" dirty="0"/>
              <a:t>：给编号打标记</a:t>
            </a:r>
          </a:p>
        </p:txBody>
      </p:sp>
      <p:sp>
        <p:nvSpPr>
          <p:cNvPr id="4" name="Oval 3"/>
          <p:cNvSpPr/>
          <p:nvPr/>
        </p:nvSpPr>
        <p:spPr>
          <a:xfrm>
            <a:off x="6430518" y="2658515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5452491" y="353475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5903595" y="43288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962144" y="43288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5248656" y="4107774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5739003" y="4107774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75398" y="353475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7826502" y="43288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6885051" y="432881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 flipH="1">
            <a:off x="7171563" y="4107774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7661910" y="4107774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5739003" y="3231539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6717030" y="3231539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22146" y="5220086"/>
            <a:ext cx="573024" cy="57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cxnSp>
        <p:nvCxnSpPr>
          <p:cNvPr id="18" name="Straight Arrow Connector 17"/>
          <p:cNvCxnSpPr>
            <a:stCxn id="6" idx="4"/>
            <a:endCxn id="17" idx="0"/>
          </p:cNvCxnSpPr>
          <p:nvPr/>
        </p:nvCxnSpPr>
        <p:spPr>
          <a:xfrm>
            <a:off x="6190107" y="4901841"/>
            <a:ext cx="518551" cy="31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698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维护每个子树的</a:t>
            </a:r>
            <a:r>
              <a:rPr lang="en-US" altLang="zh-CN" sz="2400" dirty="0" smtClean="0"/>
              <a:t>size</a:t>
            </a:r>
          </a:p>
          <a:p>
            <a:r>
              <a:rPr lang="zh-CN" altLang="en-US" sz="2400" dirty="0" smtClean="0"/>
              <a:t>维护除子树内的点外，在当前点的前面有多少个点。例：</a:t>
            </a:r>
            <a:endParaRPr lang="en-US" altLang="zh-CN" sz="2400" dirty="0" smtClean="0"/>
          </a:p>
          <a:p>
            <a:r>
              <a:rPr lang="zh-CN" altLang="en-US" sz="2400" dirty="0" smtClean="0"/>
              <a:t>访问到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时</a:t>
            </a:r>
            <a:r>
              <a:rPr lang="zh-CN" altLang="en-US" sz="2400" dirty="0"/>
              <a:t>，得知除子树内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点</a:t>
            </a:r>
            <a:r>
              <a:rPr lang="zh-CN" altLang="en-US" sz="2400" dirty="0"/>
              <a:t>外，在当前点的前面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个点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的左子树内有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个点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的整个子树</a:t>
            </a:r>
            <a:r>
              <a:rPr lang="en-US" altLang="zh-CN" sz="2400" dirty="0" smtClean="0"/>
              <a:t>size=3</a:t>
            </a:r>
          </a:p>
          <a:p>
            <a:r>
              <a:rPr lang="zh-CN" altLang="en-US" sz="2400" dirty="0" smtClean="0"/>
              <a:t>因此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为第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个点，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子树对应区间</a:t>
            </a:r>
            <a:r>
              <a:rPr lang="en-US" altLang="zh-CN" sz="2400" dirty="0" smtClean="0"/>
              <a:t>[4+1,4+3]=[5,7]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单点</a:t>
            </a:r>
            <a:r>
              <a:rPr lang="zh-CN" altLang="en-US" sz="2400" dirty="0" smtClean="0"/>
              <a:t>数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区间数是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级别的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</a:t>
            </a:r>
            <a:r>
              <a:rPr lang="en-US" altLang="zh-CN" sz="4000" dirty="0"/>
              <a:t>2</a:t>
            </a:r>
            <a:r>
              <a:rPr lang="zh-CN" altLang="en-US" sz="4000" dirty="0"/>
              <a:t>：维护子树</a:t>
            </a:r>
            <a:r>
              <a:rPr lang="en-US" altLang="zh-CN" sz="4000" dirty="0"/>
              <a:t>size</a:t>
            </a:r>
            <a:r>
              <a:rPr lang="zh-CN" altLang="en-US" sz="4000" dirty="0"/>
              <a:t>，推算当前区间的端点</a:t>
            </a:r>
          </a:p>
        </p:txBody>
      </p:sp>
      <p:sp>
        <p:nvSpPr>
          <p:cNvPr id="4" name="Oval 3"/>
          <p:cNvSpPr/>
          <p:nvPr/>
        </p:nvSpPr>
        <p:spPr>
          <a:xfrm>
            <a:off x="6883599" y="337520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5905572" y="4251442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356676" y="504550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415225" y="504550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5701737" y="4824466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6192084" y="4824466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28479" y="4251442"/>
            <a:ext cx="573024" cy="573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8279583" y="504550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7338132" y="5045509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 flipH="1">
            <a:off x="7624644" y="4824466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8114991" y="4824466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6192084" y="3948231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7170111" y="3948231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4158"/>
            <a:ext cx="7886700" cy="29852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给出一个字符串。有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种操作：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询问</a:t>
            </a:r>
            <a:r>
              <a:rPr lang="en-US" altLang="zh-CN" sz="2500" dirty="0" smtClean="0"/>
              <a:t>Q x y</a:t>
            </a:r>
            <a:r>
              <a:rPr lang="zh-CN" altLang="en-US" sz="2500" dirty="0"/>
              <a:t>：计算该字符串中第</a:t>
            </a:r>
            <a:r>
              <a:rPr lang="en-US" altLang="zh-CN" sz="2500" dirty="0"/>
              <a:t>x</a:t>
            </a:r>
            <a:r>
              <a:rPr lang="zh-CN" altLang="en-US" sz="2500" dirty="0"/>
              <a:t>个字符开始的字串，与该字符串中第</a:t>
            </a:r>
            <a:r>
              <a:rPr lang="en-US" altLang="zh-CN" sz="2500" dirty="0"/>
              <a:t>y</a:t>
            </a:r>
            <a:r>
              <a:rPr lang="zh-CN" altLang="en-US" sz="2500" dirty="0"/>
              <a:t>个字符开始的字</a:t>
            </a:r>
            <a:r>
              <a:rPr lang="zh-CN" altLang="en-US" sz="2500" dirty="0" smtClean="0"/>
              <a:t>串，</a:t>
            </a:r>
            <a:r>
              <a:rPr lang="zh-CN" altLang="en-US" sz="2500" dirty="0"/>
              <a:t>两个字串的公共前缀的长度。</a:t>
            </a:r>
          </a:p>
          <a:p>
            <a:pPr lvl="1"/>
            <a:r>
              <a:rPr lang="zh-CN" altLang="en-US" sz="2500" dirty="0" smtClean="0"/>
              <a:t>修改</a:t>
            </a:r>
            <a:r>
              <a:rPr lang="en-US" altLang="zh-CN" sz="2500" dirty="0" smtClean="0"/>
              <a:t>R x d</a:t>
            </a:r>
            <a:r>
              <a:rPr lang="zh-CN" altLang="en-US" sz="2500" dirty="0" smtClean="0"/>
              <a:t>：将</a:t>
            </a:r>
            <a:r>
              <a:rPr lang="zh-CN" altLang="en-US" sz="2500" dirty="0"/>
              <a:t>字符串中第</a:t>
            </a:r>
            <a:r>
              <a:rPr lang="en-US" altLang="zh-CN" sz="2500" dirty="0"/>
              <a:t>x</a:t>
            </a:r>
            <a:r>
              <a:rPr lang="zh-CN" altLang="en-US" sz="2500" dirty="0"/>
              <a:t>个数修改为字符</a:t>
            </a:r>
            <a:r>
              <a:rPr lang="en-US" altLang="zh-CN" sz="2500" dirty="0" smtClean="0"/>
              <a:t>d</a:t>
            </a:r>
            <a:endParaRPr lang="zh-CN" altLang="en-US" sz="2800" dirty="0"/>
          </a:p>
          <a:p>
            <a:pPr lvl="1"/>
            <a:r>
              <a:rPr lang="zh-CN" altLang="en-US" sz="2500" dirty="0" smtClean="0"/>
              <a:t>插入</a:t>
            </a:r>
            <a:r>
              <a:rPr lang="en-US" altLang="zh-CN" sz="2500" dirty="0" smtClean="0"/>
              <a:t>I x d</a:t>
            </a:r>
            <a:r>
              <a:rPr lang="zh-CN" altLang="en-US" sz="2500" dirty="0" smtClean="0"/>
              <a:t>：</a:t>
            </a:r>
            <a:r>
              <a:rPr lang="zh-CN" altLang="en-US" sz="2500" dirty="0"/>
              <a:t>在字符串第</a:t>
            </a:r>
            <a:r>
              <a:rPr lang="en-US" altLang="zh-CN" sz="2500" dirty="0"/>
              <a:t>x</a:t>
            </a:r>
            <a:r>
              <a:rPr lang="zh-CN" altLang="en-US" sz="2500" dirty="0"/>
              <a:t>个字符之后插入字符</a:t>
            </a:r>
            <a:r>
              <a:rPr lang="en-US" altLang="zh-CN" sz="2500" dirty="0" smtClean="0"/>
              <a:t>d</a:t>
            </a:r>
          </a:p>
          <a:p>
            <a:r>
              <a:rPr lang="zh-CN" altLang="en-US" sz="2800" dirty="0" smtClean="0"/>
              <a:t>操作数</a:t>
            </a:r>
            <a:r>
              <a:rPr lang="en-US" altLang="zh-CN" sz="2800" dirty="0" smtClean="0"/>
              <a:t>&lt;=150,000</a:t>
            </a:r>
            <a:r>
              <a:rPr lang="zh-CN" altLang="en-US" sz="2800" dirty="0" smtClean="0"/>
              <a:t>，字符串</a:t>
            </a:r>
            <a:r>
              <a:rPr lang="zh-CN" altLang="en-US" sz="2800" dirty="0"/>
              <a:t>长度</a:t>
            </a:r>
            <a:r>
              <a:rPr lang="en-US" altLang="zh-CN" sz="2800" dirty="0"/>
              <a:t>L</a:t>
            </a:r>
            <a:r>
              <a:rPr lang="zh-CN" altLang="en-US" sz="2800" dirty="0"/>
              <a:t>自始至终都满足</a:t>
            </a:r>
            <a:r>
              <a:rPr lang="en-US" altLang="zh-CN" sz="2800" dirty="0"/>
              <a:t>L&lt;=</a:t>
            </a:r>
            <a:r>
              <a:rPr lang="en-US" altLang="zh-CN" sz="2800" dirty="0" smtClean="0"/>
              <a:t>100,000</a:t>
            </a:r>
            <a:r>
              <a:rPr lang="zh-CN" altLang="en-US" sz="2800" dirty="0" smtClean="0"/>
              <a:t>，</a:t>
            </a:r>
            <a:r>
              <a:rPr lang="zh-CN" altLang="en-US" sz="2500" dirty="0" smtClean="0"/>
              <a:t>询问</a:t>
            </a:r>
            <a:r>
              <a:rPr lang="zh-CN" altLang="en-US" sz="2500" dirty="0"/>
              <a:t>操作的个数不超过</a:t>
            </a:r>
            <a:r>
              <a:rPr lang="en-US" altLang="zh-CN" sz="2500" dirty="0"/>
              <a:t>10,000</a:t>
            </a:r>
            <a:r>
              <a:rPr lang="zh-CN" altLang="en-US" sz="2500" dirty="0" smtClean="0"/>
              <a:t>个</a:t>
            </a:r>
            <a:endParaRPr lang="zh-CN" alt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885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JSOI2008 </a:t>
            </a:r>
            <a:r>
              <a:rPr lang="zh-CN" altLang="en-US" sz="4000" dirty="0" smtClean="0"/>
              <a:t>火星</a:t>
            </a:r>
            <a:r>
              <a:rPr lang="zh-CN" altLang="en-US" sz="4000" dirty="0"/>
              <a:t>人</a:t>
            </a:r>
            <a:r>
              <a:rPr lang="en-US" altLang="zh-CN" sz="4000" dirty="0"/>
              <a:t>prefix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317480" y="4027325"/>
            <a:ext cx="2608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madamimadam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pt-BR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1 7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4 8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10 11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a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1 7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a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2 11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6226" y="4023695"/>
            <a:ext cx="26087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pt-BR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785" y="4149431"/>
            <a:ext cx="2608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样例：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字符串哈希算法</a:t>
            </a:r>
            <a:endParaRPr lang="en-US" altLang="zh-CN" sz="2800" dirty="0" smtClean="0"/>
          </a:p>
          <a:p>
            <a:r>
              <a:rPr lang="zh-CN" altLang="en-US" sz="2800" dirty="0"/>
              <a:t>核心</a:t>
            </a:r>
            <a:r>
              <a:rPr lang="zh-CN" altLang="en-US" sz="2800" dirty="0" smtClean="0"/>
              <a:t>思想：通过比较哈希值是否相等来比较两个字符串是否相等</a:t>
            </a:r>
            <a:endParaRPr lang="en-US" altLang="zh-CN" sz="2800" dirty="0" smtClean="0"/>
          </a:p>
          <a:p>
            <a:r>
              <a:rPr lang="zh-CN" altLang="en-US" sz="2800" dirty="0" smtClean="0"/>
              <a:t>有概率出错（很小）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Rabin-Karp</a:t>
            </a:r>
            <a:r>
              <a:rPr lang="zh-CN" altLang="en-US" sz="4000" dirty="0" smtClean="0"/>
              <a:t>哈希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28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字符串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 …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k</a:t>
            </a:r>
            <a:endParaRPr lang="en-US" altLang="zh-CN" sz="2800" baseline="-25000" dirty="0" smtClean="0"/>
          </a:p>
          <a:p>
            <a:r>
              <a:rPr lang="zh-CN" altLang="en-US" sz="2800" dirty="0" smtClean="0"/>
              <a:t>选取基底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，模数</a:t>
            </a:r>
            <a:r>
              <a:rPr lang="en-US" altLang="zh-CN" sz="2800" dirty="0" err="1" smtClean="0"/>
              <a:t>mo</a:t>
            </a:r>
            <a:endParaRPr lang="en-US" altLang="zh-CN" sz="2800" dirty="0" smtClean="0"/>
          </a:p>
          <a:p>
            <a:r>
              <a:rPr lang="zh-CN" altLang="en-US" sz="2800" dirty="0" smtClean="0"/>
              <a:t>将每个字符看做数字（</a:t>
            </a:r>
            <a:r>
              <a:rPr lang="en-US" altLang="zh-CN" sz="2800" dirty="0" smtClean="0"/>
              <a:t>a:1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b:2……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hash = (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0</a:t>
            </a:r>
            <a:r>
              <a:rPr lang="en-US" altLang="zh-CN" sz="2800" dirty="0" smtClean="0"/>
              <a:t>+x</a:t>
            </a:r>
            <a:r>
              <a:rPr lang="en-US" altLang="zh-CN" sz="2800" baseline="-25000" dirty="0" smtClean="0"/>
              <a:t>k-1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1</a:t>
            </a:r>
            <a:r>
              <a:rPr lang="en-US" altLang="zh-CN" sz="2800" dirty="0" smtClean="0"/>
              <a:t>+x</a:t>
            </a:r>
            <a:r>
              <a:rPr lang="en-US" altLang="zh-CN" sz="2800" baseline="-25000" dirty="0" smtClean="0"/>
              <a:t>k-2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+…+x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k-1</a:t>
            </a:r>
            <a:r>
              <a:rPr lang="en-US" altLang="zh-CN" sz="2800" dirty="0" smtClean="0"/>
              <a:t>) % </a:t>
            </a:r>
            <a:r>
              <a:rPr lang="en-US" altLang="zh-CN" sz="2800" dirty="0" err="1" smtClean="0"/>
              <a:t>mo</a:t>
            </a:r>
            <a:endParaRPr lang="en-US" altLang="zh-CN" sz="2800" baseline="30000" dirty="0" smtClean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Rabin-Karp</a:t>
            </a:r>
            <a:r>
              <a:rPr lang="zh-CN" altLang="en-US" sz="4000" dirty="0"/>
              <a:t>哈希</a:t>
            </a:r>
          </a:p>
        </p:txBody>
      </p:sp>
    </p:spTree>
    <p:extLst>
      <p:ext uri="{BB962C8B-B14F-4D97-AF65-F5344CB8AC3E}">
        <p14:creationId xmlns:p14="http://schemas.microsoft.com/office/powerpoint/2010/main" val="6896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字符到数字的映射：</a:t>
            </a:r>
            <a:endParaRPr lang="en-US" altLang="zh-CN" sz="2800" dirty="0" smtClean="0"/>
          </a:p>
          <a:p>
            <a:r>
              <a:rPr lang="zh-CN" altLang="en-US" sz="2800" dirty="0" smtClean="0"/>
              <a:t>不要将字符映射到</a:t>
            </a:r>
            <a:r>
              <a:rPr lang="en-US" altLang="zh-CN" sz="2800" dirty="0" smtClean="0"/>
              <a:t>0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基底的选取：</a:t>
            </a:r>
            <a:endParaRPr lang="en-US" altLang="zh-CN" sz="2800" dirty="0" smtClean="0"/>
          </a:p>
          <a:p>
            <a:r>
              <a:rPr lang="en-US" altLang="zh-CN" sz="2800" dirty="0" smtClean="0"/>
              <a:t>e &gt; </a:t>
            </a:r>
            <a:r>
              <a:rPr lang="zh-CN" altLang="en-US" sz="2800" dirty="0" smtClean="0"/>
              <a:t>字符种数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模数的选取：</a:t>
            </a:r>
            <a:endParaRPr lang="en-US" altLang="zh-CN" sz="2800" dirty="0" smtClean="0"/>
          </a:p>
          <a:p>
            <a:r>
              <a:rPr lang="zh-CN" altLang="en-US" sz="2800" dirty="0" smtClean="0"/>
              <a:t>据说</a:t>
            </a:r>
            <a:r>
              <a:rPr lang="en-US" altLang="zh-CN" sz="2800" dirty="0" err="1" smtClean="0"/>
              <a:t>mo</a:t>
            </a:r>
            <a:r>
              <a:rPr lang="zh-CN" altLang="en-US" sz="2800" dirty="0" smtClean="0"/>
              <a:t>为素数错误概率</a:t>
            </a:r>
            <a:r>
              <a:rPr lang="zh-CN" altLang="en-US" sz="2800" smtClean="0"/>
              <a:t>更小</a:t>
            </a:r>
            <a:endParaRPr lang="en-US" altLang="zh-C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注意事项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1144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原串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x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 …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/>
              <a:t>n</a:t>
            </a:r>
            <a:endParaRPr lang="en-US" altLang="zh-CN" sz="2800" dirty="0" smtClean="0"/>
          </a:p>
          <a:p>
            <a:r>
              <a:rPr lang="zh-CN" altLang="en-US" sz="2800" dirty="0" smtClean="0"/>
              <a:t>令</a:t>
            </a:r>
            <a:r>
              <a:rPr lang="en-US" altLang="zh-CN" sz="2800" dirty="0" smtClean="0"/>
              <a:t>hash[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 =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0</a:t>
            </a:r>
            <a:r>
              <a:rPr lang="en-US" altLang="zh-CN" sz="2800" dirty="0" smtClean="0"/>
              <a:t>+x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1</a:t>
            </a:r>
            <a:r>
              <a:rPr lang="en-US" altLang="zh-CN" sz="2800" dirty="0" smtClean="0"/>
              <a:t>+x</a:t>
            </a:r>
            <a:r>
              <a:rPr lang="en-US" altLang="zh-CN" sz="2800" baseline="-25000" dirty="0"/>
              <a:t>i</a:t>
            </a:r>
            <a:r>
              <a:rPr lang="en-US" altLang="zh-CN" sz="2800" baseline="-25000" dirty="0" smtClean="0"/>
              <a:t>-2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2</a:t>
            </a:r>
            <a:r>
              <a:rPr lang="en-US" altLang="zh-CN" sz="2800" dirty="0"/>
              <a:t>+…+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*e</a:t>
            </a:r>
            <a:r>
              <a:rPr lang="en-US" altLang="zh-CN" sz="2800" baseline="30000" dirty="0" smtClean="0"/>
              <a:t>i-1</a:t>
            </a:r>
            <a:r>
              <a:rPr lang="en-US" altLang="zh-CN" sz="2800" dirty="0"/>
              <a:t>) % </a:t>
            </a:r>
            <a:r>
              <a:rPr lang="en-US" altLang="zh-CN" sz="2800" dirty="0" err="1" smtClean="0"/>
              <a:t>mo</a:t>
            </a:r>
            <a:endParaRPr lang="en-US" altLang="zh-CN" sz="2800" dirty="0" smtClean="0"/>
          </a:p>
          <a:p>
            <a:endParaRPr lang="en-US" altLang="zh-CN" sz="2800" baseline="30000" dirty="0"/>
          </a:p>
          <a:p>
            <a:r>
              <a:rPr lang="zh-CN" altLang="en-US" sz="2800" dirty="0" smtClean="0"/>
              <a:t>递推：</a:t>
            </a:r>
            <a:endParaRPr lang="en-US" altLang="zh-CN" sz="2800" dirty="0" smtClean="0"/>
          </a:p>
          <a:p>
            <a:r>
              <a:rPr lang="en-US" altLang="zh-CN" sz="2800" dirty="0" smtClean="0"/>
              <a:t>hash[1] = x</a:t>
            </a:r>
            <a:r>
              <a:rPr lang="en-US" altLang="zh-CN" sz="2800" baseline="-25000" dirty="0" smtClean="0"/>
              <a:t>1</a:t>
            </a:r>
          </a:p>
          <a:p>
            <a:r>
              <a:rPr lang="en-US" altLang="zh-CN" sz="2800" dirty="0" smtClean="0"/>
              <a:t>hash[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 = (hash[i-1]*</a:t>
            </a:r>
            <a:r>
              <a:rPr lang="en-US" altLang="zh-CN" sz="2800" dirty="0" err="1" smtClean="0"/>
              <a:t>e+x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) % </a:t>
            </a:r>
            <a:r>
              <a:rPr lang="en-US" altLang="zh-CN" sz="2800" dirty="0" err="1" smtClean="0"/>
              <a:t>mo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O(N)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预处理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6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280219" cy="479288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5. </a:t>
                </a:r>
                <a:r>
                  <a:rPr lang="zh-CN" altLang="en-US" sz="2800" dirty="0"/>
                  <a:t>如何合并区间</a:t>
                </a:r>
                <a:r>
                  <a:rPr lang="zh-CN" altLang="en-US" sz="2800" dirty="0" smtClean="0"/>
                  <a:t>？</a:t>
                </a:r>
                <a:endParaRPr lang="en-US" altLang="zh-CN" sz="2800" dirty="0" smtClean="0"/>
              </a:p>
              <a:p>
                <a:pPr lvl="1"/>
                <a:r>
                  <a:rPr lang="zh-CN" altLang="en-US" sz="2500" dirty="0" smtClean="0"/>
                  <a:t>当前区间的左、右子区间的</a:t>
                </a:r>
                <a:r>
                  <a:rPr lang="en-US" altLang="zh-CN" sz="2500" dirty="0" err="1" smtClean="0"/>
                  <a:t>f,u,d,p,q</a:t>
                </a:r>
                <a:r>
                  <a:rPr lang="zh-CN" altLang="en-US" sz="2500" dirty="0" smtClean="0"/>
                  <a:t>值分别用</a:t>
                </a:r>
                <a:r>
                  <a:rPr lang="en-US" altLang="zh-CN" sz="2500" dirty="0" err="1" smtClean="0"/>
                  <a:t>fl,fr,ul,ur,dl,dr,pl,pr,ql,qr</a:t>
                </a:r>
                <a:r>
                  <a:rPr lang="zh-CN" altLang="en-US" sz="2500" dirty="0" smtClean="0"/>
                  <a:t>表示</a:t>
                </a:r>
                <a:endParaRPr lang="en-US" altLang="zh-CN" sz="2500" dirty="0" smtClean="0"/>
              </a:p>
              <a:p>
                <a:pPr lvl="1"/>
                <a:r>
                  <a:rPr lang="zh-CN" altLang="en-US" sz="2500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：如果对于某个</a:t>
                </a:r>
                <a:r>
                  <a:rPr lang="en-US" altLang="zh-CN" sz="2500" dirty="0"/>
                  <a:t>t</a:t>
                </a:r>
                <a:r>
                  <a:rPr lang="en-US" altLang="zh-CN" sz="2500" dirty="0" smtClean="0"/>
                  <a:t>=0</a:t>
                </a:r>
                <a:r>
                  <a:rPr lang="zh-CN" altLang="en-US" sz="2500" dirty="0" smtClean="0"/>
                  <a:t>或</a:t>
                </a:r>
                <a:r>
                  <a:rPr lang="en-US" altLang="zh-CN" sz="2500" dirty="0" smtClean="0"/>
                  <a:t>1</a:t>
                </a:r>
                <a:r>
                  <a:rPr lang="zh-CN" altLang="en-US" sz="25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𝑓𝑙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altLang="zh-CN" sz="2500" i="1" dirty="0" smtClean="0"/>
                  <a:t>	</a:t>
                </a:r>
                <a:r>
                  <a:rPr lang="zh-CN" altLang="en-US" sz="250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zh-CN" altLang="en-US" sz="25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i="1" dirty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zh-CN" sz="2500" i="1" dirty="0" smtClean="0"/>
              </a:p>
              <a:p>
                <a:pPr lvl="1"/>
                <a:r>
                  <a:rPr lang="zh-CN" altLang="en-US" sz="2500" dirty="0" smtClean="0"/>
                  <a:t>求</a:t>
                </a:r>
                <a:r>
                  <a:rPr lang="en-US" altLang="zh-CN" sz="2500" dirty="0" smtClean="0"/>
                  <a:t>u</a:t>
                </a:r>
                <a:r>
                  <a:rPr lang="zh-CN" altLang="en-US" sz="25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𝑢𝑙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𝑢𝑟</m:t>
                    </m:r>
                  </m:oMath>
                </a14:m>
                <a:endParaRPr lang="en-US" altLang="zh-CN" sz="2500" dirty="0" smtClean="0"/>
              </a:p>
              <a:p>
                <a:pPr lvl="1"/>
                <a:r>
                  <a:rPr lang="zh-CN" altLang="en-US" sz="2500" dirty="0" smtClean="0"/>
                  <a:t>求</a:t>
                </a:r>
                <a:r>
                  <a:rPr lang="en-US" altLang="zh-CN" sz="2500" dirty="0" smtClean="0"/>
                  <a:t>d</a:t>
                </a:r>
                <a:r>
                  <a:rPr lang="zh-CN" altLang="en-US" sz="25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endParaRPr lang="en-US" altLang="zh-CN" sz="2500" dirty="0" smtClean="0"/>
              </a:p>
              <a:p>
                <a:pPr lvl="1"/>
                <a:r>
                  <a:rPr lang="zh-CN" altLang="en-US" sz="2500" dirty="0" smtClean="0"/>
                  <a:t>求</a:t>
                </a:r>
                <a:r>
                  <a:rPr lang="en-US" altLang="zh-CN" sz="2500" dirty="0" smtClean="0"/>
                  <a:t>p</a:t>
                </a:r>
                <a:r>
                  <a:rPr lang="zh-CN" altLang="en-US" sz="25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𝑝𝑙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𝑢𝑙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500" dirty="0" smtClean="0"/>
              </a:p>
              <a:p>
                <a:pPr lvl="2"/>
                <a:r>
                  <a:rPr lang="zh-CN" altLang="en-US" sz="2200" dirty="0"/>
                  <a:t>（</a:t>
                </a:r>
                <a:r>
                  <a:rPr lang="en-US" altLang="zh-CN" sz="2200" dirty="0" smtClean="0"/>
                  <a:t>p</a:t>
                </a:r>
                <a:r>
                  <a:rPr lang="zh-CN" altLang="en-US" sz="2200" dirty="0"/>
                  <a:t>表示只用区间</a:t>
                </a:r>
                <a:r>
                  <a:rPr lang="en-US" altLang="zh-CN" sz="2200" dirty="0"/>
                  <a:t>[</a:t>
                </a:r>
                <a:r>
                  <a:rPr lang="en-US" altLang="zh-CN" sz="2200" dirty="0" err="1"/>
                  <a:t>l,r</a:t>
                </a:r>
                <a:r>
                  <a:rPr lang="en-US" altLang="zh-CN" sz="2200" dirty="0"/>
                  <a:t>]</a:t>
                </a:r>
                <a:r>
                  <a:rPr lang="zh-CN" altLang="en-US" sz="2200" dirty="0"/>
                  <a:t>内的边，</a:t>
                </a:r>
                <a:r>
                  <a:rPr lang="zh-CN" altLang="en-US" sz="2200" b="1" dirty="0"/>
                  <a:t>第</a:t>
                </a:r>
                <a:r>
                  <a:rPr lang="en-US" altLang="zh-CN" sz="2200" b="1" dirty="0"/>
                  <a:t>l</a:t>
                </a:r>
                <a:r>
                  <a:rPr lang="zh-CN" altLang="en-US" sz="2200" b="1" dirty="0"/>
                  <a:t>列</a:t>
                </a:r>
                <a:r>
                  <a:rPr lang="zh-CN" altLang="en-US" sz="2200" dirty="0"/>
                  <a:t>的上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下两个点是否是连通</a:t>
                </a:r>
                <a:r>
                  <a:rPr lang="zh-CN" altLang="en-US" sz="2200" dirty="0" smtClean="0"/>
                  <a:t>的</a:t>
                </a:r>
                <a:r>
                  <a:rPr lang="zh-CN" altLang="en-US" sz="2200" dirty="0"/>
                  <a:t>）</a:t>
                </a:r>
                <a:endParaRPr lang="en-US" altLang="zh-CN" sz="2200" dirty="0" smtClean="0"/>
              </a:p>
              <a:p>
                <a:pPr lvl="1"/>
                <a:r>
                  <a:rPr lang="zh-CN" altLang="en-US" sz="2500" dirty="0" smtClean="0"/>
                  <a:t>求</a:t>
                </a:r>
                <a:r>
                  <a:rPr lang="en-US" altLang="zh-CN" sz="2500" dirty="0" smtClean="0"/>
                  <a:t>q</a:t>
                </a:r>
                <a:r>
                  <a:rPr lang="zh-CN" altLang="en-US" sz="25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𝑞𝑟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𝑢𝑟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𝑞𝑙</m:t>
                    </m:r>
                    <m:r>
                      <a:rPr lang="en-US" altLang="zh-CN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500" dirty="0"/>
              </a:p>
              <a:p>
                <a:pPr lvl="1"/>
                <a:endParaRPr lang="en-US" altLang="zh-CN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280219" cy="4792889"/>
              </a:xfrm>
              <a:blipFill rotWithShape="0">
                <a:blip r:embed="rId2"/>
                <a:stretch>
                  <a:fillRect l="-1252" t="-2414" r="-957" b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回到线段树模板五问</a:t>
            </a:r>
            <a:endParaRPr lang="zh-CN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989" y="4019413"/>
            <a:ext cx="3010647" cy="1397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6299" y="4084775"/>
            <a:ext cx="3918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ul</a:t>
            </a:r>
            <a:endParaRPr lang="zh-CN" altLang="en-US" sz="20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6296298" y="4929266"/>
            <a:ext cx="4963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dl</a:t>
            </a:r>
            <a:endParaRPr lang="zh-CN" altLang="en-US" sz="20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7440216" y="4084775"/>
            <a:ext cx="4963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pr</a:t>
            </a:r>
            <a:endParaRPr lang="zh-CN" alt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16134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对于子串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i</a:t>
                </a:r>
                <a:r>
                  <a:rPr lang="en-US" altLang="zh-CN" sz="2800" dirty="0" smtClean="0"/>
                  <a:t> x</a:t>
                </a:r>
                <a:r>
                  <a:rPr lang="en-US" altLang="zh-CN" sz="2800" baseline="-25000" dirty="0" smtClean="0"/>
                  <a:t>i+1</a:t>
                </a:r>
                <a:r>
                  <a:rPr lang="en-US" altLang="zh-CN" sz="2800" dirty="0" smtClean="0"/>
                  <a:t> … 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j</a:t>
                </a:r>
                <a:endParaRPr lang="en-US" altLang="zh-CN" sz="2800" baseline="-25000" dirty="0" smtClean="0"/>
              </a:p>
              <a:p>
                <a:r>
                  <a:rPr lang="en-US" altLang="zh-CN" sz="2800" dirty="0"/>
                  <a:t>Hs[j]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Hs[i-1]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/>
                          </a:rPr>
                          <m:t>i</m:t>
                        </m:r>
                        <m:r>
                          <a:rPr lang="en-US" altLang="zh-CN" sz="2800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altLang="zh-CN" sz="2800" dirty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8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/>
                          </a:rPr>
                          <m:t>x</m:t>
                        </m:r>
                      </m:e>
                      <m:sub>
                        <m:d>
                          <m:d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sz="2800" dirty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altLang="zh-CN" sz="2800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800" dirty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zh-CN" sz="2800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en-US" altLang="zh-CN" sz="2800" dirty="0" smtClean="0"/>
                  <a:t>Hs[</a:t>
                </a:r>
                <a:r>
                  <a:rPr lang="en-US" altLang="zh-CN" sz="2800" dirty="0" err="1" smtClean="0"/>
                  <a:t>i,j</a:t>
                </a:r>
                <a:r>
                  <a:rPr lang="en-US" altLang="zh-CN" sz="28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sz="2800" dirty="0"/>
              </a:p>
              <a:p>
                <a:r>
                  <a:rPr lang="en-US" altLang="zh-CN" sz="2800" dirty="0" smtClean="0"/>
                  <a:t>= (hash[j]-hash[i-1]*e</a:t>
                </a:r>
                <a:r>
                  <a:rPr lang="en-US" altLang="zh-CN" sz="2800" baseline="30000" dirty="0" smtClean="0"/>
                  <a:t>j-i+1</a:t>
                </a:r>
                <a:r>
                  <a:rPr lang="en-US" altLang="zh-CN" sz="2800" dirty="0" smtClean="0"/>
                  <a:t>%mo+mo) % </a:t>
                </a:r>
                <a:r>
                  <a:rPr lang="en-US" altLang="zh-CN" sz="2800" dirty="0" err="1" smtClean="0"/>
                  <a:t>mo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en-US" altLang="zh-CN" sz="2800" dirty="0" smtClean="0"/>
                  <a:t>O(1)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求任意子串的哈希值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13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插入、修改操作很普通</a:t>
            </a:r>
            <a:endParaRPr lang="en-US" altLang="zh-CN" sz="2800" dirty="0" smtClean="0"/>
          </a:p>
          <a:p>
            <a:r>
              <a:rPr lang="zh-CN" altLang="en-US" sz="2800" dirty="0" smtClean="0"/>
              <a:t>询问操作更少一些</a:t>
            </a:r>
            <a:endParaRPr lang="en-US" altLang="zh-CN" sz="2800" dirty="0" smtClean="0"/>
          </a:p>
          <a:p>
            <a:r>
              <a:rPr lang="zh-CN" altLang="en-US" sz="2800" dirty="0"/>
              <a:t>二</a:t>
            </a:r>
            <a:r>
              <a:rPr lang="zh-CN" altLang="en-US" sz="2800" dirty="0" smtClean="0"/>
              <a:t>分公共前缀长度、哈希判断是否相等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二分</a:t>
            </a:r>
            <a:r>
              <a:rPr lang="en-US" altLang="zh-CN" sz="2500" dirty="0" smtClean="0"/>
              <a:t>O(</a:t>
            </a:r>
            <a:r>
              <a:rPr lang="en-US" altLang="zh-CN" sz="2500" dirty="0" err="1" smtClean="0"/>
              <a:t>logn</a:t>
            </a:r>
            <a:r>
              <a:rPr lang="en-US" altLang="zh-CN" sz="2500" dirty="0" smtClean="0"/>
              <a:t>)</a:t>
            </a:r>
          </a:p>
          <a:p>
            <a:pPr lvl="1"/>
            <a:r>
              <a:rPr lang="zh-CN" altLang="en-US" sz="2500" dirty="0" smtClean="0"/>
              <a:t>询问区间哈希值</a:t>
            </a:r>
            <a:r>
              <a:rPr lang="en-US" altLang="zh-CN" sz="2500" dirty="0" smtClean="0"/>
              <a:t>O(</a:t>
            </a:r>
            <a:r>
              <a:rPr lang="en-US" altLang="zh-CN" sz="2500" dirty="0" err="1" smtClean="0"/>
              <a:t>logn</a:t>
            </a:r>
            <a:r>
              <a:rPr lang="en-US" altLang="zh-CN" sz="2500" dirty="0" smtClean="0"/>
              <a:t>)</a:t>
            </a:r>
          </a:p>
          <a:p>
            <a:pPr lvl="2"/>
            <a:r>
              <a:rPr lang="zh-CN" altLang="en-US" sz="2200" dirty="0"/>
              <a:t>怎么</a:t>
            </a:r>
            <a:r>
              <a:rPr lang="zh-CN" altLang="en-US" sz="2200" dirty="0" smtClean="0"/>
              <a:t>做？</a:t>
            </a:r>
            <a:endParaRPr lang="en-US" altLang="zh-CN" sz="2200" dirty="0" smtClean="0"/>
          </a:p>
          <a:p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回到原问题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37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每个节点维护以该点为根的子树对应的子序列的哈希值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CN" sz="2800" i="1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381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维护区间（子树）哈希值</a:t>
            </a:r>
            <a:endParaRPr lang="zh-CN" alt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6735318" y="352348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5757291" y="439972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208395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266944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Straight Arrow Connector 7"/>
          <p:cNvCxnSpPr>
            <a:stCxn id="5" idx="4"/>
            <a:endCxn id="7" idx="0"/>
          </p:cNvCxnSpPr>
          <p:nvPr/>
        </p:nvCxnSpPr>
        <p:spPr>
          <a:xfrm flipH="1">
            <a:off x="5553456" y="4972747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>
            <a:off x="6043803" y="4972747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80198" y="439972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R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8131302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7189851" y="519379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 flipH="1">
            <a:off x="7476363" y="4972747"/>
            <a:ext cx="490347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7966710" y="4972747"/>
            <a:ext cx="451104" cy="22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6043803" y="4096512"/>
            <a:ext cx="978027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0" idx="0"/>
          </p:cNvCxnSpPr>
          <p:nvPr/>
        </p:nvCxnSpPr>
        <p:spPr>
          <a:xfrm>
            <a:off x="7021830" y="4096512"/>
            <a:ext cx="944880" cy="3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和线段树求区间</a:t>
            </a:r>
            <a:r>
              <a:rPr lang="en-US" altLang="zh-CN" sz="2800" dirty="0" smtClean="0"/>
              <a:t>xx</a:t>
            </a:r>
            <a:r>
              <a:rPr lang="zh-CN" altLang="en-US" sz="2800" dirty="0" smtClean="0"/>
              <a:t>值类似</a:t>
            </a:r>
            <a:endParaRPr lang="en-US" altLang="zh-CN" sz="2800" dirty="0" smtClean="0"/>
          </a:p>
          <a:p>
            <a:r>
              <a:rPr lang="zh-CN" altLang="en-US" sz="2800" dirty="0" smtClean="0"/>
              <a:t>找到完全落在原区间中的单点和子树，依次将它们的哈希值合并起来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求区间哈希值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91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如何恰当地应用旋转操作来达到平衡的目的？</a:t>
            </a:r>
            <a:endParaRPr lang="en-US" altLang="zh-CN" sz="2800" dirty="0" smtClean="0"/>
          </a:p>
          <a:p>
            <a:r>
              <a:rPr lang="en-US" altLang="zh-CN" sz="2800" dirty="0" err="1" smtClean="0"/>
              <a:t>treap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根据节点的随机权值大小关系决定是否旋转</a:t>
            </a:r>
            <a:endParaRPr lang="en-US" altLang="zh-CN" sz="25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splay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500" dirty="0" smtClean="0"/>
              <a:t>将每次查询、修改过的点旋转到整棵树的树根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双旋操作：根据自身、父亲、祖父三个点的位置关系决定如何旋转</a:t>
            </a:r>
            <a:endParaRPr lang="en-US" altLang="zh-CN" sz="2500" dirty="0" smtClean="0"/>
          </a:p>
          <a:p>
            <a:pPr lvl="2"/>
            <a:r>
              <a:rPr lang="zh-CN" altLang="en-US" sz="2200" dirty="0" smtClean="0"/>
              <a:t>能将长链折叠得更短</a:t>
            </a:r>
            <a:endParaRPr lang="en-US" altLang="zh-CN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回到分支：如何旋转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95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每次查询、修改、新增一个点后，都要将点该旋转到整棵树的树根</a:t>
            </a:r>
            <a:endParaRPr lang="en-US" altLang="zh-CN" sz="2800" dirty="0" smtClean="0"/>
          </a:p>
          <a:p>
            <a:r>
              <a:rPr lang="zh-CN" altLang="en-US" sz="2800" dirty="0"/>
              <a:t>单旋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如果当前点是左儿子，则做右旋，否则做左旋</a:t>
            </a:r>
            <a:endParaRPr lang="en-US" altLang="zh-CN" sz="2500" dirty="0" smtClean="0"/>
          </a:p>
          <a:p>
            <a:pPr lvl="1"/>
            <a:r>
              <a:rPr lang="zh-CN" altLang="en-US" sz="2500" dirty="0"/>
              <a:t>复杂</a:t>
            </a:r>
            <a:r>
              <a:rPr lang="zh-CN" altLang="en-US" sz="2500" dirty="0" smtClean="0"/>
              <a:t>度不靠谱</a:t>
            </a:r>
            <a:endParaRPr lang="en-US" altLang="zh-CN" sz="2500" dirty="0" smtClean="0"/>
          </a:p>
          <a:p>
            <a:r>
              <a:rPr lang="zh-CN" altLang="en-US" sz="2800" dirty="0"/>
              <a:t>双</a:t>
            </a:r>
            <a:r>
              <a:rPr lang="zh-CN" altLang="en-US" sz="2800" dirty="0" smtClean="0"/>
              <a:t>旋：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如果当前点和它的父节点是同向节点（都是左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右儿子），则先转父亲，再转自己；否则连续转</a:t>
            </a:r>
            <a:r>
              <a:rPr lang="zh-CN" altLang="en-US" sz="2500" dirty="0"/>
              <a:t>两次</a:t>
            </a:r>
            <a:r>
              <a:rPr lang="zh-CN" altLang="en-US" sz="2500" dirty="0" smtClean="0"/>
              <a:t>自己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如果当前点的父亲是整棵树的树根，则直接单旋</a:t>
            </a:r>
            <a:endParaRPr lang="en-US" altLang="zh-CN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/>
              <a:t>旋转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为什么要双旋？</a:t>
            </a:r>
            <a:endParaRPr lang="en-US" altLang="zh-CN" sz="2800" dirty="0" smtClean="0"/>
          </a:p>
          <a:p>
            <a:r>
              <a:rPr lang="zh-CN" altLang="en-US" sz="2800" dirty="0" smtClean="0"/>
              <a:t>把一个点双旋到根，可以使得从根到它的路径上的所有点的深度变为大约原来的一半，其它点的深度最多增加</a:t>
            </a:r>
            <a:r>
              <a:rPr lang="en-US" altLang="zh-CN" sz="2800" dirty="0" smtClean="0"/>
              <a:t>2</a:t>
            </a:r>
          </a:p>
          <a:p>
            <a:r>
              <a:rPr lang="zh-CN" altLang="en-US" sz="2800" dirty="0" smtClean="0"/>
              <a:t>这使得</a:t>
            </a:r>
            <a:r>
              <a:rPr lang="en-US" altLang="zh-CN" sz="2800" dirty="0" smtClean="0"/>
              <a:t>splay</a:t>
            </a:r>
            <a:r>
              <a:rPr lang="zh-CN" altLang="en-US" sz="2800" dirty="0" smtClean="0"/>
              <a:t>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次插入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查询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修改操作的</a:t>
            </a:r>
            <a:r>
              <a:rPr lang="zh-CN" altLang="en-US" sz="2800" b="1" dirty="0" smtClean="0"/>
              <a:t>均摊</a:t>
            </a:r>
            <a:r>
              <a:rPr lang="zh-CN" altLang="en-US" sz="2800" dirty="0" smtClean="0"/>
              <a:t>复杂度为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nlogn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500" dirty="0" smtClean="0"/>
              <a:t>一次操作最坏</a:t>
            </a:r>
            <a:r>
              <a:rPr lang="en-US" altLang="zh-CN" sz="2500" dirty="0" smtClean="0"/>
              <a:t>O(n)</a:t>
            </a:r>
          </a:p>
          <a:p>
            <a:pPr lvl="1"/>
            <a:r>
              <a:rPr lang="zh-CN" altLang="en-US" sz="2500" dirty="0" smtClean="0"/>
              <a:t>但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次任意操作总共一定不超过</a:t>
            </a:r>
            <a:r>
              <a:rPr lang="en-US" altLang="zh-CN" sz="2500" dirty="0" smtClean="0"/>
              <a:t>O(</a:t>
            </a:r>
            <a:r>
              <a:rPr lang="en-US" altLang="zh-CN" sz="2500" dirty="0" err="1" smtClean="0"/>
              <a:t>nlogn</a:t>
            </a:r>
            <a:r>
              <a:rPr lang="en-US" altLang="zh-CN" sz="25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严格证明：</a:t>
            </a: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www.yhzq-blog.cc/splay.pdf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复杂度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53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2575889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48913" y="519214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721937" y="442569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2862401" y="5765168"/>
            <a:ext cx="573024" cy="19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3435425" y="4998717"/>
            <a:ext cx="573024" cy="19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4008449" y="4230620"/>
            <a:ext cx="549021" cy="1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28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19379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721937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48913" y="5192144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721937" y="442569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3435425" y="5765168"/>
            <a:ext cx="573024" cy="19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 flipH="1">
            <a:off x="3435425" y="4998717"/>
            <a:ext cx="573024" cy="19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4008449" y="4230620"/>
            <a:ext cx="549021" cy="1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3093287" cy="1258948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40389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splay – </a:t>
            </a:r>
            <a:r>
              <a:rPr lang="zh-CN" altLang="en-US" sz="4000" dirty="0" smtClean="0"/>
              <a:t>旋转示例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721937" y="596188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294961" y="5166480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721937" y="4425693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270958" y="3657596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843982" y="2913061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386907" y="2155978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008699" y="1404177"/>
            <a:ext cx="573024" cy="573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 flipH="1">
            <a:off x="4008449" y="5739504"/>
            <a:ext cx="573024" cy="22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>
            <a:off x="4008449" y="4998717"/>
            <a:ext cx="573024" cy="16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0"/>
          </p:cNvCxnSpPr>
          <p:nvPr/>
        </p:nvCxnSpPr>
        <p:spPr>
          <a:xfrm flipH="1">
            <a:off x="4008449" y="4230620"/>
            <a:ext cx="549021" cy="1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8" idx="0"/>
          </p:cNvCxnSpPr>
          <p:nvPr/>
        </p:nvCxnSpPr>
        <p:spPr>
          <a:xfrm flipH="1">
            <a:off x="4557470" y="3486085"/>
            <a:ext cx="573024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9" idx="0"/>
          </p:cNvCxnSpPr>
          <p:nvPr/>
        </p:nvCxnSpPr>
        <p:spPr>
          <a:xfrm flipH="1">
            <a:off x="5130494" y="2729002"/>
            <a:ext cx="542925" cy="1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0" idx="0"/>
          </p:cNvCxnSpPr>
          <p:nvPr/>
        </p:nvCxnSpPr>
        <p:spPr>
          <a:xfrm flipH="1">
            <a:off x="5673419" y="1977201"/>
            <a:ext cx="621792" cy="1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3093287" cy="1258948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把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号点转到根</a:t>
            </a:r>
            <a:endParaRPr lang="en-US" altLang="zh-CN" sz="2500" dirty="0" smtClean="0"/>
          </a:p>
          <a:p>
            <a:r>
              <a:rPr lang="zh-CN" altLang="en-US" sz="2500" dirty="0" smtClean="0"/>
              <a:t>单旋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2132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11426</TotalTime>
  <Words>8135</Words>
  <Application>Microsoft Office PowerPoint</Application>
  <PresentationFormat>全屏显示(4:3)</PresentationFormat>
  <Paragraphs>1148</Paragraphs>
  <Slides>136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37" baseType="lpstr">
      <vt:lpstr>Theme2</vt:lpstr>
      <vt:lpstr>JSOI2009 等差数列</vt:lpstr>
      <vt:lpstr>转化</vt:lpstr>
      <vt:lpstr>解法</vt:lpstr>
      <vt:lpstr>拓展</vt:lpstr>
      <vt:lpstr>SHOI2008 堵塞的交通</vt:lpstr>
      <vt:lpstr>解法</vt:lpstr>
      <vt:lpstr>回到线段树模板五问</vt:lpstr>
      <vt:lpstr>回到线段树模板五问</vt:lpstr>
      <vt:lpstr>回到线段树模板五问</vt:lpstr>
      <vt:lpstr>另解</vt:lpstr>
      <vt:lpstr>BZOJ2962 序列操作</vt:lpstr>
      <vt:lpstr>选择c个数的乘积的和</vt:lpstr>
      <vt:lpstr>解法</vt:lpstr>
      <vt:lpstr>解法</vt:lpstr>
      <vt:lpstr>JSOI2008 Blue Mary开公司</vt:lpstr>
      <vt:lpstr>思路</vt:lpstr>
      <vt:lpstr>如何加一条线段</vt:lpstr>
      <vt:lpstr>如何查询x=k上最高的线段</vt:lpstr>
      <vt:lpstr>复杂度？</vt:lpstr>
      <vt:lpstr>BZOJ3938 Robot</vt:lpstr>
      <vt:lpstr>解法</vt:lpstr>
      <vt:lpstr>可持久化线段树</vt:lpstr>
      <vt:lpstr>单点修改可持久化线段树写法</vt:lpstr>
      <vt:lpstr>区间第K大</vt:lpstr>
      <vt:lpstr>解法</vt:lpstr>
      <vt:lpstr>解法</vt:lpstr>
      <vt:lpstr>解法</vt:lpstr>
      <vt:lpstr>实现方法</vt:lpstr>
      <vt:lpstr>BZOJ2588 Count on a tree</vt:lpstr>
      <vt:lpstr>解法</vt:lpstr>
      <vt:lpstr>最长不降子序列</vt:lpstr>
      <vt:lpstr>解法 – 简化问题</vt:lpstr>
      <vt:lpstr>解法</vt:lpstr>
      <vt:lpstr>拓展</vt:lpstr>
      <vt:lpstr>平衡树</vt:lpstr>
      <vt:lpstr>平衡树能用来做什么</vt:lpstr>
      <vt:lpstr>引子 – 二叉排序树</vt:lpstr>
      <vt:lpstr>二叉排序树 – 示例</vt:lpstr>
      <vt:lpstr>二叉排序树 – 功能</vt:lpstr>
      <vt:lpstr>二叉排序树 – 实现</vt:lpstr>
      <vt:lpstr>二叉排序树 – 维护区间信息</vt:lpstr>
      <vt:lpstr>二叉排序树 – 插入</vt:lpstr>
      <vt:lpstr>二叉排序树 – 查询</vt:lpstr>
      <vt:lpstr>二叉排序树 – 单点删除？</vt:lpstr>
      <vt:lpstr>二叉排序树 – 总结</vt:lpstr>
      <vt:lpstr>二叉排序树 – 最坏情况复杂度</vt:lpstr>
      <vt:lpstr>怎么办？</vt:lpstr>
      <vt:lpstr>平衡</vt:lpstr>
      <vt:lpstr>旋转</vt:lpstr>
      <vt:lpstr>左旋</vt:lpstr>
      <vt:lpstr>左旋 – 代码</vt:lpstr>
      <vt:lpstr>右旋</vt:lpstr>
      <vt:lpstr>如何旋转？</vt:lpstr>
      <vt:lpstr>treap</vt:lpstr>
      <vt:lpstr>treap</vt:lpstr>
      <vt:lpstr>treap – 单点插入</vt:lpstr>
      <vt:lpstr>treap – 单点插入 – 例子</vt:lpstr>
      <vt:lpstr>treap – 单点插入 – 例子</vt:lpstr>
      <vt:lpstr>treap – 单点插入 – 例子</vt:lpstr>
      <vt:lpstr>treap – 单点插入 – 例子</vt:lpstr>
      <vt:lpstr>treap – 单点插入 – 代码</vt:lpstr>
      <vt:lpstr>treap – 单点删除</vt:lpstr>
      <vt:lpstr>treap – 单点删除</vt:lpstr>
      <vt:lpstr>treap – 单点删除 – 例子</vt:lpstr>
      <vt:lpstr>treap – 单点删除 – 代码</vt:lpstr>
      <vt:lpstr>treap – 复杂度</vt:lpstr>
      <vt:lpstr>treap – 初始化</vt:lpstr>
      <vt:lpstr>bzoj3224 普通平衡树</vt:lpstr>
      <vt:lpstr>解法</vt:lpstr>
      <vt:lpstr>解法</vt:lpstr>
      <vt:lpstr>NOI2004 郁闷的出纳员</vt:lpstr>
      <vt:lpstr>全体加一个数？</vt:lpstr>
      <vt:lpstr>平衡树打标记</vt:lpstr>
      <vt:lpstr>平衡树下放标记</vt:lpstr>
      <vt:lpstr>平衡树下放标记 – 例子 </vt:lpstr>
      <vt:lpstr>带标记的平衡树 – 插入</vt:lpstr>
      <vt:lpstr>带标记的平衡树 – 插入</vt:lpstr>
      <vt:lpstr>带标记的平衡树 – 删除</vt:lpstr>
      <vt:lpstr>Ahoi2009 维护序列</vt:lpstr>
      <vt:lpstr>treap解法</vt:lpstr>
      <vt:lpstr>treap – 区间标记</vt:lpstr>
      <vt:lpstr>treap – 确定子树区间范围</vt:lpstr>
      <vt:lpstr>方法1：给编号打标记</vt:lpstr>
      <vt:lpstr>方法2：维护子树size，推算当前区间的端点</vt:lpstr>
      <vt:lpstr>JSOI2008 火星人prefix</vt:lpstr>
      <vt:lpstr>Rabin-Karp哈希</vt:lpstr>
      <vt:lpstr>Rabin-Karp哈希</vt:lpstr>
      <vt:lpstr>注意事项</vt:lpstr>
      <vt:lpstr>预处理</vt:lpstr>
      <vt:lpstr>求任意子串的哈希值</vt:lpstr>
      <vt:lpstr>回到原问题</vt:lpstr>
      <vt:lpstr>维护区间（子树）哈希值</vt:lpstr>
      <vt:lpstr>求区间哈希值</vt:lpstr>
      <vt:lpstr>回到分支：如何旋转</vt:lpstr>
      <vt:lpstr>splay – 旋转</vt:lpstr>
      <vt:lpstr>splay – 复杂度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 – 旋转示例</vt:lpstr>
      <vt:lpstr>splay的功能</vt:lpstr>
      <vt:lpstr>splay好处都有啥</vt:lpstr>
      <vt:lpstr>splay – 区间翻转</vt:lpstr>
      <vt:lpstr>splay – 区间翻转</vt:lpstr>
      <vt:lpstr>splay – 区间翻转标记</vt:lpstr>
      <vt:lpstr>序列终结者</vt:lpstr>
      <vt:lpstr>序列终结者 – 解法</vt:lpstr>
      <vt:lpstr>NOI2005 维修数列</vt:lpstr>
      <vt:lpstr>全局最大子序列和？</vt:lpstr>
      <vt:lpstr>区间需要记哪些值？</vt:lpstr>
      <vt:lpstr>如何叠加标记？</vt:lpstr>
      <vt:lpstr>HNOI2011 括号修复</vt:lpstr>
      <vt:lpstr>问题分析</vt:lpstr>
      <vt:lpstr>问题分析</vt:lpstr>
      <vt:lpstr>区间需要记哪些值？</vt:lpstr>
      <vt:lpstr>需要哪些标记？</vt:lpstr>
      <vt:lpstr>如何叠加标记？</vt:lpstr>
      <vt:lpstr>如何应用标记？</vt:lpstr>
      <vt:lpstr>如何合并区间？</vt:lpstr>
      <vt:lpstr>ZJOI2012 网络</vt:lpstr>
      <vt:lpstr>ZJOI2012 网络</vt:lpstr>
      <vt:lpstr>算法分析</vt:lpstr>
      <vt:lpstr>算法分析</vt:lpstr>
      <vt:lpstr>输出错误信息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Hatsune Miku</dc:creator>
  <cp:lastModifiedBy>teacher</cp:lastModifiedBy>
  <cp:revision>236</cp:revision>
  <dcterms:created xsi:type="dcterms:W3CDTF">2016-04-14T10:22:24Z</dcterms:created>
  <dcterms:modified xsi:type="dcterms:W3CDTF">2018-01-15T00:07:15Z</dcterms:modified>
</cp:coreProperties>
</file>