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312" r:id="rId3"/>
    <p:sldId id="260" r:id="rId4"/>
    <p:sldId id="308" r:id="rId5"/>
    <p:sldId id="309" r:id="rId6"/>
    <p:sldId id="266" r:id="rId7"/>
    <p:sldId id="301" r:id="rId8"/>
    <p:sldId id="304" r:id="rId9"/>
    <p:sldId id="313" r:id="rId10"/>
    <p:sldId id="262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83" r:id="rId21"/>
    <p:sldId id="285" r:id="rId22"/>
    <p:sldId id="280" r:id="rId23"/>
    <p:sldId id="290" r:id="rId24"/>
    <p:sldId id="291" r:id="rId25"/>
    <p:sldId id="281" r:id="rId26"/>
    <p:sldId id="286" r:id="rId27"/>
    <p:sldId id="287" r:id="rId28"/>
    <p:sldId id="288" r:id="rId29"/>
    <p:sldId id="289" r:id="rId30"/>
    <p:sldId id="293" r:id="rId31"/>
    <p:sldId id="279" r:id="rId32"/>
    <p:sldId id="295" r:id="rId33"/>
    <p:sldId id="296" r:id="rId34"/>
    <p:sldId id="294" r:id="rId35"/>
    <p:sldId id="297" r:id="rId36"/>
    <p:sldId id="298" r:id="rId37"/>
    <p:sldId id="299" r:id="rId38"/>
    <p:sldId id="310" r:id="rId39"/>
    <p:sldId id="311" r:id="rId40"/>
    <p:sldId id="305" r:id="rId41"/>
    <p:sldId id="300" r:id="rId42"/>
    <p:sldId id="306" r:id="rId43"/>
    <p:sldId id="307" r:id="rId44"/>
    <p:sldId id="264" r:id="rId4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9E18BB2-F542-4A8E-B85B-077D9C3066AC}">
          <p14:sldIdLst>
            <p14:sldId id="258"/>
            <p14:sldId id="312"/>
            <p14:sldId id="260"/>
          </p14:sldIdLst>
        </p14:section>
        <p14:section name="最大流及费用流算法" id="{1BD8A498-CE90-4744-866C-079F5B70AA45}">
          <p14:sldIdLst>
            <p14:sldId id="308"/>
            <p14:sldId id="309"/>
            <p14:sldId id="266"/>
            <p14:sldId id="301"/>
            <p14:sldId id="304"/>
          </p14:sldIdLst>
        </p14:section>
        <p14:section name="N1" id="{AEE68FE7-EC92-4B4D-996D-A3C318B72279}">
          <p14:sldIdLst>
            <p14:sldId id="313"/>
          </p14:sldIdLst>
        </p14:section>
        <p14:section name="流量表示變遷" id="{11644E01-1ACC-4769-90F5-DADF88DE9D9D}">
          <p14:sldIdLst>
            <p14:sldId id="262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82"/>
            <p14:sldId id="283"/>
            <p14:sldId id="285"/>
          </p14:sldIdLst>
        </p14:section>
        <p14:section name="有訪問順序的費用流" id="{9549372D-5B14-4DB2-BB09-A5BA8742BEC7}">
          <p14:sldIdLst>
            <p14:sldId id="280"/>
            <p14:sldId id="290"/>
            <p14:sldId id="291"/>
            <p14:sldId id="281"/>
            <p14:sldId id="286"/>
            <p14:sldId id="287"/>
            <p14:sldId id="288"/>
            <p14:sldId id="289"/>
          </p14:sldIdLst>
        </p14:section>
        <p14:section name="費用遞增的費用流" id="{FDC7639F-8422-464C-B2AC-06AFE6CAD8FD}">
          <p14:sldIdLst>
            <p14:sldId id="293"/>
            <p14:sldId id="279"/>
            <p14:sldId id="295"/>
            <p14:sldId id="296"/>
            <p14:sldId id="294"/>
            <p14:sldId id="297"/>
            <p14:sldId id="298"/>
          </p14:sldIdLst>
        </p14:section>
        <p14:section name="后記" id="{6A00989C-A2FA-442A-9597-09CF9ACB12F7}">
          <p14:sldIdLst>
            <p14:sldId id="299"/>
          </p14:sldIdLst>
        </p14:section>
        <p14:section name="如果還有時間" id="{6BE15555-BD84-4786-ABA4-CA6360A868FB}">
          <p14:sldIdLst>
            <p14:sldId id="310"/>
            <p14:sldId id="311"/>
            <p14:sldId id="305"/>
            <p14:sldId id="300"/>
            <p14:sldId id="306"/>
            <p14:sldId id="30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2211" autoAdjust="0"/>
  </p:normalViewPr>
  <p:slideViewPr>
    <p:cSldViewPr snapToGrid="0">
      <p:cViewPr varScale="1">
        <p:scale>
          <a:sx n="42" d="100"/>
          <a:sy n="42" d="100"/>
        </p:scale>
        <p:origin x="414" y="42"/>
      </p:cViewPr>
      <p:guideLst/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4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7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3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单击图标添加图片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2018/3/30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2018/3/30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网络流简单模型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/>
              <a:t>By </a:t>
            </a:r>
            <a:r>
              <a:rPr lang="en-US" altLang="zh-CN" dirty="0" err="1"/>
              <a:t>wyl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/>
              <a:t>一、流量表示变迁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63EB7E-6D8C-4C51-AEEC-07C48F76F717}"/>
              </a:ext>
            </a:extLst>
          </p:cNvPr>
          <p:cNvSpPr txBox="1"/>
          <p:nvPr/>
        </p:nvSpPr>
        <p:spPr>
          <a:xfrm>
            <a:off x="1280160" y="2644170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如字面意思，用网络上的流量表示某些物品的移动，某条路上走过了多少人等比较直观的变化，所以这是一类比较容易建图的网络流问题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P4016 </a:t>
            </a:r>
            <a:r>
              <a:rPr lang="zh-CN" altLang="en-US" dirty="0"/>
              <a:t>负载平衡问题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1DA190-32D2-4D5A-9066-0BEB0B7F6920}"/>
              </a:ext>
            </a:extLst>
          </p:cNvPr>
          <p:cNvSpPr/>
          <p:nvPr/>
        </p:nvSpPr>
        <p:spPr>
          <a:xfrm>
            <a:off x="1280160" y="2721221"/>
            <a:ext cx="9628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     G </a:t>
            </a:r>
            <a:r>
              <a:rPr lang="zh-CN" altLang="en-US" sz="2400" dirty="0"/>
              <a:t>公司有 </a:t>
            </a:r>
            <a:r>
              <a:rPr lang="en-US" altLang="zh-CN" sz="2400" dirty="0"/>
              <a:t>n </a:t>
            </a:r>
            <a:r>
              <a:rPr lang="zh-CN" altLang="en-US" sz="2400" dirty="0"/>
              <a:t>个沿铁路运输线环形排列的仓库，每个仓库存储的货物数量不等。</a:t>
            </a:r>
            <a:endParaRPr lang="en-US" altLang="zh-CN" sz="2400" dirty="0"/>
          </a:p>
          <a:p>
            <a:r>
              <a:rPr lang="en-US" altLang="zh-CN" sz="2400" dirty="0"/>
              <a:t>          </a:t>
            </a:r>
            <a:r>
              <a:rPr lang="zh-CN" altLang="en-US" sz="2400" dirty="0"/>
              <a:t>如何用最少搬运量可以使 </a:t>
            </a:r>
            <a:r>
              <a:rPr lang="en-US" altLang="zh-CN" sz="2400" dirty="0"/>
              <a:t>n </a:t>
            </a:r>
            <a:r>
              <a:rPr lang="zh-CN" altLang="en-US" sz="2400" dirty="0"/>
              <a:t>个仓库的库存数量相同。搬运货物时，只能在相邻的仓库之间搬运。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1≤</a:t>
            </a:r>
            <a:r>
              <a:rPr lang="en-US" altLang="zh-CN" sz="2400" i="1" dirty="0"/>
              <a:t>n</a:t>
            </a:r>
            <a:r>
              <a:rPr lang="en-US" altLang="zh-CN" sz="2400" dirty="0"/>
              <a:t>≤100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276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P4016 </a:t>
            </a:r>
            <a:r>
              <a:rPr lang="zh-CN" altLang="en-US" dirty="0"/>
              <a:t>负载平衡问题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5E3E09-2ADB-42A9-AFD0-6F0281A4584E}"/>
              </a:ext>
            </a:extLst>
          </p:cNvPr>
          <p:cNvSpPr txBox="1"/>
          <p:nvPr/>
        </p:nvSpPr>
        <p:spPr>
          <a:xfrm>
            <a:off x="1280159" y="2291443"/>
            <a:ext cx="962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最终状态每一个仓库的流量一定是平均数。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10EC23-76C2-4367-823E-4E0E185CD000}"/>
              </a:ext>
            </a:extLst>
          </p:cNvPr>
          <p:cNvSpPr txBox="1"/>
          <p:nvPr/>
        </p:nvSpPr>
        <p:spPr>
          <a:xfrm>
            <a:off x="1280160" y="3004457"/>
            <a:ext cx="962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3C4743"/>
                </a:solidFill>
              </a:rPr>
              <a:t>          所以每一个大于平均数的仓库可以向外送东西，每一个小于的仓库必须要从别的进东西。</a:t>
            </a:r>
            <a:endParaRPr lang="en-US" altLang="zh-CN" sz="2400" dirty="0">
              <a:solidFill>
                <a:srgbClr val="3C4743"/>
              </a:solidFill>
            </a:endParaRPr>
          </a:p>
          <a:p>
            <a:pPr lvl="0"/>
            <a:r>
              <a:rPr lang="zh-CN" altLang="en-US" sz="2400" dirty="0">
                <a:solidFill>
                  <a:srgbClr val="3C4743"/>
                </a:solidFill>
              </a:rPr>
              <a:t>         然后就可以考虑先建</a:t>
            </a:r>
            <a:r>
              <a:rPr lang="en-US" altLang="zh-CN" sz="2400" dirty="0">
                <a:solidFill>
                  <a:srgbClr val="3C4743"/>
                </a:solidFill>
              </a:rPr>
              <a:t>n</a:t>
            </a:r>
            <a:r>
              <a:rPr lang="zh-CN" altLang="en-US" sz="2400" dirty="0">
                <a:solidFill>
                  <a:srgbClr val="3C4743"/>
                </a:solidFill>
              </a:rPr>
              <a:t>个点，表示每个仓库，大于平均数的由汇点向它连一条边，容量为货物数减平均数，费用为</a:t>
            </a:r>
            <a:r>
              <a:rPr lang="en-US" altLang="zh-CN" sz="2400" dirty="0">
                <a:solidFill>
                  <a:srgbClr val="3C4743"/>
                </a:solidFill>
              </a:rPr>
              <a:t>0</a:t>
            </a:r>
            <a:r>
              <a:rPr lang="zh-CN" altLang="en-US" sz="2400" dirty="0">
                <a:solidFill>
                  <a:srgbClr val="3C4743"/>
                </a:solidFill>
              </a:rPr>
              <a:t>，表示可以从这个仓库运出多少货物，小于则相反，向汇点连边。</a:t>
            </a:r>
            <a:endParaRPr lang="en-US" altLang="zh-CN" sz="2400" dirty="0">
              <a:solidFill>
                <a:srgbClr val="3C4743"/>
              </a:solidFill>
            </a:endParaRPr>
          </a:p>
          <a:p>
            <a:pPr lvl="0"/>
            <a:endParaRPr lang="en-US" altLang="zh-CN" sz="2400" dirty="0">
              <a:solidFill>
                <a:srgbClr val="3C4743"/>
              </a:solidFill>
            </a:endParaRPr>
          </a:p>
          <a:p>
            <a:pPr lvl="0"/>
            <a:r>
              <a:rPr lang="en-US" altLang="zh-CN" sz="2400" dirty="0">
                <a:solidFill>
                  <a:srgbClr val="3C4743"/>
                </a:solidFill>
              </a:rPr>
              <a:t>         </a:t>
            </a:r>
            <a:r>
              <a:rPr lang="zh-CN" altLang="en-US" sz="2400" dirty="0">
                <a:solidFill>
                  <a:srgbClr val="3C4743"/>
                </a:solidFill>
              </a:rPr>
              <a:t>而仓库间的货物流动则可以将相邻的节点相连，因为不限制搬运数量，所以将容量设为无穷大，费用为一。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4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6720-C2BA-4227-9132-D566DC4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P2891 [USACO07OPEN]</a:t>
            </a:r>
            <a:r>
              <a:rPr lang="zh-CN" altLang="en-US" dirty="0"/>
              <a:t>吃饭</a:t>
            </a:r>
            <a:r>
              <a:rPr lang="en-US" altLang="zh-CN" dirty="0"/>
              <a:t>Dining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80D276-98BE-48D9-849C-B97887D30A94}"/>
              </a:ext>
            </a:extLst>
          </p:cNvPr>
          <p:cNvSpPr txBox="1"/>
          <p:nvPr/>
        </p:nvSpPr>
        <p:spPr>
          <a:xfrm>
            <a:off x="1280159" y="2424467"/>
            <a:ext cx="9628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</a:t>
            </a:r>
            <a:r>
              <a:rPr lang="en-US" altLang="zh-CN" sz="2400" dirty="0"/>
              <a:t>M</a:t>
            </a:r>
            <a:r>
              <a:rPr lang="zh-CN" altLang="en-US" sz="2400" dirty="0"/>
              <a:t>种食物和</a:t>
            </a:r>
            <a:r>
              <a:rPr lang="en-US" altLang="zh-CN" sz="2400" dirty="0"/>
              <a:t>K</a:t>
            </a:r>
            <a:r>
              <a:rPr lang="zh-CN" altLang="en-US" sz="2400" dirty="0"/>
              <a:t>种饮料，每种食物或饮料只能供一头牛享用，且每头牛只享用一种食物和一种饮料。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现在有</a:t>
            </a:r>
            <a:r>
              <a:rPr lang="en-US" altLang="zh-CN" sz="2400" dirty="0"/>
              <a:t>N</a:t>
            </a:r>
            <a:r>
              <a:rPr lang="zh-CN" altLang="en-US" sz="2400" dirty="0"/>
              <a:t>头牛，每头牛都有自己喜欢的食物种类列表和饮料种类列表，问最多能使几头牛同时享用到自己喜欢的食物和饮料。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N,M,K&lt;=100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54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C347FA7-233C-49D4-90B0-660072DD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</p:spPr>
        <p:txBody>
          <a:bodyPr/>
          <a:lstStyle/>
          <a:p>
            <a:r>
              <a:rPr lang="en-US" altLang="zh-CN" dirty="0"/>
              <a:t>P2891 [USACO07OPEN]</a:t>
            </a:r>
            <a:r>
              <a:rPr lang="zh-CN" altLang="en-US" dirty="0"/>
              <a:t>吃饭</a:t>
            </a:r>
            <a:r>
              <a:rPr lang="en-US" altLang="zh-CN" dirty="0"/>
              <a:t>Dining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2D05EB-280B-4F3B-862B-31AB6C7E5CFC}"/>
              </a:ext>
            </a:extLst>
          </p:cNvPr>
          <p:cNvSpPr txBox="1"/>
          <p:nvPr/>
        </p:nvSpPr>
        <p:spPr>
          <a:xfrm>
            <a:off x="1280160" y="2414539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如果只有食物，那这就是一个二分图匹配。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BCDD5-D187-4862-B2E9-D90DBA8216B5}"/>
              </a:ext>
            </a:extLst>
          </p:cNvPr>
          <p:cNvSpPr txBox="1"/>
          <p:nvPr/>
        </p:nvSpPr>
        <p:spPr>
          <a:xfrm>
            <a:off x="1280160" y="3196967"/>
            <a:ext cx="962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但加了饮料感觉也没什么变化对吧，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考虑一次单路增广，我们会选择一头牛、一种食物和一种饮料。</a:t>
            </a:r>
            <a:endParaRPr lang="en-US" altLang="zh-CN" sz="2400" dirty="0"/>
          </a:p>
          <a:p>
            <a:r>
              <a:rPr lang="zh-CN" altLang="en-US" sz="2400" dirty="0"/>
              <a:t>所以就只需要三排点，分别代表牛、食物和饮料，</a:t>
            </a:r>
            <a:endParaRPr lang="en-US" altLang="zh-CN" sz="2400" dirty="0"/>
          </a:p>
          <a:p>
            <a:r>
              <a:rPr lang="zh-CN" altLang="en-US" sz="2400" dirty="0"/>
              <a:t>         喜欢的食物→牛</a:t>
            </a:r>
            <a:r>
              <a:rPr lang="en-US" altLang="zh-CN" sz="2400" dirty="0"/>
              <a:t>: 1</a:t>
            </a:r>
            <a:r>
              <a:rPr lang="zh-CN" altLang="en-US" sz="2400" dirty="0"/>
              <a:t>，牛→喜欢的饮料</a:t>
            </a:r>
            <a:r>
              <a:rPr lang="en-US" altLang="zh-CN" sz="2400" dirty="0"/>
              <a:t>: 1</a:t>
            </a:r>
            <a:r>
              <a:rPr lang="zh-CN" altLang="en-US" sz="2400" dirty="0"/>
              <a:t>，</a:t>
            </a:r>
            <a:r>
              <a:rPr lang="en-US" altLang="zh-CN" sz="2400" dirty="0"/>
              <a:t> S →</a:t>
            </a:r>
            <a:r>
              <a:rPr lang="zh-CN" altLang="en-US" sz="2400" dirty="0"/>
              <a:t>食物</a:t>
            </a:r>
            <a:r>
              <a:rPr lang="en-US" altLang="zh-CN" sz="2400" dirty="0"/>
              <a:t>: 1</a:t>
            </a:r>
            <a:r>
              <a:rPr lang="zh-CN" altLang="en-US" sz="2400" dirty="0"/>
              <a:t>，饮料→ </a:t>
            </a:r>
            <a:r>
              <a:rPr lang="en-US" altLang="zh-CN" sz="2400" dirty="0"/>
              <a:t>T : 1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B5A6B4-DF39-4E25-85AE-C28C50CC4F33}"/>
              </a:ext>
            </a:extLst>
          </p:cNvPr>
          <p:cNvSpPr txBox="1"/>
          <p:nvPr/>
        </p:nvSpPr>
        <p:spPr>
          <a:xfrm>
            <a:off x="1280161" y="5004262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但细想就会发现问题，题目要求每头牛只能享用一种食物和一种饮料，所以就将每头牛拆成两个点，中间连容量为一的点即可。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213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0DDA7-8CB2-41B5-AF49-212663EE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二、最小割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72477B-79F9-45A2-8F44-8FF8054134FF}"/>
              </a:ext>
            </a:extLst>
          </p:cNvPr>
          <p:cNvSpPr txBox="1"/>
          <p:nvPr/>
        </p:nvSpPr>
        <p:spPr>
          <a:xfrm>
            <a:off x="1280160" y="2236673"/>
            <a:ext cx="9628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给定一个有边权图，求割掉一些边后使</a:t>
            </a:r>
            <a:r>
              <a:rPr lang="en-US" altLang="zh-CN" sz="2400" dirty="0"/>
              <a:t>S</a:t>
            </a:r>
            <a:r>
              <a:rPr lang="zh-CN" altLang="en-US" sz="2400" dirty="0"/>
              <a:t>到</a:t>
            </a:r>
            <a:r>
              <a:rPr lang="en-US" altLang="zh-CN" sz="2400" dirty="0"/>
              <a:t>T</a:t>
            </a:r>
            <a:r>
              <a:rPr lang="zh-CN" altLang="en-US" sz="2400" dirty="0"/>
              <a:t>不连通所需的最小边权和，也等于这个网络的最大流。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一般不是直接用这个思想来建图，而是用割某条边表示某物品的选或不选：</a:t>
            </a:r>
            <a:endParaRPr lang="en-US" altLang="zh-CN" sz="2400" dirty="0"/>
          </a:p>
          <a:p>
            <a:r>
              <a:rPr lang="zh-CN" altLang="en-US" sz="2400" dirty="0"/>
              <a:t>         视从</a:t>
            </a:r>
            <a:r>
              <a:rPr lang="en-US" altLang="zh-CN" sz="2400" dirty="0"/>
              <a:t>S</a:t>
            </a:r>
            <a:r>
              <a:rPr lang="zh-CN" altLang="en-US" sz="2400" dirty="0"/>
              <a:t>可达的点为选择，可达</a:t>
            </a:r>
            <a:r>
              <a:rPr lang="en-US" altLang="zh-CN" sz="2400" dirty="0"/>
              <a:t>T</a:t>
            </a:r>
            <a:r>
              <a:rPr lang="zh-CN" altLang="en-US" sz="2400" dirty="0"/>
              <a:t>的点为不选择。</a:t>
            </a:r>
            <a:endParaRPr lang="en-US" altLang="zh-CN" sz="2400" dirty="0"/>
          </a:p>
          <a:p>
            <a:r>
              <a:rPr lang="en-US" altLang="zh-CN" sz="2400" dirty="0"/>
              <a:t>         S →</a:t>
            </a:r>
            <a:r>
              <a:rPr lang="zh-CN" altLang="en-US" sz="2400" dirty="0"/>
              <a:t>收益为正的物品</a:t>
            </a:r>
            <a:r>
              <a:rPr lang="en-US" altLang="zh-CN" sz="2400" dirty="0"/>
              <a:t>:</a:t>
            </a:r>
            <a:r>
              <a:rPr lang="zh-CN" altLang="en-US" sz="2400" dirty="0"/>
              <a:t>收益，收益为负的物品→ </a:t>
            </a:r>
            <a:r>
              <a:rPr lang="en-US" altLang="zh-CN" sz="2400" dirty="0"/>
              <a:t>T :</a:t>
            </a:r>
            <a:r>
              <a:rPr lang="zh-CN" altLang="en-US" sz="2400" dirty="0"/>
              <a:t>收益的绝对值。 如果</a:t>
            </a:r>
            <a:r>
              <a:rPr lang="en-US" altLang="zh-CN" sz="2400" dirty="0"/>
              <a:t>a</a:t>
            </a:r>
            <a:r>
              <a:rPr lang="zh-CN" altLang="en-US" sz="2400" dirty="0"/>
              <a:t>依赖于</a:t>
            </a:r>
            <a:r>
              <a:rPr lang="en-US" altLang="zh-CN" sz="2400" dirty="0"/>
              <a:t>b</a:t>
            </a:r>
            <a:r>
              <a:rPr lang="zh-CN" altLang="en-US" sz="2400" dirty="0"/>
              <a:t>，那么</a:t>
            </a:r>
            <a:r>
              <a:rPr lang="en-US" altLang="zh-CN" sz="2400" dirty="0"/>
              <a:t>b → a : ∞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答案为所有收益为正的物品的收益之和减去最小割。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具体解释看后面的题目。</a:t>
            </a:r>
          </a:p>
        </p:txBody>
      </p:sp>
    </p:spTree>
    <p:extLst>
      <p:ext uri="{BB962C8B-B14F-4D97-AF65-F5344CB8AC3E}">
        <p14:creationId xmlns:p14="http://schemas.microsoft.com/office/powerpoint/2010/main" val="269643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P4174 [NOI2006]</a:t>
            </a:r>
            <a:r>
              <a:rPr lang="zh-CN" altLang="en-US" dirty="0"/>
              <a:t>最大获利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BAF1-AF02-48CE-8410-1CD30121CFED}"/>
              </a:ext>
            </a:extLst>
          </p:cNvPr>
          <p:cNvSpPr txBox="1"/>
          <p:nvPr/>
        </p:nvSpPr>
        <p:spPr>
          <a:xfrm>
            <a:off x="1280160" y="2721221"/>
            <a:ext cx="96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个待建基站，</a:t>
            </a:r>
            <a:r>
              <a:rPr lang="en-US" altLang="zh-CN" sz="2400" dirty="0"/>
              <a:t>M</a:t>
            </a:r>
            <a:r>
              <a:rPr lang="zh-CN" altLang="en-US" sz="2400" dirty="0"/>
              <a:t>种客户，第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个基站的建设费用为</a:t>
            </a:r>
            <a:r>
              <a:rPr lang="en-US" altLang="zh-CN" sz="2400" dirty="0"/>
              <a:t>Pi</a:t>
            </a:r>
            <a:r>
              <a:rPr lang="zh-CN" altLang="en-US" sz="2400" dirty="0"/>
              <a:t>，并且可以多次使用，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每种用户需要</a:t>
            </a:r>
            <a:r>
              <a:rPr lang="en-US" altLang="zh-CN" sz="2400" dirty="0" err="1"/>
              <a:t>Ai,Bi</a:t>
            </a:r>
            <a:r>
              <a:rPr lang="zh-CN" altLang="en-US" sz="2400" dirty="0"/>
              <a:t>基站进行通讯，满足即可获得</a:t>
            </a:r>
            <a:r>
              <a:rPr lang="en-US" altLang="zh-CN" sz="2400" dirty="0"/>
              <a:t>Ci</a:t>
            </a:r>
            <a:r>
              <a:rPr lang="zh-CN" altLang="en-US" sz="2400" dirty="0"/>
              <a:t>的收入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求最大利润。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pl-PL" altLang="zh-CN" sz="2400" dirty="0"/>
              <a:t>N≤5000</a:t>
            </a:r>
            <a:r>
              <a:rPr lang="zh-CN" altLang="pl-PL" sz="2400" dirty="0"/>
              <a:t>，</a:t>
            </a:r>
            <a:r>
              <a:rPr lang="pl-PL" altLang="zh-CN" sz="2400" dirty="0"/>
              <a:t>M≤50000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33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P4174 [NOI2006]</a:t>
            </a:r>
            <a:r>
              <a:rPr lang="zh-CN" altLang="en-US" dirty="0"/>
              <a:t>最大获利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FC4B3B-B83A-48C7-B994-E32C4399D960}"/>
              </a:ext>
            </a:extLst>
          </p:cNvPr>
          <p:cNvSpPr txBox="1"/>
          <p:nvPr/>
        </p:nvSpPr>
        <p:spPr>
          <a:xfrm>
            <a:off x="1280159" y="2410690"/>
            <a:ext cx="9628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经典题。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直接建两排点，将每个基站连向</a:t>
            </a:r>
            <a:r>
              <a:rPr lang="en-US" altLang="zh-CN" sz="2400" dirty="0"/>
              <a:t>T</a:t>
            </a:r>
            <a:r>
              <a:rPr lang="zh-CN" altLang="en-US" sz="2400" dirty="0"/>
              <a:t>，容量为费用，将</a:t>
            </a:r>
            <a:r>
              <a:rPr lang="en-US" altLang="zh-CN" sz="2400" dirty="0"/>
              <a:t>S</a:t>
            </a:r>
            <a:r>
              <a:rPr lang="zh-CN" altLang="en-US" sz="2400" dirty="0"/>
              <a:t>连向每种客户，容量为收益，用户向需要的基站连边，边权为</a:t>
            </a:r>
            <a:r>
              <a:rPr lang="en-US" altLang="zh-CN" sz="2400" dirty="0"/>
              <a:t>INF</a:t>
            </a:r>
            <a:r>
              <a:rPr lang="zh-CN" altLang="en-US" sz="2400" dirty="0"/>
              <a:t>，用总收益（所有）减最小割即为答案。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因为无论如何都不会割</a:t>
            </a:r>
            <a:r>
              <a:rPr lang="en-US" altLang="zh-CN" sz="2400" dirty="0"/>
              <a:t>INF</a:t>
            </a:r>
            <a:r>
              <a:rPr lang="zh-CN" altLang="en-US" sz="2400" dirty="0"/>
              <a:t>，所以必定会割基站边或用户边，分别代表建基站和放弃用户收益，所以最后是相减。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708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P4177 [Ceoi2008]order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</a:t>
            </a:r>
            <a:r>
              <a:rPr lang="en-US" altLang="zh-CN" sz="2400" dirty="0"/>
              <a:t>N</a:t>
            </a:r>
            <a:r>
              <a:rPr lang="zh-CN" altLang="en-US" sz="2400" dirty="0"/>
              <a:t>个工作，</a:t>
            </a:r>
            <a:r>
              <a:rPr lang="en-US" altLang="zh-CN" sz="2400" dirty="0"/>
              <a:t>M</a:t>
            </a:r>
            <a:r>
              <a:rPr lang="zh-CN" altLang="en-US" sz="2400" dirty="0"/>
              <a:t>种机器，每种机器你可以租或者买过来</a:t>
            </a:r>
            <a:r>
              <a:rPr lang="en-US" altLang="zh-CN" sz="2400" dirty="0"/>
              <a:t>. </a:t>
            </a:r>
            <a:r>
              <a:rPr lang="zh-CN" altLang="en-US" sz="2400" dirty="0"/>
              <a:t>每个工作包括若干道工序，每道工序需要某种机器来完成</a:t>
            </a:r>
            <a:r>
              <a:rPr lang="en-US" altLang="zh-CN" sz="2400" dirty="0"/>
              <a:t>,</a:t>
            </a:r>
            <a:r>
              <a:rPr lang="zh-CN" altLang="en-US" sz="2400" dirty="0"/>
              <a:t>你可以通过购买或租用机器来完成。 现在给出这些参数，求最大利润。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</a:p>
          <a:p>
            <a:r>
              <a:rPr lang="pt-BR" altLang="zh-CN" sz="2400" dirty="0"/>
              <a:t>         1&lt;=N,M&lt;=1200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721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P4177 [Ceoi2008]order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这题就是在上一题的基础上增加了可以租一次的条件。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231741-1FF7-4ED1-828B-D610FC39ABE6}"/>
              </a:ext>
            </a:extLst>
          </p:cNvPr>
          <p:cNvSpPr txBox="1"/>
          <p:nvPr/>
        </p:nvSpPr>
        <p:spPr>
          <a:xfrm>
            <a:off x="1280160" y="3613667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可以直接在原图上修改，原来容量为</a:t>
            </a:r>
            <a:r>
              <a:rPr lang="en-US" altLang="zh-CN" sz="2400" dirty="0"/>
              <a:t>INF</a:t>
            </a:r>
            <a:r>
              <a:rPr lang="zh-CN" altLang="en-US" sz="2400" dirty="0"/>
              <a:t>的边直接改为组的费用即可。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则割三条边分别代表买机器（影响所有需要这台机器的实验）、租机器（之在当前实验有效）、放弃实验。</a:t>
            </a:r>
          </a:p>
        </p:txBody>
      </p:sp>
    </p:spTree>
    <p:extLst>
      <p:ext uri="{BB962C8B-B14F-4D97-AF65-F5344CB8AC3E}">
        <p14:creationId xmlns:p14="http://schemas.microsoft.com/office/powerpoint/2010/main" val="99500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116F-4553-4EAC-9C47-07464A64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437EC-134B-43BF-9017-639CA5EC8992}"/>
              </a:ext>
            </a:extLst>
          </p:cNvPr>
          <p:cNvSpPr txBox="1"/>
          <p:nvPr/>
        </p:nvSpPr>
        <p:spPr>
          <a:xfrm>
            <a:off x="1280160" y="2560320"/>
            <a:ext cx="962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 网络流是图论中的一种理论与方法，研究网络上的一类最优化问题 。</a:t>
            </a:r>
          </a:p>
          <a:p>
            <a:r>
              <a:rPr lang="zh-CN" altLang="en-US" sz="2400" dirty="0"/>
              <a:t>         如果只从网络流的定义来看，它能求解的问题似乎很少，但如果考虑到转换的思想，则很多看起来与网络流丝毫不沾边的问题也能用网络流来解。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并且，总体网络流在信息学竞赛中不重视选手的算法实现，更看重选手的数学建模能力。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所以，本</a:t>
            </a:r>
            <a:r>
              <a:rPr lang="en-US" altLang="zh-CN" sz="2400" dirty="0"/>
              <a:t>ppt</a:t>
            </a:r>
            <a:r>
              <a:rPr lang="zh-CN" altLang="en-US" sz="2400" dirty="0"/>
              <a:t>将把重点放在如何建图上。</a:t>
            </a:r>
          </a:p>
        </p:txBody>
      </p:sp>
    </p:spTree>
    <p:extLst>
      <p:ext uri="{BB962C8B-B14F-4D97-AF65-F5344CB8AC3E}">
        <p14:creationId xmlns:p14="http://schemas.microsoft.com/office/powerpoint/2010/main" val="30760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CF#185(311) Problem E Biologist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个点，每个可以是白色或者黑色。可以花</a:t>
            </a:r>
            <a:r>
              <a:rPr lang="en-US" altLang="zh-CN" sz="2400" dirty="0"/>
              <a:t>vi</a:t>
            </a:r>
            <a:r>
              <a:rPr lang="zh-CN" altLang="en-US" sz="2400" dirty="0"/>
              <a:t>的代价改变第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个点的颜色。 有</a:t>
            </a:r>
            <a:r>
              <a:rPr lang="en-US" altLang="zh-CN" sz="2400" dirty="0"/>
              <a:t>m</a:t>
            </a:r>
            <a:r>
              <a:rPr lang="zh-CN" altLang="en-US" sz="2400" dirty="0"/>
              <a:t>条件，每个条件都是要求某一些点都是某种颜色。如果满足了第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个条 件可以得到</a:t>
            </a:r>
            <a:r>
              <a:rPr lang="en-US" altLang="zh-CN" sz="2400" dirty="0" err="1"/>
              <a:t>gi</a:t>
            </a:r>
            <a:r>
              <a:rPr lang="zh-CN" altLang="en-US" sz="2400" dirty="0"/>
              <a:t>的收益，没有满足则须付出</a:t>
            </a:r>
            <a:r>
              <a:rPr lang="en-US" altLang="zh-CN" sz="2400" dirty="0"/>
              <a:t>li</a:t>
            </a:r>
            <a:r>
              <a:rPr lang="zh-CN" altLang="en-US" sz="2400" dirty="0"/>
              <a:t>的代价。 求最大收益。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n&lt;=10^4,m&lt;=2000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801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CF#185(311) Problem E Biologist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没有条件的话，也就是经典模型了。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白点→ </a:t>
            </a:r>
            <a:r>
              <a:rPr lang="en-US" altLang="zh-CN" sz="2400" dirty="0"/>
              <a:t>T :</a:t>
            </a:r>
            <a:r>
              <a:rPr lang="zh-CN" altLang="en-US" sz="2400" dirty="0"/>
              <a:t>代价，</a:t>
            </a:r>
            <a:r>
              <a:rPr lang="en-US" altLang="zh-CN" sz="2400" dirty="0"/>
              <a:t>S →</a:t>
            </a:r>
            <a:r>
              <a:rPr lang="zh-CN" altLang="en-US" sz="2400" dirty="0"/>
              <a:t>黑点</a:t>
            </a:r>
            <a:r>
              <a:rPr lang="en-US" altLang="zh-CN" sz="2400" dirty="0"/>
              <a:t>:</a:t>
            </a:r>
            <a:r>
              <a:rPr lang="zh-CN" altLang="en-US" sz="2400" dirty="0"/>
              <a:t>代价。 我们可以也对条件建点。 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如果条件是都是黑色，</a:t>
            </a:r>
            <a:r>
              <a:rPr lang="en-US" altLang="zh-CN" sz="2400" dirty="0"/>
              <a:t>S →</a:t>
            </a:r>
            <a:r>
              <a:rPr lang="zh-CN" altLang="en-US" sz="2400" dirty="0"/>
              <a:t>条件</a:t>
            </a:r>
            <a:r>
              <a:rPr lang="en-US" altLang="zh-CN" sz="2400" dirty="0"/>
              <a:t>:</a:t>
            </a:r>
            <a:r>
              <a:rPr lang="zh-CN" altLang="en-US" sz="2400" dirty="0"/>
              <a:t>收益</a:t>
            </a:r>
            <a:r>
              <a:rPr lang="en-US" altLang="zh-CN" sz="2400" dirty="0"/>
              <a:t>+</a:t>
            </a:r>
            <a:r>
              <a:rPr lang="zh-CN" altLang="en-US" sz="2400" dirty="0"/>
              <a:t>代价。条件→点</a:t>
            </a:r>
            <a:r>
              <a:rPr lang="en-US" altLang="zh-CN" sz="2400" dirty="0"/>
              <a:t>: ∞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如果条件是都是白色，条件→ </a:t>
            </a:r>
            <a:r>
              <a:rPr lang="en-US" altLang="zh-CN" sz="2400" dirty="0"/>
              <a:t>T :</a:t>
            </a:r>
            <a:r>
              <a:rPr lang="zh-CN" altLang="en-US" sz="2400" dirty="0"/>
              <a:t>收益</a:t>
            </a:r>
            <a:r>
              <a:rPr lang="en-US" altLang="zh-CN" sz="2400" dirty="0"/>
              <a:t>+</a:t>
            </a:r>
            <a:r>
              <a:rPr lang="zh-CN" altLang="en-US" sz="2400" dirty="0"/>
              <a:t>代价。点→条件</a:t>
            </a:r>
            <a:r>
              <a:rPr lang="en-US" altLang="zh-CN" sz="2400" dirty="0"/>
              <a:t>: ∞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942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二、有访问顺序的费用流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有访问顺序的网络流指的是：给你一堆点让你按照顺序把他们每个都访问一遍，或者有些条件是基于顺序的。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这一类问题一般比较难建图，因为顺序这一限制难以处理，所以可以将其分为两个部分：以前来的和新来的。</a:t>
            </a:r>
          </a:p>
        </p:txBody>
      </p:sp>
    </p:spTree>
    <p:extLst>
      <p:ext uri="{BB962C8B-B14F-4D97-AF65-F5344CB8AC3E}">
        <p14:creationId xmlns:p14="http://schemas.microsoft.com/office/powerpoint/2010/main" val="392219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P2469 [SDOI2010]</a:t>
            </a:r>
            <a:r>
              <a:rPr lang="zh-CN" altLang="en-US" dirty="0"/>
              <a:t>星际竞速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给你一个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m</a:t>
            </a:r>
            <a:r>
              <a:rPr lang="zh-CN" altLang="en-US" sz="2400" dirty="0"/>
              <a:t>条边的有向图，每个点有点权</a:t>
            </a:r>
            <a:r>
              <a:rPr lang="en-US" altLang="zh-CN" sz="2400" dirty="0"/>
              <a:t>a</a:t>
            </a:r>
            <a:r>
              <a:rPr lang="zh-CN" altLang="en-US" sz="2400" dirty="0"/>
              <a:t>，每条边有边权</a:t>
            </a:r>
            <a:r>
              <a:rPr lang="en-US" altLang="zh-CN" sz="2400" dirty="0"/>
              <a:t>w</a:t>
            </a:r>
            <a:r>
              <a:rPr lang="zh-CN" altLang="en-US" sz="2400" dirty="0"/>
              <a:t>，保证每条边由编号小的连向编号大的点。</a:t>
            </a:r>
          </a:p>
          <a:p>
            <a:r>
              <a:rPr lang="zh-CN" altLang="en-US" sz="2400" dirty="0"/>
              <a:t>         你有两种操作：</a:t>
            </a:r>
          </a:p>
          <a:p>
            <a:r>
              <a:rPr lang="en-US" altLang="zh-CN" sz="2400" dirty="0"/>
              <a:t>              1</a:t>
            </a:r>
            <a:r>
              <a:rPr lang="zh-CN" altLang="en-US" sz="2400" dirty="0"/>
              <a:t>、直接传送到一个点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，所消耗时间为</a:t>
            </a:r>
            <a:r>
              <a:rPr lang="en-US" altLang="zh-CN" sz="2400" dirty="0" err="1"/>
              <a:t>ai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   2</a:t>
            </a:r>
            <a:r>
              <a:rPr lang="zh-CN" altLang="en-US" sz="2400" dirty="0"/>
              <a:t>、走一条边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，所消耗时间为</a:t>
            </a:r>
            <a:r>
              <a:rPr lang="en-US" altLang="zh-CN" sz="2400" dirty="0" err="1"/>
              <a:t>wi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         询问你从图外一点（与图内所有点没有边）访问这每个点恰好一次所需最短时间为多少？</a:t>
            </a:r>
            <a:endParaRPr lang="en-US" altLang="zh-CN" sz="2400" dirty="0"/>
          </a:p>
          <a:p>
            <a:r>
              <a:rPr lang="en-US" altLang="zh-CN" sz="2400" dirty="0"/>
              <a:t>         N≤800</a:t>
            </a:r>
            <a:r>
              <a:rPr lang="zh-CN" altLang="en-US" sz="2400" dirty="0"/>
              <a:t>，</a:t>
            </a:r>
            <a:r>
              <a:rPr lang="en-US" altLang="zh-CN" sz="2400" dirty="0"/>
              <a:t>M≤15000</a:t>
            </a:r>
          </a:p>
        </p:txBody>
      </p:sp>
    </p:spTree>
    <p:extLst>
      <p:ext uri="{BB962C8B-B14F-4D97-AF65-F5344CB8AC3E}">
        <p14:creationId xmlns:p14="http://schemas.microsoft.com/office/powerpoint/2010/main" val="346007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P2469 [SDOI2010]</a:t>
            </a:r>
            <a:r>
              <a:rPr lang="zh-CN" altLang="en-US" dirty="0"/>
              <a:t>星际竞速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这是一道很友好的题目。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EA1887-05ED-4BE7-93DB-C0026A2CB0A9}"/>
              </a:ext>
            </a:extLst>
          </p:cNvPr>
          <p:cNvSpPr txBox="1"/>
          <p:nvPr/>
        </p:nvSpPr>
        <p:spPr>
          <a:xfrm>
            <a:off x="1280160" y="3613667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既然每个点只能经过一次，所以入度均为一，那就相当于找连向当前点的是哪个点，又因为走某条路径不与之前经过的点相关，所以有路径的类似二分图匹配，一条路径连接一对入点和出点，瞬移的直接从汇点连到出点就可以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984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P3980 [NOI2008]</a:t>
            </a:r>
            <a:r>
              <a:rPr lang="zh-CN" altLang="en-US" dirty="0"/>
              <a:t>志愿者招募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有一个活动持续</a:t>
            </a:r>
            <a:r>
              <a:rPr lang="en-US" altLang="zh-CN" sz="2400" dirty="0"/>
              <a:t>n</a:t>
            </a:r>
            <a:r>
              <a:rPr lang="zh-CN" altLang="en-US" sz="2400" dirty="0"/>
              <a:t>天，每天需要至少</a:t>
            </a:r>
            <a:r>
              <a:rPr lang="en-US" altLang="zh-CN" sz="2400" dirty="0"/>
              <a:t>Ai</a:t>
            </a:r>
            <a:r>
              <a:rPr lang="zh-CN" altLang="en-US" sz="2400" dirty="0"/>
              <a:t>位志愿者。有</a:t>
            </a:r>
            <a:r>
              <a:rPr lang="en-US" altLang="zh-CN" sz="2400" dirty="0"/>
              <a:t>m</a:t>
            </a:r>
            <a:r>
              <a:rPr lang="zh-CN" altLang="en-US" sz="2400" dirty="0"/>
              <a:t>类志愿者（每类的数量无限），分别可以从第</a:t>
            </a:r>
            <a:r>
              <a:rPr lang="en-US" altLang="zh-CN" sz="2400" dirty="0"/>
              <a:t>Bi</a:t>
            </a:r>
            <a:r>
              <a:rPr lang="zh-CN" altLang="en-US" sz="2400" dirty="0"/>
              <a:t>天工作到第</a:t>
            </a:r>
            <a:r>
              <a:rPr lang="en-US" altLang="zh-CN" sz="2400" dirty="0"/>
              <a:t>Ci</a:t>
            </a:r>
            <a:r>
              <a:rPr lang="zh-CN" altLang="en-US" sz="2400" dirty="0"/>
              <a:t>天，每位的费用为</a:t>
            </a:r>
            <a:r>
              <a:rPr lang="en-US" altLang="zh-CN" sz="2400" dirty="0"/>
              <a:t>Di</a:t>
            </a:r>
            <a:r>
              <a:rPr lang="zh-CN" altLang="en-US" sz="2400" dirty="0"/>
              <a:t>，求完成活动所需的最小费用。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n&lt;=1000,m &lt;= 10000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868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P3980 [NOI2008]</a:t>
            </a:r>
            <a:r>
              <a:rPr lang="zh-CN" altLang="en-US" dirty="0"/>
              <a:t>志愿者招募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065901"/>
            <a:ext cx="976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两排点，每种志愿者向他能管的每一天连边，每一天再向汇点连边。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BDCD5-5A0C-4823-95BB-4401FF555CED}"/>
              </a:ext>
            </a:extLst>
          </p:cNvPr>
          <p:cNvSpPr txBox="1"/>
          <p:nvPr/>
        </p:nvSpPr>
        <p:spPr>
          <a:xfrm>
            <a:off x="1280160" y="2721221"/>
            <a:ext cx="96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很明显是错的，因为这里一份流量无法分成多份分别贡献能管的每一天。</a:t>
            </a:r>
            <a:endParaRPr lang="en-US" altLang="zh-CN" sz="2400" dirty="0"/>
          </a:p>
          <a:p>
            <a:r>
              <a:rPr lang="zh-CN" altLang="en-US" sz="2400" dirty="0"/>
              <a:t>         所以考虑拆点，分为</a:t>
            </a:r>
            <a:r>
              <a:rPr lang="en-US" altLang="zh-CN" sz="2400" dirty="0"/>
              <a:t>P1</a:t>
            </a:r>
            <a:r>
              <a:rPr lang="zh-CN" altLang="en-US" sz="2400" dirty="0"/>
              <a:t>和</a:t>
            </a:r>
            <a:r>
              <a:rPr lang="en-US" altLang="zh-CN" sz="2400" dirty="0"/>
              <a:t>P2</a:t>
            </a:r>
            <a:r>
              <a:rPr lang="zh-CN" altLang="en-US" sz="2400" dirty="0"/>
              <a:t>，分别表示上午（开始工作）和下午（工作结束）。每天的上午向下午连一条权为</a:t>
            </a:r>
            <a:r>
              <a:rPr lang="en-US" altLang="zh-CN" sz="2400" dirty="0"/>
              <a:t>MAX(</a:t>
            </a:r>
            <a:r>
              <a:rPr lang="zh-CN" altLang="en-US" sz="2400" dirty="0"/>
              <a:t>巨大常数</a:t>
            </a:r>
            <a:r>
              <a:rPr lang="en-US" altLang="zh-CN" sz="2400" dirty="0"/>
              <a:t>)-a[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的边，每天下午向第二天上午连一条权为</a:t>
            </a:r>
            <a:r>
              <a:rPr lang="en-US" altLang="zh-CN" sz="2400" dirty="0"/>
              <a:t>MAX</a:t>
            </a:r>
            <a:r>
              <a:rPr lang="zh-CN" altLang="en-US" sz="2400" dirty="0"/>
              <a:t>的边，对于志愿者，从开始工作的上午向结束工作的下午连一条权</a:t>
            </a:r>
            <a:r>
              <a:rPr lang="en-US" altLang="zh-CN" sz="2400" dirty="0"/>
              <a:t>MAX</a:t>
            </a:r>
            <a:r>
              <a:rPr lang="zh-CN" altLang="en-US" sz="2400" dirty="0"/>
              <a:t>费用为</a:t>
            </a:r>
            <a:r>
              <a:rPr lang="en-US" altLang="zh-CN" sz="2400" dirty="0"/>
              <a:t>Di</a:t>
            </a:r>
            <a:r>
              <a:rPr lang="zh-CN" altLang="en-US" sz="2400" dirty="0"/>
              <a:t>的边。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A74E8-42D1-464E-8A3C-00EE96C1BF93}"/>
              </a:ext>
            </a:extLst>
          </p:cNvPr>
          <p:cNvSpPr txBox="1"/>
          <p:nvPr/>
        </p:nvSpPr>
        <p:spPr>
          <a:xfrm>
            <a:off x="1280160" y="5029545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 第一次增广会有先走费用为</a:t>
            </a:r>
            <a:r>
              <a:rPr lang="en-US" altLang="zh-CN" sz="2400" dirty="0"/>
              <a:t>0</a:t>
            </a:r>
            <a:r>
              <a:rPr lang="zh-CN" altLang="en-US" sz="2400" dirty="0"/>
              <a:t>的边，然后又因为</a:t>
            </a:r>
            <a:r>
              <a:rPr lang="en-US" altLang="zh-CN" sz="2400" dirty="0"/>
              <a:t>S</a:t>
            </a:r>
            <a:r>
              <a:rPr lang="zh-CN" altLang="en-US" sz="2400" dirty="0"/>
              <a:t>连出的边和连到</a:t>
            </a:r>
            <a:r>
              <a:rPr lang="en-US" altLang="zh-CN" sz="2400" dirty="0"/>
              <a:t>T</a:t>
            </a:r>
            <a:r>
              <a:rPr lang="zh-CN" altLang="en-US" sz="2400" dirty="0"/>
              <a:t>的边容量均为</a:t>
            </a:r>
            <a:r>
              <a:rPr lang="en-US" altLang="zh-CN" sz="2400" dirty="0"/>
              <a:t>MAX</a:t>
            </a:r>
            <a:r>
              <a:rPr lang="zh-CN" altLang="en-US" sz="2400" dirty="0"/>
              <a:t>，如果有解，最大流必定为</a:t>
            </a:r>
            <a:r>
              <a:rPr lang="en-US" altLang="zh-CN" sz="2400" dirty="0"/>
              <a:t>MAX</a:t>
            </a:r>
            <a:r>
              <a:rPr lang="zh-CN" altLang="en-US" sz="2400" dirty="0"/>
              <a:t>，然后缺少的流量会从带费用的边流过，自动补齐</a:t>
            </a:r>
            <a:r>
              <a:rPr lang="en-US" altLang="zh-CN" sz="2400" dirty="0"/>
              <a:t>MAX</a:t>
            </a:r>
            <a:r>
              <a:rPr lang="zh-CN" altLang="en-US" sz="2400" dirty="0"/>
              <a:t>。并且费用流算法会自动求出费用最小解，因此可以保证方案一定最优。</a:t>
            </a:r>
          </a:p>
        </p:txBody>
      </p:sp>
    </p:spTree>
    <p:extLst>
      <p:ext uri="{BB962C8B-B14F-4D97-AF65-F5344CB8AC3E}">
        <p14:creationId xmlns:p14="http://schemas.microsoft.com/office/powerpoint/2010/main" val="8348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P3980 [NOI2008]</a:t>
            </a:r>
            <a:r>
              <a:rPr lang="zh-CN" altLang="en-US" dirty="0"/>
              <a:t>志愿者招募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C8608-59D7-4E44-BA0C-7A3886EE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" y="4686682"/>
            <a:ext cx="5934075" cy="1704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DA517F-7AE0-4BAF-B765-12CBB5DD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4686681"/>
            <a:ext cx="5953125" cy="1704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007285-F816-4C83-833F-6F65793F47BD}"/>
              </a:ext>
            </a:extLst>
          </p:cNvPr>
          <p:cNvSpPr txBox="1"/>
          <p:nvPr/>
        </p:nvSpPr>
        <p:spPr>
          <a:xfrm>
            <a:off x="1280160" y="217131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还能更优吗？</a:t>
            </a:r>
            <a:endParaRPr lang="en-US" altLang="zh-CN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3D5662-C462-43C2-A6B6-FBDBAE7F829C}"/>
              </a:ext>
            </a:extLst>
          </p:cNvPr>
          <p:cNvSpPr/>
          <p:nvPr/>
        </p:nvSpPr>
        <p:spPr>
          <a:xfrm>
            <a:off x="1280160" y="2795903"/>
            <a:ext cx="9628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743"/>
                </a:solidFill>
              </a:rPr>
              <a:t>         </a:t>
            </a:r>
            <a:r>
              <a:rPr lang="zh-CN" altLang="en-US" sz="2400" dirty="0">
                <a:solidFill>
                  <a:srgbClr val="3C4743"/>
                </a:solidFill>
              </a:rPr>
              <a:t>观察后发现，其实并不需要两排点，可以缩成一排点（上下午合并），最大流是等价的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82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P1251 </a:t>
            </a:r>
            <a:r>
              <a:rPr lang="zh-CN" altLang="en-US" dirty="0"/>
              <a:t>餐巾计划问题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1684" y="2809174"/>
            <a:ext cx="962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有一家餐厅要营业</a:t>
            </a:r>
            <a:r>
              <a:rPr lang="en-US" altLang="zh-CN" sz="2400" dirty="0"/>
              <a:t>n</a:t>
            </a:r>
            <a:r>
              <a:rPr lang="zh-CN" altLang="en-US" sz="2400" dirty="0"/>
              <a:t>天，每天需要消耗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块干净餐巾。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有以下几种方式获得干净的餐巾（每天进行的次数不限）：</a:t>
            </a:r>
            <a:endParaRPr lang="en-US" altLang="zh-CN" sz="2400" dirty="0"/>
          </a:p>
          <a:p>
            <a:r>
              <a:rPr lang="en-US" altLang="zh-CN" sz="2400" dirty="0"/>
              <a:t>                 1</a:t>
            </a:r>
            <a:r>
              <a:rPr lang="zh-CN" altLang="en-US" sz="2400" dirty="0"/>
              <a:t>、买一块新的餐巾，花费为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      2</a:t>
            </a:r>
            <a:r>
              <a:rPr lang="zh-CN" altLang="en-US" sz="2400" dirty="0"/>
              <a:t>、快洗一块脏的餐巾，并在</a:t>
            </a:r>
            <a:r>
              <a:rPr lang="en-US" altLang="zh-CN" sz="2400" dirty="0"/>
              <a:t>b</a:t>
            </a:r>
            <a:r>
              <a:rPr lang="zh-CN" altLang="en-US" sz="2400" dirty="0"/>
              <a:t>天后拿到干净的餐巾，花费为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      3</a:t>
            </a:r>
            <a:r>
              <a:rPr lang="zh-CN" altLang="en-US" sz="2400" dirty="0"/>
              <a:t>、慢洗一块脏的餐巾，并在</a:t>
            </a:r>
            <a:r>
              <a:rPr lang="en-US" altLang="zh-CN" sz="2400" dirty="0"/>
              <a:t>d</a:t>
            </a:r>
            <a:r>
              <a:rPr lang="zh-CN" altLang="en-US" sz="2400" dirty="0"/>
              <a:t>天后拿到干净的餐巾，花费为</a:t>
            </a:r>
            <a:r>
              <a:rPr lang="en-US" altLang="zh-CN" sz="2400" dirty="0"/>
              <a:t>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</a:t>
            </a:r>
            <a:r>
              <a:rPr lang="zh-CN" altLang="en-US" sz="2400" dirty="0"/>
              <a:t>每天剩下的干净毛巾可以留到后面用。</a:t>
            </a:r>
            <a:endParaRPr lang="en-US" altLang="zh-CN" sz="2400" dirty="0"/>
          </a:p>
          <a:p>
            <a:r>
              <a:rPr lang="en-US" altLang="zh-CN" sz="2400" dirty="0"/>
              <a:t>          </a:t>
            </a:r>
            <a:r>
              <a:rPr lang="zh-CN" altLang="en-US" sz="2400" dirty="0"/>
              <a:t>求最小花费。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N&lt;=2000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652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P1251 </a:t>
            </a:r>
            <a:r>
              <a:rPr lang="zh-CN" altLang="en-US" dirty="0"/>
              <a:t>餐巾计划问题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A8E525-07ED-48EB-BA62-AFF727F86C55}"/>
              </a:ext>
            </a:extLst>
          </p:cNvPr>
          <p:cNvSpPr txBox="1"/>
          <p:nvPr/>
        </p:nvSpPr>
        <p:spPr>
          <a:xfrm>
            <a:off x="1280160" y="2782669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这题的关键就是要求每天消耗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块餐巾，并且将它们变为脏餐巾。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8BA11C-758F-4F3E-AF33-6CE6D1272383}"/>
              </a:ext>
            </a:extLst>
          </p:cNvPr>
          <p:cNvSpPr txBox="1"/>
          <p:nvPr/>
        </p:nvSpPr>
        <p:spPr>
          <a:xfrm>
            <a:off x="1280160" y="3613667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仍然考虑拆点，变成上午和下午，分别使这两个点接收代表干净餐巾和用脏的餐巾的流量，“用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块干净餐巾”拆成两个动作：上午把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个干净的餐巾给汇点，下午接收从源点来的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个脏餐巾，剩下的见图就很明显了。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31368-EC1E-44AA-AD5C-176787C66FAF}"/>
              </a:ext>
            </a:extLst>
          </p:cNvPr>
          <p:cNvSpPr txBox="1"/>
          <p:nvPr/>
        </p:nvSpPr>
        <p:spPr>
          <a:xfrm>
            <a:off x="1280160" y="5464113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这题其实还有一个贪心的做法，大概就是三分要买的餐巾</a:t>
            </a:r>
            <a:r>
              <a:rPr lang="en-US" altLang="zh-CN" sz="2400" dirty="0"/>
              <a:t>+</a:t>
            </a:r>
            <a:r>
              <a:rPr lang="zh-CN" altLang="en-US" sz="2400" dirty="0"/>
              <a:t>贪心判断，因为不是与网络流相关的，所以就你们自己想想吧。</a:t>
            </a:r>
          </a:p>
        </p:txBody>
      </p:sp>
    </p:spTree>
    <p:extLst>
      <p:ext uri="{BB962C8B-B14F-4D97-AF65-F5344CB8AC3E}">
        <p14:creationId xmlns:p14="http://schemas.microsoft.com/office/powerpoint/2010/main" val="338263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80160" y="2405444"/>
            <a:ext cx="9628632" cy="3986213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零、最大流及费用流算法</a:t>
            </a:r>
            <a:endParaRPr lang="en-US" altLang="zh-CN" sz="2800" dirty="0"/>
          </a:p>
          <a:p>
            <a:r>
              <a:rPr lang="zh-CN" altLang="en-US" sz="2800" dirty="0"/>
              <a:t>一、流量表示变迁</a:t>
            </a:r>
            <a:endParaRPr lang="en-US" altLang="zh-CN" sz="2800" dirty="0"/>
          </a:p>
          <a:p>
            <a:r>
              <a:rPr lang="zh-CN" altLang="en-US" sz="2800" dirty="0"/>
              <a:t>二、最小割</a:t>
            </a:r>
            <a:endParaRPr lang="en-US" altLang="zh-CN" sz="2800" dirty="0"/>
          </a:p>
          <a:p>
            <a:r>
              <a:rPr lang="zh-CN" altLang="en-US" sz="2800" dirty="0"/>
              <a:t>三、有访问顺序的费用流</a:t>
            </a:r>
            <a:endParaRPr lang="en-US" altLang="zh-CN" sz="2800" dirty="0"/>
          </a:p>
          <a:p>
            <a:r>
              <a:rPr lang="zh-CN" altLang="en-US" sz="2800" dirty="0"/>
              <a:t>四、费用递增的费用流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四、费用递增的费用流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3429000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这类模型是一类费用流模型，代表着某个东西可以选择若干次，而次数每加</a:t>
            </a:r>
            <a:r>
              <a:rPr lang="en-US" altLang="zh-CN" sz="2400" dirty="0"/>
              <a:t>1</a:t>
            </a:r>
            <a:r>
              <a:rPr lang="zh-CN" altLang="en-US" sz="2400" dirty="0"/>
              <a:t>所需要的代价是递增的。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解决方法主要是借助费用流的贪心来实现，因为费用流会优先增广费用较小的路径，所以可以保证费用递增。</a:t>
            </a:r>
          </a:p>
        </p:txBody>
      </p:sp>
    </p:spTree>
    <p:extLst>
      <p:ext uri="{BB962C8B-B14F-4D97-AF65-F5344CB8AC3E}">
        <p14:creationId xmlns:p14="http://schemas.microsoft.com/office/powerpoint/2010/main" val="137936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P4307 [JSOI2009]</a:t>
            </a:r>
            <a:r>
              <a:rPr lang="zh-CN" altLang="en-US" dirty="0"/>
              <a:t>球队收益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</a:t>
            </a:r>
            <a:r>
              <a:rPr lang="en-US" altLang="zh-CN" sz="2400" dirty="0"/>
              <a:t>n</a:t>
            </a:r>
            <a:r>
              <a:rPr lang="zh-CN" altLang="en-US" sz="2400" dirty="0"/>
              <a:t>支球队，有些球队之间已经打了一些比赛了，现给出每个球队的数据</a:t>
            </a:r>
            <a:r>
              <a:rPr lang="en-US" altLang="zh-CN" sz="2400" dirty="0"/>
              <a:t>win</a:t>
            </a:r>
            <a:r>
              <a:rPr lang="zh-CN" altLang="en-US" sz="2400" dirty="0"/>
              <a:t>、</a:t>
            </a:r>
            <a:r>
              <a:rPr lang="en-US" altLang="zh-CN" sz="2400" dirty="0"/>
              <a:t>lose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，分别表示已胜场数、已负场数，以及计算收益的两个系数。</a:t>
            </a:r>
          </a:p>
          <a:p>
            <a:r>
              <a:rPr lang="zh-CN" altLang="en-US" sz="2400" dirty="0"/>
              <a:t>         一支球队的收益为</a:t>
            </a:r>
            <a:r>
              <a:rPr lang="en-US" altLang="zh-CN" sz="2400" dirty="0"/>
              <a:t>Cw2 + Dl2</a:t>
            </a:r>
            <a:r>
              <a:rPr lang="zh-CN" altLang="en-US" sz="2400" dirty="0"/>
              <a:t>，其中</a:t>
            </a:r>
            <a:r>
              <a:rPr lang="en-US" altLang="zh-CN" sz="2400" dirty="0"/>
              <a:t>w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是最后胜负的场数。接下来还有</a:t>
            </a:r>
            <a:r>
              <a:rPr lang="en-US" altLang="zh-CN" sz="2400" dirty="0"/>
              <a:t>m</a:t>
            </a:r>
            <a:r>
              <a:rPr lang="zh-CN" altLang="en-US" sz="2400" dirty="0"/>
              <a:t>场比赛。给出接下来</a:t>
            </a:r>
            <a:r>
              <a:rPr lang="en-US" altLang="zh-CN" sz="2400" dirty="0"/>
              <a:t>m</a:t>
            </a:r>
            <a:r>
              <a:rPr lang="zh-CN" altLang="en-US" sz="2400" dirty="0"/>
              <a:t>场比赛的对阵情况，求出</a:t>
            </a:r>
            <a:r>
              <a:rPr lang="en-US" altLang="zh-CN" sz="2400" dirty="0"/>
              <a:t>n</a:t>
            </a:r>
            <a:r>
              <a:rPr lang="zh-CN" altLang="en-US" sz="2400" dirty="0"/>
              <a:t>支球队收益和的最小值。</a:t>
            </a:r>
          </a:p>
          <a:p>
            <a:r>
              <a:rPr lang="zh-CN" altLang="en-US" sz="2400" dirty="0"/>
              <a:t>         接下来</a:t>
            </a:r>
            <a:r>
              <a:rPr lang="en-US" altLang="zh-CN" sz="2400" dirty="0"/>
              <a:t>m</a:t>
            </a:r>
            <a:r>
              <a:rPr lang="zh-CN" altLang="en-US" sz="2400" dirty="0"/>
              <a:t>场比赛的胜负是你可以决定的。</a:t>
            </a:r>
            <a:endParaRPr lang="en-US" altLang="zh-CN" sz="2400" dirty="0"/>
          </a:p>
          <a:p>
            <a:r>
              <a:rPr lang="en-US" altLang="zh-CN" sz="2400" dirty="0"/>
              <a:t>         n&lt;=5000, m&lt;=1000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096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P4307 [JSOI2009]</a:t>
            </a:r>
            <a:r>
              <a:rPr lang="zh-CN" altLang="en-US" dirty="0"/>
              <a:t>球队收益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应该可以想到是费用流模型，关键在于建模。</a:t>
            </a:r>
          </a:p>
          <a:p>
            <a:r>
              <a:rPr lang="zh-CN" altLang="en-US" sz="2400" dirty="0"/>
              <a:t>         一场比赛必然有一个赢家和一个输家，但是似乎不太好同时在模型中表示。不妨先假设后面的</a:t>
            </a:r>
            <a:r>
              <a:rPr lang="en-US" altLang="zh-CN" sz="2400" dirty="0"/>
              <a:t>m</a:t>
            </a:r>
            <a:r>
              <a:rPr lang="zh-CN" altLang="en-US" sz="2400" dirty="0"/>
              <a:t>场比赛中双方都是输家，这样我们只要在模型中表示一方成为赢家即可。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0C3E8-8ACB-4698-9278-62B80A15163F}"/>
              </a:ext>
            </a:extLst>
          </p:cNvPr>
          <p:cNvSpPr txBox="1"/>
          <p:nvPr/>
        </p:nvSpPr>
        <p:spPr>
          <a:xfrm>
            <a:off x="1280160" y="4352329"/>
            <a:ext cx="962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4743"/>
                </a:solidFill>
              </a:rPr>
              <a:t>         至此应该有一个初步的模型了：对于</a:t>
            </a:r>
            <a:r>
              <a:rPr lang="en-US" altLang="zh-CN" sz="2400" dirty="0">
                <a:solidFill>
                  <a:srgbClr val="3C4743"/>
                </a:solidFill>
              </a:rPr>
              <a:t>n</a:t>
            </a:r>
            <a:r>
              <a:rPr lang="zh-CN" altLang="en-US" sz="2400" dirty="0">
                <a:solidFill>
                  <a:srgbClr val="3C4743"/>
                </a:solidFill>
              </a:rPr>
              <a:t>支球队和</a:t>
            </a:r>
            <a:r>
              <a:rPr lang="en-US" altLang="zh-CN" sz="2400" dirty="0">
                <a:solidFill>
                  <a:srgbClr val="3C4743"/>
                </a:solidFill>
              </a:rPr>
              <a:t>m</a:t>
            </a:r>
            <a:r>
              <a:rPr lang="zh-CN" altLang="en-US" sz="2400" dirty="0">
                <a:solidFill>
                  <a:srgbClr val="3C4743"/>
                </a:solidFill>
              </a:rPr>
              <a:t>场比赛各建一个点，从源向每场比赛连流量</a:t>
            </a:r>
            <a:r>
              <a:rPr lang="en-US" altLang="zh-CN" sz="2400" dirty="0">
                <a:solidFill>
                  <a:srgbClr val="3C4743"/>
                </a:solidFill>
              </a:rPr>
              <a:t>1</a:t>
            </a:r>
            <a:r>
              <a:rPr lang="zh-CN" altLang="en-US" sz="2400" dirty="0">
                <a:solidFill>
                  <a:srgbClr val="3C4743"/>
                </a:solidFill>
              </a:rPr>
              <a:t>费用</a:t>
            </a:r>
            <a:r>
              <a:rPr lang="en-US" altLang="zh-CN" sz="2400" dirty="0">
                <a:solidFill>
                  <a:srgbClr val="3C4743"/>
                </a:solidFill>
              </a:rPr>
              <a:t>0</a:t>
            </a:r>
            <a:r>
              <a:rPr lang="zh-CN" altLang="en-US" sz="2400" dirty="0">
                <a:solidFill>
                  <a:srgbClr val="3C4743"/>
                </a:solidFill>
              </a:rPr>
              <a:t>的边，从比赛向参与这场比赛的两支队伍各连一条流量</a:t>
            </a:r>
            <a:r>
              <a:rPr lang="en-US" altLang="zh-CN" sz="2400" dirty="0">
                <a:solidFill>
                  <a:srgbClr val="3C4743"/>
                </a:solidFill>
              </a:rPr>
              <a:t>1</a:t>
            </a:r>
            <a:r>
              <a:rPr lang="zh-CN" altLang="en-US" sz="2400" dirty="0">
                <a:solidFill>
                  <a:srgbClr val="3C4743"/>
                </a:solidFill>
              </a:rPr>
              <a:t>费用</a:t>
            </a:r>
            <a:r>
              <a:rPr lang="en-US" altLang="zh-CN" sz="2400" dirty="0">
                <a:solidFill>
                  <a:srgbClr val="3C4743"/>
                </a:solidFill>
              </a:rPr>
              <a:t>0</a:t>
            </a:r>
            <a:r>
              <a:rPr lang="zh-CN" altLang="en-US" sz="2400" dirty="0">
                <a:solidFill>
                  <a:srgbClr val="3C4743"/>
                </a:solidFill>
              </a:rPr>
              <a:t>的边。剩下的就是队伍收益的费用表示了。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92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P4307 [JSOI2009]</a:t>
            </a:r>
            <a:r>
              <a:rPr lang="zh-CN" altLang="en-US" dirty="0"/>
              <a:t>球队收益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我们考虑费用的增量：多赢一场比赛产生的收益。</a:t>
            </a:r>
          </a:p>
          <a:p>
            <a:r>
              <a:rPr lang="zh-CN" altLang="en-US" sz="2400" dirty="0"/>
              <a:t>         即</a:t>
            </a:r>
            <a:r>
              <a:rPr lang="en-US" altLang="zh-CN" sz="2400" dirty="0"/>
              <a:t>(C(w + 1)^2 + D(l−1)^2) − (Cw^2 + Dl^2) = 2wC − 2lD + C + D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对于第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支队伍，假设后</a:t>
            </a:r>
            <a:r>
              <a:rPr lang="en-US" altLang="zh-CN" sz="2400" dirty="0"/>
              <a:t>m</a:t>
            </a:r>
            <a:r>
              <a:rPr lang="zh-CN" altLang="en-US" sz="2400" dirty="0"/>
              <a:t>场中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参加的有</a:t>
            </a:r>
            <a:r>
              <a:rPr lang="en-US" altLang="zh-CN" sz="2400" dirty="0"/>
              <a:t>x</a:t>
            </a:r>
            <a:r>
              <a:rPr lang="zh-CN" altLang="en-US" sz="2400" dirty="0"/>
              <a:t>场，那么</a:t>
            </a:r>
            <a:endParaRPr lang="en-US" altLang="zh-CN" sz="2400" dirty="0"/>
          </a:p>
          <a:p>
            <a:r>
              <a:rPr lang="zh-CN" altLang="en-US" sz="2400" dirty="0"/>
              <a:t>最初</a:t>
            </a:r>
            <a:r>
              <a:rPr lang="en-US" altLang="zh-CN" sz="2400" dirty="0"/>
              <a:t>w = </a:t>
            </a:r>
            <a:r>
              <a:rPr lang="en-US" altLang="zh-CN" sz="2400" dirty="0" err="1"/>
              <a:t>win,l</a:t>
            </a:r>
            <a:r>
              <a:rPr lang="en-US" altLang="zh-CN" sz="2400" dirty="0"/>
              <a:t> = lose + x</a:t>
            </a:r>
            <a:r>
              <a:rPr lang="zh-CN" altLang="en-US" sz="2400" dirty="0"/>
              <a:t>，之后每赢一场</a:t>
            </a:r>
            <a:r>
              <a:rPr lang="en-US" altLang="zh-CN" sz="2400" dirty="0"/>
              <a:t>w + +, l − −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FBADD8-E2B7-4198-9874-0D13D8E118C9}"/>
              </a:ext>
            </a:extLst>
          </p:cNvPr>
          <p:cNvSpPr txBox="1"/>
          <p:nvPr/>
        </p:nvSpPr>
        <p:spPr>
          <a:xfrm>
            <a:off x="1280160" y="4378834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3C4743"/>
                </a:solidFill>
              </a:rPr>
              <a:t>         我们从第</a:t>
            </a:r>
            <a:r>
              <a:rPr lang="en-US" altLang="zh-CN" sz="2400" dirty="0" err="1">
                <a:solidFill>
                  <a:srgbClr val="3C4743"/>
                </a:solidFill>
              </a:rPr>
              <a:t>i</a:t>
            </a:r>
            <a:r>
              <a:rPr lang="zh-CN" altLang="en-US" sz="2400" dirty="0">
                <a:solidFill>
                  <a:srgbClr val="3C4743"/>
                </a:solidFill>
              </a:rPr>
              <a:t>支队伍的点向汇连</a:t>
            </a:r>
            <a:r>
              <a:rPr lang="en-US" altLang="zh-CN" sz="2400" dirty="0">
                <a:solidFill>
                  <a:srgbClr val="3C4743"/>
                </a:solidFill>
              </a:rPr>
              <a:t>x</a:t>
            </a:r>
            <a:r>
              <a:rPr lang="zh-CN" altLang="en-US" sz="2400" dirty="0">
                <a:solidFill>
                  <a:srgbClr val="3C4743"/>
                </a:solidFill>
              </a:rPr>
              <a:t>条边，分别代表第</a:t>
            </a:r>
            <a:r>
              <a:rPr lang="en-US" altLang="zh-CN" sz="2400" dirty="0" err="1">
                <a:solidFill>
                  <a:srgbClr val="3C4743"/>
                </a:solidFill>
              </a:rPr>
              <a:t>i</a:t>
            </a:r>
            <a:r>
              <a:rPr lang="zh-CN" altLang="en-US" sz="2400" dirty="0">
                <a:solidFill>
                  <a:srgbClr val="3C4743"/>
                </a:solidFill>
              </a:rPr>
              <a:t>支队伍赢了</a:t>
            </a:r>
            <a:r>
              <a:rPr lang="en-US" altLang="zh-CN" sz="2400" dirty="0">
                <a:solidFill>
                  <a:srgbClr val="3C4743"/>
                </a:solidFill>
              </a:rPr>
              <a:t>j</a:t>
            </a:r>
            <a:r>
              <a:rPr lang="zh-CN" altLang="en-US" sz="2400" dirty="0">
                <a:solidFill>
                  <a:srgbClr val="3C4743"/>
                </a:solidFill>
              </a:rPr>
              <a:t>场比赛时相对赢</a:t>
            </a:r>
            <a:r>
              <a:rPr lang="en-US" altLang="zh-CN" sz="2400" dirty="0">
                <a:solidFill>
                  <a:srgbClr val="3C4743"/>
                </a:solidFill>
              </a:rPr>
              <a:t>j − 1</a:t>
            </a:r>
            <a:r>
              <a:rPr lang="zh-CN" altLang="en-US" sz="2400" dirty="0">
                <a:solidFill>
                  <a:srgbClr val="3C4743"/>
                </a:solidFill>
              </a:rPr>
              <a:t>场时收益的增量。由于增量一定越来越大（平方嘛），所以流量最先流过的一定是费用较小的边，即</a:t>
            </a:r>
            <a:r>
              <a:rPr lang="en-US" altLang="zh-CN" sz="2400" dirty="0">
                <a:solidFill>
                  <a:srgbClr val="3C4743"/>
                </a:solidFill>
              </a:rPr>
              <a:t>j</a:t>
            </a:r>
            <a:r>
              <a:rPr lang="zh-CN" altLang="en-US" sz="2400" dirty="0">
                <a:solidFill>
                  <a:srgbClr val="3C4743"/>
                </a:solidFill>
              </a:rPr>
              <a:t>最小的边。</a:t>
            </a:r>
          </a:p>
          <a:p>
            <a:pPr lvl="0"/>
            <a:r>
              <a:rPr lang="zh-CN" altLang="en-US" sz="2400" dirty="0">
                <a:solidFill>
                  <a:srgbClr val="3C4743"/>
                </a:solidFill>
              </a:rPr>
              <a:t>         至此模型完成，答案即所有队伍最初收益</a:t>
            </a:r>
            <a:r>
              <a:rPr lang="en-US" altLang="zh-CN" sz="2400" dirty="0">
                <a:solidFill>
                  <a:srgbClr val="3C4743"/>
                </a:solidFill>
              </a:rPr>
              <a:t>+</a:t>
            </a:r>
            <a:r>
              <a:rPr lang="zh-CN" altLang="en-US" sz="2400" dirty="0">
                <a:solidFill>
                  <a:srgbClr val="3C4743"/>
                </a:solidFill>
              </a:rPr>
              <a:t>最小费用最大流的费用。</a:t>
            </a:r>
          </a:p>
        </p:txBody>
      </p:sp>
    </p:spTree>
    <p:extLst>
      <p:ext uri="{BB962C8B-B14F-4D97-AF65-F5344CB8AC3E}">
        <p14:creationId xmlns:p14="http://schemas.microsoft.com/office/powerpoint/2010/main" val="194541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P2053 [SCOI2007]</a:t>
            </a:r>
            <a:r>
              <a:rPr lang="zh-CN" altLang="en-US" dirty="0"/>
              <a:t>修车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</a:t>
            </a:r>
            <a:r>
              <a:rPr lang="en-US" altLang="zh-CN" sz="2400" dirty="0"/>
              <a:t>n</a:t>
            </a:r>
            <a:r>
              <a:rPr lang="zh-CN" altLang="en-US" sz="2400" dirty="0"/>
              <a:t>辆车和</a:t>
            </a:r>
            <a:r>
              <a:rPr lang="en-US" altLang="zh-CN" sz="2400" dirty="0"/>
              <a:t>m</a:t>
            </a:r>
            <a:r>
              <a:rPr lang="zh-CN" altLang="en-US" sz="2400" dirty="0"/>
              <a:t>名修理工，一名修理工在一个时刻只能同时修一辆车，并且在修完一辆之后才能开始修下一辆。已知每位修理工修每辆车的时间，求顾客的最小平均等待时间。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顾客的等待时间为他的车被修好的时间点的大小。</a:t>
            </a:r>
            <a:endParaRPr lang="en-US" altLang="zh-CN" sz="2400" dirty="0"/>
          </a:p>
          <a:p>
            <a:r>
              <a:rPr lang="en-US" altLang="zh-CN" sz="2400" dirty="0"/>
              <a:t>         M&lt;=9, N&lt;=60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709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P2053 [SCOI2007]</a:t>
            </a:r>
            <a:r>
              <a:rPr lang="zh-CN" altLang="en-US" dirty="0"/>
              <a:t>修车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3013501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仍然先考虑费用的计算，如果一个人一共修理</a:t>
            </a:r>
            <a:r>
              <a:rPr lang="en-US" altLang="zh-CN" sz="2400" dirty="0"/>
              <a:t>k</a:t>
            </a:r>
            <a:r>
              <a:rPr lang="zh-CN" altLang="en-US" sz="2400" dirty="0"/>
              <a:t>辆车，那么修的第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辆车对于代价的贡献为</a:t>
            </a:r>
            <a:r>
              <a:rPr lang="en-US" altLang="zh-CN" sz="2400" dirty="0"/>
              <a:t>k −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</a:t>
            </a:r>
            <a:r>
              <a:rPr lang="zh-CN" altLang="en-US" sz="2400" dirty="0"/>
              <a:t>倍当前车的修车费用。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D23E8-AE2D-45B9-8807-373AB305EC78}"/>
              </a:ext>
            </a:extLst>
          </p:cNvPr>
          <p:cNvSpPr txBox="1"/>
          <p:nvPr/>
        </p:nvSpPr>
        <p:spPr>
          <a:xfrm>
            <a:off x="1280160" y="4198546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感觉和上一题很像，但此处费用递减，而且无法确定每一个人一共修多少车。</a:t>
            </a:r>
          </a:p>
        </p:txBody>
      </p:sp>
    </p:spTree>
    <p:extLst>
      <p:ext uri="{BB962C8B-B14F-4D97-AF65-F5344CB8AC3E}">
        <p14:creationId xmlns:p14="http://schemas.microsoft.com/office/powerpoint/2010/main" val="16056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P2053 [SCOI2007]</a:t>
            </a:r>
            <a:r>
              <a:rPr lang="zh-CN" altLang="en-US" dirty="0"/>
              <a:t>修车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倒着考虑。我们考虑一辆车是倒数第几个修的。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这样费用就是递增的，对于同一个修车师傅，倒数第一辆修则不会对其他修车时闲产生贡献（费用），倒数第二辆则会产生双倍的贡献，因为倒数第一辆需要等待。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C5B4B-85AC-4228-BD97-CD3975AF1A37}"/>
              </a:ext>
            </a:extLst>
          </p:cNvPr>
          <p:cNvSpPr txBox="1"/>
          <p:nvPr/>
        </p:nvSpPr>
        <p:spPr>
          <a:xfrm>
            <a:off x="1280160" y="4572000"/>
            <a:ext cx="962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所以将每一位师傅拆为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个点，表示倒数第几个修车位，然后车直接连对应车位倍数的费用即可。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剩下的道理和上题一样。</a:t>
            </a:r>
          </a:p>
        </p:txBody>
      </p:sp>
    </p:spTree>
    <p:extLst>
      <p:ext uri="{BB962C8B-B14F-4D97-AF65-F5344CB8AC3E}">
        <p14:creationId xmlns:p14="http://schemas.microsoft.com/office/powerpoint/2010/main" val="32241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2782669"/>
            <a:ext cx="96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有兴趣还可以学一下：</a:t>
            </a:r>
            <a:endParaRPr lang="en-US" altLang="zh-CN" sz="2400" dirty="0"/>
          </a:p>
          <a:p>
            <a:r>
              <a:rPr lang="en-US" altLang="zh-CN" sz="2400" dirty="0"/>
              <a:t>              1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zh-CN" altLang="en-US" sz="2400" dirty="0"/>
              <a:t>最高标号预流推进算法（最坏时间复杂度好于</a:t>
            </a:r>
            <a:r>
              <a:rPr lang="en-US" altLang="zh-CN" sz="2400" dirty="0"/>
              <a:t>ISAP</a:t>
            </a:r>
            <a:r>
              <a:rPr lang="zh-CN" altLang="en-US" sz="2400" dirty="0"/>
              <a:t>，但对随机图与</a:t>
            </a:r>
            <a:r>
              <a:rPr lang="en-US" altLang="zh-CN" sz="2400" dirty="0"/>
              <a:t>ISAP</a:t>
            </a:r>
            <a:r>
              <a:rPr lang="zh-CN" altLang="en-US" sz="2400" dirty="0"/>
              <a:t>差不多）</a:t>
            </a:r>
            <a:endParaRPr lang="en-US" altLang="zh-CN" sz="2400" dirty="0"/>
          </a:p>
          <a:p>
            <a:r>
              <a:rPr lang="en-US" altLang="zh-CN" sz="2400" dirty="0"/>
              <a:t>              2</a:t>
            </a:r>
            <a:r>
              <a:rPr lang="zh-CN" altLang="en-US" sz="2400" dirty="0"/>
              <a:t>、平面图转对偶图（一般都是网格图，否则很难转）</a:t>
            </a:r>
            <a:endParaRPr lang="en-US" altLang="zh-CN" sz="2400" dirty="0"/>
          </a:p>
          <a:p>
            <a:r>
              <a:rPr lang="en-US" altLang="zh-CN" sz="2400" dirty="0"/>
              <a:t>              3</a:t>
            </a:r>
            <a:r>
              <a:rPr lang="zh-CN" altLang="en-US" sz="2400" dirty="0"/>
              <a:t>、</a:t>
            </a:r>
            <a:r>
              <a:rPr lang="en-US" altLang="zh-CN" sz="2400" dirty="0"/>
              <a:t>KM</a:t>
            </a:r>
            <a:r>
              <a:rPr lang="zh-CN" altLang="en-US" sz="2400" dirty="0"/>
              <a:t>和</a:t>
            </a:r>
            <a:r>
              <a:rPr lang="en-US" altLang="zh-CN" sz="2400" dirty="0"/>
              <a:t>Hungary </a:t>
            </a:r>
            <a:r>
              <a:rPr lang="zh-CN" altLang="en-US" sz="2400" dirty="0"/>
              <a:t>（二分图匹配的专门算法，但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对这种边权相同较多的网络也跑得很快）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381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A9CE-A1CE-4F4F-B5E6-5EA16C40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P3159 [CQOI2012]</a:t>
            </a:r>
            <a:r>
              <a:rPr lang="zh-CN" altLang="en-US" dirty="0"/>
              <a:t>交换棋子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332B39-7D91-4E87-90CF-DAEDC88C59BD}"/>
              </a:ext>
            </a:extLst>
          </p:cNvPr>
          <p:cNvSpPr txBox="1"/>
          <p:nvPr/>
        </p:nvSpPr>
        <p:spPr>
          <a:xfrm>
            <a:off x="1280160" y="2828835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有一个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m</a:t>
            </a:r>
            <a:r>
              <a:rPr lang="zh-CN" altLang="en-US" sz="2400" dirty="0"/>
              <a:t>列的黑白棋盘，你每次可以交换两个相邻格子（相邻是指有公共边或公共顶点）中的棋子，最终达到目标状态。要求第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行第</a:t>
            </a:r>
            <a:r>
              <a:rPr lang="en-US" altLang="zh-CN" sz="2400" dirty="0"/>
              <a:t>j</a:t>
            </a:r>
            <a:r>
              <a:rPr lang="zh-CN" altLang="en-US" sz="2400" dirty="0"/>
              <a:t>列的格子只能参与</a:t>
            </a:r>
            <a:r>
              <a:rPr lang="en-US" altLang="zh-CN" sz="2400" dirty="0" err="1"/>
              <a:t>mi,j</a:t>
            </a:r>
            <a:r>
              <a:rPr lang="zh-CN" altLang="en-US" sz="2400" dirty="0"/>
              <a:t>次交换。</a:t>
            </a:r>
            <a:endParaRPr lang="en-US" altLang="zh-CN" sz="2400" dirty="0"/>
          </a:p>
          <a:p>
            <a:r>
              <a:rPr lang="en-US" altLang="zh-CN" sz="2400" dirty="0"/>
              <a:t>         n, m&lt;=20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44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F1221-6946-4DC4-8790-121909E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P3159 [CQOI2012]</a:t>
            </a:r>
            <a:r>
              <a:rPr lang="zh-CN" altLang="en-US" dirty="0"/>
              <a:t>交换棋子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9DF718-02DB-4E34-A842-A1F3DFC8748B}"/>
              </a:ext>
            </a:extLst>
          </p:cNvPr>
          <p:cNvSpPr txBox="1"/>
          <p:nvPr/>
        </p:nvSpPr>
        <p:spPr>
          <a:xfrm>
            <a:off x="1280160" y="4087832"/>
            <a:ext cx="962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由此，我们就可以开始建图，建两排点，表示入点和出点，原生黑点的入点由</a:t>
            </a:r>
            <a:r>
              <a:rPr lang="en-US" altLang="zh-CN" sz="2400" dirty="0"/>
              <a:t>S</a:t>
            </a:r>
            <a:r>
              <a:rPr lang="zh-CN" altLang="en-US" sz="2400" dirty="0"/>
              <a:t>连边</a:t>
            </a:r>
            <a:r>
              <a:rPr lang="en-US" altLang="zh-CN" sz="2400" dirty="0"/>
              <a:t>(1,0)</a:t>
            </a:r>
            <a:r>
              <a:rPr lang="zh-CN" altLang="en-US" sz="2400" dirty="0"/>
              <a:t>，最终为黑点的入点向</a:t>
            </a:r>
            <a:r>
              <a:rPr lang="en-US" altLang="zh-CN" sz="2400" dirty="0"/>
              <a:t>T</a:t>
            </a:r>
            <a:r>
              <a:rPr lang="zh-CN" altLang="en-US" sz="2400" dirty="0"/>
              <a:t>连边</a:t>
            </a:r>
            <a:r>
              <a:rPr lang="en-US" altLang="zh-CN" sz="2400" dirty="0"/>
              <a:t>(1,0)</a:t>
            </a:r>
            <a:r>
              <a:rPr lang="zh-CN" altLang="en-US" sz="2400" dirty="0"/>
              <a:t>，八连通的点之间互相连边</a:t>
            </a:r>
            <a:r>
              <a:rPr lang="en-US" altLang="zh-CN" sz="2400" dirty="0"/>
              <a:t>(INF,1)</a:t>
            </a:r>
            <a:r>
              <a:rPr lang="zh-CN" altLang="en-US" sz="2400" dirty="0"/>
              <a:t>，每个点的入点向出点连边</a:t>
            </a:r>
            <a:r>
              <a:rPr lang="en-US" altLang="zh-CN" sz="2400" dirty="0"/>
              <a:t>(m[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]/2,0)</a:t>
            </a:r>
            <a:r>
              <a:rPr lang="zh-CN" altLang="en-US" sz="24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564F9-02ED-43F7-AD4E-F7A862FE4A71}"/>
              </a:ext>
            </a:extLst>
          </p:cNvPr>
          <p:cNvSpPr txBox="1"/>
          <p:nvPr/>
        </p:nvSpPr>
        <p:spPr>
          <a:xfrm>
            <a:off x="1280160" y="5227975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最后的问题就是原黑后白和原白后黑这两种点的特殊性，要将原黑后白入点向出点的容量改为</a:t>
            </a:r>
            <a:r>
              <a:rPr lang="en-US" altLang="zh-CN" sz="2400" dirty="0"/>
              <a:t>(m[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]+1)/2</a:t>
            </a:r>
            <a:r>
              <a:rPr lang="zh-CN" altLang="en-US" sz="2400" dirty="0"/>
              <a:t>，原白后黑改为</a:t>
            </a:r>
            <a:r>
              <a:rPr lang="en-US" altLang="zh-CN" sz="2400" dirty="0"/>
              <a:t>(m[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]-1)/2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412DF-7DB2-4E81-862D-25D74B8B8ECC}"/>
              </a:ext>
            </a:extLst>
          </p:cNvPr>
          <p:cNvSpPr txBox="1"/>
          <p:nvPr/>
        </p:nvSpPr>
        <p:spPr>
          <a:xfrm>
            <a:off x="1280160" y="2148840"/>
            <a:ext cx="962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主要是有着一个交换次数的限制，导致这题的难度比较大，所以先考虑这个问题。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完成一次有意义的交换必然是由一个原黑后白的点开始交换，最后由一个原白后黑的点结束交换，中间的每个点必然会被交换两次，两边则被交换一次。</a:t>
            </a:r>
          </a:p>
        </p:txBody>
      </p:sp>
    </p:spTree>
    <p:extLst>
      <p:ext uri="{BB962C8B-B14F-4D97-AF65-F5344CB8AC3E}">
        <p14:creationId xmlns:p14="http://schemas.microsoft.com/office/powerpoint/2010/main" val="396446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2ED31-4800-45C3-AD11-BCDBD5C1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296FC6-8D34-4983-9D4B-2AB09716DB33}"/>
              </a:ext>
            </a:extLst>
          </p:cNvPr>
          <p:cNvSpPr txBox="1"/>
          <p:nvPr/>
        </p:nvSpPr>
        <p:spPr>
          <a:xfrm>
            <a:off x="1280160" y="239572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en-US" altLang="zh-CN" sz="2400" dirty="0" err="1"/>
              <a:t>Ek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最大流应该不用多讲了，大家都会。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A4F0C-38B7-45BF-8269-EBF5A9BDD3ED}"/>
              </a:ext>
            </a:extLst>
          </p:cNvPr>
          <p:cNvSpPr txBox="1"/>
          <p:nvPr/>
        </p:nvSpPr>
        <p:spPr>
          <a:xfrm>
            <a:off x="1280160" y="3054096"/>
            <a:ext cx="962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3C4743"/>
                </a:solidFill>
              </a:rPr>
              <a:t>         </a:t>
            </a:r>
            <a:r>
              <a:rPr lang="zh-CN" altLang="en-US" sz="2400" dirty="0">
                <a:solidFill>
                  <a:srgbClr val="3C4743"/>
                </a:solidFill>
              </a:rPr>
              <a:t>主要是补充一个</a:t>
            </a:r>
            <a:r>
              <a:rPr lang="en-US" altLang="zh-CN" sz="2400" dirty="0" err="1">
                <a:solidFill>
                  <a:srgbClr val="3C4743"/>
                </a:solidFill>
              </a:rPr>
              <a:t>dinic</a:t>
            </a:r>
            <a:r>
              <a:rPr lang="zh-CN" altLang="en-US" sz="2400" dirty="0">
                <a:solidFill>
                  <a:srgbClr val="3C4743"/>
                </a:solidFill>
              </a:rPr>
              <a:t>的改进版</a:t>
            </a:r>
            <a:r>
              <a:rPr lang="en-US" altLang="zh-CN" sz="2400" dirty="0">
                <a:solidFill>
                  <a:srgbClr val="3C4743"/>
                </a:solidFill>
              </a:rPr>
              <a:t>ISAP(Improved Shortest Augment Path)</a:t>
            </a:r>
            <a:r>
              <a:rPr lang="zh-CN" altLang="en-US" sz="2400" dirty="0">
                <a:solidFill>
                  <a:srgbClr val="3C4743"/>
                </a:solidFill>
              </a:rPr>
              <a:t>，它是在</a:t>
            </a:r>
            <a:r>
              <a:rPr lang="en-US" altLang="zh-CN" sz="2400" dirty="0" err="1">
                <a:solidFill>
                  <a:srgbClr val="3C4743"/>
                </a:solidFill>
              </a:rPr>
              <a:t>dinic</a:t>
            </a:r>
            <a:r>
              <a:rPr lang="zh-CN" altLang="en-US" sz="2400" dirty="0">
                <a:solidFill>
                  <a:srgbClr val="3C4743"/>
                </a:solidFill>
              </a:rPr>
              <a:t>的</a:t>
            </a:r>
            <a:r>
              <a:rPr lang="en-US" altLang="zh-CN" sz="2400" dirty="0" err="1">
                <a:solidFill>
                  <a:srgbClr val="3C4743"/>
                </a:solidFill>
              </a:rPr>
              <a:t>bfs</a:t>
            </a:r>
            <a:r>
              <a:rPr lang="zh-CN" altLang="en-US" sz="2400" dirty="0">
                <a:solidFill>
                  <a:srgbClr val="3C4743"/>
                </a:solidFill>
              </a:rPr>
              <a:t>分层上进行优化。</a:t>
            </a:r>
            <a:endParaRPr lang="en-US" altLang="zh-CN" sz="2400" dirty="0">
              <a:solidFill>
                <a:srgbClr val="3C4743"/>
              </a:solidFill>
            </a:endParaRPr>
          </a:p>
          <a:p>
            <a:pPr lvl="0"/>
            <a:r>
              <a:rPr lang="en-US" altLang="zh-CN" sz="2400" dirty="0">
                <a:solidFill>
                  <a:srgbClr val="3C4743"/>
                </a:solidFill>
              </a:rPr>
              <a:t>         </a:t>
            </a:r>
            <a:r>
              <a:rPr lang="en-US" altLang="zh-CN" sz="2400" dirty="0" err="1">
                <a:solidFill>
                  <a:srgbClr val="3C4743"/>
                </a:solidFill>
              </a:rPr>
              <a:t>Dinic</a:t>
            </a:r>
            <a:r>
              <a:rPr lang="zh-CN" altLang="en-US" sz="2400" dirty="0">
                <a:solidFill>
                  <a:srgbClr val="3C4743"/>
                </a:solidFill>
              </a:rPr>
              <a:t>是通过沿着最短路增广优化了复杂度，它的做法是每次进行</a:t>
            </a:r>
            <a:r>
              <a:rPr lang="en-US" altLang="zh-CN" sz="2400" dirty="0" err="1">
                <a:solidFill>
                  <a:srgbClr val="3C4743"/>
                </a:solidFill>
              </a:rPr>
              <a:t>bfs</a:t>
            </a:r>
            <a:r>
              <a:rPr lang="zh-CN" altLang="en-US" sz="2400" dirty="0">
                <a:solidFill>
                  <a:srgbClr val="3C4743"/>
                </a:solidFill>
              </a:rPr>
              <a:t>求出层次图，再</a:t>
            </a:r>
            <a:r>
              <a:rPr lang="en-US" altLang="zh-CN" sz="2400" dirty="0" err="1">
                <a:solidFill>
                  <a:srgbClr val="3C4743"/>
                </a:solidFill>
              </a:rPr>
              <a:t>dfs</a:t>
            </a:r>
            <a:r>
              <a:rPr lang="zh-CN" altLang="en-US" sz="2400" dirty="0">
                <a:solidFill>
                  <a:srgbClr val="3C4743"/>
                </a:solidFill>
              </a:rPr>
              <a:t>沿着层次图进行多路增广。然而，</a:t>
            </a:r>
            <a:r>
              <a:rPr lang="en-US" altLang="zh-CN" sz="2400" dirty="0" err="1">
                <a:solidFill>
                  <a:srgbClr val="3C4743"/>
                </a:solidFill>
              </a:rPr>
              <a:t>Dinic</a:t>
            </a:r>
            <a:r>
              <a:rPr lang="zh-CN" altLang="en-US" sz="2400" dirty="0">
                <a:solidFill>
                  <a:srgbClr val="3C4743"/>
                </a:solidFill>
              </a:rPr>
              <a:t>中每次进行</a:t>
            </a:r>
            <a:r>
              <a:rPr lang="en-US" altLang="zh-CN" sz="2400" dirty="0" err="1">
                <a:solidFill>
                  <a:srgbClr val="3C4743"/>
                </a:solidFill>
              </a:rPr>
              <a:t>bfs</a:t>
            </a:r>
            <a:r>
              <a:rPr lang="zh-CN" altLang="en-US" sz="2400" dirty="0">
                <a:solidFill>
                  <a:srgbClr val="3C4743"/>
                </a:solidFill>
              </a:rPr>
              <a:t>求层次图似乎有点浪费，因为层次图的改动并不是非常大。在这种思路下，我们考虑直接在每次</a:t>
            </a:r>
            <a:r>
              <a:rPr lang="en-US" altLang="zh-CN" sz="2400" dirty="0" err="1">
                <a:solidFill>
                  <a:srgbClr val="3C4743"/>
                </a:solidFill>
              </a:rPr>
              <a:t>dfs</a:t>
            </a:r>
            <a:r>
              <a:rPr lang="zh-CN" altLang="en-US" sz="2400" dirty="0">
                <a:solidFill>
                  <a:srgbClr val="3C4743"/>
                </a:solidFill>
              </a:rPr>
              <a:t>增广的时候修改层次图来优化求最短路的过程。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36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BDF9B-2495-4208-BB55-3C429590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C6AB3-3FC6-42CB-B999-44AF03A5D9B9}"/>
              </a:ext>
            </a:extLst>
          </p:cNvPr>
          <p:cNvSpPr txBox="1"/>
          <p:nvPr/>
        </p:nvSpPr>
        <p:spPr>
          <a:xfrm>
            <a:off x="1280160" y="3429000"/>
            <a:ext cx="962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POJ1149 PIGS</a:t>
            </a:r>
          </a:p>
          <a:p>
            <a:r>
              <a:rPr lang="en-US" altLang="zh-CN" sz="2400" dirty="0"/>
              <a:t>POJ2391 Ombrophobic Bovines</a:t>
            </a:r>
          </a:p>
          <a:p>
            <a:r>
              <a:rPr lang="en-US" altLang="zh-CN" sz="2400" dirty="0"/>
              <a:t>P3159 [CQOI2012] </a:t>
            </a:r>
            <a:r>
              <a:rPr lang="zh-CN" altLang="en-US" sz="2400" dirty="0"/>
              <a:t>交换棋子  （这个建图比较难，主要是边容量的处理）</a:t>
            </a:r>
          </a:p>
        </p:txBody>
      </p:sp>
    </p:spTree>
    <p:extLst>
      <p:ext uri="{BB962C8B-B14F-4D97-AF65-F5344CB8AC3E}">
        <p14:creationId xmlns:p14="http://schemas.microsoft.com/office/powerpoint/2010/main" val="63072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3429000"/>
            <a:ext cx="96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P2762 </a:t>
            </a:r>
            <a:r>
              <a:rPr lang="zh-CN" altLang="en-US" sz="2400" dirty="0"/>
              <a:t>太空飞行计划问题  （裸题）</a:t>
            </a:r>
            <a:endParaRPr lang="en-US" altLang="zh-CN" sz="2400" dirty="0"/>
          </a:p>
          <a:p>
            <a:r>
              <a:rPr lang="en-US" altLang="zh-CN" sz="2400" dirty="0"/>
              <a:t>P2805 [NOI2009]</a:t>
            </a:r>
            <a:r>
              <a:rPr lang="zh-CN" altLang="en-US" sz="2400" dirty="0"/>
              <a:t>植物大战僵尸  （需要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缩环）</a:t>
            </a:r>
            <a:endParaRPr lang="en-US" altLang="zh-CN" sz="2400" dirty="0"/>
          </a:p>
          <a:p>
            <a:r>
              <a:rPr lang="en-US" altLang="zh-CN" sz="2400" dirty="0"/>
              <a:t>POJ3155 Hard Life    </a:t>
            </a:r>
            <a:r>
              <a:rPr lang="zh-CN" altLang="en-US" sz="2400" dirty="0"/>
              <a:t>（分数规划</a:t>
            </a:r>
            <a:r>
              <a:rPr lang="en-US" altLang="zh-CN" sz="2400" dirty="0"/>
              <a:t>+</a:t>
            </a:r>
            <a:r>
              <a:rPr lang="zh-CN" altLang="en-US" sz="2400" dirty="0"/>
              <a:t>最小割）</a:t>
            </a:r>
            <a:endParaRPr lang="en-US" altLang="zh-CN" sz="2400" dirty="0"/>
          </a:p>
          <a:p>
            <a:r>
              <a:rPr lang="en-US" altLang="zh-CN" sz="2400" dirty="0"/>
              <a:t>POJ2987  Firing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202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3429000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BZOJ2324: [ZJOI2011]</a:t>
            </a:r>
            <a:r>
              <a:rPr lang="zh-CN" altLang="en-US" sz="2400" dirty="0"/>
              <a:t>营救皮卡丘 （最短路图上跑网络流）</a:t>
            </a:r>
            <a:endParaRPr lang="en-US" altLang="zh-CN" sz="2400" dirty="0"/>
          </a:p>
          <a:p>
            <a:r>
              <a:rPr lang="en-US" altLang="zh-CN" sz="2400" dirty="0"/>
              <a:t>HDU 4411 Arrest   </a:t>
            </a:r>
            <a:r>
              <a:rPr lang="zh-CN" altLang="en-US" sz="2400" dirty="0"/>
              <a:t>（和上面的那题基本一样）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235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396-EBF2-497A-8E51-E90D4E3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92CFEB-067C-4EC3-9427-AAABAEFB0937}"/>
              </a:ext>
            </a:extLst>
          </p:cNvPr>
          <p:cNvSpPr txBox="1"/>
          <p:nvPr/>
        </p:nvSpPr>
        <p:spPr>
          <a:xfrm>
            <a:off x="1280160" y="3429000"/>
            <a:ext cx="962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P4249 [WC2007]</a:t>
            </a:r>
            <a:r>
              <a:rPr lang="zh-CN" altLang="en-US" sz="2400" dirty="0"/>
              <a:t>剪刀石头布  （神题）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64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2E33-2CDD-4C64-9420-C29C46B0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6CF06-1BA1-4BFB-B166-ABE980AD8273}"/>
              </a:ext>
            </a:extLst>
          </p:cNvPr>
          <p:cNvSpPr txBox="1"/>
          <p:nvPr/>
        </p:nvSpPr>
        <p:spPr>
          <a:xfrm>
            <a:off x="422877" y="2048256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步骤如下：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AC3D82-24B9-4950-86CF-2BFB1ED3F423}"/>
              </a:ext>
            </a:extLst>
          </p:cNvPr>
          <p:cNvSpPr txBox="1"/>
          <p:nvPr/>
        </p:nvSpPr>
        <p:spPr>
          <a:xfrm>
            <a:off x="932687" y="2509921"/>
            <a:ext cx="10141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如果一开始把距离标号都设为</a:t>
            </a:r>
            <a:r>
              <a:rPr lang="en-US" altLang="zh-CN" sz="2400" dirty="0"/>
              <a:t>0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最多需要</a:t>
            </a:r>
            <a:r>
              <a:rPr lang="en-US" altLang="zh-CN" sz="2400" dirty="0"/>
              <a:t>O(n^2)</a:t>
            </a:r>
            <a:r>
              <a:rPr lang="zh-CN" altLang="en-US" sz="2400" dirty="0"/>
              <a:t>来把距离标号初始化，而我们可以最开始逆向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一次，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</a:t>
            </a:r>
            <a:r>
              <a:rPr lang="zh-CN" altLang="en-US" sz="2400" dirty="0"/>
              <a:t>初始化所有距离标号。</a:t>
            </a:r>
          </a:p>
          <a:p>
            <a:r>
              <a:rPr lang="zh-CN" altLang="en-US" sz="2400" dirty="0"/>
              <a:t>         如果距离标号出现了断层，那么显然不存在新的增广路。我们用一个</a:t>
            </a:r>
            <a:r>
              <a:rPr lang="en-US" altLang="zh-CN" sz="2400" dirty="0"/>
              <a:t>gap</a:t>
            </a:r>
            <a:r>
              <a:rPr lang="zh-CN" altLang="en-US" sz="2400" dirty="0"/>
              <a:t>数组记录每种层次标号有多少个，如果当前修改了最后一个某种层次标号，那么就出现了前后断层，结束算法。</a:t>
            </a:r>
          </a:p>
          <a:p>
            <a:r>
              <a:rPr lang="zh-CN" altLang="en-US" sz="2400" dirty="0"/>
              <a:t>         最短路的修改具有连续性，即我们不需要每次求后继的标号最小值，而是直接给标号加一，但如果这个点只有一条入边，它就会直接与整个图断开，标号就没意义了，所以也无妨。</a:t>
            </a:r>
          </a:p>
          <a:p>
            <a:r>
              <a:rPr lang="zh-CN" altLang="en-US" sz="2400" dirty="0"/>
              <a:t>         同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中，如果流量用完了直接退出。</a:t>
            </a:r>
          </a:p>
        </p:txBody>
      </p:sp>
    </p:spTree>
    <p:extLst>
      <p:ext uri="{BB962C8B-B14F-4D97-AF65-F5344CB8AC3E}">
        <p14:creationId xmlns:p14="http://schemas.microsoft.com/office/powerpoint/2010/main" val="379040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E5E6DA"/>
                </a:solidFill>
              </a:rPr>
              <a:t>费用流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B03914-A92A-4C6C-90C3-3060C4824E5C}"/>
              </a:ext>
            </a:extLst>
          </p:cNvPr>
          <p:cNvSpPr txBox="1"/>
          <p:nvPr/>
        </p:nvSpPr>
        <p:spPr>
          <a:xfrm>
            <a:off x="1280160" y="2880128"/>
            <a:ext cx="962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en-US" altLang="zh-CN" sz="2400" dirty="0" err="1"/>
              <a:t>Ek</a:t>
            </a:r>
            <a:r>
              <a:rPr lang="zh-CN" altLang="en-US" sz="2400" dirty="0"/>
              <a:t>费用流比较简单，就是在</a:t>
            </a:r>
            <a:r>
              <a:rPr lang="en-US" altLang="zh-CN" sz="2400" dirty="0" err="1"/>
              <a:t>Ek</a:t>
            </a:r>
            <a:r>
              <a:rPr lang="zh-CN" altLang="en-US" sz="2400" dirty="0"/>
              <a:t>最大流的基础上，将原来的</a:t>
            </a:r>
            <a:r>
              <a:rPr lang="en-US" altLang="zh-CN" sz="2400" dirty="0"/>
              <a:t>BFS</a:t>
            </a:r>
            <a:r>
              <a:rPr lang="zh-CN" altLang="en-US" sz="2400" dirty="0"/>
              <a:t>分层改为</a:t>
            </a:r>
            <a:r>
              <a:rPr lang="en-US" altLang="zh-CN" sz="2400" dirty="0"/>
              <a:t>SPFA</a:t>
            </a:r>
            <a:r>
              <a:rPr lang="zh-CN" altLang="en-US" sz="2400" dirty="0"/>
              <a:t>最短路（以每条边的费用作为距离），然后增广的时候就直接找从源点到汇点的最短路即可。</a:t>
            </a:r>
            <a:endParaRPr lang="en-US" altLang="zh-CN" sz="2400" dirty="0"/>
          </a:p>
          <a:p>
            <a:r>
              <a:rPr lang="zh-CN" altLang="en-US" sz="2400" dirty="0"/>
              <a:t>         最坏时间复杂度为</a:t>
            </a:r>
            <a:r>
              <a:rPr lang="en-US" altLang="zh-CN" sz="2400" dirty="0"/>
              <a:t>O(V * E * F) (F</a:t>
            </a:r>
            <a:r>
              <a:rPr lang="zh-CN" altLang="en-US" sz="2400" dirty="0"/>
              <a:t>是最大流量</a:t>
            </a:r>
            <a:r>
              <a:rPr lang="en-US" altLang="zh-CN" sz="2400" dirty="0"/>
              <a:t>,E</a:t>
            </a:r>
            <a:r>
              <a:rPr lang="zh-CN" altLang="en-US" sz="2400" dirty="0"/>
              <a:t>是边数</a:t>
            </a:r>
            <a:r>
              <a:rPr lang="en-US" altLang="zh-CN" sz="2400" dirty="0"/>
              <a:t>,V</a:t>
            </a:r>
            <a:r>
              <a:rPr lang="zh-CN" altLang="en-US" sz="2400" dirty="0"/>
              <a:t>是顶点数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其中</a:t>
            </a:r>
            <a:r>
              <a:rPr lang="en-US" altLang="zh-CN" sz="2400" dirty="0"/>
              <a:t>V</a:t>
            </a:r>
            <a:r>
              <a:rPr lang="zh-CN" altLang="en-US" sz="2400" dirty="0"/>
              <a:t>*</a:t>
            </a:r>
            <a:r>
              <a:rPr lang="en-US" altLang="zh-CN" sz="2400" dirty="0"/>
              <a:t>E</a:t>
            </a:r>
            <a:r>
              <a:rPr lang="zh-CN" altLang="en-US" sz="2400" dirty="0"/>
              <a:t>是</a:t>
            </a:r>
            <a:r>
              <a:rPr lang="en-US" altLang="zh-CN" sz="2400" dirty="0"/>
              <a:t>SPFA</a:t>
            </a:r>
            <a:r>
              <a:rPr lang="zh-CN" altLang="en-US" sz="2400" dirty="0"/>
              <a:t>的时间复杂度，但实际应该会小很多。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4E68-40BA-46FC-979E-5846EEAA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5E6DA"/>
                </a:solidFill>
              </a:rPr>
              <a:t>费用流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DBAD85-80E4-4E64-A401-37D046220DAD}"/>
              </a:ext>
            </a:extLst>
          </p:cNvPr>
          <p:cNvSpPr/>
          <p:nvPr/>
        </p:nvSpPr>
        <p:spPr>
          <a:xfrm>
            <a:off x="1280160" y="1997839"/>
            <a:ext cx="96286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_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getcost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INF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!=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_node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]^</a:t>
            </a:r>
            <a:r>
              <a:rPr lang="en-US" altLang="zh-CN" sz="20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min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]]);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!=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_node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]^</a:t>
            </a:r>
            <a:r>
              <a:rPr lang="en-US" altLang="zh-CN" sz="20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_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]]-=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]^</a:t>
            </a:r>
            <a:r>
              <a:rPr lang="en-US" altLang="zh-CN" sz="20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]+=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dis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flow</a:t>
            </a:r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0195E2-E482-4BF8-A40B-5DC28C115C37}"/>
              </a:ext>
            </a:extLst>
          </p:cNvPr>
          <p:cNvSpPr txBox="1"/>
          <p:nvPr/>
        </p:nvSpPr>
        <p:spPr>
          <a:xfrm>
            <a:off x="1280160" y="5337321"/>
            <a:ext cx="962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from[u]</a:t>
            </a:r>
            <a:r>
              <a:rPr lang="zh-CN" altLang="en-US" sz="2000" dirty="0"/>
              <a:t>代表</a:t>
            </a:r>
            <a:r>
              <a:rPr lang="en-US" altLang="zh-CN" sz="2000" dirty="0"/>
              <a:t>u</a:t>
            </a:r>
            <a:r>
              <a:rPr lang="zh-CN" altLang="en-US" sz="2000" dirty="0"/>
              <a:t>连向贡献到</a:t>
            </a:r>
            <a:r>
              <a:rPr lang="en-US" altLang="zh-CN" sz="2000" dirty="0"/>
              <a:t>u</a:t>
            </a:r>
            <a:r>
              <a:rPr lang="zh-CN" altLang="en-US" sz="2000" dirty="0"/>
              <a:t>的最短路的前一个点的边，可在</a:t>
            </a:r>
            <a:r>
              <a:rPr lang="en-US" altLang="zh-CN" sz="2000" dirty="0"/>
              <a:t>SPFA</a:t>
            </a:r>
            <a:r>
              <a:rPr lang="zh-CN" altLang="en-US" sz="2000" dirty="0"/>
              <a:t>中处理出来。</a:t>
            </a:r>
          </a:p>
        </p:txBody>
      </p:sp>
    </p:spTree>
    <p:extLst>
      <p:ext uri="{BB962C8B-B14F-4D97-AF65-F5344CB8AC3E}">
        <p14:creationId xmlns:p14="http://schemas.microsoft.com/office/powerpoint/2010/main" val="102956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4FDB-52B4-4484-B917-22B8573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5E6DA"/>
                </a:solidFill>
              </a:rPr>
              <a:t>费用流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6FB099-B1A8-4C9A-8A99-725496E19D5C}"/>
              </a:ext>
            </a:extLst>
          </p:cNvPr>
          <p:cNvSpPr txBox="1"/>
          <p:nvPr/>
        </p:nvSpPr>
        <p:spPr>
          <a:xfrm>
            <a:off x="1280160" y="2880128"/>
            <a:ext cx="962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上述费用流算法有什么缺点呢？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主要就是每跑一次</a:t>
            </a:r>
            <a:r>
              <a:rPr lang="en-US" altLang="zh-CN" sz="2400" dirty="0"/>
              <a:t>SPFA</a:t>
            </a:r>
            <a:r>
              <a:rPr lang="zh-CN" altLang="en-US" sz="2400" dirty="0"/>
              <a:t>只能增广一次，所以就可以做类似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的优化，到某一个点的最短路可能有多条，它们并不需要再用</a:t>
            </a:r>
            <a:r>
              <a:rPr lang="en-US" altLang="zh-CN" sz="2400" dirty="0"/>
              <a:t>SPFA</a:t>
            </a:r>
            <a:r>
              <a:rPr lang="zh-CN" altLang="en-US" sz="2400" dirty="0"/>
              <a:t>跑一遍，可以用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一次多路增广完成。</a:t>
            </a:r>
            <a:endParaRPr lang="en-US" altLang="zh-CN" sz="2400" dirty="0"/>
          </a:p>
          <a:p>
            <a:r>
              <a:rPr lang="zh-CN" altLang="en-US" sz="2400" dirty="0"/>
              <a:t>         最坏时间复杂度仍为</a:t>
            </a:r>
            <a:r>
              <a:rPr lang="en-US" altLang="zh-CN" sz="2400" dirty="0"/>
              <a:t>O(V * E * F)</a:t>
            </a:r>
            <a:r>
              <a:rPr lang="zh-CN" altLang="en-US" sz="2400" dirty="0"/>
              <a:t>，但在实际中会快很多。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实现看代码。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881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F8BF-98AD-48DE-A3CD-1CCA3FD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继续之前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1682FD-32FB-4C51-BFCA-EE49E78DBF58}"/>
              </a:ext>
            </a:extLst>
          </p:cNvPr>
          <p:cNvSpPr txBox="1"/>
          <p:nvPr/>
        </p:nvSpPr>
        <p:spPr>
          <a:xfrm>
            <a:off x="1097280" y="3429000"/>
            <a:ext cx="981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网络流是藉助边的容量来满足题目限制，如果在想后面的题目时没有头绪，可以尝试拆点，以增加边的数量。</a:t>
            </a:r>
          </a:p>
        </p:txBody>
      </p:sp>
    </p:spTree>
    <p:extLst>
      <p:ext uri="{BB962C8B-B14F-4D97-AF65-F5344CB8AC3E}">
        <p14:creationId xmlns:p14="http://schemas.microsoft.com/office/powerpoint/2010/main" val="12762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0</TotalTime>
  <Words>3948</Words>
  <Application>Microsoft Office PowerPoint</Application>
  <PresentationFormat>宽屏</PresentationFormat>
  <Paragraphs>214</Paragraphs>
  <Slides>44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宋体</vt:lpstr>
      <vt:lpstr>微软雅黑</vt:lpstr>
      <vt:lpstr>Calibri</vt:lpstr>
      <vt:lpstr>Consolas</vt:lpstr>
      <vt:lpstr>Times New Roman</vt:lpstr>
      <vt:lpstr>Wingdings</vt:lpstr>
      <vt:lpstr>教育主题 16x9</vt:lpstr>
      <vt:lpstr>网络流简单模型</vt:lpstr>
      <vt:lpstr>网络流</vt:lpstr>
      <vt:lpstr>目录</vt:lpstr>
      <vt:lpstr>ISAP</vt:lpstr>
      <vt:lpstr>ISAP</vt:lpstr>
      <vt:lpstr>费用流</vt:lpstr>
      <vt:lpstr>费用流</vt:lpstr>
      <vt:lpstr>费用流</vt:lpstr>
      <vt:lpstr>继续之前</vt:lpstr>
      <vt:lpstr>一、流量表示变迁</vt:lpstr>
      <vt:lpstr>P4016 负载平衡问题</vt:lpstr>
      <vt:lpstr>P4016 负载平衡问题</vt:lpstr>
      <vt:lpstr>P2891 [USACO07OPEN]吃饭Dining</vt:lpstr>
      <vt:lpstr>P2891 [USACO07OPEN]吃饭Dining</vt:lpstr>
      <vt:lpstr>二、最小割</vt:lpstr>
      <vt:lpstr>P4174 [NOI2006]最大获利</vt:lpstr>
      <vt:lpstr>P4174 [NOI2006]最大获利</vt:lpstr>
      <vt:lpstr>P4177 [Ceoi2008]order</vt:lpstr>
      <vt:lpstr>P4177 [Ceoi2008]order</vt:lpstr>
      <vt:lpstr>CF#185(311) Problem E Biologist</vt:lpstr>
      <vt:lpstr>CF#185(311) Problem E Biologist</vt:lpstr>
      <vt:lpstr>二、有访问顺序的费用流</vt:lpstr>
      <vt:lpstr>P2469 [SDOI2010]星际竞速</vt:lpstr>
      <vt:lpstr>P2469 [SDOI2010]星际竞速</vt:lpstr>
      <vt:lpstr>P3980 [NOI2008]志愿者招募</vt:lpstr>
      <vt:lpstr>P3980 [NOI2008]志愿者招募</vt:lpstr>
      <vt:lpstr>P3980 [NOI2008]志愿者招募</vt:lpstr>
      <vt:lpstr>P1251 餐巾计划问题</vt:lpstr>
      <vt:lpstr>P1251 餐巾计划问题</vt:lpstr>
      <vt:lpstr>四、费用递增的费用流</vt:lpstr>
      <vt:lpstr>P4307 [JSOI2009]球队收益</vt:lpstr>
      <vt:lpstr>P4307 [JSOI2009]球队收益</vt:lpstr>
      <vt:lpstr>P4307 [JSOI2009]球队收益</vt:lpstr>
      <vt:lpstr>P2053 [SCOI2007]修车</vt:lpstr>
      <vt:lpstr>P2053 [SCOI2007]修车</vt:lpstr>
      <vt:lpstr>P2053 [SCOI2007]修车</vt:lpstr>
      <vt:lpstr>后记</vt:lpstr>
      <vt:lpstr>P3159 [CQOI2012]交换棋子</vt:lpstr>
      <vt:lpstr>P3159 [CQOI2012]交换棋子</vt:lpstr>
      <vt:lpstr>题目1</vt:lpstr>
      <vt:lpstr>题目2</vt:lpstr>
      <vt:lpstr>题目3</vt:lpstr>
      <vt:lpstr>题目4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网络流简单模型</dc:title>
  <dc:creator/>
  <cp:lastModifiedBy/>
  <cp:revision>1</cp:revision>
  <dcterms:created xsi:type="dcterms:W3CDTF">2018-03-30T05:30:43Z</dcterms:created>
  <dcterms:modified xsi:type="dcterms:W3CDTF">2018-03-30T06:10:54Z</dcterms:modified>
</cp:coreProperties>
</file>