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16" r:id="rId4"/>
    <p:sldId id="317" r:id="rId5"/>
    <p:sldId id="323" r:id="rId6"/>
    <p:sldId id="324" r:id="rId7"/>
    <p:sldId id="331" r:id="rId8"/>
    <p:sldId id="332" r:id="rId9"/>
    <p:sldId id="333" r:id="rId10"/>
    <p:sldId id="334" r:id="rId11"/>
    <p:sldId id="314" r:id="rId12"/>
    <p:sldId id="315" r:id="rId13"/>
    <p:sldId id="257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318" r:id="rId23"/>
    <p:sldId id="319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321" r:id="rId37"/>
    <p:sldId id="322" r:id="rId38"/>
    <p:sldId id="280" r:id="rId39"/>
    <p:sldId id="281" r:id="rId40"/>
    <p:sldId id="282" r:id="rId41"/>
    <p:sldId id="283" r:id="rId42"/>
    <p:sldId id="308" r:id="rId43"/>
    <p:sldId id="309" r:id="rId44"/>
    <p:sldId id="310" r:id="rId45"/>
    <p:sldId id="311" r:id="rId46"/>
    <p:sldId id="320" r:id="rId47"/>
    <p:sldId id="312" r:id="rId48"/>
    <p:sldId id="313" r:id="rId49"/>
    <p:sldId id="325" r:id="rId50"/>
    <p:sldId id="326" r:id="rId51"/>
    <p:sldId id="327" r:id="rId52"/>
    <p:sldId id="328" r:id="rId53"/>
    <p:sldId id="329" r:id="rId54"/>
    <p:sldId id="330" r:id="rId55"/>
    <p:sldId id="339" r:id="rId56"/>
    <p:sldId id="34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8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2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9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88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88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81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2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0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7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5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3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BE40B-1747-4DF8-877B-60191F5C46A9}" type="datetimeFigureOut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3734-5893-4BA6-8EB6-1F8E5054E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4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7C87A6-3836-4288-A34E-7F7F452E0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8553D48-B440-4C4D-AD67-902A1C6B0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A56F5E-8130-4C2D-9F53-ACC33F4F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23A9F35-ED37-4724-808E-51CBAED9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预处理所有点对的最短路，枚举重叠部分，直接用来更新答案就可以了。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82890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A3BFC3-2EA2-4DE5-B302-AD98CD48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BZOJ2143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782ECF-9160-4998-B887-A8CA1538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</a:t>
            </a:r>
            <a:r>
              <a:rPr lang="en-US" altLang="zh-CN" dirty="0"/>
              <a:t>n*m</a:t>
            </a:r>
            <a:r>
              <a:rPr lang="zh-CN" altLang="en-US" dirty="0"/>
              <a:t>的网格图中，每个点有两个权值，在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处可以花费</a:t>
            </a: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的代价跳到曼哈顿距离不超过</a:t>
            </a:r>
            <a:r>
              <a:rPr lang="en-US" altLang="zh-CN" dirty="0"/>
              <a:t>B(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的位置。</a:t>
            </a:r>
            <a:endParaRPr lang="en-US" altLang="zh-CN" dirty="0"/>
          </a:p>
          <a:p>
            <a:r>
              <a:rPr lang="zh-CN" altLang="en-US" dirty="0"/>
              <a:t>有三个人，问三个人要到达同一个点的最小代价和。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&lt;=150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N^3LGN</a:t>
            </a:r>
          </a:p>
          <a:p>
            <a:r>
              <a:rPr lang="en-US" altLang="zh-CN" dirty="0" smtClean="0"/>
              <a:t>N^4LGN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95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EDB0E0-6986-4989-A4DF-786C5746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7043B4-2958-424A-B2D8-ADF522F51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边数太多无法直接构图。</a:t>
            </a:r>
            <a:endParaRPr lang="en-US" altLang="zh-CN" dirty="0"/>
          </a:p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表示在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这个点，当前还可以走</a:t>
            </a:r>
            <a:r>
              <a:rPr lang="en-US" altLang="zh-CN" dirty="0"/>
              <a:t>k</a:t>
            </a:r>
            <a:r>
              <a:rPr lang="zh-CN" altLang="en-US" dirty="0"/>
              <a:t>步的最小代价和。</a:t>
            </a:r>
            <a:endParaRPr lang="en-US" altLang="zh-CN" dirty="0"/>
          </a:p>
          <a:p>
            <a:r>
              <a:rPr lang="zh-CN" altLang="en-US" dirty="0"/>
              <a:t>由此来构图跑三遍最短路。</a:t>
            </a:r>
          </a:p>
        </p:txBody>
      </p:sp>
    </p:spTree>
    <p:extLst>
      <p:ext uri="{BB962C8B-B14F-4D97-AF65-F5344CB8AC3E}">
        <p14:creationId xmlns:p14="http://schemas.microsoft.com/office/powerpoint/2010/main" val="12571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8BA4AC-6BD9-48E4-9253-C911004D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WF 2012E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E73966-CDE7-4311-8CB5-0A8B6E73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个点的竞赛图，求最小支配数。</a:t>
            </a:r>
            <a:endParaRPr lang="en-US" altLang="zh-CN" dirty="0"/>
          </a:p>
          <a:p>
            <a:r>
              <a:rPr lang="zh-CN" altLang="en-US" dirty="0"/>
              <a:t>竞赛图：任意两点之间有且仅有一条有向边。</a:t>
            </a:r>
            <a:endParaRPr lang="en-US" altLang="zh-CN" dirty="0"/>
          </a:p>
          <a:p>
            <a:r>
              <a:rPr lang="zh-CN" altLang="en-US" dirty="0"/>
              <a:t>最小支配数：选择最少的点，使得对于任意点，要么被选择，要么被选择的点指向它。</a:t>
            </a:r>
            <a:endParaRPr lang="en-US" altLang="zh-CN" dirty="0"/>
          </a:p>
          <a:p>
            <a:r>
              <a:rPr lang="en-US" altLang="zh-CN" dirty="0"/>
              <a:t>n&lt;=75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32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A092E1-4259-47FB-83F3-688A4045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64DCE7-C038-40FB-954C-9DB301E4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最小支配数没有多项式解法。</a:t>
            </a:r>
            <a:endParaRPr lang="en-US" altLang="zh-CN" dirty="0"/>
          </a:p>
          <a:p>
            <a:r>
              <a:rPr lang="zh-CN" altLang="en-US" dirty="0"/>
              <a:t>但由于这个图是竞赛图，可以证明答案不超过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搜索剪枝即可。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841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246E38-A083-4925-8AA2-D3EADBD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5D727F-A090-46FF-92AA-C291E2FC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给定一张拓扑图，保证从</a:t>
            </a:r>
            <a:r>
              <a:rPr lang="en-US" altLang="zh-CN" dirty="0"/>
              <a:t>1</a:t>
            </a:r>
            <a:r>
              <a:rPr lang="zh-CN" altLang="en-US" dirty="0"/>
              <a:t>号点能走到</a:t>
            </a:r>
            <a:r>
              <a:rPr lang="en-US" altLang="zh-CN" dirty="0"/>
              <a:t>n</a:t>
            </a:r>
            <a:r>
              <a:rPr lang="zh-CN" altLang="en-US" dirty="0"/>
              <a:t>号点，问删掉哪些点之后，使得</a:t>
            </a:r>
            <a:r>
              <a:rPr lang="en-US" altLang="zh-CN" dirty="0"/>
              <a:t>1</a:t>
            </a:r>
            <a:r>
              <a:rPr lang="zh-CN" altLang="en-US" dirty="0"/>
              <a:t>号点走不到</a:t>
            </a:r>
            <a:r>
              <a:rPr lang="en-US" altLang="zh-CN" dirty="0"/>
              <a:t>n</a:t>
            </a:r>
            <a:r>
              <a:rPr lang="zh-CN" altLang="en-US" dirty="0"/>
              <a:t>号点。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8398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98BCFB-5D03-4DD1-9A7F-0569FAFB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9ADDAC-2138-471C-B489-8CD1862AF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因为这个图是拓扑图，我们可以用</a:t>
            </a:r>
            <a:r>
              <a:rPr lang="en-US" altLang="zh-CN" dirty="0" err="1"/>
              <a:t>dp</a:t>
            </a:r>
            <a:r>
              <a:rPr lang="zh-CN" altLang="en-US" dirty="0"/>
              <a:t>来求</a:t>
            </a:r>
            <a:r>
              <a:rPr lang="en-US" altLang="zh-CN" dirty="0"/>
              <a:t>1</a:t>
            </a:r>
            <a:r>
              <a:rPr lang="zh-CN" altLang="en-US" dirty="0"/>
              <a:t>号点到每个点的方案总数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，以及每个点到</a:t>
            </a:r>
            <a:r>
              <a:rPr lang="en-US" altLang="zh-CN" dirty="0"/>
              <a:t>n</a:t>
            </a:r>
            <a:r>
              <a:rPr lang="zh-CN" altLang="en-US" dirty="0"/>
              <a:t>号点的方案总数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对于一个点，如果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]*g[</a:t>
            </a:r>
            <a:r>
              <a:rPr lang="en-US" altLang="zh-CN" dirty="0" err="1"/>
              <a:t>i</a:t>
            </a:r>
            <a:r>
              <a:rPr lang="en-US" altLang="zh-CN" dirty="0"/>
              <a:t>]=f[n]</a:t>
            </a:r>
            <a:r>
              <a:rPr lang="zh-CN" altLang="en-US" dirty="0"/>
              <a:t>则肯定是割点。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8976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9E8F97-2892-4C82-B53C-D613319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295B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B70CD7-853A-4585-A1E5-15FB7F62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给定一个有边权的图。再给定一个</a:t>
            </a:r>
            <a:r>
              <a:rPr lang="en-US" altLang="zh-CN" dirty="0"/>
              <a:t>1~n</a:t>
            </a:r>
            <a:r>
              <a:rPr lang="zh-CN" altLang="en-US" dirty="0"/>
              <a:t>的排列。</a:t>
            </a:r>
            <a:endParaRPr lang="en-US" altLang="zh-CN" dirty="0"/>
          </a:p>
          <a:p>
            <a:r>
              <a:rPr lang="zh-CN" altLang="en-US" dirty="0"/>
              <a:t>按排列中的顺序依次删除点，问每次删除后，所有点对的最短路的和是多少。</a:t>
            </a:r>
            <a:endParaRPr lang="en-US" altLang="zh-CN" dirty="0"/>
          </a:p>
          <a:p>
            <a:r>
              <a:rPr lang="en-US" altLang="zh-CN" dirty="0"/>
              <a:t>n&lt;=500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720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852F00-6B2C-4B4C-9DA2-3774597C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9AF39A-4AAF-42EF-8E36-05F5EF58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把删点问题变为加点问题，每次加点后求这个点到任意点的最短路。</a:t>
            </a:r>
            <a:endParaRPr lang="en-US" altLang="zh-CN" dirty="0"/>
          </a:p>
          <a:p>
            <a:r>
              <a:rPr lang="zh-CN" altLang="en-US" dirty="0"/>
              <a:t>并利用这个点来更新其它点对。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O(n^3)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536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996805-F63C-4745-A895-4F2129D9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HNOI2009</a:t>
            </a:r>
            <a:r>
              <a:rPr lang="zh-CN" altLang="en-US" dirty="0"/>
              <a:t>最小圈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E738EA-223B-4F17-BBB0-B4808229C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给定一张有向带权图，令一个环的价值为所有边权的平均数。</a:t>
            </a:r>
            <a:endParaRPr lang="en-US" altLang="zh-CN" dirty="0"/>
          </a:p>
          <a:p>
            <a:r>
              <a:rPr lang="zh-CN" altLang="en-US" dirty="0"/>
              <a:t>求最小价值环。</a:t>
            </a:r>
            <a:endParaRPr lang="en-US" altLang="zh-CN" dirty="0"/>
          </a:p>
          <a:p>
            <a:r>
              <a:rPr lang="en-US" altLang="zh-CN" dirty="0"/>
              <a:t>n&lt;=3000</a:t>
            </a:r>
            <a:r>
              <a:rPr lang="zh-CN" altLang="en-US" dirty="0"/>
              <a:t>，</a:t>
            </a:r>
            <a:r>
              <a:rPr lang="en-US" altLang="zh-CN" dirty="0"/>
              <a:t>m&lt;=10000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223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A7B250-CE08-4E47-8661-7B10C9CD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关于图论的基础知识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2BF6196-1D6D-4682-B858-433B0D8E2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547003" cy="4521127"/>
          </a:xfrm>
        </p:spPr>
        <p:txBody>
          <a:bodyPr>
            <a:normAutofit/>
          </a:bodyPr>
          <a:lstStyle/>
          <a:p>
            <a:r>
              <a:rPr lang="zh-CN" altLang="en-US" dirty="0"/>
              <a:t>最短路：</a:t>
            </a:r>
            <a:r>
              <a:rPr lang="en-US" altLang="zh-CN" dirty="0" err="1"/>
              <a:t>dijkstra+heap</a:t>
            </a:r>
            <a:r>
              <a:rPr lang="zh-CN" altLang="en-US" dirty="0"/>
              <a:t>，裂点等</a:t>
            </a:r>
            <a:endParaRPr lang="en-US" altLang="zh-CN" dirty="0"/>
          </a:p>
          <a:p>
            <a:r>
              <a:rPr lang="zh-CN" altLang="en-US" dirty="0"/>
              <a:t>最小生成树：双关键字最小生成树，次小生成树等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：强连通缩点，割点，割边，双联通等</a:t>
            </a:r>
            <a:endParaRPr lang="en-US" altLang="zh-CN" dirty="0"/>
          </a:p>
          <a:p>
            <a:r>
              <a:rPr lang="zh-CN" altLang="en-US" dirty="0"/>
              <a:t>网络流：最大流，费用流，最少路径覆盖，经典最小割建模等</a:t>
            </a:r>
            <a:endParaRPr lang="en-US" altLang="zh-CN" dirty="0"/>
          </a:p>
          <a:p>
            <a:r>
              <a:rPr lang="zh-CN" altLang="en-US" dirty="0"/>
              <a:t>一些定义：最小支配，最小覆盖，最大独立，竞赛图，最大团，导出子图等</a:t>
            </a:r>
            <a:endParaRPr lang="en-US" altLang="zh-CN" dirty="0"/>
          </a:p>
          <a:p>
            <a:r>
              <a:rPr lang="zh-CN" altLang="en-US" dirty="0"/>
              <a:t>斯坦纳树：一些变形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二分图相关：匹配，</a:t>
            </a:r>
            <a:r>
              <a:rPr lang="en-US" altLang="zh-CN" dirty="0"/>
              <a:t>Hall</a:t>
            </a:r>
            <a:r>
              <a:rPr lang="zh-CN" altLang="en-US" dirty="0"/>
              <a:t>定理等</a:t>
            </a:r>
            <a:endParaRPr lang="en-US" altLang="zh-CN" dirty="0"/>
          </a:p>
          <a:p>
            <a:r>
              <a:rPr lang="zh-CN" altLang="en-US" dirty="0"/>
              <a:t>并查集：路径压缩，启发式合并等</a:t>
            </a:r>
            <a:endParaRPr lang="en-US" altLang="zh-CN" dirty="0"/>
          </a:p>
          <a:p>
            <a:r>
              <a:rPr lang="zh-CN" altLang="en-US" dirty="0"/>
              <a:t>带花树：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8925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BEE29D-016A-4B1C-8232-70CF39E1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F331EB-0D2B-4FE8-9460-5B083ED8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二分答案之后变成判断是否存在负环问题。</a:t>
            </a:r>
            <a:endParaRPr lang="en-US" altLang="zh-CN" dirty="0"/>
          </a:p>
          <a:p>
            <a:r>
              <a:rPr lang="zh-CN" altLang="en-US" dirty="0"/>
              <a:t>找负环问题时间复杂度看似</a:t>
            </a:r>
            <a:r>
              <a:rPr lang="en-US" altLang="zh-CN" dirty="0"/>
              <a:t>nm</a:t>
            </a:r>
            <a:r>
              <a:rPr lang="zh-CN" altLang="en-US" dirty="0"/>
              <a:t>，实际上很快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28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EBEC00-4FA8-4C87-BD12-FFF01541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脑洞题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D7B4C7-066A-4D28-AC16-EE950421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给定一张有点权有边权的图。</a:t>
            </a:r>
            <a:endParaRPr lang="en-US" altLang="zh-CN" dirty="0"/>
          </a:p>
          <a:p>
            <a:r>
              <a:rPr lang="zh-CN" altLang="en-US" dirty="0"/>
              <a:t>选择其中至少</a:t>
            </a:r>
            <a:r>
              <a:rPr lang="en-US" altLang="zh-CN" dirty="0"/>
              <a:t>2</a:t>
            </a:r>
            <a:r>
              <a:rPr lang="zh-CN" altLang="en-US" dirty="0"/>
              <a:t>个点，令这些点的导出子图是</a:t>
            </a:r>
            <a:r>
              <a:rPr lang="en-US" altLang="zh-CN" dirty="0"/>
              <a:t>G</a:t>
            </a:r>
            <a:r>
              <a:rPr lang="zh-CN" altLang="en-US" dirty="0"/>
              <a:t>，要求</a:t>
            </a:r>
            <a:r>
              <a:rPr lang="en-US" altLang="zh-CN" dirty="0"/>
              <a:t>G</a:t>
            </a:r>
            <a:r>
              <a:rPr lang="zh-CN" altLang="en-US" dirty="0"/>
              <a:t>是连通的，且点权除以边权最大。</a:t>
            </a:r>
            <a:endParaRPr lang="en-US" altLang="zh-CN" dirty="0"/>
          </a:p>
          <a:p>
            <a:r>
              <a:rPr lang="zh-CN" altLang="en-US" dirty="0"/>
              <a:t>问这个最大值是多少。</a:t>
            </a:r>
            <a:endParaRPr lang="en-US" altLang="zh-CN" dirty="0"/>
          </a:p>
          <a:p>
            <a:r>
              <a:rPr lang="en-US" altLang="zh-CN" dirty="0"/>
              <a:t>n&lt;=100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6105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A6E90F-F3AE-4E57-A853-3B476119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25FF4A-3062-4C86-8D2C-FBF4F9BA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给定一张部分无向边部分有向边的图，你要将其中的无向边变成有向边，使得这张图没有环。</a:t>
            </a:r>
            <a:endParaRPr lang="en-US" altLang="zh-CN" dirty="0"/>
          </a:p>
          <a:p>
            <a:r>
              <a:rPr lang="zh-CN" altLang="en-US" dirty="0"/>
              <a:t>构造一种方案。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&lt;=10^5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833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E5503F-EABE-47EF-8428-38FCFC6D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FE7BF2-1D11-4FE8-AF47-87B1AE4B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无视无向边后跑一遍拓扑排序。</a:t>
            </a:r>
            <a:endParaRPr lang="en-US" altLang="zh-CN" dirty="0"/>
          </a:p>
          <a:p>
            <a:r>
              <a:rPr lang="zh-CN" altLang="en-US" dirty="0"/>
              <a:t>对所有无向边，拓扑序小的连向大的就可以了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65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FF3845-160F-4498-9D71-7782F82F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PKU2017</a:t>
            </a:r>
            <a:r>
              <a:rPr lang="zh-CN" altLang="en-US" dirty="0"/>
              <a:t>校赛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1061EE-383A-410E-AB97-6184BD2E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条有向边，在一张完全有向图上任意选一个点为起点，选择一条路径，使得将这</a:t>
            </a:r>
            <a:r>
              <a:rPr lang="en-US" altLang="zh-CN" dirty="0"/>
              <a:t>m</a:t>
            </a:r>
            <a:r>
              <a:rPr lang="zh-CN" altLang="en-US" dirty="0"/>
              <a:t>条有向边都至少走一遍，求最少走的边的条数，并输出任意一种方案。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698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83A3EE-7BDF-4F72-B4FF-9721155E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90CF26-D6FC-4BFD-9238-FF10A28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其实相当于是加最少的边使得原图变成半欧拉图。</a:t>
            </a:r>
            <a:endParaRPr lang="en-US" altLang="zh-CN" dirty="0"/>
          </a:p>
          <a:p>
            <a:r>
              <a:rPr lang="zh-CN" altLang="en-US" dirty="0"/>
              <a:t>对每个弱联通分量都求出入度</a:t>
            </a:r>
            <a:r>
              <a:rPr lang="en-US" altLang="zh-CN" dirty="0"/>
              <a:t>&lt;</a:t>
            </a:r>
            <a:r>
              <a:rPr lang="zh-CN" altLang="en-US" dirty="0"/>
              <a:t>出度的点集，入度</a:t>
            </a:r>
            <a:r>
              <a:rPr lang="en-US" altLang="zh-CN" dirty="0"/>
              <a:t>&gt;</a:t>
            </a:r>
            <a:r>
              <a:rPr lang="zh-CN" altLang="en-US" dirty="0"/>
              <a:t>出度的点集。</a:t>
            </a:r>
            <a:endParaRPr lang="en-US" altLang="zh-CN" dirty="0"/>
          </a:p>
          <a:p>
            <a:r>
              <a:rPr lang="zh-CN" altLang="en-US" dirty="0"/>
              <a:t>先将整个图变联通，再加边使得它变成半欧拉图。</a:t>
            </a:r>
            <a:endParaRPr lang="en-US" altLang="zh-CN" dirty="0"/>
          </a:p>
          <a:p>
            <a:r>
              <a:rPr lang="zh-CN" altLang="en-US" dirty="0"/>
              <a:t>贪心即可。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03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178253"/>
            <a:ext cx="10112370" cy="4354872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lang="zh-CN" altLang="en-US" dirty="0">
                <a:latin typeface="+mn-ea"/>
                <a:cs typeface="黑体"/>
                <a:sym typeface="黑体"/>
              </a:rPr>
              <a:t>给定一个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  <a:cs typeface="黑体"/>
                <a:sym typeface="黑体"/>
              </a:rPr>
              <a:t>个点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  <a:cs typeface="黑体"/>
                <a:sym typeface="黑体"/>
              </a:rPr>
              <a:t>条边的有向带权图，其中有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  <a:cs typeface="黑体"/>
                <a:sym typeface="黑体"/>
              </a:rPr>
              <a:t>个特殊点，求这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  <a:cs typeface="黑体"/>
                <a:sym typeface="黑体"/>
              </a:rPr>
              <a:t>个特殊点之间两两最短路的最小值。</a:t>
            </a:r>
          </a:p>
          <a:p>
            <a:pPr>
              <a:defRPr sz="2800"/>
            </a:pPr>
            <a:r>
              <a:rPr lang="en-US" altLang="zh-CN" dirty="0">
                <a:latin typeface="+mn-ea"/>
              </a:rPr>
              <a:t>n, m &lt;= 10^5</a:t>
            </a:r>
            <a:r>
              <a:rPr lang="zh-CN" altLang="en-US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648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二进制分组经典题。</a:t>
            </a:r>
            <a:endParaRPr lang="en-US" altLang="zh-CN" dirty="0"/>
          </a:p>
          <a:p>
            <a:r>
              <a:rPr lang="zh-CN" altLang="en-US" dirty="0"/>
              <a:t>以每二进制作为起点跑一边最短路。</a:t>
            </a:r>
            <a:endParaRPr lang="en-US" altLang="zh-CN" dirty="0"/>
          </a:p>
          <a:p>
            <a:r>
              <a:rPr lang="zh-CN" altLang="en-US" dirty="0"/>
              <a:t>任意两个点至少有一位二进制不同。</a:t>
            </a:r>
          </a:p>
        </p:txBody>
      </p:sp>
    </p:spTree>
    <p:extLst>
      <p:ext uri="{BB962C8B-B14F-4D97-AF65-F5344CB8AC3E}">
        <p14:creationId xmlns:p14="http://schemas.microsoft.com/office/powerpoint/2010/main" val="358379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4903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有一张</a:t>
            </a:r>
            <a:r>
              <a:rPr lang="en-US" altLang="zh-CN" dirty="0"/>
              <a:t>n</a:t>
            </a:r>
            <a:r>
              <a:rPr lang="zh-CN" altLang="en-US" dirty="0"/>
              <a:t>个点的无向完全图，第</a:t>
            </a:r>
            <a:r>
              <a:rPr lang="en-US" altLang="zh-CN" dirty="0" err="1"/>
              <a:t>i</a:t>
            </a:r>
            <a:r>
              <a:rPr lang="zh-CN" altLang="en-US" dirty="0"/>
              <a:t>个点的编号是</a:t>
            </a:r>
            <a:r>
              <a:rPr lang="en-US" altLang="zh-CN" dirty="0" err="1"/>
              <a:t>i</a:t>
            </a:r>
            <a:r>
              <a:rPr lang="zh-CN" altLang="en-US" dirty="0"/>
              <a:t>，每条边的边权在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L</a:t>
            </a:r>
            <a:r>
              <a:rPr lang="zh-CN" altLang="en-US" dirty="0"/>
              <a:t>之间的正整数，问存在多少个图使得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的最短路是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k&lt;=12,L&lt;=10^9,n&lt;=12.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7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枚举每个点到</a:t>
            </a:r>
            <a:r>
              <a:rPr lang="en-US" altLang="zh-CN" dirty="0"/>
              <a:t>1</a:t>
            </a:r>
            <a:r>
              <a:rPr lang="zh-CN" altLang="en-US" dirty="0"/>
              <a:t>的最短路</a:t>
            </a:r>
            <a:r>
              <a:rPr lang="en-US" altLang="zh-CN" dirty="0"/>
              <a:t>di(1~k</a:t>
            </a:r>
            <a:r>
              <a:rPr lang="zh-CN" altLang="en-US" dirty="0"/>
              <a:t>或者</a:t>
            </a:r>
            <a:r>
              <a:rPr lang="en-US" altLang="zh-CN" dirty="0"/>
              <a:t>&gt;k)</a:t>
            </a:r>
            <a:r>
              <a:rPr lang="zh-CN" altLang="en-US" dirty="0"/>
              <a:t>，由于编号没什么关系，所以枚举的复杂度很低。</a:t>
            </a:r>
            <a:endParaRPr lang="en-US" altLang="zh-CN" dirty="0"/>
          </a:p>
          <a:p>
            <a:r>
              <a:rPr lang="zh-CN" altLang="en-US" dirty="0"/>
              <a:t>考虑两个点</a:t>
            </a:r>
            <a:r>
              <a:rPr lang="en-US" altLang="zh-CN" dirty="0" err="1"/>
              <a:t>i,j</a:t>
            </a:r>
            <a:r>
              <a:rPr lang="zh-CN" altLang="en-US" dirty="0"/>
              <a:t>之间的边，若</a:t>
            </a:r>
            <a:r>
              <a:rPr lang="en-US" altLang="zh-CN" dirty="0"/>
              <a:t>di=</a:t>
            </a:r>
            <a:r>
              <a:rPr lang="en-US" altLang="zh-CN" dirty="0" err="1"/>
              <a:t>dj</a:t>
            </a:r>
            <a:r>
              <a:rPr lang="zh-CN" altLang="en-US" dirty="0"/>
              <a:t>，那么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可以是任意值，否则边权不能小于</a:t>
            </a:r>
            <a:r>
              <a:rPr lang="en-US" altLang="zh-CN" dirty="0"/>
              <a:t>|di-</a:t>
            </a:r>
            <a:r>
              <a:rPr lang="en-US" altLang="zh-CN" dirty="0" err="1"/>
              <a:t>dj</a:t>
            </a:r>
            <a:r>
              <a:rPr lang="en-US" altLang="zh-CN" dirty="0"/>
              <a:t>|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同时对于点</a:t>
            </a:r>
            <a:r>
              <a:rPr lang="en-US" altLang="zh-CN" dirty="0" err="1"/>
              <a:t>i</a:t>
            </a:r>
            <a:r>
              <a:rPr lang="zh-CN" altLang="en-US" dirty="0"/>
              <a:t>，必然存在点</a:t>
            </a:r>
            <a:r>
              <a:rPr lang="en-US" altLang="zh-CN" dirty="0"/>
              <a:t>j</a:t>
            </a:r>
            <a:r>
              <a:rPr lang="zh-CN" altLang="en-US" dirty="0"/>
              <a:t>，使得</a:t>
            </a:r>
            <a:r>
              <a:rPr lang="en-US" altLang="zh-CN" dirty="0" err="1"/>
              <a:t>dj</a:t>
            </a:r>
            <a:r>
              <a:rPr lang="en-US" altLang="zh-CN" dirty="0"/>
              <a:t>&lt;di</a:t>
            </a:r>
            <a:r>
              <a:rPr lang="zh-CN" altLang="en-US" dirty="0"/>
              <a:t>且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][j]=di-</a:t>
            </a:r>
            <a:r>
              <a:rPr lang="en-US" altLang="zh-CN" dirty="0" err="1"/>
              <a:t>dj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根据这个，我们按枚举的</a:t>
            </a:r>
            <a:r>
              <a:rPr lang="en-US" altLang="zh-CN" dirty="0"/>
              <a:t>d</a:t>
            </a:r>
            <a:r>
              <a:rPr lang="zh-CN" altLang="en-US" dirty="0"/>
              <a:t>值排序后做一遍方案统计就可以了。公式比较复杂但很容易推。</a:t>
            </a:r>
          </a:p>
        </p:txBody>
      </p:sp>
    </p:spTree>
    <p:extLst>
      <p:ext uri="{BB962C8B-B14F-4D97-AF65-F5344CB8AC3E}">
        <p14:creationId xmlns:p14="http://schemas.microsoft.com/office/powerpoint/2010/main" val="22884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414850-B728-4B69-8CBE-607377EA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一道水题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0AC322-6CC6-4BF9-A3CB-F5A0812A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给定一张图，问删去哪些点后变成一棵树。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&lt;=10^5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没有环</a:t>
            </a:r>
            <a:endParaRPr lang="en-US" altLang="zh-CN" dirty="0" smtClean="0"/>
          </a:p>
          <a:p>
            <a:r>
              <a:rPr lang="zh-CN" altLang="en-US" dirty="0" smtClean="0"/>
              <a:t>非割点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联通</a:t>
            </a:r>
            <a:endParaRPr lang="en-US" altLang="zh-CN" dirty="0" smtClean="0"/>
          </a:p>
          <a:p>
            <a:r>
              <a:rPr lang="en-US" altLang="zh-CN" dirty="0" smtClean="0"/>
              <a:t>N   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18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CC Chef and Graph Queries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条边的无向图。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Q</a:t>
            </a:r>
            <a:r>
              <a:rPr lang="zh-CN" altLang="en-US" dirty="0"/>
              <a:t>次询问。</a:t>
            </a:r>
            <a:endParaRPr lang="en-US" altLang="zh-CN" dirty="0"/>
          </a:p>
          <a:p>
            <a:r>
              <a:rPr lang="zh-CN" altLang="en-US" dirty="0"/>
              <a:t>每次询问形如保留编号为</a:t>
            </a:r>
            <a:r>
              <a:rPr lang="en-US" altLang="zh-CN" dirty="0"/>
              <a:t>[</a:t>
            </a:r>
            <a:r>
              <a:rPr lang="en-US" altLang="zh-CN" dirty="0" err="1"/>
              <a:t>Li,Ri</a:t>
            </a:r>
            <a:r>
              <a:rPr lang="en-US" altLang="zh-CN" dirty="0"/>
              <a:t>]</a:t>
            </a:r>
            <a:r>
              <a:rPr lang="zh-CN" altLang="en-US" dirty="0"/>
              <a:t>的边时存在多少联通块。</a:t>
            </a:r>
            <a:endParaRPr lang="en-US" altLang="zh-CN" dirty="0"/>
          </a:p>
          <a:p>
            <a:r>
              <a:rPr lang="en-US" altLang="zh-CN" dirty="0" err="1"/>
              <a:t>n,m,Q</a:t>
            </a:r>
            <a:r>
              <a:rPr lang="en-US" altLang="zh-CN" dirty="0"/>
              <a:t>&lt;=10W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0372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考虑莫队。</a:t>
            </a:r>
            <a:endParaRPr lang="en-US" altLang="zh-CN" dirty="0"/>
          </a:p>
          <a:p>
            <a:r>
              <a:rPr lang="zh-CN" altLang="en-US" dirty="0"/>
              <a:t>我们只要在</a:t>
            </a:r>
            <a:r>
              <a:rPr lang="en-US" altLang="zh-CN" dirty="0"/>
              <a:t>O(1)</a:t>
            </a:r>
            <a:r>
              <a:rPr lang="zh-CN" altLang="en-US" dirty="0"/>
              <a:t>时间内求得删除一条边或者插入一条边对联通块个数的影响，那么我们就能在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(n))</a:t>
            </a:r>
            <a:r>
              <a:rPr lang="zh-CN" altLang="en-US" dirty="0"/>
              <a:t>的时间内做完这件事情。</a:t>
            </a:r>
            <a:endParaRPr lang="en-US" altLang="zh-CN" dirty="0"/>
          </a:p>
          <a:p>
            <a:r>
              <a:rPr lang="zh-CN" altLang="en-US" dirty="0"/>
              <a:t>预处理一下。</a:t>
            </a:r>
            <a:endParaRPr lang="en-US" altLang="zh-CN" dirty="0"/>
          </a:p>
          <a:p>
            <a:r>
              <a:rPr lang="zh-CN" altLang="en-US" dirty="0"/>
              <a:t>按编号依次插入，假设插入的边的编号为</a:t>
            </a:r>
            <a:r>
              <a:rPr lang="en-US" altLang="zh-CN" dirty="0" err="1"/>
              <a:t>i</a:t>
            </a:r>
            <a:r>
              <a:rPr lang="zh-CN" altLang="en-US" dirty="0"/>
              <a:t>，若这条边连接的两个点未连通，说明只要包含</a:t>
            </a:r>
            <a:r>
              <a:rPr lang="en-US" altLang="zh-CN" dirty="0"/>
              <a:t>[i,i-1]</a:t>
            </a:r>
            <a:r>
              <a:rPr lang="zh-CN" altLang="en-US" dirty="0"/>
              <a:t>这个编号的边，则插入这条边对答案没有影响。否则在这条链中找最早加入的边的编号</a:t>
            </a:r>
            <a:r>
              <a:rPr lang="en-US" altLang="zh-CN" dirty="0"/>
              <a:t>t</a:t>
            </a:r>
            <a:r>
              <a:rPr lang="zh-CN" altLang="en-US" dirty="0"/>
              <a:t>，表示只要包含</a:t>
            </a:r>
            <a:r>
              <a:rPr lang="en-US" altLang="zh-CN" dirty="0"/>
              <a:t>[t,i-1]</a:t>
            </a:r>
            <a:r>
              <a:rPr lang="zh-CN" altLang="en-US" dirty="0"/>
              <a:t>这个编号的边，则插入这条边对答案没有影响，再用编号</a:t>
            </a:r>
            <a:r>
              <a:rPr lang="en-US" altLang="zh-CN" dirty="0" err="1"/>
              <a:t>i</a:t>
            </a:r>
            <a:r>
              <a:rPr lang="zh-CN" altLang="en-US" dirty="0"/>
              <a:t>代替编号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n</a:t>
            </a:r>
            <a:r>
              <a:rPr lang="zh-CN" altLang="en-US" dirty="0"/>
              <a:t>段区间，边莫队边做就可以了。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10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0E01A6-145E-4347-A4A0-7820A35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斯坦纳树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01254A-EC6A-4ACB-BBAB-9C3BDD03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给定一张图，其中有</a:t>
            </a:r>
            <a:r>
              <a:rPr lang="en-US" altLang="zh-CN" dirty="0"/>
              <a:t>k</a:t>
            </a:r>
            <a:r>
              <a:rPr lang="zh-CN" altLang="en-US" dirty="0"/>
              <a:t>个点是特殊点，问最少用图中的多少边将这</a:t>
            </a:r>
            <a:r>
              <a:rPr lang="en-US" altLang="zh-CN" dirty="0"/>
              <a:t>k</a:t>
            </a:r>
            <a:r>
              <a:rPr lang="zh-CN" altLang="en-US" dirty="0"/>
              <a:t>个特殊点连起来。</a:t>
            </a:r>
            <a:endParaRPr lang="en-US" altLang="zh-CN" dirty="0"/>
          </a:p>
          <a:p>
            <a:r>
              <a:rPr lang="en-US" altLang="zh-CN" dirty="0"/>
              <a:t>k&lt;=10</a:t>
            </a:r>
            <a:r>
              <a:rPr lang="zh-CN" altLang="en-US" dirty="0"/>
              <a:t>，</a:t>
            </a:r>
            <a:r>
              <a:rPr lang="en-US" altLang="zh-CN" dirty="0"/>
              <a:t>n&lt;=100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08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B3567B-F1DC-4BD5-87A5-3BF1E088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98E4DF-6A98-46EF-B575-16ACDBC3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为根，扩展出去得到</a:t>
            </a:r>
            <a:r>
              <a:rPr lang="en-US" altLang="zh-CN" dirty="0"/>
              <a:t>j</a:t>
            </a:r>
            <a:r>
              <a:rPr lang="zh-CN" altLang="en-US" dirty="0"/>
              <a:t>这个状态的特殊点，所需要的最少边。</a:t>
            </a:r>
            <a:endParaRPr lang="en-US" altLang="zh-CN" dirty="0"/>
          </a:p>
          <a:p>
            <a:r>
              <a:rPr lang="zh-CN" altLang="en-US" dirty="0"/>
              <a:t>存在两种情况</a:t>
            </a:r>
            <a:r>
              <a:rPr lang="en-US" altLang="zh-CN" dirty="0"/>
              <a:t>——</a:t>
            </a:r>
            <a:r>
              <a:rPr lang="zh-CN" altLang="en-US" dirty="0"/>
              <a:t>从其它点转移，从自身转移。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][k]+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j^k</a:t>
            </a:r>
            <a:r>
              <a:rPr lang="en-US" altLang="zh-CN" dirty="0"/>
              <a:t>]}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][j]=min{</a:t>
            </a:r>
            <a:r>
              <a:rPr lang="en-US" altLang="zh-CN" dirty="0" err="1"/>
              <a:t>dp</a:t>
            </a:r>
            <a:r>
              <a:rPr lang="en-US" altLang="zh-CN" dirty="0"/>
              <a:t>[x][j]+1}</a:t>
            </a:r>
            <a:r>
              <a:rPr lang="zh-CN" altLang="en-US" dirty="0"/>
              <a:t>，（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zh-CN" altLang="en-US" dirty="0"/>
              <a:t>有边相连）</a:t>
            </a:r>
            <a:endParaRPr lang="en-US" altLang="zh-CN" dirty="0"/>
          </a:p>
          <a:p>
            <a:r>
              <a:rPr lang="zh-CN" altLang="en-US" dirty="0"/>
              <a:t>对于第一种情况无后效性，时间复杂度为</a:t>
            </a:r>
            <a:r>
              <a:rPr lang="en-US" altLang="zh-CN" dirty="0"/>
              <a:t>3^10*n</a:t>
            </a:r>
            <a:r>
              <a:rPr lang="zh-CN" altLang="en-US" dirty="0"/>
              <a:t>，第二种情况有后效性，需要通过</a:t>
            </a:r>
            <a:r>
              <a:rPr lang="en-US" altLang="zh-CN" dirty="0"/>
              <a:t>SPFA</a:t>
            </a:r>
            <a:r>
              <a:rPr lang="zh-CN" altLang="en-US" dirty="0"/>
              <a:t>来实现转移，时间复杂度为</a:t>
            </a:r>
            <a:r>
              <a:rPr lang="en-US" altLang="zh-CN" dirty="0"/>
              <a:t>2^10*SPFA(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5709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745A80-23CF-4B2B-91F3-EEB2FFC0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WC2008 </a:t>
            </a:r>
            <a:r>
              <a:rPr lang="zh-CN" altLang="en-US" dirty="0"/>
              <a:t>游览计划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F225C6-7D91-4544-A483-BEAE7A38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n*m</a:t>
            </a:r>
            <a:r>
              <a:rPr lang="zh-CN" altLang="en-US" dirty="0"/>
              <a:t>的矩阵，其中有</a:t>
            </a:r>
            <a:r>
              <a:rPr lang="en-US" altLang="zh-CN" dirty="0"/>
              <a:t>k</a:t>
            </a:r>
            <a:r>
              <a:rPr lang="zh-CN" altLang="en-US" dirty="0"/>
              <a:t>个特殊点，这</a:t>
            </a:r>
            <a:r>
              <a:rPr lang="en-US" altLang="zh-CN" dirty="0"/>
              <a:t>k</a:t>
            </a:r>
            <a:r>
              <a:rPr lang="zh-CN" altLang="en-US" dirty="0"/>
              <a:t>个特殊点的权值为</a:t>
            </a:r>
            <a:r>
              <a:rPr lang="en-US" altLang="zh-CN" dirty="0"/>
              <a:t>0</a:t>
            </a:r>
            <a:r>
              <a:rPr lang="zh-CN" altLang="en-US" dirty="0"/>
              <a:t>，其余点的权值均由读入给定。</a:t>
            </a:r>
            <a:endParaRPr lang="en-US" altLang="zh-CN" dirty="0"/>
          </a:p>
          <a:p>
            <a:r>
              <a:rPr lang="zh-CN" altLang="en-US" dirty="0"/>
              <a:t>选择其中若干点，使得任意两个特殊点在四联通的前提下可达，问选择的点的权值和最小是多少。</a:t>
            </a:r>
            <a:endParaRPr lang="en-US" altLang="zh-CN" dirty="0"/>
          </a:p>
          <a:p>
            <a:r>
              <a:rPr lang="en-US" altLang="zh-CN" dirty="0" err="1"/>
              <a:t>n,m,k</a:t>
            </a:r>
            <a:r>
              <a:rPr lang="en-US" altLang="zh-CN" dirty="0"/>
              <a:t>&lt;=10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8272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99CAAD-F8A2-4173-A6F4-49493444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1F9502-78BF-43F9-894B-54C15F84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其实就是裸的斯坦纳树，用上述斯坦纳树的方法，在转移时加点改变就可以了。</a:t>
            </a:r>
          </a:p>
        </p:txBody>
      </p:sp>
    </p:spTree>
    <p:extLst>
      <p:ext uri="{BB962C8B-B14F-4D97-AF65-F5344CB8AC3E}">
        <p14:creationId xmlns:p14="http://schemas.microsoft.com/office/powerpoint/2010/main" val="4210620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APIO2013</a:t>
            </a:r>
            <a:r>
              <a:rPr lang="zh-CN" altLang="en-US" dirty="0"/>
              <a:t>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有一个</a:t>
            </a:r>
            <a:r>
              <a:rPr lang="en-US" altLang="zh-CN" dirty="0"/>
              <a:t>n*m</a:t>
            </a:r>
            <a:r>
              <a:rPr lang="zh-CN" altLang="en-US" dirty="0"/>
              <a:t>的房间，每个格子有几种可能。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：机器人，编号为</a:t>
            </a:r>
            <a:r>
              <a:rPr lang="en-US" altLang="zh-CN" dirty="0"/>
              <a:t>1-9</a:t>
            </a:r>
            <a:r>
              <a:rPr lang="zh-CN" altLang="en-US" dirty="0"/>
              <a:t>中的一种。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：顺时针旋转</a:t>
            </a:r>
            <a:r>
              <a:rPr lang="en-US" altLang="zh-CN" dirty="0"/>
              <a:t>90°</a:t>
            </a:r>
            <a:r>
              <a:rPr lang="zh-CN" altLang="en-US" dirty="0"/>
              <a:t>器。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：逆时针旋转</a:t>
            </a:r>
            <a:r>
              <a:rPr lang="en-US" altLang="zh-CN" dirty="0"/>
              <a:t>90°</a:t>
            </a:r>
            <a:r>
              <a:rPr lang="zh-CN" altLang="en-US" dirty="0"/>
              <a:t>器。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：障碍。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：空格。</a:t>
            </a:r>
            <a:endParaRPr lang="en-US" altLang="zh-CN" dirty="0"/>
          </a:p>
          <a:p>
            <a:r>
              <a:rPr lang="zh-CN" altLang="en-US" dirty="0"/>
              <a:t>每次可以向某个方向推动一个机器人，直到机器人碰到障碍或者墙。</a:t>
            </a:r>
            <a:endParaRPr lang="en-US" altLang="zh-CN" dirty="0"/>
          </a:p>
          <a:p>
            <a:r>
              <a:rPr lang="zh-CN" altLang="en-US" dirty="0"/>
              <a:t>一个格子可以有多个机器人，编号连续的机器人会变成一个复合机器人。</a:t>
            </a:r>
            <a:endParaRPr lang="en-US" altLang="zh-CN" dirty="0"/>
          </a:p>
          <a:p>
            <a:r>
              <a:rPr lang="zh-CN" altLang="en-US" dirty="0"/>
              <a:t>求最少推动几次，得到复合机器人</a:t>
            </a:r>
            <a:r>
              <a:rPr lang="en-US" altLang="zh-CN" dirty="0"/>
              <a:t>1-9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49392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APIO2013</a:t>
            </a:r>
            <a:r>
              <a:rPr lang="zh-CN" altLang="en-US" dirty="0"/>
              <a:t>机器人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altLang="zh-CN" dirty="0" err="1"/>
              <a:t>dp</a:t>
            </a:r>
            <a:r>
              <a:rPr lang="en-US" altLang="zh-CN" dirty="0"/>
              <a:t>[l][r][x][y]</a:t>
            </a:r>
            <a:r>
              <a:rPr lang="zh-CN" altLang="en-US" dirty="0"/>
              <a:t>表示编号为</a:t>
            </a:r>
            <a:r>
              <a:rPr lang="en-US" altLang="zh-CN" dirty="0" err="1"/>
              <a:t>l~r</a:t>
            </a:r>
            <a:r>
              <a:rPr lang="zh-CN" altLang="en-US" dirty="0"/>
              <a:t>的机器人所在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这个位置时的最少推动次数。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dp</a:t>
            </a:r>
            <a:r>
              <a:rPr lang="en-US" altLang="zh-CN" dirty="0"/>
              <a:t>[l][r][x][y]=min{</a:t>
            </a:r>
            <a:r>
              <a:rPr lang="en-US" altLang="zh-CN" dirty="0" err="1"/>
              <a:t>dp</a:t>
            </a:r>
            <a:r>
              <a:rPr lang="en-US" altLang="zh-CN" dirty="0"/>
              <a:t>[l][k][x][y]+</a:t>
            </a:r>
            <a:r>
              <a:rPr lang="en-US" altLang="zh-CN" dirty="0" err="1"/>
              <a:t>dp</a:t>
            </a:r>
            <a:r>
              <a:rPr lang="en-US" altLang="zh-CN" dirty="0"/>
              <a:t>[k+1][r][x][y]}</a:t>
            </a:r>
            <a:r>
              <a:rPr lang="zh-CN" altLang="en-US" dirty="0"/>
              <a:t>或者</a:t>
            </a:r>
            <a:r>
              <a:rPr lang="en-US" altLang="zh-CN" dirty="0" err="1"/>
              <a:t>dp</a:t>
            </a:r>
            <a:r>
              <a:rPr lang="en-US" altLang="zh-CN" dirty="0"/>
              <a:t>[l][r][x][y]</a:t>
            </a:r>
            <a:r>
              <a:rPr lang="zh-CN" altLang="en-US" dirty="0"/>
              <a:t>由其它</a:t>
            </a:r>
            <a:r>
              <a:rPr lang="en-US" altLang="zh-CN" dirty="0" err="1"/>
              <a:t>dp</a:t>
            </a:r>
            <a:r>
              <a:rPr lang="en-US" altLang="zh-CN" dirty="0"/>
              <a:t>[l][r][x1][y1]</a:t>
            </a:r>
            <a:r>
              <a:rPr lang="zh-CN" altLang="en-US" dirty="0"/>
              <a:t>而来。</a:t>
            </a:r>
            <a:endParaRPr lang="en-US" altLang="zh-CN" dirty="0"/>
          </a:p>
          <a:p>
            <a:r>
              <a:rPr lang="zh-CN" altLang="en-US" dirty="0"/>
              <a:t>后者可以通过</a:t>
            </a:r>
            <a:r>
              <a:rPr lang="en-US" altLang="zh-CN" dirty="0"/>
              <a:t>SPFA</a:t>
            </a:r>
            <a:r>
              <a:rPr lang="zh-CN" altLang="en-US" dirty="0"/>
              <a:t>来解决。</a:t>
            </a:r>
            <a:endParaRPr lang="en-US" altLang="zh-CN" dirty="0"/>
          </a:p>
          <a:p>
            <a:r>
              <a:rPr lang="zh-CN" altLang="en-US" dirty="0"/>
              <a:t>这就是一个斯坦纳树的经典问题。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k^2*SPFA(</a:t>
            </a:r>
            <a:r>
              <a:rPr lang="en-US" altLang="zh-CN" dirty="0" err="1"/>
              <a:t>nm,nm</a:t>
            </a:r>
            <a:r>
              <a:rPr lang="en-US" altLang="zh-CN" dirty="0"/>
              <a:t>)+k^3*nm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7702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F39708-58AA-41AF-966E-26802F47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二分图判定问题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B580DA-12BA-4266-B1B9-EDCC8BFE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通过染色（离线）或者并查集（在线）来判断。</a:t>
            </a:r>
            <a:endParaRPr lang="en-US" altLang="zh-CN" dirty="0"/>
          </a:p>
          <a:p>
            <a:r>
              <a:rPr lang="zh-CN" altLang="en-US" dirty="0"/>
              <a:t>经典题：</a:t>
            </a:r>
            <a:r>
              <a:rPr lang="en-US" altLang="zh-CN" dirty="0"/>
              <a:t>NOIP</a:t>
            </a:r>
            <a:r>
              <a:rPr lang="zh-CN" altLang="en-US" dirty="0"/>
              <a:t>关押罪犯。</a:t>
            </a:r>
          </a:p>
        </p:txBody>
      </p:sp>
    </p:spTree>
    <p:extLst>
      <p:ext uri="{BB962C8B-B14F-4D97-AF65-F5344CB8AC3E}">
        <p14:creationId xmlns:p14="http://schemas.microsoft.com/office/powerpoint/2010/main" val="3960618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A05EA7-82F1-40C9-AD18-D92B257B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不经典的题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2AFE0B-CF78-4A22-A654-218DC169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给定一个无向图，问删哪些边之后这个图变成二分图。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321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BDF910-7B81-4A51-AAAD-0FADC0BB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6F2EAD-0389-44DD-8DAA-784E096D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考虑树的性质。</a:t>
            </a:r>
            <a:endParaRPr lang="en-US" altLang="zh-CN" dirty="0"/>
          </a:p>
          <a:p>
            <a:r>
              <a:rPr lang="zh-CN" altLang="en-US" dirty="0"/>
              <a:t>联通、边数</a:t>
            </a:r>
            <a:r>
              <a:rPr lang="en-US" altLang="zh-CN" dirty="0"/>
              <a:t>=</a:t>
            </a:r>
            <a:r>
              <a:rPr lang="zh-CN" altLang="en-US" dirty="0"/>
              <a:t>点数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只要一个点满足： </a:t>
            </a:r>
            <a:r>
              <a:rPr lang="en-US" altLang="zh-CN" dirty="0"/>
              <a:t>m-</a:t>
            </a:r>
            <a:r>
              <a:rPr lang="zh-CN" altLang="en-US" dirty="0"/>
              <a:t>度数</a:t>
            </a:r>
            <a:r>
              <a:rPr lang="en-US" altLang="zh-CN" dirty="0"/>
              <a:t>=n-2</a:t>
            </a:r>
            <a:r>
              <a:rPr lang="zh-CN" altLang="en-US" dirty="0"/>
              <a:t>，且不是割点，那么就符合条件。</a:t>
            </a:r>
          </a:p>
        </p:txBody>
      </p:sp>
    </p:spTree>
    <p:extLst>
      <p:ext uri="{BB962C8B-B14F-4D97-AF65-F5344CB8AC3E}">
        <p14:creationId xmlns:p14="http://schemas.microsoft.com/office/powerpoint/2010/main" val="1789351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2A644D-FA8F-4B85-BE63-475D8CA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A32CF8-D8FA-4818-9EE2-A456B050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不妨假设这个图是联通的，先求出搜索树，之后分为树边和非树边，连接的两个点深度相差偶数的非树边为偶弦，否则为奇弦。</a:t>
            </a:r>
            <a:endParaRPr lang="en-US" altLang="zh-CN" dirty="0"/>
          </a:p>
          <a:p>
            <a:r>
              <a:rPr lang="zh-CN" altLang="en-US" dirty="0"/>
              <a:t>若不存在偶弦，则删所有边都合法。</a:t>
            </a:r>
            <a:endParaRPr lang="en-US" altLang="zh-CN" dirty="0"/>
          </a:p>
          <a:p>
            <a:r>
              <a:rPr lang="zh-CN" altLang="en-US" dirty="0"/>
              <a:t>若存在偶弦，当且仅当只有一条偶弦时存在唯一删非树边的方案，因此我们只需考虑所有树边。</a:t>
            </a:r>
            <a:endParaRPr lang="en-US" altLang="zh-CN" dirty="0"/>
          </a:p>
          <a:p>
            <a:r>
              <a:rPr lang="zh-CN" altLang="en-US" dirty="0"/>
              <a:t>对于偶弦来说，答案肯定在这条链的边上，因此对这些链求一个交集。但这些还不一定是合法的，因为有奇弦，当有一条边既属于奇弦所在链又属于偶弦所在链时，不合法。</a:t>
            </a:r>
            <a:endParaRPr lang="en-US" altLang="zh-CN" dirty="0"/>
          </a:p>
          <a:p>
            <a:r>
              <a:rPr lang="zh-CN" altLang="en-US" dirty="0"/>
              <a:t>因此答案就是所有偶弦链的交减去所有奇弦链的并。</a:t>
            </a:r>
          </a:p>
        </p:txBody>
      </p:sp>
    </p:spTree>
    <p:extLst>
      <p:ext uri="{BB962C8B-B14F-4D97-AF65-F5344CB8AC3E}">
        <p14:creationId xmlns:p14="http://schemas.microsoft.com/office/powerpoint/2010/main" val="240101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986696-2B7D-4CD0-BB3E-45AB738A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F2B8F5B-5004-4CF5-8752-A7A6CB9F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二分图最大匹配：匈牙利算法，最大流。</a:t>
            </a:r>
            <a:endParaRPr lang="en-US" altLang="zh-CN" dirty="0"/>
          </a:p>
          <a:p>
            <a:r>
              <a:rPr lang="zh-CN" altLang="en-US" dirty="0"/>
              <a:t>二分图最大权匹配：</a:t>
            </a:r>
            <a:r>
              <a:rPr lang="en-US" altLang="zh-CN" dirty="0"/>
              <a:t>KM</a:t>
            </a:r>
            <a:r>
              <a:rPr lang="zh-CN" altLang="en-US" dirty="0"/>
              <a:t>算法，费用流。</a:t>
            </a:r>
            <a:endParaRPr lang="en-US" altLang="zh-CN" dirty="0"/>
          </a:p>
          <a:p>
            <a:r>
              <a:rPr lang="zh-CN" altLang="en-US" dirty="0"/>
              <a:t>一般图最大匹配：带花树。</a:t>
            </a:r>
            <a:endParaRPr lang="en-US" altLang="zh-CN" dirty="0"/>
          </a:p>
          <a:p>
            <a:r>
              <a:rPr lang="zh-CN" altLang="en-US" dirty="0"/>
              <a:t>一般图最大权匹配：带权带花树。</a:t>
            </a:r>
          </a:p>
        </p:txBody>
      </p:sp>
    </p:spTree>
    <p:extLst>
      <p:ext uri="{BB962C8B-B14F-4D97-AF65-F5344CB8AC3E}">
        <p14:creationId xmlns:p14="http://schemas.microsoft.com/office/powerpoint/2010/main" val="474976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9F2680-0C87-4B85-9FD2-5514BC3E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集训队互测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2B41FF-F118-46FA-A371-1B70C9BD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个奇数，将每个数拆成二进制后，都选择其中一位。使得最终所有数的异或和最大。</a:t>
            </a:r>
            <a:endParaRPr lang="en-US" altLang="zh-CN" dirty="0"/>
          </a:p>
          <a:p>
            <a:r>
              <a:rPr lang="en-US" altLang="zh-CN" dirty="0"/>
              <a:t>n&lt;=100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29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40AAA3-789F-41B3-B35D-7F6DF4CA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2EE327-05E1-4D9C-A11A-943CC6E6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个数放左边，每一位放右边。</a:t>
            </a:r>
            <a:endParaRPr lang="en-US" altLang="zh-CN" dirty="0"/>
          </a:p>
          <a:p>
            <a:r>
              <a:rPr lang="zh-CN" altLang="en-US" dirty="0"/>
              <a:t>连边跑最大权匹配即可。</a:t>
            </a:r>
          </a:p>
        </p:txBody>
      </p:sp>
    </p:spTree>
    <p:extLst>
      <p:ext uri="{BB962C8B-B14F-4D97-AF65-F5344CB8AC3E}">
        <p14:creationId xmlns:p14="http://schemas.microsoft.com/office/powerpoint/2010/main" val="310291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42E2CE-AB86-41ED-A710-7E981B6F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C2C35B-2FAC-4919-A562-ED3DB1CE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如果每件事情，只有对或错。</a:t>
            </a:r>
            <a:endParaRPr lang="en-US" altLang="zh-CN" dirty="0"/>
          </a:p>
          <a:p>
            <a:r>
              <a:rPr lang="zh-CN" altLang="en-US" dirty="0"/>
              <a:t>并且可能有任意对事情是有牵挂的，就是</a:t>
            </a:r>
            <a:r>
              <a:rPr lang="en-US" altLang="zh-CN" dirty="0"/>
              <a:t>2-sat</a:t>
            </a:r>
            <a:r>
              <a:rPr lang="zh-CN" altLang="en-US" dirty="0"/>
              <a:t>问题。</a:t>
            </a:r>
            <a:endParaRPr lang="en-US" altLang="zh-CN" dirty="0"/>
          </a:p>
          <a:p>
            <a:r>
              <a:rPr lang="zh-CN" altLang="en-US" dirty="0"/>
              <a:t>例如，如果</a:t>
            </a:r>
            <a:r>
              <a:rPr lang="en-US" altLang="zh-CN" dirty="0"/>
              <a:t>1</a:t>
            </a:r>
            <a:r>
              <a:rPr lang="zh-CN" altLang="en-US" dirty="0"/>
              <a:t>是对的，</a:t>
            </a:r>
            <a:r>
              <a:rPr lang="en-US" altLang="zh-CN" dirty="0"/>
              <a:t>2</a:t>
            </a:r>
            <a:r>
              <a:rPr lang="zh-CN" altLang="en-US" dirty="0"/>
              <a:t>是错的；如果</a:t>
            </a:r>
            <a:r>
              <a:rPr lang="en-US" altLang="zh-CN" dirty="0"/>
              <a:t>1</a:t>
            </a:r>
            <a:r>
              <a:rPr lang="zh-CN" altLang="en-US" dirty="0"/>
              <a:t>是错的，</a:t>
            </a:r>
            <a:r>
              <a:rPr lang="en-US" altLang="zh-CN" dirty="0"/>
              <a:t>2</a:t>
            </a:r>
            <a:r>
              <a:rPr lang="zh-CN" altLang="en-US" dirty="0"/>
              <a:t>是错的等等。</a:t>
            </a:r>
            <a:endParaRPr lang="en-US" altLang="zh-CN" dirty="0"/>
          </a:p>
          <a:p>
            <a:r>
              <a:rPr lang="zh-CN" altLang="en-US" dirty="0"/>
              <a:t>构图跑强连通。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2031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B476FE-B9E9-411C-BBE8-10C993B6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poj3683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2603BB-04FB-4795-9B21-768CBE80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对新人要结婚，第</a:t>
            </a:r>
            <a:r>
              <a:rPr lang="en-US" altLang="zh-CN" dirty="0" err="1"/>
              <a:t>i</a:t>
            </a:r>
            <a:r>
              <a:rPr lang="zh-CN" altLang="en-US" dirty="0"/>
              <a:t>对有两个时间段可以选</a:t>
            </a:r>
            <a:r>
              <a:rPr lang="en-US" altLang="zh-CN" dirty="0"/>
              <a:t>Ai</a:t>
            </a:r>
            <a:r>
              <a:rPr lang="zh-CN" altLang="en-US" dirty="0"/>
              <a:t>和</a:t>
            </a:r>
            <a:r>
              <a:rPr lang="en-US" altLang="zh-CN" dirty="0"/>
              <a:t>Bi</a:t>
            </a:r>
            <a:r>
              <a:rPr lang="zh-CN" altLang="en-US" dirty="0"/>
              <a:t>，它们结婚耗时</a:t>
            </a:r>
            <a:r>
              <a:rPr lang="en-US" altLang="zh-CN" dirty="0"/>
              <a:t>Di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不允许两对新人结婚时间有交集，问是否存在一种方案满足所有人都能结婚。</a:t>
            </a:r>
            <a:endParaRPr lang="en-US" altLang="zh-CN" dirty="0"/>
          </a:p>
          <a:p>
            <a:r>
              <a:rPr lang="en-US" altLang="zh-CN" dirty="0"/>
              <a:t>n&lt;=1000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65385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0E4499-861C-4A09-9EDF-DAEA293E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代表选择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E93B7D-C7C9-46F0-BA59-391E6D13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个党派，每个党派有</a:t>
            </a:r>
            <a:r>
              <a:rPr lang="en-US" altLang="zh-CN" dirty="0"/>
              <a:t>2</a:t>
            </a:r>
            <a:r>
              <a:rPr lang="zh-CN" altLang="en-US" dirty="0"/>
              <a:t>个代表，有</a:t>
            </a:r>
            <a:r>
              <a:rPr lang="en-US" altLang="zh-CN" dirty="0"/>
              <a:t>m</a:t>
            </a:r>
            <a:r>
              <a:rPr lang="zh-CN" altLang="en-US" dirty="0"/>
              <a:t>对代表存在矛盾。</a:t>
            </a:r>
            <a:endParaRPr lang="en-US" altLang="zh-CN" dirty="0"/>
          </a:p>
          <a:p>
            <a:r>
              <a:rPr lang="zh-CN" altLang="en-US" dirty="0"/>
              <a:t>现在要成立和平委员会，要求每个党派恰有一个代表，且不存在有矛盾的两个代表均在和平委员会中。</a:t>
            </a:r>
            <a:endParaRPr lang="en-US" altLang="zh-CN" dirty="0"/>
          </a:p>
          <a:p>
            <a:r>
              <a:rPr lang="zh-CN" altLang="en-US" dirty="0"/>
              <a:t>问是否存在一种合法方案。</a:t>
            </a:r>
          </a:p>
        </p:txBody>
      </p:sp>
    </p:spTree>
    <p:extLst>
      <p:ext uri="{BB962C8B-B14F-4D97-AF65-F5344CB8AC3E}">
        <p14:creationId xmlns:p14="http://schemas.microsoft.com/office/powerpoint/2010/main" val="409706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我们定义一张图的最短路为任意两点的最短路之和。</a:t>
            </a:r>
            <a:endParaRPr lang="en-US" altLang="zh-CN" dirty="0"/>
          </a:p>
          <a:p>
            <a:r>
              <a:rPr lang="zh-CN" altLang="en-US" dirty="0"/>
              <a:t>给定一个无权无向图，求每条边被删除时的图的最短路。</a:t>
            </a:r>
            <a:endParaRPr lang="en-US" altLang="zh-CN" dirty="0"/>
          </a:p>
          <a:p>
            <a:r>
              <a:rPr lang="en-US" altLang="zh-CN" dirty="0"/>
              <a:t>n&lt;=100,m&lt;=3000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图的最短路</a:t>
            </a:r>
          </a:p>
        </p:txBody>
      </p:sp>
    </p:spTree>
    <p:extLst>
      <p:ext uri="{BB962C8B-B14F-4D97-AF65-F5344CB8AC3E}">
        <p14:creationId xmlns:p14="http://schemas.microsoft.com/office/powerpoint/2010/main" val="2042611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对于每个点求出最短路树，这棵树一定有</a:t>
            </a:r>
            <a:r>
              <a:rPr lang="en-US" altLang="zh-CN" dirty="0"/>
              <a:t>n-1</a:t>
            </a:r>
            <a:r>
              <a:rPr lang="zh-CN" altLang="en-US" dirty="0"/>
              <a:t>条边，对于每条边被删除，若在最短路树上，则重新求一次最短路，否则直接统计答案。最短路可以用</a:t>
            </a:r>
            <a:r>
              <a:rPr lang="en-US" altLang="zh-CN" dirty="0"/>
              <a:t>BFS</a:t>
            </a:r>
            <a:r>
              <a:rPr lang="zh-CN" altLang="en-US" dirty="0"/>
              <a:t>代替。因此总复杂度为</a:t>
            </a:r>
            <a:r>
              <a:rPr lang="en-US" altLang="zh-CN" dirty="0"/>
              <a:t>n^2m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图的最短路</a:t>
            </a:r>
          </a:p>
        </p:txBody>
      </p:sp>
    </p:spTree>
    <p:extLst>
      <p:ext uri="{BB962C8B-B14F-4D97-AF65-F5344CB8AC3E}">
        <p14:creationId xmlns:p14="http://schemas.microsoft.com/office/powerpoint/2010/main" val="2484809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FAA79D-6C35-4DFD-BC7A-3D10411C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F3BE5A-E44A-4E52-A9D0-9CB020F7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给定一张图，维护两个操作。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加一条边。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查询存在多少点，删去它后，剩下的图的所有联通块均为链。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&lt;=10^5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07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1C03E4-0622-4160-971E-E5BA6C00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另一道水题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6DFFDA-F328-4EA3-83EE-A34D354C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构造一棵</a:t>
            </a:r>
            <a:r>
              <a:rPr lang="en-US" altLang="zh-CN" dirty="0"/>
              <a:t>n</a:t>
            </a:r>
            <a:r>
              <a:rPr lang="zh-CN" altLang="en-US" dirty="0"/>
              <a:t>个点，深度为</a:t>
            </a:r>
            <a:r>
              <a:rPr lang="en-US" altLang="zh-CN" dirty="0"/>
              <a:t>h</a:t>
            </a:r>
            <a:r>
              <a:rPr lang="zh-CN" altLang="en-US" dirty="0"/>
              <a:t>，最长链为</a:t>
            </a:r>
            <a:r>
              <a:rPr lang="en-US" altLang="zh-CN" dirty="0"/>
              <a:t>d</a:t>
            </a:r>
            <a:r>
              <a:rPr lang="zh-CN" altLang="en-US" dirty="0"/>
              <a:t>的树。保证一定有解。</a:t>
            </a:r>
            <a:endParaRPr lang="en-US" altLang="zh-CN" dirty="0"/>
          </a:p>
          <a:p>
            <a:r>
              <a:rPr lang="en-US" altLang="zh-CN" dirty="0" err="1"/>
              <a:t>n,h,d</a:t>
            </a:r>
            <a:r>
              <a:rPr lang="en-US" altLang="zh-CN" dirty="0"/>
              <a:t>&lt;=10^5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50570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09F5D5-6A1A-4876-8BB2-8B8E5ABE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5F46D39-3504-480B-85A2-B04F23F8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考虑链的性质：没有环，所有点的度数</a:t>
            </a:r>
            <a:r>
              <a:rPr lang="en-US" altLang="zh-CN" dirty="0"/>
              <a:t>&lt;=2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6164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447047-A98B-47AC-81EC-9D11E578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68A12D6-E8DB-4768-8C08-DF609134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假设这个点的度数超过</a:t>
            </a:r>
            <a:r>
              <a:rPr lang="en-US" altLang="zh-CN" dirty="0"/>
              <a:t>3</a:t>
            </a:r>
            <a:r>
              <a:rPr lang="zh-CN" altLang="en-US" dirty="0"/>
              <a:t>，答案一定是删去这个点，或者无解。</a:t>
            </a:r>
            <a:endParaRPr lang="en-US" altLang="zh-CN" dirty="0"/>
          </a:p>
          <a:p>
            <a:r>
              <a:rPr lang="zh-CN" altLang="en-US" dirty="0"/>
              <a:t>若这个点的度数恰好等于</a:t>
            </a:r>
            <a:r>
              <a:rPr lang="en-US" altLang="zh-CN" dirty="0"/>
              <a:t>3</a:t>
            </a:r>
            <a:r>
              <a:rPr lang="zh-CN" altLang="en-US" dirty="0"/>
              <a:t>，答案一定是删去这个点，或者删去它相邻的</a:t>
            </a:r>
            <a:r>
              <a:rPr lang="en-US" altLang="zh-CN" dirty="0"/>
              <a:t>3</a:t>
            </a:r>
            <a:r>
              <a:rPr lang="zh-CN" altLang="en-US" dirty="0"/>
              <a:t>个点中的某一个，或者无解。</a:t>
            </a:r>
            <a:endParaRPr lang="en-US" altLang="zh-CN" dirty="0"/>
          </a:p>
          <a:p>
            <a:r>
              <a:rPr lang="zh-CN" altLang="en-US" dirty="0"/>
              <a:t>此时我们只需在加边过程中找到这么一个点，维护删去这</a:t>
            </a:r>
            <a:r>
              <a:rPr lang="en-US" altLang="zh-CN" dirty="0"/>
              <a:t>4</a:t>
            </a:r>
            <a:r>
              <a:rPr lang="zh-CN" altLang="en-US" dirty="0"/>
              <a:t>个点后的图的并查集，以后每次加边利用并查集维护即可。</a:t>
            </a:r>
          </a:p>
        </p:txBody>
      </p:sp>
    </p:spTree>
    <p:extLst>
      <p:ext uri="{BB962C8B-B14F-4D97-AF65-F5344CB8AC3E}">
        <p14:creationId xmlns:p14="http://schemas.microsoft.com/office/powerpoint/2010/main" val="2846419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E6D383-A7FB-4E91-B6EA-AFD1510E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686789-7C65-41A1-9620-AD43B607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假如不存在一个点的度数超过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所有联通块要么是环，要么是链。</a:t>
            </a:r>
            <a:endParaRPr lang="en-US" altLang="zh-CN" dirty="0"/>
          </a:p>
          <a:p>
            <a:r>
              <a:rPr lang="zh-CN" altLang="en-US" dirty="0"/>
              <a:t>利用并查集来维护出现多少个环，以及环的长度即可。</a:t>
            </a:r>
          </a:p>
        </p:txBody>
      </p:sp>
    </p:spTree>
    <p:extLst>
      <p:ext uri="{BB962C8B-B14F-4D97-AF65-F5344CB8AC3E}">
        <p14:creationId xmlns:p14="http://schemas.microsoft.com/office/powerpoint/2010/main" val="257059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197D9D-3E1E-4F0E-B841-A543F49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C9B8D2-8993-42DE-A7BF-39DBE89A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给定一张图，两个操作。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：加入一条边。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：给定两个点，查询这两个点最早联通的时间。</a:t>
            </a:r>
            <a:endParaRPr lang="en-US" altLang="zh-CN" dirty="0"/>
          </a:p>
          <a:p>
            <a:r>
              <a:rPr lang="en-US" altLang="zh-CN" dirty="0" err="1"/>
              <a:t>n,Q</a:t>
            </a:r>
            <a:r>
              <a:rPr lang="en-US" altLang="zh-CN" dirty="0"/>
              <a:t>&lt;=10^5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028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8AD6F6-AC50-4A6B-A73E-51932843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290CAD-D9ED-4C85-AF00-F34C28328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看似是裸的动态树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用并查集启发式合并。</a:t>
            </a:r>
            <a:endParaRPr lang="en-US" altLang="zh-CN" dirty="0"/>
          </a:p>
          <a:p>
            <a:r>
              <a:rPr lang="zh-CN" altLang="en-US" dirty="0"/>
              <a:t>每次查询时暴力跑就可以了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631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2015#8 The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条有向边的图，构造每条边的边权（边权为正整数），令</a:t>
            </a:r>
            <a:r>
              <a:rPr lang="en-US" altLang="zh-CN" dirty="0"/>
              <a:t>d(x)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x</a:t>
            </a:r>
            <a:r>
              <a:rPr lang="zh-CN" altLang="en-US" dirty="0"/>
              <a:t>的最短路，使得存在点</a:t>
            </a:r>
            <a:r>
              <a:rPr lang="en-US" altLang="zh-CN" dirty="0" err="1"/>
              <a:t>i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满足</a:t>
            </a:r>
            <a:r>
              <a:rPr lang="en-US" altLang="zh-CN" dirty="0"/>
              <a:t>d(1)&lt;d(2)&lt;…&lt;d(</a:t>
            </a:r>
            <a:r>
              <a:rPr lang="en-US" altLang="zh-CN" dirty="0" err="1"/>
              <a:t>i</a:t>
            </a:r>
            <a:r>
              <a:rPr lang="en-US" altLang="zh-CN" dirty="0"/>
              <a:t>)&gt;d(i+1)&gt;…&gt;d(n)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n&lt;=300000,m&lt;=600000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10464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2015#8 The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从两边向中间构造。</a:t>
            </a:r>
            <a:endParaRPr lang="en-US" altLang="zh-CN" dirty="0"/>
          </a:p>
          <a:p>
            <a:r>
              <a:rPr lang="zh-CN" altLang="en-US" dirty="0"/>
              <a:t>若点</a:t>
            </a:r>
            <a:r>
              <a:rPr lang="en-US" altLang="zh-CN" dirty="0"/>
              <a:t>x</a:t>
            </a:r>
            <a:r>
              <a:rPr lang="zh-CN" altLang="en-US" dirty="0"/>
              <a:t>满足已知</a:t>
            </a:r>
            <a:r>
              <a:rPr lang="en-US" altLang="zh-CN" dirty="0"/>
              <a:t>d(1)~d(x-1)</a:t>
            </a:r>
            <a:r>
              <a:rPr lang="zh-CN" altLang="en-US" dirty="0"/>
              <a:t>或者已知</a:t>
            </a:r>
            <a:r>
              <a:rPr lang="en-US" altLang="zh-CN" dirty="0"/>
              <a:t>d(x+1)~d(n)</a:t>
            </a:r>
            <a:r>
              <a:rPr lang="zh-CN" altLang="en-US" dirty="0"/>
              <a:t>并且已知的</a:t>
            </a:r>
            <a:r>
              <a:rPr lang="en-US" altLang="zh-CN" dirty="0"/>
              <a:t>d</a:t>
            </a:r>
            <a:r>
              <a:rPr lang="zh-CN" altLang="en-US" dirty="0"/>
              <a:t>能够到达</a:t>
            </a:r>
            <a:r>
              <a:rPr lang="en-US" altLang="zh-CN" dirty="0"/>
              <a:t>x</a:t>
            </a:r>
            <a:r>
              <a:rPr lang="zh-CN" altLang="en-US" dirty="0"/>
              <a:t>，构造出</a:t>
            </a:r>
            <a:r>
              <a:rPr lang="en-US" altLang="zh-CN" dirty="0"/>
              <a:t>d(x)</a:t>
            </a:r>
            <a:r>
              <a:rPr lang="zh-CN" altLang="en-US" dirty="0"/>
              <a:t>满足当前最大</a:t>
            </a:r>
            <a:r>
              <a:rPr lang="en-US" altLang="zh-CN" dirty="0"/>
              <a:t>d</a:t>
            </a:r>
            <a:r>
              <a:rPr lang="zh-CN" altLang="en-US" dirty="0"/>
              <a:t>的值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这么做显然能符合题目要求。</a:t>
            </a:r>
            <a:endParaRPr lang="en-US" altLang="zh-CN" dirty="0"/>
          </a:p>
          <a:p>
            <a:r>
              <a:rPr lang="zh-CN" altLang="en-US" dirty="0"/>
              <a:t>时间复杂度为</a:t>
            </a:r>
            <a:r>
              <a:rPr lang="en-US" altLang="zh-CN" dirty="0"/>
              <a:t>O(m)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AD810A-E116-43AE-9EBA-74223F7C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CC9E27-5DC3-4367-A00D-1C49FC39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首先构造一条长为</a:t>
            </a:r>
            <a:r>
              <a:rPr lang="en-US" altLang="zh-CN" dirty="0"/>
              <a:t>d</a:t>
            </a:r>
            <a:r>
              <a:rPr lang="zh-CN" altLang="en-US" dirty="0"/>
              <a:t>的链，然后把中间一个点拎起来当根。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相等，那么剩余点都连到第二个点，否则都连到根上。</a:t>
            </a:r>
          </a:p>
        </p:txBody>
      </p:sp>
    </p:spTree>
    <p:extLst>
      <p:ext uri="{BB962C8B-B14F-4D97-AF65-F5344CB8AC3E}">
        <p14:creationId xmlns:p14="http://schemas.microsoft.com/office/powerpoint/2010/main" val="109075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1F76B6-5203-4BA1-8FD9-33F4809B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CF666B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210F55-1830-4ED4-9893-FF292ED1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给定一张边权均为</a:t>
            </a:r>
            <a:r>
              <a:rPr lang="en-US" altLang="zh-CN" dirty="0"/>
              <a:t>1</a:t>
            </a:r>
            <a:r>
              <a:rPr lang="zh-CN" altLang="en-US" dirty="0"/>
              <a:t>的有向图，求四个不同的点</a:t>
            </a:r>
            <a:r>
              <a:rPr lang="en-US" altLang="zh-CN" dirty="0"/>
              <a:t>A,B,C,D</a:t>
            </a:r>
            <a:r>
              <a:rPr lang="zh-CN" altLang="en-US" dirty="0"/>
              <a:t>，使得</a:t>
            </a:r>
            <a:r>
              <a:rPr lang="en-US" altLang="zh-CN" dirty="0" smtClean="0"/>
              <a:t>dis[A][B</a:t>
            </a:r>
            <a:r>
              <a:rPr lang="en-US" altLang="zh-CN" dirty="0"/>
              <a:t>]</a:t>
            </a:r>
            <a:r>
              <a:rPr lang="en-US" altLang="zh-CN" dirty="0" smtClean="0"/>
              <a:t>+dis</a:t>
            </a:r>
            <a:r>
              <a:rPr lang="en-US" altLang="zh-CN" dirty="0" smtClean="0"/>
              <a:t>[</a:t>
            </a:r>
            <a:r>
              <a:rPr lang="en-US" altLang="zh-CN" dirty="0" smtClean="0"/>
              <a:t>B][C</a:t>
            </a:r>
            <a:r>
              <a:rPr lang="en-US" altLang="zh-CN" dirty="0"/>
              <a:t>]</a:t>
            </a:r>
            <a:r>
              <a:rPr lang="en-US" altLang="zh-CN" dirty="0" smtClean="0"/>
              <a:t>+dis[C][D</a:t>
            </a:r>
            <a:r>
              <a:rPr lang="en-US" altLang="zh-CN" dirty="0"/>
              <a:t>]</a:t>
            </a:r>
            <a:r>
              <a:rPr lang="zh-CN" altLang="en-US" dirty="0" smtClean="0"/>
              <a:t>尽可能</a:t>
            </a:r>
            <a:r>
              <a:rPr lang="zh-CN" altLang="en-US" dirty="0"/>
              <a:t>大。</a:t>
            </a:r>
            <a:endParaRPr lang="en-US" altLang="zh-CN" dirty="0"/>
          </a:p>
          <a:p>
            <a:r>
              <a:rPr lang="en-US" altLang="zh-CN" dirty="0"/>
              <a:t>n&lt;=3000</a:t>
            </a:r>
            <a:r>
              <a:rPr lang="zh-CN" altLang="en-US" dirty="0"/>
              <a:t>，</a:t>
            </a:r>
            <a:r>
              <a:rPr lang="en-US" altLang="zh-CN" dirty="0"/>
              <a:t>m&lt;=5000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][0~2]</a:t>
            </a:r>
          </a:p>
          <a:p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][0~2]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2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771D66-CC22-445A-953F-1B99572B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33EBA8-5530-425D-B0E0-54C3B5B2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  <a:r>
              <a:rPr lang="en-US" altLang="zh-CN" dirty="0"/>
              <a:t>f(i,0-2)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出发最远、次远、第三远的点，</a:t>
            </a:r>
            <a:r>
              <a:rPr lang="en-US" altLang="zh-CN" dirty="0"/>
              <a:t>g(i,0-2)</a:t>
            </a:r>
            <a:r>
              <a:rPr lang="zh-CN" altLang="en-US" dirty="0"/>
              <a:t>表示到达</a:t>
            </a:r>
            <a:r>
              <a:rPr lang="en-US" altLang="zh-CN" dirty="0" err="1"/>
              <a:t>i</a:t>
            </a:r>
            <a:r>
              <a:rPr lang="zh-CN" altLang="en-US" dirty="0"/>
              <a:t>最远、次元、第三远的点。</a:t>
            </a:r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B,C</a:t>
            </a:r>
            <a:r>
              <a:rPr lang="zh-CN" altLang="en-US" dirty="0"/>
              <a:t>，之后从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的点阵中找最大值即可。</a:t>
            </a:r>
          </a:p>
        </p:txBody>
      </p:sp>
    </p:spTree>
    <p:extLst>
      <p:ext uri="{BB962C8B-B14F-4D97-AF65-F5344CB8AC3E}">
        <p14:creationId xmlns:p14="http://schemas.microsoft.com/office/powerpoint/2010/main" val="250214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E39CB7-C0BC-4F16-A22A-F78131EA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CF543B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535DCF-6C5C-4E4A-8F2A-937E8158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给定一张边权均为</a:t>
            </a:r>
            <a:r>
              <a:rPr lang="en-US" altLang="zh-CN" dirty="0"/>
              <a:t>1</a:t>
            </a:r>
            <a:r>
              <a:rPr lang="zh-CN" altLang="en-US" dirty="0"/>
              <a:t>的无向图。</a:t>
            </a:r>
            <a:endParaRPr lang="en-US" altLang="zh-CN" dirty="0"/>
          </a:p>
          <a:p>
            <a:r>
              <a:rPr lang="zh-CN" altLang="en-US" dirty="0"/>
              <a:t>问至少需要保留多少边，使得</a:t>
            </a:r>
            <a:r>
              <a:rPr lang="en-US" altLang="zh-CN" dirty="0"/>
              <a:t>a1</a:t>
            </a:r>
            <a:r>
              <a:rPr lang="zh-CN" altLang="en-US" dirty="0"/>
              <a:t>到</a:t>
            </a:r>
            <a:r>
              <a:rPr lang="en-US" altLang="zh-CN" dirty="0"/>
              <a:t>b1</a:t>
            </a:r>
            <a:r>
              <a:rPr lang="zh-CN" altLang="en-US" dirty="0"/>
              <a:t>的最短路不超过</a:t>
            </a: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到</a:t>
            </a:r>
            <a:r>
              <a:rPr lang="en-US" altLang="zh-CN" dirty="0"/>
              <a:t>b2</a:t>
            </a:r>
            <a:r>
              <a:rPr lang="zh-CN" altLang="en-US" dirty="0"/>
              <a:t>的最短路不超过</a:t>
            </a:r>
            <a:r>
              <a:rPr lang="en-US" altLang="zh-CN" dirty="0"/>
              <a:t>l2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n&lt;=500</a:t>
            </a:r>
            <a:r>
              <a:rPr lang="zh-CN" altLang="en-US" dirty="0"/>
              <a:t>，</a:t>
            </a:r>
            <a:r>
              <a:rPr lang="en-US" altLang="zh-CN" dirty="0"/>
              <a:t>m&lt;=n^2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(a1,b1)+d(a2,b2)-com(…)</a:t>
            </a:r>
          </a:p>
          <a:p>
            <a:r>
              <a:rPr lang="en-US" altLang="zh-CN" dirty="0" smtClean="0"/>
              <a:t>(X,…,y)</a:t>
            </a:r>
          </a:p>
          <a:p>
            <a:r>
              <a:rPr lang="en-US" altLang="zh-CN" dirty="0" smtClean="0"/>
              <a:t>(a1,X)+(Y,B1),(A1,Y)+(x,b1)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73451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1039</TotalTime>
  <Words>2987</Words>
  <Application>Microsoft Office PowerPoint</Application>
  <PresentationFormat>自定义</PresentationFormat>
  <Paragraphs>215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柏林</vt:lpstr>
      <vt:lpstr>图论</vt:lpstr>
      <vt:lpstr>关于图论的基础知识</vt:lpstr>
      <vt:lpstr>一道水题</vt:lpstr>
      <vt:lpstr>PowerPoint 演示文稿</vt:lpstr>
      <vt:lpstr>另一道水题</vt:lpstr>
      <vt:lpstr>PowerPoint 演示文稿</vt:lpstr>
      <vt:lpstr>CF666B</vt:lpstr>
      <vt:lpstr>PowerPoint 演示文稿</vt:lpstr>
      <vt:lpstr>CF543B</vt:lpstr>
      <vt:lpstr>PowerPoint 演示文稿</vt:lpstr>
      <vt:lpstr>BZOJ2143</vt:lpstr>
      <vt:lpstr>PowerPoint 演示文稿</vt:lpstr>
      <vt:lpstr>WF 2012E</vt:lpstr>
      <vt:lpstr>PowerPoint 演示文稿</vt:lpstr>
      <vt:lpstr>割点问题</vt:lpstr>
      <vt:lpstr>PowerPoint 演示文稿</vt:lpstr>
      <vt:lpstr>CF 295B</vt:lpstr>
      <vt:lpstr>PowerPoint 演示文稿</vt:lpstr>
      <vt:lpstr>HNOI2009最小圈</vt:lpstr>
      <vt:lpstr>PowerPoint 演示文稿</vt:lpstr>
      <vt:lpstr>脑洞题</vt:lpstr>
      <vt:lpstr>混合图</vt:lpstr>
      <vt:lpstr>PowerPoint 演示文稿</vt:lpstr>
      <vt:lpstr>PKU2017校赛</vt:lpstr>
      <vt:lpstr>PowerPoint 演示文稿</vt:lpstr>
      <vt:lpstr>最短路</vt:lpstr>
      <vt:lpstr>PowerPoint 演示文稿</vt:lpstr>
      <vt:lpstr>hdu 4903</vt:lpstr>
      <vt:lpstr>PowerPoint 演示文稿</vt:lpstr>
      <vt:lpstr>CC Chef and Graph Queries</vt:lpstr>
      <vt:lpstr>PowerPoint 演示文稿</vt:lpstr>
      <vt:lpstr>斯坦纳树</vt:lpstr>
      <vt:lpstr>PowerPoint 演示文稿</vt:lpstr>
      <vt:lpstr>WC2008 游览计划</vt:lpstr>
      <vt:lpstr>PowerPoint 演示文稿</vt:lpstr>
      <vt:lpstr>APIO2013机器人</vt:lpstr>
      <vt:lpstr>APIO2013机器人</vt:lpstr>
      <vt:lpstr>二分图判定问题</vt:lpstr>
      <vt:lpstr>不经典的题</vt:lpstr>
      <vt:lpstr>PowerPoint 演示文稿</vt:lpstr>
      <vt:lpstr>匹配问题</vt:lpstr>
      <vt:lpstr>2016集训队互测</vt:lpstr>
      <vt:lpstr>PowerPoint 演示文稿</vt:lpstr>
      <vt:lpstr>2-sat</vt:lpstr>
      <vt:lpstr>poj3683</vt:lpstr>
      <vt:lpstr>代表选择</vt:lpstr>
      <vt:lpstr>图的最短路</vt:lpstr>
      <vt:lpstr>图的最短路</vt:lpstr>
      <vt:lpstr>网络</vt:lpstr>
      <vt:lpstr>PowerPoint 演示文稿</vt:lpstr>
      <vt:lpstr>PowerPoint 演示文稿</vt:lpstr>
      <vt:lpstr>PowerPoint 演示文稿</vt:lpstr>
      <vt:lpstr>联通</vt:lpstr>
      <vt:lpstr>PowerPoint 演示文稿</vt:lpstr>
      <vt:lpstr>2015#8 The Path</vt:lpstr>
      <vt:lpstr>2015#8 The 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张浩威</dc:creator>
  <cp:lastModifiedBy>teacher</cp:lastModifiedBy>
  <cp:revision>25</cp:revision>
  <dcterms:created xsi:type="dcterms:W3CDTF">2018-01-08T02:41:45Z</dcterms:created>
  <dcterms:modified xsi:type="dcterms:W3CDTF">2018-01-16T00:52:12Z</dcterms:modified>
</cp:coreProperties>
</file>