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3"/>
  </p:notesMasterIdLst>
  <p:sldIdLst>
    <p:sldId id="256" r:id="rId2"/>
    <p:sldId id="368" r:id="rId3"/>
    <p:sldId id="369" r:id="rId4"/>
    <p:sldId id="374" r:id="rId5"/>
    <p:sldId id="375" r:id="rId6"/>
    <p:sldId id="376" r:id="rId7"/>
    <p:sldId id="269" r:id="rId8"/>
    <p:sldId id="271" r:id="rId9"/>
    <p:sldId id="272" r:id="rId10"/>
    <p:sldId id="273" r:id="rId11"/>
    <p:sldId id="274" r:id="rId12"/>
    <p:sldId id="284" r:id="rId13"/>
    <p:sldId id="275" r:id="rId14"/>
    <p:sldId id="277" r:id="rId15"/>
    <p:sldId id="293" r:id="rId16"/>
    <p:sldId id="294" r:id="rId17"/>
    <p:sldId id="278" r:id="rId18"/>
    <p:sldId id="295" r:id="rId19"/>
    <p:sldId id="296" r:id="rId20"/>
    <p:sldId id="358" r:id="rId21"/>
    <p:sldId id="359" r:id="rId22"/>
    <p:sldId id="377" r:id="rId23"/>
    <p:sldId id="362" r:id="rId24"/>
    <p:sldId id="363" r:id="rId25"/>
    <p:sldId id="364" r:id="rId26"/>
    <p:sldId id="360" r:id="rId27"/>
    <p:sldId id="361" r:id="rId28"/>
    <p:sldId id="279" r:id="rId29"/>
    <p:sldId id="297" r:id="rId30"/>
    <p:sldId id="298" r:id="rId31"/>
    <p:sldId id="299" r:id="rId32"/>
    <p:sldId id="300" r:id="rId33"/>
    <p:sldId id="280" r:id="rId34"/>
    <p:sldId id="301" r:id="rId35"/>
    <p:sldId id="302" r:id="rId36"/>
    <p:sldId id="303" r:id="rId37"/>
    <p:sldId id="304" r:id="rId38"/>
    <p:sldId id="305" r:id="rId39"/>
    <p:sldId id="306" r:id="rId40"/>
    <p:sldId id="281" r:id="rId41"/>
    <p:sldId id="310" r:id="rId42"/>
    <p:sldId id="311" r:id="rId43"/>
    <p:sldId id="312" r:id="rId44"/>
    <p:sldId id="354" r:id="rId45"/>
    <p:sldId id="355" r:id="rId46"/>
    <p:sldId id="356" r:id="rId47"/>
    <p:sldId id="282" r:id="rId48"/>
    <p:sldId id="315" r:id="rId49"/>
    <p:sldId id="316" r:id="rId50"/>
    <p:sldId id="317" r:id="rId51"/>
    <p:sldId id="283" r:id="rId52"/>
    <p:sldId id="318" r:id="rId53"/>
    <p:sldId id="319" r:id="rId54"/>
    <p:sldId id="322" r:id="rId55"/>
    <p:sldId id="323" r:id="rId56"/>
    <p:sldId id="324" r:id="rId57"/>
    <p:sldId id="326" r:id="rId58"/>
    <p:sldId id="327" r:id="rId59"/>
    <p:sldId id="338" r:id="rId60"/>
    <p:sldId id="339" r:id="rId61"/>
    <p:sldId id="340" r:id="rId62"/>
    <p:sldId id="341" r:id="rId63"/>
    <p:sldId id="342" r:id="rId64"/>
    <p:sldId id="343" r:id="rId65"/>
    <p:sldId id="344" r:id="rId66"/>
    <p:sldId id="345" r:id="rId67"/>
    <p:sldId id="346" r:id="rId68"/>
    <p:sldId id="347" r:id="rId69"/>
    <p:sldId id="348" r:id="rId70"/>
    <p:sldId id="349" r:id="rId71"/>
    <p:sldId id="350" r:id="rId72"/>
    <p:sldId id="351" r:id="rId73"/>
    <p:sldId id="353" r:id="rId74"/>
    <p:sldId id="357" r:id="rId75"/>
    <p:sldId id="365" r:id="rId76"/>
    <p:sldId id="366" r:id="rId77"/>
    <p:sldId id="367" r:id="rId78"/>
    <p:sldId id="370" r:id="rId79"/>
    <p:sldId id="371" r:id="rId80"/>
    <p:sldId id="372" r:id="rId81"/>
    <p:sldId id="373" r:id="rId8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2D369-EF0D-4420-A4CE-9116474A111E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7F9F0-2296-4CD9-AD38-CA1C9985C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390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7F9F0-2296-4CD9-AD38-CA1C9985CF1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59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14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49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01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937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47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521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496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221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83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10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75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85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28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90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1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6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94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214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dp</a:t>
            </a:r>
            <a:r>
              <a:rPr lang="zh-CN" altLang="en-US" dirty="0"/>
              <a:t>入门与优化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——alpq654321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4544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动态规划最基本的优化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2132856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：单调队列优化。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：矩阵乘法加速。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：线段树优化。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：斜率优化。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：常数优化。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：四边形不等式优化。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：决策单调性优化。</a:t>
            </a:r>
            <a:endParaRPr lang="en-US" altLang="zh-CN" dirty="0"/>
          </a:p>
          <a:p>
            <a:r>
              <a:rPr lang="en-US" altLang="zh-CN" dirty="0"/>
              <a:t>8</a:t>
            </a:r>
            <a:r>
              <a:rPr lang="zh-CN" altLang="en-US" dirty="0"/>
              <a:t>：迷之优化。</a:t>
            </a:r>
          </a:p>
        </p:txBody>
      </p:sp>
    </p:spTree>
    <p:extLst>
      <p:ext uri="{BB962C8B-B14F-4D97-AF65-F5344CB8AC3E}">
        <p14:creationId xmlns:p14="http://schemas.microsoft.com/office/powerpoint/2010/main" val="39150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个数，选择其中若干数，使得每连续</a:t>
            </a:r>
            <a:r>
              <a:rPr lang="en-US" altLang="zh-CN" dirty="0"/>
              <a:t>k</a:t>
            </a:r>
            <a:r>
              <a:rPr lang="zh-CN" altLang="en-US" dirty="0"/>
              <a:t>个数中都至少有一个数被选中，且选出的数的和最小。</a:t>
            </a:r>
            <a:endParaRPr lang="en-US" altLang="zh-CN" dirty="0"/>
          </a:p>
          <a:p>
            <a:r>
              <a:rPr lang="en-US" altLang="zh-CN" dirty="0"/>
              <a:t>k&lt;=n&lt;=1000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k&lt;=n&lt;=100000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007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令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表示前</a:t>
            </a:r>
            <a:r>
              <a:rPr lang="en-US" altLang="zh-CN" dirty="0" err="1"/>
              <a:t>i</a:t>
            </a:r>
            <a:r>
              <a:rPr lang="zh-CN" altLang="en-US" dirty="0"/>
              <a:t>个数满足题目要求且第</a:t>
            </a:r>
            <a:r>
              <a:rPr lang="en-US" altLang="zh-CN" dirty="0" err="1"/>
              <a:t>i</a:t>
            </a:r>
            <a:r>
              <a:rPr lang="zh-CN" altLang="en-US" dirty="0"/>
              <a:t>个数被选中，这样的情况下选出的数的和最少是多少。</a:t>
            </a:r>
            <a:endParaRPr lang="en-US" altLang="zh-CN" dirty="0"/>
          </a:p>
          <a:p>
            <a:r>
              <a:rPr lang="zh-CN" altLang="en-US" dirty="0"/>
              <a:t>通过枚举上一个被选出的数</a:t>
            </a:r>
            <a:r>
              <a:rPr lang="en-US" altLang="zh-CN" dirty="0"/>
              <a:t>j</a:t>
            </a:r>
            <a:r>
              <a:rPr lang="zh-CN" altLang="en-US" dirty="0"/>
              <a:t>在哪里，有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]=min{</a:t>
            </a:r>
            <a:r>
              <a:rPr lang="en-US" altLang="zh-CN" dirty="0" err="1"/>
              <a:t>dp</a:t>
            </a:r>
            <a:r>
              <a:rPr lang="en-US" altLang="zh-CN" dirty="0"/>
              <a:t>[j]+a[</a:t>
            </a:r>
            <a:r>
              <a:rPr lang="en-US" altLang="zh-CN" dirty="0" err="1"/>
              <a:t>i</a:t>
            </a:r>
            <a:r>
              <a:rPr lang="en-US" altLang="zh-CN" dirty="0"/>
              <a:t>]}</a:t>
            </a:r>
            <a:r>
              <a:rPr lang="zh-CN" altLang="en-US" dirty="0"/>
              <a:t>，其中要满足的条件为</a:t>
            </a:r>
            <a:r>
              <a:rPr lang="en-US" altLang="zh-CN" dirty="0" err="1"/>
              <a:t>i</a:t>
            </a:r>
            <a:r>
              <a:rPr lang="en-US" altLang="zh-CN" dirty="0"/>
              <a:t>-j&lt;=k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时间复杂度为</a:t>
            </a:r>
            <a:r>
              <a:rPr lang="en-US" altLang="zh-CN" dirty="0"/>
              <a:t>n^2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4544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单调队列优化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观察式子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]=min{</a:t>
            </a:r>
            <a:r>
              <a:rPr lang="en-US" altLang="zh-CN" dirty="0" err="1"/>
              <a:t>dp</a:t>
            </a:r>
            <a:r>
              <a:rPr lang="en-US" altLang="zh-CN" dirty="0"/>
              <a:t>[j]}+a[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。</a:t>
            </a:r>
            <a:r>
              <a:rPr lang="en-US" altLang="zh-CN" dirty="0"/>
              <a:t> (</a:t>
            </a:r>
            <a:r>
              <a:rPr lang="en-US" altLang="zh-CN" dirty="0" err="1"/>
              <a:t>i</a:t>
            </a:r>
            <a:r>
              <a:rPr lang="en-US" altLang="zh-CN" dirty="0"/>
              <a:t>-j&lt;=k)</a:t>
            </a:r>
          </a:p>
          <a:p>
            <a:r>
              <a:rPr lang="zh-CN" altLang="en-US" dirty="0"/>
              <a:t>对于两个决策</a:t>
            </a:r>
            <a:r>
              <a:rPr lang="en-US" altLang="zh-CN" dirty="0"/>
              <a:t>j1,j2,</a:t>
            </a:r>
            <a:r>
              <a:rPr lang="zh-CN" altLang="en-US" dirty="0"/>
              <a:t>满足</a:t>
            </a:r>
            <a:r>
              <a:rPr lang="en-US" altLang="zh-CN" dirty="0"/>
              <a:t>j1&lt;j2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dirty="0" err="1"/>
              <a:t>dp</a:t>
            </a:r>
            <a:r>
              <a:rPr lang="en-US" altLang="zh-CN" dirty="0"/>
              <a:t>[j1]&lt;</a:t>
            </a:r>
            <a:r>
              <a:rPr lang="en-US" altLang="zh-CN" dirty="0" err="1"/>
              <a:t>dp</a:t>
            </a:r>
            <a:r>
              <a:rPr lang="en-US" altLang="zh-CN" dirty="0"/>
              <a:t>[j2]</a:t>
            </a:r>
            <a:r>
              <a:rPr lang="zh-CN" altLang="en-US" dirty="0"/>
              <a:t>，则当</a:t>
            </a:r>
            <a:r>
              <a:rPr lang="en-US" altLang="zh-CN" dirty="0"/>
              <a:t>i-j1&gt;k</a:t>
            </a:r>
            <a:r>
              <a:rPr lang="zh-CN" altLang="en-US" dirty="0"/>
              <a:t>，</a:t>
            </a:r>
            <a:r>
              <a:rPr lang="en-US" altLang="zh-CN" dirty="0"/>
              <a:t>i-j2&lt;=k</a:t>
            </a:r>
            <a:r>
              <a:rPr lang="zh-CN" altLang="en-US" dirty="0"/>
              <a:t>时，</a:t>
            </a:r>
            <a:r>
              <a:rPr lang="en-US" altLang="zh-CN" dirty="0"/>
              <a:t>j2</a:t>
            </a:r>
            <a:r>
              <a:rPr lang="zh-CN" altLang="en-US" dirty="0"/>
              <a:t>能代替</a:t>
            </a:r>
            <a:r>
              <a:rPr lang="en-US" altLang="zh-CN" dirty="0"/>
              <a:t>j1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dirty="0" err="1"/>
              <a:t>dp</a:t>
            </a:r>
            <a:r>
              <a:rPr lang="en-US" altLang="zh-CN" dirty="0"/>
              <a:t>[j1]&gt;=</a:t>
            </a:r>
            <a:r>
              <a:rPr lang="en-US" altLang="zh-CN" dirty="0" err="1"/>
              <a:t>dp</a:t>
            </a:r>
            <a:r>
              <a:rPr lang="en-US" altLang="zh-CN" dirty="0"/>
              <a:t>[j2]</a:t>
            </a:r>
            <a:r>
              <a:rPr lang="zh-CN" altLang="en-US" dirty="0"/>
              <a:t>，则无论何时，</a:t>
            </a:r>
            <a:r>
              <a:rPr lang="en-US" altLang="zh-CN" dirty="0"/>
              <a:t>j1</a:t>
            </a:r>
            <a:r>
              <a:rPr lang="zh-CN" altLang="en-US" dirty="0"/>
              <a:t>都不可能比</a:t>
            </a:r>
            <a:r>
              <a:rPr lang="en-US" altLang="zh-CN" dirty="0"/>
              <a:t>j2</a:t>
            </a:r>
            <a:r>
              <a:rPr lang="zh-CN" altLang="en-US" dirty="0"/>
              <a:t>优，可以直接删除。</a:t>
            </a:r>
            <a:endParaRPr lang="en-US" altLang="zh-CN" dirty="0"/>
          </a:p>
          <a:p>
            <a:r>
              <a:rPr lang="zh-CN" altLang="en-US" dirty="0"/>
              <a:t>每次在队列末尾插入删除一个数或者在队首删除一个数，且该队列始终保持单调递增。</a:t>
            </a:r>
            <a:endParaRPr lang="en-US" altLang="zh-CN" dirty="0"/>
          </a:p>
          <a:p>
            <a:r>
              <a:rPr lang="zh-CN" altLang="en-US" dirty="0"/>
              <a:t>因此称为单调队列优化。</a:t>
            </a:r>
            <a:endParaRPr lang="en-US" altLang="zh-CN" dirty="0"/>
          </a:p>
          <a:p>
            <a:r>
              <a:rPr lang="zh-CN" altLang="en-US" dirty="0"/>
              <a:t>每个数进入队列出队列一次，转移是</a:t>
            </a:r>
            <a:r>
              <a:rPr lang="en-US" altLang="zh-CN" dirty="0"/>
              <a:t>O(1)</a:t>
            </a:r>
            <a:r>
              <a:rPr lang="zh-CN" altLang="en-US" dirty="0"/>
              <a:t>的，总时间复杂度为</a:t>
            </a:r>
            <a:r>
              <a:rPr lang="en-US" altLang="zh-CN" dirty="0"/>
              <a:t>O(n)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134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最长上升子序列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给定一个长为</a:t>
            </a:r>
            <a:r>
              <a:rPr lang="en-US" altLang="zh-CN" dirty="0"/>
              <a:t>n</a:t>
            </a:r>
            <a:r>
              <a:rPr lang="zh-CN" altLang="en-US" dirty="0"/>
              <a:t>的序列，求其最长上升子序列。</a:t>
            </a:r>
            <a:endParaRPr lang="en-US" altLang="zh-CN" dirty="0"/>
          </a:p>
          <a:p>
            <a:r>
              <a:rPr lang="en-US" altLang="zh-CN" dirty="0"/>
              <a:t>n&lt;=100000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0222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最长上升子序列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令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表示以</a:t>
            </a:r>
            <a:r>
              <a:rPr lang="en-US" altLang="zh-CN" dirty="0" err="1"/>
              <a:t>i</a:t>
            </a:r>
            <a:r>
              <a:rPr lang="zh-CN" altLang="en-US" dirty="0"/>
              <a:t>结尾的最长上升子序列。</a:t>
            </a:r>
            <a:endParaRPr lang="en-US" altLang="zh-CN" dirty="0"/>
          </a:p>
          <a:p>
            <a:r>
              <a:rPr lang="zh-CN" altLang="en-US" dirty="0"/>
              <a:t>枚举它上一个位置在哪里。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]=max{</a:t>
            </a:r>
            <a:r>
              <a:rPr lang="en-US" altLang="zh-CN" dirty="0" err="1"/>
              <a:t>dp</a:t>
            </a:r>
            <a:r>
              <a:rPr lang="en-US" altLang="zh-CN" dirty="0"/>
              <a:t>[j]+1}</a:t>
            </a:r>
            <a:r>
              <a:rPr lang="zh-CN" altLang="en-US" dirty="0"/>
              <a:t>。</a:t>
            </a:r>
            <a:r>
              <a:rPr lang="en-US" altLang="zh-CN" dirty="0"/>
              <a:t>(a[j]&lt;a[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</a:p>
          <a:p>
            <a:r>
              <a:rPr lang="zh-CN" altLang="en-US" dirty="0"/>
              <a:t>时间复杂度为</a:t>
            </a:r>
            <a:r>
              <a:rPr lang="en-US" altLang="zh-CN" dirty="0"/>
              <a:t>n^2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6669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考虑到条件只有</a:t>
            </a:r>
            <a:r>
              <a:rPr lang="en-US" altLang="zh-CN" dirty="0"/>
              <a:t>a[j]&lt;a[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，我们只需找</a:t>
            </a:r>
            <a:r>
              <a:rPr lang="en-US" altLang="zh-CN" dirty="0"/>
              <a:t>a[x]</a:t>
            </a:r>
            <a:r>
              <a:rPr lang="zh-CN" altLang="en-US" dirty="0"/>
              <a:t>在</a:t>
            </a:r>
            <a:r>
              <a:rPr lang="en-US" altLang="zh-CN" dirty="0"/>
              <a:t>1~a[</a:t>
            </a:r>
            <a:r>
              <a:rPr lang="en-US" altLang="zh-CN" dirty="0" err="1"/>
              <a:t>i</a:t>
            </a:r>
            <a:r>
              <a:rPr lang="en-US" altLang="zh-CN" dirty="0"/>
              <a:t>]-1</a:t>
            </a:r>
            <a:r>
              <a:rPr lang="zh-CN" altLang="en-US" dirty="0"/>
              <a:t>之间的</a:t>
            </a:r>
            <a:r>
              <a:rPr lang="en-US" altLang="zh-CN" dirty="0" err="1"/>
              <a:t>dp</a:t>
            </a:r>
            <a:r>
              <a:rPr lang="zh-CN" altLang="en-US" dirty="0"/>
              <a:t>值最大的那个值就可以了。</a:t>
            </a:r>
            <a:endParaRPr lang="en-US" altLang="zh-CN" dirty="0"/>
          </a:p>
          <a:p>
            <a:r>
              <a:rPr lang="zh-CN" altLang="en-US" dirty="0"/>
              <a:t>这显然可以用线段树来维护。</a:t>
            </a:r>
            <a:endParaRPr lang="en-US" altLang="zh-CN" dirty="0"/>
          </a:p>
          <a:p>
            <a:r>
              <a:rPr lang="zh-CN" altLang="en-US" dirty="0"/>
              <a:t>这棵线段树只要支持单点修改与区间查询最大值就可以了。</a:t>
            </a:r>
            <a:endParaRPr lang="en-US" altLang="zh-CN" dirty="0"/>
          </a:p>
          <a:p>
            <a:r>
              <a:rPr lang="zh-CN" altLang="en-US" dirty="0"/>
              <a:t>时间复杂度为</a:t>
            </a:r>
            <a:r>
              <a:rPr lang="en-US" altLang="zh-CN" dirty="0" err="1"/>
              <a:t>nlgn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3787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特别行动队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</a:t>
            </a:r>
            <a:r>
              <a:rPr lang="en-US" altLang="zh-CN" dirty="0"/>
              <a:t>3</a:t>
            </a:r>
            <a:r>
              <a:rPr lang="zh-CN" altLang="en-US" dirty="0"/>
              <a:t>个参数</a:t>
            </a:r>
            <a:r>
              <a:rPr lang="en-US" altLang="zh-CN" dirty="0" err="1"/>
              <a:t>a,b,c</a:t>
            </a:r>
            <a:r>
              <a:rPr lang="zh-CN" altLang="en-US" dirty="0"/>
              <a:t>以及一个长为</a:t>
            </a:r>
            <a:r>
              <a:rPr lang="en-US" altLang="zh-CN" dirty="0"/>
              <a:t>n</a:t>
            </a:r>
            <a:r>
              <a:rPr lang="zh-CN" altLang="en-US" dirty="0"/>
              <a:t>的序列</a:t>
            </a:r>
            <a:r>
              <a:rPr lang="en-US" altLang="zh-CN" dirty="0"/>
              <a:t>di</a:t>
            </a:r>
            <a:r>
              <a:rPr lang="zh-CN" altLang="en-US" dirty="0"/>
              <a:t>，将其分为若干段，每一段的得分为</a:t>
            </a:r>
            <a:r>
              <a:rPr lang="en-US" altLang="zh-CN" dirty="0"/>
              <a:t>a*sum^2+b*</a:t>
            </a:r>
            <a:r>
              <a:rPr lang="en-US" altLang="zh-CN" dirty="0" err="1"/>
              <a:t>sum+c</a:t>
            </a:r>
            <a:r>
              <a:rPr lang="zh-CN" altLang="en-US" dirty="0"/>
              <a:t>，其中</a:t>
            </a:r>
            <a:r>
              <a:rPr lang="en-US" altLang="zh-CN" dirty="0"/>
              <a:t>sum</a:t>
            </a:r>
            <a:r>
              <a:rPr lang="zh-CN" altLang="en-US" dirty="0"/>
              <a:t>表示</a:t>
            </a:r>
            <a:r>
              <a:rPr lang="en-US" altLang="zh-CN" dirty="0"/>
              <a:t>di</a:t>
            </a:r>
            <a:r>
              <a:rPr lang="zh-CN" altLang="en-US" dirty="0"/>
              <a:t>的总和，设计方案使得总得分最大。</a:t>
            </a:r>
            <a:endParaRPr lang="en-US" altLang="zh-CN" dirty="0"/>
          </a:p>
          <a:p>
            <a:r>
              <a:rPr lang="en-US" altLang="zh-CN" dirty="0"/>
              <a:t>n&lt;=1000000</a:t>
            </a:r>
            <a:r>
              <a:rPr lang="zh-CN" altLang="en-US" dirty="0"/>
              <a:t>。</a:t>
            </a:r>
            <a:r>
              <a:rPr lang="en-US" altLang="zh-CN" dirty="0"/>
              <a:t>-5&lt;=a&lt;=-1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025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特别行动队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令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</a:t>
            </a:r>
            <a:r>
              <a:rPr lang="en-US" altLang="zh-CN" dirty="0"/>
              <a:t>1~i</a:t>
            </a:r>
            <a:r>
              <a:rPr lang="zh-CN" altLang="en-US" dirty="0"/>
              <a:t>的人已经分好组，这种情况下的最大得分。</a:t>
            </a:r>
            <a:endParaRPr lang="en-US" altLang="zh-CN" dirty="0"/>
          </a:p>
          <a:p>
            <a:r>
              <a:rPr lang="zh-CN" altLang="en-US" dirty="0"/>
              <a:t>枚举上一组是以</a:t>
            </a:r>
            <a:r>
              <a:rPr lang="en-US" altLang="zh-CN" dirty="0"/>
              <a:t>j</a:t>
            </a:r>
            <a:r>
              <a:rPr lang="zh-CN" altLang="en-US" dirty="0"/>
              <a:t>结尾的。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]=max{</a:t>
            </a:r>
            <a:r>
              <a:rPr lang="en-US" altLang="zh-CN" dirty="0" err="1"/>
              <a:t>dp</a:t>
            </a:r>
            <a:r>
              <a:rPr lang="en-US" altLang="zh-CN" dirty="0"/>
              <a:t>[j]+(s[</a:t>
            </a:r>
            <a:r>
              <a:rPr lang="en-US" altLang="zh-CN" dirty="0" err="1"/>
              <a:t>i</a:t>
            </a:r>
            <a:r>
              <a:rPr lang="en-US" altLang="zh-CN" dirty="0"/>
              <a:t>]-s[j])^2*a+(s[</a:t>
            </a:r>
            <a:r>
              <a:rPr lang="en-US" altLang="zh-CN" dirty="0" err="1"/>
              <a:t>i</a:t>
            </a:r>
            <a:r>
              <a:rPr lang="en-US" altLang="zh-CN" dirty="0"/>
              <a:t>]-s[j])*</a:t>
            </a:r>
            <a:r>
              <a:rPr lang="en-US" altLang="zh-CN" dirty="0" err="1"/>
              <a:t>b+c</a:t>
            </a:r>
            <a:r>
              <a:rPr lang="en-US" altLang="zh-CN" dirty="0"/>
              <a:t>}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其中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</a:t>
            </a:r>
            <a:r>
              <a:rPr lang="en-US" altLang="zh-CN" dirty="0"/>
              <a:t>d[1]~d[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的和。</a:t>
            </a:r>
            <a:endParaRPr lang="en-US" altLang="zh-CN" dirty="0"/>
          </a:p>
          <a:p>
            <a:r>
              <a:rPr lang="zh-CN" altLang="en-US" dirty="0"/>
              <a:t>时间复杂度为</a:t>
            </a:r>
            <a:r>
              <a:rPr lang="en-US" altLang="zh-CN" dirty="0"/>
              <a:t>n^2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256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特别行动队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我们假设从</a:t>
            </a:r>
            <a:r>
              <a:rPr lang="en-US" altLang="zh-CN" dirty="0"/>
              <a:t>x</a:t>
            </a:r>
            <a:r>
              <a:rPr lang="zh-CN" altLang="en-US" dirty="0"/>
              <a:t>转移会比从</a:t>
            </a:r>
            <a:r>
              <a:rPr lang="en-US" altLang="zh-CN" dirty="0"/>
              <a:t>y</a:t>
            </a:r>
            <a:r>
              <a:rPr lang="zh-CN" altLang="en-US" dirty="0"/>
              <a:t>转移更优且</a:t>
            </a:r>
            <a:r>
              <a:rPr lang="en-US" altLang="zh-CN" dirty="0"/>
              <a:t>x&lt;y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 err="1"/>
              <a:t>dp</a:t>
            </a:r>
            <a:r>
              <a:rPr lang="en-US" altLang="zh-CN" dirty="0"/>
              <a:t>[x]+(s[</a:t>
            </a:r>
            <a:r>
              <a:rPr lang="en-US" altLang="zh-CN" dirty="0" err="1"/>
              <a:t>i</a:t>
            </a:r>
            <a:r>
              <a:rPr lang="en-US" altLang="zh-CN" dirty="0"/>
              <a:t>]-s[x])*(s[</a:t>
            </a:r>
            <a:r>
              <a:rPr lang="en-US" altLang="zh-CN" dirty="0" err="1"/>
              <a:t>i</a:t>
            </a:r>
            <a:r>
              <a:rPr lang="en-US" altLang="zh-CN" dirty="0"/>
              <a:t>]-s[x])*a+(s[</a:t>
            </a:r>
            <a:r>
              <a:rPr lang="en-US" altLang="zh-CN" dirty="0" err="1"/>
              <a:t>i</a:t>
            </a:r>
            <a:r>
              <a:rPr lang="en-US" altLang="zh-CN" dirty="0"/>
              <a:t>]-s[x])*</a:t>
            </a:r>
            <a:r>
              <a:rPr lang="en-US" altLang="zh-CN" dirty="0" err="1"/>
              <a:t>b+c</a:t>
            </a:r>
            <a:r>
              <a:rPr lang="en-US" altLang="zh-CN" dirty="0"/>
              <a:t>&gt;</a:t>
            </a:r>
            <a:r>
              <a:rPr lang="en-US" altLang="zh-CN" dirty="0" err="1"/>
              <a:t>dp</a:t>
            </a:r>
            <a:r>
              <a:rPr lang="en-US" altLang="zh-CN" dirty="0"/>
              <a:t>[y]+(s[</a:t>
            </a:r>
            <a:r>
              <a:rPr lang="en-US" altLang="zh-CN" dirty="0" err="1"/>
              <a:t>i</a:t>
            </a:r>
            <a:r>
              <a:rPr lang="en-US" altLang="zh-CN" dirty="0"/>
              <a:t>]-s[y])*(s[</a:t>
            </a:r>
            <a:r>
              <a:rPr lang="en-US" altLang="zh-CN" dirty="0" err="1"/>
              <a:t>i</a:t>
            </a:r>
            <a:r>
              <a:rPr lang="en-US" altLang="zh-CN" dirty="0"/>
              <a:t>]-s[y])*a+(s[</a:t>
            </a:r>
            <a:r>
              <a:rPr lang="en-US" altLang="zh-CN" dirty="0" err="1"/>
              <a:t>i</a:t>
            </a:r>
            <a:r>
              <a:rPr lang="en-US" altLang="zh-CN" dirty="0"/>
              <a:t>]-s[y])*</a:t>
            </a:r>
            <a:r>
              <a:rPr lang="en-US" altLang="zh-CN" dirty="0" err="1"/>
              <a:t>b+c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将其变形有</a:t>
            </a:r>
            <a:endParaRPr lang="en-US" altLang="zh-CN" dirty="0"/>
          </a:p>
          <a:p>
            <a:r>
              <a:rPr lang="en-US" altLang="zh-CN" dirty="0" err="1"/>
              <a:t>dp</a:t>
            </a:r>
            <a:r>
              <a:rPr lang="en-US" altLang="zh-CN" dirty="0"/>
              <a:t>[x]+s[x]*s[x]*a-2*s[</a:t>
            </a:r>
            <a:r>
              <a:rPr lang="en-US" altLang="zh-CN" dirty="0" err="1"/>
              <a:t>i</a:t>
            </a:r>
            <a:r>
              <a:rPr lang="en-US" altLang="zh-CN" dirty="0"/>
              <a:t>]*s[x]*a-s[x]*b&gt;</a:t>
            </a:r>
            <a:r>
              <a:rPr lang="en-US" altLang="zh-CN" dirty="0" err="1"/>
              <a:t>dp</a:t>
            </a:r>
            <a:r>
              <a:rPr lang="en-US" altLang="zh-CN" dirty="0"/>
              <a:t>[y]+s[y]*s[y]*a-2*s[</a:t>
            </a:r>
            <a:r>
              <a:rPr lang="en-US" altLang="zh-CN" dirty="0" err="1"/>
              <a:t>i</a:t>
            </a:r>
            <a:r>
              <a:rPr lang="en-US" altLang="zh-CN" dirty="0"/>
              <a:t>]*s[y]*a-s[y]*b</a:t>
            </a:r>
          </a:p>
          <a:p>
            <a:r>
              <a:rPr lang="zh-CN" altLang="en-US" dirty="0"/>
              <a:t>移项得</a:t>
            </a:r>
            <a:r>
              <a:rPr lang="en-US" altLang="zh-CN" dirty="0"/>
              <a:t>((</a:t>
            </a:r>
            <a:r>
              <a:rPr lang="en-US" altLang="zh-CN" dirty="0" err="1"/>
              <a:t>dp</a:t>
            </a:r>
            <a:r>
              <a:rPr lang="en-US" altLang="zh-CN" dirty="0"/>
              <a:t>[x]+s[x]*s[x]*a-s[x]*b)-(</a:t>
            </a:r>
            <a:r>
              <a:rPr lang="en-US" altLang="zh-CN" dirty="0" err="1"/>
              <a:t>dp</a:t>
            </a:r>
            <a:r>
              <a:rPr lang="en-US" altLang="zh-CN" dirty="0"/>
              <a:t>[y]+s[y]*s[y]*a-s[y]*b))&gt; (2*s[</a:t>
            </a:r>
            <a:r>
              <a:rPr lang="en-US" altLang="zh-CN" dirty="0" err="1"/>
              <a:t>i</a:t>
            </a:r>
            <a:r>
              <a:rPr lang="en-US" altLang="zh-CN" dirty="0"/>
              <a:t>]*a*s[x]-2*s[</a:t>
            </a:r>
            <a:r>
              <a:rPr lang="en-US" altLang="zh-CN" dirty="0" err="1"/>
              <a:t>i</a:t>
            </a:r>
            <a:r>
              <a:rPr lang="en-US" altLang="zh-CN" dirty="0"/>
              <a:t>]*a*s[y])</a:t>
            </a:r>
          </a:p>
          <a:p>
            <a:r>
              <a:rPr lang="zh-CN" altLang="en-US" dirty="0"/>
              <a:t>我们将第所有点</a:t>
            </a:r>
            <a:r>
              <a:rPr lang="en-US" altLang="zh-CN" dirty="0" err="1"/>
              <a:t>j</a:t>
            </a:r>
            <a:r>
              <a:rPr lang="zh-CN" altLang="en-US" dirty="0"/>
              <a:t>在坐标轴上用</a:t>
            </a:r>
            <a:r>
              <a:rPr lang="en-US" altLang="zh-CN" dirty="0"/>
              <a:t>(2*s[j]*</a:t>
            </a:r>
            <a:r>
              <a:rPr lang="en-US" altLang="zh-CN" dirty="0" err="1"/>
              <a:t>a,dp</a:t>
            </a:r>
            <a:r>
              <a:rPr lang="en-US" altLang="zh-CN" dirty="0"/>
              <a:t>[j]+s[j]*s[j]*a-s[j]*b)</a:t>
            </a:r>
            <a:r>
              <a:rPr lang="zh-CN" altLang="en-US" dirty="0"/>
              <a:t>表示出来。</a:t>
            </a:r>
            <a:endParaRPr lang="en-US" altLang="zh-CN" dirty="0"/>
          </a:p>
          <a:p>
            <a:r>
              <a:rPr lang="zh-CN" altLang="en-US" dirty="0"/>
              <a:t>我们将两点</a:t>
            </a:r>
            <a:r>
              <a:rPr lang="en-US" altLang="zh-CN" dirty="0" err="1"/>
              <a:t>x,y</a:t>
            </a:r>
            <a:r>
              <a:rPr lang="zh-CN" altLang="en-US" dirty="0"/>
              <a:t>之间斜率用</a:t>
            </a:r>
            <a:r>
              <a:rPr lang="en-US" altLang="zh-CN" dirty="0"/>
              <a:t>k(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来表示。对于当前状态</a:t>
            </a:r>
            <a:r>
              <a:rPr lang="en-US" altLang="zh-CN" dirty="0" err="1"/>
              <a:t>i</a:t>
            </a:r>
            <a:r>
              <a:rPr lang="zh-CN" altLang="en-US" dirty="0"/>
              <a:t>，若最优状态为</a:t>
            </a:r>
            <a:r>
              <a:rPr lang="en-US" altLang="zh-CN" dirty="0"/>
              <a:t>p</a:t>
            </a:r>
            <a:r>
              <a:rPr lang="zh-CN" altLang="en-US" dirty="0"/>
              <a:t>，对于所有</a:t>
            </a:r>
            <a:r>
              <a:rPr lang="en-US" altLang="zh-CN" dirty="0"/>
              <a:t>j&lt;p</a:t>
            </a:r>
            <a:r>
              <a:rPr lang="zh-CN" altLang="en-US" dirty="0"/>
              <a:t>有</a:t>
            </a:r>
            <a:r>
              <a:rPr lang="en-US" altLang="zh-CN" dirty="0"/>
              <a:t>k(</a:t>
            </a:r>
            <a:r>
              <a:rPr lang="en-US" altLang="zh-CN" dirty="0" err="1"/>
              <a:t>j,p</a:t>
            </a:r>
            <a:r>
              <a:rPr lang="en-US" altLang="zh-CN" dirty="0"/>
              <a:t>)&gt;=s[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；对于所有</a:t>
            </a:r>
            <a:r>
              <a:rPr lang="en-US" altLang="zh-CN" dirty="0"/>
              <a:t>j&gt;p</a:t>
            </a:r>
            <a:r>
              <a:rPr lang="zh-CN" altLang="en-US" dirty="0"/>
              <a:t>，有</a:t>
            </a:r>
            <a:r>
              <a:rPr lang="en-US" altLang="zh-CN" dirty="0"/>
              <a:t>k(</a:t>
            </a:r>
            <a:r>
              <a:rPr lang="en-US" altLang="zh-CN" dirty="0" err="1"/>
              <a:t>p,j</a:t>
            </a:r>
            <a:r>
              <a:rPr lang="en-US" altLang="zh-CN" dirty="0"/>
              <a:t>)&lt;s[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，由于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单调递增，因此满足单调性。</a:t>
            </a:r>
            <a:endParaRPr lang="en-US" altLang="zh-CN" dirty="0"/>
          </a:p>
          <a:p>
            <a:r>
              <a:rPr lang="zh-CN" altLang="en-US" dirty="0"/>
              <a:t>因此我们可以用队列来维护这个凸包，时间复杂度为</a:t>
            </a:r>
            <a:r>
              <a:rPr lang="en-US" altLang="zh-CN" dirty="0"/>
              <a:t>O(n)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159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热身题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个人，第</a:t>
            </a:r>
            <a:r>
              <a:rPr lang="en-US" altLang="zh-CN" dirty="0" err="1"/>
              <a:t>i</a:t>
            </a:r>
            <a:r>
              <a:rPr lang="zh-CN" altLang="en-US" dirty="0"/>
              <a:t>个人会发表自己的意见，形如以下</a:t>
            </a:r>
            <a:r>
              <a:rPr lang="en-US" altLang="zh-CN" dirty="0"/>
              <a:t>4</a:t>
            </a:r>
            <a:r>
              <a:rPr lang="zh-CN" altLang="en-US" dirty="0"/>
              <a:t>种。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第</a:t>
            </a:r>
            <a:r>
              <a:rPr lang="en-US" altLang="zh-CN" dirty="0"/>
              <a:t>k</a:t>
            </a:r>
            <a:r>
              <a:rPr lang="zh-CN" altLang="en-US" dirty="0"/>
              <a:t>个人是好人。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第</a:t>
            </a:r>
            <a:r>
              <a:rPr lang="en-US" altLang="zh-CN" dirty="0"/>
              <a:t>k</a:t>
            </a:r>
            <a:r>
              <a:rPr lang="zh-CN" altLang="en-US" dirty="0"/>
              <a:t>个人是坏人。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如果第</a:t>
            </a:r>
            <a:r>
              <a:rPr lang="en-US" altLang="zh-CN" dirty="0"/>
              <a:t>k1</a:t>
            </a:r>
            <a:r>
              <a:rPr lang="zh-CN" altLang="en-US" dirty="0"/>
              <a:t>个人是好人，则第</a:t>
            </a:r>
            <a:r>
              <a:rPr lang="en-US" altLang="zh-CN" dirty="0"/>
              <a:t>k2</a:t>
            </a:r>
            <a:r>
              <a:rPr lang="zh-CN" altLang="en-US" dirty="0"/>
              <a:t>个人是坏人。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如果第</a:t>
            </a:r>
            <a:r>
              <a:rPr lang="en-US" altLang="zh-CN" dirty="0"/>
              <a:t>k1</a:t>
            </a:r>
            <a:r>
              <a:rPr lang="zh-CN" altLang="en-US" dirty="0"/>
              <a:t>个人是坏人，则第</a:t>
            </a:r>
            <a:r>
              <a:rPr lang="en-US" altLang="zh-CN" dirty="0"/>
              <a:t>k2</a:t>
            </a:r>
            <a:r>
              <a:rPr lang="zh-CN" altLang="en-US" dirty="0"/>
              <a:t>个人是好人。</a:t>
            </a:r>
            <a:endParaRPr lang="en-US" altLang="zh-CN" dirty="0"/>
          </a:p>
          <a:p>
            <a:r>
              <a:rPr lang="zh-CN" altLang="en-US" dirty="0"/>
              <a:t>好人一定说真话，坏人不一定说真话，求这</a:t>
            </a:r>
            <a:r>
              <a:rPr lang="en-US" altLang="zh-CN" dirty="0"/>
              <a:t>n</a:t>
            </a:r>
            <a:r>
              <a:rPr lang="zh-CN" altLang="en-US" dirty="0"/>
              <a:t>个人最多有多少人是好人。</a:t>
            </a:r>
            <a:endParaRPr lang="en-US" altLang="zh-CN" dirty="0"/>
          </a:p>
          <a:p>
            <a:r>
              <a:rPr lang="en-US" altLang="zh-CN" dirty="0"/>
              <a:t>n&lt;=1000</a:t>
            </a:r>
            <a:r>
              <a:rPr lang="zh-CN" altLang="en-US" dirty="0"/>
              <a:t>，</a:t>
            </a:r>
            <a:r>
              <a:rPr lang="en-US" altLang="zh-CN" dirty="0"/>
              <a:t>1&lt;=i-k,i-k1,i-k2&lt;=10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0675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机器分配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家公司，</a:t>
            </a:r>
            <a:r>
              <a:rPr lang="en-US" altLang="zh-CN" dirty="0"/>
              <a:t>m</a:t>
            </a:r>
            <a:r>
              <a:rPr lang="zh-CN" altLang="en-US" dirty="0"/>
              <a:t>台机器。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zh-CN" altLang="en-US" dirty="0"/>
              <a:t>家公司拥有</a:t>
            </a:r>
            <a:r>
              <a:rPr lang="en-US" altLang="zh-CN" dirty="0"/>
              <a:t>j</a:t>
            </a:r>
            <a:r>
              <a:rPr lang="zh-CN" altLang="en-US" dirty="0"/>
              <a:t>台机器的收益为</a:t>
            </a:r>
            <a:r>
              <a:rPr lang="en-US" altLang="zh-CN" dirty="0" err="1"/>
              <a:t>ai,j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合理分配</a:t>
            </a:r>
            <a:r>
              <a:rPr lang="en-US" altLang="zh-CN" dirty="0"/>
              <a:t>m</a:t>
            </a:r>
            <a:r>
              <a:rPr lang="zh-CN" altLang="en-US" dirty="0"/>
              <a:t>台机器使得收益最大。</a:t>
            </a:r>
            <a:endParaRPr lang="en-US" altLang="zh-CN" dirty="0"/>
          </a:p>
          <a:p>
            <a:r>
              <a:rPr lang="en-US" altLang="zh-CN" dirty="0" err="1"/>
              <a:t>n,m</a:t>
            </a:r>
            <a:r>
              <a:rPr lang="en-US" altLang="zh-CN" dirty="0"/>
              <a:t>&lt;=100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2833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机器分配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令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表示前</a:t>
            </a:r>
            <a:r>
              <a:rPr lang="en-US" altLang="zh-CN" dirty="0" err="1"/>
              <a:t>i</a:t>
            </a:r>
            <a:r>
              <a:rPr lang="zh-CN" altLang="en-US" dirty="0"/>
              <a:t>家公司拥有</a:t>
            </a:r>
            <a:r>
              <a:rPr lang="en-US" altLang="zh-CN" dirty="0"/>
              <a:t>j</a:t>
            </a:r>
            <a:r>
              <a:rPr lang="zh-CN" altLang="en-US" dirty="0"/>
              <a:t>台机器的最大收益。</a:t>
            </a:r>
            <a:endParaRPr lang="en-US" altLang="zh-CN" dirty="0"/>
          </a:p>
          <a:p>
            <a:r>
              <a:rPr lang="zh-CN" altLang="en-US" dirty="0"/>
              <a:t>枚举下一家公司有多少台机器。</a:t>
            </a:r>
            <a:endParaRPr lang="en-US" altLang="zh-CN" dirty="0"/>
          </a:p>
          <a:p>
            <a:r>
              <a:rPr lang="zh-CN" altLang="en-US" dirty="0"/>
              <a:t>即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][j]+a[i+1][k]-&gt;</a:t>
            </a:r>
            <a:r>
              <a:rPr lang="en-US" altLang="zh-CN" dirty="0" err="1"/>
              <a:t>dp</a:t>
            </a:r>
            <a:r>
              <a:rPr lang="en-US" altLang="zh-CN" dirty="0"/>
              <a:t>[i+1][</a:t>
            </a:r>
            <a:r>
              <a:rPr lang="en-US" altLang="zh-CN" dirty="0" err="1"/>
              <a:t>j+k</a:t>
            </a:r>
            <a:r>
              <a:rPr lang="en-US" altLang="zh-CN" dirty="0"/>
              <a:t>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时间复杂度为</a:t>
            </a:r>
            <a:r>
              <a:rPr lang="en-US" altLang="zh-CN" dirty="0"/>
              <a:t>m^2n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4122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</a:t>
            </a:r>
            <a:r>
              <a:rPr lang="en-US" altLang="zh-CN" dirty="0"/>
              <a:t>n</a:t>
            </a:r>
            <a:r>
              <a:rPr lang="zh-CN" altLang="en-US" dirty="0"/>
              <a:t>个数，每次可以删除其中连续若干个数字，要求其数字个数</a:t>
            </a:r>
            <a:r>
              <a:rPr lang="en-US" altLang="zh-CN" dirty="0"/>
              <a:t>&gt;=2</a:t>
            </a:r>
            <a:r>
              <a:rPr lang="zh-CN" altLang="en-US" dirty="0"/>
              <a:t>且为等差数列，等差数列的差值</a:t>
            </a:r>
            <a:r>
              <a:rPr lang="en-US" altLang="zh-CN" dirty="0"/>
              <a:t>k</a:t>
            </a:r>
            <a:r>
              <a:rPr lang="zh-CN" altLang="en-US" dirty="0"/>
              <a:t>∈</a:t>
            </a:r>
            <a:r>
              <a:rPr lang="en-US" altLang="zh-CN" dirty="0"/>
              <a:t>A</a:t>
            </a:r>
            <a:r>
              <a:rPr lang="zh-CN" altLang="en-US" dirty="0"/>
              <a:t>，集合</a:t>
            </a:r>
            <a:r>
              <a:rPr lang="en-US" altLang="zh-CN" dirty="0"/>
              <a:t>A</a:t>
            </a:r>
            <a:r>
              <a:rPr lang="zh-CN" altLang="en-US" dirty="0"/>
              <a:t>给定。</a:t>
            </a:r>
            <a:endParaRPr lang="en-US" altLang="zh-CN" dirty="0"/>
          </a:p>
          <a:p>
            <a:r>
              <a:rPr lang="zh-CN" altLang="en-US" dirty="0"/>
              <a:t>求至多能删除多少数字。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zh-CN" altLang="en-US" dirty="0"/>
              <a:t>游戏</a:t>
            </a:r>
          </a:p>
        </p:txBody>
      </p:sp>
    </p:spTree>
    <p:extLst>
      <p:ext uri="{BB962C8B-B14F-4D97-AF65-F5344CB8AC3E}">
        <p14:creationId xmlns:p14="http://schemas.microsoft.com/office/powerpoint/2010/main" val="392687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D++</a:t>
            </a:r>
            <a:r>
              <a:rPr lang="zh-CN" altLang="en-US" dirty="0"/>
              <a:t>游戏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</a:t>
            </a:r>
            <a:r>
              <a:rPr lang="en-US" altLang="zh-CN" dirty="0"/>
              <a:t>n</a:t>
            </a:r>
            <a:r>
              <a:rPr lang="zh-CN" altLang="en-US" dirty="0"/>
              <a:t>个数，每次可以选择消去连续</a:t>
            </a:r>
            <a:r>
              <a:rPr lang="en-US" altLang="zh-CN" dirty="0"/>
              <a:t>k</a:t>
            </a:r>
            <a:r>
              <a:rPr lang="zh-CN" altLang="en-US" dirty="0"/>
              <a:t>个数，要求这</a:t>
            </a:r>
            <a:r>
              <a:rPr lang="en-US" altLang="zh-CN" dirty="0"/>
              <a:t>k</a:t>
            </a:r>
            <a:r>
              <a:rPr lang="zh-CN" altLang="en-US" dirty="0"/>
              <a:t>个数满足等差序列并且</a:t>
            </a:r>
            <a:r>
              <a:rPr lang="en-US" altLang="zh-CN" dirty="0"/>
              <a:t>p&lt;=k&lt;=q</a:t>
            </a:r>
            <a:r>
              <a:rPr lang="zh-CN" altLang="en-US" dirty="0"/>
              <a:t>。</a:t>
            </a:r>
            <a:r>
              <a:rPr lang="en-US" altLang="zh-CN" dirty="0"/>
              <a:t>(</a:t>
            </a:r>
            <a:r>
              <a:rPr lang="en-US" altLang="zh-CN" dirty="0" err="1"/>
              <a:t>p,q</a:t>
            </a:r>
            <a:r>
              <a:rPr lang="zh-CN" altLang="en-US" dirty="0"/>
              <a:t>都是给定的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求最多能删去多少数字。</a:t>
            </a:r>
            <a:endParaRPr lang="en-US" altLang="zh-CN" dirty="0"/>
          </a:p>
          <a:p>
            <a:r>
              <a:rPr lang="en-US" altLang="zh-CN" dirty="0"/>
              <a:t>n&lt;=50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1215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可以分为两部分，第一部分为一段区间</a:t>
            </a:r>
            <a:r>
              <a:rPr lang="en-US" altLang="zh-CN" dirty="0"/>
              <a:t>[L,R]</a:t>
            </a:r>
            <a:r>
              <a:rPr lang="zh-CN" altLang="en-US" dirty="0"/>
              <a:t>能否被完全删除。</a:t>
            </a:r>
            <a:endParaRPr lang="en-US" altLang="zh-CN" dirty="0"/>
          </a:p>
          <a:p>
            <a:r>
              <a:rPr lang="zh-CN" altLang="en-US" dirty="0"/>
              <a:t>第二部分为找不重叠的区间，使得他们的长度和最大。</a:t>
            </a:r>
            <a:endParaRPr lang="en-US" altLang="zh-CN" dirty="0"/>
          </a:p>
          <a:p>
            <a:r>
              <a:rPr lang="zh-CN" altLang="en-US" dirty="0"/>
              <a:t>第二部分就是一个简单的</a:t>
            </a:r>
            <a:r>
              <a:rPr lang="en-US" altLang="zh-CN" dirty="0" err="1"/>
              <a:t>dp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我们重点来考虑第一部分。</a:t>
            </a:r>
          </a:p>
        </p:txBody>
      </p:sp>
    </p:spTree>
    <p:extLst>
      <p:ext uri="{BB962C8B-B14F-4D97-AF65-F5344CB8AC3E}">
        <p14:creationId xmlns:p14="http://schemas.microsoft.com/office/powerpoint/2010/main" val="116156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对于区间</a:t>
            </a:r>
            <a:r>
              <a:rPr lang="en-US" altLang="zh-CN" dirty="0"/>
              <a:t>[L,R]</a:t>
            </a:r>
            <a:r>
              <a:rPr lang="zh-CN" altLang="en-US" dirty="0"/>
              <a:t>，假如最后一次删除的不包含左端点或者右端点，则肯定可以分为两部分，把它们并起来。</a:t>
            </a:r>
            <a:endParaRPr lang="en-US" altLang="zh-CN" dirty="0"/>
          </a:p>
          <a:p>
            <a:r>
              <a:rPr lang="zh-CN" altLang="en-US" dirty="0"/>
              <a:t>假如最后一次删除的既有左端点，又有右端点。</a:t>
            </a:r>
            <a:endParaRPr lang="en-US" altLang="zh-CN" dirty="0"/>
          </a:p>
          <a:p>
            <a:r>
              <a:rPr lang="zh-CN" altLang="en-US" dirty="0"/>
              <a:t>考虑中间部分，令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表示目前枚举到第</a:t>
            </a:r>
            <a:r>
              <a:rPr lang="en-US" altLang="zh-CN" dirty="0" err="1"/>
              <a:t>i</a:t>
            </a:r>
            <a:r>
              <a:rPr lang="zh-CN" altLang="en-US" dirty="0"/>
              <a:t>个点，当前选择了</a:t>
            </a:r>
            <a:r>
              <a:rPr lang="en-US" altLang="zh-CN" dirty="0"/>
              <a:t>j</a:t>
            </a:r>
            <a:r>
              <a:rPr lang="zh-CN" altLang="en-US" dirty="0"/>
              <a:t>个点。</a:t>
            </a:r>
            <a:endParaRPr lang="en-US" altLang="zh-CN" dirty="0"/>
          </a:p>
          <a:p>
            <a:r>
              <a:rPr lang="zh-CN" altLang="en-US" dirty="0"/>
              <a:t>枚举</a:t>
            </a:r>
            <a:r>
              <a:rPr lang="en-US" altLang="zh-CN" dirty="0"/>
              <a:t>k</a:t>
            </a:r>
            <a:r>
              <a:rPr lang="zh-CN" altLang="en-US" dirty="0"/>
              <a:t>，要求</a:t>
            </a:r>
            <a:r>
              <a:rPr lang="en-US" altLang="zh-CN" dirty="0"/>
              <a:t>[j+1][k-1]</a:t>
            </a:r>
            <a:r>
              <a:rPr lang="zh-CN" altLang="en-US" dirty="0"/>
              <a:t>是可以完全删除的，且</a:t>
            </a:r>
            <a:r>
              <a:rPr lang="en-US" altLang="zh-CN" dirty="0" err="1"/>
              <a:t>ak</a:t>
            </a:r>
            <a:r>
              <a:rPr lang="zh-CN" altLang="en-US" dirty="0"/>
              <a:t>满足等差数列这个要求。</a:t>
            </a:r>
            <a:endParaRPr lang="en-US" altLang="zh-CN" dirty="0"/>
          </a:p>
          <a:p>
            <a:r>
              <a:rPr lang="zh-CN" altLang="en-US" dirty="0"/>
              <a:t>最终若</a:t>
            </a:r>
            <a:r>
              <a:rPr lang="en-US" altLang="zh-CN" dirty="0" err="1"/>
              <a:t>dp</a:t>
            </a:r>
            <a:r>
              <a:rPr lang="en-US" altLang="zh-CN" dirty="0"/>
              <a:t>[R][x](</a:t>
            </a:r>
            <a:r>
              <a:rPr lang="zh-CN" altLang="en-US" dirty="0"/>
              <a:t>其中</a:t>
            </a:r>
            <a:r>
              <a:rPr lang="en-US" altLang="zh-CN" dirty="0"/>
              <a:t>x</a:t>
            </a:r>
            <a:r>
              <a:rPr lang="zh-CN" altLang="en-US" dirty="0"/>
              <a:t>∈</a:t>
            </a:r>
            <a:r>
              <a:rPr lang="en-US" altLang="zh-CN" dirty="0"/>
              <a:t>[</a:t>
            </a:r>
            <a:r>
              <a:rPr lang="en-US" altLang="zh-CN" dirty="0" err="1"/>
              <a:t>p,q</a:t>
            </a:r>
            <a:r>
              <a:rPr lang="en-US" altLang="zh-CN" dirty="0"/>
              <a:t>])</a:t>
            </a:r>
            <a:r>
              <a:rPr lang="zh-CN" altLang="en-US" dirty="0"/>
              <a:t>存在，则</a:t>
            </a:r>
            <a:r>
              <a:rPr lang="en-US" altLang="zh-CN" dirty="0"/>
              <a:t>[L,R]</a:t>
            </a:r>
            <a:r>
              <a:rPr lang="zh-CN" altLang="en-US" dirty="0"/>
              <a:t>可以被完全删除。</a:t>
            </a:r>
            <a:endParaRPr lang="en-US" altLang="zh-CN" dirty="0"/>
          </a:p>
          <a:p>
            <a:r>
              <a:rPr lang="zh-CN" altLang="en-US" dirty="0"/>
              <a:t>时间复杂度大致是</a:t>
            </a:r>
            <a:r>
              <a:rPr lang="en-US" altLang="zh-CN" dirty="0"/>
              <a:t>n^5</a:t>
            </a:r>
            <a:r>
              <a:rPr lang="zh-CN" altLang="en-US" dirty="0"/>
              <a:t>，常数极低。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288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滑雪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在一个</a:t>
            </a:r>
            <a:r>
              <a:rPr lang="en-US" altLang="zh-CN" dirty="0"/>
              <a:t>n*m</a:t>
            </a:r>
            <a:r>
              <a:rPr lang="zh-CN" altLang="en-US" dirty="0"/>
              <a:t>的网格地图上，第</a:t>
            </a:r>
            <a:r>
              <a:rPr lang="en-US" altLang="zh-CN" dirty="0" err="1"/>
              <a:t>i</a:t>
            </a:r>
            <a:r>
              <a:rPr lang="zh-CN" altLang="en-US" dirty="0"/>
              <a:t>行第</a:t>
            </a:r>
            <a:r>
              <a:rPr lang="en-US" altLang="zh-CN" dirty="0"/>
              <a:t>j</a:t>
            </a:r>
            <a:r>
              <a:rPr lang="zh-CN" altLang="en-US" dirty="0"/>
              <a:t>列的高度为</a:t>
            </a:r>
            <a:r>
              <a:rPr lang="en-US" altLang="zh-CN" dirty="0" err="1"/>
              <a:t>ai,j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选择某一个点开始滑雪，每次只能滑到相邻位置的且高度比它小的地方。</a:t>
            </a:r>
            <a:endParaRPr lang="en-US" altLang="zh-CN" dirty="0"/>
          </a:p>
          <a:p>
            <a:r>
              <a:rPr lang="zh-CN" altLang="en-US" dirty="0"/>
              <a:t>设计方案使得滑的路径最长。</a:t>
            </a:r>
            <a:endParaRPr lang="en-US" altLang="zh-CN" dirty="0"/>
          </a:p>
          <a:p>
            <a:r>
              <a:rPr lang="en-US" altLang="zh-CN" dirty="0" err="1"/>
              <a:t>n,m</a:t>
            </a:r>
            <a:r>
              <a:rPr lang="en-US" altLang="zh-CN" dirty="0"/>
              <a:t>&lt;=500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3886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滑雪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很难直接</a:t>
            </a:r>
            <a:r>
              <a:rPr lang="en-US" altLang="zh-CN" dirty="0" err="1"/>
              <a:t>dp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找到阶段。</a:t>
            </a:r>
            <a:endParaRPr lang="en-US" altLang="zh-CN" dirty="0"/>
          </a:p>
          <a:p>
            <a:r>
              <a:rPr lang="zh-CN" altLang="en-US" dirty="0"/>
              <a:t>只有高的地方向低的地方滑雪。</a:t>
            </a:r>
            <a:endParaRPr lang="en-US" altLang="zh-CN" dirty="0"/>
          </a:p>
          <a:p>
            <a:r>
              <a:rPr lang="zh-CN" altLang="en-US" dirty="0"/>
              <a:t>因此将每一个位置按照高度进行排序。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i,j</a:t>
            </a:r>
            <a:r>
              <a:rPr lang="en-US" altLang="zh-CN" dirty="0"/>
              <a:t>]=max{</a:t>
            </a:r>
            <a:r>
              <a:rPr lang="en-US" altLang="zh-CN" dirty="0" err="1"/>
              <a:t>dp</a:t>
            </a:r>
            <a:r>
              <a:rPr lang="en-US" altLang="zh-CN" dirty="0"/>
              <a:t>[i-1,j],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][j-1],</a:t>
            </a:r>
            <a:r>
              <a:rPr lang="en-US" altLang="zh-CN" dirty="0" err="1"/>
              <a:t>dp</a:t>
            </a:r>
            <a:r>
              <a:rPr lang="en-US" altLang="zh-CN" dirty="0"/>
              <a:t>[i+1][j],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][j+1]}+1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时间复杂度为排序的复杂度</a:t>
            </a:r>
            <a:r>
              <a:rPr lang="en-US" altLang="zh-CN" dirty="0" err="1"/>
              <a:t>nmlgn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3400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number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</a:rPr>
              <a:t>有一个栈，其中有</a:t>
            </a:r>
            <a:r>
              <a:rPr lang="en-US" altLang="zh-CN" dirty="0">
                <a:latin typeface="Arial" charset="0"/>
              </a:rPr>
              <a:t>n</a:t>
            </a:r>
            <a:r>
              <a:rPr lang="zh-CN" altLang="en-US" dirty="0">
                <a:latin typeface="Arial" charset="0"/>
              </a:rPr>
              <a:t>个数</a:t>
            </a:r>
            <a:r>
              <a:rPr lang="en-US" altLang="zh-CN" dirty="0">
                <a:latin typeface="Arial" charset="0"/>
              </a:rPr>
              <a:t>1~n</a:t>
            </a:r>
            <a:r>
              <a:rPr lang="zh-CN" altLang="en-US" dirty="0">
                <a:latin typeface="Arial" charset="0"/>
              </a:rPr>
              <a:t>按顺序依次进入栈顶，在某个时刻弹出。</a:t>
            </a:r>
          </a:p>
          <a:p>
            <a:r>
              <a:rPr lang="zh-CN" altLang="en-US" dirty="0">
                <a:latin typeface="Arial" charset="0"/>
              </a:rPr>
              <a:t>其中</a:t>
            </a:r>
            <a:r>
              <a:rPr lang="en-US" altLang="zh-CN" dirty="0">
                <a:latin typeface="Arial" charset="0"/>
              </a:rPr>
              <a:t>m</a:t>
            </a:r>
            <a:r>
              <a:rPr lang="zh-CN" altLang="en-US" dirty="0">
                <a:latin typeface="Arial" charset="0"/>
              </a:rPr>
              <a:t>个限制，形如数字</a:t>
            </a:r>
            <a:r>
              <a:rPr lang="en-US" altLang="zh-CN" dirty="0">
                <a:latin typeface="Arial" charset="0"/>
              </a:rPr>
              <a:t>A</a:t>
            </a:r>
            <a:r>
              <a:rPr lang="zh-CN" altLang="en-US" dirty="0">
                <a:latin typeface="Arial" charset="0"/>
              </a:rPr>
              <a:t>必须在数字</a:t>
            </a:r>
            <a:r>
              <a:rPr lang="en-US" altLang="zh-CN" dirty="0">
                <a:latin typeface="Arial" charset="0"/>
              </a:rPr>
              <a:t>B</a:t>
            </a:r>
            <a:r>
              <a:rPr lang="zh-CN" altLang="en-US" dirty="0">
                <a:latin typeface="Arial" charset="0"/>
              </a:rPr>
              <a:t>之前弹出。</a:t>
            </a:r>
          </a:p>
          <a:p>
            <a:r>
              <a:rPr lang="zh-CN" altLang="en-US" dirty="0">
                <a:latin typeface="Arial" charset="0"/>
              </a:rPr>
              <a:t>求方案总数，答案对大质数取模。</a:t>
            </a:r>
          </a:p>
          <a:p>
            <a:r>
              <a:rPr lang="en-US" altLang="zh-CN" dirty="0">
                <a:latin typeface="Arial" charset="0"/>
              </a:rPr>
              <a:t>n&lt;=300,m&lt;=90000</a:t>
            </a:r>
            <a:r>
              <a:rPr lang="zh-CN" altLang="en-US" dirty="0">
                <a:latin typeface="Arial" charset="0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092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简化问题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</a:rPr>
              <a:t>考虑没有限制的情况。</a:t>
            </a:r>
          </a:p>
          <a:p>
            <a:r>
              <a:rPr lang="zh-CN" altLang="en-US" dirty="0">
                <a:latin typeface="Arial" charset="0"/>
              </a:rPr>
              <a:t>令</a:t>
            </a:r>
            <a:r>
              <a:rPr lang="en-US" altLang="zh-CN" dirty="0" err="1">
                <a:latin typeface="Arial" charset="0"/>
              </a:rPr>
              <a:t>dp</a:t>
            </a:r>
            <a:r>
              <a:rPr lang="en-US" altLang="zh-CN" dirty="0">
                <a:latin typeface="Arial" charset="0"/>
              </a:rPr>
              <a:t>[l][r]</a:t>
            </a:r>
            <a:r>
              <a:rPr lang="zh-CN" altLang="en-US" dirty="0">
                <a:latin typeface="Arial" charset="0"/>
              </a:rPr>
              <a:t>表示仅仅只有</a:t>
            </a:r>
            <a:r>
              <a:rPr lang="en-US" altLang="zh-CN" dirty="0" err="1">
                <a:latin typeface="Arial" charset="0"/>
              </a:rPr>
              <a:t>l~r</a:t>
            </a:r>
            <a:r>
              <a:rPr lang="zh-CN" altLang="en-US" dirty="0">
                <a:latin typeface="Arial" charset="0"/>
              </a:rPr>
              <a:t>这些数字进出栈的情况。</a:t>
            </a:r>
          </a:p>
          <a:p>
            <a:r>
              <a:rPr lang="zh-CN" altLang="en-US" dirty="0">
                <a:latin typeface="Arial" charset="0"/>
              </a:rPr>
              <a:t>我们枚举最后出栈的数是</a:t>
            </a:r>
            <a:r>
              <a:rPr lang="en-US" altLang="zh-CN" dirty="0">
                <a:latin typeface="Arial" charset="0"/>
              </a:rPr>
              <a:t>x</a:t>
            </a:r>
            <a:r>
              <a:rPr lang="zh-CN" altLang="en-US" dirty="0">
                <a:latin typeface="Arial" charset="0"/>
              </a:rPr>
              <a:t>，那么有</a:t>
            </a:r>
            <a:r>
              <a:rPr lang="en-US" altLang="zh-CN" dirty="0" err="1">
                <a:latin typeface="Arial" charset="0"/>
              </a:rPr>
              <a:t>dp</a:t>
            </a:r>
            <a:r>
              <a:rPr lang="en-US" altLang="zh-CN" dirty="0">
                <a:latin typeface="Arial" charset="0"/>
              </a:rPr>
              <a:t>[l][r]=</a:t>
            </a:r>
            <a:r>
              <a:rPr lang="zh-CN" altLang="en-US" dirty="0">
                <a:latin typeface="Arial" charset="0"/>
              </a:rPr>
              <a:t>Σ</a:t>
            </a:r>
            <a:r>
              <a:rPr lang="en-US" altLang="zh-CN" dirty="0" err="1">
                <a:latin typeface="Arial" charset="0"/>
              </a:rPr>
              <a:t>dp</a:t>
            </a:r>
            <a:r>
              <a:rPr lang="en-US" altLang="zh-CN" dirty="0">
                <a:latin typeface="Arial" charset="0"/>
              </a:rPr>
              <a:t>[l][x-1]*</a:t>
            </a:r>
            <a:r>
              <a:rPr lang="en-US" altLang="zh-CN" dirty="0" err="1">
                <a:latin typeface="Arial" charset="0"/>
              </a:rPr>
              <a:t>dp</a:t>
            </a:r>
            <a:r>
              <a:rPr lang="en-US" altLang="zh-CN" dirty="0">
                <a:latin typeface="Arial" charset="0"/>
              </a:rPr>
              <a:t>[x+1][r]</a:t>
            </a:r>
            <a:r>
              <a:rPr lang="zh-CN" altLang="en-US" dirty="0">
                <a:latin typeface="Arial" charset="0"/>
              </a:rPr>
              <a:t>。</a:t>
            </a:r>
          </a:p>
          <a:p>
            <a:r>
              <a:rPr lang="zh-CN" altLang="en-US" dirty="0">
                <a:latin typeface="Arial" charset="0"/>
              </a:rPr>
              <a:t>其实就是卡特兰数列啦。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397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显然可以状压</a:t>
            </a:r>
            <a:r>
              <a:rPr lang="en-US" altLang="zh-CN" dirty="0"/>
              <a:t>DP</a:t>
            </a:r>
            <a:r>
              <a:rPr lang="zh-CN" altLang="en-US" dirty="0"/>
              <a:t>，令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表示当前到第</a:t>
            </a:r>
            <a:r>
              <a:rPr lang="en-US" altLang="zh-CN" dirty="0" err="1"/>
              <a:t>i</a:t>
            </a:r>
            <a:r>
              <a:rPr lang="zh-CN" altLang="en-US" dirty="0"/>
              <a:t>个人，后</a:t>
            </a:r>
            <a:r>
              <a:rPr lang="en-US" altLang="zh-CN" dirty="0"/>
              <a:t>10</a:t>
            </a:r>
            <a:r>
              <a:rPr lang="zh-CN" altLang="en-US" dirty="0"/>
              <a:t>个人的好人坏人的状态为</a:t>
            </a:r>
            <a:r>
              <a:rPr lang="en-US" altLang="zh-CN" dirty="0"/>
              <a:t>j</a:t>
            </a:r>
            <a:r>
              <a:rPr lang="zh-CN" altLang="en-US" dirty="0"/>
              <a:t>的最多好人数量，枚举第</a:t>
            </a:r>
            <a:r>
              <a:rPr lang="en-US" altLang="zh-CN" dirty="0"/>
              <a:t>i+1</a:t>
            </a:r>
            <a:r>
              <a:rPr lang="zh-CN" altLang="en-US" dirty="0"/>
              <a:t>个人是好人还是坏人，转移即可。</a:t>
            </a:r>
          </a:p>
        </p:txBody>
      </p:sp>
    </p:spTree>
    <p:extLst>
      <p:ext uri="{BB962C8B-B14F-4D97-AF65-F5344CB8AC3E}">
        <p14:creationId xmlns:p14="http://schemas.microsoft.com/office/powerpoint/2010/main" val="189028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number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Arial" charset="0"/>
              </a:rPr>
              <a:t>考虑一个限制</a:t>
            </a:r>
            <a:r>
              <a:rPr lang="en-US" altLang="zh-CN" dirty="0">
                <a:latin typeface="Arial" charset="0"/>
              </a:rPr>
              <a:t>&lt;A,B&gt;</a:t>
            </a:r>
            <a:r>
              <a:rPr lang="zh-CN" altLang="en-US" dirty="0">
                <a:latin typeface="Arial" charset="0"/>
              </a:rPr>
              <a:t>，表示</a:t>
            </a:r>
            <a:r>
              <a:rPr lang="en-US" altLang="zh-CN" dirty="0">
                <a:latin typeface="Arial" charset="0"/>
              </a:rPr>
              <a:t>A</a:t>
            </a:r>
            <a:r>
              <a:rPr lang="zh-CN" altLang="en-US" dirty="0">
                <a:latin typeface="Arial" charset="0"/>
              </a:rPr>
              <a:t>必须在</a:t>
            </a:r>
            <a:r>
              <a:rPr lang="en-US" altLang="zh-CN" dirty="0">
                <a:latin typeface="Arial" charset="0"/>
              </a:rPr>
              <a:t>B</a:t>
            </a:r>
            <a:r>
              <a:rPr lang="zh-CN" altLang="en-US" dirty="0">
                <a:latin typeface="Arial" charset="0"/>
              </a:rPr>
              <a:t>之前弹出。</a:t>
            </a:r>
            <a:endParaRPr lang="en-US" altLang="zh-CN" dirty="0">
              <a:latin typeface="Arial" charset="0"/>
            </a:endParaRPr>
          </a:p>
          <a:p>
            <a:r>
              <a:rPr lang="zh-CN" altLang="en-US" dirty="0">
                <a:latin typeface="Arial" charset="0"/>
              </a:rPr>
              <a:t>对于一个</a:t>
            </a:r>
            <a:r>
              <a:rPr lang="en-US" altLang="zh-CN" dirty="0" err="1">
                <a:latin typeface="Arial" charset="0"/>
              </a:rPr>
              <a:t>dp</a:t>
            </a:r>
            <a:r>
              <a:rPr lang="en-US" altLang="zh-CN" dirty="0">
                <a:latin typeface="Arial" charset="0"/>
              </a:rPr>
              <a:t>[l][r]</a:t>
            </a:r>
            <a:r>
              <a:rPr lang="zh-CN" altLang="en-US" dirty="0">
                <a:latin typeface="Arial" charset="0"/>
              </a:rPr>
              <a:t>若</a:t>
            </a:r>
            <a:r>
              <a:rPr lang="en-US" altLang="zh-CN" dirty="0">
                <a:latin typeface="Arial" charset="0"/>
              </a:rPr>
              <a:t>l&lt;=A&lt;B&lt;=r</a:t>
            </a:r>
            <a:r>
              <a:rPr lang="zh-CN" altLang="en-US" dirty="0">
                <a:latin typeface="Arial" charset="0"/>
              </a:rPr>
              <a:t>，则</a:t>
            </a:r>
            <a:r>
              <a:rPr lang="en-US" altLang="zh-CN" dirty="0">
                <a:latin typeface="Arial" charset="0"/>
              </a:rPr>
              <a:t>A</a:t>
            </a:r>
            <a:r>
              <a:rPr lang="zh-CN" altLang="en-US" dirty="0">
                <a:latin typeface="Arial" charset="0"/>
              </a:rPr>
              <a:t>不能作为最后一个弹出，而其它都是可以的。</a:t>
            </a:r>
            <a:endParaRPr lang="en-US" altLang="zh-CN" dirty="0">
              <a:latin typeface="Arial" charset="0"/>
            </a:endParaRPr>
          </a:p>
          <a:p>
            <a:r>
              <a:rPr lang="zh-CN" altLang="en-US" dirty="0">
                <a:latin typeface="Arial" charset="0"/>
              </a:rPr>
              <a:t>为什么呢？</a:t>
            </a:r>
            <a:endParaRPr lang="en-US" altLang="zh-CN" dirty="0">
              <a:latin typeface="Arial" charset="0"/>
            </a:endParaRPr>
          </a:p>
          <a:p>
            <a:r>
              <a:rPr lang="zh-CN" altLang="en-US" dirty="0">
                <a:latin typeface="Arial" charset="0"/>
              </a:rPr>
              <a:t>当</a:t>
            </a:r>
            <a:r>
              <a:rPr lang="en-US" altLang="zh-CN" dirty="0">
                <a:latin typeface="Arial" charset="0"/>
              </a:rPr>
              <a:t>A&lt;x&lt;=B</a:t>
            </a:r>
            <a:r>
              <a:rPr lang="zh-CN" altLang="en-US" dirty="0">
                <a:latin typeface="Arial" charset="0"/>
              </a:rPr>
              <a:t>时显然成立。</a:t>
            </a:r>
            <a:endParaRPr lang="en-US" altLang="zh-CN" dirty="0">
              <a:latin typeface="Arial" charset="0"/>
            </a:endParaRPr>
          </a:p>
          <a:p>
            <a:r>
              <a:rPr lang="zh-CN" altLang="en-US" dirty="0">
                <a:latin typeface="Arial" charset="0"/>
              </a:rPr>
              <a:t>当</a:t>
            </a:r>
            <a:r>
              <a:rPr lang="en-US" altLang="zh-CN" dirty="0">
                <a:latin typeface="Arial" charset="0"/>
              </a:rPr>
              <a:t>l&lt;=x&lt;A</a:t>
            </a:r>
            <a:r>
              <a:rPr lang="zh-CN" altLang="en-US" dirty="0">
                <a:latin typeface="Arial" charset="0"/>
              </a:rPr>
              <a:t>或</a:t>
            </a:r>
            <a:r>
              <a:rPr lang="en-US" altLang="zh-CN" dirty="0">
                <a:latin typeface="Arial" charset="0"/>
              </a:rPr>
              <a:t>B&lt;x&lt;=r</a:t>
            </a:r>
            <a:r>
              <a:rPr lang="zh-CN" altLang="en-US" dirty="0">
                <a:latin typeface="Arial" charset="0"/>
              </a:rPr>
              <a:t>时对于其中一边是没有影响的，对于另一边在子</a:t>
            </a:r>
            <a:r>
              <a:rPr lang="en-US" altLang="zh-CN" dirty="0" err="1">
                <a:latin typeface="Arial" charset="0"/>
              </a:rPr>
              <a:t>dp</a:t>
            </a:r>
            <a:r>
              <a:rPr lang="zh-CN" altLang="en-US" dirty="0">
                <a:latin typeface="Arial" charset="0"/>
              </a:rPr>
              <a:t>中已经满足了</a:t>
            </a:r>
            <a:r>
              <a:rPr lang="en-US" altLang="zh-CN" dirty="0">
                <a:latin typeface="Arial" charset="0"/>
              </a:rPr>
              <a:t>A</a:t>
            </a:r>
            <a:r>
              <a:rPr lang="zh-CN" altLang="en-US" dirty="0">
                <a:latin typeface="Arial" charset="0"/>
              </a:rPr>
              <a:t>在</a:t>
            </a:r>
            <a:r>
              <a:rPr lang="en-US" altLang="zh-CN" dirty="0">
                <a:latin typeface="Arial" charset="0"/>
              </a:rPr>
              <a:t>B</a:t>
            </a:r>
            <a:r>
              <a:rPr lang="zh-CN" altLang="en-US" dirty="0">
                <a:latin typeface="Arial" charset="0"/>
              </a:rPr>
              <a:t>之前弹出。</a:t>
            </a:r>
            <a:endParaRPr lang="en-US" altLang="zh-CN" dirty="0">
              <a:latin typeface="Arial" charset="0"/>
            </a:endParaRPr>
          </a:p>
          <a:p>
            <a:r>
              <a:rPr lang="zh-CN" altLang="en-US" dirty="0">
                <a:latin typeface="Arial" charset="0"/>
              </a:rPr>
              <a:t>若</a:t>
            </a:r>
            <a:r>
              <a:rPr lang="en-US" altLang="zh-CN" dirty="0">
                <a:latin typeface="Arial" charset="0"/>
              </a:rPr>
              <a:t>l&lt;=B&lt;=A&lt;=r</a:t>
            </a:r>
            <a:r>
              <a:rPr lang="zh-CN" altLang="en-US" dirty="0">
                <a:latin typeface="Arial" charset="0"/>
              </a:rPr>
              <a:t>，则</a:t>
            </a:r>
            <a:r>
              <a:rPr lang="en-US" altLang="zh-CN" dirty="0">
                <a:latin typeface="Arial" charset="0"/>
              </a:rPr>
              <a:t>B+1~A</a:t>
            </a:r>
            <a:r>
              <a:rPr lang="zh-CN" altLang="en-US" dirty="0">
                <a:latin typeface="Arial" charset="0"/>
              </a:rPr>
              <a:t>不能作为最后一个出栈，若这些成为最后一个出栈的数，则</a:t>
            </a:r>
            <a:r>
              <a:rPr lang="en-US" altLang="zh-CN" dirty="0">
                <a:latin typeface="Arial" charset="0"/>
              </a:rPr>
              <a:t>B</a:t>
            </a:r>
            <a:r>
              <a:rPr lang="zh-CN" altLang="en-US" dirty="0">
                <a:latin typeface="Arial" charset="0"/>
              </a:rPr>
              <a:t>显然比</a:t>
            </a:r>
            <a:r>
              <a:rPr lang="en-US" altLang="zh-CN" dirty="0">
                <a:latin typeface="Arial" charset="0"/>
              </a:rPr>
              <a:t>A</a:t>
            </a:r>
            <a:r>
              <a:rPr lang="zh-CN" altLang="en-US" dirty="0">
                <a:latin typeface="Arial" charset="0"/>
              </a:rPr>
              <a:t>先弹出。</a:t>
            </a:r>
            <a:endParaRPr lang="en-US" altLang="zh-CN" dirty="0">
              <a:latin typeface="Arial" charset="0"/>
            </a:endParaRPr>
          </a:p>
          <a:p>
            <a:r>
              <a:rPr lang="zh-CN" altLang="en-US" dirty="0">
                <a:latin typeface="Arial" charset="0"/>
              </a:rPr>
              <a:t>枚举所有区间和</a:t>
            </a:r>
            <a:r>
              <a:rPr lang="en-US" altLang="zh-CN" dirty="0">
                <a:latin typeface="Arial" charset="0"/>
              </a:rPr>
              <a:t>x</a:t>
            </a:r>
            <a:r>
              <a:rPr lang="zh-CN" altLang="en-US" dirty="0">
                <a:latin typeface="Arial" charset="0"/>
              </a:rPr>
              <a:t>，判断是否可以转移。</a:t>
            </a:r>
            <a:endParaRPr lang="en-US" altLang="zh-CN" dirty="0">
              <a:latin typeface="Arial" charset="0"/>
            </a:endParaRPr>
          </a:p>
          <a:p>
            <a:r>
              <a:rPr lang="zh-CN" altLang="en-US" dirty="0">
                <a:latin typeface="Arial" charset="0"/>
              </a:rPr>
              <a:t>时间复杂度为</a:t>
            </a:r>
            <a:r>
              <a:rPr lang="en-US" altLang="zh-CN" dirty="0">
                <a:latin typeface="Arial" charset="0"/>
              </a:rPr>
              <a:t>n^3m</a:t>
            </a:r>
            <a:r>
              <a:rPr lang="zh-CN" altLang="en-US" dirty="0">
                <a:latin typeface="Arial" charset="0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020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优化转移时的时间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</a:rPr>
              <a:t>令</a:t>
            </a:r>
            <a:r>
              <a:rPr lang="en-US" altLang="zh-CN" dirty="0">
                <a:latin typeface="Arial" charset="0"/>
              </a:rPr>
              <a:t>v[</a:t>
            </a:r>
            <a:r>
              <a:rPr lang="en-US" altLang="zh-CN" dirty="0" err="1">
                <a:latin typeface="Arial" charset="0"/>
              </a:rPr>
              <a:t>i</a:t>
            </a:r>
            <a:r>
              <a:rPr lang="en-US" altLang="zh-CN" dirty="0">
                <a:latin typeface="Arial" charset="0"/>
              </a:rPr>
              <a:t>][j][k]</a:t>
            </a:r>
            <a:r>
              <a:rPr lang="zh-CN" altLang="en-US" dirty="0">
                <a:latin typeface="Arial" charset="0"/>
              </a:rPr>
              <a:t>表示在</a:t>
            </a:r>
            <a:r>
              <a:rPr lang="en-US" altLang="zh-CN" dirty="0" err="1">
                <a:latin typeface="Arial" charset="0"/>
              </a:rPr>
              <a:t>dp</a:t>
            </a:r>
            <a:r>
              <a:rPr lang="en-US" altLang="zh-CN" dirty="0">
                <a:latin typeface="Arial" charset="0"/>
              </a:rPr>
              <a:t>[</a:t>
            </a:r>
            <a:r>
              <a:rPr lang="en-US" altLang="zh-CN" dirty="0" err="1">
                <a:latin typeface="Arial" charset="0"/>
              </a:rPr>
              <a:t>i</a:t>
            </a:r>
            <a:r>
              <a:rPr lang="en-US" altLang="zh-CN" dirty="0">
                <a:latin typeface="Arial" charset="0"/>
              </a:rPr>
              <a:t>][j]</a:t>
            </a:r>
            <a:r>
              <a:rPr lang="zh-CN" altLang="en-US" dirty="0">
                <a:latin typeface="Arial" charset="0"/>
              </a:rPr>
              <a:t>中</a:t>
            </a:r>
            <a:r>
              <a:rPr lang="en-US" altLang="zh-CN" dirty="0">
                <a:latin typeface="Arial" charset="0"/>
              </a:rPr>
              <a:t>k</a:t>
            </a:r>
            <a:r>
              <a:rPr lang="zh-CN" altLang="en-US" dirty="0">
                <a:latin typeface="Arial" charset="0"/>
              </a:rPr>
              <a:t>是否可以作为转移。</a:t>
            </a:r>
          </a:p>
          <a:p>
            <a:r>
              <a:rPr lang="zh-CN" altLang="en-US" dirty="0">
                <a:latin typeface="Arial" charset="0"/>
              </a:rPr>
              <a:t>注意到在每个限制中，不能取的数一定是连续的，因此我们对于每个限制可以枚举每个区间，用并查集维护，时间复杂度降为</a:t>
            </a:r>
            <a:r>
              <a:rPr lang="en-US" altLang="zh-CN" dirty="0">
                <a:latin typeface="Arial" charset="0"/>
              </a:rPr>
              <a:t>n^2m</a:t>
            </a:r>
            <a:r>
              <a:rPr lang="zh-CN" altLang="en-US" dirty="0">
                <a:latin typeface="Arial" charset="0"/>
              </a:rPr>
              <a:t>α</a:t>
            </a:r>
            <a:r>
              <a:rPr lang="en-US" altLang="zh-CN" dirty="0">
                <a:latin typeface="Arial" charset="0"/>
              </a:rPr>
              <a:t>(n)</a:t>
            </a:r>
            <a:r>
              <a:rPr lang="zh-CN" altLang="en-US" dirty="0">
                <a:latin typeface="Arial" charset="0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712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继续优化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</a:rPr>
              <a:t>观察一个限制</a:t>
            </a:r>
            <a:r>
              <a:rPr lang="en-US" altLang="zh-CN" dirty="0">
                <a:latin typeface="Arial" charset="0"/>
              </a:rPr>
              <a:t>&lt;A,B&gt;</a:t>
            </a:r>
            <a:r>
              <a:rPr lang="zh-CN" altLang="en-US" dirty="0">
                <a:latin typeface="Arial" charset="0"/>
              </a:rPr>
              <a:t>，对于它来说，有用的区间一定是</a:t>
            </a:r>
            <a:r>
              <a:rPr lang="en-US" altLang="zh-CN" dirty="0">
                <a:latin typeface="Arial" charset="0"/>
              </a:rPr>
              <a:t>l&lt;=min(A,B)</a:t>
            </a:r>
            <a:r>
              <a:rPr lang="zh-CN" altLang="en-US" dirty="0">
                <a:latin typeface="Arial" charset="0"/>
              </a:rPr>
              <a:t>且</a:t>
            </a:r>
            <a:r>
              <a:rPr lang="en-US" altLang="zh-CN" dirty="0">
                <a:latin typeface="Arial" charset="0"/>
              </a:rPr>
              <a:t>r&gt;=max(A,B)</a:t>
            </a:r>
            <a:r>
              <a:rPr lang="zh-CN" altLang="en-US" dirty="0">
                <a:latin typeface="Arial" charset="0"/>
              </a:rPr>
              <a:t>的，在二维平面中，这本质上构成了一个矩形。</a:t>
            </a:r>
          </a:p>
          <a:p>
            <a:r>
              <a:rPr lang="zh-CN" altLang="en-US" dirty="0">
                <a:latin typeface="Arial" charset="0"/>
              </a:rPr>
              <a:t>因此我们只要枚举所有不合法的</a:t>
            </a:r>
            <a:r>
              <a:rPr lang="en-US" altLang="zh-CN" dirty="0">
                <a:latin typeface="Arial" charset="0"/>
              </a:rPr>
              <a:t>k</a:t>
            </a:r>
            <a:r>
              <a:rPr lang="zh-CN" altLang="en-US" dirty="0">
                <a:latin typeface="Arial" charset="0"/>
              </a:rPr>
              <a:t>，在这个矩形中表示出来就可以了。</a:t>
            </a:r>
          </a:p>
          <a:p>
            <a:r>
              <a:rPr lang="zh-CN" altLang="en-US" dirty="0">
                <a:latin typeface="Arial" charset="0"/>
              </a:rPr>
              <a:t>表示的方法可以通过在</a:t>
            </a:r>
            <a:r>
              <a:rPr lang="en-US" altLang="zh-CN" dirty="0">
                <a:latin typeface="Arial" charset="0"/>
              </a:rPr>
              <a:t>4</a:t>
            </a:r>
            <a:r>
              <a:rPr lang="zh-CN" altLang="en-US" dirty="0">
                <a:latin typeface="Arial" charset="0"/>
              </a:rPr>
              <a:t>个端点中记录，</a:t>
            </a:r>
            <a:r>
              <a:rPr lang="en-US" altLang="zh-CN" dirty="0" err="1">
                <a:latin typeface="Arial" charset="0"/>
              </a:rPr>
              <a:t>dp</a:t>
            </a:r>
            <a:r>
              <a:rPr lang="zh-CN" altLang="en-US" dirty="0">
                <a:latin typeface="Arial" charset="0"/>
              </a:rPr>
              <a:t>的时候判断前缀和是否大于</a:t>
            </a:r>
            <a:r>
              <a:rPr lang="en-US" altLang="zh-CN" dirty="0">
                <a:latin typeface="Arial" charset="0"/>
              </a:rPr>
              <a:t>0</a:t>
            </a:r>
            <a:r>
              <a:rPr lang="zh-CN" altLang="en-US" dirty="0">
                <a:latin typeface="Arial" charset="0"/>
              </a:rPr>
              <a:t>就行了。</a:t>
            </a:r>
          </a:p>
          <a:p>
            <a:r>
              <a:rPr lang="zh-CN" altLang="en-US" dirty="0">
                <a:latin typeface="Arial" charset="0"/>
              </a:rPr>
              <a:t>时间复杂度为</a:t>
            </a:r>
            <a:r>
              <a:rPr lang="en-US" altLang="zh-CN" dirty="0">
                <a:latin typeface="Arial" charset="0"/>
              </a:rPr>
              <a:t>n^3+nm</a:t>
            </a:r>
            <a:r>
              <a:rPr lang="zh-CN" altLang="en-US" dirty="0">
                <a:latin typeface="Arial" charset="0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610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SRM547 div1-level3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</a:rPr>
              <a:t>一个正</a:t>
            </a:r>
            <a:r>
              <a:rPr lang="en-US" altLang="zh-CN" dirty="0">
                <a:latin typeface="Arial" charset="0"/>
              </a:rPr>
              <a:t>n</a:t>
            </a:r>
            <a:r>
              <a:rPr lang="zh-CN" altLang="en-US" dirty="0">
                <a:latin typeface="Arial" charset="0"/>
              </a:rPr>
              <a:t>边形，求有多少种三角剖分方案，使得面积最大的三角形唯一，答案对</a:t>
            </a:r>
            <a:r>
              <a:rPr lang="en-US" altLang="zh-CN" dirty="0">
                <a:latin typeface="Arial" charset="0"/>
              </a:rPr>
              <a:t>p</a:t>
            </a:r>
            <a:r>
              <a:rPr lang="zh-CN" altLang="en-US" dirty="0">
                <a:latin typeface="Arial" charset="0"/>
              </a:rPr>
              <a:t>取模。</a:t>
            </a:r>
            <a:endParaRPr lang="en-US" altLang="zh-CN" dirty="0">
              <a:latin typeface="Arial" charset="0"/>
            </a:endParaRPr>
          </a:p>
          <a:p>
            <a:r>
              <a:rPr lang="en-US" altLang="zh-CN" dirty="0">
                <a:latin typeface="Arial" charset="0"/>
              </a:rPr>
              <a:t>N&lt;=444,p&lt;=1e9+7</a:t>
            </a:r>
            <a:r>
              <a:rPr lang="zh-CN" altLang="en-US" dirty="0">
                <a:latin typeface="Arial" charset="0"/>
              </a:rPr>
              <a:t>。</a:t>
            </a:r>
            <a:endParaRPr lang="en-US" altLang="zh-CN" dirty="0">
              <a:latin typeface="Arial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45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简单的</a:t>
            </a:r>
            <a:r>
              <a:rPr lang="en-US" altLang="zh-CN" dirty="0" err="1"/>
              <a:t>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000" baseline="30000" dirty="0">
                <a:latin typeface="Arial" charset="0"/>
              </a:rPr>
              <a:t>枚举最大的三角形的面积，被剖分成</a:t>
            </a:r>
            <a:r>
              <a:rPr lang="en-US" altLang="zh-CN" sz="3000" baseline="30000" dirty="0">
                <a:latin typeface="Arial" charset="0"/>
              </a:rPr>
              <a:t>3</a:t>
            </a:r>
            <a:r>
              <a:rPr lang="zh-CN" altLang="en-US" sz="3000" baseline="30000" dirty="0">
                <a:latin typeface="Arial" charset="0"/>
              </a:rPr>
              <a:t>块。</a:t>
            </a:r>
            <a:endParaRPr lang="en-US" altLang="zh-CN" sz="3000" baseline="30000" dirty="0">
              <a:latin typeface="Arial" charset="0"/>
            </a:endParaRPr>
          </a:p>
          <a:p>
            <a:endParaRPr lang="en-US" altLang="zh-CN" sz="3000" baseline="30000" dirty="0">
              <a:latin typeface="Arial" charset="0"/>
            </a:endParaRPr>
          </a:p>
          <a:p>
            <a:pPr marL="0" indent="0">
              <a:buNone/>
            </a:pPr>
            <a:endParaRPr lang="en-US" altLang="zh-CN" sz="3000" baseline="30000" dirty="0">
              <a:latin typeface="Arial" charset="0"/>
            </a:endParaRPr>
          </a:p>
          <a:p>
            <a:pPr marL="0" indent="0">
              <a:buNone/>
            </a:pPr>
            <a:endParaRPr lang="en-US" altLang="zh-CN" sz="3000" baseline="30000" dirty="0">
              <a:latin typeface="Arial" charset="0"/>
            </a:endParaRPr>
          </a:p>
          <a:p>
            <a:endParaRPr lang="en-US" altLang="zh-CN" sz="3000" baseline="30000" dirty="0">
              <a:latin typeface="Arial" charset="0"/>
            </a:endParaRPr>
          </a:p>
          <a:p>
            <a:endParaRPr lang="en-US" altLang="zh-CN" sz="3000" baseline="30000" dirty="0">
              <a:latin typeface="Arial" charset="0"/>
            </a:endParaRPr>
          </a:p>
          <a:p>
            <a:endParaRPr lang="en-US" altLang="zh-CN" sz="3000" baseline="30000" dirty="0">
              <a:latin typeface="Arial" charset="0"/>
            </a:endParaRPr>
          </a:p>
          <a:p>
            <a:r>
              <a:rPr lang="zh-CN" altLang="en-US" sz="3000" baseline="30000" dirty="0">
                <a:latin typeface="Arial" charset="0"/>
              </a:rPr>
              <a:t>对于每一块单独求出不超过该三角形面积的方案总数。</a:t>
            </a:r>
            <a:endParaRPr lang="en-US" altLang="zh-CN" sz="3000" baseline="30000" dirty="0">
              <a:latin typeface="Arial" charset="0"/>
            </a:endParaRPr>
          </a:p>
          <a:p>
            <a:r>
              <a:rPr lang="zh-CN" altLang="en-US" sz="3000" baseline="30000" dirty="0">
                <a:latin typeface="Arial" charset="0"/>
              </a:rPr>
              <a:t>令</a:t>
            </a:r>
            <a:r>
              <a:rPr lang="en-US" altLang="zh-CN" sz="3000" baseline="30000" dirty="0" err="1">
                <a:latin typeface="Arial" charset="0"/>
              </a:rPr>
              <a:t>dp</a:t>
            </a:r>
            <a:r>
              <a:rPr lang="en-US" altLang="zh-CN" sz="3000" baseline="30000" dirty="0">
                <a:latin typeface="Arial" charset="0"/>
              </a:rPr>
              <a:t>[</a:t>
            </a:r>
            <a:r>
              <a:rPr lang="en-US" altLang="zh-CN" sz="3000" baseline="30000" dirty="0" err="1">
                <a:latin typeface="Arial" charset="0"/>
              </a:rPr>
              <a:t>i</a:t>
            </a:r>
            <a:r>
              <a:rPr lang="en-US" altLang="zh-CN" sz="3000" baseline="30000" dirty="0">
                <a:latin typeface="Arial" charset="0"/>
              </a:rPr>
              <a:t>]</a:t>
            </a:r>
            <a:r>
              <a:rPr lang="zh-CN" altLang="en-US" sz="3000" baseline="30000" dirty="0">
                <a:latin typeface="Arial" charset="0"/>
              </a:rPr>
              <a:t>表示到第</a:t>
            </a:r>
            <a:r>
              <a:rPr lang="en-US" altLang="zh-CN" sz="3000" baseline="30000" dirty="0" err="1">
                <a:latin typeface="Arial" charset="0"/>
              </a:rPr>
              <a:t>i</a:t>
            </a:r>
            <a:r>
              <a:rPr lang="zh-CN" altLang="en-US" sz="3000" baseline="30000" dirty="0">
                <a:latin typeface="Arial" charset="0"/>
              </a:rPr>
              <a:t>个端点且当前剖成的三角形均不大于最大三角形面积时的方案总数。</a:t>
            </a:r>
            <a:endParaRPr lang="en-US" altLang="zh-CN" sz="3000" baseline="30000" dirty="0">
              <a:latin typeface="Arial" charset="0"/>
            </a:endParaRPr>
          </a:p>
          <a:p>
            <a:r>
              <a:rPr lang="zh-CN" altLang="en-US" sz="3000" baseline="30000" dirty="0">
                <a:latin typeface="Arial" charset="0"/>
              </a:rPr>
              <a:t>有</a:t>
            </a:r>
            <a:r>
              <a:rPr lang="en-US" altLang="zh-CN" sz="3000" baseline="30000" dirty="0" err="1">
                <a:latin typeface="Arial" charset="0"/>
              </a:rPr>
              <a:t>dp</a:t>
            </a:r>
            <a:r>
              <a:rPr lang="en-US" altLang="zh-CN" sz="3000" baseline="30000" dirty="0">
                <a:latin typeface="Arial" charset="0"/>
              </a:rPr>
              <a:t>[</a:t>
            </a:r>
            <a:r>
              <a:rPr lang="en-US" altLang="zh-CN" sz="3000" baseline="30000" dirty="0" err="1">
                <a:latin typeface="Arial" charset="0"/>
              </a:rPr>
              <a:t>i</a:t>
            </a:r>
            <a:r>
              <a:rPr lang="en-US" altLang="zh-CN" sz="3000" baseline="30000" dirty="0">
                <a:latin typeface="Arial" charset="0"/>
              </a:rPr>
              <a:t>]=sum(</a:t>
            </a:r>
            <a:r>
              <a:rPr lang="en-US" altLang="zh-CN" sz="3000" baseline="30000" dirty="0" err="1">
                <a:latin typeface="Arial" charset="0"/>
              </a:rPr>
              <a:t>dp</a:t>
            </a:r>
            <a:r>
              <a:rPr lang="en-US" altLang="zh-CN" sz="3000" baseline="30000" dirty="0">
                <a:latin typeface="Arial" charset="0"/>
              </a:rPr>
              <a:t>[j]*</a:t>
            </a:r>
            <a:r>
              <a:rPr lang="en-US" altLang="zh-CN" sz="3000" baseline="30000" dirty="0" err="1">
                <a:latin typeface="Arial" charset="0"/>
              </a:rPr>
              <a:t>dp</a:t>
            </a:r>
            <a:r>
              <a:rPr lang="en-US" altLang="zh-CN" sz="3000" baseline="30000" dirty="0">
                <a:latin typeface="Arial" charset="0"/>
              </a:rPr>
              <a:t>[</a:t>
            </a:r>
            <a:r>
              <a:rPr lang="en-US" altLang="zh-CN" sz="3000" baseline="30000" dirty="0" err="1">
                <a:latin typeface="Arial" charset="0"/>
              </a:rPr>
              <a:t>i</a:t>
            </a:r>
            <a:r>
              <a:rPr lang="en-US" altLang="zh-CN" sz="3000" baseline="30000" dirty="0">
                <a:latin typeface="Arial" charset="0"/>
              </a:rPr>
              <a:t>-j])</a:t>
            </a:r>
            <a:r>
              <a:rPr lang="zh-CN" altLang="en-US" sz="3000" baseline="30000" dirty="0">
                <a:latin typeface="Arial" charset="0"/>
              </a:rPr>
              <a:t>当且仅当</a:t>
            </a:r>
            <a:r>
              <a:rPr lang="en-US" altLang="zh-CN" sz="3000" baseline="30000" dirty="0">
                <a:latin typeface="Arial" charset="0"/>
              </a:rPr>
              <a:t>A1,Aj,Ai</a:t>
            </a:r>
            <a:r>
              <a:rPr lang="zh-CN" altLang="en-US" sz="3000" baseline="30000" dirty="0">
                <a:latin typeface="Arial" charset="0"/>
              </a:rPr>
              <a:t>组成的三角形小于枚举的面积。</a:t>
            </a:r>
            <a:endParaRPr lang="en-US" altLang="zh-CN" sz="3000" baseline="30000" dirty="0">
              <a:latin typeface="Arial" charset="0"/>
            </a:endParaRPr>
          </a:p>
          <a:p>
            <a:r>
              <a:rPr lang="zh-CN" altLang="en-US" sz="3000" baseline="30000" dirty="0">
                <a:latin typeface="Arial" charset="0"/>
              </a:rPr>
              <a:t>时间复杂度</a:t>
            </a:r>
            <a:r>
              <a:rPr lang="en-US" altLang="zh-CN" sz="3000" baseline="30000" dirty="0">
                <a:latin typeface="Arial" charset="0"/>
              </a:rPr>
              <a:t>n^4</a:t>
            </a:r>
            <a:r>
              <a:rPr lang="zh-CN" altLang="en-US" sz="3000" baseline="30000" dirty="0">
                <a:latin typeface="Arial" charset="0"/>
              </a:rPr>
              <a:t>。</a:t>
            </a:r>
            <a:r>
              <a:rPr lang="en-US" altLang="zh-CN" sz="3000" baseline="30000" dirty="0">
                <a:latin typeface="Arial" charset="0"/>
              </a:rPr>
              <a:t> </a:t>
            </a:r>
          </a:p>
          <a:p>
            <a:endParaRPr lang="zh-CN" altLang="en-US" sz="3000" baseline="30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2636912"/>
            <a:ext cx="23622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849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</a:rPr>
              <a:t>一个</a:t>
            </a:r>
            <a:r>
              <a:rPr lang="en-US" altLang="zh-CN" dirty="0">
                <a:latin typeface="Arial" charset="0"/>
              </a:rPr>
              <a:t>unsigned long </a:t>
            </a:r>
            <a:r>
              <a:rPr lang="en-US" altLang="zh-CN" dirty="0" err="1">
                <a:latin typeface="Arial" charset="0"/>
              </a:rPr>
              <a:t>long</a:t>
            </a:r>
            <a:r>
              <a:rPr lang="zh-CN" altLang="en-US" dirty="0">
                <a:latin typeface="Arial" charset="0"/>
              </a:rPr>
              <a:t>类型能保存大约</a:t>
            </a:r>
            <a:r>
              <a:rPr lang="en-US" altLang="zh-CN" dirty="0">
                <a:latin typeface="Arial" charset="0"/>
              </a:rPr>
              <a:t>1.8*10^19</a:t>
            </a:r>
            <a:r>
              <a:rPr lang="zh-CN" altLang="en-US" dirty="0">
                <a:latin typeface="Arial" charset="0"/>
              </a:rPr>
              <a:t>级别的数。</a:t>
            </a:r>
            <a:endParaRPr lang="en-US" altLang="zh-CN" dirty="0">
              <a:latin typeface="Arial" charset="0"/>
            </a:endParaRPr>
          </a:p>
          <a:p>
            <a:r>
              <a:rPr lang="zh-CN" altLang="en-US" dirty="0">
                <a:latin typeface="Arial" charset="0"/>
              </a:rPr>
              <a:t>我们发现在</a:t>
            </a:r>
            <a:r>
              <a:rPr lang="en-US" altLang="zh-CN" dirty="0" err="1">
                <a:latin typeface="Arial" charset="0"/>
              </a:rPr>
              <a:t>dp</a:t>
            </a:r>
            <a:r>
              <a:rPr lang="zh-CN" altLang="en-US" dirty="0">
                <a:latin typeface="Arial" charset="0"/>
              </a:rPr>
              <a:t>的过程中，会有最多</a:t>
            </a:r>
            <a:r>
              <a:rPr lang="en-US" altLang="zh-CN" dirty="0">
                <a:latin typeface="Arial" charset="0"/>
              </a:rPr>
              <a:t>p*p</a:t>
            </a:r>
            <a:r>
              <a:rPr lang="zh-CN" altLang="en-US" dirty="0">
                <a:latin typeface="Arial" charset="0"/>
              </a:rPr>
              <a:t>的值出现。</a:t>
            </a:r>
            <a:endParaRPr lang="en-US" altLang="zh-CN" dirty="0">
              <a:latin typeface="Arial" charset="0"/>
            </a:endParaRPr>
          </a:p>
          <a:p>
            <a:r>
              <a:rPr lang="zh-CN" altLang="en-US" dirty="0">
                <a:latin typeface="Arial" charset="0"/>
              </a:rPr>
              <a:t>这个值大致是</a:t>
            </a:r>
            <a:r>
              <a:rPr lang="en-US" altLang="zh-CN" dirty="0">
                <a:latin typeface="Arial" charset="0"/>
              </a:rPr>
              <a:t>10^18</a:t>
            </a:r>
            <a:r>
              <a:rPr lang="zh-CN" altLang="en-US" dirty="0">
                <a:latin typeface="Arial" charset="0"/>
              </a:rPr>
              <a:t>级别的。</a:t>
            </a:r>
            <a:endParaRPr lang="en-US" altLang="zh-CN" dirty="0">
              <a:latin typeface="Arial" charset="0"/>
            </a:endParaRPr>
          </a:p>
          <a:p>
            <a:r>
              <a:rPr lang="zh-CN" altLang="en-US" dirty="0">
                <a:latin typeface="Arial" charset="0"/>
              </a:rPr>
              <a:t>因此我们可以每加</a:t>
            </a:r>
            <a:r>
              <a:rPr lang="en-US" altLang="zh-CN" dirty="0">
                <a:latin typeface="Arial" charset="0"/>
              </a:rPr>
              <a:t>16</a:t>
            </a:r>
            <a:r>
              <a:rPr lang="zh-CN" altLang="en-US" dirty="0">
                <a:latin typeface="Arial" charset="0"/>
              </a:rPr>
              <a:t>次对</a:t>
            </a:r>
            <a:r>
              <a:rPr lang="en-US" altLang="zh-CN" dirty="0">
                <a:latin typeface="Arial" charset="0"/>
              </a:rPr>
              <a:t>p</a:t>
            </a:r>
            <a:r>
              <a:rPr lang="zh-CN" altLang="en-US" dirty="0">
                <a:latin typeface="Arial" charset="0"/>
              </a:rPr>
              <a:t>进行取模，优化常数。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918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</a:rPr>
              <a:t>在</a:t>
            </a:r>
            <a:r>
              <a:rPr lang="en-US" altLang="zh-CN" dirty="0" err="1">
                <a:latin typeface="Arial" charset="0"/>
              </a:rPr>
              <a:t>dp</a:t>
            </a:r>
            <a:r>
              <a:rPr lang="zh-CN" altLang="en-US" dirty="0">
                <a:latin typeface="Arial" charset="0"/>
              </a:rPr>
              <a:t>的过程中，会出现</a:t>
            </a:r>
            <a:r>
              <a:rPr lang="en-US" altLang="zh-CN" dirty="0" err="1">
                <a:latin typeface="Arial" charset="0"/>
              </a:rPr>
              <a:t>dp</a:t>
            </a:r>
            <a:r>
              <a:rPr lang="en-US" altLang="zh-CN" dirty="0">
                <a:latin typeface="Arial" charset="0"/>
              </a:rPr>
              <a:t>[2]*</a:t>
            </a:r>
            <a:r>
              <a:rPr lang="en-US" altLang="zh-CN" dirty="0" err="1">
                <a:latin typeface="Arial" charset="0"/>
              </a:rPr>
              <a:t>dp</a:t>
            </a:r>
            <a:r>
              <a:rPr lang="en-US" altLang="zh-CN" dirty="0">
                <a:latin typeface="Arial" charset="0"/>
              </a:rPr>
              <a:t>[i-2]</a:t>
            </a:r>
            <a:r>
              <a:rPr lang="zh-CN" altLang="en-US" dirty="0">
                <a:latin typeface="Arial" charset="0"/>
              </a:rPr>
              <a:t>与</a:t>
            </a:r>
            <a:r>
              <a:rPr lang="en-US" altLang="zh-CN" dirty="0" err="1">
                <a:latin typeface="Arial" charset="0"/>
              </a:rPr>
              <a:t>dp</a:t>
            </a:r>
            <a:r>
              <a:rPr lang="en-US" altLang="zh-CN" dirty="0">
                <a:latin typeface="Arial" charset="0"/>
              </a:rPr>
              <a:t>[i-2]*</a:t>
            </a:r>
            <a:r>
              <a:rPr lang="en-US" altLang="zh-CN" dirty="0" err="1">
                <a:latin typeface="Arial" charset="0"/>
              </a:rPr>
              <a:t>dp</a:t>
            </a:r>
            <a:r>
              <a:rPr lang="en-US" altLang="zh-CN" dirty="0">
                <a:latin typeface="Arial" charset="0"/>
              </a:rPr>
              <a:t>[2]</a:t>
            </a:r>
            <a:r>
              <a:rPr lang="zh-CN" altLang="en-US" dirty="0">
                <a:latin typeface="Arial" charset="0"/>
              </a:rPr>
              <a:t>出现，实际上是等价的，可以并到一起处理，优化常数。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044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</a:rPr>
              <a:t>每一块虽然是相互独立的，但其</a:t>
            </a:r>
            <a:r>
              <a:rPr lang="en-US" altLang="zh-CN" dirty="0" err="1">
                <a:latin typeface="Arial" charset="0"/>
              </a:rPr>
              <a:t>dp</a:t>
            </a:r>
            <a:r>
              <a:rPr lang="zh-CN" altLang="en-US" dirty="0">
                <a:latin typeface="Arial" charset="0"/>
              </a:rPr>
              <a:t>表示的含义是相同的。</a:t>
            </a:r>
            <a:endParaRPr lang="en-US" altLang="zh-CN" dirty="0">
              <a:latin typeface="Arial" charset="0"/>
            </a:endParaRPr>
          </a:p>
          <a:p>
            <a:r>
              <a:rPr lang="zh-CN" altLang="en-US" dirty="0">
                <a:latin typeface="Arial" charset="0"/>
              </a:rPr>
              <a:t>假设</a:t>
            </a:r>
            <a:r>
              <a:rPr lang="en-US" altLang="zh-CN" dirty="0">
                <a:latin typeface="Arial" charset="0"/>
              </a:rPr>
              <a:t>3</a:t>
            </a:r>
            <a:r>
              <a:rPr lang="zh-CN" altLang="en-US" dirty="0">
                <a:latin typeface="Arial" charset="0"/>
              </a:rPr>
              <a:t>块边数各是</a:t>
            </a:r>
            <a:r>
              <a:rPr lang="en-US" altLang="zh-CN" dirty="0" err="1">
                <a:latin typeface="Arial" charset="0"/>
              </a:rPr>
              <a:t>a,b,c</a:t>
            </a:r>
            <a:r>
              <a:rPr lang="en-US" altLang="zh-CN" dirty="0">
                <a:latin typeface="Arial" charset="0"/>
              </a:rPr>
              <a:t>,</a:t>
            </a:r>
            <a:r>
              <a:rPr lang="zh-CN" altLang="en-US" dirty="0">
                <a:latin typeface="Arial" charset="0"/>
              </a:rPr>
              <a:t>则我们</a:t>
            </a:r>
            <a:r>
              <a:rPr lang="en-US" altLang="zh-CN" dirty="0" err="1">
                <a:latin typeface="Arial" charset="0"/>
              </a:rPr>
              <a:t>dp</a:t>
            </a:r>
            <a:r>
              <a:rPr lang="zh-CN" altLang="en-US" dirty="0">
                <a:latin typeface="Arial" charset="0"/>
              </a:rPr>
              <a:t>只需枚举到</a:t>
            </a:r>
            <a:r>
              <a:rPr lang="en-US" altLang="zh-CN" dirty="0">
                <a:latin typeface="Arial" charset="0"/>
              </a:rPr>
              <a:t>max{</a:t>
            </a:r>
            <a:r>
              <a:rPr lang="en-US" altLang="zh-CN" dirty="0" err="1">
                <a:latin typeface="Arial" charset="0"/>
              </a:rPr>
              <a:t>a,b,c</a:t>
            </a:r>
            <a:r>
              <a:rPr lang="en-US" altLang="zh-CN" dirty="0">
                <a:latin typeface="Arial" charset="0"/>
              </a:rPr>
              <a:t>}</a:t>
            </a:r>
            <a:r>
              <a:rPr lang="zh-CN" altLang="en-US" dirty="0">
                <a:latin typeface="Arial" charset="0"/>
              </a:rPr>
              <a:t>就可以通用。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476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</a:rPr>
              <a:t>当其余能选择的最大三角形都比枚举的三角形面积小时，直接利用卡特兰数就可以计算了。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99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枚举时枚举到的</a:t>
            </a:r>
            <a:r>
              <a:rPr lang="en-US" altLang="zh-CN" dirty="0" err="1"/>
              <a:t>a,b,c</a:t>
            </a:r>
            <a:r>
              <a:rPr lang="zh-CN" altLang="en-US" dirty="0"/>
              <a:t>端点不同，但有可能这个形状的三角形曾经出现过。直接累加到答案即可。</a:t>
            </a:r>
          </a:p>
        </p:txBody>
      </p:sp>
    </p:spTree>
    <p:extLst>
      <p:ext uri="{BB962C8B-B14F-4D97-AF65-F5344CB8AC3E}">
        <p14:creationId xmlns:p14="http://schemas.microsoft.com/office/powerpoint/2010/main" val="294294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CQOI2009</a:t>
            </a:r>
            <a:r>
              <a:rPr lang="zh-CN" altLang="en-US" dirty="0"/>
              <a:t>叶子的染色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给定一棵</a:t>
            </a:r>
            <a:r>
              <a:rPr lang="en-US" altLang="zh-CN" dirty="0"/>
              <a:t>n</a:t>
            </a:r>
            <a:r>
              <a:rPr lang="zh-CN" altLang="en-US" dirty="0"/>
              <a:t>个节点的树，给每个节点染黑色或者白色或者透明。选择一个点作为根，已知每个叶子到根最近的有色节点的颜色是黑色还是白色的。构造方案使得有色节点尽可能少。</a:t>
            </a:r>
            <a:endParaRPr lang="en-US" altLang="zh-CN" dirty="0"/>
          </a:p>
          <a:p>
            <a:r>
              <a:rPr lang="en-US" altLang="zh-CN" dirty="0"/>
              <a:t>n&lt;=10000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527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latin typeface="Arial" charset="0"/>
              </a:rPr>
              <a:t>题目大意：有一张纸，被划分成了</a:t>
            </a:r>
            <a:r>
              <a:rPr lang="en-US" altLang="zh-CN" dirty="0">
                <a:latin typeface="Arial" charset="0"/>
              </a:rPr>
              <a:t>n*m</a:t>
            </a:r>
            <a:r>
              <a:rPr lang="zh-CN" altLang="en-US" dirty="0">
                <a:latin typeface="Arial" charset="0"/>
              </a:rPr>
              <a:t>的格子，每个格子是黑色或者是白色的，每次可以选择一条竖的或者横的不跨越格子的线，然后将纸对折。对折时要保证两面对应的格子颜色相同，且不能将大的一面覆盖到小的上面。求若干次操作后不同的结局。结局不同当且仅当剩下的纸在原矩阵中位置不同。</a:t>
            </a:r>
          </a:p>
          <a:p>
            <a:r>
              <a:rPr lang="en-US" altLang="zh-CN" dirty="0" err="1">
                <a:latin typeface="Arial" charset="0"/>
              </a:rPr>
              <a:t>n,m</a:t>
            </a:r>
            <a:r>
              <a:rPr lang="en-US" altLang="zh-CN" dirty="0">
                <a:latin typeface="Arial" charset="0"/>
              </a:rPr>
              <a:t>&lt;=250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07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简单的</a:t>
            </a:r>
            <a:r>
              <a:rPr lang="en-US" altLang="zh-CN" dirty="0" err="1"/>
              <a:t>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</a:rPr>
              <a:t>我们可以令</a:t>
            </a:r>
            <a:r>
              <a:rPr lang="en-US" altLang="zh-CN" dirty="0" err="1">
                <a:latin typeface="Arial" charset="0"/>
              </a:rPr>
              <a:t>dp</a:t>
            </a:r>
            <a:r>
              <a:rPr lang="en-US" altLang="zh-CN" dirty="0">
                <a:latin typeface="Arial" charset="0"/>
              </a:rPr>
              <a:t>(</a:t>
            </a:r>
            <a:r>
              <a:rPr lang="en-US" altLang="zh-CN" dirty="0" err="1">
                <a:latin typeface="Arial" charset="0"/>
              </a:rPr>
              <a:t>u,d,l,r</a:t>
            </a:r>
            <a:r>
              <a:rPr lang="en-US" altLang="zh-CN" dirty="0">
                <a:latin typeface="Arial" charset="0"/>
              </a:rPr>
              <a:t>)</a:t>
            </a:r>
            <a:r>
              <a:rPr lang="zh-CN" altLang="en-US" dirty="0">
                <a:latin typeface="Arial" charset="0"/>
              </a:rPr>
              <a:t>表示这张纸是否能折成左边</a:t>
            </a:r>
            <a:r>
              <a:rPr lang="en-US" altLang="zh-CN" dirty="0">
                <a:latin typeface="Arial" charset="0"/>
              </a:rPr>
              <a:t>l</a:t>
            </a:r>
            <a:r>
              <a:rPr lang="zh-CN" altLang="en-US" dirty="0">
                <a:latin typeface="Arial" charset="0"/>
              </a:rPr>
              <a:t>右边</a:t>
            </a:r>
            <a:r>
              <a:rPr lang="en-US" altLang="zh-CN" dirty="0">
                <a:latin typeface="Arial" charset="0"/>
              </a:rPr>
              <a:t>r</a:t>
            </a:r>
            <a:r>
              <a:rPr lang="zh-CN" altLang="en-US" dirty="0">
                <a:latin typeface="Arial" charset="0"/>
              </a:rPr>
              <a:t>上面</a:t>
            </a:r>
            <a:r>
              <a:rPr lang="en-US" altLang="zh-CN" dirty="0">
                <a:latin typeface="Arial" charset="0"/>
              </a:rPr>
              <a:t>u</a:t>
            </a:r>
            <a:r>
              <a:rPr lang="zh-CN" altLang="en-US" dirty="0">
                <a:latin typeface="Arial" charset="0"/>
              </a:rPr>
              <a:t>下面</a:t>
            </a:r>
            <a:r>
              <a:rPr lang="en-US" altLang="zh-CN" dirty="0">
                <a:latin typeface="Arial" charset="0"/>
              </a:rPr>
              <a:t>d</a:t>
            </a:r>
            <a:r>
              <a:rPr lang="zh-CN" altLang="en-US" dirty="0">
                <a:latin typeface="Arial" charset="0"/>
              </a:rPr>
              <a:t>的这么个小纸片。枚举折痕。最终答案就是状态中是</a:t>
            </a:r>
            <a:r>
              <a:rPr lang="en-US" altLang="zh-CN" dirty="0">
                <a:latin typeface="Arial" charset="0"/>
              </a:rPr>
              <a:t>true</a:t>
            </a:r>
            <a:r>
              <a:rPr lang="zh-CN" altLang="en-US" dirty="0">
                <a:latin typeface="Arial" charset="0"/>
              </a:rPr>
              <a:t>的个数。</a:t>
            </a:r>
          </a:p>
          <a:p>
            <a:r>
              <a:rPr lang="zh-CN" altLang="en-US" dirty="0">
                <a:latin typeface="Arial" charset="0"/>
              </a:rPr>
              <a:t>时间复杂度为</a:t>
            </a:r>
            <a:r>
              <a:rPr lang="en-US" altLang="zh-CN" dirty="0">
                <a:latin typeface="Arial" charset="0"/>
              </a:rPr>
              <a:t>n^3m^3</a:t>
            </a:r>
            <a:r>
              <a:rPr lang="zh-CN" altLang="en-US" dirty="0">
                <a:latin typeface="Arial" charset="0"/>
              </a:rPr>
              <a:t>。</a:t>
            </a:r>
          </a:p>
          <a:p>
            <a:r>
              <a:rPr lang="zh-CN" altLang="en-US" dirty="0">
                <a:latin typeface="Arial" charset="0"/>
              </a:rPr>
              <a:t>考虑优化。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886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1" y="1988840"/>
            <a:ext cx="9613861" cy="4752528"/>
          </a:xfrm>
        </p:spPr>
        <p:txBody>
          <a:bodyPr>
            <a:noAutofit/>
          </a:bodyPr>
          <a:lstStyle/>
          <a:p>
            <a:r>
              <a:rPr lang="zh-CN" altLang="en-US" sz="2500" dirty="0">
                <a:latin typeface="Arial" charset="0"/>
              </a:rPr>
              <a:t>我们发现横的折和竖的折两者之间是没有影响的，可以随意交换顺序。</a:t>
            </a:r>
          </a:p>
          <a:p>
            <a:pPr marL="0" indent="0">
              <a:buNone/>
            </a:pPr>
            <a:endParaRPr lang="zh-CN" altLang="en-US" sz="2500" dirty="0">
              <a:latin typeface="Arial" charset="0"/>
            </a:endParaRPr>
          </a:p>
          <a:p>
            <a:endParaRPr lang="zh-CN" altLang="en-US" sz="2500" dirty="0">
              <a:latin typeface="Arial" charset="0"/>
            </a:endParaRPr>
          </a:p>
          <a:p>
            <a:endParaRPr lang="en-US" altLang="zh-CN" sz="2500" dirty="0">
              <a:latin typeface="Arial" charset="0"/>
            </a:endParaRPr>
          </a:p>
          <a:p>
            <a:endParaRPr lang="en-US" altLang="zh-CN" sz="2500" dirty="0">
              <a:latin typeface="Arial" charset="0"/>
            </a:endParaRPr>
          </a:p>
          <a:p>
            <a:endParaRPr lang="zh-CN" altLang="en-US" sz="2500" dirty="0">
              <a:latin typeface="Arial" charset="0"/>
            </a:endParaRPr>
          </a:p>
          <a:p>
            <a:r>
              <a:rPr lang="zh-CN" altLang="en-US" sz="2500" dirty="0">
                <a:latin typeface="Arial" charset="0"/>
              </a:rPr>
              <a:t>考虑这么一张图，其中数字相同表示颜色相同，我们发现先横后竖或者先竖后横是等价的。</a:t>
            </a:r>
          </a:p>
          <a:p>
            <a:r>
              <a:rPr lang="zh-CN" altLang="en-US" sz="2500" dirty="0">
                <a:latin typeface="Arial" charset="0"/>
              </a:rPr>
              <a:t>因此最终答案可以认为是横的折的方案总数乘以竖的折的方案总数。</a:t>
            </a:r>
          </a:p>
          <a:p>
            <a:endParaRPr lang="zh-CN" altLang="en-US" sz="2500" dirty="0"/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2564904"/>
            <a:ext cx="339090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348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Arial" charset="0"/>
              </a:rPr>
              <a:t>现在我们只需要考虑</a:t>
            </a:r>
            <a:r>
              <a:rPr lang="en-US" altLang="zh-CN" dirty="0">
                <a:latin typeface="Arial" charset="0"/>
              </a:rPr>
              <a:t>n=1</a:t>
            </a:r>
            <a:r>
              <a:rPr lang="zh-CN" altLang="en-US" dirty="0">
                <a:latin typeface="Arial" charset="0"/>
              </a:rPr>
              <a:t>或者</a:t>
            </a:r>
            <a:r>
              <a:rPr lang="en-US" altLang="zh-CN" dirty="0">
                <a:latin typeface="Arial" charset="0"/>
              </a:rPr>
              <a:t>m=1</a:t>
            </a:r>
            <a:r>
              <a:rPr lang="zh-CN" altLang="en-US" dirty="0">
                <a:latin typeface="Arial" charset="0"/>
              </a:rPr>
              <a:t>的情况了。</a:t>
            </a:r>
          </a:p>
          <a:p>
            <a:r>
              <a:rPr lang="zh-CN" altLang="en-US" dirty="0">
                <a:latin typeface="Arial" charset="0"/>
              </a:rPr>
              <a:t>令</a:t>
            </a:r>
            <a:r>
              <a:rPr lang="en-US" altLang="zh-CN" dirty="0" err="1">
                <a:latin typeface="Arial" charset="0"/>
              </a:rPr>
              <a:t>dp</a:t>
            </a:r>
            <a:r>
              <a:rPr lang="en-US" altLang="zh-CN" dirty="0">
                <a:latin typeface="Arial" charset="0"/>
              </a:rPr>
              <a:t>[l][r]</a:t>
            </a:r>
            <a:r>
              <a:rPr lang="zh-CN" altLang="en-US" dirty="0">
                <a:latin typeface="Arial" charset="0"/>
              </a:rPr>
              <a:t>表示原来的纸是否能折成左边到</a:t>
            </a:r>
            <a:r>
              <a:rPr lang="en-US" altLang="zh-CN" dirty="0">
                <a:latin typeface="Arial" charset="0"/>
              </a:rPr>
              <a:t>l</a:t>
            </a:r>
            <a:r>
              <a:rPr lang="zh-CN" altLang="en-US" dirty="0">
                <a:latin typeface="Arial" charset="0"/>
              </a:rPr>
              <a:t>右边到</a:t>
            </a:r>
            <a:r>
              <a:rPr lang="en-US" altLang="zh-CN" dirty="0">
                <a:latin typeface="Arial" charset="0"/>
              </a:rPr>
              <a:t>r</a:t>
            </a:r>
            <a:r>
              <a:rPr lang="zh-CN" altLang="en-US" dirty="0">
                <a:latin typeface="Arial" charset="0"/>
              </a:rPr>
              <a:t>的小纸片，枚举折痕，判断是否可行，这样复杂度是</a:t>
            </a:r>
            <a:r>
              <a:rPr lang="en-US" altLang="zh-CN" dirty="0">
                <a:latin typeface="Arial" charset="0"/>
              </a:rPr>
              <a:t>n^4</a:t>
            </a:r>
            <a:r>
              <a:rPr lang="zh-CN" altLang="en-US" dirty="0">
                <a:latin typeface="Arial" charset="0"/>
              </a:rPr>
              <a:t>的。</a:t>
            </a:r>
          </a:p>
          <a:p>
            <a:r>
              <a:rPr lang="zh-CN" altLang="en-US" dirty="0">
                <a:latin typeface="Arial" charset="0"/>
              </a:rPr>
              <a:t>考虑判断可行的方案实际上就是要找到以当前折痕为中点，向两边散开的回文串最长长度。</a:t>
            </a:r>
          </a:p>
          <a:p>
            <a:r>
              <a:rPr lang="zh-CN" altLang="en-US" dirty="0">
                <a:latin typeface="Arial" charset="0"/>
              </a:rPr>
              <a:t>这是可以预处理出来的。</a:t>
            </a:r>
          </a:p>
          <a:p>
            <a:r>
              <a:rPr lang="zh-CN" altLang="en-US" dirty="0">
                <a:latin typeface="Arial" charset="0"/>
              </a:rPr>
              <a:t>复杂度降为</a:t>
            </a:r>
            <a:r>
              <a:rPr lang="en-US" altLang="zh-CN" dirty="0">
                <a:latin typeface="Arial" charset="0"/>
              </a:rPr>
              <a:t>n^3</a:t>
            </a:r>
            <a:r>
              <a:rPr lang="zh-CN" altLang="en-US" dirty="0">
                <a:latin typeface="Arial" charset="0"/>
              </a:rPr>
              <a:t>，足以通过本题。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341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Vocabulary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</a:t>
            </a:r>
            <a:r>
              <a:rPr lang="en-US" altLang="zh-CN" dirty="0"/>
              <a:t>3</a:t>
            </a:r>
            <a:r>
              <a:rPr lang="zh-CN" altLang="en-US" dirty="0"/>
              <a:t>个只包含</a:t>
            </a:r>
            <a:r>
              <a:rPr lang="en-US" altLang="zh-CN" dirty="0"/>
              <a:t>“?”</a:t>
            </a:r>
            <a:r>
              <a:rPr lang="zh-CN" altLang="en-US" dirty="0"/>
              <a:t>或小写字母的字符串</a:t>
            </a:r>
            <a:r>
              <a:rPr lang="en-US" altLang="zh-CN" dirty="0"/>
              <a:t>s</a:t>
            </a:r>
            <a:r>
              <a:rPr lang="zh-CN" altLang="en-US" dirty="0"/>
              <a:t>，其中</a:t>
            </a:r>
            <a:r>
              <a:rPr lang="en-US" altLang="zh-CN" dirty="0"/>
              <a:t>“?”</a:t>
            </a:r>
            <a:r>
              <a:rPr lang="zh-CN" altLang="en-US" dirty="0"/>
              <a:t>表示可能是任意一个小写字母。已知</a:t>
            </a:r>
            <a:r>
              <a:rPr lang="en-US" altLang="zh-CN" dirty="0"/>
              <a:t>3</a:t>
            </a:r>
            <a:r>
              <a:rPr lang="zh-CN" altLang="en-US" dirty="0"/>
              <a:t>个字符串的字典序是有序的且互不相同。问方案总数。</a:t>
            </a:r>
            <a:endParaRPr lang="en-US" altLang="zh-CN" dirty="0"/>
          </a:p>
          <a:p>
            <a:r>
              <a:rPr lang="en-US" altLang="zh-CN" dirty="0"/>
              <a:t>|s|&lt;=100000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66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简单的</a:t>
            </a:r>
            <a:r>
              <a:rPr lang="en-US" altLang="zh-CN" dirty="0" err="1"/>
              <a:t>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令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][0/1][0/1]</a:t>
            </a:r>
            <a:r>
              <a:rPr lang="zh-CN" altLang="en-US" dirty="0"/>
              <a:t>表示前</a:t>
            </a:r>
            <a:r>
              <a:rPr lang="en-US" altLang="zh-CN" dirty="0" err="1"/>
              <a:t>i</a:t>
            </a:r>
            <a:r>
              <a:rPr lang="zh-CN" altLang="en-US" dirty="0"/>
              <a:t>个字符，第一个字符串是否等于第二个字符串，第二字符串是否等于第三个字符串。</a:t>
            </a:r>
          </a:p>
          <a:p>
            <a:pPr>
              <a:defRPr/>
            </a:pPr>
            <a:r>
              <a:rPr lang="zh-CN" altLang="en-US" dirty="0"/>
              <a:t>枚举第</a:t>
            </a:r>
            <a:r>
              <a:rPr lang="en-US" altLang="zh-CN" dirty="0"/>
              <a:t>i+1</a:t>
            </a:r>
            <a:r>
              <a:rPr lang="zh-CN" altLang="en-US" dirty="0"/>
              <a:t>位所有问号是什么字母，直接转移。</a:t>
            </a:r>
          </a:p>
          <a:p>
            <a:pPr>
              <a:defRPr/>
            </a:pPr>
            <a:r>
              <a:rPr lang="zh-CN" altLang="en-US" dirty="0"/>
              <a:t>复杂度</a:t>
            </a:r>
            <a:r>
              <a:rPr lang="en-US" altLang="zh-CN" dirty="0"/>
              <a:t>n*26^3</a:t>
            </a:r>
            <a:r>
              <a:rPr lang="zh-CN" altLang="en-US" dirty="0"/>
              <a:t>。</a:t>
            </a:r>
          </a:p>
          <a:p>
            <a:pPr>
              <a:defRPr/>
            </a:pPr>
            <a:r>
              <a:rPr lang="zh-CN" altLang="en-US" dirty="0"/>
              <a:t>如何优化。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97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预处理出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][j][k][0/1/2][0/1/2]</a:t>
            </a:r>
            <a:r>
              <a:rPr lang="zh-CN" altLang="en-US" dirty="0"/>
              <a:t>表示第一个串字符是</a:t>
            </a:r>
            <a:r>
              <a:rPr lang="en-US" altLang="zh-CN" dirty="0" err="1"/>
              <a:t>i</a:t>
            </a:r>
            <a:r>
              <a:rPr lang="zh-CN" altLang="en-US" dirty="0"/>
              <a:t>，第二个串字符是</a:t>
            </a:r>
            <a:r>
              <a:rPr lang="en-US" altLang="zh-CN" dirty="0"/>
              <a:t>j</a:t>
            </a:r>
            <a:r>
              <a:rPr lang="zh-CN" altLang="en-US" dirty="0"/>
              <a:t>，第三个串字符是</a:t>
            </a:r>
            <a:r>
              <a:rPr lang="en-US" altLang="zh-CN" dirty="0"/>
              <a:t>k</a:t>
            </a:r>
            <a:r>
              <a:rPr lang="zh-CN" altLang="en-US" dirty="0"/>
              <a:t>，由于可能出现</a:t>
            </a:r>
            <a:r>
              <a:rPr lang="en-US" altLang="zh-CN" dirty="0"/>
              <a:t>“</a:t>
            </a:r>
            <a:r>
              <a:rPr lang="zh-CN" altLang="en-US" dirty="0"/>
              <a:t>？</a:t>
            </a:r>
            <a:r>
              <a:rPr lang="en-US" altLang="zh-CN" dirty="0"/>
              <a:t>”</a:t>
            </a:r>
            <a:r>
              <a:rPr lang="zh-CN" altLang="en-US" dirty="0"/>
              <a:t>或者没有字符的情况。若没有字符用</a:t>
            </a:r>
            <a:r>
              <a:rPr lang="en-US" altLang="zh-CN" dirty="0"/>
              <a:t>0</a:t>
            </a:r>
            <a:r>
              <a:rPr lang="zh-CN" altLang="en-US" dirty="0"/>
              <a:t>表示，若是</a:t>
            </a:r>
            <a:r>
              <a:rPr lang="en-US" altLang="zh-CN" dirty="0"/>
              <a:t>“</a:t>
            </a:r>
            <a:r>
              <a:rPr lang="zh-CN" altLang="en-US" dirty="0"/>
              <a:t>？</a:t>
            </a:r>
            <a:r>
              <a:rPr lang="en-US" altLang="zh-CN" dirty="0"/>
              <a:t>”</a:t>
            </a:r>
            <a:r>
              <a:rPr lang="zh-CN" altLang="en-US" dirty="0"/>
              <a:t>用</a:t>
            </a:r>
            <a:r>
              <a:rPr lang="en-US" altLang="zh-CN" dirty="0"/>
              <a:t>27</a:t>
            </a:r>
            <a:r>
              <a:rPr lang="zh-CN" altLang="en-US" dirty="0"/>
              <a:t>表示。将其中所有</a:t>
            </a:r>
            <a:r>
              <a:rPr lang="en-US" altLang="zh-CN" dirty="0"/>
              <a:t>“</a:t>
            </a:r>
            <a:r>
              <a:rPr lang="zh-CN" altLang="en-US" dirty="0"/>
              <a:t>？</a:t>
            </a:r>
            <a:r>
              <a:rPr lang="en-US" altLang="zh-CN" dirty="0"/>
              <a:t>”</a:t>
            </a:r>
            <a:r>
              <a:rPr lang="zh-CN" altLang="en-US" dirty="0"/>
              <a:t>用字母代替后，第一个串的字符与第二个串的字符的大小关系是</a:t>
            </a:r>
            <a:r>
              <a:rPr lang="en-US" altLang="zh-CN" dirty="0"/>
              <a:t>0/1/2</a:t>
            </a:r>
            <a:r>
              <a:rPr lang="zh-CN" altLang="en-US" dirty="0"/>
              <a:t>，第二个字符与第三个串字符大小关系是</a:t>
            </a:r>
            <a:r>
              <a:rPr lang="en-US" altLang="zh-CN" dirty="0"/>
              <a:t>0/1/2</a:t>
            </a:r>
            <a:r>
              <a:rPr lang="zh-CN" altLang="en-US" dirty="0"/>
              <a:t>的方案总数。</a:t>
            </a:r>
          </a:p>
          <a:p>
            <a:pPr>
              <a:defRPr/>
            </a:pPr>
            <a:r>
              <a:rPr lang="zh-CN" altLang="en-US" dirty="0"/>
              <a:t>在转移时直接拿</a:t>
            </a:r>
            <a:r>
              <a:rPr lang="en-US" altLang="zh-CN" dirty="0"/>
              <a:t>f</a:t>
            </a:r>
            <a:r>
              <a:rPr lang="zh-CN" altLang="en-US" dirty="0"/>
              <a:t>数组转移。</a:t>
            </a:r>
          </a:p>
          <a:p>
            <a:pPr>
              <a:defRPr/>
            </a:pPr>
            <a:r>
              <a:rPr lang="zh-CN" altLang="en-US" dirty="0"/>
              <a:t>时间复杂度为</a:t>
            </a:r>
            <a:r>
              <a:rPr lang="en-US" altLang="zh-CN" dirty="0"/>
              <a:t>n+</a:t>
            </a:r>
            <a:r>
              <a:rPr lang="zh-CN" altLang="en-US" dirty="0"/>
              <a:t>预处理的复杂度。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11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oil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给出一条线段，在左端点</a:t>
            </a:r>
            <a:r>
              <a:rPr lang="en-US" altLang="zh-CN" dirty="0"/>
              <a:t>0</a:t>
            </a:r>
            <a:r>
              <a:rPr lang="zh-CN" altLang="en-US" dirty="0"/>
              <a:t>与右端点</a:t>
            </a:r>
            <a:r>
              <a:rPr lang="en-US" altLang="zh-CN" dirty="0"/>
              <a:t>n+1</a:t>
            </a:r>
            <a:r>
              <a:rPr lang="zh-CN" altLang="en-US" dirty="0"/>
              <a:t>之间有</a:t>
            </a:r>
            <a:r>
              <a:rPr lang="en-US" altLang="zh-CN" dirty="0"/>
              <a:t>n</a:t>
            </a:r>
            <a:r>
              <a:rPr lang="zh-CN" altLang="en-US" dirty="0"/>
              <a:t>个点，并且在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x</a:t>
            </a:r>
            <a:r>
              <a:rPr lang="zh-CN" altLang="en-US" dirty="0"/>
              <a:t>之间的所有点都是有油的，在每个点钻井判断是否有油需要花费</a:t>
            </a:r>
            <a:r>
              <a:rPr lang="en-US" altLang="zh-CN" dirty="0" err="1"/>
              <a:t>ti</a:t>
            </a:r>
            <a:r>
              <a:rPr lang="zh-CN" altLang="en-US" dirty="0"/>
              <a:t>的时间，求能够知道</a:t>
            </a:r>
            <a:r>
              <a:rPr lang="en-US" altLang="zh-CN" dirty="0"/>
              <a:t>x</a:t>
            </a:r>
            <a:r>
              <a:rPr lang="zh-CN" altLang="en-US" dirty="0"/>
              <a:t>的最坏情况下最少需要花费多少时间。</a:t>
            </a:r>
            <a:endParaRPr lang="en-US" altLang="zh-CN" dirty="0"/>
          </a:p>
          <a:p>
            <a:r>
              <a:rPr lang="en-US" altLang="zh-CN" dirty="0"/>
              <a:t>n&lt;=2000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757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简单的</a:t>
            </a:r>
            <a:r>
              <a:rPr lang="en-US" altLang="zh-CN" dirty="0" err="1"/>
              <a:t>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令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</a:t>
            </a:r>
            <a:r>
              <a:rPr lang="en-US" altLang="zh-CN" dirty="0"/>
              <a:t>x</a:t>
            </a:r>
            <a:r>
              <a:rPr lang="zh-CN" altLang="en-US" dirty="0"/>
              <a:t>能取到</a:t>
            </a:r>
            <a:r>
              <a:rPr lang="en-US" altLang="zh-CN" dirty="0"/>
              <a:t>i-1</a:t>
            </a:r>
            <a:r>
              <a:rPr lang="zh-CN" altLang="en-US" dirty="0"/>
              <a:t>至</a:t>
            </a:r>
            <a:r>
              <a:rPr lang="en-US" altLang="zh-CN" dirty="0"/>
              <a:t>j</a:t>
            </a:r>
            <a:r>
              <a:rPr lang="zh-CN" altLang="en-US" dirty="0"/>
              <a:t>时要知道</a:t>
            </a:r>
            <a:r>
              <a:rPr lang="en-US" altLang="zh-CN" dirty="0"/>
              <a:t>x</a:t>
            </a:r>
            <a:r>
              <a:rPr lang="zh-CN" altLang="en-US" dirty="0"/>
              <a:t>具体值为多少的最少时间。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][j]=min{max{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][k-1],</a:t>
            </a:r>
            <a:r>
              <a:rPr lang="en-US" altLang="zh-CN" dirty="0" err="1"/>
              <a:t>dp</a:t>
            </a:r>
            <a:r>
              <a:rPr lang="en-US" altLang="zh-CN" dirty="0"/>
              <a:t>[k+1][j]}+a[k]}</a:t>
            </a:r>
            <a:r>
              <a:rPr lang="zh-CN" altLang="en-US" dirty="0"/>
              <a:t>。其中</a:t>
            </a:r>
            <a:r>
              <a:rPr lang="en-US" altLang="zh-CN" dirty="0" err="1"/>
              <a:t>i</a:t>
            </a:r>
            <a:r>
              <a:rPr lang="en-US" altLang="zh-CN" dirty="0"/>
              <a:t>&lt;=k&lt;=j</a:t>
            </a:r>
            <a:r>
              <a:rPr lang="zh-CN" altLang="en-US" dirty="0"/>
              <a:t>，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i</a:t>
            </a:r>
            <a:r>
              <a:rPr lang="en-US" altLang="zh-CN" dirty="0"/>
              <a:t>]=a[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][i-1]=0</a:t>
            </a:r>
          </a:p>
          <a:p>
            <a:r>
              <a:rPr lang="zh-CN" altLang="en-US" dirty="0"/>
              <a:t>时间复杂度为</a:t>
            </a:r>
            <a:r>
              <a:rPr lang="en-US" altLang="zh-CN" dirty="0"/>
              <a:t>n^3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考虑优化。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009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优化转移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，固定</a:t>
            </a:r>
            <a:r>
              <a:rPr lang="en-US" altLang="zh-CN" dirty="0" err="1"/>
              <a:t>i</a:t>
            </a:r>
            <a:r>
              <a:rPr lang="zh-CN" altLang="en-US" dirty="0"/>
              <a:t>，随着</a:t>
            </a:r>
            <a:r>
              <a:rPr lang="en-US" altLang="zh-CN" dirty="0"/>
              <a:t>j</a:t>
            </a:r>
            <a:r>
              <a:rPr lang="zh-CN" altLang="en-US" dirty="0"/>
              <a:t>的递增，最优决策</a:t>
            </a:r>
            <a:r>
              <a:rPr lang="en-US" altLang="zh-CN" dirty="0"/>
              <a:t>k</a:t>
            </a:r>
            <a:r>
              <a:rPr lang="zh-CN" altLang="en-US" dirty="0"/>
              <a:t>不一定递增。</a:t>
            </a:r>
            <a:endParaRPr lang="en-US" altLang="zh-CN" dirty="0"/>
          </a:p>
          <a:p>
            <a:r>
              <a:rPr lang="zh-CN" altLang="en-US" dirty="0"/>
              <a:t>考虑去掉转移中的</a:t>
            </a:r>
            <a:r>
              <a:rPr lang="en-US" altLang="zh-CN" dirty="0"/>
              <a:t>max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预处理出</a:t>
            </a:r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，表示若</a:t>
            </a:r>
            <a:r>
              <a:rPr lang="en-US" altLang="zh-CN" dirty="0"/>
              <a:t>k</a:t>
            </a:r>
            <a:r>
              <a:rPr lang="zh-CN" altLang="en-US" dirty="0"/>
              <a:t>取到</a:t>
            </a:r>
            <a:r>
              <a:rPr lang="en-US" altLang="zh-CN" dirty="0" err="1"/>
              <a:t>i~g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，则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][k-1]&lt;=</a:t>
            </a:r>
            <a:r>
              <a:rPr lang="en-US" altLang="zh-CN" dirty="0" err="1"/>
              <a:t>dp</a:t>
            </a:r>
            <a:r>
              <a:rPr lang="en-US" altLang="zh-CN" dirty="0"/>
              <a:t>[k+1][j]</a:t>
            </a:r>
            <a:r>
              <a:rPr lang="zh-CN" altLang="en-US" dirty="0"/>
              <a:t>，若</a:t>
            </a:r>
            <a:r>
              <a:rPr lang="en-US" altLang="zh-CN" dirty="0"/>
              <a:t>k</a:t>
            </a:r>
            <a:r>
              <a:rPr lang="zh-CN" altLang="en-US" dirty="0"/>
              <a:t>取到</a:t>
            </a:r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][j]+1~j</a:t>
            </a:r>
            <a:r>
              <a:rPr lang="zh-CN" altLang="en-US" dirty="0"/>
              <a:t>，则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][k-1]&gt;=</a:t>
            </a:r>
            <a:r>
              <a:rPr lang="en-US" altLang="zh-CN" dirty="0" err="1"/>
              <a:t>dp</a:t>
            </a:r>
            <a:r>
              <a:rPr lang="en-US" altLang="zh-CN" dirty="0"/>
              <a:t>[k+1][j]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][j]=min{</a:t>
            </a:r>
            <a:r>
              <a:rPr lang="en-US" altLang="zh-CN" dirty="0" err="1"/>
              <a:t>dp</a:t>
            </a:r>
            <a:r>
              <a:rPr lang="en-US" altLang="zh-CN" dirty="0"/>
              <a:t>[k+1][j]+a[k]}(</a:t>
            </a:r>
            <a:r>
              <a:rPr lang="en-US" altLang="zh-CN" dirty="0" err="1"/>
              <a:t>i</a:t>
            </a:r>
            <a:r>
              <a:rPr lang="en-US" altLang="zh-CN" dirty="0"/>
              <a:t>&lt;=k&lt;=g[</a:t>
            </a:r>
            <a:r>
              <a:rPr lang="en-US" altLang="zh-CN" dirty="0" err="1"/>
              <a:t>i</a:t>
            </a:r>
            <a:r>
              <a:rPr lang="en-US" altLang="zh-CN" dirty="0"/>
              <a:t>][j])</a:t>
            </a:r>
          </a:p>
          <a:p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][j]=min{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][k-1]+a[k]}(g[</a:t>
            </a:r>
            <a:r>
              <a:rPr lang="en-US" altLang="zh-CN" dirty="0" err="1"/>
              <a:t>i</a:t>
            </a:r>
            <a:r>
              <a:rPr lang="en-US" altLang="zh-CN" dirty="0"/>
              <a:t>][j]&lt;k&lt;=j)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10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CQOI2009</a:t>
            </a:r>
            <a:r>
              <a:rPr lang="zh-CN" altLang="en-US" dirty="0"/>
              <a:t>叶子的染色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枚举一个点作为根。</a:t>
            </a:r>
            <a:endParaRPr lang="en-US" altLang="zh-CN" dirty="0"/>
          </a:p>
          <a:p>
            <a:r>
              <a:rPr lang="zh-CN" altLang="en-US" dirty="0"/>
              <a:t>令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][0/1]</a:t>
            </a:r>
            <a:r>
              <a:rPr lang="zh-CN" altLang="en-US" dirty="0"/>
              <a:t>表示以</a:t>
            </a:r>
            <a:r>
              <a:rPr lang="en-US" altLang="zh-CN" dirty="0" err="1"/>
              <a:t>i</a:t>
            </a:r>
            <a:r>
              <a:rPr lang="zh-CN" altLang="en-US" dirty="0"/>
              <a:t>为根的子树且</a:t>
            </a:r>
            <a:r>
              <a:rPr lang="en-US" altLang="zh-CN" dirty="0" err="1"/>
              <a:t>i</a:t>
            </a:r>
            <a:r>
              <a:rPr lang="zh-CN" altLang="en-US" dirty="0"/>
              <a:t>染白色</a:t>
            </a:r>
            <a:r>
              <a:rPr lang="en-US" altLang="zh-CN" dirty="0"/>
              <a:t>/</a:t>
            </a:r>
            <a:r>
              <a:rPr lang="zh-CN" altLang="en-US" dirty="0"/>
              <a:t>黑色时的最少有色节点个数。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][0]=sum{min(</a:t>
            </a:r>
            <a:r>
              <a:rPr lang="en-US" altLang="zh-CN" dirty="0" err="1"/>
              <a:t>dp</a:t>
            </a:r>
            <a:r>
              <a:rPr lang="en-US" altLang="zh-CN" dirty="0"/>
              <a:t>[j][0]-1,dp[j][1])}+1</a:t>
            </a:r>
            <a:r>
              <a:rPr lang="zh-CN" altLang="en-US" dirty="0"/>
              <a:t>，其中</a:t>
            </a:r>
            <a:r>
              <a:rPr lang="en-US" altLang="zh-CN" dirty="0"/>
              <a:t>j</a:t>
            </a:r>
            <a:r>
              <a:rPr lang="zh-CN" altLang="en-US" dirty="0"/>
              <a:t>是</a:t>
            </a:r>
            <a:r>
              <a:rPr lang="en-US" altLang="zh-CN" dirty="0" err="1"/>
              <a:t>i</a:t>
            </a:r>
            <a:r>
              <a:rPr lang="zh-CN" altLang="en-US" dirty="0"/>
              <a:t>的儿子。</a:t>
            </a:r>
            <a:endParaRPr lang="en-US" altLang="zh-CN" dirty="0"/>
          </a:p>
          <a:p>
            <a:r>
              <a:rPr lang="zh-CN" altLang="en-US" dirty="0"/>
              <a:t>最优解肯定存在于</a:t>
            </a:r>
            <a:r>
              <a:rPr lang="en-US" altLang="zh-CN" dirty="0" err="1"/>
              <a:t>dp</a:t>
            </a:r>
            <a:r>
              <a:rPr lang="en-US" altLang="zh-CN" dirty="0"/>
              <a:t>[root][0]</a:t>
            </a:r>
            <a:r>
              <a:rPr lang="zh-CN" altLang="en-US" dirty="0"/>
              <a:t>或者</a:t>
            </a:r>
            <a:r>
              <a:rPr lang="en-US" altLang="zh-CN" dirty="0" err="1"/>
              <a:t>dp</a:t>
            </a:r>
            <a:r>
              <a:rPr lang="en-US" altLang="zh-CN" dirty="0"/>
              <a:t>[root][1]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zh-CN" altLang="en-US" dirty="0"/>
              <a:t>时间复杂度为</a:t>
            </a:r>
            <a:r>
              <a:rPr lang="en-US" altLang="zh-CN" dirty="0"/>
              <a:t>n^2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037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优化转移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我们只考虑其中一种情况。</a:t>
            </a:r>
            <a:endParaRPr lang="en-US" altLang="zh-CN" dirty="0"/>
          </a:p>
          <a:p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][j]=min{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][k-1]+a[k]}(g[</a:t>
            </a:r>
            <a:r>
              <a:rPr lang="en-US" altLang="zh-CN" dirty="0" err="1"/>
              <a:t>i</a:t>
            </a:r>
            <a:r>
              <a:rPr lang="en-US" altLang="zh-CN" dirty="0"/>
              <a:t>][j]&lt;k&lt;=j)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当固定左端点</a:t>
            </a:r>
            <a:r>
              <a:rPr lang="en-US" altLang="zh-CN" dirty="0" err="1"/>
              <a:t>i</a:t>
            </a:r>
            <a:r>
              <a:rPr lang="zh-CN" altLang="en-US" dirty="0"/>
              <a:t>时，随着</a:t>
            </a:r>
            <a:r>
              <a:rPr lang="en-US" altLang="zh-CN" dirty="0"/>
              <a:t>j</a:t>
            </a:r>
            <a:r>
              <a:rPr lang="zh-CN" altLang="en-US" dirty="0"/>
              <a:t>的增加，</a:t>
            </a:r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也会随之变大。</a:t>
            </a:r>
            <a:endParaRPr lang="en-US" altLang="zh-CN" dirty="0"/>
          </a:p>
          <a:p>
            <a:r>
              <a:rPr lang="zh-CN" altLang="en-US" dirty="0"/>
              <a:t>因此用单调队列维护即可。</a:t>
            </a:r>
            <a:endParaRPr lang="en-US" altLang="zh-CN" dirty="0"/>
          </a:p>
          <a:p>
            <a:r>
              <a:rPr lang="zh-CN" altLang="en-US" dirty="0"/>
              <a:t>时间复杂度为</a:t>
            </a:r>
            <a:r>
              <a:rPr lang="en-US" altLang="zh-CN" dirty="0"/>
              <a:t>n^2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758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序列分割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有一个长为</a:t>
            </a:r>
            <a:r>
              <a:rPr lang="en-US" altLang="zh-CN" dirty="0"/>
              <a:t>n</a:t>
            </a:r>
            <a:r>
              <a:rPr lang="zh-CN" altLang="zh-CN" dirty="0"/>
              <a:t>的序列，共切割</a:t>
            </a:r>
            <a:r>
              <a:rPr lang="en-US" altLang="zh-CN" dirty="0"/>
              <a:t>k</a:t>
            </a:r>
            <a:r>
              <a:rPr lang="zh-CN" altLang="zh-CN" dirty="0"/>
              <a:t>次。</a:t>
            </a:r>
          </a:p>
          <a:p>
            <a:pPr lvl="0"/>
            <a:r>
              <a:rPr lang="zh-CN" altLang="zh-CN" dirty="0"/>
              <a:t>每次切割一个序列分为两段，得到的分数为每一段的和的乘积。</a:t>
            </a:r>
          </a:p>
          <a:p>
            <a:pPr lvl="0"/>
            <a:r>
              <a:rPr lang="zh-CN" altLang="zh-CN" dirty="0"/>
              <a:t>要使得分数最大化。</a:t>
            </a:r>
          </a:p>
          <a:p>
            <a:pPr lvl="0"/>
            <a:r>
              <a:rPr lang="en-US" altLang="zh-CN" dirty="0"/>
              <a:t>n&lt;=100000,k&lt;=200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23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简化模型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考虑将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的序列分成三段</a:t>
            </a:r>
            <a:r>
              <a:rPr lang="en-US" altLang="zh-CN" dirty="0"/>
              <a:t>[</a:t>
            </a:r>
            <a:r>
              <a:rPr lang="en-US" altLang="zh-CN" dirty="0" err="1"/>
              <a:t>l,x</a:t>
            </a:r>
            <a:r>
              <a:rPr lang="en-US" altLang="zh-CN" dirty="0"/>
              <a:t>][x+1,y],[y+1,r]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共有两种分法。其价值分别是</a:t>
            </a:r>
            <a:r>
              <a:rPr lang="en-US" altLang="zh-CN" dirty="0"/>
              <a:t>(s[x]-s[l-1])*(s[r]-s[x])+(s[y]-s[x])*(s[r]-s[y])</a:t>
            </a:r>
            <a:r>
              <a:rPr lang="zh-CN" altLang="en-US" dirty="0"/>
              <a:t>与</a:t>
            </a:r>
            <a:r>
              <a:rPr lang="en-US" altLang="zh-CN" dirty="0"/>
              <a:t>(s[y]-s[l-1])*(s[r]-s[y])+(s[x]-s[l-1])+(s[y]-s[x])</a:t>
            </a:r>
            <a:r>
              <a:rPr lang="zh-CN" altLang="en-US" dirty="0"/>
              <a:t>，经过化简发现这两式的值相等。</a:t>
            </a:r>
            <a:endParaRPr lang="en-US" altLang="zh-CN" dirty="0"/>
          </a:p>
          <a:p>
            <a:r>
              <a:rPr lang="zh-CN" altLang="en-US" dirty="0"/>
              <a:t>事实上对于每一段，它对答案的贡献为这一段的和乘以前面其它段的和。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32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简单的</a:t>
            </a:r>
            <a:r>
              <a:rPr lang="en-US" altLang="zh-CN" dirty="0" err="1"/>
              <a:t>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表示前</a:t>
            </a:r>
            <a:r>
              <a:rPr lang="en-US" altLang="zh-CN" dirty="0" err="1"/>
              <a:t>i</a:t>
            </a:r>
            <a:r>
              <a:rPr lang="zh-CN" altLang="en-US" dirty="0"/>
              <a:t>个分了</a:t>
            </a:r>
            <a:r>
              <a:rPr lang="en-US" altLang="zh-CN" dirty="0"/>
              <a:t>j</a:t>
            </a:r>
            <a:r>
              <a:rPr lang="zh-CN" altLang="en-US" dirty="0"/>
              <a:t>次得分。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][j]=max{f[k][j-1]+sum[k]*(sum[</a:t>
            </a:r>
            <a:r>
              <a:rPr lang="en-US" altLang="zh-CN" dirty="0" err="1"/>
              <a:t>i</a:t>
            </a:r>
            <a:r>
              <a:rPr lang="en-US" altLang="zh-CN" dirty="0"/>
              <a:t>]-sum[k])}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第二维</a:t>
            </a:r>
            <a:r>
              <a:rPr lang="en-US" altLang="zh-CN" dirty="0"/>
              <a:t>j</a:t>
            </a:r>
            <a:r>
              <a:rPr lang="zh-CN" altLang="en-US" dirty="0"/>
              <a:t>只与</a:t>
            </a:r>
            <a:r>
              <a:rPr lang="en-US" altLang="zh-CN" dirty="0"/>
              <a:t>j-1</a:t>
            </a:r>
            <a:r>
              <a:rPr lang="zh-CN" altLang="en-US" dirty="0"/>
              <a:t>有关。</a:t>
            </a:r>
            <a:endParaRPr lang="en-US" altLang="zh-CN" dirty="0"/>
          </a:p>
          <a:p>
            <a:r>
              <a:rPr lang="zh-CN" altLang="en-US" dirty="0"/>
              <a:t>因此可以滚动数组掉第二维。</a:t>
            </a:r>
            <a:endParaRPr lang="en-US" altLang="zh-CN" dirty="0"/>
          </a:p>
          <a:p>
            <a:r>
              <a:rPr lang="zh-CN" altLang="en-US" dirty="0"/>
              <a:t>斜率优化！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503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矩阵乘法优化</a:t>
            </a:r>
            <a:r>
              <a:rPr lang="en-US" altLang="zh-CN" dirty="0" err="1"/>
              <a:t>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快速幂。</a:t>
            </a:r>
            <a:endParaRPr lang="en-US" altLang="zh-CN" dirty="0"/>
          </a:p>
          <a:p>
            <a:r>
              <a:rPr lang="zh-CN" altLang="en-US" dirty="0"/>
              <a:t>矩阵乘法。</a:t>
            </a:r>
            <a:endParaRPr lang="en-US" altLang="zh-CN" dirty="0"/>
          </a:p>
          <a:p>
            <a:r>
              <a:rPr lang="zh-CN" altLang="en-US" dirty="0"/>
              <a:t>线性递推式。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35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有一排砖，数量为</a:t>
            </a:r>
            <a:r>
              <a:rPr lang="en-US" altLang="zh-CN" dirty="0"/>
              <a:t>N</a:t>
            </a:r>
            <a:r>
              <a:rPr lang="zh-CN" altLang="en-US" dirty="0"/>
              <a:t>。现要将砖全部染上色，有红、蓝、绿、黄四种颜色。要求被染成红色和绿色的砖块数量必须为偶数，问一共有多少种染色方案。（由于答案较大，模</a:t>
            </a:r>
            <a:r>
              <a:rPr lang="en-US" altLang="zh-CN" dirty="0"/>
              <a:t>10007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N&lt;=10^9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4990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简单的</a:t>
            </a:r>
            <a:r>
              <a:rPr lang="en-US" altLang="zh-CN" dirty="0" err="1"/>
              <a:t>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令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][0/1][0/1]</a:t>
            </a:r>
            <a:r>
              <a:rPr lang="zh-CN" altLang="en-US" dirty="0"/>
              <a:t>表示前</a:t>
            </a:r>
            <a:r>
              <a:rPr lang="en-US" altLang="zh-CN" dirty="0" err="1"/>
              <a:t>i</a:t>
            </a:r>
            <a:r>
              <a:rPr lang="zh-CN" altLang="en-US" dirty="0"/>
              <a:t>块砖，红色的砖块的奇偶，绿色砖块的奇偶。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][0][0]=</a:t>
            </a:r>
            <a:r>
              <a:rPr lang="en-US" altLang="zh-CN" dirty="0" err="1"/>
              <a:t>dp</a:t>
            </a:r>
            <a:r>
              <a:rPr lang="en-US" altLang="zh-CN" dirty="0"/>
              <a:t>[i-1][0][0]*2+dp[i-1][1][0]+</a:t>
            </a:r>
            <a:r>
              <a:rPr lang="en-US" altLang="zh-CN" dirty="0" err="1"/>
              <a:t>dp</a:t>
            </a:r>
            <a:r>
              <a:rPr lang="en-US" altLang="zh-CN" dirty="0"/>
              <a:t>[i-1][0][1]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其余类似</a:t>
            </a:r>
            <a:endParaRPr lang="en-US" altLang="zh-CN" dirty="0"/>
          </a:p>
          <a:p>
            <a:r>
              <a:rPr lang="zh-CN" altLang="en-US" dirty="0"/>
              <a:t>时间复杂度为</a:t>
            </a:r>
            <a:r>
              <a:rPr lang="en-US" altLang="zh-CN" dirty="0"/>
              <a:t>O(n)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9530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矩阵乘法优化</a:t>
            </a:r>
            <a:r>
              <a:rPr lang="en-US" altLang="zh-CN" dirty="0" err="1"/>
              <a:t>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</a:t>
            </a:r>
            <a:r>
              <a:rPr lang="en-US" altLang="zh-CN" dirty="0" err="1"/>
              <a:t>dp</a:t>
            </a:r>
            <a:r>
              <a:rPr lang="zh-CN" altLang="en-US" dirty="0"/>
              <a:t>的四个状态，将其写成一个</a:t>
            </a:r>
            <a:r>
              <a:rPr lang="en-US" altLang="zh-CN" dirty="0"/>
              <a:t>1*4</a:t>
            </a:r>
            <a:r>
              <a:rPr lang="zh-CN" altLang="en-US" dirty="0"/>
              <a:t>的向量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][0][0],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][0][1],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][1][0],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][1][1]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我们要构造一个</a:t>
            </a:r>
            <a:r>
              <a:rPr lang="en-US" altLang="zh-CN" dirty="0"/>
              <a:t>4*4</a:t>
            </a:r>
            <a:r>
              <a:rPr lang="zh-CN" altLang="en-US" dirty="0"/>
              <a:t>的矩阵，使得该向量乘以该矩阵得到一个新的</a:t>
            </a:r>
            <a:r>
              <a:rPr lang="en-US" altLang="zh-CN" dirty="0"/>
              <a:t>1</a:t>
            </a:r>
            <a:r>
              <a:rPr lang="zh-CN" altLang="en-US" dirty="0"/>
              <a:t>*</a:t>
            </a:r>
            <a:r>
              <a:rPr lang="en-US" altLang="zh-CN" dirty="0"/>
              <a:t>4</a:t>
            </a:r>
            <a:r>
              <a:rPr lang="zh-CN" altLang="en-US" dirty="0"/>
              <a:t>的向量</a:t>
            </a:r>
            <a:r>
              <a:rPr lang="en-US" altLang="zh-CN" dirty="0" err="1"/>
              <a:t>dp</a:t>
            </a:r>
            <a:r>
              <a:rPr lang="en-US" altLang="zh-CN" dirty="0"/>
              <a:t>[i+1][0][0],</a:t>
            </a:r>
            <a:r>
              <a:rPr lang="en-US" altLang="zh-CN" dirty="0" err="1"/>
              <a:t>dp</a:t>
            </a:r>
            <a:r>
              <a:rPr lang="en-US" altLang="zh-CN" dirty="0"/>
              <a:t>[i+1][0][1],</a:t>
            </a:r>
            <a:r>
              <a:rPr lang="en-US" altLang="zh-CN" dirty="0" err="1"/>
              <a:t>dp</a:t>
            </a:r>
            <a:r>
              <a:rPr lang="en-US" altLang="zh-CN" dirty="0"/>
              <a:t>[i+1][1][0],</a:t>
            </a:r>
            <a:r>
              <a:rPr lang="en-US" altLang="zh-CN" dirty="0" err="1"/>
              <a:t>dp</a:t>
            </a:r>
            <a:r>
              <a:rPr lang="en-US" altLang="zh-CN" dirty="0"/>
              <a:t>[i+1][1][1]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793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矩阵乘法优化</a:t>
            </a:r>
            <a:r>
              <a:rPr lang="en-US" altLang="zh-CN" dirty="0" err="1"/>
              <a:t>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由于矩阵是满足结合律的。</a:t>
            </a:r>
            <a:endParaRPr lang="en-US" altLang="zh-CN" dirty="0"/>
          </a:p>
          <a:p>
            <a:r>
              <a:rPr lang="zh-CN" altLang="en-US" dirty="0"/>
              <a:t>因此我们将后面所有</a:t>
            </a:r>
            <a:r>
              <a:rPr lang="en-US" altLang="zh-CN" dirty="0"/>
              <a:t>4*4</a:t>
            </a:r>
            <a:r>
              <a:rPr lang="zh-CN" altLang="en-US" dirty="0"/>
              <a:t>的矩阵通过快速幂相乘，之后再将</a:t>
            </a:r>
            <a:r>
              <a:rPr lang="en-US" altLang="zh-CN" dirty="0"/>
              <a:t>1*4</a:t>
            </a:r>
            <a:r>
              <a:rPr lang="zh-CN" altLang="en-US" dirty="0"/>
              <a:t>的向量乘以它即可。</a:t>
            </a:r>
            <a:endParaRPr lang="en-US" altLang="zh-CN" dirty="0"/>
          </a:p>
          <a:p>
            <a:r>
              <a:rPr lang="zh-CN" altLang="en-US" dirty="0"/>
              <a:t>时间复杂度为</a:t>
            </a:r>
            <a:r>
              <a:rPr lang="en-US" altLang="zh-CN" dirty="0"/>
              <a:t>4^3*</a:t>
            </a:r>
            <a:r>
              <a:rPr lang="en-US" altLang="zh-CN" dirty="0" err="1"/>
              <a:t>lgn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1776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鹰蛋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</a:t>
            </a:r>
            <a:r>
              <a:rPr lang="en-US" altLang="zh-CN" dirty="0"/>
              <a:t>M</a:t>
            </a:r>
            <a:r>
              <a:rPr lang="zh-CN" altLang="en-US" dirty="0"/>
              <a:t>个鹰蛋，</a:t>
            </a:r>
            <a:r>
              <a:rPr lang="en-US" altLang="zh-CN" dirty="0"/>
              <a:t>N</a:t>
            </a:r>
            <a:r>
              <a:rPr lang="zh-CN" altLang="en-US" dirty="0"/>
              <a:t>层楼，鹰蛋的硬度是</a:t>
            </a:r>
            <a:r>
              <a:rPr lang="en-US" altLang="zh-CN" dirty="0"/>
              <a:t>E</a:t>
            </a:r>
            <a:r>
              <a:rPr lang="zh-CN" altLang="en-US" dirty="0"/>
              <a:t>，也就是说在</a:t>
            </a:r>
            <a:r>
              <a:rPr lang="en-US" altLang="zh-CN" dirty="0"/>
              <a:t>1~E</a:t>
            </a:r>
            <a:r>
              <a:rPr lang="zh-CN" altLang="en-US" dirty="0"/>
              <a:t>层楼扔下去不会碎，</a:t>
            </a:r>
            <a:r>
              <a:rPr lang="en-US" altLang="zh-CN" dirty="0"/>
              <a:t>E+1</a:t>
            </a:r>
            <a:r>
              <a:rPr lang="zh-CN" altLang="en-US" dirty="0"/>
              <a:t>层楼扔下去会碎。</a:t>
            </a:r>
            <a:endParaRPr lang="en-US" altLang="zh-CN" dirty="0"/>
          </a:p>
          <a:p>
            <a:r>
              <a:rPr lang="zh-CN" altLang="en-US" dirty="0"/>
              <a:t>给定</a:t>
            </a:r>
            <a:r>
              <a:rPr lang="en-US" altLang="zh-CN" dirty="0"/>
              <a:t>M,N</a:t>
            </a:r>
            <a:r>
              <a:rPr lang="zh-CN" altLang="en-US" dirty="0"/>
              <a:t>，问至少几次能得到</a:t>
            </a:r>
            <a:r>
              <a:rPr lang="en-US" altLang="zh-CN" dirty="0"/>
              <a:t>E</a:t>
            </a:r>
            <a:r>
              <a:rPr lang="zh-CN" altLang="en-US" dirty="0"/>
              <a:t>的具体的值。 </a:t>
            </a:r>
            <a:endParaRPr lang="en-US" altLang="zh-CN" dirty="0"/>
          </a:p>
          <a:p>
            <a:r>
              <a:rPr lang="zh-CN" altLang="en-US" dirty="0"/>
              <a:t>①</a:t>
            </a:r>
            <a:r>
              <a:rPr lang="en-US" altLang="zh-CN" dirty="0"/>
              <a:t>n&lt;=100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②</a:t>
            </a:r>
            <a:r>
              <a:rPr lang="en-US" altLang="zh-CN" dirty="0"/>
              <a:t>n&lt;=1000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③</a:t>
            </a:r>
            <a:r>
              <a:rPr lang="en-US" altLang="zh-CN" dirty="0"/>
              <a:t>n&lt;=100000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④</a:t>
            </a:r>
            <a:r>
              <a:rPr lang="en-US" altLang="zh-CN" dirty="0"/>
              <a:t>n&lt;=1000000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⑤</a:t>
            </a:r>
            <a:r>
              <a:rPr lang="en-US" altLang="zh-CN" dirty="0"/>
              <a:t>n&lt;=1000000000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9291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CQOI2009</a:t>
            </a:r>
            <a:r>
              <a:rPr lang="zh-CN" altLang="en-US" dirty="0"/>
              <a:t>叶子的染色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考虑一条边连接的两个点</a:t>
            </a:r>
            <a:r>
              <a:rPr lang="en-US" altLang="zh-CN" dirty="0"/>
              <a:t>u</a:t>
            </a:r>
            <a:r>
              <a:rPr lang="zh-CN" altLang="en-US" dirty="0"/>
              <a:t>与</a:t>
            </a:r>
            <a:r>
              <a:rPr lang="en-US" altLang="zh-CN" dirty="0"/>
              <a:t>v</a:t>
            </a:r>
            <a:r>
              <a:rPr lang="zh-CN" altLang="en-US" dirty="0"/>
              <a:t>，点</a:t>
            </a:r>
            <a:r>
              <a:rPr lang="en-US" altLang="zh-CN" dirty="0"/>
              <a:t>u</a:t>
            </a:r>
            <a:r>
              <a:rPr lang="zh-CN" altLang="en-US" dirty="0"/>
              <a:t>与点</a:t>
            </a:r>
            <a:r>
              <a:rPr lang="en-US" altLang="zh-CN" dirty="0"/>
              <a:t>v</a:t>
            </a:r>
            <a:r>
              <a:rPr lang="zh-CN" altLang="en-US" dirty="0"/>
              <a:t>不可能同时着白色或者黑色，这样肯定不是最优解。</a:t>
            </a:r>
            <a:endParaRPr lang="en-US" altLang="zh-CN" dirty="0"/>
          </a:p>
          <a:p>
            <a:r>
              <a:rPr lang="zh-CN" altLang="en-US" dirty="0"/>
              <a:t>当点</a:t>
            </a:r>
            <a:r>
              <a:rPr lang="en-US" altLang="zh-CN" dirty="0"/>
              <a:t>u</a:t>
            </a:r>
            <a:r>
              <a:rPr lang="zh-CN" altLang="en-US" dirty="0"/>
              <a:t>为根，将根转化为</a:t>
            </a:r>
            <a:r>
              <a:rPr lang="en-US" altLang="zh-CN" dirty="0"/>
              <a:t>v</a:t>
            </a:r>
            <a:r>
              <a:rPr lang="zh-CN" altLang="en-US" dirty="0"/>
              <a:t>时对结果没有任何影响。</a:t>
            </a:r>
            <a:endParaRPr lang="en-US" altLang="zh-CN" dirty="0"/>
          </a:p>
          <a:p>
            <a:r>
              <a:rPr lang="zh-CN" altLang="en-US" dirty="0"/>
              <a:t>因此可以随意规定一个不是叶子的点为根。</a:t>
            </a:r>
            <a:endParaRPr lang="en-US" altLang="zh-CN" dirty="0"/>
          </a:p>
          <a:p>
            <a:r>
              <a:rPr lang="zh-CN" altLang="en-US" dirty="0"/>
              <a:t>时间复杂度为</a:t>
            </a:r>
            <a:r>
              <a:rPr lang="en-US" altLang="zh-CN" dirty="0"/>
              <a:t>O(n)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7057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简单的</a:t>
            </a:r>
            <a:r>
              <a:rPr lang="en-US" altLang="zh-CN" dirty="0" err="1"/>
              <a:t>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令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</a:t>
            </a:r>
            <a:r>
              <a:rPr lang="en-US" altLang="zh-CN" dirty="0" err="1"/>
              <a:t>i</a:t>
            </a:r>
            <a:r>
              <a:rPr lang="zh-CN" altLang="en-US" dirty="0"/>
              <a:t>个蛋</a:t>
            </a:r>
            <a:r>
              <a:rPr lang="en-US" altLang="zh-CN" dirty="0"/>
              <a:t>j</a:t>
            </a:r>
            <a:r>
              <a:rPr lang="zh-CN" altLang="en-US" dirty="0"/>
              <a:t>层楼确定</a:t>
            </a:r>
            <a:r>
              <a:rPr lang="en-US" altLang="zh-CN" dirty="0"/>
              <a:t>E</a:t>
            </a:r>
            <a:r>
              <a:rPr lang="zh-CN" altLang="en-US" dirty="0"/>
              <a:t>的最少次数。</a:t>
            </a:r>
            <a:endParaRPr lang="en-US" altLang="zh-CN" dirty="0"/>
          </a:p>
          <a:p>
            <a:r>
              <a:rPr lang="zh-CN" altLang="en-US" dirty="0"/>
              <a:t>显然有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][0]=0</a:t>
            </a:r>
            <a:r>
              <a:rPr lang="zh-CN" altLang="en-US" dirty="0"/>
              <a:t>与</a:t>
            </a:r>
            <a:r>
              <a:rPr lang="en-US" altLang="zh-CN" dirty="0" err="1"/>
              <a:t>dp</a:t>
            </a:r>
            <a:r>
              <a:rPr lang="en-US" altLang="zh-CN" dirty="0"/>
              <a:t>[1][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i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假设我们在</a:t>
            </a:r>
            <a:r>
              <a:rPr lang="en-US" altLang="zh-CN" dirty="0"/>
              <a:t>w</a:t>
            </a:r>
            <a:r>
              <a:rPr lang="zh-CN" altLang="en-US" dirty="0"/>
              <a:t>层扔下蛋，有两种可能</a:t>
            </a:r>
            <a:r>
              <a:rPr lang="en-US" altLang="zh-CN" dirty="0" err="1"/>
              <a:t>dp</a:t>
            </a:r>
            <a:r>
              <a:rPr lang="en-US" altLang="zh-CN" dirty="0"/>
              <a:t>[i-1][w-1]</a:t>
            </a:r>
            <a:r>
              <a:rPr lang="zh-CN" altLang="en-US" dirty="0"/>
              <a:t>与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][j-w]</a:t>
            </a:r>
            <a:r>
              <a:rPr lang="zh-CN" altLang="en-US" dirty="0"/>
              <a:t>，因此有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][j]=min{max{</a:t>
            </a:r>
            <a:r>
              <a:rPr lang="en-US" altLang="zh-CN" dirty="0" err="1"/>
              <a:t>dp</a:t>
            </a:r>
            <a:r>
              <a:rPr lang="en-US" altLang="zh-CN" dirty="0"/>
              <a:t>[i-1][w-1],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][j-w]}+1}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时间复杂度为</a:t>
            </a:r>
            <a:r>
              <a:rPr lang="en-US" altLang="zh-CN" dirty="0"/>
              <a:t>n^3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0876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当蛋的个数超过</a:t>
            </a:r>
            <a:r>
              <a:rPr lang="en-US" altLang="zh-CN" dirty="0" err="1"/>
              <a:t>lgn</a:t>
            </a:r>
            <a:r>
              <a:rPr lang="zh-CN" altLang="en-US" dirty="0"/>
              <a:t>时，我们可以通过二分来解决该问题。此时蛋的个数无关紧要。</a:t>
            </a:r>
            <a:endParaRPr lang="en-US" altLang="zh-CN" dirty="0"/>
          </a:p>
          <a:p>
            <a:r>
              <a:rPr lang="zh-CN" altLang="en-US" dirty="0"/>
              <a:t>因此</a:t>
            </a:r>
            <a:r>
              <a:rPr lang="en-US" altLang="zh-CN" dirty="0" err="1"/>
              <a:t>dp</a:t>
            </a:r>
            <a:r>
              <a:rPr lang="zh-CN" altLang="en-US" dirty="0"/>
              <a:t>的条件当且仅当蛋的个数</a:t>
            </a:r>
            <a:r>
              <a:rPr lang="en-US" altLang="zh-CN" dirty="0"/>
              <a:t>&lt;=</a:t>
            </a:r>
            <a:r>
              <a:rPr lang="en-US" altLang="zh-CN" dirty="0" err="1"/>
              <a:t>lgn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状态变成</a:t>
            </a:r>
            <a:r>
              <a:rPr lang="en-US" altLang="zh-CN" dirty="0" err="1"/>
              <a:t>nlgn</a:t>
            </a:r>
            <a:r>
              <a:rPr lang="zh-CN" altLang="en-US" dirty="0"/>
              <a:t>，转移仍然是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时间复杂度为</a:t>
            </a:r>
            <a:r>
              <a:rPr lang="en-US" altLang="zh-CN" dirty="0"/>
              <a:t>n^2lgn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07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事实上转移的</a:t>
            </a:r>
            <a:r>
              <a:rPr lang="en-US" altLang="zh-CN" dirty="0"/>
              <a:t>w</a:t>
            </a:r>
            <a:r>
              <a:rPr lang="zh-CN" altLang="en-US" dirty="0"/>
              <a:t>是可以通过二分来得到的。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][j]&gt;=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][j-1](j&gt;=1)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比较显然的结论。</a:t>
            </a:r>
            <a:endParaRPr lang="en-US" altLang="zh-CN" dirty="0"/>
          </a:p>
          <a:p>
            <a:r>
              <a:rPr lang="zh-CN" altLang="en-US" dirty="0"/>
              <a:t>可以通过数学归纳法证明。</a:t>
            </a:r>
            <a:endParaRPr lang="en-US" altLang="zh-CN" dirty="0"/>
          </a:p>
          <a:p>
            <a:r>
              <a:rPr lang="zh-CN" altLang="en-US" dirty="0"/>
              <a:t>此略。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451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</a:t>
            </a:r>
            <a:r>
              <a:rPr lang="en-US" altLang="zh-CN" dirty="0" err="1"/>
              <a:t>dp</a:t>
            </a:r>
            <a:r>
              <a:rPr lang="en-US" altLang="zh-CN" dirty="0"/>
              <a:t>[i-1][w-1]&lt;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][j-w]</a:t>
            </a:r>
            <a:r>
              <a:rPr lang="zh-CN" altLang="en-US" dirty="0"/>
              <a:t>，则对于所有的</a:t>
            </a:r>
            <a:r>
              <a:rPr lang="en-US" altLang="zh-CN" dirty="0"/>
              <a:t>w’&lt;w</a:t>
            </a:r>
            <a:r>
              <a:rPr lang="zh-CN" altLang="en-US" dirty="0"/>
              <a:t>。有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][j-w’]&gt;=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][j-w]</a:t>
            </a:r>
            <a:r>
              <a:rPr lang="zh-CN" altLang="en-US" dirty="0"/>
              <a:t>，因此决策</a:t>
            </a:r>
            <a:r>
              <a:rPr lang="en-US" altLang="zh-CN" dirty="0"/>
              <a:t>w</a:t>
            </a:r>
            <a:r>
              <a:rPr lang="zh-CN" altLang="en-US" dirty="0"/>
              <a:t>一定比</a:t>
            </a:r>
            <a:r>
              <a:rPr lang="en-US" altLang="zh-CN" dirty="0"/>
              <a:t>w’</a:t>
            </a:r>
            <a:r>
              <a:rPr lang="zh-CN" altLang="en-US" dirty="0"/>
              <a:t>好。</a:t>
            </a:r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dirty="0" err="1"/>
              <a:t>dp</a:t>
            </a:r>
            <a:r>
              <a:rPr lang="en-US" altLang="zh-CN" dirty="0"/>
              <a:t>[i-1][w-1]&gt;=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][j-w]</a:t>
            </a:r>
            <a:r>
              <a:rPr lang="zh-CN" altLang="en-US" dirty="0"/>
              <a:t>，对于所有的</a:t>
            </a:r>
            <a:r>
              <a:rPr lang="en-US" altLang="zh-CN" dirty="0"/>
              <a:t>w’&gt;w</a:t>
            </a:r>
            <a:r>
              <a:rPr lang="zh-CN" altLang="en-US" dirty="0"/>
              <a:t>，有</a:t>
            </a:r>
            <a:r>
              <a:rPr lang="en-US" altLang="zh-CN" dirty="0" err="1"/>
              <a:t>dp</a:t>
            </a:r>
            <a:r>
              <a:rPr lang="en-US" altLang="zh-CN" dirty="0"/>
              <a:t>[i-1][w’-1]&gt;=</a:t>
            </a:r>
            <a:r>
              <a:rPr lang="en-US" altLang="zh-CN" dirty="0" err="1"/>
              <a:t>dp</a:t>
            </a:r>
            <a:r>
              <a:rPr lang="en-US" altLang="zh-CN" dirty="0"/>
              <a:t>[i-1][w-1]</a:t>
            </a:r>
            <a:r>
              <a:rPr lang="zh-CN" altLang="en-US" dirty="0"/>
              <a:t>，因此决策</a:t>
            </a:r>
            <a:r>
              <a:rPr lang="en-US" altLang="zh-CN" dirty="0"/>
              <a:t>w</a:t>
            </a:r>
            <a:r>
              <a:rPr lang="zh-CN" altLang="en-US" dirty="0"/>
              <a:t>一定比</a:t>
            </a:r>
            <a:r>
              <a:rPr lang="en-US" altLang="zh-CN" dirty="0"/>
              <a:t>w’</a:t>
            </a:r>
            <a:r>
              <a:rPr lang="zh-CN" altLang="en-US" dirty="0"/>
              <a:t>好。</a:t>
            </a:r>
            <a:endParaRPr lang="en-US" altLang="zh-CN" dirty="0"/>
          </a:p>
          <a:p>
            <a:r>
              <a:rPr lang="zh-CN" altLang="en-US" dirty="0"/>
              <a:t>可以根据这个二分</a:t>
            </a:r>
            <a:r>
              <a:rPr lang="en-US" altLang="zh-CN" dirty="0"/>
              <a:t>w</a:t>
            </a:r>
            <a:r>
              <a:rPr lang="zh-CN" altLang="en-US" dirty="0"/>
              <a:t>的位置。</a:t>
            </a:r>
            <a:endParaRPr lang="en-US" altLang="zh-CN" dirty="0"/>
          </a:p>
          <a:p>
            <a:r>
              <a:rPr lang="zh-CN" altLang="en-US" dirty="0"/>
              <a:t>时间复杂度为</a:t>
            </a:r>
            <a:r>
              <a:rPr lang="en-US" altLang="zh-CN" dirty="0"/>
              <a:t>nlg2n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35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</a:t>
            </a:r>
            <a:r>
              <a:rPr lang="en-US" altLang="zh-CN" dirty="0" err="1"/>
              <a:t>dp</a:t>
            </a:r>
            <a:r>
              <a:rPr lang="zh-CN" altLang="en-US" dirty="0"/>
              <a:t>值，显然有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][j]&lt;=max{</a:t>
            </a:r>
            <a:r>
              <a:rPr lang="en-US" altLang="zh-CN" dirty="0" err="1"/>
              <a:t>dp</a:t>
            </a:r>
            <a:r>
              <a:rPr lang="en-US" altLang="zh-CN" dirty="0"/>
              <a:t>[i-1][w-1],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][j-w]+1}</a:t>
            </a:r>
            <a:r>
              <a:rPr lang="zh-CN" altLang="en-US" dirty="0"/>
              <a:t>，当</a:t>
            </a:r>
            <a:r>
              <a:rPr lang="en-US" altLang="zh-CN" dirty="0"/>
              <a:t>w=1</a:t>
            </a:r>
            <a:r>
              <a:rPr lang="zh-CN" altLang="en-US" dirty="0"/>
              <a:t>时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][j]&lt;=max{</a:t>
            </a:r>
            <a:r>
              <a:rPr lang="en-US" altLang="zh-CN" dirty="0" err="1"/>
              <a:t>dp</a:t>
            </a:r>
            <a:r>
              <a:rPr lang="en-US" altLang="zh-CN" dirty="0"/>
              <a:t>[i-1][0],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][j-1]}+1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][j]&lt;=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][j-1]+1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得到推论，若存在</a:t>
            </a:r>
            <a:r>
              <a:rPr lang="en-US" altLang="zh-CN" dirty="0"/>
              <a:t>w</a:t>
            </a:r>
            <a:r>
              <a:rPr lang="zh-CN" altLang="en-US" dirty="0"/>
              <a:t>，使得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][j-1]</a:t>
            </a:r>
            <a:r>
              <a:rPr lang="zh-CN" altLang="en-US" dirty="0"/>
              <a:t>，则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][j-1]</a:t>
            </a:r>
            <a:r>
              <a:rPr lang="zh-CN" altLang="en-US" dirty="0"/>
              <a:t>，否则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][j-1]+1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544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维护一个指针</a:t>
            </a:r>
            <a:r>
              <a:rPr lang="en-US" altLang="zh-CN" dirty="0"/>
              <a:t>p</a:t>
            </a:r>
            <a:r>
              <a:rPr lang="zh-CN" altLang="en-US" dirty="0"/>
              <a:t>，使得</a:t>
            </a:r>
            <a:r>
              <a:rPr lang="en-US" altLang="zh-CN" dirty="0"/>
              <a:t>p</a:t>
            </a:r>
            <a:r>
              <a:rPr lang="zh-CN" altLang="en-US" dirty="0"/>
              <a:t>满足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][p]&lt;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][j-1]</a:t>
            </a:r>
            <a:r>
              <a:rPr lang="zh-CN" altLang="en-US" dirty="0"/>
              <a:t>，且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][p+1]=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][j-1]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w=j-p</a:t>
            </a:r>
            <a:r>
              <a:rPr lang="zh-CN" altLang="en-US" dirty="0"/>
              <a:t>，则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][j]=max{</a:t>
            </a:r>
            <a:r>
              <a:rPr lang="en-US" altLang="zh-CN" dirty="0" err="1"/>
              <a:t>dp</a:t>
            </a:r>
            <a:r>
              <a:rPr lang="en-US" altLang="zh-CN" dirty="0"/>
              <a:t>[i-1][j-p-1],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][p]}+1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这个证明非常容易，略。</a:t>
            </a:r>
            <a:endParaRPr lang="en-US" altLang="zh-CN" dirty="0"/>
          </a:p>
          <a:p>
            <a:r>
              <a:rPr lang="zh-CN" altLang="en-US" dirty="0"/>
              <a:t>维护指针</a:t>
            </a:r>
            <a:r>
              <a:rPr lang="en-US" altLang="zh-CN" dirty="0"/>
              <a:t>p</a:t>
            </a:r>
            <a:r>
              <a:rPr lang="zh-CN" altLang="en-US" dirty="0"/>
              <a:t>的复杂度是线性的。</a:t>
            </a:r>
            <a:endParaRPr lang="en-US" altLang="zh-CN" dirty="0"/>
          </a:p>
          <a:p>
            <a:r>
              <a:rPr lang="zh-CN" altLang="en-US" dirty="0"/>
              <a:t>因此总复杂度为</a:t>
            </a:r>
            <a:r>
              <a:rPr lang="en-US" altLang="zh-CN" dirty="0" err="1"/>
              <a:t>nlgn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807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我们发现状态已经再也优化不下去了。</a:t>
            </a:r>
            <a:endParaRPr lang="en-US" altLang="zh-CN" dirty="0"/>
          </a:p>
          <a:p>
            <a:r>
              <a:rPr lang="zh-CN" altLang="en-US" dirty="0"/>
              <a:t>考虑改变状态定义。</a:t>
            </a:r>
            <a:endParaRPr lang="en-US" altLang="zh-CN" dirty="0"/>
          </a:p>
          <a:p>
            <a:r>
              <a:rPr lang="zh-CN" altLang="en-US" dirty="0"/>
              <a:t>令</a:t>
            </a:r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</a:t>
            </a:r>
            <a:r>
              <a:rPr lang="en-US" altLang="zh-CN" dirty="0"/>
              <a:t>j</a:t>
            </a:r>
            <a:r>
              <a:rPr lang="zh-CN" altLang="en-US" dirty="0"/>
              <a:t>个蛋尝试</a:t>
            </a:r>
            <a:r>
              <a:rPr lang="en-US" altLang="zh-CN" dirty="0" err="1"/>
              <a:t>i</a:t>
            </a:r>
            <a:r>
              <a:rPr lang="zh-CN" altLang="en-US" dirty="0"/>
              <a:t>次能确定楼层的最大</a:t>
            </a:r>
            <a:r>
              <a:rPr lang="en-US" altLang="zh-CN" dirty="0"/>
              <a:t>n</a:t>
            </a:r>
            <a:r>
              <a:rPr lang="zh-CN" altLang="en-US" dirty="0"/>
              <a:t>值。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/>
              <a:t>g[1][j]=1</a:t>
            </a:r>
            <a:r>
              <a:rPr lang="zh-CN" altLang="en-US" dirty="0"/>
              <a:t>，</a:t>
            </a:r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][1]=</a:t>
            </a:r>
            <a:r>
              <a:rPr lang="en-US" altLang="zh-CN" dirty="0" err="1"/>
              <a:t>i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假设我们在某个位置扔下一颗蛋。</a:t>
            </a:r>
            <a:endParaRPr lang="en-US" altLang="zh-CN" dirty="0"/>
          </a:p>
          <a:p>
            <a:r>
              <a:rPr lang="zh-CN" altLang="en-US" dirty="0"/>
              <a:t>若这颗蛋碎了，则还能确定的层数为</a:t>
            </a:r>
            <a:r>
              <a:rPr lang="en-US" altLang="zh-CN" dirty="0"/>
              <a:t>g[i-1][j-1]</a:t>
            </a:r>
            <a:r>
              <a:rPr lang="zh-CN" altLang="en-US" dirty="0"/>
              <a:t>，否则还能确定的层数为</a:t>
            </a:r>
            <a:r>
              <a:rPr lang="en-US" altLang="zh-CN" dirty="0"/>
              <a:t>g[i-1][j]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因此有</a:t>
            </a:r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][j]=g[i-1][j-1]+g[i-1][j]+1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j</a:t>
            </a:r>
            <a:r>
              <a:rPr lang="zh-CN" altLang="en-US" dirty="0"/>
              <a:t>的个数只有</a:t>
            </a:r>
            <a:r>
              <a:rPr lang="en-US" altLang="zh-CN" dirty="0" err="1"/>
              <a:t>lgn</a:t>
            </a:r>
            <a:r>
              <a:rPr lang="zh-CN" altLang="en-US" dirty="0"/>
              <a:t>个，因此时间复杂度为</a:t>
            </a:r>
            <a:r>
              <a:rPr lang="en-US" altLang="zh-CN" dirty="0" err="1"/>
              <a:t>nlgn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7345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然而事实上，</a:t>
            </a:r>
            <a:r>
              <a:rPr lang="en-US" altLang="zh-CN" dirty="0"/>
              <a:t>j</a:t>
            </a:r>
            <a:r>
              <a:rPr lang="zh-CN" altLang="en-US" dirty="0"/>
              <a:t>的个数是与</a:t>
            </a:r>
            <a:r>
              <a:rPr lang="en-US" altLang="zh-CN" dirty="0"/>
              <a:t>n</a:t>
            </a:r>
            <a:r>
              <a:rPr lang="zh-CN" altLang="en-US" dirty="0"/>
              <a:t>的</a:t>
            </a:r>
            <a:r>
              <a:rPr lang="en-US" altLang="zh-CN" dirty="0" err="1"/>
              <a:t>i</a:t>
            </a:r>
            <a:r>
              <a:rPr lang="zh-CN" altLang="en-US" dirty="0"/>
              <a:t>次方根同阶的。（证明非常繁琐，略，可以打表求证）</a:t>
            </a:r>
            <a:endParaRPr lang="en-US" altLang="zh-CN" dirty="0"/>
          </a:p>
          <a:p>
            <a:r>
              <a:rPr lang="zh-CN" altLang="en-US" dirty="0"/>
              <a:t>因此当</a:t>
            </a:r>
            <a:r>
              <a:rPr lang="en-US" altLang="zh-CN" dirty="0" err="1"/>
              <a:t>i</a:t>
            </a:r>
            <a:r>
              <a:rPr lang="en-US" altLang="zh-CN" dirty="0"/>
              <a:t>=1</a:t>
            </a:r>
            <a:r>
              <a:rPr lang="zh-CN" altLang="en-US" dirty="0"/>
              <a:t>时直接返回答案，求出</a:t>
            </a:r>
            <a:r>
              <a:rPr lang="en-US" altLang="zh-CN" dirty="0" err="1"/>
              <a:t>i</a:t>
            </a:r>
            <a:r>
              <a:rPr lang="en-US" altLang="zh-CN" dirty="0"/>
              <a:t>&gt;1</a:t>
            </a:r>
            <a:r>
              <a:rPr lang="zh-CN" altLang="en-US" dirty="0"/>
              <a:t>时的</a:t>
            </a:r>
            <a:r>
              <a:rPr lang="en-US" altLang="zh-CN" dirty="0"/>
              <a:t>g</a:t>
            </a:r>
            <a:r>
              <a:rPr lang="zh-CN" altLang="en-US" dirty="0"/>
              <a:t>值，就能求出答案了。</a:t>
            </a:r>
            <a:endParaRPr lang="en-US" altLang="zh-CN" dirty="0"/>
          </a:p>
          <a:p>
            <a:r>
              <a:rPr lang="zh-CN" altLang="en-US" dirty="0"/>
              <a:t>时间复杂度为根号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58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</a:rPr>
              <a:t>设一个数的</a:t>
            </a:r>
            <a:r>
              <a:rPr lang="en-US" altLang="zh-CN" dirty="0">
                <a:latin typeface="Arial" charset="0"/>
              </a:rPr>
              <a:t>LIS</a:t>
            </a:r>
            <a:r>
              <a:rPr lang="zh-CN" altLang="en-US" dirty="0">
                <a:latin typeface="Arial" charset="0"/>
              </a:rPr>
              <a:t>为该数各位拆开来后的最长上升子序列。例如</a:t>
            </a:r>
            <a:r>
              <a:rPr lang="en-US" altLang="zh-CN" dirty="0">
                <a:latin typeface="Arial" charset="0"/>
              </a:rPr>
              <a:t>1324</a:t>
            </a:r>
            <a:r>
              <a:rPr lang="zh-CN" altLang="en-US" dirty="0">
                <a:latin typeface="Arial" charset="0"/>
              </a:rPr>
              <a:t>的</a:t>
            </a:r>
            <a:r>
              <a:rPr lang="en-US" altLang="zh-CN" dirty="0">
                <a:latin typeface="Arial" charset="0"/>
              </a:rPr>
              <a:t>LIS</a:t>
            </a:r>
            <a:r>
              <a:rPr lang="zh-CN" altLang="en-US" dirty="0">
                <a:latin typeface="Arial" charset="0"/>
              </a:rPr>
              <a:t>为</a:t>
            </a:r>
            <a:r>
              <a:rPr lang="en-US" altLang="zh-CN" dirty="0">
                <a:latin typeface="Arial" charset="0"/>
              </a:rPr>
              <a:t>3</a:t>
            </a:r>
            <a:r>
              <a:rPr lang="zh-CN" altLang="en-US" dirty="0">
                <a:latin typeface="Arial" charset="0"/>
              </a:rPr>
              <a:t>。</a:t>
            </a:r>
          </a:p>
          <a:p>
            <a:r>
              <a:rPr lang="zh-CN" altLang="en-US" dirty="0">
                <a:latin typeface="Arial" charset="0"/>
              </a:rPr>
              <a:t>求</a:t>
            </a:r>
            <a:r>
              <a:rPr lang="en-US" altLang="zh-CN" dirty="0" err="1">
                <a:latin typeface="Arial" charset="0"/>
              </a:rPr>
              <a:t>l~r</a:t>
            </a:r>
            <a:r>
              <a:rPr lang="zh-CN" altLang="en-US" dirty="0">
                <a:latin typeface="Arial" charset="0"/>
              </a:rPr>
              <a:t>中</a:t>
            </a:r>
            <a:r>
              <a:rPr lang="en-US" altLang="zh-CN" dirty="0">
                <a:latin typeface="Arial" charset="0"/>
              </a:rPr>
              <a:t>LIS</a:t>
            </a:r>
            <a:r>
              <a:rPr lang="zh-CN" altLang="en-US" dirty="0">
                <a:latin typeface="Arial" charset="0"/>
              </a:rPr>
              <a:t>为</a:t>
            </a:r>
            <a:r>
              <a:rPr lang="en-US" altLang="zh-CN" dirty="0">
                <a:latin typeface="Arial" charset="0"/>
              </a:rPr>
              <a:t>k</a:t>
            </a:r>
            <a:r>
              <a:rPr lang="zh-CN" altLang="en-US" dirty="0">
                <a:latin typeface="Arial" charset="0"/>
              </a:rPr>
              <a:t>的数的个数。</a:t>
            </a:r>
          </a:p>
          <a:p>
            <a:r>
              <a:rPr lang="en-US" altLang="zh-CN" dirty="0">
                <a:latin typeface="Arial" charset="0"/>
              </a:rPr>
              <a:t>1&lt;=l&lt;=r&lt;=10^18</a:t>
            </a:r>
            <a:r>
              <a:rPr lang="zh-CN" altLang="en-US" dirty="0">
                <a:latin typeface="Arial" charset="0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382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dp</a:t>
            </a:r>
            <a:r>
              <a:rPr lang="zh-CN" altLang="en-US" dirty="0"/>
              <a:t>套</a:t>
            </a:r>
            <a:r>
              <a:rPr lang="en-US" altLang="zh-CN" dirty="0" err="1"/>
              <a:t>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Arial" charset="0"/>
              </a:rPr>
              <a:t>考虑一个数怎么</a:t>
            </a:r>
            <a:r>
              <a:rPr lang="en-US" altLang="zh-CN" dirty="0" err="1">
                <a:latin typeface="Arial" charset="0"/>
              </a:rPr>
              <a:t>dp</a:t>
            </a:r>
            <a:r>
              <a:rPr lang="zh-CN" altLang="en-US" dirty="0">
                <a:latin typeface="Arial" charset="0"/>
              </a:rPr>
              <a:t>出它的</a:t>
            </a:r>
            <a:r>
              <a:rPr lang="en-US" altLang="zh-CN" dirty="0" err="1">
                <a:latin typeface="Arial" charset="0"/>
              </a:rPr>
              <a:t>lis</a:t>
            </a:r>
            <a:r>
              <a:rPr lang="zh-CN" altLang="en-US" dirty="0">
                <a:latin typeface="Arial" charset="0"/>
              </a:rPr>
              <a:t>。</a:t>
            </a:r>
          </a:p>
          <a:p>
            <a:r>
              <a:rPr lang="en-US" altLang="zh-CN" dirty="0" err="1">
                <a:latin typeface="Arial" charset="0"/>
              </a:rPr>
              <a:t>dp</a:t>
            </a:r>
            <a:r>
              <a:rPr lang="en-US" altLang="zh-CN" dirty="0">
                <a:latin typeface="Arial" charset="0"/>
              </a:rPr>
              <a:t>[</a:t>
            </a:r>
            <a:r>
              <a:rPr lang="en-US" altLang="zh-CN" dirty="0" err="1">
                <a:latin typeface="Arial" charset="0"/>
              </a:rPr>
              <a:t>i</a:t>
            </a:r>
            <a:r>
              <a:rPr lang="en-US" altLang="zh-CN" dirty="0">
                <a:latin typeface="Arial" charset="0"/>
              </a:rPr>
              <a:t>]</a:t>
            </a:r>
            <a:r>
              <a:rPr lang="zh-CN" altLang="en-US" dirty="0">
                <a:latin typeface="Arial" charset="0"/>
              </a:rPr>
              <a:t>表示当前以</a:t>
            </a:r>
            <a:r>
              <a:rPr lang="en-US" altLang="zh-CN" dirty="0" err="1">
                <a:latin typeface="Arial" charset="0"/>
              </a:rPr>
              <a:t>i</a:t>
            </a:r>
            <a:r>
              <a:rPr lang="zh-CN" altLang="en-US" dirty="0">
                <a:latin typeface="Arial" charset="0"/>
              </a:rPr>
              <a:t>这个数结尾的最长上升子序列。</a:t>
            </a:r>
          </a:p>
          <a:p>
            <a:r>
              <a:rPr lang="zh-CN" altLang="en-US" dirty="0">
                <a:latin typeface="Arial" charset="0"/>
              </a:rPr>
              <a:t>那么从前往后枚举每一位，当枚举到数字</a:t>
            </a:r>
            <a:r>
              <a:rPr lang="en-US" altLang="zh-CN" dirty="0">
                <a:latin typeface="Arial" charset="0"/>
              </a:rPr>
              <a:t>x</a:t>
            </a:r>
            <a:r>
              <a:rPr lang="zh-CN" altLang="en-US" dirty="0">
                <a:latin typeface="Arial" charset="0"/>
              </a:rPr>
              <a:t>，有</a:t>
            </a:r>
            <a:r>
              <a:rPr lang="en-US" altLang="zh-CN" dirty="0" err="1">
                <a:latin typeface="Arial" charset="0"/>
              </a:rPr>
              <a:t>dp</a:t>
            </a:r>
            <a:r>
              <a:rPr lang="en-US" altLang="zh-CN" dirty="0">
                <a:latin typeface="Arial" charset="0"/>
              </a:rPr>
              <a:t>[x]=max{</a:t>
            </a:r>
            <a:r>
              <a:rPr lang="en-US" altLang="zh-CN" dirty="0" err="1">
                <a:latin typeface="Arial" charset="0"/>
              </a:rPr>
              <a:t>dp</a:t>
            </a:r>
            <a:r>
              <a:rPr lang="en-US" altLang="zh-CN" dirty="0">
                <a:latin typeface="Arial" charset="0"/>
              </a:rPr>
              <a:t>[x],</a:t>
            </a:r>
            <a:r>
              <a:rPr lang="en-US" altLang="zh-CN" dirty="0" err="1">
                <a:latin typeface="Arial" charset="0"/>
              </a:rPr>
              <a:t>dp</a:t>
            </a:r>
            <a:r>
              <a:rPr lang="en-US" altLang="zh-CN" dirty="0">
                <a:latin typeface="Arial" charset="0"/>
              </a:rPr>
              <a:t>[0..x-1]+1}</a:t>
            </a:r>
            <a:r>
              <a:rPr lang="zh-CN" altLang="en-US" dirty="0">
                <a:latin typeface="Arial" charset="0"/>
              </a:rPr>
              <a:t>。</a:t>
            </a:r>
          </a:p>
          <a:p>
            <a:r>
              <a:rPr lang="zh-CN" altLang="en-US" dirty="0">
                <a:latin typeface="Arial" charset="0"/>
              </a:rPr>
              <a:t>对于一段区间，我们可以数位</a:t>
            </a:r>
            <a:r>
              <a:rPr lang="en-US" altLang="zh-CN" dirty="0" err="1">
                <a:latin typeface="Arial" charset="0"/>
              </a:rPr>
              <a:t>dp</a:t>
            </a:r>
            <a:r>
              <a:rPr lang="zh-CN" altLang="en-US" dirty="0">
                <a:latin typeface="Arial" charset="0"/>
              </a:rPr>
              <a:t>套</a:t>
            </a:r>
            <a:r>
              <a:rPr lang="en-US" altLang="zh-CN" dirty="0" err="1">
                <a:latin typeface="Arial" charset="0"/>
              </a:rPr>
              <a:t>dp</a:t>
            </a:r>
            <a:r>
              <a:rPr lang="zh-CN" altLang="en-US" dirty="0">
                <a:latin typeface="Arial" charset="0"/>
              </a:rPr>
              <a:t>！</a:t>
            </a:r>
          </a:p>
          <a:p>
            <a:r>
              <a:rPr lang="zh-CN" altLang="en-US" dirty="0">
                <a:latin typeface="Arial" charset="0"/>
              </a:rPr>
              <a:t>令</a:t>
            </a:r>
            <a:r>
              <a:rPr lang="en-US" altLang="zh-CN" dirty="0">
                <a:latin typeface="Arial" charset="0"/>
              </a:rPr>
              <a:t>g[</a:t>
            </a:r>
            <a:r>
              <a:rPr lang="en-US" altLang="zh-CN" dirty="0" err="1">
                <a:latin typeface="Arial" charset="0"/>
              </a:rPr>
              <a:t>i</a:t>
            </a:r>
            <a:r>
              <a:rPr lang="en-US" altLang="zh-CN" dirty="0">
                <a:latin typeface="Arial" charset="0"/>
              </a:rPr>
              <a:t>][j]</a:t>
            </a:r>
            <a:r>
              <a:rPr lang="zh-CN" altLang="en-US" dirty="0">
                <a:latin typeface="Arial" charset="0"/>
              </a:rPr>
              <a:t>表示当前到前</a:t>
            </a:r>
            <a:r>
              <a:rPr lang="en-US" altLang="zh-CN" dirty="0" err="1">
                <a:latin typeface="Arial" charset="0"/>
              </a:rPr>
              <a:t>i</a:t>
            </a:r>
            <a:r>
              <a:rPr lang="zh-CN" altLang="en-US" dirty="0">
                <a:latin typeface="Arial" charset="0"/>
              </a:rPr>
              <a:t>位，当前</a:t>
            </a:r>
            <a:r>
              <a:rPr lang="en-US" altLang="zh-CN" dirty="0" err="1">
                <a:latin typeface="Arial" charset="0"/>
              </a:rPr>
              <a:t>dp</a:t>
            </a:r>
            <a:r>
              <a:rPr lang="zh-CN" altLang="en-US" dirty="0">
                <a:latin typeface="Arial" charset="0"/>
              </a:rPr>
              <a:t>的状态是</a:t>
            </a:r>
            <a:r>
              <a:rPr lang="en-US" altLang="zh-CN" dirty="0">
                <a:latin typeface="Arial" charset="0"/>
              </a:rPr>
              <a:t>j</a:t>
            </a:r>
            <a:r>
              <a:rPr lang="zh-CN" altLang="en-US" dirty="0">
                <a:latin typeface="Arial" charset="0"/>
              </a:rPr>
              <a:t>的方案总数。</a:t>
            </a:r>
          </a:p>
          <a:p>
            <a:r>
              <a:rPr lang="zh-CN" altLang="en-US" dirty="0">
                <a:latin typeface="Arial" charset="0"/>
              </a:rPr>
              <a:t>枚举第</a:t>
            </a:r>
            <a:r>
              <a:rPr lang="en-US" altLang="zh-CN" dirty="0">
                <a:latin typeface="Arial" charset="0"/>
              </a:rPr>
              <a:t>i+1</a:t>
            </a:r>
            <a:r>
              <a:rPr lang="zh-CN" altLang="en-US" dirty="0">
                <a:latin typeface="Arial" charset="0"/>
              </a:rPr>
              <a:t>的数是</a:t>
            </a:r>
            <a:r>
              <a:rPr lang="en-US" altLang="zh-CN" dirty="0">
                <a:latin typeface="Arial" charset="0"/>
              </a:rPr>
              <a:t>O(10)</a:t>
            </a:r>
            <a:r>
              <a:rPr lang="zh-CN" altLang="en-US" dirty="0">
                <a:latin typeface="Arial" charset="0"/>
              </a:rPr>
              <a:t>的，更新</a:t>
            </a:r>
            <a:r>
              <a:rPr lang="en-US" altLang="zh-CN" dirty="0">
                <a:latin typeface="Arial" charset="0"/>
              </a:rPr>
              <a:t>j</a:t>
            </a:r>
            <a:r>
              <a:rPr lang="zh-CN" altLang="en-US" dirty="0">
                <a:latin typeface="Arial" charset="0"/>
              </a:rPr>
              <a:t>是</a:t>
            </a:r>
            <a:r>
              <a:rPr lang="en-US" altLang="zh-CN" dirty="0">
                <a:latin typeface="Arial" charset="0"/>
              </a:rPr>
              <a:t>O(1)</a:t>
            </a:r>
            <a:r>
              <a:rPr lang="zh-CN" altLang="en-US" dirty="0">
                <a:latin typeface="Arial" charset="0"/>
              </a:rPr>
              <a:t>的，</a:t>
            </a:r>
            <a:r>
              <a:rPr lang="en-US" altLang="zh-CN" dirty="0">
                <a:latin typeface="Arial" charset="0"/>
              </a:rPr>
              <a:t>j</a:t>
            </a:r>
            <a:r>
              <a:rPr lang="zh-CN" altLang="en-US" dirty="0">
                <a:latin typeface="Arial" charset="0"/>
              </a:rPr>
              <a:t>共有</a:t>
            </a:r>
            <a:r>
              <a:rPr lang="en-US" altLang="zh-CN" dirty="0">
                <a:latin typeface="Arial" charset="0"/>
              </a:rPr>
              <a:t>10^10</a:t>
            </a:r>
            <a:r>
              <a:rPr lang="zh-CN" altLang="en-US" dirty="0">
                <a:latin typeface="Arial" charset="0"/>
              </a:rPr>
              <a:t>种可能。</a:t>
            </a:r>
          </a:p>
          <a:p>
            <a:r>
              <a:rPr lang="zh-CN" altLang="en-US" dirty="0">
                <a:latin typeface="Arial" charset="0"/>
              </a:rPr>
              <a:t>时间复杂度为</a:t>
            </a:r>
            <a:r>
              <a:rPr lang="en-US" altLang="zh-CN" dirty="0">
                <a:latin typeface="Arial" charset="0"/>
              </a:rPr>
              <a:t>18*10^10*10</a:t>
            </a:r>
            <a:r>
              <a:rPr lang="zh-CN" altLang="en-US" dirty="0">
                <a:latin typeface="Arial" charset="0"/>
              </a:rPr>
              <a:t>。</a:t>
            </a:r>
          </a:p>
          <a:p>
            <a:r>
              <a:rPr lang="zh-CN" altLang="en-US" dirty="0">
                <a:latin typeface="Arial" charset="0"/>
              </a:rPr>
              <a:t>怎么优化呢。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1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Codeforces314E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给定一个长度为</a:t>
            </a:r>
            <a:r>
              <a:rPr lang="en-US" altLang="zh-CN" dirty="0"/>
              <a:t>n</a:t>
            </a:r>
            <a:r>
              <a:rPr lang="zh-CN" altLang="en-US" dirty="0"/>
              <a:t>的仅包含左括号和问号的字符串，将问号变成左括号或右括号使得该括号序列合法，求方案总数。</a:t>
            </a:r>
          </a:p>
          <a:p>
            <a:r>
              <a:rPr lang="zh-CN" altLang="en-US" dirty="0"/>
              <a:t>例如</a:t>
            </a:r>
            <a:r>
              <a:rPr lang="en-US" altLang="zh-CN" dirty="0"/>
              <a:t>(())</a:t>
            </a:r>
            <a:r>
              <a:rPr lang="zh-CN" altLang="en-US" dirty="0"/>
              <a:t>与</a:t>
            </a:r>
            <a:r>
              <a:rPr lang="en-US" altLang="zh-CN" dirty="0"/>
              <a:t>()()</a:t>
            </a:r>
            <a:r>
              <a:rPr lang="zh-CN" altLang="en-US" dirty="0"/>
              <a:t>都是合法的括号序列。</a:t>
            </a:r>
          </a:p>
          <a:p>
            <a:r>
              <a:rPr lang="en-US" altLang="zh-CN" dirty="0"/>
              <a:t>n&lt;=3000</a:t>
            </a:r>
            <a:r>
              <a:rPr lang="zh-CN" altLang="en-US" dirty="0"/>
              <a:t>。（原题是</a:t>
            </a:r>
            <a:r>
              <a:rPr lang="en-US" altLang="zh-CN" dirty="0"/>
              <a:t>n&lt;=100000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696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Arial" charset="0"/>
              </a:rPr>
              <a:t>回顾一开始的</a:t>
            </a:r>
            <a:r>
              <a:rPr lang="en-US" altLang="zh-CN" dirty="0" err="1">
                <a:latin typeface="Arial" charset="0"/>
              </a:rPr>
              <a:t>dp</a:t>
            </a:r>
            <a:r>
              <a:rPr lang="zh-CN" altLang="en-US" dirty="0">
                <a:latin typeface="Arial" charset="0"/>
              </a:rPr>
              <a:t>。</a:t>
            </a:r>
          </a:p>
          <a:p>
            <a:r>
              <a:rPr lang="zh-CN" altLang="en-US" dirty="0">
                <a:latin typeface="Arial" charset="0"/>
              </a:rPr>
              <a:t>将</a:t>
            </a:r>
            <a:r>
              <a:rPr lang="en-US" altLang="zh-CN">
                <a:latin typeface="Arial" charset="0"/>
              </a:rPr>
              <a:t>dp</a:t>
            </a:r>
            <a:r>
              <a:rPr lang="en-US" altLang="zh-CN" dirty="0">
                <a:latin typeface="Arial" charset="0"/>
              </a:rPr>
              <a:t>[</a:t>
            </a:r>
            <a:r>
              <a:rPr lang="en-US" altLang="zh-CN" dirty="0" err="1">
                <a:latin typeface="Arial" charset="0"/>
              </a:rPr>
              <a:t>i</a:t>
            </a:r>
            <a:r>
              <a:rPr lang="en-US" altLang="zh-CN" dirty="0">
                <a:latin typeface="Arial" charset="0"/>
              </a:rPr>
              <a:t>]</a:t>
            </a:r>
            <a:r>
              <a:rPr lang="zh-CN" altLang="en-US" dirty="0">
                <a:latin typeface="Arial" charset="0"/>
              </a:rPr>
              <a:t>的定义改成以</a:t>
            </a:r>
            <a:r>
              <a:rPr lang="en-US" altLang="zh-CN" dirty="0">
                <a:latin typeface="Arial" charset="0"/>
              </a:rPr>
              <a:t>0~i</a:t>
            </a:r>
            <a:r>
              <a:rPr lang="zh-CN" altLang="en-US" dirty="0">
                <a:latin typeface="Arial" charset="0"/>
              </a:rPr>
              <a:t>结尾时的最长上升子序列。</a:t>
            </a:r>
          </a:p>
          <a:p>
            <a:r>
              <a:rPr lang="zh-CN" altLang="en-US" dirty="0">
                <a:latin typeface="Arial" charset="0"/>
              </a:rPr>
              <a:t>那么有</a:t>
            </a:r>
            <a:r>
              <a:rPr lang="en-US" altLang="zh-CN" dirty="0" err="1">
                <a:latin typeface="Arial" charset="0"/>
              </a:rPr>
              <a:t>dp</a:t>
            </a:r>
            <a:r>
              <a:rPr lang="en-US" altLang="zh-CN" dirty="0">
                <a:latin typeface="Arial" charset="0"/>
              </a:rPr>
              <a:t>[</a:t>
            </a:r>
            <a:r>
              <a:rPr lang="en-US" altLang="zh-CN" dirty="0" err="1">
                <a:latin typeface="Arial" charset="0"/>
              </a:rPr>
              <a:t>i</a:t>
            </a:r>
            <a:r>
              <a:rPr lang="en-US" altLang="zh-CN" dirty="0">
                <a:latin typeface="Arial" charset="0"/>
              </a:rPr>
              <a:t>]&gt;=</a:t>
            </a:r>
            <a:r>
              <a:rPr lang="en-US" altLang="zh-CN" dirty="0" err="1">
                <a:latin typeface="Arial" charset="0"/>
              </a:rPr>
              <a:t>dp</a:t>
            </a:r>
            <a:r>
              <a:rPr lang="en-US" altLang="zh-CN" dirty="0">
                <a:latin typeface="Arial" charset="0"/>
              </a:rPr>
              <a:t>[i-1]</a:t>
            </a:r>
            <a:r>
              <a:rPr lang="zh-CN" altLang="en-US" dirty="0">
                <a:latin typeface="Arial" charset="0"/>
              </a:rPr>
              <a:t>。</a:t>
            </a:r>
          </a:p>
          <a:p>
            <a:r>
              <a:rPr lang="zh-CN" altLang="en-US" dirty="0">
                <a:latin typeface="Arial" charset="0"/>
              </a:rPr>
              <a:t>由于</a:t>
            </a:r>
            <a:r>
              <a:rPr lang="en-US" altLang="zh-CN" dirty="0" err="1">
                <a:latin typeface="Arial" charset="0"/>
              </a:rPr>
              <a:t>dp</a:t>
            </a:r>
            <a:r>
              <a:rPr lang="en-US" altLang="zh-CN" dirty="0">
                <a:latin typeface="Arial" charset="0"/>
              </a:rPr>
              <a:t>[</a:t>
            </a:r>
            <a:r>
              <a:rPr lang="en-US" altLang="zh-CN" dirty="0" err="1">
                <a:latin typeface="Arial" charset="0"/>
              </a:rPr>
              <a:t>i</a:t>
            </a:r>
            <a:r>
              <a:rPr lang="en-US" altLang="zh-CN" dirty="0">
                <a:latin typeface="Arial" charset="0"/>
              </a:rPr>
              <a:t>]</a:t>
            </a:r>
            <a:r>
              <a:rPr lang="zh-CN" altLang="en-US" dirty="0">
                <a:latin typeface="Arial" charset="0"/>
              </a:rPr>
              <a:t>肯定是由某个小于</a:t>
            </a:r>
            <a:r>
              <a:rPr lang="en-US" altLang="zh-CN" dirty="0" err="1">
                <a:latin typeface="Arial" charset="0"/>
              </a:rPr>
              <a:t>i</a:t>
            </a:r>
            <a:r>
              <a:rPr lang="zh-CN" altLang="en-US" dirty="0">
                <a:latin typeface="Arial" charset="0"/>
              </a:rPr>
              <a:t>的</a:t>
            </a:r>
            <a:r>
              <a:rPr lang="en-US" altLang="zh-CN" dirty="0">
                <a:latin typeface="Arial" charset="0"/>
              </a:rPr>
              <a:t>j</a:t>
            </a:r>
            <a:r>
              <a:rPr lang="zh-CN" altLang="en-US" dirty="0">
                <a:latin typeface="Arial" charset="0"/>
              </a:rPr>
              <a:t>通过</a:t>
            </a:r>
            <a:r>
              <a:rPr lang="en-US" altLang="zh-CN" dirty="0" err="1">
                <a:latin typeface="Arial" charset="0"/>
              </a:rPr>
              <a:t>dp</a:t>
            </a:r>
            <a:r>
              <a:rPr lang="en-US" altLang="zh-CN" dirty="0">
                <a:latin typeface="Arial" charset="0"/>
              </a:rPr>
              <a:t>[j]+1</a:t>
            </a:r>
            <a:r>
              <a:rPr lang="zh-CN" altLang="en-US" dirty="0">
                <a:latin typeface="Arial" charset="0"/>
              </a:rPr>
              <a:t>转移而来。</a:t>
            </a:r>
          </a:p>
          <a:p>
            <a:r>
              <a:rPr lang="zh-CN" altLang="en-US" dirty="0">
                <a:latin typeface="Arial" charset="0"/>
              </a:rPr>
              <a:t>因此有</a:t>
            </a:r>
            <a:r>
              <a:rPr lang="en-US" altLang="zh-CN" dirty="0" err="1">
                <a:latin typeface="Arial" charset="0"/>
              </a:rPr>
              <a:t>dp</a:t>
            </a:r>
            <a:r>
              <a:rPr lang="en-US" altLang="zh-CN" dirty="0">
                <a:latin typeface="Arial" charset="0"/>
              </a:rPr>
              <a:t>[</a:t>
            </a:r>
            <a:r>
              <a:rPr lang="en-US" altLang="zh-CN" dirty="0" err="1">
                <a:latin typeface="Arial" charset="0"/>
              </a:rPr>
              <a:t>i</a:t>
            </a:r>
            <a:r>
              <a:rPr lang="en-US" altLang="zh-CN" dirty="0">
                <a:latin typeface="Arial" charset="0"/>
              </a:rPr>
              <a:t>]&lt;=</a:t>
            </a:r>
            <a:r>
              <a:rPr lang="en-US" altLang="zh-CN" dirty="0" err="1">
                <a:latin typeface="Arial" charset="0"/>
              </a:rPr>
              <a:t>dp</a:t>
            </a:r>
            <a:r>
              <a:rPr lang="en-US" altLang="zh-CN" dirty="0">
                <a:latin typeface="Arial" charset="0"/>
              </a:rPr>
              <a:t>[i-1]+1</a:t>
            </a:r>
            <a:r>
              <a:rPr lang="zh-CN" altLang="en-US" dirty="0">
                <a:latin typeface="Arial" charset="0"/>
              </a:rPr>
              <a:t>。</a:t>
            </a:r>
          </a:p>
          <a:p>
            <a:r>
              <a:rPr lang="zh-CN" altLang="en-US" dirty="0">
                <a:latin typeface="Arial" charset="0"/>
              </a:rPr>
              <a:t>那么我们只需要用一个二进制就可以表示</a:t>
            </a:r>
            <a:r>
              <a:rPr lang="en-US" altLang="zh-CN" dirty="0" err="1">
                <a:latin typeface="Arial" charset="0"/>
              </a:rPr>
              <a:t>dp</a:t>
            </a:r>
            <a:r>
              <a:rPr lang="zh-CN" altLang="en-US" dirty="0">
                <a:latin typeface="Arial" charset="0"/>
              </a:rPr>
              <a:t>值了！</a:t>
            </a:r>
          </a:p>
          <a:p>
            <a:r>
              <a:rPr lang="zh-CN" altLang="en-US" dirty="0">
                <a:latin typeface="Arial" charset="0"/>
              </a:rPr>
              <a:t>这样就能将</a:t>
            </a:r>
            <a:r>
              <a:rPr lang="en-US" altLang="zh-CN" dirty="0">
                <a:latin typeface="Arial" charset="0"/>
              </a:rPr>
              <a:t>10^10</a:t>
            </a:r>
            <a:r>
              <a:rPr lang="zh-CN" altLang="en-US" dirty="0">
                <a:latin typeface="Arial" charset="0"/>
              </a:rPr>
              <a:t>优化成</a:t>
            </a:r>
            <a:r>
              <a:rPr lang="en-US" altLang="zh-CN" dirty="0">
                <a:latin typeface="Arial" charset="0"/>
              </a:rPr>
              <a:t>2^10</a:t>
            </a:r>
            <a:r>
              <a:rPr lang="zh-CN" altLang="en-US" dirty="0">
                <a:latin typeface="Arial" charset="0"/>
              </a:rPr>
              <a:t>可以通过本题。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849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</a:t>
            </a:r>
            <a:r>
              <a:rPr lang="zh-CN" altLang="en-US" dirty="0"/>
              <a:t>问题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</a:rPr>
              <a:t>给出一个</a:t>
            </a:r>
            <a:r>
              <a:rPr lang="en-US" altLang="zh-CN" dirty="0">
                <a:latin typeface="Arial" charset="0"/>
              </a:rPr>
              <a:t>1~n</a:t>
            </a:r>
            <a:r>
              <a:rPr lang="zh-CN" altLang="en-US" dirty="0">
                <a:latin typeface="Arial" charset="0"/>
              </a:rPr>
              <a:t>排列的其中一种最长上升子序列，求原序列可能的种数。</a:t>
            </a:r>
          </a:p>
          <a:p>
            <a:r>
              <a:rPr lang="en-US" altLang="zh-CN" dirty="0">
                <a:latin typeface="Arial" charset="0"/>
              </a:rPr>
              <a:t>n&lt;=15</a:t>
            </a:r>
            <a:r>
              <a:rPr lang="zh-CN" altLang="en-US" dirty="0">
                <a:latin typeface="Arial" charset="0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68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</a:t>
            </a:r>
            <a:r>
              <a:rPr lang="zh-CN" altLang="en-US" dirty="0"/>
              <a:t>问题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Arial" charset="0"/>
              </a:rPr>
              <a:t>令</a:t>
            </a:r>
            <a:r>
              <a:rPr lang="en-US" altLang="zh-CN" dirty="0">
                <a:latin typeface="Arial" charset="0"/>
              </a:rPr>
              <a:t>f[</a:t>
            </a:r>
            <a:r>
              <a:rPr lang="en-US" altLang="zh-CN" dirty="0" err="1">
                <a:latin typeface="Arial" charset="0"/>
              </a:rPr>
              <a:t>i</a:t>
            </a:r>
            <a:r>
              <a:rPr lang="en-US" altLang="zh-CN" dirty="0">
                <a:latin typeface="Arial" charset="0"/>
              </a:rPr>
              <a:t>][j]</a:t>
            </a:r>
            <a:r>
              <a:rPr lang="zh-CN" altLang="en-US" dirty="0">
                <a:latin typeface="Arial" charset="0"/>
              </a:rPr>
              <a:t>表示所选的数字集合为</a:t>
            </a:r>
            <a:r>
              <a:rPr lang="en-US" altLang="zh-CN" dirty="0" err="1">
                <a:latin typeface="Arial" charset="0"/>
              </a:rPr>
              <a:t>i</a:t>
            </a:r>
            <a:r>
              <a:rPr lang="zh-CN" altLang="en-US" dirty="0">
                <a:latin typeface="Arial" charset="0"/>
              </a:rPr>
              <a:t>，此时的最长上升子序列</a:t>
            </a:r>
            <a:r>
              <a:rPr lang="en-US" altLang="zh-CN" dirty="0" err="1">
                <a:latin typeface="Arial" charset="0"/>
              </a:rPr>
              <a:t>dp</a:t>
            </a:r>
            <a:r>
              <a:rPr lang="zh-CN" altLang="en-US" dirty="0">
                <a:latin typeface="Arial" charset="0"/>
              </a:rPr>
              <a:t>状态为</a:t>
            </a:r>
            <a:r>
              <a:rPr lang="en-US" altLang="zh-CN" dirty="0">
                <a:latin typeface="Arial" charset="0"/>
              </a:rPr>
              <a:t>j</a:t>
            </a:r>
            <a:r>
              <a:rPr lang="zh-CN" altLang="en-US" dirty="0">
                <a:latin typeface="Arial" charset="0"/>
              </a:rPr>
              <a:t>。（这个</a:t>
            </a:r>
            <a:r>
              <a:rPr lang="en-US" altLang="zh-CN" dirty="0">
                <a:latin typeface="Arial" charset="0"/>
              </a:rPr>
              <a:t>j</a:t>
            </a:r>
            <a:r>
              <a:rPr lang="zh-CN" altLang="en-US" dirty="0">
                <a:latin typeface="Arial" charset="0"/>
              </a:rPr>
              <a:t>与上题相同由二进制来表示）</a:t>
            </a:r>
          </a:p>
          <a:p>
            <a:r>
              <a:rPr lang="zh-CN" altLang="en-US" dirty="0">
                <a:latin typeface="Arial" charset="0"/>
              </a:rPr>
              <a:t>枚举下一个数是啥，如果这个数在输入的序列中出现过，则需要判断它前一个数是否也已经出现过了。</a:t>
            </a:r>
          </a:p>
          <a:p>
            <a:r>
              <a:rPr lang="zh-CN" altLang="en-US" dirty="0">
                <a:latin typeface="Arial" charset="0"/>
              </a:rPr>
              <a:t>从</a:t>
            </a:r>
            <a:r>
              <a:rPr lang="en-US" altLang="zh-CN" dirty="0">
                <a:latin typeface="Arial" charset="0"/>
              </a:rPr>
              <a:t>f[</a:t>
            </a:r>
            <a:r>
              <a:rPr lang="en-US" altLang="zh-CN" dirty="0" err="1">
                <a:latin typeface="Arial" charset="0"/>
              </a:rPr>
              <a:t>i</a:t>
            </a:r>
            <a:r>
              <a:rPr lang="en-US" altLang="zh-CN" dirty="0">
                <a:latin typeface="Arial" charset="0"/>
              </a:rPr>
              <a:t>][j]</a:t>
            </a:r>
            <a:r>
              <a:rPr lang="zh-CN" altLang="en-US" dirty="0">
                <a:latin typeface="Arial" charset="0"/>
              </a:rPr>
              <a:t>可以转移到</a:t>
            </a:r>
            <a:r>
              <a:rPr lang="en-US" altLang="zh-CN" dirty="0">
                <a:latin typeface="Arial" charset="0"/>
              </a:rPr>
              <a:t>f[</a:t>
            </a:r>
            <a:r>
              <a:rPr lang="en-US" altLang="zh-CN" dirty="0" err="1">
                <a:latin typeface="Arial" charset="0"/>
              </a:rPr>
              <a:t>i</a:t>
            </a:r>
            <a:r>
              <a:rPr lang="en-US" altLang="zh-CN" dirty="0">
                <a:latin typeface="Arial" charset="0"/>
              </a:rPr>
              <a:t>+(1&lt;&lt;x)][k]</a:t>
            </a:r>
            <a:r>
              <a:rPr lang="zh-CN" altLang="en-US" dirty="0">
                <a:latin typeface="Arial" charset="0"/>
              </a:rPr>
              <a:t>。其中</a:t>
            </a:r>
            <a:r>
              <a:rPr lang="en-US" altLang="zh-CN" dirty="0">
                <a:latin typeface="Arial" charset="0"/>
              </a:rPr>
              <a:t>k</a:t>
            </a:r>
            <a:r>
              <a:rPr lang="zh-CN" altLang="en-US" dirty="0">
                <a:latin typeface="Arial" charset="0"/>
              </a:rPr>
              <a:t>表示转移后的最长上升子序列的状态，是可以通过预处理来得到的。</a:t>
            </a:r>
          </a:p>
          <a:p>
            <a:r>
              <a:rPr lang="zh-CN" altLang="en-US" dirty="0">
                <a:latin typeface="Arial" charset="0"/>
              </a:rPr>
              <a:t>转移的时候判断下是否满足读入的序列的要求即可。</a:t>
            </a:r>
          </a:p>
          <a:p>
            <a:r>
              <a:rPr lang="zh-CN" altLang="en-US" dirty="0">
                <a:latin typeface="Arial" charset="0"/>
              </a:rPr>
              <a:t>时间复杂度为</a:t>
            </a:r>
            <a:r>
              <a:rPr lang="en-US" altLang="zh-CN" dirty="0">
                <a:latin typeface="Arial" charset="0"/>
              </a:rPr>
              <a:t>n*3^n</a:t>
            </a:r>
            <a:r>
              <a:rPr lang="zh-CN" altLang="en-US" dirty="0">
                <a:latin typeface="Arial" charset="0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495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Sum of </a:t>
            </a:r>
            <a:r>
              <a:rPr lang="en-US" altLang="zh-CN" dirty="0" err="1"/>
              <a:t>Dights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最多不超过</a:t>
            </a:r>
            <a:r>
              <a:rPr lang="en-US" altLang="zh-CN" dirty="0"/>
              <a:t>10000</a:t>
            </a:r>
            <a:r>
              <a:rPr lang="zh-CN" altLang="en-US" dirty="0"/>
              <a:t>组数据，每组数据给定两个数</a:t>
            </a:r>
            <a:r>
              <a:rPr lang="en-US" altLang="zh-CN" dirty="0" err="1"/>
              <a:t>n,m</a:t>
            </a:r>
            <a:r>
              <a:rPr lang="zh-CN" altLang="en-US" dirty="0"/>
              <a:t>，求一个最小的数，使得该数每一位之和等于</a:t>
            </a:r>
            <a:r>
              <a:rPr lang="en-US" altLang="zh-CN" dirty="0"/>
              <a:t>n</a:t>
            </a:r>
            <a:r>
              <a:rPr lang="zh-CN" altLang="en-US" dirty="0"/>
              <a:t>，每一位的平方和等于</a:t>
            </a:r>
            <a:r>
              <a:rPr lang="en-US" altLang="zh-CN" dirty="0"/>
              <a:t>m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若无解或者答案超过</a:t>
            </a:r>
            <a:r>
              <a:rPr lang="en-US" altLang="zh-CN" dirty="0"/>
              <a:t>100</a:t>
            </a:r>
            <a:r>
              <a:rPr lang="zh-CN" altLang="en-US" dirty="0"/>
              <a:t>为，输出</a:t>
            </a:r>
            <a:r>
              <a:rPr lang="en-US" altLang="zh-CN" dirty="0"/>
              <a:t>no solution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 err="1"/>
              <a:t>n,m</a:t>
            </a:r>
            <a:r>
              <a:rPr lang="en-US" altLang="zh-CN" dirty="0"/>
              <a:t>&lt;=10000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3181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 of </a:t>
            </a:r>
            <a:r>
              <a:rPr lang="en-US" altLang="zh-CN" dirty="0" err="1"/>
              <a:t>Dights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</a:t>
            </a:r>
            <a:r>
              <a:rPr lang="en-US" altLang="zh-CN" dirty="0"/>
              <a:t>n&gt;900</a:t>
            </a:r>
            <a:r>
              <a:rPr lang="zh-CN" altLang="en-US" dirty="0"/>
              <a:t>或者</a:t>
            </a:r>
            <a:r>
              <a:rPr lang="en-US" altLang="zh-CN" dirty="0"/>
              <a:t>m&gt;8100</a:t>
            </a:r>
            <a:r>
              <a:rPr lang="zh-CN" altLang="en-US" dirty="0"/>
              <a:t>时可以直接输出。</a:t>
            </a:r>
            <a:endParaRPr lang="en-US" altLang="zh-CN" dirty="0"/>
          </a:p>
          <a:p>
            <a:r>
              <a:rPr lang="zh-CN" altLang="en-US" dirty="0"/>
              <a:t>令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表示数位和为</a:t>
            </a:r>
            <a:r>
              <a:rPr lang="en-US" altLang="zh-CN" dirty="0" err="1"/>
              <a:t>i</a:t>
            </a:r>
            <a:r>
              <a:rPr lang="zh-CN" altLang="en-US" dirty="0"/>
              <a:t>且数位平方和为</a:t>
            </a:r>
            <a:r>
              <a:rPr lang="en-US" altLang="zh-CN" dirty="0"/>
              <a:t>j</a:t>
            </a:r>
            <a:r>
              <a:rPr lang="zh-CN" altLang="en-US" dirty="0"/>
              <a:t>时的最小位数。</a:t>
            </a:r>
            <a:endParaRPr lang="en-US" altLang="zh-CN" dirty="0"/>
          </a:p>
          <a:p>
            <a:r>
              <a:rPr lang="zh-CN" altLang="en-US" dirty="0"/>
              <a:t>令</a:t>
            </a:r>
            <a:r>
              <a:rPr lang="en-US" altLang="zh-CN" dirty="0"/>
              <a:t>dp2[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表示数位和为</a:t>
            </a:r>
            <a:r>
              <a:rPr lang="en-US" altLang="zh-CN" dirty="0" err="1"/>
              <a:t>i</a:t>
            </a:r>
            <a:r>
              <a:rPr lang="zh-CN" altLang="en-US" dirty="0"/>
              <a:t>且数位平方和为</a:t>
            </a:r>
            <a:r>
              <a:rPr lang="en-US" altLang="zh-CN" dirty="0"/>
              <a:t>j</a:t>
            </a:r>
            <a:r>
              <a:rPr lang="zh-CN" altLang="en-US" dirty="0"/>
              <a:t>且该数的位数</a:t>
            </a:r>
            <a:r>
              <a:rPr lang="en-US" altLang="zh-CN" dirty="0"/>
              <a:t>=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时的首位最小值。</a:t>
            </a:r>
            <a:endParaRPr lang="en-US" altLang="zh-CN" dirty="0"/>
          </a:p>
          <a:p>
            <a:r>
              <a:rPr lang="zh-CN" altLang="en-US" dirty="0"/>
              <a:t>这两个</a:t>
            </a:r>
            <a:r>
              <a:rPr lang="en-US" altLang="zh-CN" dirty="0" err="1"/>
              <a:t>dp</a:t>
            </a:r>
            <a:r>
              <a:rPr lang="zh-CN" altLang="en-US" dirty="0"/>
              <a:t>数组显然是可以</a:t>
            </a:r>
            <a:r>
              <a:rPr lang="en-US" altLang="zh-CN" dirty="0"/>
              <a:t>O(10)</a:t>
            </a:r>
            <a:r>
              <a:rPr lang="zh-CN" altLang="en-US" dirty="0"/>
              <a:t>转移的。</a:t>
            </a:r>
            <a:endParaRPr lang="en-US" altLang="zh-CN" dirty="0"/>
          </a:p>
          <a:p>
            <a:r>
              <a:rPr lang="zh-CN" altLang="en-US" dirty="0"/>
              <a:t>每次询问时从</a:t>
            </a:r>
            <a:r>
              <a:rPr lang="en-US" altLang="zh-CN" dirty="0"/>
              <a:t>dp2</a:t>
            </a:r>
            <a:r>
              <a:rPr lang="zh-CN" altLang="en-US" dirty="0"/>
              <a:t>一步一步推下来即可。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65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CC DEVVOTE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个人投票选总统，要求相邻两个人不能投同样的票，被投最高的票的人全部当选总统，求期望的总统个数。</a:t>
            </a:r>
            <a:endParaRPr lang="en-US" altLang="zh-CN" dirty="0"/>
          </a:p>
          <a:p>
            <a:r>
              <a:rPr lang="en-US" altLang="zh-CN" dirty="0"/>
              <a:t>n&lt;=36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2914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CC DEVVOTE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在不考虑限制的情况下。</a:t>
            </a:r>
            <a:endParaRPr lang="en-US" altLang="zh-CN" dirty="0"/>
          </a:p>
          <a:p>
            <a:r>
              <a:rPr lang="zh-CN" altLang="en-US" dirty="0"/>
              <a:t>令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][j][k][l]</a:t>
            </a:r>
            <a:r>
              <a:rPr lang="zh-CN" altLang="en-US" dirty="0"/>
              <a:t>表示考虑了前</a:t>
            </a:r>
            <a:r>
              <a:rPr lang="en-US" altLang="zh-CN" dirty="0" err="1"/>
              <a:t>i</a:t>
            </a:r>
            <a:r>
              <a:rPr lang="zh-CN" altLang="en-US" dirty="0"/>
              <a:t>个人被投票的情况，此时最高票是</a:t>
            </a:r>
            <a:r>
              <a:rPr lang="en-US" altLang="zh-CN" dirty="0"/>
              <a:t>j</a:t>
            </a:r>
            <a:r>
              <a:rPr lang="zh-CN" altLang="en-US" dirty="0"/>
              <a:t>，共有</a:t>
            </a:r>
            <a:r>
              <a:rPr lang="en-US" altLang="zh-CN" dirty="0"/>
              <a:t>k</a:t>
            </a:r>
            <a:r>
              <a:rPr lang="zh-CN" altLang="en-US" dirty="0"/>
              <a:t>个最高票，且有</a:t>
            </a:r>
            <a:r>
              <a:rPr lang="en-US" altLang="zh-CN" dirty="0"/>
              <a:t>l</a:t>
            </a:r>
            <a:r>
              <a:rPr lang="zh-CN" altLang="en-US" dirty="0"/>
              <a:t>个人已经投票了。</a:t>
            </a:r>
            <a:endParaRPr lang="en-US" altLang="zh-CN" dirty="0"/>
          </a:p>
          <a:p>
            <a:r>
              <a:rPr lang="zh-CN" altLang="en-US" dirty="0"/>
              <a:t>枚举第</a:t>
            </a:r>
            <a:r>
              <a:rPr lang="en-US" altLang="zh-CN" dirty="0"/>
              <a:t>i+1</a:t>
            </a:r>
            <a:r>
              <a:rPr lang="zh-CN" altLang="en-US" dirty="0"/>
              <a:t>个人被几个人投票即可。</a:t>
            </a:r>
            <a:endParaRPr lang="en-US" altLang="zh-CN" dirty="0"/>
          </a:p>
          <a:p>
            <a:r>
              <a:rPr lang="zh-CN" altLang="en-US" dirty="0"/>
              <a:t>由于</a:t>
            </a:r>
            <a:r>
              <a:rPr lang="en-US" altLang="zh-CN" dirty="0"/>
              <a:t>j*k&lt;=l</a:t>
            </a:r>
            <a:r>
              <a:rPr lang="zh-CN" altLang="en-US" dirty="0"/>
              <a:t>，时间复杂度为</a:t>
            </a:r>
            <a:r>
              <a:rPr lang="en-US" altLang="zh-CN" dirty="0"/>
              <a:t>n^4lgn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2487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CC DEVVOTE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由于限制的存在，我们在</a:t>
            </a:r>
            <a:r>
              <a:rPr lang="en-US" altLang="zh-CN" dirty="0" err="1"/>
              <a:t>dp</a:t>
            </a:r>
            <a:r>
              <a:rPr lang="zh-CN" altLang="en-US" dirty="0"/>
              <a:t>状态里再加一维</a:t>
            </a:r>
            <a:r>
              <a:rPr lang="en-US" altLang="zh-CN" dirty="0"/>
              <a:t>h</a:t>
            </a:r>
            <a:r>
              <a:rPr lang="zh-CN" altLang="en-US" dirty="0"/>
              <a:t>，表示存在多少对投票是相邻的。</a:t>
            </a:r>
            <a:endParaRPr lang="en-US" altLang="zh-CN" dirty="0"/>
          </a:p>
          <a:p>
            <a:r>
              <a:rPr lang="zh-CN" altLang="en-US" dirty="0"/>
              <a:t>预处理出</a:t>
            </a:r>
            <a:r>
              <a:rPr lang="en-US" altLang="zh-CN" dirty="0"/>
              <a:t>g[x][y1][z][y2]</a:t>
            </a:r>
            <a:r>
              <a:rPr lang="zh-CN" altLang="en-US" dirty="0"/>
              <a:t>表示当前有票，有</a:t>
            </a:r>
            <a:r>
              <a:rPr lang="en-US" altLang="zh-CN" dirty="0"/>
              <a:t>y1</a:t>
            </a:r>
            <a:r>
              <a:rPr lang="zh-CN" altLang="en-US" dirty="0"/>
              <a:t>对票在投时是相邻的，此时我要再投</a:t>
            </a:r>
            <a:r>
              <a:rPr lang="en-US" altLang="zh-CN" dirty="0"/>
              <a:t>z</a:t>
            </a:r>
            <a:r>
              <a:rPr lang="zh-CN" altLang="en-US" dirty="0"/>
              <a:t>个票，投完后有</a:t>
            </a:r>
            <a:r>
              <a:rPr lang="en-US" altLang="zh-CN" dirty="0"/>
              <a:t>y2</a:t>
            </a:r>
            <a:r>
              <a:rPr lang="zh-CN" altLang="en-US" dirty="0"/>
              <a:t>对在投时是相邻的方案总数。这可以通过枚举以及排列组合算出。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dp</a:t>
            </a:r>
            <a:r>
              <a:rPr lang="zh-CN" altLang="en-US" dirty="0"/>
              <a:t>的转移时，我们再枚举第</a:t>
            </a:r>
            <a:r>
              <a:rPr lang="en-US" altLang="zh-CN" dirty="0"/>
              <a:t>i+1</a:t>
            </a:r>
            <a:r>
              <a:rPr lang="zh-CN" altLang="en-US" dirty="0"/>
              <a:t>个人被投完后的相邻投票对数即可。</a:t>
            </a:r>
            <a:endParaRPr lang="en-US" altLang="zh-CN" dirty="0"/>
          </a:p>
          <a:p>
            <a:r>
              <a:rPr lang="zh-CN" altLang="en-US" dirty="0"/>
              <a:t>时间复杂度为</a:t>
            </a:r>
            <a:r>
              <a:rPr lang="en-US" altLang="zh-CN" dirty="0"/>
              <a:t>n^6lgn</a:t>
            </a:r>
            <a:r>
              <a:rPr lang="zh-CN" altLang="en-US" dirty="0"/>
              <a:t>。常数极小。</a:t>
            </a:r>
          </a:p>
        </p:txBody>
      </p:sp>
    </p:spTree>
    <p:extLst>
      <p:ext uri="{BB962C8B-B14F-4D97-AF65-F5344CB8AC3E}">
        <p14:creationId xmlns:p14="http://schemas.microsoft.com/office/powerpoint/2010/main" val="254467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给定一个</a:t>
            </a:r>
            <a:r>
              <a:rPr lang="en-US" altLang="zh-CN" dirty="0"/>
              <a:t>n*m</a:t>
            </a:r>
            <a:r>
              <a:rPr lang="zh-CN" altLang="en-US" dirty="0"/>
              <a:t>的方格。要求在上面某些位置涂成黑色。</a:t>
            </a:r>
          </a:p>
          <a:p>
            <a:r>
              <a:rPr lang="zh-CN" altLang="en-US" dirty="0"/>
              <a:t>若第</a:t>
            </a:r>
            <a:r>
              <a:rPr lang="en-US" altLang="zh-CN" dirty="0" err="1"/>
              <a:t>i</a:t>
            </a:r>
            <a:r>
              <a:rPr lang="zh-CN" altLang="en-US" dirty="0"/>
              <a:t>行第</a:t>
            </a:r>
            <a:r>
              <a:rPr lang="en-US" altLang="zh-CN" dirty="0"/>
              <a:t>j</a:t>
            </a:r>
            <a:r>
              <a:rPr lang="zh-CN" altLang="en-US" dirty="0"/>
              <a:t>列是黑色且</a:t>
            </a:r>
            <a:r>
              <a:rPr lang="en-US" altLang="zh-CN" dirty="0" err="1"/>
              <a:t>i</a:t>
            </a:r>
            <a:r>
              <a:rPr lang="en-US" altLang="zh-CN" dirty="0"/>
              <a:t>&lt;n</a:t>
            </a:r>
            <a:r>
              <a:rPr lang="zh-CN" altLang="en-US" dirty="0"/>
              <a:t>，则第</a:t>
            </a:r>
            <a:r>
              <a:rPr lang="en-US" altLang="zh-CN" dirty="0"/>
              <a:t>i+1</a:t>
            </a:r>
            <a:r>
              <a:rPr lang="zh-CN" altLang="en-US" dirty="0"/>
              <a:t>行第</a:t>
            </a:r>
            <a:r>
              <a:rPr lang="en-US" altLang="zh-CN" dirty="0"/>
              <a:t>j</a:t>
            </a:r>
            <a:r>
              <a:rPr lang="zh-CN" altLang="en-US" dirty="0"/>
              <a:t>列必然是黑色。</a:t>
            </a:r>
          </a:p>
          <a:p>
            <a:r>
              <a:rPr lang="zh-CN" altLang="en-US" dirty="0"/>
              <a:t>现在用一个刷子粉刷它，每次可以粉刷一行连续的格子。令</a:t>
            </a:r>
            <a:r>
              <a:rPr lang="en-US" altLang="zh-CN" dirty="0"/>
              <a:t>K</a:t>
            </a:r>
            <a:r>
              <a:rPr lang="zh-CN" altLang="en-US" dirty="0"/>
              <a:t>表示至少粉刷的次数。</a:t>
            </a:r>
          </a:p>
          <a:p>
            <a:r>
              <a:rPr lang="zh-CN" altLang="en-US" dirty="0"/>
              <a:t>现在已知</a:t>
            </a:r>
            <a:r>
              <a:rPr lang="en-US" altLang="zh-CN" dirty="0"/>
              <a:t>K</a:t>
            </a:r>
            <a:r>
              <a:rPr lang="zh-CN" altLang="en-US" dirty="0"/>
              <a:t>是偶数，求方案总数对</a:t>
            </a:r>
            <a:r>
              <a:rPr lang="en-US" altLang="zh-CN" dirty="0"/>
              <a:t>1e9+7</a:t>
            </a:r>
            <a:r>
              <a:rPr lang="zh-CN" altLang="en-US" dirty="0"/>
              <a:t>取模后的结果。</a:t>
            </a:r>
          </a:p>
          <a:p>
            <a:r>
              <a:rPr lang="zh-CN" altLang="en-US" dirty="0"/>
              <a:t>子问题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 err="1"/>
              <a:t>n,m</a:t>
            </a:r>
            <a:r>
              <a:rPr lang="en-US" altLang="zh-CN" dirty="0"/>
              <a:t>&lt;=10000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子问题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n&lt;=100</a:t>
            </a:r>
            <a:r>
              <a:rPr lang="zh-CN" altLang="en-US" dirty="0"/>
              <a:t>，</a:t>
            </a:r>
            <a:r>
              <a:rPr lang="en-US" altLang="zh-CN" dirty="0"/>
              <a:t>m&lt;=10^12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子问题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n&lt;=10^12</a:t>
            </a:r>
            <a:r>
              <a:rPr lang="zh-CN" altLang="en-US" dirty="0"/>
              <a:t>，</a:t>
            </a:r>
            <a:r>
              <a:rPr lang="en-US" altLang="zh-CN" dirty="0"/>
              <a:t>m&lt;=100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时限</a:t>
            </a:r>
            <a:r>
              <a:rPr lang="en-US" altLang="zh-CN" dirty="0"/>
              <a:t>1min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一道好题</a:t>
            </a:r>
          </a:p>
        </p:txBody>
      </p:sp>
    </p:spTree>
    <p:extLst>
      <p:ext uri="{BB962C8B-B14F-4D97-AF65-F5344CB8AC3E}">
        <p14:creationId xmlns:p14="http://schemas.microsoft.com/office/powerpoint/2010/main" val="77926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考虑怎么求出</a:t>
            </a:r>
            <a:r>
              <a:rPr lang="en-US" altLang="zh-CN" dirty="0"/>
              <a:t>K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对于每一列求出最上面的行在哪里假设是</a:t>
            </a:r>
            <a:r>
              <a:rPr lang="en-US" altLang="zh-CN" dirty="0" err="1"/>
              <a:t>ai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若</a:t>
            </a:r>
            <a:r>
              <a:rPr lang="en-US" altLang="zh-CN" dirty="0"/>
              <a:t>a{i+1}&gt;</a:t>
            </a:r>
            <a:r>
              <a:rPr lang="en-US" altLang="zh-CN" dirty="0" err="1"/>
              <a:t>ai</a:t>
            </a:r>
            <a:r>
              <a:rPr lang="zh-CN" altLang="en-US" dirty="0"/>
              <a:t>，则粉刷次数增加</a:t>
            </a:r>
            <a:r>
              <a:rPr lang="en-US" altLang="zh-CN" dirty="0"/>
              <a:t>a{i+1}-</a:t>
            </a:r>
            <a:r>
              <a:rPr lang="en-US" altLang="zh-CN" dirty="0" err="1"/>
              <a:t>ai</a:t>
            </a:r>
            <a:r>
              <a:rPr lang="zh-CN" altLang="en-US" dirty="0"/>
              <a:t>次。</a:t>
            </a:r>
          </a:p>
          <a:p>
            <a:r>
              <a:rPr lang="en-US" altLang="zh-CN" dirty="0"/>
              <a:t>K</a:t>
            </a:r>
            <a:r>
              <a:rPr lang="zh-CN" altLang="en-US" dirty="0"/>
              <a:t>即Σ</a:t>
            </a:r>
            <a:r>
              <a:rPr lang="en-US" altLang="zh-CN" dirty="0"/>
              <a:t>(max(0,a{i+1}-</a:t>
            </a:r>
            <a:r>
              <a:rPr lang="en-US" altLang="zh-CN" dirty="0" err="1"/>
              <a:t>ai</a:t>
            </a:r>
            <a:r>
              <a:rPr lang="en-US" altLang="zh-CN" dirty="0"/>
              <a:t>))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令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][j][0/1]</a:t>
            </a:r>
            <a:r>
              <a:rPr lang="zh-CN" altLang="en-US" dirty="0"/>
              <a:t>表示当前第</a:t>
            </a:r>
            <a:r>
              <a:rPr lang="en-US" altLang="zh-CN" dirty="0" err="1"/>
              <a:t>i</a:t>
            </a:r>
            <a:r>
              <a:rPr lang="zh-CN" altLang="en-US" dirty="0"/>
              <a:t>列，这一列最上面一行在</a:t>
            </a:r>
            <a:r>
              <a:rPr lang="en-US" altLang="zh-CN" dirty="0"/>
              <a:t>j</a:t>
            </a:r>
            <a:r>
              <a:rPr lang="zh-CN" altLang="en-US" dirty="0"/>
              <a:t>，当前</a:t>
            </a:r>
            <a:r>
              <a:rPr lang="en-US" altLang="zh-CN" dirty="0"/>
              <a:t>K</a:t>
            </a:r>
            <a:r>
              <a:rPr lang="zh-CN" altLang="en-US" dirty="0"/>
              <a:t>是奇数还是偶数。</a:t>
            </a:r>
          </a:p>
          <a:p>
            <a:r>
              <a:rPr lang="zh-CN" altLang="en-US" dirty="0"/>
              <a:t>转移可以通过前缀和加速。</a:t>
            </a:r>
          </a:p>
          <a:p>
            <a:r>
              <a:rPr lang="zh-CN" altLang="en-US" dirty="0"/>
              <a:t>时间复杂度为</a:t>
            </a:r>
            <a:r>
              <a:rPr lang="en-US" altLang="zh-CN" dirty="0"/>
              <a:t>nm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子问题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67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Codeforces314E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令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表示当前到第</a:t>
            </a:r>
            <a:r>
              <a:rPr lang="en-US" altLang="zh-CN" dirty="0" err="1"/>
              <a:t>i</a:t>
            </a:r>
            <a:r>
              <a:rPr lang="zh-CN" altLang="en-US" dirty="0"/>
              <a:t>个字符，现在还有</a:t>
            </a:r>
            <a:r>
              <a:rPr lang="en-US" altLang="zh-CN" dirty="0"/>
              <a:t>j</a:t>
            </a:r>
            <a:r>
              <a:rPr lang="zh-CN" altLang="en-US" dirty="0"/>
              <a:t>个左括号。</a:t>
            </a:r>
          </a:p>
          <a:p>
            <a:r>
              <a:rPr lang="zh-CN" altLang="en-US" dirty="0"/>
              <a:t>那么分两种情况考虑。</a:t>
            </a:r>
          </a:p>
          <a:p>
            <a:r>
              <a:rPr lang="zh-CN" altLang="en-US" dirty="0"/>
              <a:t>若第</a:t>
            </a:r>
            <a:r>
              <a:rPr lang="en-US" altLang="zh-CN" dirty="0"/>
              <a:t>i+1</a:t>
            </a:r>
            <a:r>
              <a:rPr lang="zh-CN" altLang="en-US" dirty="0"/>
              <a:t>个字符是左括号，则能转移到</a:t>
            </a:r>
            <a:r>
              <a:rPr lang="en-US" altLang="zh-CN" dirty="0" err="1"/>
              <a:t>dp</a:t>
            </a:r>
            <a:r>
              <a:rPr lang="en-US" altLang="zh-CN" dirty="0"/>
              <a:t>[i+1][j+1]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若第</a:t>
            </a:r>
            <a:r>
              <a:rPr lang="en-US" altLang="zh-CN" dirty="0"/>
              <a:t>i+1</a:t>
            </a:r>
            <a:r>
              <a:rPr lang="zh-CN" altLang="en-US" dirty="0"/>
              <a:t>个字符是问号，则能转移到</a:t>
            </a:r>
            <a:r>
              <a:rPr lang="en-US" altLang="zh-CN" dirty="0" err="1"/>
              <a:t>dp</a:t>
            </a:r>
            <a:r>
              <a:rPr lang="en-US" altLang="zh-CN" dirty="0"/>
              <a:t>[i+1][j-1]</a:t>
            </a:r>
            <a:r>
              <a:rPr lang="zh-CN" altLang="en-US" dirty="0"/>
              <a:t>与</a:t>
            </a:r>
            <a:r>
              <a:rPr lang="en-US" altLang="zh-CN" dirty="0" err="1"/>
              <a:t>dp</a:t>
            </a:r>
            <a:r>
              <a:rPr lang="en-US" altLang="zh-CN" dirty="0"/>
              <a:t>[i+1][j+1]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最终</a:t>
            </a:r>
            <a:r>
              <a:rPr lang="en-US" altLang="zh-CN" dirty="0" err="1"/>
              <a:t>dp</a:t>
            </a:r>
            <a:r>
              <a:rPr lang="en-US" altLang="zh-CN" dirty="0"/>
              <a:t>[n][0]</a:t>
            </a:r>
            <a:r>
              <a:rPr lang="zh-CN" altLang="en-US" dirty="0"/>
              <a:t>就是方案总数。</a:t>
            </a:r>
          </a:p>
          <a:p>
            <a:r>
              <a:rPr lang="zh-CN" altLang="en-US" dirty="0"/>
              <a:t>时间复杂度为</a:t>
            </a:r>
            <a:r>
              <a:rPr lang="en-US" altLang="zh-CN" dirty="0"/>
              <a:t>O(n^2)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40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/>
              <a:t>n</a:t>
            </a:r>
            <a:r>
              <a:rPr lang="zh-CN" altLang="en-US" dirty="0"/>
              <a:t>至多只有</a:t>
            </a:r>
            <a:r>
              <a:rPr lang="en-US" altLang="zh-CN" dirty="0"/>
              <a:t>100</a:t>
            </a:r>
            <a:r>
              <a:rPr lang="zh-CN" altLang="en-US" dirty="0"/>
              <a:t>，转移是线性的。</a:t>
            </a:r>
          </a:p>
          <a:p>
            <a:r>
              <a:rPr lang="zh-CN" altLang="en-US" dirty="0"/>
              <a:t>矩阵乘法优化。</a:t>
            </a:r>
          </a:p>
          <a:p>
            <a:r>
              <a:rPr lang="zh-CN" altLang="en-US" dirty="0"/>
              <a:t>时间复杂度为</a:t>
            </a:r>
            <a:r>
              <a:rPr lang="en-US" altLang="zh-CN" dirty="0"/>
              <a:t>n^3lgm</a:t>
            </a:r>
            <a:r>
              <a:rPr lang="zh-CN" altLang="en-US" dirty="0"/>
              <a:t>。</a:t>
            </a:r>
          </a:p>
          <a:p>
            <a:pPr algn="r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子问题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92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</a:t>
            </a:r>
            <a:r>
              <a:rPr lang="zh-CN" altLang="en-US" dirty="0"/>
              <a:t>至多只有</a:t>
            </a:r>
            <a:r>
              <a:rPr lang="en-US" altLang="zh-CN" dirty="0"/>
              <a:t>100</a:t>
            </a:r>
            <a:r>
              <a:rPr lang="zh-CN" altLang="en-US" dirty="0"/>
              <a:t>，考虑第</a:t>
            </a:r>
            <a:r>
              <a:rPr lang="en-US" altLang="zh-CN" dirty="0" err="1"/>
              <a:t>i</a:t>
            </a:r>
            <a:r>
              <a:rPr lang="zh-CN" altLang="en-US" dirty="0"/>
              <a:t>列，它肯定是关于</a:t>
            </a:r>
            <a:r>
              <a:rPr lang="en-US" altLang="zh-CN" dirty="0"/>
              <a:t>n</a:t>
            </a:r>
            <a:r>
              <a:rPr lang="zh-CN" altLang="en-US" dirty="0"/>
              <a:t>的一个</a:t>
            </a:r>
            <a:r>
              <a:rPr lang="en-US" altLang="zh-CN" dirty="0" err="1"/>
              <a:t>i</a:t>
            </a:r>
            <a:r>
              <a:rPr lang="zh-CN" altLang="en-US" dirty="0"/>
              <a:t>次多项式。</a:t>
            </a:r>
          </a:p>
          <a:p>
            <a:r>
              <a:rPr lang="zh-CN" altLang="en-US" dirty="0"/>
              <a:t>求出</a:t>
            </a:r>
            <a:r>
              <a:rPr lang="en-US" altLang="zh-CN" dirty="0"/>
              <a:t>n=1~100</a:t>
            </a:r>
            <a:r>
              <a:rPr lang="zh-CN" altLang="en-US" dirty="0"/>
              <a:t>的值，通过拉格朗日插值求出该多项式。</a:t>
            </a:r>
          </a:p>
          <a:p>
            <a:r>
              <a:rPr lang="zh-CN" altLang="en-US" dirty="0"/>
              <a:t>直接代入求出答案即可。</a:t>
            </a:r>
          </a:p>
          <a:p>
            <a:r>
              <a:rPr lang="zh-CN" altLang="en-US" dirty="0"/>
              <a:t>时间复杂度为</a:t>
            </a:r>
            <a:r>
              <a:rPr lang="en-US" altLang="zh-CN" dirty="0"/>
              <a:t>m^3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子问题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76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那么当</a:t>
            </a:r>
            <a:r>
              <a:rPr lang="en-US" altLang="zh-CN" dirty="0"/>
              <a:t>n=100000</a:t>
            </a:r>
            <a:r>
              <a:rPr lang="zh-CN" altLang="en-US" dirty="0"/>
              <a:t>怎么做呢？</a:t>
            </a:r>
            <a:endParaRPr lang="en-US" altLang="zh-CN" dirty="0"/>
          </a:p>
          <a:p>
            <a:r>
              <a:rPr lang="zh-CN" altLang="en-US" dirty="0"/>
              <a:t>这就涉及到了</a:t>
            </a:r>
            <a:r>
              <a:rPr lang="en-US" altLang="zh-CN" dirty="0" err="1"/>
              <a:t>dp</a:t>
            </a:r>
            <a:r>
              <a:rPr lang="zh-CN" altLang="en-US" dirty="0"/>
              <a:t>的优化。</a:t>
            </a:r>
            <a:endParaRPr lang="en-US" altLang="zh-CN" dirty="0"/>
          </a:p>
          <a:p>
            <a:r>
              <a:rPr lang="en-US" altLang="zh-CN" dirty="0"/>
              <a:t>X_X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56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柏林</Template>
  <TotalTime>1627</TotalTime>
  <Words>6492</Words>
  <Application>Microsoft Office PowerPoint</Application>
  <PresentationFormat>宽屏</PresentationFormat>
  <Paragraphs>411</Paragraphs>
  <Slides>81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86" baseType="lpstr">
      <vt:lpstr>宋体</vt:lpstr>
      <vt:lpstr>Arial</vt:lpstr>
      <vt:lpstr>Calibri</vt:lpstr>
      <vt:lpstr>Trebuchet MS</vt:lpstr>
      <vt:lpstr>柏林</vt:lpstr>
      <vt:lpstr>dp入门与优化</vt:lpstr>
      <vt:lpstr>热身题</vt:lpstr>
      <vt:lpstr>PowerPoint 演示文稿</vt:lpstr>
      <vt:lpstr>CQOI2009叶子的染色</vt:lpstr>
      <vt:lpstr>CQOI2009叶子的染色</vt:lpstr>
      <vt:lpstr>CQOI2009叶子的染色</vt:lpstr>
      <vt:lpstr>Codeforces314E</vt:lpstr>
      <vt:lpstr>Codeforces314E</vt:lpstr>
      <vt:lpstr>优化</vt:lpstr>
      <vt:lpstr>动态规划最基本的优化</vt:lpstr>
      <vt:lpstr>练习题1</vt:lpstr>
      <vt:lpstr>练习题1</vt:lpstr>
      <vt:lpstr>单调队列优化</vt:lpstr>
      <vt:lpstr>最长上升子序列</vt:lpstr>
      <vt:lpstr>最长上升子序列</vt:lpstr>
      <vt:lpstr>线段树优化</vt:lpstr>
      <vt:lpstr>特别行动队</vt:lpstr>
      <vt:lpstr>特别行动队</vt:lpstr>
      <vt:lpstr>特别行动队</vt:lpstr>
      <vt:lpstr>机器分配</vt:lpstr>
      <vt:lpstr>机器分配</vt:lpstr>
      <vt:lpstr>D游戏</vt:lpstr>
      <vt:lpstr>D++游戏</vt:lpstr>
      <vt:lpstr>PowerPoint 演示文稿</vt:lpstr>
      <vt:lpstr>PowerPoint 演示文稿</vt:lpstr>
      <vt:lpstr>滑雪</vt:lpstr>
      <vt:lpstr>滑雪</vt:lpstr>
      <vt:lpstr>number</vt:lpstr>
      <vt:lpstr>简化问题</vt:lpstr>
      <vt:lpstr>number</vt:lpstr>
      <vt:lpstr>优化转移时的时间</vt:lpstr>
      <vt:lpstr>继续优化</vt:lpstr>
      <vt:lpstr>SRM547 div1-level3</vt:lpstr>
      <vt:lpstr>简单的dp</vt:lpstr>
      <vt:lpstr>优化1</vt:lpstr>
      <vt:lpstr>优化2</vt:lpstr>
      <vt:lpstr>优化3</vt:lpstr>
      <vt:lpstr>优化4</vt:lpstr>
      <vt:lpstr>优化5</vt:lpstr>
      <vt:lpstr>练习题2</vt:lpstr>
      <vt:lpstr>简单的dp</vt:lpstr>
      <vt:lpstr>优化状态</vt:lpstr>
      <vt:lpstr>优化状态</vt:lpstr>
      <vt:lpstr>Vocabulary</vt:lpstr>
      <vt:lpstr>简单的dp</vt:lpstr>
      <vt:lpstr>优化</vt:lpstr>
      <vt:lpstr>oil</vt:lpstr>
      <vt:lpstr>简单的dp</vt:lpstr>
      <vt:lpstr>优化转移</vt:lpstr>
      <vt:lpstr>优化转移</vt:lpstr>
      <vt:lpstr>序列分割</vt:lpstr>
      <vt:lpstr>简化模型</vt:lpstr>
      <vt:lpstr>简单的dp</vt:lpstr>
      <vt:lpstr>矩阵乘法优化dp</vt:lpstr>
      <vt:lpstr>blocks</vt:lpstr>
      <vt:lpstr>简单的dp</vt:lpstr>
      <vt:lpstr>矩阵乘法优化dp</vt:lpstr>
      <vt:lpstr>矩阵乘法优化dp</vt:lpstr>
      <vt:lpstr>鹰蛋</vt:lpstr>
      <vt:lpstr>简单的dp</vt:lpstr>
      <vt:lpstr>优化1</vt:lpstr>
      <vt:lpstr>优化2</vt:lpstr>
      <vt:lpstr>优化2</vt:lpstr>
      <vt:lpstr>优化3</vt:lpstr>
      <vt:lpstr>优化3</vt:lpstr>
      <vt:lpstr>优化4</vt:lpstr>
      <vt:lpstr>优化5</vt:lpstr>
      <vt:lpstr>LIS问题</vt:lpstr>
      <vt:lpstr>dp套dp</vt:lpstr>
      <vt:lpstr>优化</vt:lpstr>
      <vt:lpstr>LIS问题2</vt:lpstr>
      <vt:lpstr>LIS问题2</vt:lpstr>
      <vt:lpstr>Sum of Dights</vt:lpstr>
      <vt:lpstr>Sum of Dights</vt:lpstr>
      <vt:lpstr>CC DEVVOTE</vt:lpstr>
      <vt:lpstr>CC DEVVOTE</vt:lpstr>
      <vt:lpstr>CC DEVVOTE</vt:lpstr>
      <vt:lpstr>一道好题</vt:lpstr>
      <vt:lpstr>子问题1</vt:lpstr>
      <vt:lpstr>子问题2</vt:lpstr>
      <vt:lpstr>子问题3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dp入门与优化</dc:title>
  <dc:creator>张浩威</dc:creator>
  <cp:lastModifiedBy>张浩威</cp:lastModifiedBy>
  <cp:revision>47</cp:revision>
  <dcterms:created xsi:type="dcterms:W3CDTF">2016-06-23T20:30:50Z</dcterms:created>
  <dcterms:modified xsi:type="dcterms:W3CDTF">2018-01-16T12:06:35Z</dcterms:modified>
</cp:coreProperties>
</file>