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83" r:id="rId7"/>
    <p:sldId id="262" r:id="rId8"/>
    <p:sldId id="263" r:id="rId9"/>
    <p:sldId id="264" r:id="rId10"/>
    <p:sldId id="261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322" r:id="rId19"/>
    <p:sldId id="273" r:id="rId20"/>
    <p:sldId id="274" r:id="rId21"/>
    <p:sldId id="275" r:id="rId22"/>
    <p:sldId id="276" r:id="rId23"/>
    <p:sldId id="277" r:id="rId24"/>
    <p:sldId id="280" r:id="rId25"/>
    <p:sldId id="281" r:id="rId26"/>
    <p:sldId id="282" r:id="rId27"/>
    <p:sldId id="279" r:id="rId28"/>
    <p:sldId id="278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318" r:id="rId39"/>
    <p:sldId id="319" r:id="rId40"/>
    <p:sldId id="320" r:id="rId41"/>
    <p:sldId id="321" r:id="rId42"/>
    <p:sldId id="316" r:id="rId43"/>
    <p:sldId id="317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9" r:id="rId55"/>
    <p:sldId id="310" r:id="rId56"/>
    <p:sldId id="311" r:id="rId57"/>
    <p:sldId id="312" r:id="rId58"/>
    <p:sldId id="313" r:id="rId59"/>
    <p:sldId id="314" r:id="rId60"/>
    <p:sldId id="315" r:id="rId6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C6375-0337-40F8-80CA-63D39A77600A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7D90-986F-420D-BF09-68060F838D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075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C6375-0337-40F8-80CA-63D39A77600A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7D90-986F-420D-BF09-68060F838D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238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C6375-0337-40F8-80CA-63D39A77600A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7D90-986F-420D-BF09-68060F838D6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3188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C6375-0337-40F8-80CA-63D39A77600A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7D90-986F-420D-BF09-68060F838D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017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C6375-0337-40F8-80CA-63D39A77600A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7D90-986F-420D-BF09-68060F838D6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3215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C6375-0337-40F8-80CA-63D39A77600A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7D90-986F-420D-BF09-68060F838D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794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C6375-0337-40F8-80CA-63D39A77600A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7D90-986F-420D-BF09-68060F838D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536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C6375-0337-40F8-80CA-63D39A77600A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7D90-986F-420D-BF09-68060F838D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168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C6375-0337-40F8-80CA-63D39A77600A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7D90-986F-420D-BF09-68060F838D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558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C6375-0337-40F8-80CA-63D39A77600A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7D90-986F-420D-BF09-68060F838D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00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C6375-0337-40F8-80CA-63D39A77600A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7D90-986F-420D-BF09-68060F838D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83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C6375-0337-40F8-80CA-63D39A77600A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7D90-986F-420D-BF09-68060F838D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669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C6375-0337-40F8-80CA-63D39A77600A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7D90-986F-420D-BF09-68060F838D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89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C6375-0337-40F8-80CA-63D39A77600A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7D90-986F-420D-BF09-68060F838D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525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C6375-0337-40F8-80CA-63D39A77600A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7D90-986F-420D-BF09-68060F838D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010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C6375-0337-40F8-80CA-63D39A77600A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7D90-986F-420D-BF09-68060F838D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64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C6375-0337-40F8-80CA-63D39A77600A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E9F7D90-986F-420D-BF09-68060F838D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987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计算几何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zhx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7339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向量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表示方向的一个东西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两个属性：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方向</a:t>
                </a:r>
                <a:endParaRPr lang="en-US" altLang="zh-CN" dirty="0" smtClean="0"/>
              </a:p>
              <a:p>
                <a:r>
                  <a:rPr lang="zh-CN" altLang="en-US" dirty="0" smtClean="0"/>
                  <a:t>长度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二维表示方法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三维表示方法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" t="-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7644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向量的运算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向量加减法：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±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1±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1±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向量数乘：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𝑘𝑦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" t="-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9186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向量的运算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向量的点积：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其中，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CN" altLang="en-US" dirty="0" smtClean="0"/>
                  <a:t>叫做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 smtClean="0"/>
                  <a:t>的模长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rad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dirty="0" smtClean="0"/>
                  <a:t>是两向量之间的夹角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" t="-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4332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向量的运算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向量的叉积（二维）：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叉积的</a:t>
                </a:r>
                <a:r>
                  <a:rPr lang="zh-CN" altLang="en-US" dirty="0" smtClean="0"/>
                  <a:t>意义：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数值代表面积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符号代表方向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" t="-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1359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直线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解析法：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双</a:t>
                </a:r>
                <a:r>
                  <a:rPr lang="zh-CN" altLang="en-US" dirty="0" smtClean="0"/>
                  <a:t>点法：用两个点表示一条直线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点向法：用一个点加一个向量表示一条直线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推荐第三种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如何找到一个与当前直线垂直的直线？</a:t>
                </a:r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" t="-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9112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点与线的关系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点与直线的关系</a:t>
            </a:r>
            <a:endParaRPr lang="en-US" altLang="zh-CN" dirty="0" smtClean="0"/>
          </a:p>
          <a:p>
            <a:r>
              <a:rPr lang="zh-CN" altLang="en-US" dirty="0" smtClean="0"/>
              <a:t>点与射线的关系</a:t>
            </a:r>
            <a:endParaRPr lang="en-US" altLang="zh-CN" dirty="0" smtClean="0"/>
          </a:p>
          <a:p>
            <a:r>
              <a:rPr lang="zh-CN" altLang="en-US" dirty="0" smtClean="0"/>
              <a:t>点与线段的关系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5088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点到直线的距离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448408" y="4132385"/>
            <a:ext cx="6743700" cy="140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3587262" y="1863969"/>
            <a:ext cx="492369" cy="509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123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直线与直线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两条直线的交点？</a:t>
            </a:r>
            <a:endParaRPr lang="en-US" altLang="zh-CN" dirty="0" smtClean="0"/>
          </a:p>
          <a:p>
            <a:r>
              <a:rPr lang="zh-CN" altLang="en-US" dirty="0"/>
              <a:t>两</a:t>
            </a:r>
            <a:r>
              <a:rPr lang="zh-CN" altLang="en-US" dirty="0" smtClean="0"/>
              <a:t>条线段的交点？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3868615" y="993531"/>
            <a:ext cx="3402623" cy="4264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4079631" y="1626577"/>
            <a:ext cx="3367454" cy="3930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470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三角形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三角形的角平分线？</a:t>
            </a:r>
            <a:endParaRPr lang="en-US" altLang="zh-CN" dirty="0" smtClean="0"/>
          </a:p>
          <a:p>
            <a:r>
              <a:rPr lang="zh-CN" altLang="en-US" dirty="0" smtClean="0"/>
              <a:t>中线？</a:t>
            </a:r>
            <a:endParaRPr lang="en-US" altLang="zh-CN" dirty="0" smtClean="0"/>
          </a:p>
          <a:p>
            <a:r>
              <a:rPr lang="zh-CN" altLang="en-US" smtClean="0"/>
              <a:t>垂线？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708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多边形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一坨点的 顺序排列</a:t>
            </a:r>
            <a:endParaRPr lang="en-US" altLang="zh-CN" dirty="0" smtClean="0"/>
          </a:p>
          <a:p>
            <a:r>
              <a:rPr lang="zh-CN" altLang="en-US" dirty="0" smtClean="0"/>
              <a:t>秃多边形和凹多边形：</a:t>
            </a:r>
            <a:endParaRPr lang="en-US" altLang="zh-CN" dirty="0" smtClean="0"/>
          </a:p>
          <a:p>
            <a:r>
              <a:rPr lang="zh-CN" altLang="en-US" dirty="0" smtClean="0"/>
              <a:t>是否有角大于</a:t>
            </a:r>
            <a:r>
              <a:rPr lang="en-US" altLang="zh-CN" dirty="0" smtClean="0"/>
              <a:t>180</a:t>
            </a:r>
            <a:r>
              <a:rPr lang="zh-CN" altLang="en-US" dirty="0" smtClean="0"/>
              <a:t>度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36804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实数的计算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请，永远，不要，使用</a:t>
            </a:r>
            <a:r>
              <a:rPr lang="en-US" altLang="zh-CN" dirty="0" smtClean="0"/>
              <a:t>float</a:t>
            </a:r>
            <a:endParaRPr lang="en-US" altLang="zh-CN" dirty="0"/>
          </a:p>
          <a:p>
            <a:r>
              <a:rPr lang="zh-CN" altLang="en-US" dirty="0" smtClean="0"/>
              <a:t>我们只有两种实数类型：</a:t>
            </a:r>
            <a:endParaRPr lang="en-US" altLang="zh-CN" dirty="0" smtClean="0"/>
          </a:p>
          <a:p>
            <a:r>
              <a:rPr lang="en-US" altLang="zh-CN" dirty="0" smtClean="0"/>
              <a:t>Double</a:t>
            </a:r>
          </a:p>
          <a:p>
            <a:r>
              <a:rPr lang="en-US" altLang="zh-CN" dirty="0" smtClean="0"/>
              <a:t>Long double</a:t>
            </a:r>
          </a:p>
          <a:p>
            <a:r>
              <a:rPr lang="zh-CN" altLang="en-US" dirty="0"/>
              <a:t>一般</a:t>
            </a:r>
            <a:r>
              <a:rPr lang="zh-CN" altLang="en-US" dirty="0" smtClean="0"/>
              <a:t>情况使用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足够</a:t>
            </a:r>
            <a:endParaRPr lang="en-US" altLang="zh-CN" dirty="0" smtClean="0"/>
          </a:p>
          <a:p>
            <a:r>
              <a:rPr lang="en-US" altLang="zh-CN" dirty="0" smtClean="0"/>
              <a:t>Double</a:t>
            </a:r>
            <a:r>
              <a:rPr lang="zh-CN" altLang="en-US" dirty="0" smtClean="0"/>
              <a:t>的读入：</a:t>
            </a:r>
            <a:r>
              <a:rPr lang="en-US" altLang="zh-CN" dirty="0" smtClean="0"/>
              <a:t>double </a:t>
            </a:r>
            <a:r>
              <a:rPr lang="en-US" altLang="zh-CN" dirty="0" err="1" smtClean="0"/>
              <a:t>rqy;scanf</a:t>
            </a:r>
            <a:r>
              <a:rPr lang="en-US" altLang="zh-CN" dirty="0" smtClean="0"/>
              <a:t>(“%lf”,&amp;</a:t>
            </a:r>
            <a:r>
              <a:rPr lang="en-US" altLang="zh-CN" dirty="0" err="1" smtClean="0"/>
              <a:t>rqy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Long double</a:t>
            </a:r>
            <a:r>
              <a:rPr lang="zh-CN" altLang="en-US" dirty="0" smtClean="0"/>
              <a:t>的读入：</a:t>
            </a:r>
            <a:r>
              <a:rPr lang="en-US" altLang="zh-CN" dirty="0" smtClean="0"/>
              <a:t>long double </a:t>
            </a:r>
            <a:r>
              <a:rPr lang="en-US" altLang="zh-CN" dirty="0" err="1" smtClean="0"/>
              <a:t>a;double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b;scanf</a:t>
            </a:r>
            <a:r>
              <a:rPr lang="en-US" altLang="zh-CN" dirty="0" smtClean="0"/>
              <a:t>(“%</a:t>
            </a:r>
            <a:r>
              <a:rPr lang="en-US" altLang="zh-CN" dirty="0" err="1" smtClean="0"/>
              <a:t>lf”,&amp;b</a:t>
            </a:r>
            <a:r>
              <a:rPr lang="en-US" altLang="zh-CN" dirty="0" smtClean="0"/>
              <a:t>);a=b;</a:t>
            </a:r>
          </a:p>
          <a:p>
            <a:r>
              <a:rPr lang="en-US" altLang="zh-CN" dirty="0" smtClean="0"/>
              <a:t>Long double</a:t>
            </a:r>
            <a:r>
              <a:rPr lang="zh-CN" altLang="en-US" dirty="0" smtClean="0"/>
              <a:t>的输出：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(“%lf\</a:t>
            </a:r>
            <a:r>
              <a:rPr lang="en-US" altLang="zh-CN" dirty="0" err="1" smtClean="0"/>
              <a:t>n”,a</a:t>
            </a:r>
            <a:r>
              <a:rPr lang="en-US" altLang="zh-CN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0463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多边形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如何计算一个点是否在多边形内部？</a:t>
            </a:r>
            <a:endParaRPr lang="en-US" altLang="zh-CN" dirty="0"/>
          </a:p>
          <a:p>
            <a:r>
              <a:rPr lang="zh-CN" altLang="en-US" dirty="0" smtClean="0"/>
              <a:t>上闭下开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6547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多边形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如何计算多边形的面积？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5726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凸包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给定点集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 smtClean="0"/>
                  <a:t>，最小的能把所有点包住的凸多边形</a:t>
                </a:r>
                <a:endParaRPr lang="zh-CN" altLang="en-US" i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" t="-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01295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水平序</a:t>
            </a:r>
            <a:r>
              <a:rPr lang="en-US" altLang="zh-CN" dirty="0"/>
              <a:t>Graham</a:t>
            </a:r>
            <a:r>
              <a:rPr lang="zh-CN" altLang="en-US" dirty="0"/>
              <a:t>扫描算法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对顶点按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为第一关键字，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 smtClean="0"/>
                  <a:t>为第二关键字进行排序。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准备一个空栈，并将前两个点压入栈。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对于每一个顶点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 smtClean="0"/>
                  <a:t>，只要栈中还有至少两个顶点，记栈顶为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 smtClean="0"/>
                  <a:t>，栈中第二个为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zh-CN" altLang="en-US" dirty="0" smtClean="0"/>
                  <a:t>。若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𝑈𝑇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𝑇𝐴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zh-CN" altLang="en-US" dirty="0" smtClean="0"/>
                  <a:t>，则将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 smtClean="0"/>
                  <a:t>弹出。重复此过程。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直到上一步不再弹出顶点，将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 smtClean="0"/>
                  <a:t>压入栈。扫描完一遍之后得到凸包的</a:t>
                </a:r>
                <a:r>
                  <a:rPr lang="zh-CN" altLang="en-US" b="1" dirty="0" smtClean="0">
                    <a:solidFill>
                      <a:schemeClr val="accent6"/>
                    </a:solidFill>
                  </a:rPr>
                  <a:t>下凸壳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/>
                  <a:t>将点</a:t>
                </a:r>
                <a:r>
                  <a:rPr lang="zh-CN" altLang="en-US" dirty="0" smtClean="0"/>
                  <a:t>集倒过来再进行一次，得到凸包的</a:t>
                </a:r>
                <a:r>
                  <a:rPr lang="zh-CN" altLang="en-US" b="1" dirty="0" smtClean="0">
                    <a:solidFill>
                      <a:schemeClr val="accent6"/>
                    </a:solidFill>
                  </a:rPr>
                  <a:t>上凸壳</a:t>
                </a:r>
                <a:r>
                  <a:rPr lang="zh-CN" altLang="en-US" dirty="0" smtClean="0"/>
                  <a:t>，两个凸壳组合起来就得到了凸包。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48" t="-1129" r="-4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649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旋转卡壳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如何计算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个点中距离最远的两个点的距离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295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半平面交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什么是半平面？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什么是半平面交？</a:t>
                </a:r>
                <a:endParaRPr lang="en-US" altLang="zh-CN" dirty="0" smtClean="0"/>
              </a:p>
              <a:p>
                <a:r>
                  <a:rPr lang="zh-CN" altLang="en-US" dirty="0"/>
                  <a:t>怎么</a:t>
                </a:r>
                <a:r>
                  <a:rPr lang="zh-CN" altLang="en-US" dirty="0" smtClean="0"/>
                  <a:t>求半平面交？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只用掌握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𝑁𝑀</m:t>
                        </m:r>
                      </m:e>
                    </m:d>
                  </m:oMath>
                </a14:m>
                <a:r>
                  <a:rPr lang="zh-CN" altLang="en-US" b="0" dirty="0" smtClean="0"/>
                  <a:t>的方法</a:t>
                </a:r>
                <a:endParaRPr lang="en-US" altLang="zh-CN" b="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" t="-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97147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圆的表示方法：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圆</a:t>
                </a:r>
                <a:r>
                  <a:rPr lang="zh-CN" altLang="en-US" dirty="0" smtClean="0"/>
                  <a:t>与直线的交点？</a:t>
                </a:r>
                <a:endParaRPr lang="en-US" altLang="zh-CN" dirty="0" smtClean="0"/>
              </a:p>
              <a:p>
                <a:r>
                  <a:rPr lang="zh-CN" altLang="en-US" dirty="0"/>
                  <a:t>圆</a:t>
                </a:r>
                <a:r>
                  <a:rPr lang="zh-CN" altLang="en-US" dirty="0" smtClean="0"/>
                  <a:t>与圆的交点？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" t="-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67968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从这</a:t>
            </a:r>
            <a:r>
              <a:rPr lang="zh-CN" altLang="en-US" dirty="0" smtClean="0"/>
              <a:t>张</a:t>
            </a:r>
            <a:r>
              <a:rPr lang="en-US" altLang="zh-CN" dirty="0" err="1" smtClean="0"/>
              <a:t>ppt</a:t>
            </a:r>
            <a:r>
              <a:rPr lang="zh-CN" altLang="en-US" dirty="0" smtClean="0"/>
              <a:t>我们开始进入三维时代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16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向量的运算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向量的叉积（三维）：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本质</m:t>
                    </m:r>
                  </m:oMath>
                </a14:m>
                <a:r>
                  <a:rPr lang="zh-CN" altLang="en-US" dirty="0" smtClean="0"/>
                  <a:t>上是一个垂直于前两个向量所在平面的第三个向量</a:t>
                </a:r>
                <a:endParaRPr lang="en-US" altLang="zh-CN" dirty="0" smtClean="0"/>
              </a:p>
              <a:p>
                <a:r>
                  <a:rPr lang="zh-CN" altLang="en-US" dirty="0"/>
                  <a:t>其</a:t>
                </a:r>
                <a:r>
                  <a:rPr lang="zh-CN" altLang="en-US" dirty="0" smtClean="0"/>
                  <a:t>数值为面积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符号为方向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" t="-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50538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向量的运算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混合积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" t="-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4711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实数的计算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实数判断大小关系以及是否相等</a:t>
            </a:r>
            <a:endParaRPr lang="en-US" altLang="zh-CN" dirty="0" smtClean="0"/>
          </a:p>
          <a:p>
            <a:r>
              <a:rPr lang="zh-CN" altLang="en-US" dirty="0"/>
              <a:t>请</a:t>
            </a:r>
            <a:r>
              <a:rPr lang="zh-CN" altLang="en-US" dirty="0" smtClean="0"/>
              <a:t>永远自己手写</a:t>
            </a:r>
            <a:r>
              <a:rPr lang="en-US" altLang="zh-CN" dirty="0" smtClean="0"/>
              <a:t>sign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en-US" altLang="zh-CN" dirty="0" smtClean="0"/>
              <a:t>Int sign(double x) {</a:t>
            </a:r>
          </a:p>
          <a:p>
            <a:r>
              <a:rPr lang="en-US" altLang="zh-CN" dirty="0" smtClean="0"/>
              <a:t>if (</a:t>
            </a:r>
            <a:r>
              <a:rPr lang="en-US" altLang="zh-CN" dirty="0" err="1" smtClean="0"/>
              <a:t>fabs</a:t>
            </a:r>
            <a:r>
              <a:rPr lang="en-US" altLang="zh-CN" dirty="0" smtClean="0"/>
              <a:t>(x)&lt;=eps) return 0;</a:t>
            </a:r>
          </a:p>
          <a:p>
            <a:r>
              <a:rPr lang="en-US" altLang="zh-CN" dirty="0" smtClean="0"/>
              <a:t>If x&gt;0 return 1;</a:t>
            </a:r>
          </a:p>
          <a:p>
            <a:r>
              <a:rPr lang="en-US" altLang="zh-CN" dirty="0" smtClean="0"/>
              <a:t>Else return -1;</a:t>
            </a:r>
          </a:p>
          <a:p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当</a:t>
            </a:r>
            <a:r>
              <a:rPr lang="en-US" altLang="zh-CN" dirty="0" smtClean="0"/>
              <a:t>x=0</a:t>
            </a:r>
            <a:r>
              <a:rPr lang="zh-CN" altLang="en-US" dirty="0" smtClean="0"/>
              <a:t>，返回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x&gt;0</a:t>
            </a:r>
            <a:r>
              <a:rPr lang="zh-CN" altLang="en-US" dirty="0" smtClean="0"/>
              <a:t>，返回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x&lt;0</a:t>
            </a:r>
            <a:r>
              <a:rPr lang="zh-CN" altLang="en-US" dirty="0" smtClean="0"/>
              <a:t>，返回</a:t>
            </a:r>
            <a:r>
              <a:rPr lang="en-US" altLang="zh-CN" dirty="0" smtClean="0"/>
              <a:t>-1.</a:t>
            </a:r>
          </a:p>
        </p:txBody>
      </p:sp>
    </p:spTree>
    <p:extLst>
      <p:ext uri="{BB962C8B-B14F-4D97-AF65-F5344CB8AC3E}">
        <p14:creationId xmlns:p14="http://schemas.microsoft.com/office/powerpoint/2010/main" val="14060151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三维直线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解析法</a:t>
            </a:r>
            <a:endParaRPr lang="en-US" altLang="zh-CN" dirty="0" smtClean="0"/>
          </a:p>
          <a:p>
            <a:r>
              <a:rPr lang="zh-CN" altLang="en-US" dirty="0" smtClean="0"/>
              <a:t>两点法</a:t>
            </a:r>
            <a:endParaRPr lang="en-US" altLang="zh-CN" dirty="0" smtClean="0"/>
          </a:p>
          <a:p>
            <a:r>
              <a:rPr lang="zh-CN" altLang="en-US" dirty="0"/>
              <a:t>点向</a:t>
            </a:r>
            <a:r>
              <a:rPr lang="zh-CN" altLang="en-US" dirty="0" smtClean="0"/>
              <a:t>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862968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异面直线的距离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两条直线上距离最小的两点之间的距离</a:t>
            </a:r>
            <a:endParaRPr lang="en-US" altLang="zh-CN" dirty="0"/>
          </a:p>
          <a:p>
            <a:r>
              <a:rPr lang="zh-CN" altLang="en-US" dirty="0" smtClean="0"/>
              <a:t>距离线一定垂直于两条直线</a:t>
            </a:r>
            <a:endParaRPr lang="en-US" altLang="zh-CN" dirty="0" smtClean="0"/>
          </a:p>
          <a:p>
            <a:r>
              <a:rPr lang="zh-CN" altLang="en-US" dirty="0" smtClean="0"/>
              <a:t>距离线又称为两直线的公垂线段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66504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异面直线的距离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叉</a:t>
            </a:r>
            <a:r>
              <a:rPr lang="zh-CN" altLang="en-US" dirty="0" smtClean="0"/>
              <a:t>积后点积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67926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三维直线交点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基本同二维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13331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平面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点向法：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点加法向量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20325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平面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点到平面距离？</a:t>
            </a:r>
            <a:endParaRPr lang="en-US" altLang="zh-CN" dirty="0" smtClean="0"/>
          </a:p>
          <a:p>
            <a:r>
              <a:rPr lang="zh-CN" altLang="en-US" dirty="0" smtClean="0"/>
              <a:t>直线与平面交点？</a:t>
            </a:r>
            <a:endParaRPr lang="en-US" altLang="zh-CN" dirty="0" smtClean="0"/>
          </a:p>
          <a:p>
            <a:r>
              <a:rPr lang="zh-CN" altLang="en-US" dirty="0" smtClean="0"/>
              <a:t>平面与平面的交线？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32660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扫描线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矩形面积并、三角形面积并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从所有顶点做竖直直线，排序后得到一族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扫描线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zh-CN" altLang="en-US" dirty="0">
                    <a:solidFill>
                      <a:schemeClr val="tx1"/>
                    </a:solidFill>
                  </a:rPr>
                  <a:t>相邻扫描线间的答案容易计算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lvl="1"/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zh-CN" altLang="en-US" dirty="0" smtClean="0">
                    <a:solidFill>
                      <a:schemeClr val="tx1"/>
                    </a:solidFill>
                  </a:rPr>
                  <a:t>给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个互不相交的圆，求出每个圆被多少圆包含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" t="-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96021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辛普森积分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+4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自适应积分：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如果左半部分</a:t>
                </a:r>
                <a:r>
                  <a:rPr lang="en-US" altLang="zh-CN" dirty="0" smtClean="0"/>
                  <a:t>+</a:t>
                </a:r>
                <a:r>
                  <a:rPr lang="zh-CN" altLang="en-US" dirty="0" smtClean="0"/>
                  <a:t>右半部分</a:t>
                </a:r>
                <a:r>
                  <a:rPr lang="en-US" altLang="zh-CN" dirty="0" smtClean="0"/>
                  <a:t>=</a:t>
                </a:r>
                <a:r>
                  <a:rPr lang="zh-CN" altLang="en-US" dirty="0" smtClean="0"/>
                  <a:t>全部</a:t>
                </a:r>
                <a:endParaRPr lang="en-US" altLang="zh-CN" dirty="0" smtClean="0"/>
              </a:p>
              <a:p>
                <a:r>
                  <a:rPr lang="zh-CN" altLang="en-US" dirty="0" smtClean="0"/>
                  <a:t>那么停止递归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94841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CF 23D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凸四边形</a:t>
            </a:r>
            <a:endParaRPr lang="en-US" altLang="zh-CN" dirty="0" smtClean="0"/>
          </a:p>
          <a:p>
            <a:r>
              <a:rPr lang="zh-CN" altLang="en-US" dirty="0" smtClean="0"/>
              <a:t>三边长度一样</a:t>
            </a:r>
            <a:endParaRPr lang="en-US" altLang="zh-CN" dirty="0" smtClean="0"/>
          </a:p>
          <a:p>
            <a:r>
              <a:rPr lang="zh-CN" altLang="en-US" dirty="0" smtClean="0"/>
              <a:t>给出这三边的中点</a:t>
            </a:r>
            <a:endParaRPr lang="en-US" altLang="zh-CN" dirty="0" smtClean="0"/>
          </a:p>
          <a:p>
            <a:r>
              <a:rPr lang="zh-CN" altLang="en-US" dirty="0" smtClean="0"/>
              <a:t>问原四边形？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91875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CF 23D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垂直平分线</a:t>
            </a:r>
            <a:endParaRPr lang="en-US" altLang="zh-CN" dirty="0" smtClean="0"/>
          </a:p>
          <a:p>
            <a:r>
              <a:rPr lang="zh-CN" altLang="en-US" dirty="0" smtClean="0"/>
              <a:t>解方程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0344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实数的计算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a&gt;b =&gt; sign(a-b)&gt;0</a:t>
            </a:r>
          </a:p>
          <a:p>
            <a:r>
              <a:rPr lang="en-US" altLang="zh-CN" dirty="0" smtClean="0"/>
              <a:t>a&lt;b =&gt; sign(a-b)&lt;0</a:t>
            </a:r>
          </a:p>
          <a:p>
            <a:r>
              <a:rPr lang="en-US" altLang="zh-CN" dirty="0" smtClean="0"/>
              <a:t>a==b =&gt; sign(a-b)==0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79185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Wf</a:t>
            </a:r>
            <a:r>
              <a:rPr lang="en-US" altLang="zh-CN" dirty="0" smtClean="0"/>
              <a:t> 13J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给一个多边形和半圆，求交</a:t>
            </a:r>
            <a:endParaRPr lang="zh-CN" altLang="en-US" dirty="0"/>
          </a:p>
        </p:txBody>
      </p:sp>
      <p:pic>
        <p:nvPicPr>
          <p:cNvPr id="1026" name="Picture 2" descr="http://tsinsen.com/RequireFile.do?fid=dLyq282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782" y="3127175"/>
            <a:ext cx="6124286" cy="354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6483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Wf</a:t>
            </a:r>
            <a:r>
              <a:rPr lang="en-US" altLang="zh-CN" dirty="0" smtClean="0"/>
              <a:t> 13J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辛普森积分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17733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JSOI2007</a:t>
            </a:r>
            <a:br>
              <a:rPr lang="en-US" altLang="zh-CN" b="1" dirty="0"/>
            </a:b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种合金 其中每种合金由三种金属组成 比例为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M</a:t>
                </a:r>
                <a:r>
                  <a:rPr lang="zh-CN" altLang="en-US" dirty="0" smtClean="0"/>
                  <a:t>次询问新给定的某种合金能否用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zh-CN" altLang="en-US" dirty="0" smtClean="0"/>
                  <a:t>种合金组合而成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" t="-1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96531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JSOI2007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凸包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37873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HDU2488 </a:t>
            </a:r>
            <a:r>
              <a:rPr lang="zh-CN" altLang="en-US" dirty="0" smtClean="0"/>
              <a:t>龙卷风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龙卷风在两个点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𝑦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间以速度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𝑣𝑡</m:t>
                    </m:r>
                  </m:oMath>
                </a14:m>
                <a:r>
                  <a:rPr lang="zh-CN" altLang="en-US" dirty="0" smtClean="0"/>
                  <a:t>匀速来回运动。追风人从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出发，向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以速度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𝑣𝑤</m:t>
                    </m:r>
                  </m:oMath>
                </a14:m>
                <a:r>
                  <a:rPr lang="zh-CN" altLang="en-US" dirty="0" smtClean="0"/>
                  <a:t>匀速运动。求运动过程中追风人与龙卷风的</a:t>
                </a:r>
                <a:r>
                  <a:rPr lang="zh-CN" altLang="en-US" b="1" dirty="0" smtClean="0">
                    <a:solidFill>
                      <a:schemeClr val="accent6"/>
                    </a:solidFill>
                  </a:rPr>
                  <a:t>最短距离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48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63744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HDU2488 </a:t>
            </a:r>
            <a:r>
              <a:rPr lang="zh-CN" altLang="en-US" dirty="0" smtClean="0"/>
              <a:t>龙卷风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以追风人为</a:t>
            </a:r>
            <a:r>
              <a:rPr lang="zh-CN" altLang="en-US" b="1" dirty="0" smtClean="0">
                <a:solidFill>
                  <a:schemeClr val="accent6"/>
                </a:solidFill>
              </a:rPr>
              <a:t>参考系</a:t>
            </a:r>
            <a:r>
              <a:rPr lang="zh-CN" altLang="en-US" dirty="0" smtClean="0"/>
              <a:t>。那么龙卷风的轨迹是一条</a:t>
            </a:r>
            <a:r>
              <a:rPr lang="zh-CN" altLang="en-US" b="1" dirty="0" smtClean="0">
                <a:solidFill>
                  <a:schemeClr val="accent6"/>
                </a:solidFill>
              </a:rPr>
              <a:t>折线</a:t>
            </a:r>
            <a:r>
              <a:rPr lang="zh-CN" altLang="en-US" dirty="0" smtClean="0"/>
              <a:t>。问题转化为点到折线的最短距离。</a:t>
            </a:r>
            <a:endParaRPr lang="en-US" altLang="zh-CN" dirty="0" smtClean="0"/>
          </a:p>
          <a:p>
            <a:r>
              <a:rPr lang="zh-CN" altLang="en-US" dirty="0" smtClean="0"/>
              <a:t>分为两部分：点到一堆点的最短距离，点到一堆线段的最短距离。</a:t>
            </a:r>
            <a:endParaRPr lang="en-US" altLang="zh-CN" dirty="0" smtClean="0"/>
          </a:p>
          <a:p>
            <a:r>
              <a:rPr lang="zh-CN" altLang="en-US" dirty="0" smtClean="0"/>
              <a:t>对于点，可以分为两组，每组点共线。</a:t>
            </a:r>
            <a:endParaRPr lang="en-US" altLang="zh-CN" dirty="0" smtClean="0"/>
          </a:p>
          <a:p>
            <a:r>
              <a:rPr lang="zh-CN" altLang="en-US" dirty="0" smtClean="0"/>
              <a:t>对于线段，也可以分为两组，每一组是一些平行的线段。</a:t>
            </a:r>
            <a:endParaRPr lang="en-US" altLang="zh-CN" dirty="0" smtClean="0"/>
          </a:p>
          <a:p>
            <a:r>
              <a:rPr lang="zh-CN" altLang="en-US" dirty="0" smtClean="0"/>
              <a:t>分别计算最短距离，取最小的即可。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21056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CF67E </a:t>
            </a:r>
            <a:r>
              <a:rPr lang="zh-CN" altLang="en-US" dirty="0" smtClean="0"/>
              <a:t>保卫城市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给一个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 smtClean="0"/>
                  <a:t>个点的简单多边形，它有一条边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zh-CN" altLang="en-US" dirty="0" smtClean="0"/>
                  <a:t>平行于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轴，且其余所有点都在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zh-CN" altLang="en-US" dirty="0" smtClean="0"/>
                  <a:t>的一侧。求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zh-CN" altLang="en-US" dirty="0" smtClean="0"/>
                  <a:t>上有多少的整点能够看到所有的点。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r>
                  <a:rPr lang="zh-CN" altLang="en-US" dirty="0" smtClean="0"/>
                  <a:t>，坐标范围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48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546" y="3628664"/>
            <a:ext cx="2994526" cy="284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2175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CF67E </a:t>
            </a:r>
            <a:r>
              <a:rPr lang="zh-CN" altLang="en-US" dirty="0" smtClean="0"/>
              <a:t>保卫城市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zh-CN" altLang="en-US" dirty="0" smtClean="0"/>
                  <a:t>在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轴上且其余所有点都在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轴上方，对所有边按逆时针定向。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如果有水平向右的向量，则无解。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其余向量可</a:t>
                </a:r>
                <a:r>
                  <a:rPr lang="zh-CN" altLang="en-US" b="1" dirty="0" smtClean="0">
                    <a:solidFill>
                      <a:schemeClr val="accent6"/>
                    </a:solidFill>
                  </a:rPr>
                  <a:t>延长</a:t>
                </a:r>
                <a:r>
                  <a:rPr lang="zh-CN" altLang="en-US" dirty="0" smtClean="0"/>
                  <a:t>或</a:t>
                </a:r>
                <a:r>
                  <a:rPr lang="zh-CN" altLang="en-US" b="1" dirty="0" smtClean="0">
                    <a:solidFill>
                      <a:schemeClr val="accent6"/>
                    </a:solidFill>
                  </a:rPr>
                  <a:t>反向延长</a:t>
                </a:r>
                <a:r>
                  <a:rPr lang="zh-CN" altLang="en-US" dirty="0" smtClean="0"/>
                  <a:t>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zh-CN" altLang="en-US" dirty="0" smtClean="0"/>
                  <a:t>求交点，分别更新答案区间的左右端点。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其实就是要在那条向量表示的半平面内部。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48" t="-1129" r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56794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HDU3060 </a:t>
            </a:r>
            <a:r>
              <a:rPr lang="zh-CN" altLang="en-US" dirty="0" smtClean="0"/>
              <a:t>扔炸弹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一枚炸弹的轰炸区域是一个</a:t>
                </a:r>
                <a:r>
                  <a:rPr lang="zh-CN" altLang="en-US" b="1" dirty="0" smtClean="0">
                    <a:solidFill>
                      <a:schemeClr val="accent6"/>
                    </a:solidFill>
                  </a:rPr>
                  <a:t>简单多边形</a:t>
                </a:r>
                <a:r>
                  <a:rPr lang="zh-CN" altLang="en-US" dirty="0" smtClean="0"/>
                  <a:t>。扔了两枚炸弹，求一共炸掉了多大面积的区域。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多边形的点数不超过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500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48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10589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HDU3060 </a:t>
            </a:r>
            <a:r>
              <a:rPr lang="zh-CN" altLang="en-US" dirty="0" smtClean="0"/>
              <a:t>扔炸弹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答案等于两个多边形的面积和减去交的面积，问题转化为求这两个多边形的交的面积。</a:t>
            </a:r>
            <a:endParaRPr lang="en-US" altLang="zh-CN" dirty="0" smtClean="0"/>
          </a:p>
          <a:p>
            <a:r>
              <a:rPr lang="zh-CN" altLang="en-US" dirty="0" smtClean="0"/>
              <a:t>对两个多边形都进行</a:t>
            </a:r>
            <a:r>
              <a:rPr lang="zh-CN" altLang="en-US" b="1" dirty="0" smtClean="0">
                <a:solidFill>
                  <a:schemeClr val="accent6"/>
                </a:solidFill>
              </a:rPr>
              <a:t>有向面积</a:t>
            </a:r>
            <a:r>
              <a:rPr lang="zh-CN" altLang="en-US" dirty="0" smtClean="0"/>
              <a:t>式的三角剖分，枚举每一对三角形，计算它们交集的面积以及对答案的贡献。</a:t>
            </a:r>
            <a:endParaRPr lang="en-US" altLang="zh-CN" dirty="0" smtClean="0"/>
          </a:p>
          <a:p>
            <a:r>
              <a:rPr lang="zh-CN" altLang="en-US" dirty="0" smtClean="0"/>
              <a:t>计算三角形的交的面积时，仿照凸多边形求交的办法。</a:t>
            </a:r>
            <a:endParaRPr lang="en-US" altLang="zh-CN" dirty="0" smtClean="0"/>
          </a:p>
          <a:p>
            <a:r>
              <a:rPr lang="zh-CN" altLang="en-US" dirty="0" smtClean="0"/>
              <a:t>贡献需要同时考虑两个三角形的符号，</a:t>
            </a:r>
            <a:r>
              <a:rPr lang="zh-CN" altLang="en-US" b="1" dirty="0" smtClean="0">
                <a:solidFill>
                  <a:schemeClr val="accent6"/>
                </a:solidFill>
              </a:rPr>
              <a:t>负负得正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08291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实数的计算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各种你需要的函数，</a:t>
            </a:r>
            <a:r>
              <a:rPr lang="en-US" altLang="zh-CN" dirty="0" err="1" smtClean="0"/>
              <a:t>cmath</a:t>
            </a:r>
            <a:r>
              <a:rPr lang="zh-CN" altLang="en-US" dirty="0" smtClean="0"/>
              <a:t>里面都有</a:t>
            </a:r>
            <a:endParaRPr lang="en-US" altLang="zh-CN" dirty="0" smtClean="0"/>
          </a:p>
          <a:p>
            <a:r>
              <a:rPr lang="en-US" altLang="zh-CN" dirty="0" err="1" smtClean="0"/>
              <a:t>Exp,tan,cos,sin,acos,fabs,pow</a:t>
            </a:r>
            <a:endParaRPr lang="en-US" altLang="zh-CN" dirty="0" smtClean="0"/>
          </a:p>
          <a:p>
            <a:r>
              <a:rPr lang="zh-CN" altLang="en-US" dirty="0" smtClean="0"/>
              <a:t>适用类型为</a:t>
            </a:r>
            <a:r>
              <a:rPr lang="en-US" altLang="zh-CN" dirty="0" smtClean="0"/>
              <a:t>double</a:t>
            </a:r>
          </a:p>
          <a:p>
            <a:r>
              <a:rPr lang="zh-CN" altLang="en-US" dirty="0" smtClean="0"/>
              <a:t>如果想使用</a:t>
            </a:r>
            <a:r>
              <a:rPr lang="en-US" altLang="zh-CN" dirty="0" smtClean="0"/>
              <a:t>long double</a:t>
            </a:r>
            <a:r>
              <a:rPr lang="zh-CN" altLang="en-US" dirty="0" smtClean="0"/>
              <a:t>并且使用</a:t>
            </a:r>
            <a:r>
              <a:rPr lang="en-US" altLang="zh-CN" dirty="0" err="1" smtClean="0"/>
              <a:t>cmath</a:t>
            </a:r>
            <a:r>
              <a:rPr lang="zh-CN" altLang="en-US" dirty="0" smtClean="0"/>
              <a:t>里面的函数</a:t>
            </a:r>
            <a:endParaRPr lang="en-US" altLang="zh-CN" dirty="0" smtClean="0"/>
          </a:p>
          <a:p>
            <a:r>
              <a:rPr lang="en-US" altLang="zh-CN" dirty="0" err="1" smtClean="0"/>
              <a:t>Powl,fabsl</a:t>
            </a:r>
            <a:endParaRPr lang="en-US" altLang="zh-CN" dirty="0" smtClean="0"/>
          </a:p>
          <a:p>
            <a:r>
              <a:rPr lang="zh-CN" altLang="en-US" dirty="0"/>
              <a:t>依次类推</a:t>
            </a:r>
          </a:p>
        </p:txBody>
      </p:sp>
    </p:spTree>
    <p:extLst>
      <p:ext uri="{BB962C8B-B14F-4D97-AF65-F5344CB8AC3E}">
        <p14:creationId xmlns:p14="http://schemas.microsoft.com/office/powerpoint/2010/main" val="39174365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清澄</a:t>
            </a:r>
            <a:r>
              <a:rPr lang="en-US" altLang="zh-CN" dirty="0" smtClean="0"/>
              <a:t>A1385 </a:t>
            </a:r>
            <a:r>
              <a:rPr lang="zh-CN" altLang="en-US" dirty="0" smtClean="0"/>
              <a:t>保护古迹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平面上有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dirty="0" smtClean="0"/>
                  <a:t>个古迹需要保护，要修一些篱笆把古迹围起来。能作为篱笆端点的点有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 smtClean="0"/>
                  <a:t>个，有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dirty="0" smtClean="0"/>
                  <a:t>对端点间可以修篱笆，保证这些能修的篱笆最多只在顶点相交。对每个篱笆，都有一个不同的花费。要求计算至少围住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 smtClean="0"/>
                  <a:t>个、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dirty="0" smtClean="0"/>
                  <a:t>个、</a:t>
                </a:r>
                <a:r>
                  <a:rPr lang="en-US" altLang="zh-CN" dirty="0" smtClean="0"/>
                  <a:t>…</a:t>
                </a:r>
                <a:r>
                  <a:rPr lang="zh-CN" altLang="en-US" dirty="0" smtClean="0"/>
                  <a:t>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dirty="0" smtClean="0"/>
                  <a:t>个古迹的最小花费。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</m:t>
                    </m:r>
                  </m:oMath>
                </a14:m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48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3052" y="3744408"/>
            <a:ext cx="2584664" cy="271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5544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清澄</a:t>
            </a:r>
            <a:r>
              <a:rPr lang="en-US" altLang="zh-CN" dirty="0" smtClean="0"/>
              <a:t>A1385 </a:t>
            </a:r>
            <a:r>
              <a:rPr lang="zh-CN" altLang="en-US" dirty="0" smtClean="0"/>
              <a:t>保护古迹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考虑计算出从一个点出发的、能恰好包围住一个集合的古迹的最小花费。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状态为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，从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,∅)</m:t>
                    </m:r>
                  </m:oMath>
                </a14:m>
                <a:r>
                  <a:rPr lang="zh-CN" altLang="en-US" dirty="0" smtClean="0"/>
                  <a:t>出发进行广搜。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用</a:t>
                </a:r>
                <a:r>
                  <a:rPr lang="zh-CN" altLang="en-US" b="1" dirty="0" smtClean="0">
                    <a:solidFill>
                      <a:schemeClr val="accent6"/>
                    </a:solidFill>
                  </a:rPr>
                  <a:t>射线法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判断一个古迹是否被围住。即在广搜的过程中，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中的古迹应满足从其往当前所走的</a:t>
                </a:r>
                <a:r>
                  <a:rPr lang="zh-CN" altLang="en-US" b="1" dirty="0" smtClean="0">
                    <a:solidFill>
                      <a:schemeClr val="accent6"/>
                    </a:solidFill>
                  </a:rPr>
                  <a:t>轮廓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作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射线（不妨为水平向右），交点的个数是奇数个。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dirty="0" smtClean="0">
                    <a:solidFill>
                      <a:schemeClr val="tx1"/>
                    </a:solidFill>
                  </a:rPr>
                  <a:t>最后进行一次状态压缩动态规划即可。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48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34769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HDU2468 </a:t>
            </a:r>
            <a:r>
              <a:rPr lang="zh-CN" altLang="en-US" dirty="0" smtClean="0"/>
              <a:t>电缆上的实验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考虑一条长为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dirty="0" smtClean="0"/>
                  <a:t>的电缆，两端各有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 smtClean="0"/>
                  <a:t>个和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dirty="0" smtClean="0"/>
                  <a:t>个数据包，每个数据包有一个发出时间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和在电缆上的最大运动速度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𝑚𝑎𝑥𝑣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和最小运动速度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𝑚𝑖𝑛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。我们可以在一个时刻从电缆的一端（不妨设为左端）发送一个恒定速度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dirty="0" smtClean="0"/>
                  <a:t>的探测器，这个探测器的效率定义为这个探测器的运动时间中</a:t>
                </a:r>
                <a:r>
                  <a:rPr lang="zh-CN" altLang="en-US" b="1" dirty="0" smtClean="0">
                    <a:solidFill>
                      <a:schemeClr val="accent6"/>
                    </a:solidFill>
                  </a:rPr>
                  <a:t>可能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与所有数据包重合的时间占的比例。求在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内发出的探测器的</a:t>
                </a:r>
                <a:r>
                  <a:rPr lang="zh-CN" altLang="en-US" b="1" dirty="0" smtClean="0">
                    <a:solidFill>
                      <a:schemeClr val="accent6"/>
                    </a:solidFill>
                  </a:rPr>
                  <a:t>平均效率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dirty="0" smtClean="0"/>
                  <a:t>数据包不超过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5000</m:t>
                    </m:r>
                  </m:oMath>
                </a14:m>
                <a:r>
                  <a:rPr lang="zh-CN" altLang="en-US" dirty="0" smtClean="0"/>
                  <a:t>个。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48" t="-1129" r="-4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1002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HDU2468 </a:t>
            </a:r>
            <a:r>
              <a:rPr lang="zh-CN" altLang="en-US" dirty="0"/>
              <a:t>电缆上的实验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以</a:t>
                </a:r>
                <a:r>
                  <a:rPr lang="zh-CN" altLang="en-US" b="1" dirty="0" smtClean="0">
                    <a:solidFill>
                      <a:schemeClr val="accent6"/>
                    </a:solidFill>
                  </a:rPr>
                  <a:t>时间</a:t>
                </a:r>
                <a:r>
                  <a:rPr lang="zh-CN" altLang="en-US" dirty="0" smtClean="0"/>
                  <a:t>和</a:t>
                </a:r>
                <a:r>
                  <a:rPr lang="zh-CN" altLang="en-US" b="1" dirty="0" smtClean="0">
                    <a:solidFill>
                      <a:schemeClr val="accent6"/>
                    </a:solidFill>
                  </a:rPr>
                  <a:t>位移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（相对一个端点）为维度建立坐标轴。那么每个数据包的运动可以用一条直线来表示，由于数据包的速度是在一个区间里面的，所以每个数据包</a:t>
                </a:r>
                <a:r>
                  <a:rPr lang="zh-CN" altLang="en-US" b="1" dirty="0" smtClean="0">
                    <a:solidFill>
                      <a:schemeClr val="accent6"/>
                    </a:solidFill>
                  </a:rPr>
                  <a:t>可能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的运动是一族直线，即</a:t>
                </a:r>
                <a:r>
                  <a:rPr lang="zh-CN" altLang="en-US" b="1" dirty="0" smtClean="0">
                    <a:solidFill>
                      <a:schemeClr val="accent6"/>
                    </a:solidFill>
                  </a:rPr>
                  <a:t>两条平行直线对应半平面的交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dirty="0" smtClean="0">
                    <a:solidFill>
                      <a:schemeClr val="tx1"/>
                    </a:solidFill>
                  </a:rPr>
                  <a:t>对于探测器，速度固定，但是出发时间是一个区间，这个仍然可以用两条平行直线对应半平面的交来表示其可能的运动。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zh-CN" altLang="en-US" dirty="0" smtClean="0">
                    <a:solidFill>
                      <a:schemeClr val="tx1"/>
                    </a:solidFill>
                  </a:rPr>
                  <a:t>考虑在矩形框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×[0,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内，所有半平面的交即表示探测到的时间和位移的</a:t>
                </a:r>
                <a:r>
                  <a:rPr lang="zh-CN" altLang="en-US" b="1" dirty="0" smtClean="0">
                    <a:solidFill>
                      <a:schemeClr val="accent6"/>
                    </a:solidFill>
                  </a:rPr>
                  <a:t>所有可能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dirty="0">
                    <a:solidFill>
                      <a:schemeClr val="tx1"/>
                    </a:solidFill>
                  </a:rPr>
                  <a:t>半平面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交的面积与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的比值即为答案。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48" t="-806" r="-2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25047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HDU4130 </a:t>
            </a:r>
            <a:r>
              <a:rPr lang="zh-CN" altLang="en-US" dirty="0" smtClean="0"/>
              <a:t>影子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天上有一些球和一个凸多面体。求在给定平行光下这些东西的投影的面积。</a:t>
                </a:r>
                <a:endParaRPr lang="en-US" altLang="zh-CN" dirty="0" smtClean="0"/>
              </a:p>
              <a:p>
                <a:r>
                  <a:rPr lang="zh-CN" altLang="en-US" dirty="0"/>
                  <a:t>球的</a:t>
                </a:r>
                <a:r>
                  <a:rPr lang="zh-CN" altLang="en-US" dirty="0" smtClean="0"/>
                  <a:t>数目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 smtClean="0"/>
                  <a:t>和凸多面体的顶点数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dirty="0" smtClean="0"/>
                  <a:t>之和不超过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500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48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58528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HDU4130 </a:t>
            </a:r>
            <a:r>
              <a:rPr lang="zh-CN" altLang="en-US" dirty="0" smtClean="0"/>
              <a:t>影子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凸多面体的投影是凸多边形，求法很直观，将凸多面体的所有顶点都投到地上，然后求凸包。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球的投影是</a:t>
                </a:r>
                <a:r>
                  <a:rPr lang="zh-CN" altLang="en-US" b="1" dirty="0" smtClean="0">
                    <a:solidFill>
                      <a:schemeClr val="accent6"/>
                    </a:solidFill>
                  </a:rPr>
                  <a:t>椭圆</a:t>
                </a:r>
                <a:r>
                  <a:rPr lang="zh-CN" altLang="en-US" dirty="0" smtClean="0"/>
                  <a:t>，但是如果投影面垂直于光线那就是</a:t>
                </a:r>
                <a:r>
                  <a:rPr lang="zh-CN" altLang="en-US" b="1" dirty="0" smtClean="0">
                    <a:solidFill>
                      <a:schemeClr val="accent6"/>
                    </a:solidFill>
                  </a:rPr>
                  <a:t>圆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/>
                  <a:t>新</a:t>
                </a:r>
                <a:r>
                  <a:rPr lang="zh-CN" altLang="en-US" dirty="0" smtClean="0"/>
                  <a:t>的投影面上的面积与旧投影面上的面积之比为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48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173" y="3686093"/>
            <a:ext cx="3176387" cy="199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3611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HDU4130 </a:t>
            </a:r>
            <a:r>
              <a:rPr lang="zh-CN" altLang="en-US" dirty="0" smtClean="0"/>
              <a:t>影子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于是问题变成一个凸多边形和一些圆的面积并。</a:t>
            </a:r>
            <a:endParaRPr lang="en-US" altLang="zh-CN" dirty="0" smtClean="0"/>
          </a:p>
          <a:p>
            <a:r>
              <a:rPr lang="zh-CN" altLang="en-US" dirty="0" smtClean="0"/>
              <a:t>代码难度挺高的。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95809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CC ??????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给定平面上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个互不相交的多边形</a:t>
            </a:r>
            <a:endParaRPr lang="en-US" altLang="zh-CN" dirty="0" smtClean="0"/>
          </a:p>
          <a:p>
            <a:r>
              <a:rPr lang="zh-CN" altLang="en-US" dirty="0" smtClean="0"/>
              <a:t>可能不凸</a:t>
            </a:r>
            <a:endParaRPr lang="en-US" altLang="zh-CN" dirty="0" smtClean="0"/>
          </a:p>
          <a:p>
            <a:r>
              <a:rPr lang="en-US" altLang="zh-CN" dirty="0" smtClean="0"/>
              <a:t>M</a:t>
            </a:r>
            <a:r>
              <a:rPr lang="zh-CN" altLang="en-US" dirty="0" smtClean="0"/>
              <a:t>次询问某个点在几个多边形内部</a:t>
            </a:r>
            <a:endParaRPr lang="en-US" altLang="zh-CN" dirty="0" smtClean="0"/>
          </a:p>
          <a:p>
            <a:r>
              <a:rPr lang="en-US" altLang="zh-CN" dirty="0" smtClean="0"/>
              <a:t>10^5</a:t>
            </a:r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、离线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、在线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126678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CC</a:t>
            </a:r>
            <a:r>
              <a:rPr lang="zh-CN" altLang="en-US" dirty="0"/>
              <a:t> </a:t>
            </a:r>
            <a:r>
              <a:rPr lang="en-US" altLang="zh-CN" dirty="0" smtClean="0"/>
              <a:t>?????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可持久化平衡树</a:t>
            </a:r>
            <a:endParaRPr lang="en-US" altLang="zh-CN" dirty="0" smtClean="0"/>
          </a:p>
          <a:p>
            <a:r>
              <a:rPr lang="en-US" altLang="zh-CN" dirty="0" smtClean="0"/>
              <a:t>+</a:t>
            </a:r>
          </a:p>
          <a:p>
            <a:r>
              <a:rPr lang="zh-CN" altLang="en-US" dirty="0"/>
              <a:t>扫描线</a:t>
            </a:r>
          </a:p>
        </p:txBody>
      </p:sp>
    </p:spTree>
    <p:extLst>
      <p:ext uri="{BB962C8B-B14F-4D97-AF65-F5344CB8AC3E}">
        <p14:creationId xmlns:p14="http://schemas.microsoft.com/office/powerpoint/2010/main" val="32425939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？？？？？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其中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zh-CN" altLang="en-US" dirty="0" smtClean="0"/>
                  <a:t>且和为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已知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给定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的最大值和最小值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" t="-109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7529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下面开始的所有东西：</a:t>
            </a:r>
            <a:endParaRPr lang="en-US" altLang="zh-CN" dirty="0" smtClean="0"/>
          </a:p>
          <a:p>
            <a:r>
              <a:rPr lang="zh-CN" altLang="en-US" dirty="0" smtClean="0"/>
              <a:t>概念要背住</a:t>
            </a:r>
            <a:endParaRPr lang="en-US" altLang="zh-CN" dirty="0" smtClean="0"/>
          </a:p>
          <a:p>
            <a:r>
              <a:rPr lang="zh-CN" altLang="en-US" dirty="0" smtClean="0"/>
              <a:t>公式不一定要记，会推就行，计还容易记错</a:t>
            </a:r>
            <a:endParaRPr lang="en-US" altLang="zh-CN" dirty="0" smtClean="0"/>
          </a:p>
          <a:p>
            <a:r>
              <a:rPr lang="zh-CN" altLang="en-US" dirty="0" smtClean="0"/>
              <a:t>算法要会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9189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？？？？？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求凸包即可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0866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三角形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设三角形三边长度为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半周长：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÷2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面积：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÷2=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sin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中线：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2(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÷2=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÷2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角平分线：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𝑏𝑐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  <m:r>
                      <a:rPr lang="en-US" altLang="zh-CN" i="1">
                        <a:latin typeface="Cambria Math" panose="02040503050406030204" pitchFamily="18" charset="0"/>
                      </a:rPr>
                      <m:t>÷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𝑏𝑐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cos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÷2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÷(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高线：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2928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三角形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内切圆半径：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asin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÷2</m:t>
                            </m:r>
                          </m:e>
                        </m:d>
                      </m:e>
                    </m:func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÷2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÷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sin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÷2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sin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÷2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sin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÷2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sin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÷2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÷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tan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÷2)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tan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÷2)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tan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÷2)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外接圆半径：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𝑎𝑏𝑐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÷4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÷2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499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弧长：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𝑟𝐴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弦长：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÷2)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弓形高：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÷4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÷2</m:t>
                            </m:r>
                          </m:e>
                        </m:d>
                      </m:e>
                    </m:d>
                  </m:oMath>
                </a14:m>
                <a:endParaRPr lang="en-US" altLang="zh-CN" b="0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836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1083</TotalTime>
  <Words>1617</Words>
  <Application>Microsoft Office PowerPoint</Application>
  <PresentationFormat>全屏显示(4:3)</PresentationFormat>
  <Paragraphs>250</Paragraphs>
  <Slides>60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67" baseType="lpstr">
      <vt:lpstr>华文新魏</vt:lpstr>
      <vt:lpstr>方正姚体</vt:lpstr>
      <vt:lpstr>Arial</vt:lpstr>
      <vt:lpstr>Cambria Math</vt:lpstr>
      <vt:lpstr>Trebuchet MS</vt:lpstr>
      <vt:lpstr>Wingdings 3</vt:lpstr>
      <vt:lpstr>平面</vt:lpstr>
      <vt:lpstr>计算几何</vt:lpstr>
      <vt:lpstr>实数的计算</vt:lpstr>
      <vt:lpstr>实数的计算</vt:lpstr>
      <vt:lpstr>实数的计算</vt:lpstr>
      <vt:lpstr>实数的计算</vt:lpstr>
      <vt:lpstr>PowerPoint 演示文稿</vt:lpstr>
      <vt:lpstr>三角形</vt:lpstr>
      <vt:lpstr>三角形</vt:lpstr>
      <vt:lpstr>圆</vt:lpstr>
      <vt:lpstr>向量</vt:lpstr>
      <vt:lpstr>向量的运算</vt:lpstr>
      <vt:lpstr>向量的运算</vt:lpstr>
      <vt:lpstr>向量的运算</vt:lpstr>
      <vt:lpstr>直线</vt:lpstr>
      <vt:lpstr>点与线的关系</vt:lpstr>
      <vt:lpstr>点到直线的距离</vt:lpstr>
      <vt:lpstr>直线与直线</vt:lpstr>
      <vt:lpstr>三角形</vt:lpstr>
      <vt:lpstr>多边形</vt:lpstr>
      <vt:lpstr>多边形</vt:lpstr>
      <vt:lpstr>多边形</vt:lpstr>
      <vt:lpstr>凸包</vt:lpstr>
      <vt:lpstr>水平序Graham扫描算法</vt:lpstr>
      <vt:lpstr>旋转卡壳</vt:lpstr>
      <vt:lpstr>半平面交</vt:lpstr>
      <vt:lpstr>圆</vt:lpstr>
      <vt:lpstr>从这张ppt我们开始进入三维时代</vt:lpstr>
      <vt:lpstr>向量的运算</vt:lpstr>
      <vt:lpstr>向量的运算</vt:lpstr>
      <vt:lpstr>三维直线</vt:lpstr>
      <vt:lpstr>异面直线的距离</vt:lpstr>
      <vt:lpstr>异面直线的距离</vt:lpstr>
      <vt:lpstr>三维直线交点</vt:lpstr>
      <vt:lpstr>平面</vt:lpstr>
      <vt:lpstr>平面</vt:lpstr>
      <vt:lpstr>扫描线</vt:lpstr>
      <vt:lpstr>辛普森积分</vt:lpstr>
      <vt:lpstr>CF 23D</vt:lpstr>
      <vt:lpstr>CF 23D</vt:lpstr>
      <vt:lpstr>Wf 13J</vt:lpstr>
      <vt:lpstr>Wf 13J</vt:lpstr>
      <vt:lpstr>JSOI2007 </vt:lpstr>
      <vt:lpstr>JSOI2007 </vt:lpstr>
      <vt:lpstr>HDU2488 龙卷风</vt:lpstr>
      <vt:lpstr>HDU2488 龙卷风</vt:lpstr>
      <vt:lpstr>CF67E 保卫城市</vt:lpstr>
      <vt:lpstr>CF67E 保卫城市</vt:lpstr>
      <vt:lpstr>HDU3060 扔炸弹</vt:lpstr>
      <vt:lpstr>HDU3060 扔炸弹</vt:lpstr>
      <vt:lpstr>清澄A1385 保护古迹</vt:lpstr>
      <vt:lpstr>清澄A1385 保护古迹</vt:lpstr>
      <vt:lpstr>HDU2468 电缆上的实验</vt:lpstr>
      <vt:lpstr>HDU2468 电缆上的实验</vt:lpstr>
      <vt:lpstr>HDU4130 影子</vt:lpstr>
      <vt:lpstr>HDU4130 影子</vt:lpstr>
      <vt:lpstr>HDU4130 影子</vt:lpstr>
      <vt:lpstr>CC ??????</vt:lpstr>
      <vt:lpstr>CC ?????</vt:lpstr>
      <vt:lpstr>？？？？？</vt:lpstr>
      <vt:lpstr>？？？？？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计算几何</dc:title>
  <dc:creator>Haoxi Zhong</dc:creator>
  <cp:lastModifiedBy>Haoxi Zhong</cp:lastModifiedBy>
  <cp:revision>32</cp:revision>
  <dcterms:created xsi:type="dcterms:W3CDTF">2018-01-25T13:52:50Z</dcterms:created>
  <dcterms:modified xsi:type="dcterms:W3CDTF">2018-01-26T13:08:57Z</dcterms:modified>
</cp:coreProperties>
</file>