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9" r:id="rId4"/>
    <p:sldId id="258" r:id="rId5"/>
    <p:sldId id="263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6" r:id="rId15"/>
    <p:sldId id="26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E63630"/>
    <a:srgbClr val="ED3832"/>
    <a:srgbClr val="AD2622"/>
    <a:srgbClr val="E1352F"/>
    <a:srgbClr val="B22A46"/>
    <a:srgbClr val="192AA1"/>
    <a:srgbClr val="1A2AA0"/>
    <a:srgbClr val="0228D6"/>
    <a:srgbClr val="004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4586"/>
  </p:normalViewPr>
  <p:slideViewPr>
    <p:cSldViewPr snapToGrid="0" snapToObjects="1">
      <p:cViewPr varScale="1">
        <p:scale>
          <a:sx n="86" d="100"/>
          <a:sy n="86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77A42-A6F7-4B09-B1A3-962BAEADC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6F3F610-C958-44FB-B6DE-E273975EA396}">
      <dgm:prSet/>
      <dgm:spPr/>
      <dgm:t>
        <a:bodyPr/>
        <a:lstStyle/>
        <a:p>
          <a:r>
            <a:rPr lang="en-US" dirty="0"/>
            <a:t>Does more points equal more wins</a:t>
          </a:r>
        </a:p>
      </dgm:t>
    </dgm:pt>
    <dgm:pt modelId="{0796A930-79A7-4632-8E51-C48B28A51128}" type="parTrans" cxnId="{E250B583-0728-48D0-9BD2-4265F5B7A041}">
      <dgm:prSet/>
      <dgm:spPr/>
      <dgm:t>
        <a:bodyPr/>
        <a:lstStyle/>
        <a:p>
          <a:endParaRPr lang="en-US"/>
        </a:p>
      </dgm:t>
    </dgm:pt>
    <dgm:pt modelId="{2BE98AB2-0B30-4C0E-A22A-2B6E23F3FDAE}" type="sibTrans" cxnId="{E250B583-0728-48D0-9BD2-4265F5B7A041}">
      <dgm:prSet/>
      <dgm:spPr/>
      <dgm:t>
        <a:bodyPr/>
        <a:lstStyle/>
        <a:p>
          <a:endParaRPr lang="en-US"/>
        </a:p>
      </dgm:t>
    </dgm:pt>
    <dgm:pt modelId="{01FFEF48-6A5E-4F86-A087-6BDBAC7FEB2E}">
      <dgm:prSet/>
      <dgm:spPr/>
      <dgm:t>
        <a:bodyPr/>
        <a:lstStyle/>
        <a:p>
          <a:r>
            <a:rPr lang="en-US" dirty="0"/>
            <a:t>Obtain individual game data pool</a:t>
          </a:r>
        </a:p>
      </dgm:t>
    </dgm:pt>
    <dgm:pt modelId="{0ED10914-BA22-4BA1-998F-14F319A3FA99}" type="parTrans" cxnId="{6EC92E20-67AA-4A19-B1BC-DE93062E26DE}">
      <dgm:prSet/>
      <dgm:spPr/>
      <dgm:t>
        <a:bodyPr/>
        <a:lstStyle/>
        <a:p>
          <a:endParaRPr lang="en-US"/>
        </a:p>
      </dgm:t>
    </dgm:pt>
    <dgm:pt modelId="{FF3F0F89-9D0D-42F0-9683-F7647D344D70}" type="sibTrans" cxnId="{6EC92E20-67AA-4A19-B1BC-DE93062E26DE}">
      <dgm:prSet/>
      <dgm:spPr/>
      <dgm:t>
        <a:bodyPr/>
        <a:lstStyle/>
        <a:p>
          <a:endParaRPr lang="en-US"/>
        </a:p>
      </dgm:t>
    </dgm:pt>
    <dgm:pt modelId="{C48A358C-08E9-4BF5-A134-924948F9BE0F}">
      <dgm:prSet/>
      <dgm:spPr/>
      <dgm:t>
        <a:bodyPr/>
        <a:lstStyle/>
        <a:p>
          <a:r>
            <a:rPr lang="en-US" dirty="0"/>
            <a:t>Free throw attempts home vs away based on the point differential for the  game </a:t>
          </a:r>
        </a:p>
      </dgm:t>
    </dgm:pt>
    <dgm:pt modelId="{DE2BB08A-B265-4079-A22B-F3E64815AF61}" type="parTrans" cxnId="{F5B2FEC0-A893-4019-AD56-F86DDEA6AFC0}">
      <dgm:prSet/>
      <dgm:spPr/>
      <dgm:t>
        <a:bodyPr/>
        <a:lstStyle/>
        <a:p>
          <a:endParaRPr lang="en-US"/>
        </a:p>
      </dgm:t>
    </dgm:pt>
    <dgm:pt modelId="{B7DC88ED-0B8A-42B7-9DB2-1D4FCB539DA2}" type="sibTrans" cxnId="{F5B2FEC0-A893-4019-AD56-F86DDEA6AFC0}">
      <dgm:prSet/>
      <dgm:spPr/>
      <dgm:t>
        <a:bodyPr/>
        <a:lstStyle/>
        <a:p>
          <a:endParaRPr lang="en-US"/>
        </a:p>
      </dgm:t>
    </dgm:pt>
    <dgm:pt modelId="{230DC283-5E52-4CA8-BA98-18C2D67038ED}" type="pres">
      <dgm:prSet presAssocID="{F3E77A42-A6F7-4B09-B1A3-962BAEADC139}" presName="root" presStyleCnt="0">
        <dgm:presLayoutVars>
          <dgm:dir/>
          <dgm:resizeHandles val="exact"/>
        </dgm:presLayoutVars>
      </dgm:prSet>
      <dgm:spPr/>
    </dgm:pt>
    <dgm:pt modelId="{293F1A82-DA63-49E3-84F6-7760795D655C}" type="pres">
      <dgm:prSet presAssocID="{D6F3F610-C958-44FB-B6DE-E273975EA396}" presName="compNode" presStyleCnt="0"/>
      <dgm:spPr/>
    </dgm:pt>
    <dgm:pt modelId="{3087E9E4-9CE9-48CF-B962-0985F6579116}" type="pres">
      <dgm:prSet presAssocID="{D6F3F610-C958-44FB-B6DE-E273975EA396}" presName="bgRect" presStyleLbl="bgShp" presStyleIdx="0" presStyleCnt="3"/>
      <dgm:spPr/>
    </dgm:pt>
    <dgm:pt modelId="{96B94FA2-AA57-48E0-8AB6-4D500231CDB2}" type="pres">
      <dgm:prSet presAssocID="{D6F3F610-C958-44FB-B6DE-E273975EA3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AEA3E96-9BD3-488D-95D2-E5A60BEB6C56}" type="pres">
      <dgm:prSet presAssocID="{D6F3F610-C958-44FB-B6DE-E273975EA396}" presName="spaceRect" presStyleCnt="0"/>
      <dgm:spPr/>
    </dgm:pt>
    <dgm:pt modelId="{9FDF0A25-E159-4529-919A-ECBA758C08DD}" type="pres">
      <dgm:prSet presAssocID="{D6F3F610-C958-44FB-B6DE-E273975EA396}" presName="parTx" presStyleLbl="revTx" presStyleIdx="0" presStyleCnt="3">
        <dgm:presLayoutVars>
          <dgm:chMax val="0"/>
          <dgm:chPref val="0"/>
        </dgm:presLayoutVars>
      </dgm:prSet>
      <dgm:spPr/>
    </dgm:pt>
    <dgm:pt modelId="{F18D2C4E-18AB-4111-92D2-89E61B0F93BB}" type="pres">
      <dgm:prSet presAssocID="{2BE98AB2-0B30-4C0E-A22A-2B6E23F3FDAE}" presName="sibTrans" presStyleCnt="0"/>
      <dgm:spPr/>
    </dgm:pt>
    <dgm:pt modelId="{A44D9DB8-4D63-48FE-BFF3-6392E2397E03}" type="pres">
      <dgm:prSet presAssocID="{01FFEF48-6A5E-4F86-A087-6BDBAC7FEB2E}" presName="compNode" presStyleCnt="0"/>
      <dgm:spPr/>
    </dgm:pt>
    <dgm:pt modelId="{D012307E-4CAB-4C4A-9522-F64F8D9447F8}" type="pres">
      <dgm:prSet presAssocID="{01FFEF48-6A5E-4F86-A087-6BDBAC7FEB2E}" presName="bgRect" presStyleLbl="bgShp" presStyleIdx="1" presStyleCnt="3"/>
      <dgm:spPr/>
    </dgm:pt>
    <dgm:pt modelId="{0B0F0649-E084-4458-A8D3-A3A684F97632}" type="pres">
      <dgm:prSet presAssocID="{01FFEF48-6A5E-4F86-A087-6BDBAC7FEB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5C0834-E38B-4A7B-9942-F9AEF64B3DAE}" type="pres">
      <dgm:prSet presAssocID="{01FFEF48-6A5E-4F86-A087-6BDBAC7FEB2E}" presName="spaceRect" presStyleCnt="0"/>
      <dgm:spPr/>
    </dgm:pt>
    <dgm:pt modelId="{25326C62-23B1-4AD0-8E86-EED66F560AC3}" type="pres">
      <dgm:prSet presAssocID="{01FFEF48-6A5E-4F86-A087-6BDBAC7FEB2E}" presName="parTx" presStyleLbl="revTx" presStyleIdx="1" presStyleCnt="3">
        <dgm:presLayoutVars>
          <dgm:chMax val="0"/>
          <dgm:chPref val="0"/>
        </dgm:presLayoutVars>
      </dgm:prSet>
      <dgm:spPr/>
    </dgm:pt>
    <dgm:pt modelId="{81472846-4A78-40B6-9960-591B21D63FD3}" type="pres">
      <dgm:prSet presAssocID="{FF3F0F89-9D0D-42F0-9683-F7647D344D70}" presName="sibTrans" presStyleCnt="0"/>
      <dgm:spPr/>
    </dgm:pt>
    <dgm:pt modelId="{E8133A00-E9E3-4993-985E-A3D081288CAA}" type="pres">
      <dgm:prSet presAssocID="{C48A358C-08E9-4BF5-A134-924948F9BE0F}" presName="compNode" presStyleCnt="0"/>
      <dgm:spPr/>
    </dgm:pt>
    <dgm:pt modelId="{869598A4-99AB-4C0B-9A96-F3D7AEF3C630}" type="pres">
      <dgm:prSet presAssocID="{C48A358C-08E9-4BF5-A134-924948F9BE0F}" presName="bgRect" presStyleLbl="bgShp" presStyleIdx="2" presStyleCnt="3"/>
      <dgm:spPr/>
    </dgm:pt>
    <dgm:pt modelId="{73894AA2-041D-473A-B4B9-DEF7E1773661}" type="pres">
      <dgm:prSet presAssocID="{C48A358C-08E9-4BF5-A134-924948F9BE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C4F77D5-97E7-4F3F-9FC4-87ACFC38E5FD}" type="pres">
      <dgm:prSet presAssocID="{C48A358C-08E9-4BF5-A134-924948F9BE0F}" presName="spaceRect" presStyleCnt="0"/>
      <dgm:spPr/>
    </dgm:pt>
    <dgm:pt modelId="{CBFFBC55-B2F3-44EC-9449-ABE7F7730151}" type="pres">
      <dgm:prSet presAssocID="{C48A358C-08E9-4BF5-A134-924948F9BE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C92E20-67AA-4A19-B1BC-DE93062E26DE}" srcId="{F3E77A42-A6F7-4B09-B1A3-962BAEADC139}" destId="{01FFEF48-6A5E-4F86-A087-6BDBAC7FEB2E}" srcOrd="1" destOrd="0" parTransId="{0ED10914-BA22-4BA1-998F-14F319A3FA99}" sibTransId="{FF3F0F89-9D0D-42F0-9683-F7647D344D70}"/>
    <dgm:cxn modelId="{E5C22E3B-2B5E-46F1-820E-E282063E56DF}" type="presOf" srcId="{F3E77A42-A6F7-4B09-B1A3-962BAEADC139}" destId="{230DC283-5E52-4CA8-BA98-18C2D67038ED}" srcOrd="0" destOrd="0" presId="urn:microsoft.com/office/officeart/2018/2/layout/IconVerticalSolidList"/>
    <dgm:cxn modelId="{E250B583-0728-48D0-9BD2-4265F5B7A041}" srcId="{F3E77A42-A6F7-4B09-B1A3-962BAEADC139}" destId="{D6F3F610-C958-44FB-B6DE-E273975EA396}" srcOrd="0" destOrd="0" parTransId="{0796A930-79A7-4632-8E51-C48B28A51128}" sibTransId="{2BE98AB2-0B30-4C0E-A22A-2B6E23F3FDAE}"/>
    <dgm:cxn modelId="{FEE24097-4807-420A-8835-DBB74B4BCCC5}" type="presOf" srcId="{C48A358C-08E9-4BF5-A134-924948F9BE0F}" destId="{CBFFBC55-B2F3-44EC-9449-ABE7F7730151}" srcOrd="0" destOrd="0" presId="urn:microsoft.com/office/officeart/2018/2/layout/IconVerticalSolidList"/>
    <dgm:cxn modelId="{8F1217AA-ACF3-4FE3-B630-2FAF8F2D86B1}" type="presOf" srcId="{01FFEF48-6A5E-4F86-A087-6BDBAC7FEB2E}" destId="{25326C62-23B1-4AD0-8E86-EED66F560AC3}" srcOrd="0" destOrd="0" presId="urn:microsoft.com/office/officeart/2018/2/layout/IconVerticalSolidList"/>
    <dgm:cxn modelId="{CEE5A4BF-68F8-4E3A-AEF4-DF3D0EE3AF29}" type="presOf" srcId="{D6F3F610-C958-44FB-B6DE-E273975EA396}" destId="{9FDF0A25-E159-4529-919A-ECBA758C08DD}" srcOrd="0" destOrd="0" presId="urn:microsoft.com/office/officeart/2018/2/layout/IconVerticalSolidList"/>
    <dgm:cxn modelId="{F5B2FEC0-A893-4019-AD56-F86DDEA6AFC0}" srcId="{F3E77A42-A6F7-4B09-B1A3-962BAEADC139}" destId="{C48A358C-08E9-4BF5-A134-924948F9BE0F}" srcOrd="2" destOrd="0" parTransId="{DE2BB08A-B265-4079-A22B-F3E64815AF61}" sibTransId="{B7DC88ED-0B8A-42B7-9DB2-1D4FCB539DA2}"/>
    <dgm:cxn modelId="{A903714F-4498-4763-A55B-9DF1A902E9AB}" type="presParOf" srcId="{230DC283-5E52-4CA8-BA98-18C2D67038ED}" destId="{293F1A82-DA63-49E3-84F6-7760795D655C}" srcOrd="0" destOrd="0" presId="urn:microsoft.com/office/officeart/2018/2/layout/IconVerticalSolidList"/>
    <dgm:cxn modelId="{C1512A28-4F8C-4489-BC6A-8FC57D7B9F7E}" type="presParOf" srcId="{293F1A82-DA63-49E3-84F6-7760795D655C}" destId="{3087E9E4-9CE9-48CF-B962-0985F6579116}" srcOrd="0" destOrd="0" presId="urn:microsoft.com/office/officeart/2018/2/layout/IconVerticalSolidList"/>
    <dgm:cxn modelId="{01DFB472-F7EC-45EB-9923-05BAC5842349}" type="presParOf" srcId="{293F1A82-DA63-49E3-84F6-7760795D655C}" destId="{96B94FA2-AA57-48E0-8AB6-4D500231CDB2}" srcOrd="1" destOrd="0" presId="urn:microsoft.com/office/officeart/2018/2/layout/IconVerticalSolidList"/>
    <dgm:cxn modelId="{DAE2699B-CA91-47B7-ADBC-A21ECA92B26D}" type="presParOf" srcId="{293F1A82-DA63-49E3-84F6-7760795D655C}" destId="{CAEA3E96-9BD3-488D-95D2-E5A60BEB6C56}" srcOrd="2" destOrd="0" presId="urn:microsoft.com/office/officeart/2018/2/layout/IconVerticalSolidList"/>
    <dgm:cxn modelId="{60E5464B-0FD0-4857-8263-3A347FAE5B09}" type="presParOf" srcId="{293F1A82-DA63-49E3-84F6-7760795D655C}" destId="{9FDF0A25-E159-4529-919A-ECBA758C08DD}" srcOrd="3" destOrd="0" presId="urn:microsoft.com/office/officeart/2018/2/layout/IconVerticalSolidList"/>
    <dgm:cxn modelId="{305B7891-C14A-43D4-842A-B8F570A63E4B}" type="presParOf" srcId="{230DC283-5E52-4CA8-BA98-18C2D67038ED}" destId="{F18D2C4E-18AB-4111-92D2-89E61B0F93BB}" srcOrd="1" destOrd="0" presId="urn:microsoft.com/office/officeart/2018/2/layout/IconVerticalSolidList"/>
    <dgm:cxn modelId="{D3BAA8B6-971A-46D8-87FB-EDCCA171942E}" type="presParOf" srcId="{230DC283-5E52-4CA8-BA98-18C2D67038ED}" destId="{A44D9DB8-4D63-48FE-BFF3-6392E2397E03}" srcOrd="2" destOrd="0" presId="urn:microsoft.com/office/officeart/2018/2/layout/IconVerticalSolidList"/>
    <dgm:cxn modelId="{91B3F37F-122F-4C5C-B88C-26F80C786BA5}" type="presParOf" srcId="{A44D9DB8-4D63-48FE-BFF3-6392E2397E03}" destId="{D012307E-4CAB-4C4A-9522-F64F8D9447F8}" srcOrd="0" destOrd="0" presId="urn:microsoft.com/office/officeart/2018/2/layout/IconVerticalSolidList"/>
    <dgm:cxn modelId="{78570AB6-CDCF-4E43-92C8-569B790FB491}" type="presParOf" srcId="{A44D9DB8-4D63-48FE-BFF3-6392E2397E03}" destId="{0B0F0649-E084-4458-A8D3-A3A684F97632}" srcOrd="1" destOrd="0" presId="urn:microsoft.com/office/officeart/2018/2/layout/IconVerticalSolidList"/>
    <dgm:cxn modelId="{D70FCDA0-DD6B-46DE-8410-B9BEAFEACDAC}" type="presParOf" srcId="{A44D9DB8-4D63-48FE-BFF3-6392E2397E03}" destId="{615C0834-E38B-4A7B-9942-F9AEF64B3DAE}" srcOrd="2" destOrd="0" presId="urn:microsoft.com/office/officeart/2018/2/layout/IconVerticalSolidList"/>
    <dgm:cxn modelId="{4FD661F5-F8E2-4241-BCB4-AAE0C4109596}" type="presParOf" srcId="{A44D9DB8-4D63-48FE-BFF3-6392E2397E03}" destId="{25326C62-23B1-4AD0-8E86-EED66F560AC3}" srcOrd="3" destOrd="0" presId="urn:microsoft.com/office/officeart/2018/2/layout/IconVerticalSolidList"/>
    <dgm:cxn modelId="{2D8B189D-D2CA-4FAD-8B73-C23A549A5630}" type="presParOf" srcId="{230DC283-5E52-4CA8-BA98-18C2D67038ED}" destId="{81472846-4A78-40B6-9960-591B21D63FD3}" srcOrd="3" destOrd="0" presId="urn:microsoft.com/office/officeart/2018/2/layout/IconVerticalSolidList"/>
    <dgm:cxn modelId="{AF565648-0E74-40CF-9C2E-A4947AA71741}" type="presParOf" srcId="{230DC283-5E52-4CA8-BA98-18C2D67038ED}" destId="{E8133A00-E9E3-4993-985E-A3D081288CAA}" srcOrd="4" destOrd="0" presId="urn:microsoft.com/office/officeart/2018/2/layout/IconVerticalSolidList"/>
    <dgm:cxn modelId="{1814621C-1F4D-4D70-A9AC-DF07542194B8}" type="presParOf" srcId="{E8133A00-E9E3-4993-985E-A3D081288CAA}" destId="{869598A4-99AB-4C0B-9A96-F3D7AEF3C630}" srcOrd="0" destOrd="0" presId="urn:microsoft.com/office/officeart/2018/2/layout/IconVerticalSolidList"/>
    <dgm:cxn modelId="{9901E780-8E39-4190-BD0B-6FCEB7475FFD}" type="presParOf" srcId="{E8133A00-E9E3-4993-985E-A3D081288CAA}" destId="{73894AA2-041D-473A-B4B9-DEF7E1773661}" srcOrd="1" destOrd="0" presId="urn:microsoft.com/office/officeart/2018/2/layout/IconVerticalSolidList"/>
    <dgm:cxn modelId="{D4A20BC6-775A-41CF-B057-7FF044F33DF8}" type="presParOf" srcId="{E8133A00-E9E3-4993-985E-A3D081288CAA}" destId="{4C4F77D5-97E7-4F3F-9FC4-87ACFC38E5FD}" srcOrd="2" destOrd="0" presId="urn:microsoft.com/office/officeart/2018/2/layout/IconVerticalSolidList"/>
    <dgm:cxn modelId="{9C65810D-FAFD-45B6-A17C-04134AA5A58E}" type="presParOf" srcId="{E8133A00-E9E3-4993-985E-A3D081288CAA}" destId="{CBFFBC55-B2F3-44EC-9449-ABE7F77301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7E9E4-9CE9-48CF-B962-0985F6579116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FA2-AA57-48E0-8AB6-4D500231CDB2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0A25-E159-4529-919A-ECBA758C08DD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Does more points equal more wins</a:t>
          </a:r>
        </a:p>
      </dsp:txBody>
      <dsp:txXfrm>
        <a:off x="1228364" y="454"/>
        <a:ext cx="8376010" cy="1063519"/>
      </dsp:txXfrm>
    </dsp:sp>
    <dsp:sp modelId="{D012307E-4CAB-4C4A-9522-F64F8D9447F8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F0649-E084-4458-A8D3-A3A684F97632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26C62-23B1-4AD0-8E86-EED66F560AC3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Obtain individual game data pool</a:t>
          </a:r>
        </a:p>
      </dsp:txBody>
      <dsp:txXfrm>
        <a:off x="1228364" y="1329853"/>
        <a:ext cx="8376010" cy="1063519"/>
      </dsp:txXfrm>
    </dsp:sp>
    <dsp:sp modelId="{869598A4-99AB-4C0B-9A96-F3D7AEF3C630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94AA2-041D-473A-B4B9-DEF7E1773661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BC55-B2F3-44EC-9449-ABE7F7730151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throw attempts home vs away based on the point differential for the  game </a:t>
          </a:r>
        </a:p>
      </dsp:txBody>
      <dsp:txXfrm>
        <a:off x="1228364" y="2659253"/>
        <a:ext cx="8376010" cy="1063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4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8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8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17" y="0"/>
            <a:ext cx="9245460" cy="3255264"/>
          </a:xfrm>
        </p:spPr>
        <p:txBody>
          <a:bodyPr anchor="ctr"/>
          <a:lstStyle/>
          <a:p>
            <a:pPr algn="ctr"/>
            <a:r>
              <a:rPr lang="en-US" b="1"/>
              <a:t> Taking </a:t>
            </a:r>
            <a:r>
              <a:rPr lang="en-US" b="1" dirty="0"/>
              <a:t>a shot </a:t>
            </a:r>
            <a:br>
              <a:rPr lang="en-US" b="1" dirty="0"/>
            </a:br>
            <a:r>
              <a:rPr lang="en-US" b="1"/>
              <a:t>	at</a:t>
            </a:r>
            <a:br>
              <a:rPr lang="en-US" b="1" dirty="0"/>
            </a:br>
            <a:r>
              <a:rPr lang="en-US" b="1"/>
              <a:t>free throws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947FF0F-59EC-48AF-8643-EA63AD65A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Analytics Team: </a:t>
            </a:r>
          </a:p>
          <a:p>
            <a:r>
              <a:rPr lang="en-US" sz="2000" dirty="0"/>
              <a:t>		Dipika Kumar </a:t>
            </a:r>
          </a:p>
          <a:p>
            <a:r>
              <a:rPr lang="en-US" sz="2000" dirty="0"/>
              <a:t>		Robert </a:t>
            </a:r>
            <a:r>
              <a:rPr lang="en-US" sz="2000" dirty="0" err="1"/>
              <a:t>Schroer</a:t>
            </a:r>
            <a:r>
              <a:rPr lang="en-US" sz="2000" dirty="0"/>
              <a:t> </a:t>
            </a:r>
          </a:p>
          <a:p>
            <a:r>
              <a:rPr lang="en-US" sz="2000" dirty="0"/>
              <a:t>		Isaac Winters</a:t>
            </a:r>
          </a:p>
          <a:p>
            <a:r>
              <a:rPr lang="en-US" sz="2000" dirty="0"/>
              <a:t>		Chidera Nwaubi</a:t>
            </a:r>
          </a:p>
        </p:txBody>
      </p:sp>
    </p:spTree>
    <p:extLst>
      <p:ext uri="{BB962C8B-B14F-4D97-AF65-F5344CB8AC3E}">
        <p14:creationId xmlns:p14="http://schemas.microsoft.com/office/powerpoint/2010/main" val="4189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free throw shooting teams tend to have more wins</a:t>
            </a:r>
          </a:p>
          <a:p>
            <a:r>
              <a:rPr lang="en-US" dirty="0"/>
              <a:t>Yes there is a home court bias but it is not a large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7E85-D367-3F4A-B3C8-38699F9B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Post </a:t>
            </a:r>
            <a:br>
              <a:rPr lang="en-US" dirty="0"/>
            </a:br>
            <a:r>
              <a:rPr lang="en-US" dirty="0"/>
              <a:t>Mortem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05C4CB-F3F5-4D54-9ACF-05B1875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415EC6-79F1-4421-AF10-D6507AFD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4516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85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A496-DD26-4844-90CF-756E9831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80" y="295564"/>
            <a:ext cx="9245460" cy="3255264"/>
          </a:xfrm>
        </p:spPr>
        <p:txBody>
          <a:bodyPr/>
          <a:lstStyle/>
          <a:p>
            <a:r>
              <a:rPr lang="en-US" b="1" dirty="0"/>
              <a:t>Audience </a:t>
            </a:r>
            <a:r>
              <a:rPr lang="en-US" b="1" dirty="0" err="1"/>
              <a:t>q&amp;A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E2E72-240F-CD49-8250-B1CEE2D5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77" y="758282"/>
            <a:ext cx="2363298" cy="53414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36DB4CC-7D6B-43AF-A498-A56EADAD1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076-72C5-8944-94D8-C159BB8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E19A-6BC1-014C-96B2-FBB0CEE2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8CED-85D0-4273-A6EE-900C8C1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316-DA93-5C42-8124-8D075197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Motivation &amp; Summary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  </a:t>
            </a:r>
            <a:br>
              <a:rPr lang="en-US" sz="1300" dirty="0"/>
            </a:br>
            <a:r>
              <a:rPr lang="en-US" sz="1300" dirty="0"/>
              <a:t>	</a:t>
            </a:r>
            <a:br>
              <a:rPr lang="en-US" sz="1300" dirty="0"/>
            </a:b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ADED-825C-4A3C-85FC-D80F5487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EB9CF-E096-43D5-9450-D2F9906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If a team has higher free throw percentage then they will have more wins</a:t>
            </a:r>
          </a:p>
          <a:p>
            <a:pPr marL="0" indent="0">
              <a:buNone/>
            </a:pPr>
            <a:r>
              <a:rPr lang="en-US" sz="2200" dirty="0"/>
              <a:t>Free throws can impact a team’s ability to win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83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B45-5647-6247-B187-C1506778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3C74-BAA4-0D44-97FD-A249D1D8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teams that win more games have a higher free throw percentage?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teams that win more games have more free throw attempts?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teams that win more games make more free throws?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 bias in free throw attempts toward home teams?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EB9F-D387-453A-855C-207DD987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BA5E6-DB50-CD47-8729-DA59F1A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635" y="5098194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Our Data Source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6B2D-16E6-49F0-B890-73C764E3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588"/>
            <a:ext cx="5347853" cy="4887914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7A7FC0E7-04C2-49EA-85A1-21621F27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39545" y="60588"/>
            <a:ext cx="5952152" cy="495516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025A72-5DB8-4975-9D13-82E70F77A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A09-A7B9-7747-9BCE-289084C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55B-4DC6-4B49-8D99-76AEEC56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venue data</a:t>
            </a:r>
          </a:p>
          <a:p>
            <a:pPr lvl="1"/>
            <a:r>
              <a:rPr lang="en-US" dirty="0"/>
              <a:t>Problem discovery due to rank</a:t>
            </a:r>
          </a:p>
          <a:p>
            <a:r>
              <a:rPr lang="en-US" dirty="0"/>
              <a:t>Franchise name changes</a:t>
            </a:r>
          </a:p>
          <a:p>
            <a:pPr lvl="1"/>
            <a:r>
              <a:rPr lang="en-US" dirty="0"/>
              <a:t>More than 30 teams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176A-46F5-4A08-807C-AAE62D0C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5125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9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25-7904-424B-8FE9-A38DCDBF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59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F83B-6506-E84B-983A-869AB4FC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98F3F-6E18-4B0F-B118-651C8CFB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43" y="6037518"/>
            <a:ext cx="363019" cy="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 Taking a shot   at free throws</vt:lpstr>
      <vt:lpstr>Motivation &amp; Summary       </vt:lpstr>
      <vt:lpstr> Questions</vt:lpstr>
      <vt:lpstr>Our Data Source</vt:lpstr>
      <vt:lpstr>Data Clean-Up &amp; Exploration</vt:lpstr>
      <vt:lpstr>Data Analysis  </vt:lpstr>
      <vt:lpstr>Data Analysis  (Cont.)</vt:lpstr>
      <vt:lpstr>Data Analysis  (Cont.)</vt:lpstr>
      <vt:lpstr>Data Analysis  (Cont.)</vt:lpstr>
      <vt:lpstr>Data Analysis  (Cont.)</vt:lpstr>
      <vt:lpstr>Data Analysis  (Cont.)</vt:lpstr>
      <vt:lpstr>Data Analysis  (Cont.)</vt:lpstr>
      <vt:lpstr>Findings</vt:lpstr>
      <vt:lpstr>Post  Mortem </vt:lpstr>
      <vt:lpstr>Audience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Free Throws</dc:title>
  <dc:creator>Chidera Nwaubi</dc:creator>
  <cp:lastModifiedBy>Chidera Nwaubi</cp:lastModifiedBy>
  <cp:revision>5</cp:revision>
  <dcterms:created xsi:type="dcterms:W3CDTF">2019-04-12T01:05:40Z</dcterms:created>
  <dcterms:modified xsi:type="dcterms:W3CDTF">2019-04-12T01:39:35Z</dcterms:modified>
</cp:coreProperties>
</file>