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2" r:id="rId1"/>
    <p:sldMasterId id="2147483698" r:id="rId2"/>
    <p:sldMasterId id="2147483706" r:id="rId3"/>
    <p:sldMasterId id="2147483690" r:id="rId4"/>
    <p:sldMasterId id="2147483681" r:id="rId5"/>
    <p:sldMasterId id="2147483671" r:id="rId6"/>
  </p:sldMasterIdLst>
  <p:notesMasterIdLst>
    <p:notesMasterId r:id="rId61"/>
  </p:notesMasterIdLst>
  <p:handoutMasterIdLst>
    <p:handoutMasterId r:id="rId62"/>
  </p:handoutMasterIdLst>
  <p:sldIdLst>
    <p:sldId id="489" r:id="rId7"/>
    <p:sldId id="257" r:id="rId8"/>
    <p:sldId id="258" r:id="rId9"/>
    <p:sldId id="537" r:id="rId10"/>
    <p:sldId id="437" r:id="rId11"/>
    <p:sldId id="412" r:id="rId12"/>
    <p:sldId id="434" r:id="rId13"/>
    <p:sldId id="546" r:id="rId14"/>
    <p:sldId id="436" r:id="rId15"/>
    <p:sldId id="415" r:id="rId16"/>
    <p:sldId id="416" r:id="rId17"/>
    <p:sldId id="417" r:id="rId18"/>
    <p:sldId id="441" r:id="rId19"/>
    <p:sldId id="442" r:id="rId20"/>
    <p:sldId id="443" r:id="rId21"/>
    <p:sldId id="540" r:id="rId22"/>
    <p:sldId id="529" r:id="rId23"/>
    <p:sldId id="530" r:id="rId24"/>
    <p:sldId id="444" r:id="rId25"/>
    <p:sldId id="481" r:id="rId26"/>
    <p:sldId id="482" r:id="rId27"/>
    <p:sldId id="483" r:id="rId28"/>
    <p:sldId id="484" r:id="rId29"/>
    <p:sldId id="450" r:id="rId30"/>
    <p:sldId id="539" r:id="rId31"/>
    <p:sldId id="538" r:id="rId32"/>
    <p:sldId id="541" r:id="rId33"/>
    <p:sldId id="542" r:id="rId34"/>
    <p:sldId id="543" r:id="rId35"/>
    <p:sldId id="451" r:id="rId36"/>
    <p:sldId id="413" r:id="rId37"/>
    <p:sldId id="452" r:id="rId38"/>
    <p:sldId id="453" r:id="rId39"/>
    <p:sldId id="485" r:id="rId40"/>
    <p:sldId id="547" r:id="rId41"/>
    <p:sldId id="457" r:id="rId42"/>
    <p:sldId id="511" r:id="rId43"/>
    <p:sldId id="439" r:id="rId44"/>
    <p:sldId id="459" r:id="rId45"/>
    <p:sldId id="460" r:id="rId46"/>
    <p:sldId id="549" r:id="rId47"/>
    <p:sldId id="545" r:id="rId48"/>
    <p:sldId id="548" r:id="rId49"/>
    <p:sldId id="544" r:id="rId50"/>
    <p:sldId id="512" r:id="rId51"/>
    <p:sldId id="515" r:id="rId52"/>
    <p:sldId id="461" r:id="rId53"/>
    <p:sldId id="516" r:id="rId54"/>
    <p:sldId id="519" r:id="rId55"/>
    <p:sldId id="462" r:id="rId56"/>
    <p:sldId id="463" r:id="rId57"/>
    <p:sldId id="520" r:id="rId58"/>
    <p:sldId id="487" r:id="rId59"/>
    <p:sldId id="27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3E3F9"/>
    <a:srgbClr val="D5FCFF"/>
    <a:srgbClr val="CAD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93" autoAdjust="0"/>
    <p:restoredTop sz="90570" autoAdjust="0"/>
  </p:normalViewPr>
  <p:slideViewPr>
    <p:cSldViewPr snapToGrid="0" snapToObjects="1">
      <p:cViewPr varScale="1">
        <p:scale>
          <a:sx n="44" d="100"/>
          <a:sy n="44" d="100"/>
        </p:scale>
        <p:origin x="496"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66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B43721-2BB9-E449-8855-DB1EDB7A7F90}" type="datetime1">
              <a:rPr lang="en-US" smtClean="0"/>
              <a:pPr/>
              <a:t>5/21/2015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19E37F-65DF-2F40-B86C-0D95321FD04A}" type="slidenum">
              <a:rPr lang="en-US" smtClean="0"/>
              <a:pPr/>
              <a:t>‹#›</a:t>
            </a:fld>
            <a:endParaRPr lang="en-US" dirty="0"/>
          </a:p>
        </p:txBody>
      </p:sp>
    </p:spTree>
    <p:extLst>
      <p:ext uri="{BB962C8B-B14F-4D97-AF65-F5344CB8AC3E}">
        <p14:creationId xmlns:p14="http://schemas.microsoft.com/office/powerpoint/2010/main" val="9091285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16B40F-1D48-214C-B3ED-13D83F74CBD9}" type="datetime1">
              <a:rPr lang="en-US" smtClean="0"/>
              <a:pPr/>
              <a:t>5/21/2015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7A0A4-37F0-1340-86CA-F84E6CE4BF24}" type="slidenum">
              <a:rPr lang="en-US" smtClean="0"/>
              <a:pPr/>
              <a:t>‹#›</a:t>
            </a:fld>
            <a:endParaRPr lang="en-US" dirty="0"/>
          </a:p>
        </p:txBody>
      </p:sp>
    </p:spTree>
    <p:extLst>
      <p:ext uri="{BB962C8B-B14F-4D97-AF65-F5344CB8AC3E}">
        <p14:creationId xmlns:p14="http://schemas.microsoft.com/office/powerpoint/2010/main" val="25295844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
        <p:nvSpPr>
          <p:cNvPr id="665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95506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79712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
        <p:nvSpPr>
          <p:cNvPr id="665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3975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243694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400274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17427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286033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387A0A4-37F0-1340-86CA-F84E6CE4BF24}" type="slidenum">
              <a:rPr lang="en-US" smtClean="0"/>
              <a:pPr/>
              <a:t>22</a:t>
            </a:fld>
            <a:endParaRPr lang="en-US" dirty="0"/>
          </a:p>
        </p:txBody>
      </p:sp>
    </p:spTree>
    <p:extLst>
      <p:ext uri="{BB962C8B-B14F-4D97-AF65-F5344CB8AC3E}">
        <p14:creationId xmlns:p14="http://schemas.microsoft.com/office/powerpoint/2010/main" val="274751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387A0A4-37F0-1340-86CA-F84E6CE4BF24}" type="slidenum">
              <a:rPr lang="en-US" smtClean="0"/>
              <a:pPr/>
              <a:t>25</a:t>
            </a:fld>
            <a:endParaRPr lang="en-US" dirty="0"/>
          </a:p>
        </p:txBody>
      </p:sp>
    </p:spTree>
    <p:extLst>
      <p:ext uri="{BB962C8B-B14F-4D97-AF65-F5344CB8AC3E}">
        <p14:creationId xmlns:p14="http://schemas.microsoft.com/office/powerpoint/2010/main" val="104517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
        <p:nvSpPr>
          <p:cNvPr id="665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5092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0438"/>
            <a:ext cx="7772400" cy="1719738"/>
          </a:xfrm>
        </p:spPr>
        <p:txBody>
          <a:bodyPr anchor="b"/>
          <a:lstStyle/>
          <a:p>
            <a:r>
              <a:rPr lang="en-AU" dirty="0" smtClean="0"/>
              <a:t>Click to edit Master title style</a:t>
            </a:r>
            <a:endParaRPr lang="en-US" dirty="0"/>
          </a:p>
        </p:txBody>
      </p:sp>
      <p:sp>
        <p:nvSpPr>
          <p:cNvPr id="3" name="Subtitle 2"/>
          <p:cNvSpPr>
            <a:spLocks noGrp="1"/>
          </p:cNvSpPr>
          <p:nvPr>
            <p:ph type="subTitle" idx="1"/>
          </p:nvPr>
        </p:nvSpPr>
        <p:spPr>
          <a:xfrm>
            <a:off x="685800" y="3395377"/>
            <a:ext cx="7772400" cy="2243423"/>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0070C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lvl1pPr>
              <a:defRPr>
                <a:solidFill>
                  <a:srgbClr val="0070C0"/>
                </a:solidFill>
                <a:latin typeface="Tahoma" pitchFamily="34" charset="0"/>
                <a:cs typeface="Tahoma" pitchFamily="34" charset="0"/>
              </a:defRPr>
            </a:lvl1pPr>
            <a:lvl2pPr>
              <a:buFont typeface="Wingdings" pitchFamily="2" charset="2"/>
              <a:buChar char="§"/>
              <a:defRPr>
                <a:solidFill>
                  <a:srgbClr val="0070C0"/>
                </a:solidFill>
                <a:latin typeface="Tahoma" pitchFamily="34" charset="0"/>
                <a:cs typeface="Tahoma" pitchFamily="34" charset="0"/>
              </a:defRPr>
            </a:lvl2pPr>
            <a:lvl3pPr>
              <a:defRPr>
                <a:solidFill>
                  <a:srgbClr val="0070C0"/>
                </a:solidFill>
                <a:latin typeface="Tahoma" pitchFamily="34" charset="0"/>
                <a:cs typeface="Tahoma" pitchFamily="34" charset="0"/>
              </a:defRPr>
            </a:lvl3pPr>
            <a:lvl4pPr>
              <a:defRPr>
                <a:solidFill>
                  <a:srgbClr val="0070C0"/>
                </a:solidFill>
                <a:latin typeface="Tahoma" pitchFamily="34" charset="0"/>
                <a:cs typeface="Tahoma" pitchFamily="34" charset="0"/>
              </a:defRPr>
            </a:lvl4pPr>
            <a:lvl5pPr>
              <a:defRPr>
                <a:solidFill>
                  <a:srgbClr val="0070C0"/>
                </a:solidFill>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0BBEAF0-27BE-4565-9190-DD17E7131A0C}" type="slidenum">
              <a:rPr lang="en-US"/>
              <a:pPr>
                <a:defRPr/>
              </a:pPr>
              <a:t>‹#›</a:t>
            </a:fld>
            <a:endParaRPr lang="en-US"/>
          </a:p>
        </p:txBody>
      </p:sp>
    </p:spTree>
    <p:extLst>
      <p:ext uri="{BB962C8B-B14F-4D97-AF65-F5344CB8AC3E}">
        <p14:creationId xmlns:p14="http://schemas.microsoft.com/office/powerpoint/2010/main" val="38282831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a:xfrm>
            <a:off x="6172200" y="6191250"/>
            <a:ext cx="2476500" cy="476250"/>
          </a:xfrm>
          <a:prstGeom prst="rect">
            <a:avLst/>
          </a:prstGeom>
        </p:spPr>
        <p:txBody>
          <a:bodyPr/>
          <a:lstStyle>
            <a:lvl1pPr>
              <a:defRPr/>
            </a:lvl1pPr>
          </a:lstStyle>
          <a:p>
            <a:pPr>
              <a:defRPr/>
            </a:pPr>
            <a:fld id="{17E8F9A4-06F0-48C2-B70E-2FB59A192D7A}" type="datetimeFigureOut">
              <a:rPr lang="en-US"/>
              <a:pPr>
                <a:defRPr/>
              </a:pPr>
              <a:t>5/21/2015</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B1E68875-F938-4FB3-8525-0D737C682AA7}" type="slidenum">
              <a:rPr lang="en-US" altLang="en-US"/>
              <a:pPr/>
              <a:t>‹#›</a:t>
            </a:fld>
            <a:endParaRPr lang="en-US" altLang="en-US"/>
          </a:p>
        </p:txBody>
      </p:sp>
    </p:spTree>
    <p:extLst>
      <p:ext uri="{BB962C8B-B14F-4D97-AF65-F5344CB8AC3E}">
        <p14:creationId xmlns:p14="http://schemas.microsoft.com/office/powerpoint/2010/main" val="2328180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0438"/>
            <a:ext cx="7772400" cy="1719738"/>
          </a:xfrm>
        </p:spPr>
        <p:txBody>
          <a:bodyPr anchor="b"/>
          <a:lstStyle/>
          <a:p>
            <a:r>
              <a:rPr lang="en-AU" dirty="0" smtClean="0"/>
              <a:t>Click to edit Master title style</a:t>
            </a:r>
            <a:endParaRPr lang="en-US" dirty="0"/>
          </a:p>
        </p:txBody>
      </p:sp>
      <p:sp>
        <p:nvSpPr>
          <p:cNvPr id="3" name="Subtitle 2"/>
          <p:cNvSpPr>
            <a:spLocks noGrp="1"/>
          </p:cNvSpPr>
          <p:nvPr>
            <p:ph type="subTitle" idx="1"/>
          </p:nvPr>
        </p:nvSpPr>
        <p:spPr>
          <a:xfrm>
            <a:off x="685800" y="3395377"/>
            <a:ext cx="7772400" cy="224342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
        <p:nvSpPr>
          <p:cNvPr id="5" name="Footer Placeholder 4"/>
          <p:cNvSpPr>
            <a:spLocks noGrp="1"/>
          </p:cNvSpPr>
          <p:nvPr>
            <p:ph type="ftr" sz="quarter" idx="11"/>
          </p:nvPr>
        </p:nvSpPr>
        <p:spPr>
          <a:xfrm>
            <a:off x="685800" y="6172178"/>
            <a:ext cx="5562600" cy="227542"/>
          </a:xfrm>
        </p:spPr>
        <p:txBody>
          <a:bodyPr/>
          <a:lstStyle/>
          <a:p>
            <a:endParaRPr lang="en-US" dirty="0"/>
          </a:p>
        </p:txBody>
      </p:sp>
      <p:sp>
        <p:nvSpPr>
          <p:cNvPr id="6" name="Slide Number Placeholder 5"/>
          <p:cNvSpPr>
            <a:spLocks noGrp="1"/>
          </p:cNvSpPr>
          <p:nvPr>
            <p:ph type="sldNum" sz="quarter" idx="12"/>
          </p:nvPr>
        </p:nvSpPr>
        <p:spPr>
          <a:xfrm>
            <a:off x="685800" y="6463093"/>
            <a:ext cx="2133600" cy="227542"/>
          </a:xfrm>
        </p:spPr>
        <p:txBody>
          <a:bodyPr/>
          <a:lstStyle>
            <a:lvl1pPr algn="l">
              <a:defRPr/>
            </a:lvl1pPr>
          </a:lstStyle>
          <a:p>
            <a:fld id="{AF84E19B-D82B-AB45-8F97-CE85449579E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smtClean="0"/>
              <a:t>Click to edit Master title style</a:t>
            </a:r>
            <a:endParaRPr lang="en-US" dirty="0"/>
          </a:p>
        </p:txBody>
      </p:sp>
      <p:sp>
        <p:nvSpPr>
          <p:cNvPr id="3" name="Content Placeholder 2"/>
          <p:cNvSpPr>
            <a:spLocks noGrp="1"/>
          </p:cNvSpPr>
          <p:nvPr>
            <p:ph idx="1"/>
          </p:nvPr>
        </p:nvSpPr>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AU"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1"/>
            </a:lvl1pPr>
          </a:lstStyle>
          <a:p>
            <a:r>
              <a:rPr lang="en-AU"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00600"/>
            <a:ext cx="8229600" cy="566738"/>
          </a:xfrm>
        </p:spPr>
        <p:txBody>
          <a:bodyPr anchor="b"/>
          <a:lstStyle>
            <a:lvl1pPr algn="l">
              <a:defRPr sz="2000" b="1"/>
            </a:lvl1pPr>
          </a:lstStyle>
          <a:p>
            <a:r>
              <a:rPr lang="en-AU" dirty="0" smtClean="0"/>
              <a:t>Click to edit Master title style</a:t>
            </a:r>
            <a:endParaRPr lang="en-US" dirty="0"/>
          </a:p>
        </p:txBody>
      </p:sp>
      <p:sp>
        <p:nvSpPr>
          <p:cNvPr id="3" name="Picture Placeholder 2"/>
          <p:cNvSpPr>
            <a:spLocks noGrp="1"/>
          </p:cNvSpPr>
          <p:nvPr>
            <p:ph type="pic" idx="1"/>
          </p:nvPr>
        </p:nvSpPr>
        <p:spPr>
          <a:xfrm>
            <a:off x="457200" y="612775"/>
            <a:ext cx="8229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smtClean="0"/>
              <a:t>Click icon to add picture</a:t>
            </a:r>
            <a:endParaRPr lang="en-US" dirty="0"/>
          </a:p>
        </p:txBody>
      </p:sp>
      <p:sp>
        <p:nvSpPr>
          <p:cNvPr id="4" name="Text Placeholder 3"/>
          <p:cNvSpPr>
            <a:spLocks noGrp="1"/>
          </p:cNvSpPr>
          <p:nvPr>
            <p:ph type="body" sz="half" idx="2"/>
          </p:nvPr>
        </p:nvSpPr>
        <p:spPr>
          <a:xfrm>
            <a:off x="457200" y="5367338"/>
            <a:ext cx="8229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0438"/>
            <a:ext cx="7772400" cy="1719738"/>
          </a:xfrm>
        </p:spPr>
        <p:txBody>
          <a:bodyPr anchor="b"/>
          <a:lstStyle/>
          <a:p>
            <a:r>
              <a:rPr lang="en-AU" dirty="0" smtClean="0"/>
              <a:t>Click to edit Master title style</a:t>
            </a:r>
            <a:endParaRPr lang="en-US" dirty="0"/>
          </a:p>
        </p:txBody>
      </p:sp>
      <p:sp>
        <p:nvSpPr>
          <p:cNvPr id="3" name="Subtitle 2"/>
          <p:cNvSpPr>
            <a:spLocks noGrp="1"/>
          </p:cNvSpPr>
          <p:nvPr>
            <p:ph type="subTitle" idx="1"/>
          </p:nvPr>
        </p:nvSpPr>
        <p:spPr>
          <a:xfrm>
            <a:off x="685800" y="3395377"/>
            <a:ext cx="7772400" cy="224342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smtClean="0"/>
              <a:t>Click to edit Master title style</a:t>
            </a:r>
            <a:endParaRPr lang="en-US" dirty="0"/>
          </a:p>
        </p:txBody>
      </p:sp>
      <p:sp>
        <p:nvSpPr>
          <p:cNvPr id="3" name="Content Placeholder 2"/>
          <p:cNvSpPr>
            <a:spLocks noGrp="1"/>
          </p:cNvSpPr>
          <p:nvPr>
            <p:ph idx="1"/>
          </p:nvPr>
        </p:nvSpPr>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smtClean="0"/>
              <a:t>Click to edit Master title style</a:t>
            </a:r>
            <a:endParaRPr lang="en-US" dirty="0"/>
          </a:p>
        </p:txBody>
      </p:sp>
      <p:sp>
        <p:nvSpPr>
          <p:cNvPr id="3" name="Content Placeholder 2"/>
          <p:cNvSpPr>
            <a:spLocks noGrp="1"/>
          </p:cNvSpPr>
          <p:nvPr>
            <p:ph idx="1"/>
          </p:nvPr>
        </p:nvSpPr>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AU"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1"/>
            </a:lvl1pPr>
          </a:lstStyle>
          <a:p>
            <a:r>
              <a:rPr lang="en-AU"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00600"/>
            <a:ext cx="8229600" cy="566738"/>
          </a:xfrm>
        </p:spPr>
        <p:txBody>
          <a:bodyPr anchor="b"/>
          <a:lstStyle>
            <a:lvl1pPr algn="l">
              <a:defRPr sz="2000" b="1"/>
            </a:lvl1pPr>
          </a:lstStyle>
          <a:p>
            <a:r>
              <a:rPr lang="en-AU" dirty="0" smtClean="0"/>
              <a:t>Click to edit Master title style</a:t>
            </a:r>
            <a:endParaRPr lang="en-US" dirty="0"/>
          </a:p>
        </p:txBody>
      </p:sp>
      <p:sp>
        <p:nvSpPr>
          <p:cNvPr id="3" name="Picture Placeholder 2"/>
          <p:cNvSpPr>
            <a:spLocks noGrp="1"/>
          </p:cNvSpPr>
          <p:nvPr>
            <p:ph type="pic" idx="1"/>
          </p:nvPr>
        </p:nvSpPr>
        <p:spPr>
          <a:xfrm>
            <a:off x="457200" y="612775"/>
            <a:ext cx="8229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smtClean="0"/>
              <a:t>Click icon to add picture</a:t>
            </a:r>
            <a:endParaRPr lang="en-US" dirty="0"/>
          </a:p>
        </p:txBody>
      </p:sp>
      <p:sp>
        <p:nvSpPr>
          <p:cNvPr id="4" name="Text Placeholder 3"/>
          <p:cNvSpPr>
            <a:spLocks noGrp="1"/>
          </p:cNvSpPr>
          <p:nvPr>
            <p:ph type="body" sz="half" idx="2"/>
          </p:nvPr>
        </p:nvSpPr>
        <p:spPr>
          <a:xfrm>
            <a:off x="457200" y="5367338"/>
            <a:ext cx="8229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p>
            <a:r>
              <a:rPr lang="en-AU" dirty="0" smtClean="0"/>
              <a:t>Click to edit Master title style</a:t>
            </a:r>
            <a:endParaRPr lang="en-US" dirty="0"/>
          </a:p>
        </p:txBody>
      </p:sp>
      <p:sp>
        <p:nvSpPr>
          <p:cNvPr id="3" name="Subtitle 2"/>
          <p:cNvSpPr>
            <a:spLocks noGrp="1"/>
          </p:cNvSpPr>
          <p:nvPr>
            <p:ph type="subTitle" idx="1"/>
          </p:nvPr>
        </p:nvSpPr>
        <p:spPr>
          <a:xfrm>
            <a:off x="685800" y="3716867"/>
            <a:ext cx="7772400" cy="192193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36A965-BE18-DA4B-B9B1-3D3097AE7885}"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36A965-BE18-DA4B-B9B1-3D3097AE7885}"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36A965-BE18-DA4B-B9B1-3D3097AE7885}"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36A965-BE18-DA4B-B9B1-3D3097AE788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36A965-BE18-DA4B-B9B1-3D3097AE7885}"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1"/>
            </a:lvl1pPr>
          </a:lstStyle>
          <a:p>
            <a:r>
              <a:rPr lang="en-AU" dirty="0" smtClean="0"/>
              <a:t>Click to edit Master title style</a:t>
            </a:r>
            <a:endParaRPr lang="en-US" dirty="0"/>
          </a:p>
        </p:txBody>
      </p:sp>
      <p:sp>
        <p:nvSpPr>
          <p:cNvPr id="3" name="Content Placeholder 2"/>
          <p:cNvSpPr>
            <a:spLocks noGrp="1"/>
          </p:cNvSpPr>
          <p:nvPr>
            <p:ph idx="1"/>
          </p:nvPr>
        </p:nvSpPr>
        <p:spPr>
          <a:xfrm>
            <a:off x="3575050" y="273050"/>
            <a:ext cx="5111750" cy="5687483"/>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36A965-BE18-DA4B-B9B1-3D3097AE7885}" type="slidenum">
              <a:rPr lang="en-US" smtClean="0"/>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00600"/>
            <a:ext cx="8322732" cy="566738"/>
          </a:xfrm>
        </p:spPr>
        <p:txBody>
          <a:bodyPr anchor="b"/>
          <a:lstStyle>
            <a:lvl1pPr algn="l">
              <a:defRPr sz="2000" b="1"/>
            </a:lvl1pPr>
          </a:lstStyle>
          <a:p>
            <a:r>
              <a:rPr lang="en-AU" dirty="0" smtClean="0"/>
              <a:t>Click to edit Master title style</a:t>
            </a:r>
            <a:endParaRPr lang="en-US" dirty="0"/>
          </a:p>
        </p:txBody>
      </p:sp>
      <p:sp>
        <p:nvSpPr>
          <p:cNvPr id="3" name="Picture Placeholder 2"/>
          <p:cNvSpPr>
            <a:spLocks noGrp="1"/>
          </p:cNvSpPr>
          <p:nvPr>
            <p:ph type="pic" idx="1"/>
          </p:nvPr>
        </p:nvSpPr>
        <p:spPr>
          <a:xfrm>
            <a:off x="457199" y="612775"/>
            <a:ext cx="832273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57200" y="5367338"/>
            <a:ext cx="8322732" cy="61859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36A965-BE18-DA4B-B9B1-3D3097AE788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0438"/>
            <a:ext cx="7772400" cy="1719738"/>
          </a:xfrm>
        </p:spPr>
        <p:txBody>
          <a:bodyPr anchor="b"/>
          <a:lstStyle/>
          <a:p>
            <a:r>
              <a:rPr lang="en-AU" dirty="0" smtClean="0"/>
              <a:t>Click to edit Master title style</a:t>
            </a:r>
            <a:endParaRPr lang="en-US" dirty="0"/>
          </a:p>
        </p:txBody>
      </p:sp>
      <p:sp>
        <p:nvSpPr>
          <p:cNvPr id="3" name="Subtitle 2"/>
          <p:cNvSpPr>
            <a:spLocks noGrp="1"/>
          </p:cNvSpPr>
          <p:nvPr>
            <p:ph type="subTitle" idx="1"/>
          </p:nvPr>
        </p:nvSpPr>
        <p:spPr>
          <a:xfrm>
            <a:off x="685800" y="3395377"/>
            <a:ext cx="7772400" cy="2243423"/>
          </a:xfrm>
        </p:spPr>
        <p:txBody>
          <a:bodyPr/>
          <a:lstStyle>
            <a:lvl1pPr marL="0" indent="0" algn="l">
              <a:buNone/>
              <a:defRPr>
                <a:solidFill>
                  <a:srgbClr val="77787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smtClean="0"/>
              <a:t>Click to edit Master title style</a:t>
            </a:r>
            <a:endParaRPr lang="en-US" dirty="0"/>
          </a:p>
        </p:txBody>
      </p:sp>
      <p:sp>
        <p:nvSpPr>
          <p:cNvPr id="3" name="Content Placeholder 2"/>
          <p:cNvSpPr>
            <a:spLocks noGrp="1"/>
          </p:cNvSpPr>
          <p:nvPr>
            <p:ph idx="1"/>
          </p:nvPr>
        </p:nvSpPr>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Slide Number Placeholder 4"/>
          <p:cNvSpPr>
            <a:spLocks noGrp="1"/>
          </p:cNvSpPr>
          <p:nvPr>
            <p:ph type="sldNum" sz="quarter" idx="12"/>
          </p:nvPr>
        </p:nvSpPr>
        <p:spPr>
          <a:xfrm>
            <a:off x="2941659" y="6224056"/>
            <a:ext cx="931333" cy="227542"/>
          </a:xfrm>
        </p:spPr>
        <p:txBody>
          <a:bodyPr/>
          <a:lstStyle/>
          <a:p>
            <a:fld id="{AF84E19B-D82B-AB45-8F97-CE85449579E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63600"/>
            <a:ext cx="8229600" cy="4165599"/>
          </a:xfrm>
        </p:spPr>
        <p:txBody>
          <a:bodyPr anchor="ctr"/>
          <a:lstStyle/>
          <a:p>
            <a:r>
              <a:rPr lang="en-AU"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0438"/>
            <a:ext cx="7772400" cy="1719738"/>
          </a:xfrm>
        </p:spPr>
        <p:txBody>
          <a:bodyPr anchor="b"/>
          <a:lstStyle/>
          <a:p>
            <a:r>
              <a:rPr lang="en-AU" dirty="0" smtClean="0"/>
              <a:t>Click to edit Master title style</a:t>
            </a:r>
            <a:endParaRPr lang="en-US" dirty="0"/>
          </a:p>
        </p:txBody>
      </p:sp>
      <p:sp>
        <p:nvSpPr>
          <p:cNvPr id="3" name="Subtitle 2"/>
          <p:cNvSpPr>
            <a:spLocks noGrp="1"/>
          </p:cNvSpPr>
          <p:nvPr>
            <p:ph type="subTitle" idx="1"/>
          </p:nvPr>
        </p:nvSpPr>
        <p:spPr>
          <a:xfrm>
            <a:off x="685800" y="3395377"/>
            <a:ext cx="7772400" cy="2243423"/>
          </a:xfrm>
        </p:spPr>
        <p:txBody>
          <a:bodyPr/>
          <a:lstStyle>
            <a:lvl1pPr marL="0" indent="0" algn="l">
              <a:buNone/>
              <a:defRPr>
                <a:solidFill>
                  <a:srgbClr val="77787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
        <p:nvSpPr>
          <p:cNvPr id="5" name="Footer Placeholder 4"/>
          <p:cNvSpPr>
            <a:spLocks noGrp="1"/>
          </p:cNvSpPr>
          <p:nvPr>
            <p:ph type="ftr" sz="quarter" idx="11"/>
          </p:nvPr>
        </p:nvSpPr>
        <p:spPr>
          <a:xfrm>
            <a:off x="457200" y="5842081"/>
            <a:ext cx="3530600" cy="227542"/>
          </a:xfrm>
        </p:spPr>
        <p:txBody>
          <a:bodyPr/>
          <a:lstStyle/>
          <a:p>
            <a:r>
              <a:rPr lang="en-US" dirty="0" smtClean="0"/>
              <a:t>Software Development and Testing</a:t>
            </a:r>
            <a:endParaRPr lang="en-US" dirty="0"/>
          </a:p>
        </p:txBody>
      </p:sp>
      <p:sp>
        <p:nvSpPr>
          <p:cNvPr id="6" name="Slide Number Placeholder 5"/>
          <p:cNvSpPr>
            <a:spLocks noGrp="1"/>
          </p:cNvSpPr>
          <p:nvPr>
            <p:ph type="sldNum" sz="quarter" idx="12"/>
          </p:nvPr>
        </p:nvSpPr>
        <p:spPr>
          <a:xfrm>
            <a:off x="457200" y="6272904"/>
            <a:ext cx="931333" cy="227542"/>
          </a:xfrm>
        </p:spPr>
        <p:txBody>
          <a:bodyPr/>
          <a:lstStyle>
            <a:lvl1pPr algn="l">
              <a:defRPr/>
            </a:lvl1pPr>
          </a:lstStyle>
          <a:p>
            <a:fld id="{AF84E19B-D82B-AB45-8F97-CE85449579E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27099"/>
            <a:ext cx="8229600" cy="1143000"/>
          </a:xfrm>
        </p:spPr>
        <p:txBody>
          <a:bodyPr anchor="t"/>
          <a:lstStyle>
            <a:lvl1pPr>
              <a:defRPr>
                <a:solidFill>
                  <a:schemeClr val="tx1"/>
                </a:solidFill>
              </a:defRPr>
            </a:lvl1pPr>
          </a:lstStyle>
          <a:p>
            <a:r>
              <a:rPr lang="en-AU" dirty="0" smtClean="0"/>
              <a:t>Click to edit Master title style</a:t>
            </a:r>
            <a:endParaRPr lang="en-US" dirty="0"/>
          </a:p>
        </p:txBody>
      </p:sp>
      <p:sp>
        <p:nvSpPr>
          <p:cNvPr id="3" name="Content Placeholder 2"/>
          <p:cNvSpPr>
            <a:spLocks noGrp="1"/>
          </p:cNvSpPr>
          <p:nvPr>
            <p:ph idx="1"/>
          </p:nvPr>
        </p:nvSpPr>
        <p:spPr>
          <a:xfrm>
            <a:off x="457200" y="2196468"/>
            <a:ext cx="8229600" cy="3467732"/>
          </a:xfrm>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Footer Placeholder 4"/>
          <p:cNvSpPr>
            <a:spLocks noGrp="1"/>
          </p:cNvSpPr>
          <p:nvPr>
            <p:ph type="ftr" sz="quarter" idx="11"/>
          </p:nvPr>
        </p:nvSpPr>
        <p:spPr>
          <a:xfrm>
            <a:off x="457200" y="5996514"/>
            <a:ext cx="3530600" cy="227542"/>
          </a:xfrm>
        </p:spPr>
        <p:txBody>
          <a:bodyPr/>
          <a:lstStyle>
            <a:lvl1pPr>
              <a:defRPr sz="1200">
                <a:solidFill>
                  <a:schemeClr val="bg1">
                    <a:lumMod val="50000"/>
                  </a:schemeClr>
                </a:solidFill>
              </a:defRPr>
            </a:lvl1pPr>
          </a:lstStyle>
          <a:p>
            <a:r>
              <a:rPr lang="en-US" dirty="0" smtClean="0"/>
              <a:t>Unit testing</a:t>
            </a:r>
          </a:p>
        </p:txBody>
      </p:sp>
      <p:sp>
        <p:nvSpPr>
          <p:cNvPr id="6" name="Slide Number Placeholder 5"/>
          <p:cNvSpPr>
            <a:spLocks noGrp="1"/>
          </p:cNvSpPr>
          <p:nvPr>
            <p:ph type="sldNum" sz="quarter" idx="12"/>
          </p:nvPr>
        </p:nvSpPr>
        <p:spPr>
          <a:xfrm>
            <a:off x="457200" y="6246484"/>
            <a:ext cx="931333" cy="227542"/>
          </a:xfrm>
        </p:spPr>
        <p:txBody>
          <a:bodyPr/>
          <a:lstStyle>
            <a:lvl1pPr algn="l">
              <a:defRPr sz="1200"/>
            </a:lvl1pPr>
          </a:lstStyle>
          <a:p>
            <a:fld id="{AF84E19B-D82B-AB45-8F97-CE85449579E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tx1"/>
                </a:solidFill>
              </a:defRPr>
            </a:lvl1pPr>
          </a:lstStyle>
          <a:p>
            <a:r>
              <a:rPr lang="en-AU" dirty="0"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84E19B-D82B-AB45-8F97-CE85449579E6}"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701799"/>
            <a:ext cx="8229600" cy="1143000"/>
          </a:xfrm>
          <a:prstGeom prst="rect">
            <a:avLst/>
          </a:prstGeom>
        </p:spPr>
        <p:txBody>
          <a:bodyPr vert="horz" lIns="91440" tIns="45720" rIns="91440" bIns="45720" rtlCol="0" anchor="b">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2980267"/>
            <a:ext cx="8229600" cy="2531533"/>
          </a:xfrm>
          <a:prstGeom prst="rect">
            <a:avLst/>
          </a:prstGeom>
        </p:spPr>
        <p:txBody>
          <a:bodyPr vert="horz" lIns="91440" tIns="4572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7" name="TextBox 6"/>
          <p:cNvSpPr txBox="1"/>
          <p:nvPr userDrawn="1"/>
        </p:nvSpPr>
        <p:spPr>
          <a:xfrm>
            <a:off x="457200" y="330200"/>
            <a:ext cx="8229600" cy="369332"/>
          </a:xfrm>
          <a:prstGeom prst="rect">
            <a:avLst/>
          </a:prstGeom>
          <a:noFill/>
        </p:spPr>
        <p:txBody>
          <a:bodyPr wrap="square" rtlCol="0">
            <a:spAutoFit/>
          </a:bodyPr>
          <a:lstStyle/>
          <a:p>
            <a:pPr algn="r"/>
            <a:r>
              <a:rPr lang="en-US" dirty="0" smtClean="0">
                <a:solidFill>
                  <a:schemeClr val="tx2"/>
                </a:solidFill>
              </a:rPr>
              <a:t>Faculty of Science and Technology</a:t>
            </a:r>
            <a:endParaRPr lang="en-US" dirty="0">
              <a:solidFill>
                <a:schemeClr val="tx2"/>
              </a:solidFill>
            </a:endParaRPr>
          </a:p>
        </p:txBody>
      </p:sp>
      <p:sp>
        <p:nvSpPr>
          <p:cNvPr id="5" name="Footer Placeholder 4"/>
          <p:cNvSpPr>
            <a:spLocks noGrp="1"/>
          </p:cNvSpPr>
          <p:nvPr>
            <p:ph type="ftr" sz="quarter" idx="3"/>
          </p:nvPr>
        </p:nvSpPr>
        <p:spPr>
          <a:xfrm>
            <a:off x="457200" y="6224056"/>
            <a:ext cx="3530600" cy="227542"/>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063067" y="6224056"/>
            <a:ext cx="931333" cy="227542"/>
          </a:xfrm>
          <a:prstGeom prst="rect">
            <a:avLst/>
          </a:prstGeom>
        </p:spPr>
        <p:txBody>
          <a:bodyPr vert="horz" lIns="91440" tIns="45720" rIns="91440" bIns="45720" rtlCol="0" anchor="ctr"/>
          <a:lstStyle>
            <a:lvl1pPr algn="r">
              <a:defRPr sz="1000">
                <a:solidFill>
                  <a:schemeClr val="tx1">
                    <a:tint val="75000"/>
                  </a:schemeClr>
                </a:solidFill>
              </a:defRPr>
            </a:lvl1pPr>
          </a:lstStyle>
          <a:p>
            <a:fld id="{AF84E19B-D82B-AB45-8F97-CE85449579E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rgbClr val="FFFFFF"/>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bg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701799"/>
            <a:ext cx="8229600" cy="1143000"/>
          </a:xfrm>
          <a:prstGeom prst="rect">
            <a:avLst/>
          </a:prstGeom>
        </p:spPr>
        <p:txBody>
          <a:bodyPr vert="horz" lIns="91440" tIns="45720" rIns="91440" bIns="45720" rtlCol="0" anchor="b">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2980267"/>
            <a:ext cx="8229600" cy="2531533"/>
          </a:xfrm>
          <a:prstGeom prst="rect">
            <a:avLst/>
          </a:prstGeom>
        </p:spPr>
        <p:txBody>
          <a:bodyPr vert="horz" lIns="91440" tIns="4572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TextBox 3"/>
          <p:cNvSpPr txBox="1"/>
          <p:nvPr userDrawn="1"/>
        </p:nvSpPr>
        <p:spPr>
          <a:xfrm>
            <a:off x="457200" y="330200"/>
            <a:ext cx="8229600" cy="369332"/>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Faculty of Science and Technology</a:t>
            </a:r>
          </a:p>
        </p:txBody>
      </p:sp>
      <p:sp>
        <p:nvSpPr>
          <p:cNvPr id="5" name="Slide Number Placeholder 4"/>
          <p:cNvSpPr>
            <a:spLocks noGrp="1"/>
          </p:cNvSpPr>
          <p:nvPr>
            <p:ph type="sldNum" sz="quarter" idx="4"/>
          </p:nvPr>
        </p:nvSpPr>
        <p:spPr>
          <a:xfrm>
            <a:off x="2758779" y="6110285"/>
            <a:ext cx="931333" cy="227542"/>
          </a:xfrm>
          <a:prstGeom prst="rect">
            <a:avLst/>
          </a:prstGeom>
        </p:spPr>
        <p:txBody>
          <a:bodyPr/>
          <a:lstStyle/>
          <a:p>
            <a:fld id="{AF84E19B-D82B-AB45-8F97-CE85449579E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tx1"/>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accent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accent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3pPr>
      <a:lvl4pPr marL="1600200" indent="-228600" algn="l" defTabSz="457200" rtl="0" eaLnBrk="1" latinLnBrk="0" hangingPunct="1">
        <a:spcBef>
          <a:spcPct val="20000"/>
        </a:spcBef>
        <a:buClr>
          <a:schemeClr val="bg1"/>
        </a:buClr>
        <a:buFont typeface="Lucida Grande"/>
        <a:buChar char="&gt;"/>
        <a:defRPr sz="2000" kern="1200">
          <a:solidFill>
            <a:schemeClr val="accen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701799"/>
            <a:ext cx="8229600" cy="1143000"/>
          </a:xfrm>
          <a:prstGeom prst="rect">
            <a:avLst/>
          </a:prstGeom>
        </p:spPr>
        <p:txBody>
          <a:bodyPr vert="horz" lIns="91440" tIns="45720" rIns="91440" bIns="45720" rtlCol="0" anchor="b">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2980267"/>
            <a:ext cx="8229600" cy="2531533"/>
          </a:xfrm>
          <a:prstGeom prst="rect">
            <a:avLst/>
          </a:prstGeom>
        </p:spPr>
        <p:txBody>
          <a:bodyPr vert="horz" lIns="91440" tIns="4572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7" name="TextBox 6"/>
          <p:cNvSpPr txBox="1"/>
          <p:nvPr userDrawn="1"/>
        </p:nvSpPr>
        <p:spPr>
          <a:xfrm>
            <a:off x="457200" y="330200"/>
            <a:ext cx="8229600" cy="369332"/>
          </a:xfrm>
          <a:prstGeom prst="rect">
            <a:avLst/>
          </a:prstGeom>
          <a:noFill/>
        </p:spPr>
        <p:txBody>
          <a:bodyPr wrap="square" rtlCol="0">
            <a:spAutoFit/>
          </a:bodyPr>
          <a:lstStyle/>
          <a:p>
            <a:pPr algn="r"/>
            <a:r>
              <a:rPr lang="en-US" dirty="0" smtClean="0">
                <a:solidFill>
                  <a:schemeClr val="tx2"/>
                </a:solidFill>
              </a:rPr>
              <a:t>Faculty of Science and Technology</a:t>
            </a:r>
            <a:endParaRPr lang="en-US" dirty="0">
              <a:solidFill>
                <a:schemeClr val="tx2"/>
              </a:solidFill>
            </a:endParaRPr>
          </a:p>
        </p:txBody>
      </p:sp>
      <p:sp>
        <p:nvSpPr>
          <p:cNvPr id="5" name="Footer Placeholder 4"/>
          <p:cNvSpPr>
            <a:spLocks noGrp="1"/>
          </p:cNvSpPr>
          <p:nvPr>
            <p:ph type="ftr" sz="quarter" idx="3"/>
          </p:nvPr>
        </p:nvSpPr>
        <p:spPr>
          <a:xfrm>
            <a:off x="457200" y="6224056"/>
            <a:ext cx="3530600" cy="227542"/>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063067" y="6224056"/>
            <a:ext cx="931333" cy="227542"/>
          </a:xfrm>
          <a:prstGeom prst="rect">
            <a:avLst/>
          </a:prstGeom>
        </p:spPr>
        <p:txBody>
          <a:bodyPr vert="horz" lIns="91440" tIns="45720" rIns="91440" bIns="45720" rtlCol="0" anchor="ctr"/>
          <a:lstStyle>
            <a:lvl1pPr algn="r">
              <a:defRPr sz="1000">
                <a:solidFill>
                  <a:schemeClr val="tx1">
                    <a:tint val="75000"/>
                  </a:schemeClr>
                </a:solidFill>
              </a:defRPr>
            </a:lvl1pPr>
          </a:lstStyle>
          <a:p>
            <a:fld id="{AF84E19B-D82B-AB45-8F97-CE85449579E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tx2"/>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accent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accent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3pPr>
      <a:lvl4pPr marL="1600200" indent="-228600" algn="l" defTabSz="457200" rtl="0" eaLnBrk="1" latinLnBrk="0" hangingPunct="1">
        <a:spcBef>
          <a:spcPct val="20000"/>
        </a:spcBef>
        <a:buClr>
          <a:schemeClr val="bg1"/>
        </a:buClr>
        <a:buFont typeface="Lucida Grande"/>
        <a:buChar char="&gt;"/>
        <a:defRPr sz="2000" kern="1200">
          <a:solidFill>
            <a:schemeClr val="accen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Footer Placeholder 4"/>
          <p:cNvSpPr>
            <a:spLocks noGrp="1"/>
          </p:cNvSpPr>
          <p:nvPr>
            <p:ph type="ftr" sz="quarter" idx="3"/>
          </p:nvPr>
        </p:nvSpPr>
        <p:spPr>
          <a:xfrm>
            <a:off x="457200" y="6463093"/>
            <a:ext cx="5562600" cy="227542"/>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Test Planning</a:t>
            </a:r>
            <a:endParaRPr lang="en-US" dirty="0"/>
          </a:p>
        </p:txBody>
      </p:sp>
      <p:sp>
        <p:nvSpPr>
          <p:cNvPr id="6" name="Slide Number Placeholder 5"/>
          <p:cNvSpPr>
            <a:spLocks noGrp="1"/>
          </p:cNvSpPr>
          <p:nvPr>
            <p:ph type="sldNum" sz="quarter" idx="4"/>
          </p:nvPr>
        </p:nvSpPr>
        <p:spPr>
          <a:xfrm>
            <a:off x="-304800" y="6463093"/>
            <a:ext cx="2133600" cy="227542"/>
          </a:xfrm>
          <a:prstGeom prst="rect">
            <a:avLst/>
          </a:prstGeom>
        </p:spPr>
        <p:txBody>
          <a:bodyPr vert="horz" lIns="91440" tIns="45720" rIns="91440" bIns="45720" rtlCol="0" anchor="ctr"/>
          <a:lstStyle>
            <a:lvl1pPr algn="r">
              <a:defRPr sz="1000">
                <a:solidFill>
                  <a:schemeClr val="tx1">
                    <a:tint val="75000"/>
                  </a:schemeClr>
                </a:solidFill>
              </a:defRPr>
            </a:lvl1pPr>
          </a:lstStyle>
          <a:p>
            <a:fld id="{AF84E19B-D82B-AB45-8F97-CE85449579E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tx2"/>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tx2"/>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777877"/>
          </a:solidFill>
          <a:latin typeface="+mn-lt"/>
          <a:ea typeface="+mn-ea"/>
          <a:cs typeface="+mn-cs"/>
        </a:defRPr>
      </a:lvl3pPr>
      <a:lvl4pPr marL="1600200" indent="-228600" algn="l" defTabSz="457200" rtl="0" eaLnBrk="1" latinLnBrk="0" hangingPunct="1">
        <a:spcBef>
          <a:spcPct val="20000"/>
        </a:spcBef>
        <a:buClr>
          <a:schemeClr val="accent1"/>
        </a:buClr>
        <a:buFont typeface="Lucida Grande"/>
        <a:buChar char="&gt;"/>
        <a:defRPr sz="2000" kern="1200">
          <a:solidFill>
            <a:srgbClr val="777877"/>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77787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8" r:id="rId6"/>
    <p:sldLayoutId id="2147483689" r:id="rId7"/>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tx2"/>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tx2"/>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777877"/>
          </a:solidFill>
          <a:latin typeface="+mn-lt"/>
          <a:ea typeface="+mn-ea"/>
          <a:cs typeface="+mn-cs"/>
        </a:defRPr>
      </a:lvl3pPr>
      <a:lvl4pPr marL="1600200" indent="-228600" algn="l" defTabSz="457200" rtl="0" eaLnBrk="1" latinLnBrk="0" hangingPunct="1">
        <a:spcBef>
          <a:spcPct val="20000"/>
        </a:spcBef>
        <a:buClr>
          <a:schemeClr val="accent1"/>
        </a:buClr>
        <a:buFont typeface="Lucida Grande"/>
        <a:buChar char="&gt;"/>
        <a:defRPr sz="2000" kern="1200">
          <a:solidFill>
            <a:srgbClr val="777877"/>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77787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1600200"/>
            <a:ext cx="8229600" cy="4334933"/>
          </a:xfrm>
          <a:prstGeom prst="rect">
            <a:avLst/>
          </a:prstGeom>
        </p:spPr>
        <p:txBody>
          <a:bodyPr vert="horz" lIns="91440" tIns="4572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Footer Placeholder 4"/>
          <p:cNvSpPr>
            <a:spLocks noGrp="1"/>
          </p:cNvSpPr>
          <p:nvPr>
            <p:ph type="ftr" sz="quarter" idx="3"/>
          </p:nvPr>
        </p:nvSpPr>
        <p:spPr>
          <a:xfrm>
            <a:off x="457200" y="6477000"/>
            <a:ext cx="4699000" cy="24447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257800" y="6477000"/>
            <a:ext cx="965200" cy="244475"/>
          </a:xfrm>
          <a:prstGeom prst="rect">
            <a:avLst/>
          </a:prstGeom>
        </p:spPr>
        <p:txBody>
          <a:bodyPr vert="horz" lIns="91440" tIns="45720" rIns="91440" bIns="45720" rtlCol="0" anchor="ctr"/>
          <a:lstStyle>
            <a:lvl1pPr algn="r">
              <a:defRPr sz="1000">
                <a:solidFill>
                  <a:schemeClr val="tx1">
                    <a:tint val="75000"/>
                  </a:schemeClr>
                </a:solidFill>
              </a:defRPr>
            </a:lvl1pPr>
          </a:lstStyle>
          <a:p>
            <a:fld id="{6936A965-BE18-DA4B-B9B1-3D3097AE788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9" r:id="rId6"/>
    <p:sldLayoutId id="2147483680" r:id="rId7"/>
  </p:sldLayoutIdLst>
  <p:hf hdr="0" dt="0"/>
  <p:txStyles>
    <p:titleStyle>
      <a:lvl1pPr algn="l" defTabSz="457200" rtl="0" eaLnBrk="1" latinLnBrk="0" hangingPunct="1">
        <a:spcBef>
          <a:spcPct val="0"/>
        </a:spcBef>
        <a:buNone/>
        <a:defRPr sz="3600" b="1" kern="1200">
          <a:solidFill>
            <a:schemeClr val="tx2"/>
          </a:solidFill>
          <a:latin typeface="+mj-lt"/>
          <a:ea typeface="+mj-ea"/>
          <a:cs typeface="+mj-cs"/>
        </a:defRPr>
      </a:lvl1pPr>
    </p:titleStyle>
    <p:body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777877"/>
          </a:solidFill>
          <a:latin typeface="+mn-lt"/>
          <a:ea typeface="+mn-ea"/>
          <a:cs typeface="+mn-cs"/>
        </a:defRPr>
      </a:lvl3pPr>
      <a:lvl4pPr marL="1600200" indent="-228600" algn="l" defTabSz="457200" rtl="0" eaLnBrk="1" latinLnBrk="0" hangingPunct="1">
        <a:spcBef>
          <a:spcPct val="20000"/>
        </a:spcBef>
        <a:buFont typeface="Lucida Grande"/>
        <a:buChar char="&gt;"/>
        <a:defRPr sz="2000" kern="1200">
          <a:solidFill>
            <a:srgbClr val="777877"/>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77787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hyperlink" Target="http://istqbexamcertification.com/" TargetMode="External"/><Relationship Id="rId2" Type="http://schemas.openxmlformats.org/officeDocument/2006/relationships/hyperlink" Target="http://softwaretestinghelp.co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ITECH7409: Software Testing</a:t>
            </a:r>
            <a:endParaRPr lang="en-US" dirty="0"/>
          </a:p>
        </p:txBody>
      </p:sp>
      <p:sp>
        <p:nvSpPr>
          <p:cNvPr id="5" name="Subtitle 4"/>
          <p:cNvSpPr>
            <a:spLocks noGrp="1"/>
          </p:cNvSpPr>
          <p:nvPr>
            <p:ph type="subTitle" idx="1"/>
          </p:nvPr>
        </p:nvSpPr>
        <p:spPr/>
        <p:txBody>
          <a:bodyPr/>
          <a:lstStyle/>
          <a:p>
            <a:r>
              <a:rPr lang="en-US" dirty="0" smtClean="0"/>
              <a:t>Unit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0" y="5580063"/>
            <a:ext cx="9144000" cy="127793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9331" name="Rectangle 3"/>
          <p:cNvSpPr>
            <a:spLocks noChangeArrowheads="1"/>
          </p:cNvSpPr>
          <p:nvPr/>
        </p:nvSpPr>
        <p:spPr bwMode="auto">
          <a:xfrm>
            <a:off x="317500" y="654050"/>
            <a:ext cx="7721600" cy="5568950"/>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en-US"/>
          </a:p>
        </p:txBody>
      </p:sp>
      <p:sp>
        <p:nvSpPr>
          <p:cNvPr id="21508" name="Rectangle 4"/>
          <p:cNvSpPr>
            <a:spLocks noChangeArrowheads="1"/>
          </p:cNvSpPr>
          <p:nvPr/>
        </p:nvSpPr>
        <p:spPr bwMode="auto">
          <a:xfrm>
            <a:off x="703263" y="714375"/>
            <a:ext cx="7013575" cy="58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tLang="en-US" dirty="0" err="1">
                <a:latin typeface="Courier New" panose="02070309020205020404" pitchFamily="49" charset="0"/>
              </a:rPr>
              <a:t>FindMean</a:t>
            </a:r>
            <a:r>
              <a:rPr lang="en-US" altLang="en-US" dirty="0">
                <a:latin typeface="Courier New" panose="02070309020205020404" pitchFamily="49" charset="0"/>
              </a:rPr>
              <a:t> (FILE </a:t>
            </a:r>
            <a:r>
              <a:rPr lang="en-US" altLang="en-US" dirty="0" err="1">
                <a:latin typeface="Courier New" panose="02070309020205020404" pitchFamily="49" charset="0"/>
              </a:rPr>
              <a:t>ScoreFile</a:t>
            </a:r>
            <a:r>
              <a:rPr lang="en-US" altLang="en-US" dirty="0">
                <a:latin typeface="Courier New" panose="02070309020205020404" pitchFamily="49" charset="0"/>
              </a:rPr>
              <a:t>)</a:t>
            </a:r>
          </a:p>
          <a:p>
            <a:r>
              <a:rPr lang="en-US" altLang="en-US" b="0" dirty="0">
                <a:latin typeface="Courier New" panose="02070309020205020404" pitchFamily="49" charset="0"/>
              </a:rPr>
              <a:t>{  </a:t>
            </a:r>
            <a:r>
              <a:rPr lang="en-US" altLang="en-US" dirty="0">
                <a:latin typeface="Courier New" panose="02070309020205020404" pitchFamily="49" charset="0"/>
              </a:rPr>
              <a:t>float </a:t>
            </a:r>
            <a:r>
              <a:rPr lang="en-US" altLang="en-US" dirty="0" err="1">
                <a:latin typeface="Courier New" panose="02070309020205020404" pitchFamily="49" charset="0"/>
              </a:rPr>
              <a:t>SumOfScores</a:t>
            </a:r>
            <a:r>
              <a:rPr lang="en-US" altLang="en-US" dirty="0">
                <a:latin typeface="Courier New" panose="02070309020205020404" pitchFamily="49" charset="0"/>
              </a:rPr>
              <a:t> = 0.0; </a:t>
            </a:r>
          </a:p>
          <a:p>
            <a:pPr lvl="1"/>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NumberOfScores</a:t>
            </a:r>
            <a:r>
              <a:rPr lang="en-US" altLang="en-US" dirty="0">
                <a:latin typeface="Courier New" panose="02070309020205020404" pitchFamily="49" charset="0"/>
              </a:rPr>
              <a:t> = 0; </a:t>
            </a:r>
          </a:p>
          <a:p>
            <a:pPr lvl="1"/>
            <a:r>
              <a:rPr lang="en-US" altLang="en-US" dirty="0">
                <a:latin typeface="Courier New" panose="02070309020205020404" pitchFamily="49" charset="0"/>
              </a:rPr>
              <a:t>float Mean=0.0; float Score;</a:t>
            </a:r>
          </a:p>
          <a:p>
            <a:pPr lvl="1"/>
            <a:r>
              <a:rPr lang="en-US" altLang="en-US" b="0" dirty="0">
                <a:latin typeface="Courier New" panose="02070309020205020404" pitchFamily="49" charset="0"/>
              </a:rPr>
              <a:t>Read(</a:t>
            </a:r>
            <a:r>
              <a:rPr lang="en-US" altLang="en-US" b="0" dirty="0" err="1">
                <a:latin typeface="Courier New" panose="02070309020205020404" pitchFamily="49" charset="0"/>
              </a:rPr>
              <a:t>ScoreFile</a:t>
            </a:r>
            <a:r>
              <a:rPr lang="en-US" altLang="en-US" b="0" dirty="0">
                <a:latin typeface="Courier New" panose="02070309020205020404" pitchFamily="49" charset="0"/>
              </a:rPr>
              <a:t>, Score);</a:t>
            </a:r>
          </a:p>
          <a:p>
            <a:pPr lvl="1"/>
            <a:r>
              <a:rPr lang="en-US" altLang="en-US" b="0" dirty="0">
                <a:latin typeface="Courier New" panose="02070309020205020404" pitchFamily="49" charset="0"/>
              </a:rPr>
              <a:t>while (! EOF(</a:t>
            </a:r>
            <a:r>
              <a:rPr lang="en-US" altLang="en-US" b="0" dirty="0" err="1">
                <a:latin typeface="Courier New" panose="02070309020205020404" pitchFamily="49" charset="0"/>
              </a:rPr>
              <a:t>ScoreFile</a:t>
            </a:r>
            <a:r>
              <a:rPr lang="en-US" altLang="en-US" b="0" dirty="0">
                <a:latin typeface="Courier New" panose="02070309020205020404" pitchFamily="49" charset="0"/>
              </a:rPr>
              <a:t>) {</a:t>
            </a:r>
          </a:p>
          <a:p>
            <a:pPr lvl="2"/>
            <a:r>
              <a:rPr lang="en-US" altLang="en-US" b="0" dirty="0">
                <a:latin typeface="Courier New" panose="02070309020205020404" pitchFamily="49" charset="0"/>
              </a:rPr>
              <a:t>if (Score  &gt; 0.0 ) {</a:t>
            </a:r>
          </a:p>
          <a:p>
            <a:pPr lvl="4"/>
            <a:r>
              <a:rPr lang="en-US" altLang="en-US" b="0" dirty="0" err="1">
                <a:latin typeface="Courier New" panose="02070309020205020404" pitchFamily="49" charset="0"/>
              </a:rPr>
              <a:t>SumOfScores</a:t>
            </a:r>
            <a:r>
              <a:rPr lang="en-US" altLang="en-US" b="0" dirty="0">
                <a:latin typeface="Courier New" panose="02070309020205020404" pitchFamily="49" charset="0"/>
              </a:rPr>
              <a:t> = </a:t>
            </a:r>
            <a:r>
              <a:rPr lang="en-US" altLang="en-US" b="0" dirty="0" err="1">
                <a:latin typeface="Courier New" panose="02070309020205020404" pitchFamily="49" charset="0"/>
              </a:rPr>
              <a:t>SumOfScores</a:t>
            </a:r>
            <a:r>
              <a:rPr lang="en-US" altLang="en-US" b="0" dirty="0">
                <a:latin typeface="Courier New" panose="02070309020205020404" pitchFamily="49" charset="0"/>
              </a:rPr>
              <a:t> + Score;</a:t>
            </a:r>
          </a:p>
          <a:p>
            <a:pPr lvl="4"/>
            <a:r>
              <a:rPr lang="en-US" altLang="en-US" b="0" dirty="0" err="1">
                <a:latin typeface="Courier New" panose="02070309020205020404" pitchFamily="49" charset="0"/>
              </a:rPr>
              <a:t>NumberOfScores</a:t>
            </a:r>
            <a:r>
              <a:rPr lang="en-US" altLang="en-US" b="0" dirty="0">
                <a:latin typeface="Courier New" panose="02070309020205020404" pitchFamily="49" charset="0"/>
              </a:rPr>
              <a:t>++;</a:t>
            </a:r>
          </a:p>
          <a:p>
            <a:pPr lvl="4"/>
            <a:r>
              <a:rPr lang="en-US" altLang="en-US" b="0" dirty="0">
                <a:latin typeface="Courier New" panose="02070309020205020404" pitchFamily="49" charset="0"/>
              </a:rPr>
              <a:t>}</a:t>
            </a:r>
          </a:p>
          <a:p>
            <a:pPr lvl="4"/>
            <a:endParaRPr lang="en-US" altLang="en-US" b="0" dirty="0">
              <a:latin typeface="Courier New" panose="02070309020205020404" pitchFamily="49" charset="0"/>
            </a:endParaRPr>
          </a:p>
          <a:p>
            <a:pPr lvl="2"/>
            <a:r>
              <a:rPr lang="en-US" altLang="en-US" b="0" dirty="0">
                <a:latin typeface="Courier New" panose="02070309020205020404" pitchFamily="49" charset="0"/>
              </a:rPr>
              <a:t>Read(</a:t>
            </a:r>
            <a:r>
              <a:rPr lang="en-US" altLang="en-US" b="0" dirty="0" err="1">
                <a:latin typeface="Courier New" panose="02070309020205020404" pitchFamily="49" charset="0"/>
              </a:rPr>
              <a:t>ScoreFile</a:t>
            </a:r>
            <a:r>
              <a:rPr lang="en-US" altLang="en-US" b="0" dirty="0">
                <a:latin typeface="Courier New" panose="02070309020205020404" pitchFamily="49" charset="0"/>
              </a:rPr>
              <a:t>, Score);</a:t>
            </a:r>
          </a:p>
          <a:p>
            <a:pPr lvl="1"/>
            <a:r>
              <a:rPr lang="en-US" altLang="en-US" b="0" dirty="0">
                <a:latin typeface="Courier New" panose="02070309020205020404" pitchFamily="49" charset="0"/>
              </a:rPr>
              <a:t>}</a:t>
            </a:r>
          </a:p>
          <a:p>
            <a:pPr lvl="1"/>
            <a:r>
              <a:rPr lang="en-US" altLang="en-US" b="0" dirty="0">
                <a:latin typeface="Courier New" panose="02070309020205020404" pitchFamily="49" charset="0"/>
              </a:rPr>
              <a:t>/* Compute the mean and print the result */</a:t>
            </a:r>
          </a:p>
          <a:p>
            <a:pPr lvl="1"/>
            <a:r>
              <a:rPr lang="en-US" altLang="en-US" b="0" dirty="0">
                <a:latin typeface="Courier New" panose="02070309020205020404" pitchFamily="49" charset="0"/>
              </a:rPr>
              <a:t>if (</a:t>
            </a:r>
            <a:r>
              <a:rPr lang="en-US" altLang="en-US" b="0" dirty="0" err="1">
                <a:latin typeface="Courier New" panose="02070309020205020404" pitchFamily="49" charset="0"/>
              </a:rPr>
              <a:t>NumberOfScores</a:t>
            </a:r>
            <a:r>
              <a:rPr lang="en-US" altLang="en-US" b="0" dirty="0">
                <a:latin typeface="Courier New" panose="02070309020205020404" pitchFamily="49" charset="0"/>
              </a:rPr>
              <a:t> &gt; 0) {</a:t>
            </a:r>
          </a:p>
          <a:p>
            <a:pPr lvl="3"/>
            <a:r>
              <a:rPr lang="en-US" altLang="en-US" b="0" dirty="0">
                <a:latin typeface="Courier New" panose="02070309020205020404" pitchFamily="49" charset="0"/>
              </a:rPr>
              <a:t>Mean = </a:t>
            </a:r>
            <a:r>
              <a:rPr lang="en-US" altLang="en-US" b="0" dirty="0" err="1">
                <a:latin typeface="Courier New" panose="02070309020205020404" pitchFamily="49" charset="0"/>
              </a:rPr>
              <a:t>SumOfScores</a:t>
            </a:r>
            <a:r>
              <a:rPr lang="en-US" altLang="en-US" b="0" dirty="0">
                <a:latin typeface="Courier New" panose="02070309020205020404" pitchFamily="49" charset="0"/>
              </a:rPr>
              <a:t> / </a:t>
            </a:r>
            <a:r>
              <a:rPr lang="en-US" altLang="en-US" b="0" dirty="0" err="1">
                <a:latin typeface="Courier New" panose="02070309020205020404" pitchFamily="49" charset="0"/>
              </a:rPr>
              <a:t>NumberOfScores</a:t>
            </a:r>
            <a:r>
              <a:rPr lang="en-US" altLang="en-US" b="0" dirty="0">
                <a:latin typeface="Courier New" panose="02070309020205020404" pitchFamily="49" charset="0"/>
              </a:rPr>
              <a:t>;</a:t>
            </a:r>
          </a:p>
          <a:p>
            <a:pPr lvl="3"/>
            <a:r>
              <a:rPr lang="en-US" altLang="en-US" b="0" dirty="0" err="1">
                <a:latin typeface="Courier New" panose="02070309020205020404" pitchFamily="49" charset="0"/>
              </a:rPr>
              <a:t>printf</a:t>
            </a:r>
            <a:r>
              <a:rPr lang="en-US" altLang="en-US" b="0" dirty="0">
                <a:latin typeface="Courier New" panose="02070309020205020404" pitchFamily="49" charset="0"/>
              </a:rPr>
              <a:t>(“ The mean score is %f\n”, Mean);</a:t>
            </a:r>
          </a:p>
          <a:p>
            <a:pPr lvl="1"/>
            <a:r>
              <a:rPr lang="en-US" altLang="en-US" b="0" dirty="0">
                <a:latin typeface="Courier New" panose="02070309020205020404" pitchFamily="49" charset="0"/>
              </a:rPr>
              <a:t>} else</a:t>
            </a:r>
          </a:p>
          <a:p>
            <a:pPr lvl="3"/>
            <a:r>
              <a:rPr lang="en-US" altLang="en-US" b="0" dirty="0" err="1">
                <a:latin typeface="Courier New" panose="02070309020205020404" pitchFamily="49" charset="0"/>
              </a:rPr>
              <a:t>printf</a:t>
            </a:r>
            <a:r>
              <a:rPr lang="en-US" altLang="en-US" b="0" dirty="0">
                <a:latin typeface="Courier New" panose="02070309020205020404" pitchFamily="49" charset="0"/>
              </a:rPr>
              <a:t> (“No scores found in file\n”);</a:t>
            </a:r>
          </a:p>
          <a:p>
            <a:r>
              <a:rPr lang="en-US" altLang="en-US" b="0" dirty="0">
                <a:latin typeface="Courier New" panose="02070309020205020404" pitchFamily="49" charset="0"/>
              </a:rPr>
              <a:t>}</a:t>
            </a:r>
          </a:p>
          <a:p>
            <a:endParaRPr lang="en-US" altLang="en-US" b="0" dirty="0">
              <a:latin typeface="Courier New" panose="02070309020205020404" pitchFamily="49" charset="0"/>
            </a:endParaRPr>
          </a:p>
        </p:txBody>
      </p:sp>
      <p:sp>
        <p:nvSpPr>
          <p:cNvPr id="21509" name="Rectangle 5"/>
          <p:cNvSpPr>
            <a:spLocks noChangeArrowheads="1"/>
          </p:cNvSpPr>
          <p:nvPr/>
        </p:nvSpPr>
        <p:spPr bwMode="auto">
          <a:xfrm>
            <a:off x="1149350" y="1073150"/>
            <a:ext cx="4635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1510" name="Rectangle 6"/>
          <p:cNvSpPr>
            <a:spLocks noChangeArrowheads="1"/>
          </p:cNvSpPr>
          <p:nvPr/>
        </p:nvSpPr>
        <p:spPr bwMode="auto">
          <a:xfrm>
            <a:off x="2514600" y="2654300"/>
            <a:ext cx="480060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1511" name="Rectangle 7"/>
          <p:cNvSpPr>
            <a:spLocks noChangeArrowheads="1"/>
          </p:cNvSpPr>
          <p:nvPr/>
        </p:nvSpPr>
        <p:spPr bwMode="auto">
          <a:xfrm>
            <a:off x="1600200" y="3740150"/>
            <a:ext cx="3302000" cy="3857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1512" name="Rectangle 8"/>
          <p:cNvSpPr>
            <a:spLocks noChangeArrowheads="1"/>
          </p:cNvSpPr>
          <p:nvPr/>
        </p:nvSpPr>
        <p:spPr bwMode="auto">
          <a:xfrm>
            <a:off x="1981200" y="4902200"/>
            <a:ext cx="586740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1513" name="Rectangle 9"/>
          <p:cNvSpPr>
            <a:spLocks noChangeArrowheads="1"/>
          </p:cNvSpPr>
          <p:nvPr/>
        </p:nvSpPr>
        <p:spPr bwMode="auto">
          <a:xfrm>
            <a:off x="2057400" y="5702300"/>
            <a:ext cx="52006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nvGrpSpPr>
          <p:cNvPr id="21514" name="Group 10"/>
          <p:cNvGrpSpPr>
            <a:grpSpLocks/>
          </p:cNvGrpSpPr>
          <p:nvPr/>
        </p:nvGrpSpPr>
        <p:grpSpPr bwMode="auto">
          <a:xfrm>
            <a:off x="6902450" y="1400175"/>
            <a:ext cx="368300" cy="363538"/>
            <a:chOff x="4348" y="882"/>
            <a:chExt cx="232" cy="229"/>
          </a:xfrm>
        </p:grpSpPr>
        <p:sp>
          <p:nvSpPr>
            <p:cNvPr id="21544" name="Rectangle 11"/>
            <p:cNvSpPr>
              <a:spLocks noChangeArrowheads="1"/>
            </p:cNvSpPr>
            <p:nvPr/>
          </p:nvSpPr>
          <p:spPr bwMode="auto">
            <a:xfrm>
              <a:off x="4367" y="88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a:solidFill>
                    <a:schemeClr val="accent2"/>
                  </a:solidFill>
                </a:rPr>
                <a:t>1</a:t>
              </a:r>
            </a:p>
          </p:txBody>
        </p:sp>
        <p:sp>
          <p:nvSpPr>
            <p:cNvPr id="21545" name="Oval 12"/>
            <p:cNvSpPr>
              <a:spLocks noChangeArrowheads="1"/>
            </p:cNvSpPr>
            <p:nvPr/>
          </p:nvSpPr>
          <p:spPr bwMode="auto">
            <a:xfrm>
              <a:off x="4348" y="892"/>
              <a:ext cx="232" cy="2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grpSp>
        <p:nvGrpSpPr>
          <p:cNvPr id="21515" name="Group 13"/>
          <p:cNvGrpSpPr>
            <a:grpSpLocks/>
          </p:cNvGrpSpPr>
          <p:nvPr/>
        </p:nvGrpSpPr>
        <p:grpSpPr bwMode="auto">
          <a:xfrm>
            <a:off x="825500" y="2105025"/>
            <a:ext cx="368300" cy="363538"/>
            <a:chOff x="520" y="1326"/>
            <a:chExt cx="232" cy="229"/>
          </a:xfrm>
        </p:grpSpPr>
        <p:sp>
          <p:nvSpPr>
            <p:cNvPr id="21542" name="Rectangle 14"/>
            <p:cNvSpPr>
              <a:spLocks noChangeArrowheads="1"/>
            </p:cNvSpPr>
            <p:nvPr/>
          </p:nvSpPr>
          <p:spPr bwMode="auto">
            <a:xfrm>
              <a:off x="539" y="1326"/>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a:solidFill>
                    <a:schemeClr val="accent2"/>
                  </a:solidFill>
                </a:rPr>
                <a:t>2</a:t>
              </a:r>
            </a:p>
          </p:txBody>
        </p:sp>
        <p:sp>
          <p:nvSpPr>
            <p:cNvPr id="21543" name="Oval 15"/>
            <p:cNvSpPr>
              <a:spLocks noChangeArrowheads="1"/>
            </p:cNvSpPr>
            <p:nvPr/>
          </p:nvSpPr>
          <p:spPr bwMode="auto">
            <a:xfrm>
              <a:off x="520" y="1336"/>
              <a:ext cx="232" cy="2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grpSp>
        <p:nvGrpSpPr>
          <p:cNvPr id="21516" name="Group 16"/>
          <p:cNvGrpSpPr>
            <a:grpSpLocks/>
          </p:cNvGrpSpPr>
          <p:nvPr/>
        </p:nvGrpSpPr>
        <p:grpSpPr bwMode="auto">
          <a:xfrm>
            <a:off x="1263650" y="2352675"/>
            <a:ext cx="368300" cy="363538"/>
            <a:chOff x="796" y="1482"/>
            <a:chExt cx="232" cy="229"/>
          </a:xfrm>
        </p:grpSpPr>
        <p:sp>
          <p:nvSpPr>
            <p:cNvPr id="21540" name="Rectangle 17"/>
            <p:cNvSpPr>
              <a:spLocks noChangeArrowheads="1"/>
            </p:cNvSpPr>
            <p:nvPr/>
          </p:nvSpPr>
          <p:spPr bwMode="auto">
            <a:xfrm>
              <a:off x="815" y="148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a:solidFill>
                    <a:schemeClr val="accent2"/>
                  </a:solidFill>
                </a:rPr>
                <a:t>3</a:t>
              </a:r>
            </a:p>
          </p:txBody>
        </p:sp>
        <p:sp>
          <p:nvSpPr>
            <p:cNvPr id="21541" name="Oval 18"/>
            <p:cNvSpPr>
              <a:spLocks noChangeArrowheads="1"/>
            </p:cNvSpPr>
            <p:nvPr/>
          </p:nvSpPr>
          <p:spPr bwMode="auto">
            <a:xfrm>
              <a:off x="796" y="1492"/>
              <a:ext cx="232" cy="2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sp>
        <p:nvSpPr>
          <p:cNvPr id="44" name="Rectangle 16"/>
          <p:cNvSpPr>
            <a:spLocks noGrp="1" noChangeArrowheads="1"/>
          </p:cNvSpPr>
          <p:nvPr>
            <p:ph type="title"/>
          </p:nvPr>
        </p:nvSpPr>
        <p:spPr>
          <a:xfrm>
            <a:off x="542925" y="59003"/>
            <a:ext cx="8229600" cy="615156"/>
          </a:xfrm>
          <a:solidFill>
            <a:schemeClr val="bg1"/>
          </a:solidFill>
        </p:spPr>
        <p:txBody>
          <a:bodyPr>
            <a:normAutofit fontScale="90000"/>
          </a:bodyPr>
          <a:lstStyle/>
          <a:p>
            <a:r>
              <a:rPr lang="en-AU" dirty="0" smtClean="0"/>
              <a:t>White </a:t>
            </a:r>
            <a:r>
              <a:rPr lang="en-AU" dirty="0"/>
              <a:t>box </a:t>
            </a:r>
            <a:r>
              <a:rPr lang="en-AU" dirty="0" smtClean="0"/>
              <a:t>testing: identify steps</a:t>
            </a:r>
            <a:endParaRPr lang="en-US" altLang="en-US" dirty="0" smtClean="0"/>
          </a:p>
        </p:txBody>
      </p:sp>
      <p:grpSp>
        <p:nvGrpSpPr>
          <p:cNvPr id="21517" name="Group 19"/>
          <p:cNvGrpSpPr>
            <a:grpSpLocks/>
          </p:cNvGrpSpPr>
          <p:nvPr/>
        </p:nvGrpSpPr>
        <p:grpSpPr bwMode="auto">
          <a:xfrm>
            <a:off x="7632700" y="2771775"/>
            <a:ext cx="368300" cy="363538"/>
            <a:chOff x="4384" y="1746"/>
            <a:chExt cx="232" cy="229"/>
          </a:xfrm>
        </p:grpSpPr>
        <p:sp>
          <p:nvSpPr>
            <p:cNvPr id="21538" name="Rectangle 20"/>
            <p:cNvSpPr>
              <a:spLocks noChangeArrowheads="1"/>
            </p:cNvSpPr>
            <p:nvPr/>
          </p:nvSpPr>
          <p:spPr bwMode="auto">
            <a:xfrm>
              <a:off x="4403" y="1746"/>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a:solidFill>
                    <a:schemeClr val="accent2"/>
                  </a:solidFill>
                </a:rPr>
                <a:t>4</a:t>
              </a:r>
            </a:p>
          </p:txBody>
        </p:sp>
        <p:sp>
          <p:nvSpPr>
            <p:cNvPr id="21539" name="Oval 21"/>
            <p:cNvSpPr>
              <a:spLocks noChangeArrowheads="1"/>
            </p:cNvSpPr>
            <p:nvPr/>
          </p:nvSpPr>
          <p:spPr bwMode="auto">
            <a:xfrm>
              <a:off x="4384" y="1756"/>
              <a:ext cx="232" cy="2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grpSp>
        <p:nvGrpSpPr>
          <p:cNvPr id="21518" name="Group 22"/>
          <p:cNvGrpSpPr>
            <a:grpSpLocks/>
          </p:cNvGrpSpPr>
          <p:nvPr/>
        </p:nvGrpSpPr>
        <p:grpSpPr bwMode="auto">
          <a:xfrm>
            <a:off x="2235200" y="3305175"/>
            <a:ext cx="368300" cy="363538"/>
            <a:chOff x="1408" y="2082"/>
            <a:chExt cx="232" cy="229"/>
          </a:xfrm>
        </p:grpSpPr>
        <p:sp>
          <p:nvSpPr>
            <p:cNvPr id="21536" name="Rectangle 23"/>
            <p:cNvSpPr>
              <a:spLocks noChangeArrowheads="1"/>
            </p:cNvSpPr>
            <p:nvPr/>
          </p:nvSpPr>
          <p:spPr bwMode="auto">
            <a:xfrm>
              <a:off x="1427" y="208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a:solidFill>
                    <a:schemeClr val="accent2"/>
                  </a:solidFill>
                </a:rPr>
                <a:t>5</a:t>
              </a:r>
            </a:p>
          </p:txBody>
        </p:sp>
        <p:sp>
          <p:nvSpPr>
            <p:cNvPr id="21537" name="Oval 24"/>
            <p:cNvSpPr>
              <a:spLocks noChangeArrowheads="1"/>
            </p:cNvSpPr>
            <p:nvPr/>
          </p:nvSpPr>
          <p:spPr bwMode="auto">
            <a:xfrm>
              <a:off x="1408" y="2092"/>
              <a:ext cx="232" cy="2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grpSp>
        <p:nvGrpSpPr>
          <p:cNvPr id="21519" name="Group 25"/>
          <p:cNvGrpSpPr>
            <a:grpSpLocks/>
          </p:cNvGrpSpPr>
          <p:nvPr/>
        </p:nvGrpSpPr>
        <p:grpSpPr bwMode="auto">
          <a:xfrm>
            <a:off x="806450" y="4581525"/>
            <a:ext cx="368300" cy="363538"/>
            <a:chOff x="508" y="2886"/>
            <a:chExt cx="232" cy="229"/>
          </a:xfrm>
        </p:grpSpPr>
        <p:sp>
          <p:nvSpPr>
            <p:cNvPr id="21534" name="Rectangle 26"/>
            <p:cNvSpPr>
              <a:spLocks noChangeArrowheads="1"/>
            </p:cNvSpPr>
            <p:nvPr/>
          </p:nvSpPr>
          <p:spPr bwMode="auto">
            <a:xfrm>
              <a:off x="527" y="2886"/>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a:solidFill>
                    <a:schemeClr val="accent2"/>
                  </a:solidFill>
                </a:rPr>
                <a:t>7</a:t>
              </a:r>
            </a:p>
          </p:txBody>
        </p:sp>
        <p:sp>
          <p:nvSpPr>
            <p:cNvPr id="21535" name="Oval 27"/>
            <p:cNvSpPr>
              <a:spLocks noChangeArrowheads="1"/>
            </p:cNvSpPr>
            <p:nvPr/>
          </p:nvSpPr>
          <p:spPr bwMode="auto">
            <a:xfrm>
              <a:off x="508" y="2896"/>
              <a:ext cx="232" cy="2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grpSp>
        <p:nvGrpSpPr>
          <p:cNvPr id="21520" name="Group 28"/>
          <p:cNvGrpSpPr>
            <a:grpSpLocks/>
          </p:cNvGrpSpPr>
          <p:nvPr/>
        </p:nvGrpSpPr>
        <p:grpSpPr bwMode="auto">
          <a:xfrm>
            <a:off x="7258050" y="3743325"/>
            <a:ext cx="368300" cy="363538"/>
            <a:chOff x="4348" y="2358"/>
            <a:chExt cx="232" cy="229"/>
          </a:xfrm>
        </p:grpSpPr>
        <p:sp>
          <p:nvSpPr>
            <p:cNvPr id="21532" name="Rectangle 29"/>
            <p:cNvSpPr>
              <a:spLocks noChangeArrowheads="1"/>
            </p:cNvSpPr>
            <p:nvPr/>
          </p:nvSpPr>
          <p:spPr bwMode="auto">
            <a:xfrm>
              <a:off x="4367" y="235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a:solidFill>
                    <a:schemeClr val="accent2"/>
                  </a:solidFill>
                </a:rPr>
                <a:t>6</a:t>
              </a:r>
            </a:p>
          </p:txBody>
        </p:sp>
        <p:sp>
          <p:nvSpPr>
            <p:cNvPr id="21533" name="Oval 30"/>
            <p:cNvSpPr>
              <a:spLocks noChangeArrowheads="1"/>
            </p:cNvSpPr>
            <p:nvPr/>
          </p:nvSpPr>
          <p:spPr bwMode="auto">
            <a:xfrm>
              <a:off x="4348" y="2368"/>
              <a:ext cx="232" cy="2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grpSp>
        <p:nvGrpSpPr>
          <p:cNvPr id="21521" name="Group 31"/>
          <p:cNvGrpSpPr>
            <a:grpSpLocks/>
          </p:cNvGrpSpPr>
          <p:nvPr/>
        </p:nvGrpSpPr>
        <p:grpSpPr bwMode="auto">
          <a:xfrm>
            <a:off x="8166100" y="5000625"/>
            <a:ext cx="368300" cy="363538"/>
            <a:chOff x="4300" y="3150"/>
            <a:chExt cx="232" cy="229"/>
          </a:xfrm>
        </p:grpSpPr>
        <p:sp>
          <p:nvSpPr>
            <p:cNvPr id="21530" name="Rectangle 32"/>
            <p:cNvSpPr>
              <a:spLocks noChangeArrowheads="1"/>
            </p:cNvSpPr>
            <p:nvPr/>
          </p:nvSpPr>
          <p:spPr bwMode="auto">
            <a:xfrm>
              <a:off x="4319" y="3150"/>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a:solidFill>
                    <a:schemeClr val="accent2"/>
                  </a:solidFill>
                </a:rPr>
                <a:t>8</a:t>
              </a:r>
            </a:p>
          </p:txBody>
        </p:sp>
        <p:sp>
          <p:nvSpPr>
            <p:cNvPr id="21531" name="Oval 33"/>
            <p:cNvSpPr>
              <a:spLocks noChangeArrowheads="1"/>
            </p:cNvSpPr>
            <p:nvPr/>
          </p:nvSpPr>
          <p:spPr bwMode="auto">
            <a:xfrm>
              <a:off x="4300" y="3160"/>
              <a:ext cx="232" cy="2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grpSp>
        <p:nvGrpSpPr>
          <p:cNvPr id="21522" name="Group 34"/>
          <p:cNvGrpSpPr>
            <a:grpSpLocks/>
          </p:cNvGrpSpPr>
          <p:nvPr/>
        </p:nvGrpSpPr>
        <p:grpSpPr bwMode="auto">
          <a:xfrm>
            <a:off x="7632700" y="5686425"/>
            <a:ext cx="368300" cy="363538"/>
            <a:chOff x="4324" y="3582"/>
            <a:chExt cx="232" cy="229"/>
          </a:xfrm>
        </p:grpSpPr>
        <p:sp>
          <p:nvSpPr>
            <p:cNvPr id="21528" name="Rectangle 35"/>
            <p:cNvSpPr>
              <a:spLocks noChangeArrowheads="1"/>
            </p:cNvSpPr>
            <p:nvPr/>
          </p:nvSpPr>
          <p:spPr bwMode="auto">
            <a:xfrm>
              <a:off x="4343" y="358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a:solidFill>
                    <a:schemeClr val="accent2"/>
                  </a:solidFill>
                </a:rPr>
                <a:t>9</a:t>
              </a:r>
            </a:p>
          </p:txBody>
        </p:sp>
        <p:sp>
          <p:nvSpPr>
            <p:cNvPr id="21529" name="Oval 36"/>
            <p:cNvSpPr>
              <a:spLocks noChangeArrowheads="1"/>
            </p:cNvSpPr>
            <p:nvPr/>
          </p:nvSpPr>
          <p:spPr bwMode="auto">
            <a:xfrm>
              <a:off x="4324" y="3592"/>
              <a:ext cx="232" cy="2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sp>
        <p:nvSpPr>
          <p:cNvPr id="21523" name="Line 37"/>
          <p:cNvSpPr>
            <a:spLocks noChangeShapeType="1"/>
          </p:cNvSpPr>
          <p:nvPr/>
        </p:nvSpPr>
        <p:spPr bwMode="auto">
          <a:xfrm flipH="1">
            <a:off x="5791200" y="1581150"/>
            <a:ext cx="11620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524" name="Line 38"/>
          <p:cNvSpPr>
            <a:spLocks noChangeShapeType="1"/>
          </p:cNvSpPr>
          <p:nvPr/>
        </p:nvSpPr>
        <p:spPr bwMode="auto">
          <a:xfrm>
            <a:off x="7346950" y="2952750"/>
            <a:ext cx="2730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25" name="Line 39"/>
          <p:cNvSpPr>
            <a:spLocks noChangeShapeType="1"/>
          </p:cNvSpPr>
          <p:nvPr/>
        </p:nvSpPr>
        <p:spPr bwMode="auto">
          <a:xfrm>
            <a:off x="4914900" y="3962400"/>
            <a:ext cx="23495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26" name="Line 40"/>
          <p:cNvSpPr>
            <a:spLocks noChangeShapeType="1"/>
          </p:cNvSpPr>
          <p:nvPr/>
        </p:nvSpPr>
        <p:spPr bwMode="auto">
          <a:xfrm>
            <a:off x="7861300" y="5181600"/>
            <a:ext cx="3302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27" name="Line 41"/>
          <p:cNvSpPr>
            <a:spLocks noChangeShapeType="1"/>
          </p:cNvSpPr>
          <p:nvPr/>
        </p:nvSpPr>
        <p:spPr bwMode="auto">
          <a:xfrm>
            <a:off x="7270750" y="5848350"/>
            <a:ext cx="3683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a:p>
        </p:txBody>
      </p:sp>
    </p:spTree>
    <p:extLst>
      <p:ext uri="{BB962C8B-B14F-4D97-AF65-F5344CB8AC3E}">
        <p14:creationId xmlns:p14="http://schemas.microsoft.com/office/powerpoint/2010/main" val="41648475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580063"/>
            <a:ext cx="9144000" cy="127793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2253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213184"/>
            <a:ext cx="37084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Rectangle 16"/>
          <p:cNvSpPr>
            <a:spLocks noGrp="1" noChangeArrowheads="1"/>
          </p:cNvSpPr>
          <p:nvPr>
            <p:ph type="title"/>
          </p:nvPr>
        </p:nvSpPr>
        <p:spPr>
          <a:xfrm>
            <a:off x="200526" y="82883"/>
            <a:ext cx="8229600" cy="1143000"/>
          </a:xfrm>
        </p:spPr>
        <p:txBody>
          <a:bodyPr>
            <a:normAutofit fontScale="90000"/>
          </a:bodyPr>
          <a:lstStyle/>
          <a:p>
            <a:r>
              <a:rPr lang="en-AU" dirty="0"/>
              <a:t>Dynamic unit testing:</a:t>
            </a:r>
            <a:br>
              <a:rPr lang="en-AU" dirty="0"/>
            </a:br>
            <a:r>
              <a:rPr lang="en-AU" dirty="0"/>
              <a:t>White box testing</a:t>
            </a:r>
            <a:endParaRPr lang="en-US" altLang="en-US" dirty="0" smtClean="0"/>
          </a:p>
        </p:txBody>
      </p:sp>
      <p:sp>
        <p:nvSpPr>
          <p:cNvPr id="6" name="Footer Placeholder 3"/>
          <p:cNvSpPr>
            <a:spLocks noGrp="1"/>
          </p:cNvSpPr>
          <p:nvPr>
            <p:ph type="ftr" sz="quarter" idx="11"/>
          </p:nvPr>
        </p:nvSpPr>
        <p:spPr>
          <a:xfrm>
            <a:off x="200526" y="5996513"/>
            <a:ext cx="3954379" cy="548665"/>
          </a:xfrm>
        </p:spPr>
        <p:txBody>
          <a:bodyPr/>
          <a:lstStyle/>
          <a:p>
            <a:r>
              <a:rPr lang="en-US" dirty="0" smtClean="0"/>
              <a:t>Unit testing</a:t>
            </a:r>
          </a:p>
        </p:txBody>
      </p:sp>
    </p:spTree>
    <p:extLst>
      <p:ext uri="{BB962C8B-B14F-4D97-AF65-F5344CB8AC3E}">
        <p14:creationId xmlns:p14="http://schemas.microsoft.com/office/powerpoint/2010/main" val="22295977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Oval 3"/>
          <p:cNvSpPr>
            <a:spLocks noChangeArrowheads="1"/>
          </p:cNvSpPr>
          <p:nvPr/>
        </p:nvSpPr>
        <p:spPr bwMode="auto">
          <a:xfrm>
            <a:off x="4068595" y="824647"/>
            <a:ext cx="1041400" cy="4064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56" name="Rectangle 4"/>
          <p:cNvSpPr>
            <a:spLocks noChangeArrowheads="1"/>
          </p:cNvSpPr>
          <p:nvPr/>
        </p:nvSpPr>
        <p:spPr bwMode="auto">
          <a:xfrm>
            <a:off x="4282908" y="808772"/>
            <a:ext cx="612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Start</a:t>
            </a:r>
          </a:p>
        </p:txBody>
      </p:sp>
      <p:sp>
        <p:nvSpPr>
          <p:cNvPr id="23557" name="Freeform 5"/>
          <p:cNvSpPr>
            <a:spLocks/>
          </p:cNvSpPr>
          <p:nvPr/>
        </p:nvSpPr>
        <p:spPr bwMode="auto">
          <a:xfrm>
            <a:off x="4100345" y="1935897"/>
            <a:ext cx="1030288" cy="369888"/>
          </a:xfrm>
          <a:custGeom>
            <a:avLst/>
            <a:gdLst>
              <a:gd name="T0" fmla="*/ 320 w 649"/>
              <a:gd name="T1" fmla="*/ 0 h 233"/>
              <a:gd name="T2" fmla="*/ 0 w 649"/>
              <a:gd name="T3" fmla="*/ 104 h 233"/>
              <a:gd name="T4" fmla="*/ 320 w 649"/>
              <a:gd name="T5" fmla="*/ 232 h 233"/>
              <a:gd name="T6" fmla="*/ 648 w 649"/>
              <a:gd name="T7" fmla="*/ 120 h 233"/>
              <a:gd name="T8" fmla="*/ 320 w 649"/>
              <a:gd name="T9" fmla="*/ 0 h 233"/>
              <a:gd name="T10" fmla="*/ 0 60000 65536"/>
              <a:gd name="T11" fmla="*/ 0 60000 65536"/>
              <a:gd name="T12" fmla="*/ 0 60000 65536"/>
              <a:gd name="T13" fmla="*/ 0 60000 65536"/>
              <a:gd name="T14" fmla="*/ 0 60000 65536"/>
              <a:gd name="T15" fmla="*/ 0 w 649"/>
              <a:gd name="T16" fmla="*/ 0 h 233"/>
              <a:gd name="T17" fmla="*/ 649 w 649"/>
              <a:gd name="T18" fmla="*/ 233 h 233"/>
            </a:gdLst>
            <a:ahLst/>
            <a:cxnLst>
              <a:cxn ang="T10">
                <a:pos x="T0" y="T1"/>
              </a:cxn>
              <a:cxn ang="T11">
                <a:pos x="T2" y="T3"/>
              </a:cxn>
              <a:cxn ang="T12">
                <a:pos x="T4" y="T5"/>
              </a:cxn>
              <a:cxn ang="T13">
                <a:pos x="T6" y="T7"/>
              </a:cxn>
              <a:cxn ang="T14">
                <a:pos x="T8" y="T9"/>
              </a:cxn>
            </a:cxnLst>
            <a:rect l="T15" t="T16" r="T17" b="T18"/>
            <a:pathLst>
              <a:path w="649" h="233">
                <a:moveTo>
                  <a:pt x="320" y="0"/>
                </a:moveTo>
                <a:lnTo>
                  <a:pt x="0" y="104"/>
                </a:lnTo>
                <a:lnTo>
                  <a:pt x="320" y="232"/>
                </a:lnTo>
                <a:lnTo>
                  <a:pt x="648" y="120"/>
                </a:lnTo>
                <a:lnTo>
                  <a:pt x="320" y="0"/>
                </a:lnTo>
              </a:path>
            </a:pathLst>
          </a:custGeom>
          <a:solidFill>
            <a:srgbClr val="FFFFFF"/>
          </a:solidFill>
          <a:ln w="12700" cap="rnd">
            <a:solidFill>
              <a:srgbClr val="000000"/>
            </a:solidFill>
            <a:round/>
            <a:headEnd/>
            <a:tailEnd/>
          </a:ln>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58" name="Rectangle 6"/>
          <p:cNvSpPr>
            <a:spLocks noChangeArrowheads="1"/>
          </p:cNvSpPr>
          <p:nvPr/>
        </p:nvSpPr>
        <p:spPr bwMode="auto">
          <a:xfrm>
            <a:off x="4432133" y="19263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2</a:t>
            </a:r>
          </a:p>
        </p:txBody>
      </p:sp>
      <p:sp>
        <p:nvSpPr>
          <p:cNvPr id="23559" name="Freeform 7"/>
          <p:cNvSpPr>
            <a:spLocks/>
          </p:cNvSpPr>
          <p:nvPr/>
        </p:nvSpPr>
        <p:spPr bwMode="auto">
          <a:xfrm>
            <a:off x="4582945" y="1313597"/>
            <a:ext cx="52388" cy="26988"/>
          </a:xfrm>
          <a:custGeom>
            <a:avLst/>
            <a:gdLst>
              <a:gd name="T0" fmla="*/ 32 w 33"/>
              <a:gd name="T1" fmla="*/ 0 h 17"/>
              <a:gd name="T2" fmla="*/ 16 w 33"/>
              <a:gd name="T3" fmla="*/ 16 h 17"/>
              <a:gd name="T4" fmla="*/ 0 w 33"/>
              <a:gd name="T5" fmla="*/ 0 h 17"/>
              <a:gd name="T6" fmla="*/ 0 60000 65536"/>
              <a:gd name="T7" fmla="*/ 0 60000 65536"/>
              <a:gd name="T8" fmla="*/ 0 60000 65536"/>
              <a:gd name="T9" fmla="*/ 0 w 33"/>
              <a:gd name="T10" fmla="*/ 0 h 17"/>
              <a:gd name="T11" fmla="*/ 33 w 33"/>
              <a:gd name="T12" fmla="*/ 17 h 17"/>
            </a:gdLst>
            <a:ahLst/>
            <a:cxnLst>
              <a:cxn ang="T6">
                <a:pos x="T0" y="T1"/>
              </a:cxn>
              <a:cxn ang="T7">
                <a:pos x="T2" y="T3"/>
              </a:cxn>
              <a:cxn ang="T8">
                <a:pos x="T4" y="T5"/>
              </a:cxn>
            </a:cxnLst>
            <a:rect l="T9" t="T10" r="T11" b="T12"/>
            <a:pathLst>
              <a:path w="33" h="17">
                <a:moveTo>
                  <a:pt x="32" y="0"/>
                </a:moveTo>
                <a:lnTo>
                  <a:pt x="16" y="16"/>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60" name="Line 8"/>
          <p:cNvSpPr>
            <a:spLocks noChangeShapeType="1"/>
          </p:cNvSpPr>
          <p:nvPr/>
        </p:nvSpPr>
        <p:spPr bwMode="auto">
          <a:xfrm>
            <a:off x="4614695" y="1256447"/>
            <a:ext cx="0" cy="76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61" name="Freeform 9"/>
          <p:cNvSpPr>
            <a:spLocks/>
          </p:cNvSpPr>
          <p:nvPr/>
        </p:nvSpPr>
        <p:spPr bwMode="auto">
          <a:xfrm>
            <a:off x="4582945" y="1910497"/>
            <a:ext cx="52388" cy="26988"/>
          </a:xfrm>
          <a:custGeom>
            <a:avLst/>
            <a:gdLst>
              <a:gd name="T0" fmla="*/ 32 w 33"/>
              <a:gd name="T1" fmla="*/ 0 h 17"/>
              <a:gd name="T2" fmla="*/ 16 w 33"/>
              <a:gd name="T3" fmla="*/ 16 h 17"/>
              <a:gd name="T4" fmla="*/ 0 w 33"/>
              <a:gd name="T5" fmla="*/ 0 h 17"/>
              <a:gd name="T6" fmla="*/ 0 60000 65536"/>
              <a:gd name="T7" fmla="*/ 0 60000 65536"/>
              <a:gd name="T8" fmla="*/ 0 60000 65536"/>
              <a:gd name="T9" fmla="*/ 0 w 33"/>
              <a:gd name="T10" fmla="*/ 0 h 17"/>
              <a:gd name="T11" fmla="*/ 33 w 33"/>
              <a:gd name="T12" fmla="*/ 17 h 17"/>
            </a:gdLst>
            <a:ahLst/>
            <a:cxnLst>
              <a:cxn ang="T6">
                <a:pos x="T0" y="T1"/>
              </a:cxn>
              <a:cxn ang="T7">
                <a:pos x="T2" y="T3"/>
              </a:cxn>
              <a:cxn ang="T8">
                <a:pos x="T4" y="T5"/>
              </a:cxn>
            </a:cxnLst>
            <a:rect l="T9" t="T10" r="T11" b="T12"/>
            <a:pathLst>
              <a:path w="33" h="17">
                <a:moveTo>
                  <a:pt x="32" y="0"/>
                </a:moveTo>
                <a:lnTo>
                  <a:pt x="16" y="16"/>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62" name="Line 10"/>
          <p:cNvSpPr>
            <a:spLocks noChangeShapeType="1"/>
          </p:cNvSpPr>
          <p:nvPr/>
        </p:nvSpPr>
        <p:spPr bwMode="auto">
          <a:xfrm>
            <a:off x="4614695" y="1612047"/>
            <a:ext cx="0" cy="317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63" name="Freeform 11"/>
          <p:cNvSpPr>
            <a:spLocks/>
          </p:cNvSpPr>
          <p:nvPr/>
        </p:nvSpPr>
        <p:spPr bwMode="auto">
          <a:xfrm>
            <a:off x="4595645" y="2596297"/>
            <a:ext cx="39688" cy="26988"/>
          </a:xfrm>
          <a:custGeom>
            <a:avLst/>
            <a:gdLst>
              <a:gd name="T0" fmla="*/ 24 w 25"/>
              <a:gd name="T1" fmla="*/ 0 h 17"/>
              <a:gd name="T2" fmla="*/ 16 w 25"/>
              <a:gd name="T3" fmla="*/ 16 h 17"/>
              <a:gd name="T4" fmla="*/ 0 w 25"/>
              <a:gd name="T5" fmla="*/ 0 h 17"/>
              <a:gd name="T6" fmla="*/ 0 60000 65536"/>
              <a:gd name="T7" fmla="*/ 0 60000 65536"/>
              <a:gd name="T8" fmla="*/ 0 60000 65536"/>
              <a:gd name="T9" fmla="*/ 0 w 25"/>
              <a:gd name="T10" fmla="*/ 0 h 17"/>
              <a:gd name="T11" fmla="*/ 25 w 25"/>
              <a:gd name="T12" fmla="*/ 17 h 17"/>
            </a:gdLst>
            <a:ahLst/>
            <a:cxnLst>
              <a:cxn ang="T6">
                <a:pos x="T0" y="T1"/>
              </a:cxn>
              <a:cxn ang="T7">
                <a:pos x="T2" y="T3"/>
              </a:cxn>
              <a:cxn ang="T8">
                <a:pos x="T4" y="T5"/>
              </a:cxn>
            </a:cxnLst>
            <a:rect l="T9" t="T10" r="T11" b="T12"/>
            <a:pathLst>
              <a:path w="25" h="17">
                <a:moveTo>
                  <a:pt x="24" y="0"/>
                </a:moveTo>
                <a:lnTo>
                  <a:pt x="16" y="16"/>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64" name="Line 12"/>
          <p:cNvSpPr>
            <a:spLocks noChangeShapeType="1"/>
          </p:cNvSpPr>
          <p:nvPr/>
        </p:nvSpPr>
        <p:spPr bwMode="auto">
          <a:xfrm>
            <a:off x="4627395" y="2297847"/>
            <a:ext cx="0" cy="317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65" name="Freeform 13"/>
          <p:cNvSpPr>
            <a:spLocks/>
          </p:cNvSpPr>
          <p:nvPr/>
        </p:nvSpPr>
        <p:spPr bwMode="auto">
          <a:xfrm>
            <a:off x="6132345" y="3701197"/>
            <a:ext cx="52388" cy="39688"/>
          </a:xfrm>
          <a:custGeom>
            <a:avLst/>
            <a:gdLst>
              <a:gd name="T0" fmla="*/ 0 w 33"/>
              <a:gd name="T1" fmla="*/ 0 h 25"/>
              <a:gd name="T2" fmla="*/ 32 w 33"/>
              <a:gd name="T3" fmla="*/ 8 h 25"/>
              <a:gd name="T4" fmla="*/ 0 w 33"/>
              <a:gd name="T5" fmla="*/ 24 h 25"/>
              <a:gd name="T6" fmla="*/ 0 60000 65536"/>
              <a:gd name="T7" fmla="*/ 0 60000 65536"/>
              <a:gd name="T8" fmla="*/ 0 60000 65536"/>
              <a:gd name="T9" fmla="*/ 0 w 33"/>
              <a:gd name="T10" fmla="*/ 0 h 25"/>
              <a:gd name="T11" fmla="*/ 33 w 33"/>
              <a:gd name="T12" fmla="*/ 25 h 25"/>
            </a:gdLst>
            <a:ahLst/>
            <a:cxnLst>
              <a:cxn ang="T6">
                <a:pos x="T0" y="T1"/>
              </a:cxn>
              <a:cxn ang="T7">
                <a:pos x="T2" y="T3"/>
              </a:cxn>
              <a:cxn ang="T8">
                <a:pos x="T4" y="T5"/>
              </a:cxn>
            </a:cxnLst>
            <a:rect l="T9" t="T10" r="T11" b="T12"/>
            <a:pathLst>
              <a:path w="33" h="25">
                <a:moveTo>
                  <a:pt x="0" y="0"/>
                </a:moveTo>
                <a:lnTo>
                  <a:pt x="32" y="8"/>
                </a:lnTo>
                <a:lnTo>
                  <a:pt x="0" y="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66" name="Line 14"/>
          <p:cNvSpPr>
            <a:spLocks noChangeShapeType="1"/>
          </p:cNvSpPr>
          <p:nvPr/>
        </p:nvSpPr>
        <p:spPr bwMode="auto">
          <a:xfrm>
            <a:off x="4830595" y="3720247"/>
            <a:ext cx="13335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67" name="Freeform 15"/>
          <p:cNvSpPr>
            <a:spLocks/>
          </p:cNvSpPr>
          <p:nvPr/>
        </p:nvSpPr>
        <p:spPr bwMode="auto">
          <a:xfrm>
            <a:off x="6157745" y="2100997"/>
            <a:ext cx="52388" cy="39688"/>
          </a:xfrm>
          <a:custGeom>
            <a:avLst/>
            <a:gdLst>
              <a:gd name="T0" fmla="*/ 0 w 33"/>
              <a:gd name="T1" fmla="*/ 24 h 25"/>
              <a:gd name="T2" fmla="*/ 16 w 33"/>
              <a:gd name="T3" fmla="*/ 0 h 25"/>
              <a:gd name="T4" fmla="*/ 32 w 33"/>
              <a:gd name="T5" fmla="*/ 24 h 25"/>
              <a:gd name="T6" fmla="*/ 0 60000 65536"/>
              <a:gd name="T7" fmla="*/ 0 60000 65536"/>
              <a:gd name="T8" fmla="*/ 0 60000 65536"/>
              <a:gd name="T9" fmla="*/ 0 w 33"/>
              <a:gd name="T10" fmla="*/ 0 h 25"/>
              <a:gd name="T11" fmla="*/ 33 w 33"/>
              <a:gd name="T12" fmla="*/ 25 h 25"/>
            </a:gdLst>
            <a:ahLst/>
            <a:cxnLst>
              <a:cxn ang="T6">
                <a:pos x="T0" y="T1"/>
              </a:cxn>
              <a:cxn ang="T7">
                <a:pos x="T2" y="T3"/>
              </a:cxn>
              <a:cxn ang="T8">
                <a:pos x="T4" y="T5"/>
              </a:cxn>
            </a:cxnLst>
            <a:rect l="T9" t="T10" r="T11" b="T12"/>
            <a:pathLst>
              <a:path w="33" h="25">
                <a:moveTo>
                  <a:pt x="0" y="24"/>
                </a:moveTo>
                <a:lnTo>
                  <a:pt x="16" y="0"/>
                </a:lnTo>
                <a:lnTo>
                  <a:pt x="32" y="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68" name="Line 16"/>
          <p:cNvSpPr>
            <a:spLocks noChangeShapeType="1"/>
          </p:cNvSpPr>
          <p:nvPr/>
        </p:nvSpPr>
        <p:spPr bwMode="auto">
          <a:xfrm flipV="1">
            <a:off x="6189495" y="2100997"/>
            <a:ext cx="0" cy="1612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69" name="Freeform 17"/>
          <p:cNvSpPr>
            <a:spLocks/>
          </p:cNvSpPr>
          <p:nvPr/>
        </p:nvSpPr>
        <p:spPr bwMode="auto">
          <a:xfrm>
            <a:off x="5116345" y="2088297"/>
            <a:ext cx="26988" cy="39688"/>
          </a:xfrm>
          <a:custGeom>
            <a:avLst/>
            <a:gdLst>
              <a:gd name="T0" fmla="*/ 16 w 17"/>
              <a:gd name="T1" fmla="*/ 24 h 25"/>
              <a:gd name="T2" fmla="*/ 0 w 17"/>
              <a:gd name="T3" fmla="*/ 8 h 25"/>
              <a:gd name="T4" fmla="*/ 16 w 17"/>
              <a:gd name="T5" fmla="*/ 0 h 25"/>
              <a:gd name="T6" fmla="*/ 0 60000 65536"/>
              <a:gd name="T7" fmla="*/ 0 60000 65536"/>
              <a:gd name="T8" fmla="*/ 0 60000 65536"/>
              <a:gd name="T9" fmla="*/ 0 w 17"/>
              <a:gd name="T10" fmla="*/ 0 h 25"/>
              <a:gd name="T11" fmla="*/ 17 w 17"/>
              <a:gd name="T12" fmla="*/ 25 h 25"/>
            </a:gdLst>
            <a:ahLst/>
            <a:cxnLst>
              <a:cxn ang="T6">
                <a:pos x="T0" y="T1"/>
              </a:cxn>
              <a:cxn ang="T7">
                <a:pos x="T2" y="T3"/>
              </a:cxn>
              <a:cxn ang="T8">
                <a:pos x="T4" y="T5"/>
              </a:cxn>
            </a:cxnLst>
            <a:rect l="T9" t="T10" r="T11" b="T12"/>
            <a:pathLst>
              <a:path w="17" h="25">
                <a:moveTo>
                  <a:pt x="16" y="24"/>
                </a:moveTo>
                <a:lnTo>
                  <a:pt x="0" y="8"/>
                </a:lnTo>
                <a:lnTo>
                  <a:pt x="16"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70" name="Line 18"/>
          <p:cNvSpPr>
            <a:spLocks noChangeShapeType="1"/>
          </p:cNvSpPr>
          <p:nvPr/>
        </p:nvSpPr>
        <p:spPr bwMode="auto">
          <a:xfrm flipH="1">
            <a:off x="5116345" y="2107347"/>
            <a:ext cx="10668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71" name="Freeform 19"/>
          <p:cNvSpPr>
            <a:spLocks/>
          </p:cNvSpPr>
          <p:nvPr/>
        </p:nvSpPr>
        <p:spPr bwMode="auto">
          <a:xfrm>
            <a:off x="4125745" y="2608997"/>
            <a:ext cx="1004888" cy="369888"/>
          </a:xfrm>
          <a:custGeom>
            <a:avLst/>
            <a:gdLst>
              <a:gd name="T0" fmla="*/ 312 w 633"/>
              <a:gd name="T1" fmla="*/ 0 h 233"/>
              <a:gd name="T2" fmla="*/ 0 w 633"/>
              <a:gd name="T3" fmla="*/ 104 h 233"/>
              <a:gd name="T4" fmla="*/ 312 w 633"/>
              <a:gd name="T5" fmla="*/ 232 h 233"/>
              <a:gd name="T6" fmla="*/ 632 w 633"/>
              <a:gd name="T7" fmla="*/ 120 h 233"/>
              <a:gd name="T8" fmla="*/ 312 w 633"/>
              <a:gd name="T9" fmla="*/ 0 h 233"/>
              <a:gd name="T10" fmla="*/ 0 60000 65536"/>
              <a:gd name="T11" fmla="*/ 0 60000 65536"/>
              <a:gd name="T12" fmla="*/ 0 60000 65536"/>
              <a:gd name="T13" fmla="*/ 0 60000 65536"/>
              <a:gd name="T14" fmla="*/ 0 60000 65536"/>
              <a:gd name="T15" fmla="*/ 0 w 633"/>
              <a:gd name="T16" fmla="*/ 0 h 233"/>
              <a:gd name="T17" fmla="*/ 633 w 633"/>
              <a:gd name="T18" fmla="*/ 233 h 233"/>
            </a:gdLst>
            <a:ahLst/>
            <a:cxnLst>
              <a:cxn ang="T10">
                <a:pos x="T0" y="T1"/>
              </a:cxn>
              <a:cxn ang="T11">
                <a:pos x="T2" y="T3"/>
              </a:cxn>
              <a:cxn ang="T12">
                <a:pos x="T4" y="T5"/>
              </a:cxn>
              <a:cxn ang="T13">
                <a:pos x="T6" y="T7"/>
              </a:cxn>
              <a:cxn ang="T14">
                <a:pos x="T8" y="T9"/>
              </a:cxn>
            </a:cxnLst>
            <a:rect l="T15" t="T16" r="T17" b="T18"/>
            <a:pathLst>
              <a:path w="633" h="233">
                <a:moveTo>
                  <a:pt x="312" y="0"/>
                </a:moveTo>
                <a:lnTo>
                  <a:pt x="0" y="104"/>
                </a:lnTo>
                <a:lnTo>
                  <a:pt x="312" y="232"/>
                </a:lnTo>
                <a:lnTo>
                  <a:pt x="632" y="120"/>
                </a:lnTo>
                <a:lnTo>
                  <a:pt x="312" y="0"/>
                </a:lnTo>
              </a:path>
            </a:pathLst>
          </a:custGeom>
          <a:solidFill>
            <a:srgbClr val="FFFFFF"/>
          </a:solidFill>
          <a:ln w="12700" cap="rnd">
            <a:solidFill>
              <a:srgbClr val="000000"/>
            </a:solidFill>
            <a:round/>
            <a:headEnd/>
            <a:tailEnd/>
          </a:ln>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72" name="Rectangle 20"/>
          <p:cNvSpPr>
            <a:spLocks noChangeArrowheads="1"/>
          </p:cNvSpPr>
          <p:nvPr/>
        </p:nvSpPr>
        <p:spPr bwMode="auto">
          <a:xfrm>
            <a:off x="4444833" y="25994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3</a:t>
            </a:r>
          </a:p>
        </p:txBody>
      </p:sp>
      <p:sp>
        <p:nvSpPr>
          <p:cNvPr id="23573" name="Oval 21"/>
          <p:cNvSpPr>
            <a:spLocks noChangeArrowheads="1"/>
          </p:cNvSpPr>
          <p:nvPr/>
        </p:nvSpPr>
        <p:spPr bwMode="auto">
          <a:xfrm>
            <a:off x="3484395" y="3123347"/>
            <a:ext cx="342900" cy="2540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74" name="Rectangle 22"/>
          <p:cNvSpPr>
            <a:spLocks noChangeArrowheads="1"/>
          </p:cNvSpPr>
          <p:nvPr/>
        </p:nvSpPr>
        <p:spPr bwMode="auto">
          <a:xfrm>
            <a:off x="3497095" y="30820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4</a:t>
            </a:r>
          </a:p>
        </p:txBody>
      </p:sp>
      <p:sp>
        <p:nvSpPr>
          <p:cNvPr id="23575" name="Oval 23"/>
          <p:cNvSpPr>
            <a:spLocks noChangeArrowheads="1"/>
          </p:cNvSpPr>
          <p:nvPr/>
        </p:nvSpPr>
        <p:spPr bwMode="auto">
          <a:xfrm>
            <a:off x="5351295" y="3110647"/>
            <a:ext cx="330200" cy="2540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76" name="Rectangle 24"/>
          <p:cNvSpPr>
            <a:spLocks noChangeArrowheads="1"/>
          </p:cNvSpPr>
          <p:nvPr/>
        </p:nvSpPr>
        <p:spPr bwMode="auto">
          <a:xfrm>
            <a:off x="5351295" y="30693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5</a:t>
            </a:r>
          </a:p>
        </p:txBody>
      </p:sp>
      <p:sp>
        <p:nvSpPr>
          <p:cNvPr id="23577" name="Oval 25"/>
          <p:cNvSpPr>
            <a:spLocks noChangeArrowheads="1"/>
          </p:cNvSpPr>
          <p:nvPr/>
        </p:nvSpPr>
        <p:spPr bwMode="auto">
          <a:xfrm>
            <a:off x="4462295" y="3580547"/>
            <a:ext cx="342900" cy="2540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78" name="Rectangle 26"/>
          <p:cNvSpPr>
            <a:spLocks noChangeArrowheads="1"/>
          </p:cNvSpPr>
          <p:nvPr/>
        </p:nvSpPr>
        <p:spPr bwMode="auto">
          <a:xfrm>
            <a:off x="4471820" y="35392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6</a:t>
            </a:r>
          </a:p>
        </p:txBody>
      </p:sp>
      <p:sp>
        <p:nvSpPr>
          <p:cNvPr id="23579" name="Freeform 27"/>
          <p:cNvSpPr>
            <a:spLocks/>
          </p:cNvSpPr>
          <p:nvPr/>
        </p:nvSpPr>
        <p:spPr bwMode="auto">
          <a:xfrm>
            <a:off x="3693945" y="3104297"/>
            <a:ext cx="52388" cy="39688"/>
          </a:xfrm>
          <a:custGeom>
            <a:avLst/>
            <a:gdLst>
              <a:gd name="T0" fmla="*/ 32 w 33"/>
              <a:gd name="T1" fmla="*/ 24 h 25"/>
              <a:gd name="T2" fmla="*/ 0 w 33"/>
              <a:gd name="T3" fmla="*/ 16 h 25"/>
              <a:gd name="T4" fmla="*/ 16 w 33"/>
              <a:gd name="T5" fmla="*/ 0 h 25"/>
              <a:gd name="T6" fmla="*/ 0 60000 65536"/>
              <a:gd name="T7" fmla="*/ 0 60000 65536"/>
              <a:gd name="T8" fmla="*/ 0 60000 65536"/>
              <a:gd name="T9" fmla="*/ 0 w 33"/>
              <a:gd name="T10" fmla="*/ 0 h 25"/>
              <a:gd name="T11" fmla="*/ 33 w 33"/>
              <a:gd name="T12" fmla="*/ 25 h 25"/>
            </a:gdLst>
            <a:ahLst/>
            <a:cxnLst>
              <a:cxn ang="T6">
                <a:pos x="T0" y="T1"/>
              </a:cxn>
              <a:cxn ang="T7">
                <a:pos x="T2" y="T3"/>
              </a:cxn>
              <a:cxn ang="T8">
                <a:pos x="T4" y="T5"/>
              </a:cxn>
            </a:cxnLst>
            <a:rect l="T9" t="T10" r="T11" b="T12"/>
            <a:pathLst>
              <a:path w="33" h="25">
                <a:moveTo>
                  <a:pt x="32" y="24"/>
                </a:moveTo>
                <a:lnTo>
                  <a:pt x="0" y="16"/>
                </a:lnTo>
                <a:lnTo>
                  <a:pt x="16"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80" name="Line 28"/>
          <p:cNvSpPr>
            <a:spLocks noChangeShapeType="1"/>
          </p:cNvSpPr>
          <p:nvPr/>
        </p:nvSpPr>
        <p:spPr bwMode="auto">
          <a:xfrm flipH="1">
            <a:off x="3693945" y="2901097"/>
            <a:ext cx="698500" cy="228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81" name="Freeform 29"/>
          <p:cNvSpPr>
            <a:spLocks/>
          </p:cNvSpPr>
          <p:nvPr/>
        </p:nvSpPr>
        <p:spPr bwMode="auto">
          <a:xfrm>
            <a:off x="5395745" y="3129697"/>
            <a:ext cx="52388" cy="26988"/>
          </a:xfrm>
          <a:custGeom>
            <a:avLst/>
            <a:gdLst>
              <a:gd name="T0" fmla="*/ 16 w 33"/>
              <a:gd name="T1" fmla="*/ 0 h 17"/>
              <a:gd name="T2" fmla="*/ 32 w 33"/>
              <a:gd name="T3" fmla="*/ 16 h 17"/>
              <a:gd name="T4" fmla="*/ 0 w 33"/>
              <a:gd name="T5" fmla="*/ 16 h 17"/>
              <a:gd name="T6" fmla="*/ 0 60000 65536"/>
              <a:gd name="T7" fmla="*/ 0 60000 65536"/>
              <a:gd name="T8" fmla="*/ 0 60000 65536"/>
              <a:gd name="T9" fmla="*/ 0 w 33"/>
              <a:gd name="T10" fmla="*/ 0 h 17"/>
              <a:gd name="T11" fmla="*/ 33 w 33"/>
              <a:gd name="T12" fmla="*/ 17 h 17"/>
            </a:gdLst>
            <a:ahLst/>
            <a:cxnLst>
              <a:cxn ang="T6">
                <a:pos x="T0" y="T1"/>
              </a:cxn>
              <a:cxn ang="T7">
                <a:pos x="T2" y="T3"/>
              </a:cxn>
              <a:cxn ang="T8">
                <a:pos x="T4" y="T5"/>
              </a:cxn>
            </a:cxnLst>
            <a:rect l="T9" t="T10" r="T11" b="T12"/>
            <a:pathLst>
              <a:path w="33" h="17">
                <a:moveTo>
                  <a:pt x="16" y="0"/>
                </a:moveTo>
                <a:lnTo>
                  <a:pt x="32" y="16"/>
                </a:lnTo>
                <a:lnTo>
                  <a:pt x="0" y="1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82" name="Line 30"/>
          <p:cNvSpPr>
            <a:spLocks noChangeShapeType="1"/>
          </p:cNvSpPr>
          <p:nvPr/>
        </p:nvSpPr>
        <p:spPr bwMode="auto">
          <a:xfrm>
            <a:off x="4894095" y="2913797"/>
            <a:ext cx="546100" cy="241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83" name="Freeform 31"/>
          <p:cNvSpPr>
            <a:spLocks/>
          </p:cNvSpPr>
          <p:nvPr/>
        </p:nvSpPr>
        <p:spPr bwMode="auto">
          <a:xfrm>
            <a:off x="4430545" y="3624997"/>
            <a:ext cx="52388" cy="39688"/>
          </a:xfrm>
          <a:custGeom>
            <a:avLst/>
            <a:gdLst>
              <a:gd name="T0" fmla="*/ 16 w 33"/>
              <a:gd name="T1" fmla="*/ 0 h 25"/>
              <a:gd name="T2" fmla="*/ 32 w 33"/>
              <a:gd name="T3" fmla="*/ 24 h 25"/>
              <a:gd name="T4" fmla="*/ 0 w 33"/>
              <a:gd name="T5" fmla="*/ 24 h 25"/>
              <a:gd name="T6" fmla="*/ 0 60000 65536"/>
              <a:gd name="T7" fmla="*/ 0 60000 65536"/>
              <a:gd name="T8" fmla="*/ 0 60000 65536"/>
              <a:gd name="T9" fmla="*/ 0 w 33"/>
              <a:gd name="T10" fmla="*/ 0 h 25"/>
              <a:gd name="T11" fmla="*/ 33 w 33"/>
              <a:gd name="T12" fmla="*/ 25 h 25"/>
            </a:gdLst>
            <a:ahLst/>
            <a:cxnLst>
              <a:cxn ang="T6">
                <a:pos x="T0" y="T1"/>
              </a:cxn>
              <a:cxn ang="T7">
                <a:pos x="T2" y="T3"/>
              </a:cxn>
              <a:cxn ang="T8">
                <a:pos x="T4" y="T5"/>
              </a:cxn>
            </a:cxnLst>
            <a:rect l="T9" t="T10" r="T11" b="T12"/>
            <a:pathLst>
              <a:path w="33" h="25">
                <a:moveTo>
                  <a:pt x="16" y="0"/>
                </a:moveTo>
                <a:lnTo>
                  <a:pt x="32" y="24"/>
                </a:lnTo>
                <a:lnTo>
                  <a:pt x="0" y="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84" name="Line 32"/>
          <p:cNvSpPr>
            <a:spLocks noChangeShapeType="1"/>
          </p:cNvSpPr>
          <p:nvPr/>
        </p:nvSpPr>
        <p:spPr bwMode="auto">
          <a:xfrm>
            <a:off x="3801895" y="3370997"/>
            <a:ext cx="673100" cy="292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85" name="Freeform 33"/>
          <p:cNvSpPr>
            <a:spLocks/>
          </p:cNvSpPr>
          <p:nvPr/>
        </p:nvSpPr>
        <p:spPr bwMode="auto">
          <a:xfrm>
            <a:off x="4786145" y="3612297"/>
            <a:ext cx="52388" cy="26988"/>
          </a:xfrm>
          <a:custGeom>
            <a:avLst/>
            <a:gdLst>
              <a:gd name="T0" fmla="*/ 32 w 33"/>
              <a:gd name="T1" fmla="*/ 16 h 17"/>
              <a:gd name="T2" fmla="*/ 0 w 33"/>
              <a:gd name="T3" fmla="*/ 16 h 17"/>
              <a:gd name="T4" fmla="*/ 24 w 33"/>
              <a:gd name="T5" fmla="*/ 0 h 17"/>
              <a:gd name="T6" fmla="*/ 0 60000 65536"/>
              <a:gd name="T7" fmla="*/ 0 60000 65536"/>
              <a:gd name="T8" fmla="*/ 0 60000 65536"/>
              <a:gd name="T9" fmla="*/ 0 w 33"/>
              <a:gd name="T10" fmla="*/ 0 h 17"/>
              <a:gd name="T11" fmla="*/ 33 w 33"/>
              <a:gd name="T12" fmla="*/ 17 h 17"/>
            </a:gdLst>
            <a:ahLst/>
            <a:cxnLst>
              <a:cxn ang="T6">
                <a:pos x="T0" y="T1"/>
              </a:cxn>
              <a:cxn ang="T7">
                <a:pos x="T2" y="T3"/>
              </a:cxn>
              <a:cxn ang="T8">
                <a:pos x="T4" y="T5"/>
              </a:cxn>
            </a:cxnLst>
            <a:rect l="T9" t="T10" r="T11" b="T12"/>
            <a:pathLst>
              <a:path w="33" h="17">
                <a:moveTo>
                  <a:pt x="32" y="16"/>
                </a:moveTo>
                <a:lnTo>
                  <a:pt x="0" y="16"/>
                </a:lnTo>
                <a:lnTo>
                  <a:pt x="24"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86" name="Line 34"/>
          <p:cNvSpPr>
            <a:spLocks noChangeShapeType="1"/>
          </p:cNvSpPr>
          <p:nvPr/>
        </p:nvSpPr>
        <p:spPr bwMode="auto">
          <a:xfrm flipH="1">
            <a:off x="4798845" y="3370997"/>
            <a:ext cx="635000" cy="266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87" name="Freeform 35"/>
          <p:cNvSpPr>
            <a:spLocks/>
          </p:cNvSpPr>
          <p:nvPr/>
        </p:nvSpPr>
        <p:spPr bwMode="auto">
          <a:xfrm>
            <a:off x="4163845" y="4221897"/>
            <a:ext cx="1030288" cy="369888"/>
          </a:xfrm>
          <a:custGeom>
            <a:avLst/>
            <a:gdLst>
              <a:gd name="T0" fmla="*/ 320 w 649"/>
              <a:gd name="T1" fmla="*/ 0 h 233"/>
              <a:gd name="T2" fmla="*/ 0 w 649"/>
              <a:gd name="T3" fmla="*/ 112 h 233"/>
              <a:gd name="T4" fmla="*/ 320 w 649"/>
              <a:gd name="T5" fmla="*/ 232 h 233"/>
              <a:gd name="T6" fmla="*/ 648 w 649"/>
              <a:gd name="T7" fmla="*/ 120 h 233"/>
              <a:gd name="T8" fmla="*/ 320 w 649"/>
              <a:gd name="T9" fmla="*/ 0 h 233"/>
              <a:gd name="T10" fmla="*/ 0 60000 65536"/>
              <a:gd name="T11" fmla="*/ 0 60000 65536"/>
              <a:gd name="T12" fmla="*/ 0 60000 65536"/>
              <a:gd name="T13" fmla="*/ 0 60000 65536"/>
              <a:gd name="T14" fmla="*/ 0 60000 65536"/>
              <a:gd name="T15" fmla="*/ 0 w 649"/>
              <a:gd name="T16" fmla="*/ 0 h 233"/>
              <a:gd name="T17" fmla="*/ 649 w 649"/>
              <a:gd name="T18" fmla="*/ 233 h 233"/>
            </a:gdLst>
            <a:ahLst/>
            <a:cxnLst>
              <a:cxn ang="T10">
                <a:pos x="T0" y="T1"/>
              </a:cxn>
              <a:cxn ang="T11">
                <a:pos x="T2" y="T3"/>
              </a:cxn>
              <a:cxn ang="T12">
                <a:pos x="T4" y="T5"/>
              </a:cxn>
              <a:cxn ang="T13">
                <a:pos x="T6" y="T7"/>
              </a:cxn>
              <a:cxn ang="T14">
                <a:pos x="T8" y="T9"/>
              </a:cxn>
            </a:cxnLst>
            <a:rect l="T15" t="T16" r="T17" b="T18"/>
            <a:pathLst>
              <a:path w="649" h="233">
                <a:moveTo>
                  <a:pt x="320" y="0"/>
                </a:moveTo>
                <a:lnTo>
                  <a:pt x="0" y="112"/>
                </a:lnTo>
                <a:lnTo>
                  <a:pt x="320" y="232"/>
                </a:lnTo>
                <a:lnTo>
                  <a:pt x="648" y="120"/>
                </a:lnTo>
                <a:lnTo>
                  <a:pt x="320" y="0"/>
                </a:lnTo>
              </a:path>
            </a:pathLst>
          </a:custGeom>
          <a:solidFill>
            <a:srgbClr val="FFFFFF"/>
          </a:solidFill>
          <a:ln w="12700" cap="rnd">
            <a:solidFill>
              <a:srgbClr val="000000"/>
            </a:solidFill>
            <a:round/>
            <a:headEnd/>
            <a:tailEnd/>
          </a:ln>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88" name="Rectangle 36"/>
          <p:cNvSpPr>
            <a:spLocks noChangeArrowheads="1"/>
          </p:cNvSpPr>
          <p:nvPr/>
        </p:nvSpPr>
        <p:spPr bwMode="auto">
          <a:xfrm>
            <a:off x="4498808" y="42123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7</a:t>
            </a:r>
          </a:p>
        </p:txBody>
      </p:sp>
      <p:sp>
        <p:nvSpPr>
          <p:cNvPr id="23589" name="Oval 37"/>
          <p:cNvSpPr>
            <a:spLocks noChangeArrowheads="1"/>
          </p:cNvSpPr>
          <p:nvPr/>
        </p:nvSpPr>
        <p:spPr bwMode="auto">
          <a:xfrm>
            <a:off x="3547895" y="4736247"/>
            <a:ext cx="342900" cy="2540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90" name="Rectangle 38"/>
          <p:cNvSpPr>
            <a:spLocks noChangeArrowheads="1"/>
          </p:cNvSpPr>
          <p:nvPr/>
        </p:nvSpPr>
        <p:spPr bwMode="auto">
          <a:xfrm>
            <a:off x="3552658" y="46949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8</a:t>
            </a:r>
          </a:p>
        </p:txBody>
      </p:sp>
      <p:sp>
        <p:nvSpPr>
          <p:cNvPr id="23591" name="Oval 39"/>
          <p:cNvSpPr>
            <a:spLocks noChangeArrowheads="1"/>
          </p:cNvSpPr>
          <p:nvPr/>
        </p:nvSpPr>
        <p:spPr bwMode="auto">
          <a:xfrm>
            <a:off x="5389395" y="4723547"/>
            <a:ext cx="342900" cy="2540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92" name="Rectangle 40"/>
          <p:cNvSpPr>
            <a:spLocks noChangeArrowheads="1"/>
          </p:cNvSpPr>
          <p:nvPr/>
        </p:nvSpPr>
        <p:spPr bwMode="auto">
          <a:xfrm>
            <a:off x="5406858" y="46822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9</a:t>
            </a:r>
          </a:p>
        </p:txBody>
      </p:sp>
      <p:sp>
        <p:nvSpPr>
          <p:cNvPr id="23593" name="Freeform 41"/>
          <p:cNvSpPr>
            <a:spLocks/>
          </p:cNvSpPr>
          <p:nvPr/>
        </p:nvSpPr>
        <p:spPr bwMode="auto">
          <a:xfrm>
            <a:off x="3757445" y="4717197"/>
            <a:ext cx="39688" cy="39688"/>
          </a:xfrm>
          <a:custGeom>
            <a:avLst/>
            <a:gdLst>
              <a:gd name="T0" fmla="*/ 24 w 25"/>
              <a:gd name="T1" fmla="*/ 24 h 25"/>
              <a:gd name="T2" fmla="*/ 0 w 25"/>
              <a:gd name="T3" fmla="*/ 24 h 25"/>
              <a:gd name="T4" fmla="*/ 16 w 25"/>
              <a:gd name="T5" fmla="*/ 0 h 25"/>
              <a:gd name="T6" fmla="*/ 0 60000 65536"/>
              <a:gd name="T7" fmla="*/ 0 60000 65536"/>
              <a:gd name="T8" fmla="*/ 0 60000 65536"/>
              <a:gd name="T9" fmla="*/ 0 w 25"/>
              <a:gd name="T10" fmla="*/ 0 h 25"/>
              <a:gd name="T11" fmla="*/ 25 w 25"/>
              <a:gd name="T12" fmla="*/ 25 h 25"/>
            </a:gdLst>
            <a:ahLst/>
            <a:cxnLst>
              <a:cxn ang="T6">
                <a:pos x="T0" y="T1"/>
              </a:cxn>
              <a:cxn ang="T7">
                <a:pos x="T2" y="T3"/>
              </a:cxn>
              <a:cxn ang="T8">
                <a:pos x="T4" y="T5"/>
              </a:cxn>
            </a:cxnLst>
            <a:rect l="T9" t="T10" r="T11" b="T12"/>
            <a:pathLst>
              <a:path w="25" h="25">
                <a:moveTo>
                  <a:pt x="24" y="24"/>
                </a:moveTo>
                <a:lnTo>
                  <a:pt x="0" y="24"/>
                </a:lnTo>
                <a:lnTo>
                  <a:pt x="16"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94" name="Line 42"/>
          <p:cNvSpPr>
            <a:spLocks noChangeShapeType="1"/>
          </p:cNvSpPr>
          <p:nvPr/>
        </p:nvSpPr>
        <p:spPr bwMode="auto">
          <a:xfrm flipH="1">
            <a:off x="3757445" y="4513997"/>
            <a:ext cx="698500" cy="241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95" name="Freeform 43"/>
          <p:cNvSpPr>
            <a:spLocks/>
          </p:cNvSpPr>
          <p:nvPr/>
        </p:nvSpPr>
        <p:spPr bwMode="auto">
          <a:xfrm>
            <a:off x="5459245" y="4742597"/>
            <a:ext cx="39688" cy="26988"/>
          </a:xfrm>
          <a:custGeom>
            <a:avLst/>
            <a:gdLst>
              <a:gd name="T0" fmla="*/ 16 w 25"/>
              <a:gd name="T1" fmla="*/ 0 h 17"/>
              <a:gd name="T2" fmla="*/ 24 w 25"/>
              <a:gd name="T3" fmla="*/ 16 h 17"/>
              <a:gd name="T4" fmla="*/ 0 w 25"/>
              <a:gd name="T5" fmla="*/ 16 h 17"/>
              <a:gd name="T6" fmla="*/ 0 60000 65536"/>
              <a:gd name="T7" fmla="*/ 0 60000 65536"/>
              <a:gd name="T8" fmla="*/ 0 60000 65536"/>
              <a:gd name="T9" fmla="*/ 0 w 25"/>
              <a:gd name="T10" fmla="*/ 0 h 17"/>
              <a:gd name="T11" fmla="*/ 25 w 25"/>
              <a:gd name="T12" fmla="*/ 17 h 17"/>
            </a:gdLst>
            <a:ahLst/>
            <a:cxnLst>
              <a:cxn ang="T6">
                <a:pos x="T0" y="T1"/>
              </a:cxn>
              <a:cxn ang="T7">
                <a:pos x="T2" y="T3"/>
              </a:cxn>
              <a:cxn ang="T8">
                <a:pos x="T4" y="T5"/>
              </a:cxn>
            </a:cxnLst>
            <a:rect l="T9" t="T10" r="T11" b="T12"/>
            <a:pathLst>
              <a:path w="25" h="17">
                <a:moveTo>
                  <a:pt x="16" y="0"/>
                </a:moveTo>
                <a:lnTo>
                  <a:pt x="24" y="16"/>
                </a:lnTo>
                <a:lnTo>
                  <a:pt x="0" y="1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96" name="Line 44"/>
          <p:cNvSpPr>
            <a:spLocks noChangeShapeType="1"/>
          </p:cNvSpPr>
          <p:nvPr/>
        </p:nvSpPr>
        <p:spPr bwMode="auto">
          <a:xfrm>
            <a:off x="4944895" y="4526697"/>
            <a:ext cx="533400" cy="241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97" name="Freeform 45"/>
          <p:cNvSpPr>
            <a:spLocks/>
          </p:cNvSpPr>
          <p:nvPr/>
        </p:nvSpPr>
        <p:spPr bwMode="auto">
          <a:xfrm>
            <a:off x="4494045" y="5250597"/>
            <a:ext cx="39688" cy="26988"/>
          </a:xfrm>
          <a:custGeom>
            <a:avLst/>
            <a:gdLst>
              <a:gd name="T0" fmla="*/ 16 w 25"/>
              <a:gd name="T1" fmla="*/ 0 h 17"/>
              <a:gd name="T2" fmla="*/ 24 w 25"/>
              <a:gd name="T3" fmla="*/ 16 h 17"/>
              <a:gd name="T4" fmla="*/ 0 w 25"/>
              <a:gd name="T5" fmla="*/ 16 h 17"/>
              <a:gd name="T6" fmla="*/ 0 60000 65536"/>
              <a:gd name="T7" fmla="*/ 0 60000 65536"/>
              <a:gd name="T8" fmla="*/ 0 60000 65536"/>
              <a:gd name="T9" fmla="*/ 0 w 25"/>
              <a:gd name="T10" fmla="*/ 0 h 17"/>
              <a:gd name="T11" fmla="*/ 25 w 25"/>
              <a:gd name="T12" fmla="*/ 17 h 17"/>
            </a:gdLst>
            <a:ahLst/>
            <a:cxnLst>
              <a:cxn ang="T6">
                <a:pos x="T0" y="T1"/>
              </a:cxn>
              <a:cxn ang="T7">
                <a:pos x="T2" y="T3"/>
              </a:cxn>
              <a:cxn ang="T8">
                <a:pos x="T4" y="T5"/>
              </a:cxn>
            </a:cxnLst>
            <a:rect l="T9" t="T10" r="T11" b="T12"/>
            <a:pathLst>
              <a:path w="25" h="17">
                <a:moveTo>
                  <a:pt x="16" y="0"/>
                </a:moveTo>
                <a:lnTo>
                  <a:pt x="24" y="16"/>
                </a:lnTo>
                <a:lnTo>
                  <a:pt x="0" y="1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598" name="Line 46"/>
          <p:cNvSpPr>
            <a:spLocks noChangeShapeType="1"/>
          </p:cNvSpPr>
          <p:nvPr/>
        </p:nvSpPr>
        <p:spPr bwMode="auto">
          <a:xfrm>
            <a:off x="3865395" y="4996597"/>
            <a:ext cx="660400" cy="279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99" name="Freeform 47"/>
          <p:cNvSpPr>
            <a:spLocks/>
          </p:cNvSpPr>
          <p:nvPr/>
        </p:nvSpPr>
        <p:spPr bwMode="auto">
          <a:xfrm>
            <a:off x="4849645" y="5225197"/>
            <a:ext cx="39688" cy="26988"/>
          </a:xfrm>
          <a:custGeom>
            <a:avLst/>
            <a:gdLst>
              <a:gd name="T0" fmla="*/ 24 w 25"/>
              <a:gd name="T1" fmla="*/ 16 h 17"/>
              <a:gd name="T2" fmla="*/ 0 w 25"/>
              <a:gd name="T3" fmla="*/ 16 h 17"/>
              <a:gd name="T4" fmla="*/ 16 w 25"/>
              <a:gd name="T5" fmla="*/ 0 h 17"/>
              <a:gd name="T6" fmla="*/ 0 60000 65536"/>
              <a:gd name="T7" fmla="*/ 0 60000 65536"/>
              <a:gd name="T8" fmla="*/ 0 60000 65536"/>
              <a:gd name="T9" fmla="*/ 0 w 25"/>
              <a:gd name="T10" fmla="*/ 0 h 17"/>
              <a:gd name="T11" fmla="*/ 25 w 25"/>
              <a:gd name="T12" fmla="*/ 17 h 17"/>
            </a:gdLst>
            <a:ahLst/>
            <a:cxnLst>
              <a:cxn ang="T6">
                <a:pos x="T0" y="T1"/>
              </a:cxn>
              <a:cxn ang="T7">
                <a:pos x="T2" y="T3"/>
              </a:cxn>
              <a:cxn ang="T8">
                <a:pos x="T4" y="T5"/>
              </a:cxn>
            </a:cxnLst>
            <a:rect l="T9" t="T10" r="T11" b="T12"/>
            <a:pathLst>
              <a:path w="25" h="17">
                <a:moveTo>
                  <a:pt x="24" y="16"/>
                </a:moveTo>
                <a:lnTo>
                  <a:pt x="0" y="16"/>
                </a:lnTo>
                <a:lnTo>
                  <a:pt x="16"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600" name="Line 48"/>
          <p:cNvSpPr>
            <a:spLocks noChangeShapeType="1"/>
          </p:cNvSpPr>
          <p:nvPr/>
        </p:nvSpPr>
        <p:spPr bwMode="auto">
          <a:xfrm flipH="1">
            <a:off x="4849645" y="4996597"/>
            <a:ext cx="635000" cy="254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602" name="Rectangle 50"/>
          <p:cNvSpPr>
            <a:spLocks noChangeArrowheads="1"/>
          </p:cNvSpPr>
          <p:nvPr/>
        </p:nvSpPr>
        <p:spPr bwMode="auto">
          <a:xfrm>
            <a:off x="4351170" y="5266472"/>
            <a:ext cx="619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 Exit</a:t>
            </a:r>
          </a:p>
        </p:txBody>
      </p:sp>
      <p:sp>
        <p:nvSpPr>
          <p:cNvPr id="23603" name="Freeform 51"/>
          <p:cNvSpPr>
            <a:spLocks/>
          </p:cNvSpPr>
          <p:nvPr/>
        </p:nvSpPr>
        <p:spPr bwMode="auto">
          <a:xfrm>
            <a:off x="2766845" y="2100997"/>
            <a:ext cx="39688" cy="39688"/>
          </a:xfrm>
          <a:custGeom>
            <a:avLst/>
            <a:gdLst>
              <a:gd name="T0" fmla="*/ 24 w 25"/>
              <a:gd name="T1" fmla="*/ 24 h 25"/>
              <a:gd name="T2" fmla="*/ 0 w 25"/>
              <a:gd name="T3" fmla="*/ 8 h 25"/>
              <a:gd name="T4" fmla="*/ 24 w 25"/>
              <a:gd name="T5" fmla="*/ 0 h 25"/>
              <a:gd name="T6" fmla="*/ 0 60000 65536"/>
              <a:gd name="T7" fmla="*/ 0 60000 65536"/>
              <a:gd name="T8" fmla="*/ 0 60000 65536"/>
              <a:gd name="T9" fmla="*/ 0 w 25"/>
              <a:gd name="T10" fmla="*/ 0 h 25"/>
              <a:gd name="T11" fmla="*/ 25 w 25"/>
              <a:gd name="T12" fmla="*/ 25 h 25"/>
            </a:gdLst>
            <a:ahLst/>
            <a:cxnLst>
              <a:cxn ang="T6">
                <a:pos x="T0" y="T1"/>
              </a:cxn>
              <a:cxn ang="T7">
                <a:pos x="T2" y="T3"/>
              </a:cxn>
              <a:cxn ang="T8">
                <a:pos x="T4" y="T5"/>
              </a:cxn>
            </a:cxnLst>
            <a:rect l="T9" t="T10" r="T11" b="T12"/>
            <a:pathLst>
              <a:path w="25" h="25">
                <a:moveTo>
                  <a:pt x="24" y="24"/>
                </a:moveTo>
                <a:lnTo>
                  <a:pt x="0" y="8"/>
                </a:lnTo>
                <a:lnTo>
                  <a:pt x="24"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601" name="Oval 49"/>
          <p:cNvSpPr>
            <a:spLocks noChangeArrowheads="1"/>
          </p:cNvSpPr>
          <p:nvPr/>
        </p:nvSpPr>
        <p:spPr bwMode="auto">
          <a:xfrm>
            <a:off x="4144795" y="5282347"/>
            <a:ext cx="1028700" cy="4064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604" name="Line 52"/>
          <p:cNvSpPr>
            <a:spLocks noChangeShapeType="1"/>
          </p:cNvSpPr>
          <p:nvPr/>
        </p:nvSpPr>
        <p:spPr bwMode="auto">
          <a:xfrm flipH="1">
            <a:off x="2766845" y="2120047"/>
            <a:ext cx="13335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605" name="Freeform 53"/>
          <p:cNvSpPr>
            <a:spLocks/>
          </p:cNvSpPr>
          <p:nvPr/>
        </p:nvSpPr>
        <p:spPr bwMode="auto">
          <a:xfrm>
            <a:off x="2741445" y="4386997"/>
            <a:ext cx="52388" cy="26988"/>
          </a:xfrm>
          <a:custGeom>
            <a:avLst/>
            <a:gdLst>
              <a:gd name="T0" fmla="*/ 32 w 33"/>
              <a:gd name="T1" fmla="*/ 0 h 17"/>
              <a:gd name="T2" fmla="*/ 16 w 33"/>
              <a:gd name="T3" fmla="*/ 16 h 17"/>
              <a:gd name="T4" fmla="*/ 0 w 33"/>
              <a:gd name="T5" fmla="*/ 0 h 17"/>
              <a:gd name="T6" fmla="*/ 0 60000 65536"/>
              <a:gd name="T7" fmla="*/ 0 60000 65536"/>
              <a:gd name="T8" fmla="*/ 0 60000 65536"/>
              <a:gd name="T9" fmla="*/ 0 w 33"/>
              <a:gd name="T10" fmla="*/ 0 h 17"/>
              <a:gd name="T11" fmla="*/ 33 w 33"/>
              <a:gd name="T12" fmla="*/ 17 h 17"/>
            </a:gdLst>
            <a:ahLst/>
            <a:cxnLst>
              <a:cxn ang="T6">
                <a:pos x="T0" y="T1"/>
              </a:cxn>
              <a:cxn ang="T7">
                <a:pos x="T2" y="T3"/>
              </a:cxn>
              <a:cxn ang="T8">
                <a:pos x="T4" y="T5"/>
              </a:cxn>
            </a:cxnLst>
            <a:rect l="T9" t="T10" r="T11" b="T12"/>
            <a:pathLst>
              <a:path w="33" h="17">
                <a:moveTo>
                  <a:pt x="32" y="0"/>
                </a:moveTo>
                <a:lnTo>
                  <a:pt x="16" y="16"/>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606" name="Line 54"/>
          <p:cNvSpPr>
            <a:spLocks noChangeShapeType="1"/>
          </p:cNvSpPr>
          <p:nvPr/>
        </p:nvSpPr>
        <p:spPr bwMode="auto">
          <a:xfrm>
            <a:off x="2773195" y="2120047"/>
            <a:ext cx="0" cy="228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607" name="Freeform 55"/>
          <p:cNvSpPr>
            <a:spLocks/>
          </p:cNvSpPr>
          <p:nvPr/>
        </p:nvSpPr>
        <p:spPr bwMode="auto">
          <a:xfrm>
            <a:off x="4151145" y="4374297"/>
            <a:ext cx="26988" cy="39688"/>
          </a:xfrm>
          <a:custGeom>
            <a:avLst/>
            <a:gdLst>
              <a:gd name="T0" fmla="*/ 0 w 17"/>
              <a:gd name="T1" fmla="*/ 0 h 25"/>
              <a:gd name="T2" fmla="*/ 16 w 17"/>
              <a:gd name="T3" fmla="*/ 16 h 25"/>
              <a:gd name="T4" fmla="*/ 0 w 17"/>
              <a:gd name="T5" fmla="*/ 24 h 25"/>
              <a:gd name="T6" fmla="*/ 0 60000 65536"/>
              <a:gd name="T7" fmla="*/ 0 60000 65536"/>
              <a:gd name="T8" fmla="*/ 0 60000 65536"/>
              <a:gd name="T9" fmla="*/ 0 w 17"/>
              <a:gd name="T10" fmla="*/ 0 h 25"/>
              <a:gd name="T11" fmla="*/ 17 w 17"/>
              <a:gd name="T12" fmla="*/ 25 h 25"/>
            </a:gdLst>
            <a:ahLst/>
            <a:cxnLst>
              <a:cxn ang="T6">
                <a:pos x="T0" y="T1"/>
              </a:cxn>
              <a:cxn ang="T7">
                <a:pos x="T2" y="T3"/>
              </a:cxn>
              <a:cxn ang="T8">
                <a:pos x="T4" y="T5"/>
              </a:cxn>
            </a:cxnLst>
            <a:rect l="T9" t="T10" r="T11" b="T12"/>
            <a:pathLst>
              <a:path w="17" h="25">
                <a:moveTo>
                  <a:pt x="0" y="0"/>
                </a:moveTo>
                <a:lnTo>
                  <a:pt x="16" y="16"/>
                </a:lnTo>
                <a:lnTo>
                  <a:pt x="0" y="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608" name="Line 56"/>
          <p:cNvSpPr>
            <a:spLocks noChangeShapeType="1"/>
          </p:cNvSpPr>
          <p:nvPr/>
        </p:nvSpPr>
        <p:spPr bwMode="auto">
          <a:xfrm>
            <a:off x="2773195" y="4406047"/>
            <a:ext cx="13970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609" name="Oval 57"/>
          <p:cNvSpPr>
            <a:spLocks noChangeArrowheads="1"/>
          </p:cNvSpPr>
          <p:nvPr/>
        </p:nvSpPr>
        <p:spPr bwMode="auto">
          <a:xfrm>
            <a:off x="4411495" y="1345347"/>
            <a:ext cx="342900" cy="2540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3610" name="Rectangle 58"/>
          <p:cNvSpPr>
            <a:spLocks noChangeArrowheads="1"/>
          </p:cNvSpPr>
          <p:nvPr/>
        </p:nvSpPr>
        <p:spPr bwMode="auto">
          <a:xfrm>
            <a:off x="4459120" y="13040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1</a:t>
            </a:r>
          </a:p>
        </p:txBody>
      </p:sp>
      <p:sp>
        <p:nvSpPr>
          <p:cNvPr id="23611" name="Rectangle 59"/>
          <p:cNvSpPr>
            <a:spLocks noChangeArrowheads="1"/>
          </p:cNvSpPr>
          <p:nvPr/>
        </p:nvSpPr>
        <p:spPr bwMode="auto">
          <a:xfrm>
            <a:off x="4662320" y="22819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b</a:t>
            </a:r>
          </a:p>
        </p:txBody>
      </p:sp>
      <p:sp>
        <p:nvSpPr>
          <p:cNvPr id="23612" name="Rectangle 60"/>
          <p:cNvSpPr>
            <a:spLocks noChangeArrowheads="1"/>
          </p:cNvSpPr>
          <p:nvPr/>
        </p:nvSpPr>
        <p:spPr bwMode="auto">
          <a:xfrm>
            <a:off x="3927308" y="27137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d</a:t>
            </a:r>
          </a:p>
        </p:txBody>
      </p:sp>
      <p:sp>
        <p:nvSpPr>
          <p:cNvPr id="23613" name="Rectangle 61"/>
          <p:cNvSpPr>
            <a:spLocks noChangeArrowheads="1"/>
          </p:cNvSpPr>
          <p:nvPr/>
        </p:nvSpPr>
        <p:spPr bwMode="auto">
          <a:xfrm>
            <a:off x="5048083" y="2739172"/>
            <a:ext cx="282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e</a:t>
            </a:r>
          </a:p>
        </p:txBody>
      </p:sp>
      <p:sp>
        <p:nvSpPr>
          <p:cNvPr id="23614" name="Rectangle 62"/>
          <p:cNvSpPr>
            <a:spLocks noChangeArrowheads="1"/>
          </p:cNvSpPr>
          <p:nvPr/>
        </p:nvSpPr>
        <p:spPr bwMode="auto">
          <a:xfrm>
            <a:off x="5094120" y="33868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g</a:t>
            </a:r>
          </a:p>
        </p:txBody>
      </p:sp>
      <p:sp>
        <p:nvSpPr>
          <p:cNvPr id="23615" name="Rectangle 63"/>
          <p:cNvSpPr>
            <a:spLocks noChangeArrowheads="1"/>
          </p:cNvSpPr>
          <p:nvPr/>
        </p:nvSpPr>
        <p:spPr bwMode="auto">
          <a:xfrm>
            <a:off x="3876508" y="3424972"/>
            <a:ext cx="257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f</a:t>
            </a:r>
          </a:p>
        </p:txBody>
      </p:sp>
      <p:sp>
        <p:nvSpPr>
          <p:cNvPr id="23616" name="Rectangle 64"/>
          <p:cNvSpPr>
            <a:spLocks noChangeArrowheads="1"/>
          </p:cNvSpPr>
          <p:nvPr/>
        </p:nvSpPr>
        <p:spPr bwMode="auto">
          <a:xfrm>
            <a:off x="3754270" y="4352072"/>
            <a:ext cx="244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i</a:t>
            </a:r>
          </a:p>
        </p:txBody>
      </p:sp>
      <p:sp>
        <p:nvSpPr>
          <p:cNvPr id="23617" name="Rectangle 65"/>
          <p:cNvSpPr>
            <a:spLocks noChangeArrowheads="1"/>
          </p:cNvSpPr>
          <p:nvPr/>
        </p:nvSpPr>
        <p:spPr bwMode="auto">
          <a:xfrm>
            <a:off x="5167145" y="4326672"/>
            <a:ext cx="244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j</a:t>
            </a:r>
          </a:p>
        </p:txBody>
      </p:sp>
      <p:sp>
        <p:nvSpPr>
          <p:cNvPr id="23618" name="Rectangle 66"/>
          <p:cNvSpPr>
            <a:spLocks noChangeArrowheads="1"/>
          </p:cNvSpPr>
          <p:nvPr/>
        </p:nvSpPr>
        <p:spPr bwMode="auto">
          <a:xfrm>
            <a:off x="6191083" y="32852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h</a:t>
            </a:r>
          </a:p>
        </p:txBody>
      </p:sp>
      <p:sp>
        <p:nvSpPr>
          <p:cNvPr id="23619" name="Rectangle 67"/>
          <p:cNvSpPr>
            <a:spLocks noChangeArrowheads="1"/>
          </p:cNvSpPr>
          <p:nvPr/>
        </p:nvSpPr>
        <p:spPr bwMode="auto">
          <a:xfrm>
            <a:off x="2333458" y="3018572"/>
            <a:ext cx="282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c</a:t>
            </a:r>
          </a:p>
        </p:txBody>
      </p:sp>
      <p:sp>
        <p:nvSpPr>
          <p:cNvPr id="23620" name="Rectangle 68"/>
          <p:cNvSpPr>
            <a:spLocks noChangeArrowheads="1"/>
          </p:cNvSpPr>
          <p:nvPr/>
        </p:nvSpPr>
        <p:spPr bwMode="auto">
          <a:xfrm>
            <a:off x="3876508" y="5037872"/>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k</a:t>
            </a:r>
          </a:p>
        </p:txBody>
      </p:sp>
      <p:sp>
        <p:nvSpPr>
          <p:cNvPr id="23621" name="Rectangle 69"/>
          <p:cNvSpPr>
            <a:spLocks noChangeArrowheads="1"/>
          </p:cNvSpPr>
          <p:nvPr/>
        </p:nvSpPr>
        <p:spPr bwMode="auto">
          <a:xfrm>
            <a:off x="5189370" y="5037872"/>
            <a:ext cx="244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l</a:t>
            </a:r>
          </a:p>
        </p:txBody>
      </p:sp>
      <p:sp>
        <p:nvSpPr>
          <p:cNvPr id="23622" name="Rectangle 70"/>
          <p:cNvSpPr>
            <a:spLocks noChangeArrowheads="1"/>
          </p:cNvSpPr>
          <p:nvPr/>
        </p:nvSpPr>
        <p:spPr bwMode="auto">
          <a:xfrm>
            <a:off x="4621045" y="1570772"/>
            <a:ext cx="2492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a   (Covered by any data)</a:t>
            </a:r>
          </a:p>
        </p:txBody>
      </p:sp>
      <p:sp>
        <p:nvSpPr>
          <p:cNvPr id="23623" name="Rectangle 71"/>
          <p:cNvSpPr>
            <a:spLocks noChangeArrowheads="1"/>
          </p:cNvSpPr>
          <p:nvPr/>
        </p:nvSpPr>
        <p:spPr bwMode="auto">
          <a:xfrm>
            <a:off x="1341270" y="3221772"/>
            <a:ext cx="1501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(Data set must</a:t>
            </a:r>
          </a:p>
        </p:txBody>
      </p:sp>
      <p:sp>
        <p:nvSpPr>
          <p:cNvPr id="23624" name="Rectangle 72"/>
          <p:cNvSpPr>
            <a:spLocks noChangeArrowheads="1"/>
          </p:cNvSpPr>
          <p:nvPr/>
        </p:nvSpPr>
        <p:spPr bwMode="auto">
          <a:xfrm>
            <a:off x="4986170" y="2281972"/>
            <a:ext cx="29305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(Data set must contain at least</a:t>
            </a:r>
          </a:p>
        </p:txBody>
      </p:sp>
      <p:sp>
        <p:nvSpPr>
          <p:cNvPr id="23625" name="Rectangle 73"/>
          <p:cNvSpPr>
            <a:spLocks noChangeArrowheads="1"/>
          </p:cNvSpPr>
          <p:nvPr/>
        </p:nvSpPr>
        <p:spPr bwMode="auto">
          <a:xfrm>
            <a:off x="7672220" y="2288322"/>
            <a:ext cx="1254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dirty="0">
                <a:solidFill>
                  <a:srgbClr val="000000"/>
                </a:solidFill>
              </a:rPr>
              <a:t>  one value)</a:t>
            </a:r>
          </a:p>
        </p:txBody>
      </p:sp>
      <p:sp>
        <p:nvSpPr>
          <p:cNvPr id="23626" name="Rectangle 74"/>
          <p:cNvSpPr>
            <a:spLocks noChangeArrowheads="1"/>
          </p:cNvSpPr>
          <p:nvPr/>
        </p:nvSpPr>
        <p:spPr bwMode="auto">
          <a:xfrm>
            <a:off x="1422233" y="3450372"/>
            <a:ext cx="12160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  be empty)</a:t>
            </a:r>
          </a:p>
        </p:txBody>
      </p:sp>
      <p:sp>
        <p:nvSpPr>
          <p:cNvPr id="23627" name="Rectangle 75"/>
          <p:cNvSpPr>
            <a:spLocks noChangeArrowheads="1"/>
          </p:cNvSpPr>
          <p:nvPr/>
        </p:nvSpPr>
        <p:spPr bwMode="auto">
          <a:xfrm>
            <a:off x="5273508" y="4352072"/>
            <a:ext cx="18843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(Total score &gt; 0.0)</a:t>
            </a:r>
          </a:p>
        </p:txBody>
      </p:sp>
      <p:sp>
        <p:nvSpPr>
          <p:cNvPr id="2" name="Title 1"/>
          <p:cNvSpPr>
            <a:spLocks noGrp="1"/>
          </p:cNvSpPr>
          <p:nvPr>
            <p:ph type="title"/>
          </p:nvPr>
        </p:nvSpPr>
        <p:spPr>
          <a:xfrm>
            <a:off x="315745" y="391260"/>
            <a:ext cx="3168650" cy="1143000"/>
          </a:xfrm>
          <a:solidFill>
            <a:schemeClr val="bg1"/>
          </a:solidFill>
        </p:spPr>
        <p:txBody>
          <a:bodyPr>
            <a:normAutofit fontScale="90000"/>
          </a:bodyPr>
          <a:lstStyle/>
          <a:p>
            <a:r>
              <a:rPr lang="en-AU" dirty="0" smtClean="0"/>
              <a:t>Deciding test</a:t>
            </a:r>
            <a:br>
              <a:rPr lang="en-AU" dirty="0" smtClean="0"/>
            </a:br>
            <a:r>
              <a:rPr lang="en-AU" dirty="0" smtClean="0"/>
              <a:t>cases</a:t>
            </a:r>
            <a:endParaRPr lang="en-AU" dirty="0"/>
          </a:p>
        </p:txBody>
      </p:sp>
      <p:sp>
        <p:nvSpPr>
          <p:cNvPr id="23628" name="Rectangle 76"/>
          <p:cNvSpPr>
            <a:spLocks noChangeArrowheads="1"/>
          </p:cNvSpPr>
          <p:nvPr/>
        </p:nvSpPr>
        <p:spPr bwMode="auto">
          <a:xfrm>
            <a:off x="1911183" y="4440972"/>
            <a:ext cx="18843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(Total score &lt; 0.0)</a:t>
            </a:r>
          </a:p>
        </p:txBody>
      </p:sp>
      <p:sp>
        <p:nvSpPr>
          <p:cNvPr id="23629" name="Rectangle 77"/>
          <p:cNvSpPr>
            <a:spLocks noChangeArrowheads="1"/>
          </p:cNvSpPr>
          <p:nvPr/>
        </p:nvSpPr>
        <p:spPr bwMode="auto">
          <a:xfrm>
            <a:off x="2406483" y="2694722"/>
            <a:ext cx="16097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(Positive score)</a:t>
            </a:r>
          </a:p>
        </p:txBody>
      </p:sp>
      <p:sp>
        <p:nvSpPr>
          <p:cNvPr id="23630" name="Rectangle 78"/>
          <p:cNvSpPr>
            <a:spLocks noChangeArrowheads="1"/>
          </p:cNvSpPr>
          <p:nvPr/>
        </p:nvSpPr>
        <p:spPr bwMode="auto">
          <a:xfrm>
            <a:off x="5189370" y="2739172"/>
            <a:ext cx="1698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dirty="0">
                <a:solidFill>
                  <a:srgbClr val="000000"/>
                </a:solidFill>
              </a:rPr>
              <a:t>(Negative score)</a:t>
            </a:r>
          </a:p>
        </p:txBody>
      </p:sp>
      <p:sp>
        <p:nvSpPr>
          <p:cNvPr id="23631" name="Rectangle 79"/>
          <p:cNvSpPr>
            <a:spLocks noChangeArrowheads="1"/>
          </p:cNvSpPr>
          <p:nvPr/>
        </p:nvSpPr>
        <p:spPr bwMode="auto">
          <a:xfrm>
            <a:off x="6406983" y="3285272"/>
            <a:ext cx="2200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(Reached if either f or</a:t>
            </a:r>
          </a:p>
        </p:txBody>
      </p:sp>
      <p:sp>
        <p:nvSpPr>
          <p:cNvPr id="23632" name="Rectangle 80"/>
          <p:cNvSpPr>
            <a:spLocks noChangeArrowheads="1"/>
          </p:cNvSpPr>
          <p:nvPr/>
        </p:nvSpPr>
        <p:spPr bwMode="auto">
          <a:xfrm>
            <a:off x="6426033" y="3539272"/>
            <a:ext cx="1450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b="0">
                <a:solidFill>
                  <a:srgbClr val="000000"/>
                </a:solidFill>
              </a:rPr>
              <a:t>  e is reached)</a:t>
            </a:r>
          </a:p>
        </p:txBody>
      </p:sp>
      <p:sp>
        <p:nvSpPr>
          <p:cNvPr id="3" name="TextBox 2"/>
          <p:cNvSpPr txBox="1"/>
          <p:nvPr/>
        </p:nvSpPr>
        <p:spPr>
          <a:xfrm>
            <a:off x="4428958" y="5337422"/>
            <a:ext cx="500062" cy="307777"/>
          </a:xfrm>
          <a:prstGeom prst="rect">
            <a:avLst/>
          </a:prstGeom>
          <a:noFill/>
        </p:spPr>
        <p:txBody>
          <a:bodyPr wrap="square" rtlCol="0">
            <a:spAutoFit/>
          </a:bodyPr>
          <a:lstStyle/>
          <a:p>
            <a:r>
              <a:rPr lang="en-AU" sz="1400" dirty="0" smtClean="0">
                <a:solidFill>
                  <a:schemeClr val="tx1">
                    <a:lumMod val="50000"/>
                  </a:schemeClr>
                </a:solidFill>
                <a:latin typeface="Times New Roman" panose="02020603050405020304" pitchFamily="18" charset="0"/>
                <a:cs typeface="Times New Roman" panose="02020603050405020304" pitchFamily="18" charset="0"/>
              </a:rPr>
              <a:t>Exit</a:t>
            </a:r>
            <a:endParaRPr lang="en-AU" sz="14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83" name="Footer Placeholder 3"/>
          <p:cNvSpPr txBox="1">
            <a:spLocks/>
          </p:cNvSpPr>
          <p:nvPr/>
        </p:nvSpPr>
        <p:spPr>
          <a:xfrm>
            <a:off x="356268" y="6063397"/>
            <a:ext cx="3954379" cy="54866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Unit testing</a:t>
            </a:r>
          </a:p>
        </p:txBody>
      </p:sp>
    </p:spTree>
    <p:extLst>
      <p:ext uri="{BB962C8B-B14F-4D97-AF65-F5344CB8AC3E}">
        <p14:creationId xmlns:p14="http://schemas.microsoft.com/office/powerpoint/2010/main" val="42645965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xfrm>
            <a:off x="4572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13F1F5FD-9BA2-4D2C-BB00-5CE7F3F35C67}" type="slidenum">
              <a:rPr lang="en-US" altLang="en-US" sz="1400" i="0" u="none"/>
              <a:pPr eaLnBrk="1" hangingPunct="1"/>
              <a:t>13</a:t>
            </a:fld>
            <a:endParaRPr lang="en-US" altLang="en-US" sz="1400" i="0" u="none" dirty="0"/>
          </a:p>
        </p:txBody>
      </p:sp>
      <p:sp>
        <p:nvSpPr>
          <p:cNvPr id="8195" name="Rectangle 2"/>
          <p:cNvSpPr>
            <a:spLocks noGrp="1" noChangeArrowheads="1"/>
          </p:cNvSpPr>
          <p:nvPr>
            <p:ph type="title"/>
          </p:nvPr>
        </p:nvSpPr>
        <p:spPr>
          <a:xfrm>
            <a:off x="457200" y="470062"/>
            <a:ext cx="8229600" cy="1143000"/>
          </a:xfrm>
        </p:spPr>
        <p:txBody>
          <a:bodyPr>
            <a:normAutofit fontScale="90000"/>
          </a:bodyPr>
          <a:lstStyle/>
          <a:p>
            <a:r>
              <a:rPr lang="en-AU" dirty="0"/>
              <a:t>Dynamic unit testing:</a:t>
            </a:r>
            <a:br>
              <a:rPr lang="en-AU" dirty="0"/>
            </a:br>
            <a:r>
              <a:rPr lang="en-AU" dirty="0"/>
              <a:t>White box testing</a:t>
            </a:r>
            <a:endParaRPr lang="en-US" altLang="en-US" dirty="0" smtClean="0"/>
          </a:p>
        </p:txBody>
      </p:sp>
      <p:sp>
        <p:nvSpPr>
          <p:cNvPr id="8196" name="Rectangle 3"/>
          <p:cNvSpPr>
            <a:spLocks noGrp="1" noChangeArrowheads="1"/>
          </p:cNvSpPr>
          <p:nvPr>
            <p:ph type="body" idx="1"/>
          </p:nvPr>
        </p:nvSpPr>
        <p:spPr>
          <a:xfrm>
            <a:off x="457199" y="1613062"/>
            <a:ext cx="8229600" cy="3710258"/>
          </a:xfrm>
        </p:spPr>
        <p:txBody>
          <a:bodyPr>
            <a:normAutofit fontScale="92500" lnSpcReduction="10000"/>
          </a:bodyPr>
          <a:lstStyle/>
          <a:p>
            <a:pPr eaLnBrk="1" hangingPunct="1"/>
            <a:r>
              <a:rPr lang="en-US" altLang="en-US" dirty="0" smtClean="0">
                <a:solidFill>
                  <a:srgbClr val="0070C0"/>
                </a:solidFill>
              </a:rPr>
              <a:t>Uses the control structure part of component-level design to derive the test cases</a:t>
            </a:r>
          </a:p>
          <a:p>
            <a:pPr eaLnBrk="1" hangingPunct="1"/>
            <a:endParaRPr lang="en-US" altLang="en-US" dirty="0" smtClean="0">
              <a:solidFill>
                <a:srgbClr val="0070C0"/>
              </a:solidFill>
            </a:endParaRPr>
          </a:p>
          <a:p>
            <a:pPr eaLnBrk="1" hangingPunct="1"/>
            <a:r>
              <a:rPr lang="en-US" altLang="en-US" dirty="0" smtClean="0"/>
              <a:t>These test cases</a:t>
            </a:r>
          </a:p>
          <a:p>
            <a:pPr lvl="1" eaLnBrk="1" hangingPunct="1"/>
            <a:r>
              <a:rPr lang="en-US" altLang="en-US" dirty="0" smtClean="0"/>
              <a:t>Guarantee that </a:t>
            </a:r>
            <a:r>
              <a:rPr lang="en-US" altLang="en-US" u="sng" dirty="0" smtClean="0">
                <a:solidFill>
                  <a:srgbClr val="0070C0"/>
                </a:solidFill>
              </a:rPr>
              <a:t>all independent paths</a:t>
            </a:r>
            <a:r>
              <a:rPr lang="en-US" altLang="en-US" dirty="0" smtClean="0">
                <a:solidFill>
                  <a:srgbClr val="0070C0"/>
                </a:solidFill>
              </a:rPr>
              <a:t> </a:t>
            </a:r>
            <a:r>
              <a:rPr lang="en-US" altLang="en-US" dirty="0" smtClean="0"/>
              <a:t>within a module have been exercised at least once</a:t>
            </a:r>
          </a:p>
          <a:p>
            <a:pPr lvl="1" eaLnBrk="1" hangingPunct="1"/>
            <a:r>
              <a:rPr lang="en-US" altLang="en-US" dirty="0" smtClean="0"/>
              <a:t>Exercise </a:t>
            </a:r>
            <a:r>
              <a:rPr lang="en-US" altLang="en-US" dirty="0" smtClean="0">
                <a:solidFill>
                  <a:srgbClr val="0070C0"/>
                </a:solidFill>
              </a:rPr>
              <a:t>all logical decisions </a:t>
            </a:r>
            <a:r>
              <a:rPr lang="en-US" altLang="en-US" dirty="0" smtClean="0"/>
              <a:t>on their true and false sides</a:t>
            </a:r>
          </a:p>
          <a:p>
            <a:pPr lvl="1" eaLnBrk="1" hangingPunct="1"/>
            <a:r>
              <a:rPr lang="en-US" altLang="en-US" dirty="0" smtClean="0"/>
              <a:t>Execute </a:t>
            </a:r>
            <a:r>
              <a:rPr lang="en-US" altLang="en-US" dirty="0" smtClean="0">
                <a:solidFill>
                  <a:srgbClr val="0070C0"/>
                </a:solidFill>
              </a:rPr>
              <a:t>all loops at their boundaries </a:t>
            </a:r>
            <a:r>
              <a:rPr lang="en-US" altLang="en-US" dirty="0" smtClean="0"/>
              <a:t>and within their operational bounds</a:t>
            </a:r>
          </a:p>
          <a:p>
            <a:pPr lvl="1" eaLnBrk="1" hangingPunct="1"/>
            <a:r>
              <a:rPr lang="en-US" altLang="en-US" dirty="0" smtClean="0"/>
              <a:t>Exercise </a:t>
            </a:r>
            <a:r>
              <a:rPr lang="en-US" altLang="en-US" dirty="0">
                <a:solidFill>
                  <a:srgbClr val="0070C0"/>
                </a:solidFill>
              </a:rPr>
              <a:t>internal data structures </a:t>
            </a:r>
            <a:r>
              <a:rPr lang="en-US" altLang="en-US" dirty="0" smtClean="0"/>
              <a:t>to ensure their validity</a:t>
            </a:r>
          </a:p>
          <a:p>
            <a:pPr lvl="1" eaLnBrk="1" hangingPunct="1"/>
            <a:endParaRPr lang="en-US" altLang="en-US" sz="1800" dirty="0" smtClean="0"/>
          </a:p>
        </p:txBody>
      </p:sp>
      <p:sp>
        <p:nvSpPr>
          <p:cNvPr id="6" name="Footer Placeholder 3"/>
          <p:cNvSpPr>
            <a:spLocks noGrp="1"/>
          </p:cNvSpPr>
          <p:nvPr>
            <p:ph type="ftr" sz="quarter" idx="11"/>
          </p:nvPr>
        </p:nvSpPr>
        <p:spPr>
          <a:xfrm>
            <a:off x="457199" y="5925361"/>
            <a:ext cx="3954379" cy="548665"/>
          </a:xfrm>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1578128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xfrm>
            <a:off x="409518"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3FA1DFDE-58A1-4BF6-9F7A-9868D460D67B}" type="slidenum">
              <a:rPr lang="en-US" altLang="en-US" sz="1400" i="0" u="none"/>
              <a:pPr eaLnBrk="1" hangingPunct="1"/>
              <a:t>14</a:t>
            </a:fld>
            <a:endParaRPr lang="en-US" altLang="en-US" sz="1400" i="0" u="none" dirty="0"/>
          </a:p>
        </p:txBody>
      </p:sp>
      <p:sp>
        <p:nvSpPr>
          <p:cNvPr id="9219" name="Rectangle 2"/>
          <p:cNvSpPr>
            <a:spLocks noGrp="1" noChangeArrowheads="1"/>
          </p:cNvSpPr>
          <p:nvPr>
            <p:ph type="title"/>
          </p:nvPr>
        </p:nvSpPr>
        <p:spPr>
          <a:xfrm>
            <a:off x="251847" y="420587"/>
            <a:ext cx="7772400" cy="1143000"/>
          </a:xfrm>
        </p:spPr>
        <p:txBody>
          <a:bodyPr>
            <a:normAutofit/>
          </a:bodyPr>
          <a:lstStyle/>
          <a:p>
            <a:r>
              <a:rPr lang="en-US" altLang="en-US" dirty="0" smtClean="0"/>
              <a:t>Basis Path Testing</a:t>
            </a:r>
          </a:p>
        </p:txBody>
      </p:sp>
      <p:sp>
        <p:nvSpPr>
          <p:cNvPr id="9220" name="Rectangle 3"/>
          <p:cNvSpPr>
            <a:spLocks noGrp="1" noChangeArrowheads="1"/>
          </p:cNvSpPr>
          <p:nvPr>
            <p:ph type="body" idx="1"/>
          </p:nvPr>
        </p:nvSpPr>
        <p:spPr>
          <a:xfrm>
            <a:off x="477697" y="1563587"/>
            <a:ext cx="7772400" cy="4114800"/>
          </a:xfrm>
        </p:spPr>
        <p:txBody>
          <a:bodyPr>
            <a:normAutofit/>
          </a:bodyPr>
          <a:lstStyle/>
          <a:p>
            <a:pPr eaLnBrk="1" hangingPunct="1"/>
            <a:r>
              <a:rPr lang="en-US" altLang="en-US" dirty="0" smtClean="0"/>
              <a:t>Basis Path Testing is a </a:t>
            </a:r>
            <a:r>
              <a:rPr lang="en-US" altLang="en-US" dirty="0" smtClean="0">
                <a:solidFill>
                  <a:srgbClr val="0070C0"/>
                </a:solidFill>
              </a:rPr>
              <a:t>white-box testing </a:t>
            </a:r>
            <a:r>
              <a:rPr lang="en-US" altLang="en-US" dirty="0" smtClean="0"/>
              <a:t>technique proposed by Tom McCabe. It uses flow graph notation</a:t>
            </a:r>
          </a:p>
          <a:p>
            <a:pPr marL="342900" indent="-342900" eaLnBrk="1" hangingPunct="1">
              <a:buFont typeface="Arial" panose="020B0604020202020204" pitchFamily="34" charset="0"/>
              <a:buChar char="•"/>
            </a:pPr>
            <a:r>
              <a:rPr lang="en-US" altLang="en-US" dirty="0" smtClean="0"/>
              <a:t>Enables the test case designer to derive a logical complexity measure of a procedural design</a:t>
            </a:r>
          </a:p>
          <a:p>
            <a:pPr marL="342900" indent="-342900" eaLnBrk="1" hangingPunct="1">
              <a:buFont typeface="Arial" panose="020B0604020202020204" pitchFamily="34" charset="0"/>
              <a:buChar char="•"/>
            </a:pPr>
            <a:r>
              <a:rPr lang="en-US" altLang="en-US" dirty="0" smtClean="0"/>
              <a:t>Uses this measure as a guide for defining a basis set of execution paths</a:t>
            </a:r>
          </a:p>
          <a:p>
            <a:pPr marL="342900" indent="-342900" eaLnBrk="1" hangingPunct="1">
              <a:buFont typeface="Arial" panose="020B0604020202020204" pitchFamily="34" charset="0"/>
              <a:buChar char="•"/>
            </a:pPr>
            <a:endParaRPr lang="en-US" altLang="en-US" dirty="0" smtClean="0"/>
          </a:p>
          <a:p>
            <a:pPr eaLnBrk="1" hangingPunct="1"/>
            <a:r>
              <a:rPr lang="en-US" altLang="en-US" dirty="0" smtClean="0"/>
              <a:t>Test cases derived to exercise the basis set are guaranteed to execute </a:t>
            </a:r>
            <a:r>
              <a:rPr lang="en-US" altLang="en-US" u="sng" dirty="0" smtClean="0">
                <a:solidFill>
                  <a:srgbClr val="0070C0"/>
                </a:solidFill>
              </a:rPr>
              <a:t>every statement</a:t>
            </a:r>
            <a:r>
              <a:rPr lang="en-US" altLang="en-US" dirty="0" smtClean="0">
                <a:solidFill>
                  <a:srgbClr val="0070C0"/>
                </a:solidFill>
              </a:rPr>
              <a:t> </a:t>
            </a:r>
            <a:r>
              <a:rPr lang="en-US" altLang="en-US" dirty="0" smtClean="0"/>
              <a:t>in the program </a:t>
            </a:r>
            <a:r>
              <a:rPr lang="en-US" altLang="en-US" u="sng" dirty="0">
                <a:solidFill>
                  <a:srgbClr val="0070C0"/>
                </a:solidFill>
              </a:rPr>
              <a:t>at least one time </a:t>
            </a:r>
            <a:r>
              <a:rPr lang="en-US" altLang="en-US" dirty="0" smtClean="0"/>
              <a:t>during testing.</a:t>
            </a:r>
          </a:p>
        </p:txBody>
      </p:sp>
      <p:sp>
        <p:nvSpPr>
          <p:cNvPr id="5" name="Footer Placeholder 3"/>
          <p:cNvSpPr>
            <a:spLocks noGrp="1"/>
          </p:cNvSpPr>
          <p:nvPr>
            <p:ph type="ftr" sz="quarter" idx="11"/>
          </p:nvPr>
        </p:nvSpPr>
        <p:spPr>
          <a:xfrm>
            <a:off x="409518" y="5943600"/>
            <a:ext cx="3954379" cy="548665"/>
          </a:xfrm>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2232652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xfrm>
            <a:off x="3810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4D969F0E-53E7-4698-95CD-773BA52ACA1A}" type="slidenum">
              <a:rPr lang="en-US" altLang="en-US" sz="1400" i="0" u="none"/>
              <a:pPr eaLnBrk="1" hangingPunct="1"/>
              <a:t>15</a:t>
            </a:fld>
            <a:endParaRPr lang="en-US" altLang="en-US" sz="1400" i="0" u="none" dirty="0"/>
          </a:p>
        </p:txBody>
      </p:sp>
      <p:sp>
        <p:nvSpPr>
          <p:cNvPr id="10243" name="Rectangle 2"/>
          <p:cNvSpPr>
            <a:spLocks noGrp="1" noChangeArrowheads="1"/>
          </p:cNvSpPr>
          <p:nvPr>
            <p:ph type="title"/>
          </p:nvPr>
        </p:nvSpPr>
        <p:spPr>
          <a:xfrm>
            <a:off x="685799" y="228600"/>
            <a:ext cx="8008749" cy="1143000"/>
          </a:xfrm>
          <a:solidFill>
            <a:schemeClr val="bg1"/>
          </a:solidFill>
        </p:spPr>
        <p:txBody>
          <a:bodyPr/>
          <a:lstStyle/>
          <a:p>
            <a:pPr eaLnBrk="1" hangingPunct="1"/>
            <a:r>
              <a:rPr lang="en-US" altLang="en-US" dirty="0" smtClean="0"/>
              <a:t>Flow graph notation</a:t>
            </a:r>
          </a:p>
        </p:txBody>
      </p:sp>
      <p:sp>
        <p:nvSpPr>
          <p:cNvPr id="10244" name="Rectangle 3"/>
          <p:cNvSpPr>
            <a:spLocks noGrp="1" noChangeArrowheads="1"/>
          </p:cNvSpPr>
          <p:nvPr>
            <p:ph type="body" idx="1"/>
          </p:nvPr>
        </p:nvSpPr>
        <p:spPr>
          <a:xfrm>
            <a:off x="431368" y="1154389"/>
            <a:ext cx="8495656" cy="4517991"/>
          </a:xfrm>
          <a:solidFill>
            <a:schemeClr val="bg1"/>
          </a:solidFill>
        </p:spPr>
        <p:txBody>
          <a:bodyPr>
            <a:normAutofit/>
          </a:bodyPr>
          <a:lstStyle/>
          <a:p>
            <a:pPr eaLnBrk="1" hangingPunct="1">
              <a:lnSpc>
                <a:spcPct val="90000"/>
              </a:lnSpc>
            </a:pPr>
            <a:r>
              <a:rPr lang="en-US" altLang="en-US" sz="2800" dirty="0" smtClean="0"/>
              <a:t>A circle in a graph represents a </a:t>
            </a:r>
            <a:r>
              <a:rPr lang="en-US" altLang="en-US" sz="2800" u="sng" dirty="0" smtClean="0">
                <a:solidFill>
                  <a:srgbClr val="0070C0"/>
                </a:solidFill>
              </a:rPr>
              <a:t>node</a:t>
            </a:r>
            <a:r>
              <a:rPr lang="en-US" altLang="en-US" sz="2800" dirty="0" smtClean="0"/>
              <a:t>, which stands for a </a:t>
            </a:r>
            <a:r>
              <a:rPr lang="en-US" altLang="en-US" sz="2800" u="sng" dirty="0" smtClean="0">
                <a:solidFill>
                  <a:srgbClr val="0070C0"/>
                </a:solidFill>
              </a:rPr>
              <a:t>sequence</a:t>
            </a:r>
            <a:r>
              <a:rPr lang="en-US" altLang="en-US" sz="2800" dirty="0" smtClean="0"/>
              <a:t> of one or more procedural statements</a:t>
            </a:r>
          </a:p>
          <a:p>
            <a:pPr eaLnBrk="1" hangingPunct="1">
              <a:lnSpc>
                <a:spcPct val="90000"/>
              </a:lnSpc>
            </a:pPr>
            <a:r>
              <a:rPr lang="en-US" altLang="en-US" sz="2800" dirty="0" smtClean="0"/>
              <a:t>A node containing a simple conditional expression is referred to as a </a:t>
            </a:r>
            <a:r>
              <a:rPr lang="en-US" altLang="en-US" sz="2800" u="sng" dirty="0" smtClean="0">
                <a:solidFill>
                  <a:srgbClr val="0070C0"/>
                </a:solidFill>
              </a:rPr>
              <a:t>predicate node</a:t>
            </a:r>
          </a:p>
          <a:p>
            <a:pPr lvl="1" eaLnBrk="1" hangingPunct="1">
              <a:lnSpc>
                <a:spcPct val="90000"/>
              </a:lnSpc>
            </a:pPr>
            <a:r>
              <a:rPr lang="en-US" altLang="en-US" dirty="0" smtClean="0"/>
              <a:t>Each </a:t>
            </a:r>
            <a:r>
              <a:rPr lang="en-US" altLang="en-US" u="sng" dirty="0" smtClean="0">
                <a:solidFill>
                  <a:srgbClr val="0070C0"/>
                </a:solidFill>
              </a:rPr>
              <a:t>compound condition</a:t>
            </a:r>
            <a:r>
              <a:rPr lang="en-US" altLang="en-US" dirty="0" smtClean="0">
                <a:solidFill>
                  <a:srgbClr val="0070C0"/>
                </a:solidFill>
              </a:rPr>
              <a:t> </a:t>
            </a:r>
            <a:r>
              <a:rPr lang="en-US" altLang="en-US" dirty="0" smtClean="0"/>
              <a:t>in a conditional expression containing one or more Boolean operators (e.g., and, or) is represented by a separate predicate node</a:t>
            </a:r>
          </a:p>
          <a:p>
            <a:pPr lvl="1" eaLnBrk="1" hangingPunct="1">
              <a:lnSpc>
                <a:spcPct val="90000"/>
              </a:lnSpc>
            </a:pPr>
            <a:r>
              <a:rPr lang="en-US" altLang="en-US" dirty="0" smtClean="0"/>
              <a:t>A predicate node has </a:t>
            </a:r>
            <a:r>
              <a:rPr lang="en-US" altLang="en-US" u="sng" dirty="0" smtClean="0">
                <a:solidFill>
                  <a:srgbClr val="0070C0"/>
                </a:solidFill>
              </a:rPr>
              <a:t>two</a:t>
            </a:r>
            <a:r>
              <a:rPr lang="en-US" altLang="en-US" dirty="0" smtClean="0"/>
              <a:t> edges leading out from it (True and False)</a:t>
            </a:r>
            <a:endParaRPr lang="en-US" altLang="en-US" sz="2800" dirty="0" smtClean="0"/>
          </a:p>
          <a:p>
            <a:pPr eaLnBrk="1" hangingPunct="1">
              <a:lnSpc>
                <a:spcPct val="90000"/>
              </a:lnSpc>
            </a:pPr>
            <a:endParaRPr lang="en-US" altLang="en-US" sz="2000" dirty="0" smtClean="0"/>
          </a:p>
        </p:txBody>
      </p:sp>
      <p:sp>
        <p:nvSpPr>
          <p:cNvPr id="5" name="Footer Placeholder 3"/>
          <p:cNvSpPr>
            <a:spLocks noGrp="1"/>
          </p:cNvSpPr>
          <p:nvPr>
            <p:ph type="ftr" sz="quarter" idx="11"/>
          </p:nvPr>
        </p:nvSpPr>
        <p:spPr>
          <a:xfrm>
            <a:off x="381000" y="6152903"/>
            <a:ext cx="3954379" cy="548665"/>
          </a:xfrm>
          <a:solidFill>
            <a:schemeClr val="bg1"/>
          </a:solidFill>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504218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xfrm>
            <a:off x="3810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4D969F0E-53E7-4698-95CD-773BA52ACA1A}" type="slidenum">
              <a:rPr lang="en-US" altLang="en-US" sz="1400" i="0" u="none"/>
              <a:pPr eaLnBrk="1" hangingPunct="1"/>
              <a:t>16</a:t>
            </a:fld>
            <a:endParaRPr lang="en-US" altLang="en-US" sz="1400" i="0" u="none" dirty="0"/>
          </a:p>
        </p:txBody>
      </p:sp>
      <p:sp>
        <p:nvSpPr>
          <p:cNvPr id="10243" name="Rectangle 2"/>
          <p:cNvSpPr>
            <a:spLocks noGrp="1" noChangeArrowheads="1"/>
          </p:cNvSpPr>
          <p:nvPr>
            <p:ph type="title"/>
          </p:nvPr>
        </p:nvSpPr>
        <p:spPr>
          <a:xfrm>
            <a:off x="685799" y="228600"/>
            <a:ext cx="8008749" cy="1143000"/>
          </a:xfrm>
          <a:solidFill>
            <a:schemeClr val="bg1"/>
          </a:solidFill>
        </p:spPr>
        <p:txBody>
          <a:bodyPr/>
          <a:lstStyle/>
          <a:p>
            <a:pPr eaLnBrk="1" hangingPunct="1"/>
            <a:r>
              <a:rPr lang="en-US" altLang="en-US" dirty="0" smtClean="0"/>
              <a:t>Flow graph notation</a:t>
            </a:r>
          </a:p>
        </p:txBody>
      </p:sp>
      <p:sp>
        <p:nvSpPr>
          <p:cNvPr id="10244" name="Rectangle 3"/>
          <p:cNvSpPr>
            <a:spLocks noGrp="1" noChangeArrowheads="1"/>
          </p:cNvSpPr>
          <p:nvPr>
            <p:ph type="body" idx="1"/>
          </p:nvPr>
        </p:nvSpPr>
        <p:spPr>
          <a:xfrm>
            <a:off x="431368" y="1154389"/>
            <a:ext cx="8495656" cy="4517991"/>
          </a:xfrm>
          <a:solidFill>
            <a:schemeClr val="bg1"/>
          </a:solidFill>
        </p:spPr>
        <p:txBody>
          <a:bodyPr>
            <a:normAutofit/>
          </a:bodyPr>
          <a:lstStyle/>
          <a:p>
            <a:pPr eaLnBrk="1" hangingPunct="1">
              <a:lnSpc>
                <a:spcPct val="90000"/>
              </a:lnSpc>
            </a:pPr>
            <a:r>
              <a:rPr lang="en-US" altLang="en-US" sz="2800" dirty="0" smtClean="0"/>
              <a:t>An </a:t>
            </a:r>
            <a:r>
              <a:rPr lang="en-US" altLang="en-US" sz="2800" u="sng" dirty="0" smtClean="0">
                <a:solidFill>
                  <a:srgbClr val="0070C0"/>
                </a:solidFill>
              </a:rPr>
              <a:t>edge</a:t>
            </a:r>
            <a:r>
              <a:rPr lang="en-US" altLang="en-US" sz="2800" dirty="0" smtClean="0"/>
              <a:t>, or a link, is a an arrow representing flow of control in a specific direction</a:t>
            </a:r>
          </a:p>
          <a:p>
            <a:pPr lvl="1" eaLnBrk="1" hangingPunct="1">
              <a:lnSpc>
                <a:spcPct val="90000"/>
              </a:lnSpc>
            </a:pPr>
            <a:r>
              <a:rPr lang="en-US" altLang="en-US" dirty="0" smtClean="0"/>
              <a:t>An edge must start and terminate at a node</a:t>
            </a:r>
          </a:p>
          <a:p>
            <a:pPr lvl="1" eaLnBrk="1" hangingPunct="1">
              <a:lnSpc>
                <a:spcPct val="90000"/>
              </a:lnSpc>
            </a:pPr>
            <a:r>
              <a:rPr lang="en-US" altLang="en-US" dirty="0" smtClean="0"/>
              <a:t>An edge does not intersect or cross over another edge</a:t>
            </a:r>
          </a:p>
          <a:p>
            <a:pPr eaLnBrk="1" hangingPunct="1">
              <a:lnSpc>
                <a:spcPct val="90000"/>
              </a:lnSpc>
            </a:pPr>
            <a:r>
              <a:rPr lang="en-US" altLang="en-US" sz="2800" dirty="0" smtClean="0"/>
              <a:t>Areas bounded by a set of edges and nodes are called </a:t>
            </a:r>
            <a:r>
              <a:rPr lang="en-US" altLang="en-US" sz="2800" u="sng" dirty="0" smtClean="0">
                <a:solidFill>
                  <a:srgbClr val="0070C0"/>
                </a:solidFill>
              </a:rPr>
              <a:t>regions</a:t>
            </a:r>
          </a:p>
          <a:p>
            <a:pPr eaLnBrk="1" hangingPunct="1">
              <a:lnSpc>
                <a:spcPct val="90000"/>
              </a:lnSpc>
            </a:pPr>
            <a:r>
              <a:rPr lang="en-US" altLang="en-US" sz="2800" dirty="0" smtClean="0"/>
              <a:t>When counting regions, include the area outside the graph as a region, too.</a:t>
            </a:r>
          </a:p>
          <a:p>
            <a:pPr eaLnBrk="1" hangingPunct="1">
              <a:lnSpc>
                <a:spcPct val="90000"/>
              </a:lnSpc>
            </a:pPr>
            <a:endParaRPr lang="en-US" altLang="en-US" sz="2000" dirty="0" smtClean="0"/>
          </a:p>
          <a:p>
            <a:pPr eaLnBrk="1" hangingPunct="1">
              <a:lnSpc>
                <a:spcPct val="90000"/>
              </a:lnSpc>
            </a:pPr>
            <a:endParaRPr lang="en-US" altLang="en-US" sz="2000" dirty="0" smtClean="0"/>
          </a:p>
        </p:txBody>
      </p:sp>
      <p:sp>
        <p:nvSpPr>
          <p:cNvPr id="5" name="Footer Placeholder 3"/>
          <p:cNvSpPr>
            <a:spLocks noGrp="1"/>
          </p:cNvSpPr>
          <p:nvPr>
            <p:ph type="ftr" sz="quarter" idx="11"/>
          </p:nvPr>
        </p:nvSpPr>
        <p:spPr>
          <a:xfrm>
            <a:off x="381000" y="6152903"/>
            <a:ext cx="3954379" cy="548665"/>
          </a:xfrm>
          <a:solidFill>
            <a:schemeClr val="bg1"/>
          </a:solidFill>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923087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76252" y="351542"/>
            <a:ext cx="8229600" cy="1143000"/>
          </a:xfrm>
        </p:spPr>
        <p:txBody>
          <a:bodyPr/>
          <a:lstStyle/>
          <a:p>
            <a:r>
              <a:rPr lang="en-US" dirty="0" smtClean="0"/>
              <a:t>Flow graph</a:t>
            </a:r>
          </a:p>
        </p:txBody>
      </p:sp>
      <p:sp>
        <p:nvSpPr>
          <p:cNvPr id="399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1200" b="0" dirty="0" smtClean="0">
                <a:solidFill>
                  <a:schemeClr val="bg1">
                    <a:lumMod val="50000"/>
                  </a:schemeClr>
                </a:solidFill>
                <a:latin typeface="+mj-lt"/>
                <a:ea typeface="SimSun" pitchFamily="2" charset="-122"/>
              </a:rPr>
              <a:t>Example: © </a:t>
            </a:r>
            <a:r>
              <a:rPr lang="en-US" altLang="zh-CN" sz="1200" b="0" dirty="0" err="1" smtClean="0">
                <a:solidFill>
                  <a:schemeClr val="bg1">
                    <a:lumMod val="50000"/>
                  </a:schemeClr>
                </a:solidFill>
                <a:latin typeface="+mj-lt"/>
                <a:ea typeface="SimSun" pitchFamily="2" charset="-122"/>
              </a:rPr>
              <a:t>Ammann</a:t>
            </a:r>
            <a:r>
              <a:rPr lang="en-US" altLang="zh-CN" sz="1200" b="0" dirty="0" smtClean="0">
                <a:solidFill>
                  <a:schemeClr val="bg1">
                    <a:lumMod val="50000"/>
                  </a:schemeClr>
                </a:solidFill>
                <a:latin typeface="+mj-lt"/>
                <a:ea typeface="SimSun" pitchFamily="2" charset="-122"/>
              </a:rPr>
              <a:t> &amp; Offutt</a:t>
            </a:r>
          </a:p>
        </p:txBody>
      </p:sp>
      <p:sp>
        <p:nvSpPr>
          <p:cNvPr id="7" name="Rectangle 6"/>
          <p:cNvSpPr/>
          <p:nvPr/>
        </p:nvSpPr>
        <p:spPr>
          <a:xfrm>
            <a:off x="218440" y="1212063"/>
            <a:ext cx="5366565" cy="4319588"/>
          </a:xfrm>
          <a:prstGeom prst="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70C0"/>
                </a:solidFill>
                <a:latin typeface="Comic Sans MS" pitchFamily="66" charset="0"/>
              </a:rPr>
              <a:t>Software Artifact : Java Method</a:t>
            </a:r>
          </a:p>
          <a:p>
            <a:pPr>
              <a:defRPr/>
            </a:pPr>
            <a:r>
              <a:rPr lang="en-US" dirty="0">
                <a:solidFill>
                  <a:srgbClr val="0070C0"/>
                </a:solidFill>
                <a:latin typeface="Arial Unicode MS" pitchFamily="34" charset="-128"/>
                <a:ea typeface="Arial Unicode MS" pitchFamily="34" charset="-128"/>
                <a:cs typeface="Arial Unicode MS" pitchFamily="34" charset="-128"/>
              </a:rPr>
              <a:t>/**</a:t>
            </a:r>
          </a:p>
          <a:p>
            <a:pPr>
              <a:defRPr/>
            </a:pPr>
            <a:r>
              <a:rPr lang="en-US" dirty="0">
                <a:solidFill>
                  <a:srgbClr val="0070C0"/>
                </a:solidFill>
                <a:latin typeface="Arial Unicode MS" pitchFamily="34" charset="-128"/>
                <a:ea typeface="Arial Unicode MS" pitchFamily="34" charset="-128"/>
                <a:cs typeface="Arial Unicode MS" pitchFamily="34" charset="-128"/>
              </a:rPr>
              <a:t> </a:t>
            </a:r>
            <a:r>
              <a:rPr lang="en-US" dirty="0" smtClean="0">
                <a:solidFill>
                  <a:srgbClr val="0070C0"/>
                </a:solidFill>
                <a:latin typeface="Arial Unicode MS" pitchFamily="34" charset="-128"/>
                <a:ea typeface="Arial Unicode MS" pitchFamily="34" charset="-128"/>
                <a:cs typeface="Arial Unicode MS" pitchFamily="34" charset="-128"/>
              </a:rPr>
              <a:t>    * </a:t>
            </a:r>
            <a:r>
              <a:rPr lang="en-US" dirty="0">
                <a:solidFill>
                  <a:srgbClr val="0070C0"/>
                </a:solidFill>
                <a:latin typeface="Arial Unicode MS" pitchFamily="34" charset="-128"/>
                <a:ea typeface="Arial Unicode MS" pitchFamily="34" charset="-128"/>
                <a:cs typeface="Arial Unicode MS" pitchFamily="34" charset="-128"/>
              </a:rPr>
              <a:t>Return index of node n at the</a:t>
            </a:r>
          </a:p>
          <a:p>
            <a:pPr>
              <a:defRPr/>
            </a:pPr>
            <a:r>
              <a:rPr lang="en-US" dirty="0">
                <a:solidFill>
                  <a:srgbClr val="0070C0"/>
                </a:solidFill>
                <a:latin typeface="Arial Unicode MS" pitchFamily="34" charset="-128"/>
                <a:ea typeface="Arial Unicode MS" pitchFamily="34" charset="-128"/>
                <a:cs typeface="Arial Unicode MS" pitchFamily="34" charset="-128"/>
              </a:rPr>
              <a:t> </a:t>
            </a:r>
            <a:r>
              <a:rPr lang="en-US" dirty="0" smtClean="0">
                <a:solidFill>
                  <a:srgbClr val="0070C0"/>
                </a:solidFill>
                <a:latin typeface="Arial Unicode MS" pitchFamily="34" charset="-128"/>
                <a:ea typeface="Arial Unicode MS" pitchFamily="34" charset="-128"/>
                <a:cs typeface="Arial Unicode MS" pitchFamily="34" charset="-128"/>
              </a:rPr>
              <a:t>    * </a:t>
            </a:r>
            <a:r>
              <a:rPr lang="en-US" dirty="0">
                <a:solidFill>
                  <a:srgbClr val="0070C0"/>
                </a:solidFill>
                <a:latin typeface="Arial Unicode MS" pitchFamily="34" charset="-128"/>
                <a:ea typeface="Arial Unicode MS" pitchFamily="34" charset="-128"/>
                <a:cs typeface="Arial Unicode MS" pitchFamily="34" charset="-128"/>
              </a:rPr>
              <a:t>first position it appears,</a:t>
            </a:r>
          </a:p>
          <a:p>
            <a:pPr>
              <a:defRPr/>
            </a:pPr>
            <a:r>
              <a:rPr lang="en-US" dirty="0">
                <a:solidFill>
                  <a:srgbClr val="0070C0"/>
                </a:solidFill>
                <a:latin typeface="Arial Unicode MS" pitchFamily="34" charset="-128"/>
                <a:ea typeface="Arial Unicode MS" pitchFamily="34" charset="-128"/>
                <a:cs typeface="Arial Unicode MS" pitchFamily="34" charset="-128"/>
              </a:rPr>
              <a:t> </a:t>
            </a:r>
            <a:r>
              <a:rPr lang="en-US" dirty="0" smtClean="0">
                <a:solidFill>
                  <a:srgbClr val="0070C0"/>
                </a:solidFill>
                <a:latin typeface="Arial Unicode MS" pitchFamily="34" charset="-128"/>
                <a:ea typeface="Arial Unicode MS" pitchFamily="34" charset="-128"/>
                <a:cs typeface="Arial Unicode MS" pitchFamily="34" charset="-128"/>
              </a:rPr>
              <a:t>    * </a:t>
            </a:r>
            <a:r>
              <a:rPr lang="en-US" dirty="0">
                <a:solidFill>
                  <a:srgbClr val="0070C0"/>
                </a:solidFill>
                <a:latin typeface="Arial Unicode MS" pitchFamily="34" charset="-128"/>
                <a:ea typeface="Arial Unicode MS" pitchFamily="34" charset="-128"/>
                <a:cs typeface="Arial Unicode MS" pitchFamily="34" charset="-128"/>
              </a:rPr>
              <a:t>-1 if it is not present</a:t>
            </a:r>
          </a:p>
          <a:p>
            <a:pPr>
              <a:defRPr/>
            </a:pPr>
            <a:r>
              <a:rPr lang="en-US" dirty="0">
                <a:solidFill>
                  <a:srgbClr val="0070C0"/>
                </a:solidFill>
                <a:latin typeface="Arial Unicode MS" pitchFamily="34" charset="-128"/>
                <a:ea typeface="Arial Unicode MS" pitchFamily="34" charset="-128"/>
                <a:cs typeface="Arial Unicode MS" pitchFamily="34" charset="-128"/>
              </a:rPr>
              <a:t>*/</a:t>
            </a:r>
          </a:p>
          <a:p>
            <a:pPr>
              <a:defRPr/>
            </a:pPr>
            <a:r>
              <a:rPr lang="en-US" dirty="0">
                <a:solidFill>
                  <a:srgbClr val="0070C0"/>
                </a:solidFill>
                <a:latin typeface="Arial Unicode MS" pitchFamily="34" charset="-128"/>
                <a:ea typeface="Arial Unicode MS" pitchFamily="34" charset="-128"/>
                <a:cs typeface="Arial Unicode MS" pitchFamily="34" charset="-128"/>
              </a:rPr>
              <a:t>public </a:t>
            </a:r>
            <a:r>
              <a:rPr lang="en-US" dirty="0" err="1">
                <a:solidFill>
                  <a:srgbClr val="0070C0"/>
                </a:solidFill>
                <a:latin typeface="Arial Unicode MS" pitchFamily="34" charset="-128"/>
                <a:ea typeface="Arial Unicode MS" pitchFamily="34" charset="-128"/>
                <a:cs typeface="Arial Unicode MS" pitchFamily="34" charset="-128"/>
              </a:rPr>
              <a:t>int</a:t>
            </a:r>
            <a:r>
              <a:rPr lang="en-US" dirty="0">
                <a:solidFill>
                  <a:srgbClr val="0070C0"/>
                </a:solidFill>
                <a:latin typeface="Arial Unicode MS" pitchFamily="34" charset="-128"/>
                <a:ea typeface="Arial Unicode MS" pitchFamily="34" charset="-128"/>
                <a:cs typeface="Arial Unicode MS" pitchFamily="34" charset="-128"/>
              </a:rPr>
              <a:t> </a:t>
            </a:r>
            <a:r>
              <a:rPr lang="en-US" dirty="0" err="1">
                <a:solidFill>
                  <a:srgbClr val="0070C0"/>
                </a:solidFill>
                <a:latin typeface="Arial Unicode MS" pitchFamily="34" charset="-128"/>
                <a:ea typeface="Arial Unicode MS" pitchFamily="34" charset="-128"/>
                <a:cs typeface="Arial Unicode MS" pitchFamily="34" charset="-128"/>
              </a:rPr>
              <a:t>indexOf</a:t>
            </a:r>
            <a:r>
              <a:rPr lang="en-US" dirty="0">
                <a:solidFill>
                  <a:srgbClr val="0070C0"/>
                </a:solidFill>
                <a:latin typeface="Arial Unicode MS" pitchFamily="34" charset="-128"/>
                <a:ea typeface="Arial Unicode MS" pitchFamily="34" charset="-128"/>
                <a:cs typeface="Arial Unicode MS" pitchFamily="34" charset="-128"/>
              </a:rPr>
              <a:t> (Node n)</a:t>
            </a:r>
          </a:p>
          <a:p>
            <a:pPr>
              <a:defRPr/>
            </a:pPr>
            <a:r>
              <a:rPr lang="en-US" dirty="0">
                <a:solidFill>
                  <a:srgbClr val="0070C0"/>
                </a:solidFill>
                <a:latin typeface="Arial Unicode MS" pitchFamily="34" charset="-128"/>
                <a:ea typeface="Arial Unicode MS" pitchFamily="34" charset="-128"/>
                <a:cs typeface="Arial Unicode MS" pitchFamily="34" charset="-128"/>
              </a:rPr>
              <a:t>{</a:t>
            </a:r>
          </a:p>
          <a:p>
            <a:pPr>
              <a:defRPr/>
            </a:pPr>
            <a:r>
              <a:rPr lang="en-US" dirty="0">
                <a:solidFill>
                  <a:srgbClr val="0070C0"/>
                </a:solidFill>
                <a:latin typeface="Arial Unicode MS" pitchFamily="34" charset="-128"/>
                <a:ea typeface="Arial Unicode MS" pitchFamily="34" charset="-128"/>
                <a:cs typeface="Arial Unicode MS" pitchFamily="34" charset="-128"/>
              </a:rPr>
              <a:t>  </a:t>
            </a:r>
            <a:r>
              <a:rPr lang="en-US" dirty="0" smtClean="0">
                <a:solidFill>
                  <a:srgbClr val="0070C0"/>
                </a:solidFill>
                <a:latin typeface="Arial Unicode MS" pitchFamily="34" charset="-128"/>
                <a:ea typeface="Arial Unicode MS" pitchFamily="34" charset="-128"/>
                <a:cs typeface="Arial Unicode MS" pitchFamily="34" charset="-128"/>
              </a:rPr>
              <a:t>   for </a:t>
            </a:r>
            <a:r>
              <a:rPr lang="en-US" dirty="0">
                <a:solidFill>
                  <a:srgbClr val="0070C0"/>
                </a:solidFill>
                <a:latin typeface="Arial Unicode MS" pitchFamily="34" charset="-128"/>
                <a:ea typeface="Arial Unicode MS" pitchFamily="34" charset="-128"/>
                <a:cs typeface="Arial Unicode MS" pitchFamily="34" charset="-128"/>
              </a:rPr>
              <a:t>(</a:t>
            </a:r>
            <a:r>
              <a:rPr lang="en-US" dirty="0" err="1">
                <a:solidFill>
                  <a:srgbClr val="0070C0"/>
                </a:solidFill>
                <a:latin typeface="Arial Unicode MS" pitchFamily="34" charset="-128"/>
                <a:ea typeface="Arial Unicode MS" pitchFamily="34" charset="-128"/>
                <a:cs typeface="Arial Unicode MS" pitchFamily="34" charset="-128"/>
              </a:rPr>
              <a:t>int</a:t>
            </a:r>
            <a:r>
              <a:rPr lang="en-US" dirty="0">
                <a:solidFill>
                  <a:srgbClr val="0070C0"/>
                </a:solidFill>
                <a:latin typeface="Arial Unicode MS" pitchFamily="34" charset="-128"/>
                <a:ea typeface="Arial Unicode MS" pitchFamily="34" charset="-128"/>
                <a:cs typeface="Arial Unicode MS" pitchFamily="34" charset="-128"/>
              </a:rPr>
              <a:t> </a:t>
            </a:r>
            <a:r>
              <a:rPr lang="en-US" dirty="0" err="1">
                <a:solidFill>
                  <a:srgbClr val="0070C0"/>
                </a:solidFill>
                <a:latin typeface="Arial Unicode MS" pitchFamily="34" charset="-128"/>
                <a:ea typeface="Arial Unicode MS" pitchFamily="34" charset="-128"/>
                <a:cs typeface="Arial Unicode MS" pitchFamily="34" charset="-128"/>
              </a:rPr>
              <a:t>i</a:t>
            </a:r>
            <a:r>
              <a:rPr lang="en-US" dirty="0">
                <a:solidFill>
                  <a:srgbClr val="0070C0"/>
                </a:solidFill>
                <a:latin typeface="Arial Unicode MS" pitchFamily="34" charset="-128"/>
                <a:ea typeface="Arial Unicode MS" pitchFamily="34" charset="-128"/>
                <a:cs typeface="Arial Unicode MS" pitchFamily="34" charset="-128"/>
              </a:rPr>
              <a:t>=0; </a:t>
            </a:r>
            <a:r>
              <a:rPr lang="en-US" dirty="0" err="1">
                <a:solidFill>
                  <a:srgbClr val="0070C0"/>
                </a:solidFill>
                <a:latin typeface="Arial Unicode MS" pitchFamily="34" charset="-128"/>
                <a:ea typeface="Arial Unicode MS" pitchFamily="34" charset="-128"/>
                <a:cs typeface="Arial Unicode MS" pitchFamily="34" charset="-128"/>
              </a:rPr>
              <a:t>i</a:t>
            </a:r>
            <a:r>
              <a:rPr lang="en-US" dirty="0">
                <a:solidFill>
                  <a:srgbClr val="0070C0"/>
                </a:solidFill>
                <a:latin typeface="Arial Unicode MS" pitchFamily="34" charset="-128"/>
                <a:ea typeface="Arial Unicode MS" pitchFamily="34" charset="-128"/>
                <a:cs typeface="Arial Unicode MS" pitchFamily="34" charset="-128"/>
              </a:rPr>
              <a:t> &lt; </a:t>
            </a:r>
            <a:r>
              <a:rPr lang="en-US" dirty="0" err="1">
                <a:solidFill>
                  <a:srgbClr val="0070C0"/>
                </a:solidFill>
                <a:latin typeface="Arial Unicode MS" pitchFamily="34" charset="-128"/>
                <a:ea typeface="Arial Unicode MS" pitchFamily="34" charset="-128"/>
                <a:cs typeface="Arial Unicode MS" pitchFamily="34" charset="-128"/>
              </a:rPr>
              <a:t>path.size</a:t>
            </a:r>
            <a:r>
              <a:rPr lang="en-US" dirty="0">
                <a:solidFill>
                  <a:srgbClr val="0070C0"/>
                </a:solidFill>
                <a:latin typeface="Arial Unicode MS" pitchFamily="34" charset="-128"/>
                <a:ea typeface="Arial Unicode MS" pitchFamily="34" charset="-128"/>
                <a:cs typeface="Arial Unicode MS" pitchFamily="34" charset="-128"/>
              </a:rPr>
              <a:t>(); </a:t>
            </a:r>
            <a:r>
              <a:rPr lang="en-US" dirty="0" err="1">
                <a:solidFill>
                  <a:srgbClr val="0070C0"/>
                </a:solidFill>
                <a:latin typeface="Arial Unicode MS" pitchFamily="34" charset="-128"/>
                <a:ea typeface="Arial Unicode MS" pitchFamily="34" charset="-128"/>
                <a:cs typeface="Arial Unicode MS" pitchFamily="34" charset="-128"/>
              </a:rPr>
              <a:t>i</a:t>
            </a:r>
            <a:r>
              <a:rPr lang="en-US" dirty="0">
                <a:solidFill>
                  <a:srgbClr val="0070C0"/>
                </a:solidFill>
                <a:latin typeface="Arial Unicode MS" pitchFamily="34" charset="-128"/>
                <a:ea typeface="Arial Unicode MS" pitchFamily="34" charset="-128"/>
                <a:cs typeface="Arial Unicode MS" pitchFamily="34" charset="-128"/>
              </a:rPr>
              <a:t>++)</a:t>
            </a:r>
          </a:p>
          <a:p>
            <a:pPr>
              <a:defRPr/>
            </a:pPr>
            <a:r>
              <a:rPr lang="en-US" dirty="0">
                <a:solidFill>
                  <a:srgbClr val="0070C0"/>
                </a:solidFill>
                <a:latin typeface="Arial Unicode MS" pitchFamily="34" charset="-128"/>
                <a:ea typeface="Arial Unicode MS" pitchFamily="34" charset="-128"/>
                <a:cs typeface="Arial Unicode MS" pitchFamily="34" charset="-128"/>
              </a:rPr>
              <a:t>    </a:t>
            </a:r>
            <a:r>
              <a:rPr lang="en-US" dirty="0" smtClean="0">
                <a:solidFill>
                  <a:srgbClr val="0070C0"/>
                </a:solidFill>
                <a:latin typeface="Arial Unicode MS" pitchFamily="34" charset="-128"/>
                <a:ea typeface="Arial Unicode MS" pitchFamily="34" charset="-128"/>
                <a:cs typeface="Arial Unicode MS" pitchFamily="34" charset="-128"/>
              </a:rPr>
              <a:t>      if </a:t>
            </a:r>
            <a:r>
              <a:rPr lang="en-US" dirty="0">
                <a:solidFill>
                  <a:srgbClr val="0070C0"/>
                </a:solidFill>
                <a:latin typeface="Arial Unicode MS" pitchFamily="34" charset="-128"/>
                <a:ea typeface="Arial Unicode MS" pitchFamily="34" charset="-128"/>
                <a:cs typeface="Arial Unicode MS" pitchFamily="34" charset="-128"/>
              </a:rPr>
              <a:t>(</a:t>
            </a:r>
            <a:r>
              <a:rPr lang="en-US" dirty="0" err="1">
                <a:solidFill>
                  <a:srgbClr val="0070C0"/>
                </a:solidFill>
                <a:latin typeface="Arial Unicode MS" pitchFamily="34" charset="-128"/>
                <a:ea typeface="Arial Unicode MS" pitchFamily="34" charset="-128"/>
                <a:cs typeface="Arial Unicode MS" pitchFamily="34" charset="-128"/>
              </a:rPr>
              <a:t>path.get</a:t>
            </a:r>
            <a:r>
              <a:rPr lang="en-US" dirty="0">
                <a:solidFill>
                  <a:srgbClr val="0070C0"/>
                </a:solidFill>
                <a:latin typeface="Arial Unicode MS" pitchFamily="34" charset="-128"/>
                <a:ea typeface="Arial Unicode MS" pitchFamily="34" charset="-128"/>
                <a:cs typeface="Arial Unicode MS" pitchFamily="34" charset="-128"/>
              </a:rPr>
              <a:t>(</a:t>
            </a:r>
            <a:r>
              <a:rPr lang="en-US" dirty="0" err="1">
                <a:solidFill>
                  <a:srgbClr val="0070C0"/>
                </a:solidFill>
                <a:latin typeface="Arial Unicode MS" pitchFamily="34" charset="-128"/>
                <a:ea typeface="Arial Unicode MS" pitchFamily="34" charset="-128"/>
                <a:cs typeface="Arial Unicode MS" pitchFamily="34" charset="-128"/>
              </a:rPr>
              <a:t>i</a:t>
            </a:r>
            <a:r>
              <a:rPr lang="en-US" dirty="0">
                <a:solidFill>
                  <a:srgbClr val="0070C0"/>
                </a:solidFill>
                <a:latin typeface="Arial Unicode MS" pitchFamily="34" charset="-128"/>
                <a:ea typeface="Arial Unicode MS" pitchFamily="34" charset="-128"/>
                <a:cs typeface="Arial Unicode MS" pitchFamily="34" charset="-128"/>
              </a:rPr>
              <a:t>).equals(n))</a:t>
            </a:r>
          </a:p>
          <a:p>
            <a:pPr>
              <a:defRPr/>
            </a:pPr>
            <a:r>
              <a:rPr lang="en-US" dirty="0">
                <a:solidFill>
                  <a:srgbClr val="0070C0"/>
                </a:solidFill>
                <a:latin typeface="Arial Unicode MS" pitchFamily="34" charset="-128"/>
                <a:ea typeface="Arial Unicode MS" pitchFamily="34" charset="-128"/>
                <a:cs typeface="Arial Unicode MS" pitchFamily="34" charset="-128"/>
              </a:rPr>
              <a:t>       </a:t>
            </a:r>
            <a:r>
              <a:rPr lang="en-US" dirty="0" smtClean="0">
                <a:solidFill>
                  <a:srgbClr val="0070C0"/>
                </a:solidFill>
                <a:latin typeface="Arial Unicode MS" pitchFamily="34" charset="-128"/>
                <a:ea typeface="Arial Unicode MS" pitchFamily="34" charset="-128"/>
                <a:cs typeface="Arial Unicode MS" pitchFamily="34" charset="-128"/>
              </a:rPr>
              <a:t>        return </a:t>
            </a:r>
            <a:r>
              <a:rPr lang="en-US" dirty="0" err="1">
                <a:solidFill>
                  <a:srgbClr val="0070C0"/>
                </a:solidFill>
                <a:latin typeface="Arial Unicode MS" pitchFamily="34" charset="-128"/>
                <a:ea typeface="Arial Unicode MS" pitchFamily="34" charset="-128"/>
                <a:cs typeface="Arial Unicode MS" pitchFamily="34" charset="-128"/>
              </a:rPr>
              <a:t>i</a:t>
            </a:r>
            <a:r>
              <a:rPr lang="en-US" dirty="0">
                <a:solidFill>
                  <a:srgbClr val="0070C0"/>
                </a:solidFill>
                <a:latin typeface="Arial Unicode MS" pitchFamily="34" charset="-128"/>
                <a:ea typeface="Arial Unicode MS" pitchFamily="34" charset="-128"/>
                <a:cs typeface="Arial Unicode MS" pitchFamily="34" charset="-128"/>
              </a:rPr>
              <a:t>;</a:t>
            </a:r>
          </a:p>
          <a:p>
            <a:pPr>
              <a:defRPr/>
            </a:pPr>
            <a:r>
              <a:rPr lang="en-US" dirty="0">
                <a:solidFill>
                  <a:srgbClr val="0070C0"/>
                </a:solidFill>
                <a:latin typeface="Arial Unicode MS" pitchFamily="34" charset="-128"/>
                <a:ea typeface="Arial Unicode MS" pitchFamily="34" charset="-128"/>
                <a:cs typeface="Arial Unicode MS" pitchFamily="34" charset="-128"/>
              </a:rPr>
              <a:t>  </a:t>
            </a:r>
            <a:r>
              <a:rPr lang="en-US" dirty="0" smtClean="0">
                <a:solidFill>
                  <a:srgbClr val="0070C0"/>
                </a:solidFill>
                <a:latin typeface="Arial Unicode MS" pitchFamily="34" charset="-128"/>
                <a:ea typeface="Arial Unicode MS" pitchFamily="34" charset="-128"/>
                <a:cs typeface="Arial Unicode MS" pitchFamily="34" charset="-128"/>
              </a:rPr>
              <a:t>   return </a:t>
            </a:r>
            <a:r>
              <a:rPr lang="en-US" dirty="0">
                <a:solidFill>
                  <a:srgbClr val="0070C0"/>
                </a:solidFill>
                <a:latin typeface="Arial Unicode MS" pitchFamily="34" charset="-128"/>
                <a:ea typeface="Arial Unicode MS" pitchFamily="34" charset="-128"/>
                <a:cs typeface="Arial Unicode MS" pitchFamily="34" charset="-128"/>
              </a:rPr>
              <a:t>-1;</a:t>
            </a:r>
          </a:p>
          <a:p>
            <a:pPr>
              <a:defRPr/>
            </a:pPr>
            <a:r>
              <a:rPr lang="en-US" dirty="0" smtClean="0">
                <a:solidFill>
                  <a:srgbClr val="0070C0"/>
                </a:solidFill>
                <a:latin typeface="Arial Unicode MS" pitchFamily="34" charset="-128"/>
                <a:ea typeface="Arial Unicode MS" pitchFamily="34" charset="-128"/>
                <a:cs typeface="Arial Unicode MS" pitchFamily="34" charset="-128"/>
              </a:rPr>
              <a:t>}</a:t>
            </a:r>
            <a:endParaRPr lang="en-US" dirty="0">
              <a:solidFill>
                <a:srgbClr val="0070C0"/>
              </a:solidFill>
              <a:latin typeface="Courier New" pitchFamily="49" charset="0"/>
              <a:cs typeface="Courier New" pitchFamily="49" charset="0"/>
            </a:endParaRPr>
          </a:p>
        </p:txBody>
      </p:sp>
      <p:grpSp>
        <p:nvGrpSpPr>
          <p:cNvPr id="2" name="Group 36"/>
          <p:cNvGrpSpPr>
            <a:grpSpLocks/>
          </p:cNvGrpSpPr>
          <p:nvPr/>
        </p:nvGrpSpPr>
        <p:grpSpPr bwMode="auto">
          <a:xfrm>
            <a:off x="5675068" y="1210374"/>
            <a:ext cx="3275013" cy="4302384"/>
            <a:chOff x="5558790" y="1680210"/>
            <a:chExt cx="3516630" cy="4301464"/>
          </a:xfrm>
        </p:grpSpPr>
        <p:sp>
          <p:nvSpPr>
            <p:cNvPr id="26" name="Oval 25"/>
            <p:cNvSpPr/>
            <p:nvPr/>
          </p:nvSpPr>
          <p:spPr>
            <a:xfrm>
              <a:off x="5669591" y="5051339"/>
              <a:ext cx="593207" cy="617406"/>
            </a:xfrm>
            <a:prstGeom prst="ellipse">
              <a:avLst/>
            </a:prstGeom>
            <a:solidFill>
              <a:schemeClr val="bg1">
                <a:lumMod val="20000"/>
                <a:lumOff val="80000"/>
              </a:schemeClr>
            </a:solidFill>
            <a:ln w="381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7822524" y="5056101"/>
              <a:ext cx="593207" cy="617405"/>
            </a:xfrm>
            <a:prstGeom prst="ellipse">
              <a:avLst/>
            </a:prstGeom>
            <a:solidFill>
              <a:schemeClr val="bg1">
                <a:lumMod val="20000"/>
                <a:lumOff val="80000"/>
              </a:schemeClr>
            </a:solidFill>
            <a:ln w="381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897528" y="5143394"/>
              <a:ext cx="434678" cy="434882"/>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4</a:t>
              </a:r>
            </a:p>
          </p:txBody>
        </p:sp>
        <p:sp>
          <p:nvSpPr>
            <p:cNvPr id="10" name="Oval 9"/>
            <p:cNvSpPr/>
            <p:nvPr/>
          </p:nvSpPr>
          <p:spPr>
            <a:xfrm>
              <a:off x="5749707" y="5143394"/>
              <a:ext cx="434678" cy="434882"/>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5</a:t>
              </a:r>
            </a:p>
          </p:txBody>
        </p:sp>
        <p:sp>
          <p:nvSpPr>
            <p:cNvPr id="11" name="Oval 10"/>
            <p:cNvSpPr/>
            <p:nvPr/>
          </p:nvSpPr>
          <p:spPr>
            <a:xfrm>
              <a:off x="7113403" y="4245062"/>
              <a:ext cx="434678" cy="43329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3</a:t>
              </a:r>
            </a:p>
          </p:txBody>
        </p:sp>
        <p:sp>
          <p:nvSpPr>
            <p:cNvPr id="12" name="Oval 11"/>
            <p:cNvSpPr/>
            <p:nvPr/>
          </p:nvSpPr>
          <p:spPr>
            <a:xfrm>
              <a:off x="6365075" y="3299114"/>
              <a:ext cx="434677" cy="434882"/>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2</a:t>
              </a:r>
            </a:p>
          </p:txBody>
        </p:sp>
        <p:sp>
          <p:nvSpPr>
            <p:cNvPr id="13" name="Oval 12"/>
            <p:cNvSpPr/>
            <p:nvPr/>
          </p:nvSpPr>
          <p:spPr>
            <a:xfrm>
              <a:off x="6365075" y="2376974"/>
              <a:ext cx="434677" cy="434882"/>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1</a:t>
              </a:r>
            </a:p>
          </p:txBody>
        </p:sp>
        <p:cxnSp>
          <p:nvCxnSpPr>
            <p:cNvPr id="16" name="Straight Arrow Connector 15"/>
            <p:cNvCxnSpPr/>
            <p:nvPr/>
          </p:nvCxnSpPr>
          <p:spPr>
            <a:xfrm rot="5400000">
              <a:off x="6337991" y="3055426"/>
              <a:ext cx="488845" cy="17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0" idx="0"/>
            </p:cNvCxnSpPr>
            <p:nvPr/>
          </p:nvCxnSpPr>
          <p:spPr>
            <a:xfrm rot="5400000">
              <a:off x="5460728" y="4175976"/>
              <a:ext cx="1472885" cy="4619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5"/>
              <a:endCxn id="9" idx="1"/>
            </p:cNvCxnSpPr>
            <p:nvPr/>
          </p:nvCxnSpPr>
          <p:spPr>
            <a:xfrm rot="16200000" flipH="1">
              <a:off x="7426799" y="4671377"/>
              <a:ext cx="592010" cy="4789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5"/>
              <a:endCxn id="11" idx="1"/>
            </p:cNvCxnSpPr>
            <p:nvPr/>
          </p:nvCxnSpPr>
          <p:spPr>
            <a:xfrm rot="16200000" flipH="1">
              <a:off x="6636706" y="3768780"/>
              <a:ext cx="638039" cy="4414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955" name="TextBox 27"/>
            <p:cNvSpPr txBox="1">
              <a:spLocks noChangeArrowheads="1"/>
            </p:cNvSpPr>
            <p:nvPr/>
          </p:nvSpPr>
          <p:spPr bwMode="auto">
            <a:xfrm>
              <a:off x="6777990" y="2377440"/>
              <a:ext cx="96012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dirty="0" err="1">
                  <a:solidFill>
                    <a:srgbClr val="0070C0"/>
                  </a:solidFill>
                  <a:latin typeface="Comic Sans MS" pitchFamily="66" charset="0"/>
                </a:rPr>
                <a:t>i</a:t>
              </a:r>
              <a:r>
                <a:rPr lang="en-US" dirty="0">
                  <a:solidFill>
                    <a:srgbClr val="0070C0"/>
                  </a:solidFill>
                  <a:latin typeface="Comic Sans MS" pitchFamily="66" charset="0"/>
                </a:rPr>
                <a:t> = 0</a:t>
              </a:r>
            </a:p>
          </p:txBody>
        </p:sp>
        <p:sp>
          <p:nvSpPr>
            <p:cNvPr id="39956" name="TextBox 29"/>
            <p:cNvSpPr txBox="1">
              <a:spLocks noChangeArrowheads="1"/>
            </p:cNvSpPr>
            <p:nvPr/>
          </p:nvSpPr>
          <p:spPr bwMode="auto">
            <a:xfrm>
              <a:off x="6762750" y="3425190"/>
              <a:ext cx="231267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dirty="0" err="1">
                  <a:solidFill>
                    <a:srgbClr val="0070C0"/>
                  </a:solidFill>
                  <a:latin typeface="Comic Sans MS" pitchFamily="66" charset="0"/>
                </a:rPr>
                <a:t>i</a:t>
              </a:r>
              <a:r>
                <a:rPr lang="en-US" dirty="0">
                  <a:solidFill>
                    <a:srgbClr val="0070C0"/>
                  </a:solidFill>
                  <a:latin typeface="Comic Sans MS" pitchFamily="66" charset="0"/>
                </a:rPr>
                <a:t> &lt; </a:t>
              </a:r>
              <a:r>
                <a:rPr lang="en-US" dirty="0" err="1">
                  <a:solidFill>
                    <a:srgbClr val="0070C0"/>
                  </a:solidFill>
                  <a:latin typeface="Comic Sans MS" pitchFamily="66" charset="0"/>
                </a:rPr>
                <a:t>path.size</a:t>
              </a:r>
              <a:r>
                <a:rPr lang="en-US" dirty="0">
                  <a:solidFill>
                    <a:srgbClr val="0070C0"/>
                  </a:solidFill>
                  <a:latin typeface="Comic Sans MS" pitchFamily="66" charset="0"/>
                </a:rPr>
                <a:t>()</a:t>
              </a:r>
            </a:p>
          </p:txBody>
        </p:sp>
        <p:sp>
          <p:nvSpPr>
            <p:cNvPr id="39957" name="TextBox 30"/>
            <p:cNvSpPr txBox="1">
              <a:spLocks noChangeArrowheads="1"/>
            </p:cNvSpPr>
            <p:nvPr/>
          </p:nvSpPr>
          <p:spPr bwMode="auto">
            <a:xfrm>
              <a:off x="7452360" y="4171950"/>
              <a:ext cx="61722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dirty="0">
                  <a:solidFill>
                    <a:srgbClr val="0070C0"/>
                  </a:solidFill>
                  <a:latin typeface="Comic Sans MS" pitchFamily="66" charset="0"/>
                </a:rPr>
                <a:t>if</a:t>
              </a:r>
            </a:p>
          </p:txBody>
        </p:sp>
        <p:sp>
          <p:nvSpPr>
            <p:cNvPr id="39958" name="TextBox 31"/>
            <p:cNvSpPr txBox="1">
              <a:spLocks noChangeArrowheads="1"/>
            </p:cNvSpPr>
            <p:nvPr/>
          </p:nvSpPr>
          <p:spPr bwMode="auto">
            <a:xfrm>
              <a:off x="7418071" y="5581650"/>
              <a:ext cx="144018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dirty="0">
                  <a:solidFill>
                    <a:srgbClr val="00B050"/>
                  </a:solidFill>
                  <a:latin typeface="Comic Sans MS" pitchFamily="66" charset="0"/>
                </a:rPr>
                <a:t>return </a:t>
              </a:r>
              <a:r>
                <a:rPr lang="en-US" dirty="0" err="1">
                  <a:solidFill>
                    <a:srgbClr val="00B050"/>
                  </a:solidFill>
                  <a:latin typeface="Comic Sans MS" pitchFamily="66" charset="0"/>
                </a:rPr>
                <a:t>i</a:t>
              </a:r>
              <a:endParaRPr lang="en-US" dirty="0">
                <a:solidFill>
                  <a:srgbClr val="00B050"/>
                </a:solidFill>
                <a:latin typeface="Comic Sans MS" pitchFamily="66" charset="0"/>
              </a:endParaRPr>
            </a:p>
          </p:txBody>
        </p:sp>
        <p:sp>
          <p:nvSpPr>
            <p:cNvPr id="39959" name="TextBox 32"/>
            <p:cNvSpPr txBox="1">
              <a:spLocks noChangeArrowheads="1"/>
            </p:cNvSpPr>
            <p:nvPr/>
          </p:nvSpPr>
          <p:spPr bwMode="auto">
            <a:xfrm>
              <a:off x="5558790" y="5574030"/>
              <a:ext cx="163068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dirty="0">
                  <a:solidFill>
                    <a:srgbClr val="00B050"/>
                  </a:solidFill>
                  <a:latin typeface="Comic Sans MS" pitchFamily="66" charset="0"/>
                </a:rPr>
                <a:t>return -1</a:t>
              </a:r>
            </a:p>
          </p:txBody>
        </p:sp>
        <p:cxnSp>
          <p:nvCxnSpPr>
            <p:cNvPr id="35" name="Curved Connector 34"/>
            <p:cNvCxnSpPr>
              <a:stCxn id="11" idx="4"/>
            </p:cNvCxnSpPr>
            <p:nvPr/>
          </p:nvCxnSpPr>
          <p:spPr>
            <a:xfrm rot="5400000" flipH="1">
              <a:off x="6509000" y="3857465"/>
              <a:ext cx="895159" cy="746623"/>
            </a:xfrm>
            <a:prstGeom prst="curvedConnector3">
              <a:avLst>
                <a:gd name="adj1" fmla="val -2553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961" name="TextBox 35"/>
            <p:cNvSpPr txBox="1">
              <a:spLocks noChangeArrowheads="1"/>
            </p:cNvSpPr>
            <p:nvPr/>
          </p:nvSpPr>
          <p:spPr bwMode="auto">
            <a:xfrm>
              <a:off x="5711190" y="1680210"/>
              <a:ext cx="300990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dirty="0" smtClean="0">
                  <a:solidFill>
                    <a:schemeClr val="tx2"/>
                  </a:solidFill>
                  <a:latin typeface="Comic Sans MS" pitchFamily="66" charset="0"/>
                </a:rPr>
                <a:t>Flow </a:t>
              </a:r>
              <a:r>
                <a:rPr lang="en-US" dirty="0">
                  <a:solidFill>
                    <a:schemeClr val="tx2"/>
                  </a:solidFill>
                  <a:latin typeface="Comic Sans MS" pitchFamily="66" charset="0"/>
                </a:rPr>
                <a:t>Graph</a:t>
              </a:r>
            </a:p>
          </p:txBody>
        </p:sp>
      </p:grpSp>
    </p:spTree>
    <p:extLst>
      <p:ext uri="{BB962C8B-B14F-4D97-AF65-F5344CB8AC3E}">
        <p14:creationId xmlns:p14="http://schemas.microsoft.com/office/powerpoint/2010/main" val="204289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89731" y="130074"/>
            <a:ext cx="8229600" cy="1143000"/>
          </a:xfrm>
        </p:spPr>
        <p:txBody>
          <a:bodyPr/>
          <a:lstStyle/>
          <a:p>
            <a:r>
              <a:rPr lang="en-US" dirty="0" smtClean="0"/>
              <a:t>Flow graph</a:t>
            </a:r>
          </a:p>
        </p:txBody>
      </p:sp>
      <p:sp>
        <p:nvSpPr>
          <p:cNvPr id="409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CF82D078-A5B8-49E3-A03F-1C792F8537DA}" type="slidenum">
              <a:rPr lang="zh-CN" altLang="en-US" sz="900" b="0" smtClean="0">
                <a:solidFill>
                  <a:schemeClr val="tx1"/>
                </a:solidFill>
                <a:ea typeface="SimSun" pitchFamily="2" charset="-122"/>
              </a:rPr>
              <a:pPr/>
              <a:t>18</a:t>
            </a:fld>
            <a:endParaRPr lang="en-US" altLang="zh-CN" sz="900" b="0" smtClean="0">
              <a:solidFill>
                <a:schemeClr val="tx1"/>
              </a:solidFill>
              <a:ea typeface="SimSun" pitchFamily="2" charset="-122"/>
            </a:endParaRPr>
          </a:p>
        </p:txBody>
      </p:sp>
      <p:grpSp>
        <p:nvGrpSpPr>
          <p:cNvPr id="2" name="Group 26"/>
          <p:cNvGrpSpPr>
            <a:grpSpLocks/>
          </p:cNvGrpSpPr>
          <p:nvPr/>
        </p:nvGrpSpPr>
        <p:grpSpPr bwMode="auto">
          <a:xfrm>
            <a:off x="193675" y="1257723"/>
            <a:ext cx="3413125" cy="4129087"/>
            <a:chOff x="167640" y="2274570"/>
            <a:chExt cx="3413760" cy="4130040"/>
          </a:xfrm>
        </p:grpSpPr>
        <p:sp>
          <p:nvSpPr>
            <p:cNvPr id="9" name="Oval 8"/>
            <p:cNvSpPr/>
            <p:nvPr/>
          </p:nvSpPr>
          <p:spPr>
            <a:xfrm>
              <a:off x="834514" y="5783755"/>
              <a:ext cx="593835" cy="617680"/>
            </a:xfrm>
            <a:prstGeom prst="ellipse">
              <a:avLst/>
            </a:prstGeom>
            <a:solidFill>
              <a:schemeClr val="bg1">
                <a:lumMod val="20000"/>
                <a:lumOff val="80000"/>
              </a:schemeClr>
            </a:solidFill>
            <a:ln w="381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2987565" y="5786930"/>
              <a:ext cx="593835" cy="617680"/>
            </a:xfrm>
            <a:prstGeom prst="ellipse">
              <a:avLst/>
            </a:prstGeom>
            <a:solidFill>
              <a:schemeClr val="bg1">
                <a:lumMod val="20000"/>
                <a:lumOff val="80000"/>
              </a:schemeClr>
            </a:solidFill>
            <a:ln w="381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063779" y="5874263"/>
              <a:ext cx="433469"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4</a:t>
              </a:r>
            </a:p>
          </p:txBody>
        </p:sp>
        <p:sp>
          <p:nvSpPr>
            <p:cNvPr id="12" name="Oval 11"/>
            <p:cNvSpPr/>
            <p:nvPr/>
          </p:nvSpPr>
          <p:spPr>
            <a:xfrm>
              <a:off x="913904" y="5874263"/>
              <a:ext cx="435056"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5</a:t>
              </a:r>
            </a:p>
          </p:txBody>
        </p:sp>
        <p:sp>
          <p:nvSpPr>
            <p:cNvPr id="13" name="Oval 12"/>
            <p:cNvSpPr/>
            <p:nvPr/>
          </p:nvSpPr>
          <p:spPr>
            <a:xfrm>
              <a:off x="2277821" y="4975530"/>
              <a:ext cx="435056"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3</a:t>
              </a:r>
            </a:p>
          </p:txBody>
        </p:sp>
        <p:sp>
          <p:nvSpPr>
            <p:cNvPr id="14" name="Oval 13"/>
            <p:cNvSpPr/>
            <p:nvPr/>
          </p:nvSpPr>
          <p:spPr>
            <a:xfrm>
              <a:off x="1529968" y="4030750"/>
              <a:ext cx="433469"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2</a:t>
              </a:r>
            </a:p>
          </p:txBody>
        </p:sp>
        <p:sp>
          <p:nvSpPr>
            <p:cNvPr id="15" name="Oval 14"/>
            <p:cNvSpPr/>
            <p:nvPr/>
          </p:nvSpPr>
          <p:spPr>
            <a:xfrm>
              <a:off x="1529968" y="3108199"/>
              <a:ext cx="433469"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1</a:t>
              </a:r>
            </a:p>
          </p:txBody>
        </p:sp>
        <p:cxnSp>
          <p:nvCxnSpPr>
            <p:cNvPr id="16" name="Straight Arrow Connector 15"/>
            <p:cNvCxnSpPr/>
            <p:nvPr/>
          </p:nvCxnSpPr>
          <p:spPr>
            <a:xfrm rot="5400000">
              <a:off x="1502965" y="3787806"/>
              <a:ext cx="48747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3"/>
              <a:endCxn id="12" idx="0"/>
            </p:cNvCxnSpPr>
            <p:nvPr/>
          </p:nvCxnSpPr>
          <p:spPr>
            <a:xfrm rot="5400000">
              <a:off x="626480" y="4907263"/>
              <a:ext cx="1471952" cy="46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5"/>
              <a:endCxn id="11" idx="1"/>
            </p:cNvCxnSpPr>
            <p:nvPr/>
          </p:nvCxnSpPr>
          <p:spPr>
            <a:xfrm rot="16200000" flipH="1">
              <a:off x="2592191" y="5404265"/>
              <a:ext cx="592275" cy="4779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5"/>
              <a:endCxn id="13" idx="1"/>
            </p:cNvCxnSpPr>
            <p:nvPr/>
          </p:nvCxnSpPr>
          <p:spPr>
            <a:xfrm rot="16200000" flipH="1">
              <a:off x="1802262" y="4499974"/>
              <a:ext cx="636734" cy="4414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3" idx="4"/>
            </p:cNvCxnSpPr>
            <p:nvPr/>
          </p:nvCxnSpPr>
          <p:spPr>
            <a:xfrm rot="5400000" flipH="1">
              <a:off x="1674438" y="4589695"/>
              <a:ext cx="895557" cy="746264"/>
            </a:xfrm>
            <a:prstGeom prst="curvedConnector3">
              <a:avLst>
                <a:gd name="adj1" fmla="val -2553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84" name="TextBox 25"/>
            <p:cNvSpPr txBox="1">
              <a:spLocks noChangeArrowheads="1"/>
            </p:cNvSpPr>
            <p:nvPr/>
          </p:nvSpPr>
          <p:spPr bwMode="auto">
            <a:xfrm>
              <a:off x="167640" y="2274570"/>
              <a:ext cx="3009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2400" dirty="0">
                  <a:solidFill>
                    <a:schemeClr val="tx2"/>
                  </a:solidFill>
                  <a:latin typeface="Comic Sans MS" pitchFamily="66" charset="0"/>
                </a:rPr>
                <a:t>Graph</a:t>
              </a:r>
            </a:p>
            <a:p>
              <a:pPr algn="ctr"/>
              <a:r>
                <a:rPr lang="en-US" sz="2400" dirty="0">
                  <a:solidFill>
                    <a:schemeClr val="tx2"/>
                  </a:solidFill>
                  <a:latin typeface="Comic Sans MS" pitchFamily="66" charset="0"/>
                </a:rPr>
                <a:t>Abstract version</a:t>
              </a:r>
            </a:p>
          </p:txBody>
        </p:sp>
      </p:grpSp>
      <p:sp>
        <p:nvSpPr>
          <p:cNvPr id="28" name="TextBox 27"/>
          <p:cNvSpPr txBox="1"/>
          <p:nvPr/>
        </p:nvSpPr>
        <p:spPr>
          <a:xfrm>
            <a:off x="3351213" y="1345035"/>
            <a:ext cx="2621523" cy="3048000"/>
          </a:xfrm>
          <a:prstGeom prst="rect">
            <a:avLst/>
          </a:prstGeom>
          <a:solidFill>
            <a:srgbClr val="CADAFA"/>
          </a:solidFill>
          <a:ln>
            <a:solidFill>
              <a:srgbClr val="0070C0"/>
            </a:solidFill>
          </a:ln>
        </p:spPr>
        <p:txBody>
          <a:bodyPr wrap="square">
            <a:spAutoFit/>
          </a:bodyPr>
          <a:lstStyle/>
          <a:p>
            <a:pPr>
              <a:defRPr/>
            </a:pPr>
            <a:r>
              <a:rPr lang="en-US" sz="2400" dirty="0"/>
              <a:t>Edges</a:t>
            </a:r>
          </a:p>
          <a:p>
            <a:pPr>
              <a:defRPr/>
            </a:pPr>
            <a:r>
              <a:rPr lang="en-US" sz="2400" dirty="0"/>
              <a:t>1 2</a:t>
            </a:r>
          </a:p>
          <a:p>
            <a:pPr>
              <a:defRPr/>
            </a:pPr>
            <a:r>
              <a:rPr lang="en-US" sz="2400" dirty="0"/>
              <a:t>2 3</a:t>
            </a:r>
          </a:p>
          <a:p>
            <a:pPr>
              <a:defRPr/>
            </a:pPr>
            <a:r>
              <a:rPr lang="en-US" sz="2400" dirty="0"/>
              <a:t>3 2</a:t>
            </a:r>
          </a:p>
          <a:p>
            <a:pPr>
              <a:defRPr/>
            </a:pPr>
            <a:r>
              <a:rPr lang="en-US" sz="2400" dirty="0"/>
              <a:t>3 4</a:t>
            </a:r>
          </a:p>
          <a:p>
            <a:pPr>
              <a:defRPr/>
            </a:pPr>
            <a:r>
              <a:rPr lang="en-US" sz="2400" dirty="0"/>
              <a:t>2 5</a:t>
            </a:r>
          </a:p>
          <a:p>
            <a:pPr>
              <a:defRPr/>
            </a:pPr>
            <a:r>
              <a:rPr lang="en-US" sz="2400" dirty="0"/>
              <a:t>Initial Node: 1</a:t>
            </a:r>
          </a:p>
          <a:p>
            <a:pPr>
              <a:defRPr/>
            </a:pPr>
            <a:r>
              <a:rPr lang="en-US" sz="2400" dirty="0"/>
              <a:t>Final Nodes: 4, 5</a:t>
            </a:r>
          </a:p>
        </p:txBody>
      </p:sp>
      <p:sp>
        <p:nvSpPr>
          <p:cNvPr id="29" name="TextBox 28"/>
          <p:cNvSpPr txBox="1"/>
          <p:nvPr/>
        </p:nvSpPr>
        <p:spPr>
          <a:xfrm>
            <a:off x="6321520" y="1490291"/>
            <a:ext cx="2500748" cy="3416320"/>
          </a:xfrm>
          <a:prstGeom prst="rect">
            <a:avLst/>
          </a:prstGeom>
          <a:solidFill>
            <a:srgbClr val="FFFFCC"/>
          </a:solidFill>
          <a:ln>
            <a:solidFill>
              <a:srgbClr val="0070C0"/>
            </a:solidFill>
          </a:ln>
        </p:spPr>
        <p:txBody>
          <a:bodyPr wrap="square">
            <a:spAutoFit/>
          </a:bodyPr>
          <a:lstStyle/>
          <a:p>
            <a:pPr>
              <a:defRPr/>
            </a:pPr>
            <a:r>
              <a:rPr lang="en-US" sz="2400" dirty="0"/>
              <a:t>6 requirements for Edge-Pair Coverage</a:t>
            </a:r>
            <a:br>
              <a:rPr lang="en-US" sz="2400" dirty="0"/>
            </a:br>
            <a:r>
              <a:rPr lang="en-US" sz="2400" dirty="0"/>
              <a:t>1. [1, 2, 3]</a:t>
            </a:r>
            <a:br>
              <a:rPr lang="en-US" sz="2400" dirty="0"/>
            </a:br>
            <a:r>
              <a:rPr lang="en-US" sz="2400" dirty="0"/>
              <a:t>2. [1, 2, 5]</a:t>
            </a:r>
            <a:br>
              <a:rPr lang="en-US" sz="2400" dirty="0"/>
            </a:br>
            <a:r>
              <a:rPr lang="en-US" sz="2400" dirty="0"/>
              <a:t>3. [2, 3, 4]</a:t>
            </a:r>
            <a:br>
              <a:rPr lang="en-US" sz="2400" dirty="0"/>
            </a:br>
            <a:r>
              <a:rPr lang="en-US" sz="2400" dirty="0"/>
              <a:t>4. [2, 3, 2]</a:t>
            </a:r>
            <a:br>
              <a:rPr lang="en-US" sz="2400" dirty="0"/>
            </a:br>
            <a:r>
              <a:rPr lang="en-US" sz="2400" dirty="0"/>
              <a:t>5. [3, 2, 3]</a:t>
            </a:r>
            <a:br>
              <a:rPr lang="en-US" sz="2400" dirty="0"/>
            </a:br>
            <a:r>
              <a:rPr lang="en-US" sz="2400" dirty="0"/>
              <a:t>6. [3, 2, 5]</a:t>
            </a:r>
          </a:p>
        </p:txBody>
      </p:sp>
      <p:sp>
        <p:nvSpPr>
          <p:cNvPr id="30" name="TextBox 29"/>
          <p:cNvSpPr txBox="1"/>
          <p:nvPr/>
        </p:nvSpPr>
        <p:spPr>
          <a:xfrm>
            <a:off x="4064000" y="4693707"/>
            <a:ext cx="2380192" cy="1570037"/>
          </a:xfrm>
          <a:prstGeom prst="rect">
            <a:avLst/>
          </a:prstGeom>
          <a:solidFill>
            <a:srgbClr val="F3E3F9"/>
          </a:solidFill>
          <a:ln w="12700">
            <a:solidFill>
              <a:schemeClr val="tx1"/>
            </a:solidFill>
          </a:ln>
        </p:spPr>
        <p:txBody>
          <a:bodyPr wrap="square">
            <a:spAutoFit/>
          </a:bodyPr>
          <a:lstStyle/>
          <a:p>
            <a:pPr>
              <a:defRPr/>
            </a:pPr>
            <a:r>
              <a:rPr lang="en-US" sz="2400" dirty="0"/>
              <a:t>Test Paths</a:t>
            </a:r>
          </a:p>
          <a:p>
            <a:pPr>
              <a:defRPr/>
            </a:pPr>
            <a:r>
              <a:rPr lang="en-US" sz="2400" dirty="0"/>
              <a:t>[1, 2, 5]</a:t>
            </a:r>
          </a:p>
          <a:p>
            <a:pPr>
              <a:defRPr/>
            </a:pPr>
            <a:r>
              <a:rPr lang="en-US" sz="2400" dirty="0"/>
              <a:t>[1, 2, 3, 2, 5]</a:t>
            </a:r>
          </a:p>
          <a:p>
            <a:pPr>
              <a:defRPr/>
            </a:pPr>
            <a:r>
              <a:rPr lang="en-US" sz="2400" dirty="0"/>
              <a:t>[1, 2, 3, 2, 3, 4]</a:t>
            </a:r>
          </a:p>
        </p:txBody>
      </p:sp>
      <p:sp>
        <p:nvSpPr>
          <p:cNvPr id="23" name="Footer Placeholder 4"/>
          <p:cNvSpPr>
            <a:spLocks noGrp="1"/>
          </p:cNvSpPr>
          <p:nvPr>
            <p:ph type="ftr" sz="quarter" idx="11"/>
          </p:nvPr>
        </p:nvSpPr>
        <p:spPr>
          <a:xfrm>
            <a:off x="457200" y="5996514"/>
            <a:ext cx="3530600"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1200" b="0" dirty="0" smtClean="0">
                <a:solidFill>
                  <a:schemeClr val="bg1">
                    <a:lumMod val="50000"/>
                  </a:schemeClr>
                </a:solidFill>
                <a:latin typeface="+mj-lt"/>
                <a:ea typeface="SimSun" pitchFamily="2" charset="-122"/>
              </a:rPr>
              <a:t>Example: © </a:t>
            </a:r>
            <a:r>
              <a:rPr lang="en-US" altLang="zh-CN" sz="1200" b="0" dirty="0" err="1" smtClean="0">
                <a:solidFill>
                  <a:schemeClr val="bg1">
                    <a:lumMod val="50000"/>
                  </a:schemeClr>
                </a:solidFill>
                <a:latin typeface="+mj-lt"/>
                <a:ea typeface="SimSun" pitchFamily="2" charset="-122"/>
              </a:rPr>
              <a:t>Ammann</a:t>
            </a:r>
            <a:r>
              <a:rPr lang="en-US" altLang="zh-CN" sz="1200" b="0" dirty="0" smtClean="0">
                <a:solidFill>
                  <a:schemeClr val="bg1">
                    <a:lumMod val="50000"/>
                  </a:schemeClr>
                </a:solidFill>
                <a:latin typeface="+mj-lt"/>
                <a:ea typeface="SimSun" pitchFamily="2" charset="-122"/>
              </a:rPr>
              <a:t> &amp; Offutt</a:t>
            </a:r>
          </a:p>
        </p:txBody>
      </p:sp>
    </p:spTree>
    <p:extLst>
      <p:ext uri="{BB962C8B-B14F-4D97-AF65-F5344CB8AC3E}">
        <p14:creationId xmlns:p14="http://schemas.microsoft.com/office/powerpoint/2010/main" val="1847964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E7B06A46-4E90-4B9C-9519-E4554681DE67}" type="slidenum">
              <a:rPr lang="en-US" altLang="en-US" sz="1400" i="0" u="none"/>
              <a:pPr eaLnBrk="1" hangingPunct="1"/>
              <a:t>19</a:t>
            </a:fld>
            <a:endParaRPr lang="en-US" altLang="en-US" sz="1400" i="0" u="none"/>
          </a:p>
        </p:txBody>
      </p:sp>
      <p:sp>
        <p:nvSpPr>
          <p:cNvPr id="11267" name="Rectangle 2"/>
          <p:cNvSpPr>
            <a:spLocks noGrp="1" noChangeArrowheads="1"/>
          </p:cNvSpPr>
          <p:nvPr>
            <p:ph type="title"/>
          </p:nvPr>
        </p:nvSpPr>
        <p:spPr>
          <a:xfrm>
            <a:off x="838200" y="0"/>
            <a:ext cx="7772400" cy="990600"/>
          </a:xfrm>
          <a:solidFill>
            <a:schemeClr val="bg1"/>
          </a:solidFill>
        </p:spPr>
        <p:txBody>
          <a:bodyPr/>
          <a:lstStyle/>
          <a:p>
            <a:pPr eaLnBrk="1" hangingPunct="1"/>
            <a:r>
              <a:rPr lang="en-US" altLang="en-US" dirty="0" smtClean="0"/>
              <a:t>Flow Graph Example</a:t>
            </a:r>
          </a:p>
        </p:txBody>
      </p:sp>
      <p:sp>
        <p:nvSpPr>
          <p:cNvPr id="11268" name="AutoShape 3"/>
          <p:cNvSpPr>
            <a:spLocks noChangeArrowheads="1"/>
          </p:cNvSpPr>
          <p:nvPr/>
        </p:nvSpPr>
        <p:spPr bwMode="auto">
          <a:xfrm>
            <a:off x="1905000" y="1905000"/>
            <a:ext cx="838200" cy="36512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1</a:t>
            </a:r>
          </a:p>
        </p:txBody>
      </p:sp>
      <p:sp>
        <p:nvSpPr>
          <p:cNvPr id="11269" name="Rectangle 4"/>
          <p:cNvSpPr>
            <a:spLocks noChangeArrowheads="1"/>
          </p:cNvSpPr>
          <p:nvPr/>
        </p:nvSpPr>
        <p:spPr bwMode="auto">
          <a:xfrm>
            <a:off x="1905000" y="26670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2</a:t>
            </a:r>
          </a:p>
        </p:txBody>
      </p:sp>
      <p:sp>
        <p:nvSpPr>
          <p:cNvPr id="11270" name="Oval 5"/>
          <p:cNvSpPr>
            <a:spLocks noChangeArrowheads="1"/>
          </p:cNvSpPr>
          <p:nvPr/>
        </p:nvSpPr>
        <p:spPr bwMode="auto">
          <a:xfrm>
            <a:off x="2133600" y="12192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0</a:t>
            </a:r>
          </a:p>
        </p:txBody>
      </p:sp>
      <p:sp>
        <p:nvSpPr>
          <p:cNvPr id="2" name="Rectangle 1"/>
          <p:cNvSpPr/>
          <p:nvPr/>
        </p:nvSpPr>
        <p:spPr>
          <a:xfrm>
            <a:off x="0" y="5486400"/>
            <a:ext cx="9144000" cy="16583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271" name="AutoShape 6"/>
          <p:cNvSpPr>
            <a:spLocks noChangeArrowheads="1"/>
          </p:cNvSpPr>
          <p:nvPr/>
        </p:nvSpPr>
        <p:spPr bwMode="auto">
          <a:xfrm>
            <a:off x="1905000" y="3216275"/>
            <a:ext cx="838200" cy="36512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3</a:t>
            </a:r>
          </a:p>
        </p:txBody>
      </p:sp>
      <p:sp>
        <p:nvSpPr>
          <p:cNvPr id="11272" name="Rectangle 7"/>
          <p:cNvSpPr>
            <a:spLocks noChangeArrowheads="1"/>
          </p:cNvSpPr>
          <p:nvPr/>
        </p:nvSpPr>
        <p:spPr bwMode="auto">
          <a:xfrm>
            <a:off x="3048000" y="40386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4</a:t>
            </a:r>
          </a:p>
        </p:txBody>
      </p:sp>
      <p:sp>
        <p:nvSpPr>
          <p:cNvPr id="11273" name="Rectangle 8"/>
          <p:cNvSpPr>
            <a:spLocks noChangeArrowheads="1"/>
          </p:cNvSpPr>
          <p:nvPr/>
        </p:nvSpPr>
        <p:spPr bwMode="auto">
          <a:xfrm>
            <a:off x="3048000" y="48006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5</a:t>
            </a:r>
          </a:p>
        </p:txBody>
      </p:sp>
      <p:sp>
        <p:nvSpPr>
          <p:cNvPr id="11274" name="AutoShape 9"/>
          <p:cNvSpPr>
            <a:spLocks noChangeArrowheads="1"/>
          </p:cNvSpPr>
          <p:nvPr/>
        </p:nvSpPr>
        <p:spPr bwMode="auto">
          <a:xfrm>
            <a:off x="1066800" y="4038600"/>
            <a:ext cx="838200" cy="36512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6</a:t>
            </a:r>
          </a:p>
        </p:txBody>
      </p:sp>
      <p:sp>
        <p:nvSpPr>
          <p:cNvPr id="11275" name="Rectangle 10"/>
          <p:cNvSpPr>
            <a:spLocks noChangeArrowheads="1"/>
          </p:cNvSpPr>
          <p:nvPr/>
        </p:nvSpPr>
        <p:spPr bwMode="auto">
          <a:xfrm>
            <a:off x="533400" y="48006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7</a:t>
            </a:r>
          </a:p>
        </p:txBody>
      </p:sp>
      <p:sp>
        <p:nvSpPr>
          <p:cNvPr id="11276" name="Rectangle 11"/>
          <p:cNvSpPr>
            <a:spLocks noChangeArrowheads="1"/>
          </p:cNvSpPr>
          <p:nvPr/>
        </p:nvSpPr>
        <p:spPr bwMode="auto">
          <a:xfrm>
            <a:off x="1752600" y="48006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8</a:t>
            </a:r>
          </a:p>
        </p:txBody>
      </p:sp>
      <p:sp>
        <p:nvSpPr>
          <p:cNvPr id="11277" name="Rectangle 12"/>
          <p:cNvSpPr>
            <a:spLocks noChangeArrowheads="1"/>
          </p:cNvSpPr>
          <p:nvPr/>
        </p:nvSpPr>
        <p:spPr bwMode="auto">
          <a:xfrm>
            <a:off x="1066800" y="54864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9</a:t>
            </a:r>
          </a:p>
        </p:txBody>
      </p:sp>
      <p:sp>
        <p:nvSpPr>
          <p:cNvPr id="11278" name="Rectangle 13"/>
          <p:cNvSpPr>
            <a:spLocks noChangeArrowheads="1"/>
          </p:cNvSpPr>
          <p:nvPr/>
        </p:nvSpPr>
        <p:spPr bwMode="auto">
          <a:xfrm>
            <a:off x="2362200" y="62484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10</a:t>
            </a:r>
          </a:p>
        </p:txBody>
      </p:sp>
      <p:sp>
        <p:nvSpPr>
          <p:cNvPr id="11279" name="Oval 14"/>
          <p:cNvSpPr>
            <a:spLocks noChangeArrowheads="1"/>
          </p:cNvSpPr>
          <p:nvPr/>
        </p:nvSpPr>
        <p:spPr bwMode="auto">
          <a:xfrm>
            <a:off x="76200" y="60960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11</a:t>
            </a:r>
          </a:p>
        </p:txBody>
      </p:sp>
      <p:sp>
        <p:nvSpPr>
          <p:cNvPr id="11280" name="Line 15"/>
          <p:cNvSpPr>
            <a:spLocks noChangeShapeType="1"/>
          </p:cNvSpPr>
          <p:nvPr/>
        </p:nvSpPr>
        <p:spPr bwMode="auto">
          <a:xfrm>
            <a:off x="2362200" y="1600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81" name="Line 16"/>
          <p:cNvSpPr>
            <a:spLocks noChangeShapeType="1"/>
          </p:cNvSpPr>
          <p:nvPr/>
        </p:nvSpPr>
        <p:spPr bwMode="auto">
          <a:xfrm>
            <a:off x="2362200" y="2286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82" name="Line 17"/>
          <p:cNvSpPr>
            <a:spLocks noChangeShapeType="1"/>
          </p:cNvSpPr>
          <p:nvPr/>
        </p:nvSpPr>
        <p:spPr bwMode="auto">
          <a:xfrm>
            <a:off x="2286000" y="2971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83" name="Line 18"/>
          <p:cNvSpPr>
            <a:spLocks noChangeShapeType="1"/>
          </p:cNvSpPr>
          <p:nvPr/>
        </p:nvSpPr>
        <p:spPr bwMode="auto">
          <a:xfrm flipH="1">
            <a:off x="1447800" y="3505200"/>
            <a:ext cx="762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84" name="Line 19"/>
          <p:cNvSpPr>
            <a:spLocks noChangeShapeType="1"/>
          </p:cNvSpPr>
          <p:nvPr/>
        </p:nvSpPr>
        <p:spPr bwMode="auto">
          <a:xfrm>
            <a:off x="2514600" y="3505200"/>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85" name="Line 20"/>
          <p:cNvSpPr>
            <a:spLocks noChangeShapeType="1"/>
          </p:cNvSpPr>
          <p:nvPr/>
        </p:nvSpPr>
        <p:spPr bwMode="auto">
          <a:xfrm>
            <a:off x="3429000" y="4343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86" name="Line 21"/>
          <p:cNvSpPr>
            <a:spLocks noChangeShapeType="1"/>
          </p:cNvSpPr>
          <p:nvPr/>
        </p:nvSpPr>
        <p:spPr bwMode="auto">
          <a:xfrm flipH="1">
            <a:off x="914400" y="43434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87" name="Line 22"/>
          <p:cNvSpPr>
            <a:spLocks noChangeShapeType="1"/>
          </p:cNvSpPr>
          <p:nvPr/>
        </p:nvSpPr>
        <p:spPr bwMode="auto">
          <a:xfrm>
            <a:off x="1676400" y="434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88" name="Line 23"/>
          <p:cNvSpPr>
            <a:spLocks noChangeShapeType="1"/>
          </p:cNvSpPr>
          <p:nvPr/>
        </p:nvSpPr>
        <p:spPr bwMode="auto">
          <a:xfrm>
            <a:off x="914400" y="5105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89" name="Line 24"/>
          <p:cNvSpPr>
            <a:spLocks noChangeShapeType="1"/>
          </p:cNvSpPr>
          <p:nvPr/>
        </p:nvSpPr>
        <p:spPr bwMode="auto">
          <a:xfrm flipH="1">
            <a:off x="1676400" y="5105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90" name="Line 25"/>
          <p:cNvSpPr>
            <a:spLocks noChangeShapeType="1"/>
          </p:cNvSpPr>
          <p:nvPr/>
        </p:nvSpPr>
        <p:spPr bwMode="auto">
          <a:xfrm>
            <a:off x="1676400" y="5791200"/>
            <a:ext cx="838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91" name="Line 26"/>
          <p:cNvSpPr>
            <a:spLocks noChangeShapeType="1"/>
          </p:cNvSpPr>
          <p:nvPr/>
        </p:nvSpPr>
        <p:spPr bwMode="auto">
          <a:xfrm flipH="1">
            <a:off x="2971800" y="5105400"/>
            <a:ext cx="457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92" name="Line 27"/>
          <p:cNvSpPr>
            <a:spLocks noChangeShapeType="1"/>
          </p:cNvSpPr>
          <p:nvPr/>
        </p:nvSpPr>
        <p:spPr bwMode="auto">
          <a:xfrm flipH="1">
            <a:off x="304800" y="20574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93" name="Line 28"/>
          <p:cNvSpPr>
            <a:spLocks noChangeShapeType="1"/>
          </p:cNvSpPr>
          <p:nvPr/>
        </p:nvSpPr>
        <p:spPr bwMode="auto">
          <a:xfrm>
            <a:off x="304800" y="2057400"/>
            <a:ext cx="0" cy="403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94" name="Line 29"/>
          <p:cNvSpPr>
            <a:spLocks noChangeShapeType="1"/>
          </p:cNvSpPr>
          <p:nvPr/>
        </p:nvSpPr>
        <p:spPr bwMode="auto">
          <a:xfrm>
            <a:off x="3200400" y="6400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95" name="Line 30"/>
          <p:cNvSpPr>
            <a:spLocks noChangeShapeType="1"/>
          </p:cNvSpPr>
          <p:nvPr/>
        </p:nvSpPr>
        <p:spPr bwMode="auto">
          <a:xfrm flipV="1">
            <a:off x="4267200" y="1752600"/>
            <a:ext cx="0" cy="464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96" name="Line 31"/>
          <p:cNvSpPr>
            <a:spLocks noChangeShapeType="1"/>
          </p:cNvSpPr>
          <p:nvPr/>
        </p:nvSpPr>
        <p:spPr bwMode="auto">
          <a:xfrm flipH="1">
            <a:off x="2362200" y="1828800"/>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97" name="Oval 32"/>
          <p:cNvSpPr>
            <a:spLocks noChangeArrowheads="1"/>
          </p:cNvSpPr>
          <p:nvPr/>
        </p:nvSpPr>
        <p:spPr bwMode="auto">
          <a:xfrm>
            <a:off x="6858000" y="1905000"/>
            <a:ext cx="457200" cy="365125"/>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1</a:t>
            </a:r>
          </a:p>
        </p:txBody>
      </p:sp>
      <p:sp>
        <p:nvSpPr>
          <p:cNvPr id="11298" name="Oval 33"/>
          <p:cNvSpPr>
            <a:spLocks noChangeArrowheads="1"/>
          </p:cNvSpPr>
          <p:nvPr/>
        </p:nvSpPr>
        <p:spPr bwMode="auto">
          <a:xfrm>
            <a:off x="6858000" y="26670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2</a:t>
            </a:r>
          </a:p>
        </p:txBody>
      </p:sp>
      <p:sp>
        <p:nvSpPr>
          <p:cNvPr id="11299" name="Oval 34"/>
          <p:cNvSpPr>
            <a:spLocks noChangeArrowheads="1"/>
          </p:cNvSpPr>
          <p:nvPr/>
        </p:nvSpPr>
        <p:spPr bwMode="auto">
          <a:xfrm>
            <a:off x="6858000" y="3429000"/>
            <a:ext cx="457200" cy="365125"/>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3</a:t>
            </a:r>
          </a:p>
        </p:txBody>
      </p:sp>
      <p:sp>
        <p:nvSpPr>
          <p:cNvPr id="11300" name="Oval 35"/>
          <p:cNvSpPr>
            <a:spLocks noChangeArrowheads="1"/>
          </p:cNvSpPr>
          <p:nvPr/>
        </p:nvSpPr>
        <p:spPr bwMode="auto">
          <a:xfrm>
            <a:off x="8153400" y="41148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4</a:t>
            </a:r>
          </a:p>
        </p:txBody>
      </p:sp>
      <p:sp>
        <p:nvSpPr>
          <p:cNvPr id="11301" name="Oval 36"/>
          <p:cNvSpPr>
            <a:spLocks noChangeArrowheads="1"/>
          </p:cNvSpPr>
          <p:nvPr/>
        </p:nvSpPr>
        <p:spPr bwMode="auto">
          <a:xfrm>
            <a:off x="5791200" y="4038600"/>
            <a:ext cx="457200" cy="365125"/>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6</a:t>
            </a:r>
          </a:p>
        </p:txBody>
      </p:sp>
      <p:sp>
        <p:nvSpPr>
          <p:cNvPr id="11302" name="Oval 37"/>
          <p:cNvSpPr>
            <a:spLocks noChangeArrowheads="1"/>
          </p:cNvSpPr>
          <p:nvPr/>
        </p:nvSpPr>
        <p:spPr bwMode="auto">
          <a:xfrm>
            <a:off x="5181600" y="49530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7</a:t>
            </a:r>
          </a:p>
        </p:txBody>
      </p:sp>
      <p:sp>
        <p:nvSpPr>
          <p:cNvPr id="11303" name="Oval 38"/>
          <p:cNvSpPr>
            <a:spLocks noChangeArrowheads="1"/>
          </p:cNvSpPr>
          <p:nvPr/>
        </p:nvSpPr>
        <p:spPr bwMode="auto">
          <a:xfrm>
            <a:off x="6477000" y="49530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8</a:t>
            </a:r>
          </a:p>
        </p:txBody>
      </p:sp>
      <p:sp>
        <p:nvSpPr>
          <p:cNvPr id="11304" name="Oval 39"/>
          <p:cNvSpPr>
            <a:spLocks noChangeArrowheads="1"/>
          </p:cNvSpPr>
          <p:nvPr/>
        </p:nvSpPr>
        <p:spPr bwMode="auto">
          <a:xfrm>
            <a:off x="8153400" y="49530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5</a:t>
            </a:r>
          </a:p>
        </p:txBody>
      </p:sp>
      <p:sp>
        <p:nvSpPr>
          <p:cNvPr id="11305" name="Oval 40"/>
          <p:cNvSpPr>
            <a:spLocks noChangeArrowheads="1"/>
          </p:cNvSpPr>
          <p:nvPr/>
        </p:nvSpPr>
        <p:spPr bwMode="auto">
          <a:xfrm>
            <a:off x="5943600" y="57150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9</a:t>
            </a:r>
          </a:p>
        </p:txBody>
      </p:sp>
      <p:sp>
        <p:nvSpPr>
          <p:cNvPr id="11306" name="Oval 41"/>
          <p:cNvSpPr>
            <a:spLocks noChangeArrowheads="1"/>
          </p:cNvSpPr>
          <p:nvPr/>
        </p:nvSpPr>
        <p:spPr bwMode="auto">
          <a:xfrm>
            <a:off x="6934200" y="63246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10</a:t>
            </a:r>
          </a:p>
        </p:txBody>
      </p:sp>
      <p:sp>
        <p:nvSpPr>
          <p:cNvPr id="11307" name="Oval 42"/>
          <p:cNvSpPr>
            <a:spLocks noChangeArrowheads="1"/>
          </p:cNvSpPr>
          <p:nvPr/>
        </p:nvSpPr>
        <p:spPr bwMode="auto">
          <a:xfrm>
            <a:off x="4876800" y="63246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11</a:t>
            </a:r>
          </a:p>
        </p:txBody>
      </p:sp>
      <p:sp>
        <p:nvSpPr>
          <p:cNvPr id="11308" name="Line 43"/>
          <p:cNvSpPr>
            <a:spLocks noChangeShapeType="1"/>
          </p:cNvSpPr>
          <p:nvPr/>
        </p:nvSpPr>
        <p:spPr bwMode="auto">
          <a:xfrm>
            <a:off x="7086600" y="2286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09" name="Line 44"/>
          <p:cNvSpPr>
            <a:spLocks noChangeShapeType="1"/>
          </p:cNvSpPr>
          <p:nvPr/>
        </p:nvSpPr>
        <p:spPr bwMode="auto">
          <a:xfrm>
            <a:off x="70866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0" name="Line 45"/>
          <p:cNvSpPr>
            <a:spLocks noChangeShapeType="1"/>
          </p:cNvSpPr>
          <p:nvPr/>
        </p:nvSpPr>
        <p:spPr bwMode="auto">
          <a:xfrm flipH="1">
            <a:off x="6248400" y="37338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1" name="Line 46"/>
          <p:cNvSpPr>
            <a:spLocks noChangeShapeType="1"/>
          </p:cNvSpPr>
          <p:nvPr/>
        </p:nvSpPr>
        <p:spPr bwMode="auto">
          <a:xfrm>
            <a:off x="7315200" y="3733800"/>
            <a:ext cx="914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2" name="Line 47"/>
          <p:cNvSpPr>
            <a:spLocks noChangeShapeType="1"/>
          </p:cNvSpPr>
          <p:nvPr/>
        </p:nvSpPr>
        <p:spPr bwMode="auto">
          <a:xfrm flipH="1">
            <a:off x="5486400" y="4343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3" name="Line 48"/>
          <p:cNvSpPr>
            <a:spLocks noChangeShapeType="1"/>
          </p:cNvSpPr>
          <p:nvPr/>
        </p:nvSpPr>
        <p:spPr bwMode="auto">
          <a:xfrm>
            <a:off x="6172200" y="4343400"/>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4" name="Line 49"/>
          <p:cNvSpPr>
            <a:spLocks noChangeShapeType="1"/>
          </p:cNvSpPr>
          <p:nvPr/>
        </p:nvSpPr>
        <p:spPr bwMode="auto">
          <a:xfrm>
            <a:off x="5486400" y="5334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5" name="Line 50"/>
          <p:cNvSpPr>
            <a:spLocks noChangeShapeType="1"/>
          </p:cNvSpPr>
          <p:nvPr/>
        </p:nvSpPr>
        <p:spPr bwMode="auto">
          <a:xfrm flipH="1">
            <a:off x="6324600" y="53340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6" name="Line 51"/>
          <p:cNvSpPr>
            <a:spLocks noChangeShapeType="1"/>
          </p:cNvSpPr>
          <p:nvPr/>
        </p:nvSpPr>
        <p:spPr bwMode="auto">
          <a:xfrm>
            <a:off x="6400800" y="60198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7" name="Line 52"/>
          <p:cNvSpPr>
            <a:spLocks noChangeShapeType="1"/>
          </p:cNvSpPr>
          <p:nvPr/>
        </p:nvSpPr>
        <p:spPr bwMode="auto">
          <a:xfrm flipH="1">
            <a:off x="7315200" y="5334000"/>
            <a:ext cx="990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8" name="Line 53"/>
          <p:cNvSpPr>
            <a:spLocks noChangeShapeType="1"/>
          </p:cNvSpPr>
          <p:nvPr/>
        </p:nvSpPr>
        <p:spPr bwMode="auto">
          <a:xfrm>
            <a:off x="8382000" y="4495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19" name="Line 54"/>
          <p:cNvSpPr>
            <a:spLocks noChangeShapeType="1"/>
          </p:cNvSpPr>
          <p:nvPr/>
        </p:nvSpPr>
        <p:spPr bwMode="auto">
          <a:xfrm flipH="1">
            <a:off x="5029200" y="20574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20" name="Line 55"/>
          <p:cNvSpPr>
            <a:spLocks noChangeShapeType="1"/>
          </p:cNvSpPr>
          <p:nvPr/>
        </p:nvSpPr>
        <p:spPr bwMode="auto">
          <a:xfrm>
            <a:off x="5029200" y="2057400"/>
            <a:ext cx="0" cy="419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21" name="Line 56"/>
          <p:cNvSpPr>
            <a:spLocks noChangeShapeType="1"/>
          </p:cNvSpPr>
          <p:nvPr/>
        </p:nvSpPr>
        <p:spPr bwMode="auto">
          <a:xfrm flipV="1">
            <a:off x="7391400" y="5638800"/>
            <a:ext cx="1524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22" name="Line 57"/>
          <p:cNvSpPr>
            <a:spLocks noChangeShapeType="1"/>
          </p:cNvSpPr>
          <p:nvPr/>
        </p:nvSpPr>
        <p:spPr bwMode="auto">
          <a:xfrm flipV="1">
            <a:off x="8915400" y="2971800"/>
            <a:ext cx="0" cy="266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23" name="Line 58"/>
          <p:cNvSpPr>
            <a:spLocks noChangeShapeType="1"/>
          </p:cNvSpPr>
          <p:nvPr/>
        </p:nvSpPr>
        <p:spPr bwMode="auto">
          <a:xfrm flipH="1" flipV="1">
            <a:off x="7315200" y="2133600"/>
            <a:ext cx="1600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324" name="Text Box 59"/>
          <p:cNvSpPr txBox="1">
            <a:spLocks noChangeArrowheads="1"/>
          </p:cNvSpPr>
          <p:nvPr/>
        </p:nvSpPr>
        <p:spPr bwMode="auto">
          <a:xfrm>
            <a:off x="5791200" y="49180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R1</a:t>
            </a:r>
          </a:p>
        </p:txBody>
      </p:sp>
      <p:sp>
        <p:nvSpPr>
          <p:cNvPr id="11325" name="Text Box 60"/>
          <p:cNvSpPr txBox="1">
            <a:spLocks noChangeArrowheads="1"/>
          </p:cNvSpPr>
          <p:nvPr/>
        </p:nvSpPr>
        <p:spPr bwMode="auto">
          <a:xfrm>
            <a:off x="7162800" y="4419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R2</a:t>
            </a:r>
          </a:p>
        </p:txBody>
      </p:sp>
      <p:sp>
        <p:nvSpPr>
          <p:cNvPr id="11326" name="Text Box 61"/>
          <p:cNvSpPr txBox="1">
            <a:spLocks noChangeArrowheads="1"/>
          </p:cNvSpPr>
          <p:nvPr/>
        </p:nvSpPr>
        <p:spPr bwMode="auto">
          <a:xfrm>
            <a:off x="7772400" y="31242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R3</a:t>
            </a:r>
          </a:p>
        </p:txBody>
      </p:sp>
      <p:sp>
        <p:nvSpPr>
          <p:cNvPr id="11327" name="Text Box 62"/>
          <p:cNvSpPr txBox="1">
            <a:spLocks noChangeArrowheads="1"/>
          </p:cNvSpPr>
          <p:nvPr/>
        </p:nvSpPr>
        <p:spPr bwMode="auto">
          <a:xfrm>
            <a:off x="8229600" y="1676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R4</a:t>
            </a:r>
          </a:p>
        </p:txBody>
      </p:sp>
      <p:sp>
        <p:nvSpPr>
          <p:cNvPr id="11328" name="Text Box 63"/>
          <p:cNvSpPr txBox="1">
            <a:spLocks noChangeArrowheads="1"/>
          </p:cNvSpPr>
          <p:nvPr/>
        </p:nvSpPr>
        <p:spPr bwMode="auto">
          <a:xfrm>
            <a:off x="1092200" y="711200"/>
            <a:ext cx="264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800" b="1" i="0"/>
              <a:t>FLOW CHART</a:t>
            </a:r>
          </a:p>
        </p:txBody>
      </p:sp>
      <p:sp>
        <p:nvSpPr>
          <p:cNvPr id="11329" name="Text Box 64"/>
          <p:cNvSpPr txBox="1">
            <a:spLocks noChangeArrowheads="1"/>
          </p:cNvSpPr>
          <p:nvPr/>
        </p:nvSpPr>
        <p:spPr bwMode="auto">
          <a:xfrm>
            <a:off x="5627688" y="711200"/>
            <a:ext cx="2643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800" b="1" i="0"/>
              <a:t>FLOW GRAPH</a:t>
            </a:r>
          </a:p>
        </p:txBody>
      </p:sp>
      <p:sp>
        <p:nvSpPr>
          <p:cNvPr id="11330" name="Oval 65"/>
          <p:cNvSpPr>
            <a:spLocks noChangeArrowheads="1"/>
          </p:cNvSpPr>
          <p:nvPr/>
        </p:nvSpPr>
        <p:spPr bwMode="auto">
          <a:xfrm>
            <a:off x="6858000" y="1219200"/>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 0</a:t>
            </a:r>
          </a:p>
        </p:txBody>
      </p:sp>
      <p:sp>
        <p:nvSpPr>
          <p:cNvPr id="11331" name="Line 66"/>
          <p:cNvSpPr>
            <a:spLocks noChangeShapeType="1"/>
          </p:cNvSpPr>
          <p:nvPr/>
        </p:nvSpPr>
        <p:spPr bwMode="auto">
          <a:xfrm>
            <a:off x="7086600" y="1600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1418950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4869"/>
            <a:ext cx="8229600" cy="1143000"/>
          </a:xfrm>
        </p:spPr>
        <p:txBody>
          <a:bodyPr/>
          <a:lstStyle/>
          <a:p>
            <a:r>
              <a:rPr lang="en-AU" dirty="0" smtClean="0"/>
              <a:t>Last lecture</a:t>
            </a:r>
            <a:endParaRPr lang="en-AU" dirty="0"/>
          </a:p>
        </p:txBody>
      </p:sp>
      <p:sp>
        <p:nvSpPr>
          <p:cNvPr id="3" name="Content Placeholder 2"/>
          <p:cNvSpPr>
            <a:spLocks noGrp="1"/>
          </p:cNvSpPr>
          <p:nvPr>
            <p:ph idx="1"/>
          </p:nvPr>
        </p:nvSpPr>
        <p:spPr>
          <a:xfrm>
            <a:off x="457200" y="1887869"/>
            <a:ext cx="8229600" cy="3623931"/>
          </a:xfrm>
        </p:spPr>
        <p:txBody>
          <a:bodyPr/>
          <a:lstStyle/>
          <a:p>
            <a:r>
              <a:rPr lang="en-AU" dirty="0"/>
              <a:t>Test planning</a:t>
            </a:r>
          </a:p>
          <a:p>
            <a:r>
              <a:rPr lang="en-AU" dirty="0"/>
              <a:t>Test engineers &amp; test managers</a:t>
            </a:r>
          </a:p>
          <a:p>
            <a:r>
              <a:rPr lang="en-AU" dirty="0"/>
              <a:t>Reviews</a:t>
            </a:r>
          </a:p>
          <a:p>
            <a:r>
              <a:rPr lang="en-AU" dirty="0"/>
              <a:t>Static testing</a:t>
            </a:r>
          </a:p>
          <a:p>
            <a:r>
              <a:rPr lang="en-AU" dirty="0"/>
              <a:t>Dynamic testing</a:t>
            </a:r>
          </a:p>
          <a:p>
            <a:r>
              <a:rPr lang="en-AU" dirty="0"/>
              <a:t>White box testing</a:t>
            </a:r>
          </a:p>
          <a:p>
            <a:r>
              <a:rPr lang="en-AU"/>
              <a:t>Flow charts to decide test </a:t>
            </a:r>
            <a:r>
              <a:rPr lang="en-AU" smtClean="0"/>
              <a:t>cases</a:t>
            </a:r>
            <a:endParaRPr lang="en-AU"/>
          </a:p>
        </p:txBody>
      </p:sp>
      <p:sp>
        <p:nvSpPr>
          <p:cNvPr id="4" name="Footer Placeholder 3"/>
          <p:cNvSpPr>
            <a:spLocks noGrp="1"/>
          </p:cNvSpPr>
          <p:nvPr>
            <p:ph type="ftr" sz="quarter" idx="11"/>
          </p:nvPr>
        </p:nvSpPr>
        <p:spPr/>
        <p:txBody>
          <a:bodyPr/>
          <a:lstStyle/>
          <a:p>
            <a:r>
              <a:rPr lang="en-US" dirty="0" smtClean="0"/>
              <a:t>Unit testing</a:t>
            </a:r>
            <a:endParaRPr lang="en-US" dirty="0"/>
          </a:p>
        </p:txBody>
      </p:sp>
      <p:sp>
        <p:nvSpPr>
          <p:cNvPr id="5" name="Slide Number Placeholder 4"/>
          <p:cNvSpPr>
            <a:spLocks noGrp="1"/>
          </p:cNvSpPr>
          <p:nvPr>
            <p:ph type="sldNum" sz="quarter" idx="12"/>
          </p:nvPr>
        </p:nvSpPr>
        <p:spPr/>
        <p:txBody>
          <a:bodyPr/>
          <a:lstStyle/>
          <a:p>
            <a:fld id="{AF84E19B-D82B-AB45-8F97-CE85449579E6}" type="slidenum">
              <a:rPr lang="en-US" smtClean="0"/>
              <a:pPr/>
              <a:t>2</a:t>
            </a:fld>
            <a:endParaRPr lang="en-US" dirty="0"/>
          </a:p>
        </p:txBody>
      </p:sp>
    </p:spTree>
    <p:extLst>
      <p:ext uri="{BB962C8B-B14F-4D97-AF65-F5344CB8AC3E}">
        <p14:creationId xmlns:p14="http://schemas.microsoft.com/office/powerpoint/2010/main" val="1168497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xfrm>
            <a:off x="4572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223AEC44-CE76-469B-B095-2686D394FB2E}" type="slidenum">
              <a:rPr lang="en-US" altLang="en-US" sz="1400" i="0" u="none"/>
              <a:pPr eaLnBrk="1" hangingPunct="1"/>
              <a:t>20</a:t>
            </a:fld>
            <a:endParaRPr lang="en-US" altLang="en-US" sz="1400" i="0" u="none" dirty="0"/>
          </a:p>
        </p:txBody>
      </p:sp>
      <p:sp>
        <p:nvSpPr>
          <p:cNvPr id="12291" name="Rectangle 2"/>
          <p:cNvSpPr>
            <a:spLocks noGrp="1" noChangeArrowheads="1"/>
          </p:cNvSpPr>
          <p:nvPr>
            <p:ph type="title"/>
          </p:nvPr>
        </p:nvSpPr>
        <p:spPr>
          <a:xfrm>
            <a:off x="685800" y="228600"/>
            <a:ext cx="7931258" cy="1143000"/>
          </a:xfrm>
          <a:solidFill>
            <a:schemeClr val="bg1"/>
          </a:solidFill>
        </p:spPr>
        <p:txBody>
          <a:bodyPr/>
          <a:lstStyle/>
          <a:p>
            <a:pPr eaLnBrk="1" hangingPunct="1"/>
            <a:r>
              <a:rPr lang="en-US" altLang="en-US" dirty="0" smtClean="0"/>
              <a:t>Independent program paths</a:t>
            </a:r>
          </a:p>
        </p:txBody>
      </p:sp>
      <p:sp>
        <p:nvSpPr>
          <p:cNvPr id="12292" name="Rectangle 3"/>
          <p:cNvSpPr>
            <a:spLocks noGrp="1" noChangeArrowheads="1"/>
          </p:cNvSpPr>
          <p:nvPr>
            <p:ph type="body" idx="1"/>
          </p:nvPr>
        </p:nvSpPr>
        <p:spPr>
          <a:xfrm>
            <a:off x="685800" y="1022888"/>
            <a:ext cx="7772400" cy="4692112"/>
          </a:xfrm>
        </p:spPr>
        <p:txBody>
          <a:bodyPr>
            <a:noAutofit/>
          </a:bodyPr>
          <a:lstStyle/>
          <a:p>
            <a:pPr eaLnBrk="1" hangingPunct="1">
              <a:lnSpc>
                <a:spcPct val="90000"/>
              </a:lnSpc>
            </a:pPr>
            <a:r>
              <a:rPr lang="en-US" altLang="en-US" dirty="0" smtClean="0"/>
              <a:t>Defined as a path through the program from the start node until the end node that introduces at least one new set of processing statements or a new condition (i.e., new nodes)</a:t>
            </a:r>
          </a:p>
          <a:p>
            <a:pPr eaLnBrk="1" hangingPunct="1">
              <a:lnSpc>
                <a:spcPct val="90000"/>
              </a:lnSpc>
            </a:pPr>
            <a:r>
              <a:rPr lang="en-US" altLang="en-US" dirty="0" smtClean="0"/>
              <a:t>Must move along </a:t>
            </a:r>
            <a:r>
              <a:rPr lang="en-US" altLang="en-US" u="sng" dirty="0" smtClean="0">
                <a:solidFill>
                  <a:srgbClr val="0070C0"/>
                </a:solidFill>
              </a:rPr>
              <a:t>at least one</a:t>
            </a:r>
            <a:r>
              <a:rPr lang="en-US" altLang="en-US" dirty="0" smtClean="0">
                <a:solidFill>
                  <a:srgbClr val="0070C0"/>
                </a:solidFill>
              </a:rPr>
              <a:t> </a:t>
            </a:r>
            <a:r>
              <a:rPr lang="en-US" altLang="en-US" dirty="0" smtClean="0"/>
              <a:t>edge that has not been traversed before by a previous path</a:t>
            </a:r>
          </a:p>
          <a:p>
            <a:pPr eaLnBrk="1" hangingPunct="1">
              <a:lnSpc>
                <a:spcPct val="90000"/>
              </a:lnSpc>
            </a:pPr>
            <a:r>
              <a:rPr lang="en-US" altLang="en-US" dirty="0" smtClean="0"/>
              <a:t>Basis set for flow graph on previous slide</a:t>
            </a:r>
          </a:p>
          <a:p>
            <a:pPr lvl="1" eaLnBrk="1" hangingPunct="1">
              <a:lnSpc>
                <a:spcPct val="90000"/>
              </a:lnSpc>
            </a:pPr>
            <a:r>
              <a:rPr lang="en-US" altLang="en-US" sz="2000" dirty="0" smtClean="0"/>
              <a:t>Path 1: 0-1-11</a:t>
            </a:r>
          </a:p>
          <a:p>
            <a:pPr lvl="1" eaLnBrk="1" hangingPunct="1">
              <a:lnSpc>
                <a:spcPct val="90000"/>
              </a:lnSpc>
            </a:pPr>
            <a:r>
              <a:rPr lang="en-US" altLang="en-US" sz="2000" dirty="0" smtClean="0"/>
              <a:t>Path 2: 0-1-2-3-4-5-10-1-11</a:t>
            </a:r>
          </a:p>
          <a:p>
            <a:pPr lvl="1" eaLnBrk="1" hangingPunct="1">
              <a:lnSpc>
                <a:spcPct val="90000"/>
              </a:lnSpc>
            </a:pPr>
            <a:r>
              <a:rPr lang="en-US" altLang="en-US" sz="2000" dirty="0" smtClean="0"/>
              <a:t>Path 3: 0-1-2-3-6-8-9-10-1-11</a:t>
            </a:r>
          </a:p>
          <a:p>
            <a:pPr lvl="1" eaLnBrk="1" hangingPunct="1">
              <a:lnSpc>
                <a:spcPct val="90000"/>
              </a:lnSpc>
            </a:pPr>
            <a:r>
              <a:rPr lang="en-US" altLang="en-US" sz="2000" dirty="0" smtClean="0"/>
              <a:t>Path 4: 0-1-2-3-6-7-9-10-1-11</a:t>
            </a:r>
          </a:p>
          <a:p>
            <a:pPr eaLnBrk="1" hangingPunct="1">
              <a:lnSpc>
                <a:spcPct val="90000"/>
              </a:lnSpc>
            </a:pPr>
            <a:r>
              <a:rPr lang="en-US" altLang="en-US" dirty="0" smtClean="0"/>
              <a:t>The </a:t>
            </a:r>
            <a:r>
              <a:rPr lang="en-US" altLang="en-US" u="sng" dirty="0" smtClean="0">
                <a:solidFill>
                  <a:srgbClr val="0070C0"/>
                </a:solidFill>
              </a:rPr>
              <a:t>number of paths</a:t>
            </a:r>
            <a:r>
              <a:rPr lang="en-US" altLang="en-US" dirty="0" smtClean="0">
                <a:solidFill>
                  <a:srgbClr val="0070C0"/>
                </a:solidFill>
              </a:rPr>
              <a:t> </a:t>
            </a:r>
            <a:r>
              <a:rPr lang="en-US" altLang="en-US" dirty="0" smtClean="0"/>
              <a:t>in the basis set is determined by the </a:t>
            </a:r>
            <a:r>
              <a:rPr lang="en-US" altLang="en-US" u="sng" dirty="0" err="1" smtClean="0">
                <a:solidFill>
                  <a:srgbClr val="0070C0"/>
                </a:solidFill>
              </a:rPr>
              <a:t>cyclomatic</a:t>
            </a:r>
            <a:r>
              <a:rPr lang="en-US" altLang="en-US" u="sng" dirty="0" smtClean="0">
                <a:solidFill>
                  <a:srgbClr val="0070C0"/>
                </a:solidFill>
              </a:rPr>
              <a:t> complexity</a:t>
            </a:r>
          </a:p>
        </p:txBody>
      </p:sp>
      <p:sp>
        <p:nvSpPr>
          <p:cNvPr id="5" name="Footer Placeholder 3"/>
          <p:cNvSpPr>
            <a:spLocks noGrp="1"/>
          </p:cNvSpPr>
          <p:nvPr>
            <p:ph type="ftr" sz="quarter" idx="11"/>
          </p:nvPr>
        </p:nvSpPr>
        <p:spPr>
          <a:xfrm>
            <a:off x="457200" y="5896380"/>
            <a:ext cx="3954379" cy="548665"/>
          </a:xfrm>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2640072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D7B92190-A11C-49FE-BB28-43665C6FCC21}" type="slidenum">
              <a:rPr lang="en-US" altLang="en-US" sz="1400" i="0" u="none"/>
              <a:pPr eaLnBrk="1" hangingPunct="1"/>
              <a:t>21</a:t>
            </a:fld>
            <a:endParaRPr lang="en-US" altLang="en-US" sz="1400" i="0" u="none"/>
          </a:p>
        </p:txBody>
      </p:sp>
      <p:sp>
        <p:nvSpPr>
          <p:cNvPr id="13315" name="Rectangle 2"/>
          <p:cNvSpPr>
            <a:spLocks noGrp="1" noChangeArrowheads="1"/>
          </p:cNvSpPr>
          <p:nvPr>
            <p:ph type="title"/>
          </p:nvPr>
        </p:nvSpPr>
        <p:spPr>
          <a:xfrm>
            <a:off x="304800" y="76200"/>
            <a:ext cx="8839200" cy="1143000"/>
          </a:xfrm>
          <a:solidFill>
            <a:schemeClr val="bg1"/>
          </a:solidFill>
        </p:spPr>
        <p:txBody>
          <a:bodyPr/>
          <a:lstStyle/>
          <a:p>
            <a:pPr eaLnBrk="1" hangingPunct="1"/>
            <a:r>
              <a:rPr lang="en-US" altLang="en-US" dirty="0" err="1" smtClean="0"/>
              <a:t>Cyclomatic</a:t>
            </a:r>
            <a:r>
              <a:rPr lang="en-US" altLang="en-US" dirty="0" smtClean="0"/>
              <a:t> complexity</a:t>
            </a:r>
          </a:p>
        </p:txBody>
      </p:sp>
      <p:sp>
        <p:nvSpPr>
          <p:cNvPr id="13316" name="Rectangle 3"/>
          <p:cNvSpPr>
            <a:spLocks noGrp="1" noChangeArrowheads="1"/>
          </p:cNvSpPr>
          <p:nvPr>
            <p:ph type="body" idx="1"/>
          </p:nvPr>
        </p:nvSpPr>
        <p:spPr>
          <a:xfrm>
            <a:off x="457200" y="1219200"/>
            <a:ext cx="8229600" cy="4375688"/>
          </a:xfrm>
        </p:spPr>
        <p:txBody>
          <a:bodyPr>
            <a:normAutofit lnSpcReduction="10000"/>
          </a:bodyPr>
          <a:lstStyle/>
          <a:p>
            <a:pPr eaLnBrk="1" hangingPunct="1">
              <a:lnSpc>
                <a:spcPct val="90000"/>
              </a:lnSpc>
            </a:pPr>
            <a:r>
              <a:rPr lang="en-US" altLang="en-US" sz="2000" dirty="0" smtClean="0"/>
              <a:t>Provides a quantitative measure of the </a:t>
            </a:r>
            <a:r>
              <a:rPr lang="en-US" altLang="en-US" sz="2000" u="sng" dirty="0" smtClean="0">
                <a:solidFill>
                  <a:srgbClr val="0070C0"/>
                </a:solidFill>
              </a:rPr>
              <a:t>logical complexity</a:t>
            </a:r>
            <a:r>
              <a:rPr lang="en-US" altLang="en-US" sz="2000" dirty="0" smtClean="0">
                <a:solidFill>
                  <a:srgbClr val="0070C0"/>
                </a:solidFill>
              </a:rPr>
              <a:t> </a:t>
            </a:r>
            <a:r>
              <a:rPr lang="en-US" altLang="en-US" sz="2000" dirty="0" smtClean="0"/>
              <a:t>of a program</a:t>
            </a:r>
          </a:p>
          <a:p>
            <a:pPr eaLnBrk="1" hangingPunct="1">
              <a:lnSpc>
                <a:spcPct val="90000"/>
              </a:lnSpc>
            </a:pPr>
            <a:r>
              <a:rPr lang="en-US" altLang="en-US" sz="2000" dirty="0" smtClean="0"/>
              <a:t>Defines the </a:t>
            </a:r>
            <a:r>
              <a:rPr lang="en-US" altLang="en-US" sz="2000" u="sng" dirty="0" smtClean="0">
                <a:solidFill>
                  <a:srgbClr val="0070C0"/>
                </a:solidFill>
              </a:rPr>
              <a:t>number of independent paths</a:t>
            </a:r>
            <a:r>
              <a:rPr lang="en-US" altLang="en-US" sz="2000" dirty="0" smtClean="0">
                <a:solidFill>
                  <a:srgbClr val="0070C0"/>
                </a:solidFill>
              </a:rPr>
              <a:t> </a:t>
            </a:r>
            <a:r>
              <a:rPr lang="en-US" altLang="en-US" sz="2000" dirty="0" smtClean="0"/>
              <a:t>in the basis set</a:t>
            </a:r>
          </a:p>
          <a:p>
            <a:pPr eaLnBrk="1" hangingPunct="1">
              <a:lnSpc>
                <a:spcPct val="90000"/>
              </a:lnSpc>
            </a:pPr>
            <a:r>
              <a:rPr lang="en-US" altLang="en-US" sz="2000" dirty="0" smtClean="0"/>
              <a:t>Provides an </a:t>
            </a:r>
            <a:r>
              <a:rPr lang="en-US" altLang="en-US" sz="2000" u="sng" dirty="0" smtClean="0">
                <a:solidFill>
                  <a:srgbClr val="0070C0"/>
                </a:solidFill>
              </a:rPr>
              <a:t>upper bound</a:t>
            </a:r>
            <a:r>
              <a:rPr lang="en-US" altLang="en-US" sz="2000" dirty="0" smtClean="0">
                <a:solidFill>
                  <a:srgbClr val="0070C0"/>
                </a:solidFill>
              </a:rPr>
              <a:t> </a:t>
            </a:r>
            <a:r>
              <a:rPr lang="en-US" altLang="en-US" sz="2000" dirty="0" smtClean="0"/>
              <a:t>for the number of tests that must be conducted to ensure </a:t>
            </a:r>
            <a:r>
              <a:rPr lang="en-US" altLang="en-US" sz="2000" u="sng" dirty="0" smtClean="0">
                <a:solidFill>
                  <a:srgbClr val="0070C0"/>
                </a:solidFill>
              </a:rPr>
              <a:t>all statements</a:t>
            </a:r>
            <a:r>
              <a:rPr lang="en-US" altLang="en-US" sz="2000" dirty="0" smtClean="0">
                <a:solidFill>
                  <a:srgbClr val="0070C0"/>
                </a:solidFill>
              </a:rPr>
              <a:t> </a:t>
            </a:r>
            <a:r>
              <a:rPr lang="en-US" altLang="en-US" sz="2000" dirty="0" smtClean="0"/>
              <a:t>have been executed </a:t>
            </a:r>
            <a:r>
              <a:rPr lang="en-US" altLang="en-US" sz="2000" u="sng" dirty="0" smtClean="0">
                <a:solidFill>
                  <a:srgbClr val="0070C0"/>
                </a:solidFill>
              </a:rPr>
              <a:t>at least once</a:t>
            </a:r>
          </a:p>
          <a:p>
            <a:pPr eaLnBrk="1" hangingPunct="1">
              <a:lnSpc>
                <a:spcPct val="90000"/>
              </a:lnSpc>
            </a:pPr>
            <a:endParaRPr lang="en-US" altLang="en-US" sz="2000" u="sng" dirty="0" smtClean="0">
              <a:solidFill>
                <a:srgbClr val="0070C0"/>
              </a:solidFill>
            </a:endParaRPr>
          </a:p>
          <a:p>
            <a:pPr eaLnBrk="1" hangingPunct="1">
              <a:lnSpc>
                <a:spcPct val="90000"/>
              </a:lnSpc>
            </a:pPr>
            <a:r>
              <a:rPr lang="en-US" altLang="en-US" sz="2000" dirty="0" smtClean="0"/>
              <a:t>Can be computed</a:t>
            </a:r>
            <a:r>
              <a:rPr lang="en-US" altLang="en-US" sz="2000" dirty="0" smtClean="0">
                <a:solidFill>
                  <a:srgbClr val="0070C0"/>
                </a:solidFill>
              </a:rPr>
              <a:t> </a:t>
            </a:r>
            <a:r>
              <a:rPr lang="en-US" altLang="en-US" sz="2000" u="sng" dirty="0" smtClean="0">
                <a:solidFill>
                  <a:srgbClr val="0070C0"/>
                </a:solidFill>
              </a:rPr>
              <a:t>three</a:t>
            </a:r>
            <a:r>
              <a:rPr lang="en-US" altLang="en-US" sz="2000" dirty="0" smtClean="0">
                <a:solidFill>
                  <a:srgbClr val="0070C0"/>
                </a:solidFill>
              </a:rPr>
              <a:t> </a:t>
            </a:r>
            <a:r>
              <a:rPr lang="en-US" altLang="en-US" sz="2000" dirty="0" smtClean="0"/>
              <a:t>ways</a:t>
            </a:r>
          </a:p>
          <a:p>
            <a:pPr lvl="1" eaLnBrk="1" hangingPunct="1">
              <a:lnSpc>
                <a:spcPct val="90000"/>
              </a:lnSpc>
            </a:pPr>
            <a:r>
              <a:rPr lang="en-US" altLang="en-US" sz="1800" dirty="0" smtClean="0"/>
              <a:t>The number of regions</a:t>
            </a:r>
          </a:p>
          <a:p>
            <a:pPr lvl="1" eaLnBrk="1" hangingPunct="1">
              <a:lnSpc>
                <a:spcPct val="90000"/>
              </a:lnSpc>
            </a:pPr>
            <a:r>
              <a:rPr lang="en-US" altLang="en-US" sz="1800" dirty="0" smtClean="0"/>
              <a:t>V(G) = E – N + 2, where E is the number of edges and N is the number of nodes in graph G</a:t>
            </a:r>
          </a:p>
          <a:p>
            <a:pPr lvl="1" eaLnBrk="1" hangingPunct="1">
              <a:lnSpc>
                <a:spcPct val="90000"/>
              </a:lnSpc>
            </a:pPr>
            <a:r>
              <a:rPr lang="en-US" altLang="en-US" sz="1800" dirty="0" smtClean="0"/>
              <a:t>V(G) = P + 1, where P is the number of predicate nodes in the flow graph G</a:t>
            </a:r>
          </a:p>
          <a:p>
            <a:pPr eaLnBrk="1" hangingPunct="1">
              <a:lnSpc>
                <a:spcPct val="90000"/>
              </a:lnSpc>
            </a:pPr>
            <a:r>
              <a:rPr lang="en-US" altLang="en-US" sz="2000" dirty="0" smtClean="0"/>
              <a:t>Results in the following equations for the example flow graph</a:t>
            </a:r>
          </a:p>
          <a:p>
            <a:pPr lvl="1" eaLnBrk="1" hangingPunct="1">
              <a:lnSpc>
                <a:spcPct val="90000"/>
              </a:lnSpc>
            </a:pPr>
            <a:r>
              <a:rPr lang="en-US" altLang="en-US" sz="1800" dirty="0" smtClean="0"/>
              <a:t>Number of regions = 4</a:t>
            </a:r>
          </a:p>
          <a:p>
            <a:pPr lvl="1" eaLnBrk="1" hangingPunct="1">
              <a:lnSpc>
                <a:spcPct val="90000"/>
              </a:lnSpc>
            </a:pPr>
            <a:r>
              <a:rPr lang="en-US" altLang="en-US" sz="1800" dirty="0" smtClean="0"/>
              <a:t>V(G) = 14 edges – 12 nodes + 2 = 4</a:t>
            </a:r>
          </a:p>
          <a:p>
            <a:pPr lvl="1" eaLnBrk="1" hangingPunct="1">
              <a:lnSpc>
                <a:spcPct val="90000"/>
              </a:lnSpc>
            </a:pPr>
            <a:r>
              <a:rPr lang="en-US" altLang="en-US" sz="1800" dirty="0" smtClean="0"/>
              <a:t>V(G) = 3 predicate nodes + 1 = 4</a:t>
            </a:r>
          </a:p>
        </p:txBody>
      </p:sp>
      <p:sp>
        <p:nvSpPr>
          <p:cNvPr id="6"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3950378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xfrm>
            <a:off x="457200" y="6615627"/>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DEB72FBD-1157-464D-BB81-D4F779FFCCA9}" type="slidenum">
              <a:rPr lang="en-US" altLang="en-US" sz="1200" i="0" u="none">
                <a:solidFill>
                  <a:schemeClr val="bg1">
                    <a:lumMod val="50000"/>
                  </a:schemeClr>
                </a:solidFill>
                <a:latin typeface="+mj-lt"/>
              </a:rPr>
              <a:pPr eaLnBrk="1" hangingPunct="1"/>
              <a:t>22</a:t>
            </a:fld>
            <a:endParaRPr lang="en-US" altLang="en-US" sz="1200" i="0" u="none" dirty="0">
              <a:solidFill>
                <a:schemeClr val="bg1">
                  <a:lumMod val="50000"/>
                </a:schemeClr>
              </a:solidFill>
              <a:latin typeface="+mj-lt"/>
            </a:endParaRPr>
          </a:p>
        </p:txBody>
      </p:sp>
      <p:sp>
        <p:nvSpPr>
          <p:cNvPr id="14339" name="Rectangle 2"/>
          <p:cNvSpPr>
            <a:spLocks noGrp="1" noChangeArrowheads="1"/>
          </p:cNvSpPr>
          <p:nvPr>
            <p:ph type="title"/>
          </p:nvPr>
        </p:nvSpPr>
        <p:spPr>
          <a:xfrm>
            <a:off x="304800" y="381000"/>
            <a:ext cx="4422183" cy="1143000"/>
          </a:xfrm>
        </p:spPr>
        <p:txBody>
          <a:bodyPr>
            <a:normAutofit fontScale="90000"/>
          </a:bodyPr>
          <a:lstStyle/>
          <a:p>
            <a:pPr eaLnBrk="1" hangingPunct="1"/>
            <a:r>
              <a:rPr lang="en-US" altLang="en-US" sz="4000" dirty="0" smtClean="0"/>
              <a:t>Deriving the Basis Set and Test Cases</a:t>
            </a:r>
          </a:p>
        </p:txBody>
      </p:sp>
      <p:sp>
        <p:nvSpPr>
          <p:cNvPr id="14340" name="Rectangle 3"/>
          <p:cNvSpPr>
            <a:spLocks noGrp="1" noChangeArrowheads="1"/>
          </p:cNvSpPr>
          <p:nvPr>
            <p:ph type="body" idx="1"/>
          </p:nvPr>
        </p:nvSpPr>
        <p:spPr/>
        <p:txBody>
          <a:bodyPr>
            <a:normAutofit/>
          </a:bodyPr>
          <a:lstStyle/>
          <a:p>
            <a:pPr marL="609600" indent="-609600" eaLnBrk="1" hangingPunct="1">
              <a:buFontTx/>
              <a:buAutoNum type="arabicParenR"/>
            </a:pPr>
            <a:r>
              <a:rPr lang="en-US" altLang="en-US" dirty="0" smtClean="0"/>
              <a:t>Using the design or code as a foundation, draw a corresponding flow graph</a:t>
            </a:r>
          </a:p>
          <a:p>
            <a:pPr marL="609600" indent="-609600" eaLnBrk="1" hangingPunct="1">
              <a:buFontTx/>
              <a:buAutoNum type="arabicParenR"/>
            </a:pPr>
            <a:r>
              <a:rPr lang="en-US" altLang="en-US" dirty="0" smtClean="0"/>
              <a:t>Determine the </a:t>
            </a:r>
            <a:r>
              <a:rPr lang="en-US" altLang="en-US" dirty="0" err="1" smtClean="0"/>
              <a:t>cyclomatic</a:t>
            </a:r>
            <a:r>
              <a:rPr lang="en-US" altLang="en-US" dirty="0" smtClean="0"/>
              <a:t> complexity of the resultant flow graph</a:t>
            </a:r>
          </a:p>
          <a:p>
            <a:pPr marL="609600" indent="-609600" eaLnBrk="1" hangingPunct="1">
              <a:buFontTx/>
              <a:buAutoNum type="arabicParenR"/>
            </a:pPr>
            <a:r>
              <a:rPr lang="en-US" altLang="en-US" dirty="0" smtClean="0"/>
              <a:t>Determine a basis set of linearly independent paths</a:t>
            </a:r>
          </a:p>
          <a:p>
            <a:pPr marL="609600" indent="-609600" eaLnBrk="1" hangingPunct="1">
              <a:buFontTx/>
              <a:buAutoNum type="arabicParenR"/>
            </a:pPr>
            <a:r>
              <a:rPr lang="en-US" altLang="en-US" dirty="0" smtClean="0"/>
              <a:t>Prepare test cases that will force execution of each path in the basis set</a:t>
            </a:r>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1777104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5486400"/>
            <a:ext cx="9144000" cy="16583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411" name="Rectangle 1026"/>
          <p:cNvSpPr>
            <a:spLocks noGrp="1" noChangeArrowheads="1"/>
          </p:cNvSpPr>
          <p:nvPr>
            <p:ph type="title"/>
          </p:nvPr>
        </p:nvSpPr>
        <p:spPr>
          <a:xfrm>
            <a:off x="12700" y="0"/>
            <a:ext cx="8763000" cy="762000"/>
          </a:xfrm>
          <a:solidFill>
            <a:schemeClr val="bg1"/>
          </a:solidFill>
        </p:spPr>
        <p:txBody>
          <a:bodyPr>
            <a:normAutofit/>
          </a:bodyPr>
          <a:lstStyle/>
          <a:p>
            <a:pPr eaLnBrk="1" hangingPunct="1"/>
            <a:r>
              <a:rPr lang="en-US" altLang="en-US" sz="3600" dirty="0" smtClean="0"/>
              <a:t>Flow Graph example</a:t>
            </a:r>
          </a:p>
        </p:txBody>
      </p:sp>
      <p:sp>
        <p:nvSpPr>
          <p:cNvPr id="17412" name="Text Box 1027"/>
          <p:cNvSpPr txBox="1">
            <a:spLocks noChangeArrowheads="1"/>
          </p:cNvSpPr>
          <p:nvPr/>
        </p:nvSpPr>
        <p:spPr bwMode="auto">
          <a:xfrm>
            <a:off x="228600" y="838200"/>
            <a:ext cx="3983038" cy="596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algn="l" eaLnBrk="1" hangingPunct="1"/>
            <a:r>
              <a:rPr lang="en-US" altLang="en-US" sz="1600" i="0" u="none">
                <a:latin typeface="Courier New" panose="02070309020205020404" pitchFamily="49" charset="0"/>
              </a:rPr>
              <a:t> 1  int functionZ(int y)</a:t>
            </a:r>
          </a:p>
          <a:p>
            <a:pPr algn="l" eaLnBrk="1" hangingPunct="1"/>
            <a:r>
              <a:rPr lang="en-US" altLang="en-US" sz="1600" i="0" u="none">
                <a:latin typeface="Courier New" panose="02070309020205020404" pitchFamily="49" charset="0"/>
              </a:rPr>
              <a:t> 2  {</a:t>
            </a:r>
          </a:p>
          <a:p>
            <a:pPr algn="l" eaLnBrk="1" hangingPunct="1"/>
            <a:r>
              <a:rPr lang="en-US" altLang="en-US" sz="1600" i="0" u="none">
                <a:latin typeface="Courier New" panose="02070309020205020404" pitchFamily="49" charset="0"/>
              </a:rPr>
              <a:t> 3  int x = 0;</a:t>
            </a:r>
          </a:p>
          <a:p>
            <a:pPr algn="l" eaLnBrk="1" hangingPunct="1"/>
            <a:r>
              <a:rPr lang="en-US" altLang="en-US" sz="1600" i="0" u="none">
                <a:latin typeface="Courier New" panose="02070309020205020404" pitchFamily="49" charset="0"/>
              </a:rPr>
              <a:t>        </a:t>
            </a:r>
          </a:p>
          <a:p>
            <a:pPr algn="l" eaLnBrk="1" hangingPunct="1"/>
            <a:r>
              <a:rPr lang="en-US" altLang="en-US" sz="1600" i="0" u="none">
                <a:latin typeface="Courier New" panose="02070309020205020404" pitchFamily="49" charset="0"/>
              </a:rPr>
              <a:t> 4  while (x &lt;= (y * y)) </a:t>
            </a:r>
          </a:p>
          <a:p>
            <a:pPr algn="l" eaLnBrk="1" hangingPunct="1"/>
            <a:r>
              <a:rPr lang="en-US" altLang="en-US" sz="1600" i="0" u="none">
                <a:latin typeface="Courier New" panose="02070309020205020404" pitchFamily="49" charset="0"/>
              </a:rPr>
              <a:t> 5     {</a:t>
            </a:r>
          </a:p>
          <a:p>
            <a:pPr algn="l" eaLnBrk="1" hangingPunct="1"/>
            <a:r>
              <a:rPr lang="en-US" altLang="en-US" sz="1600" i="0" u="none">
                <a:latin typeface="Courier New" panose="02070309020205020404" pitchFamily="49" charset="0"/>
              </a:rPr>
              <a:t> 6     if ((x % 11 == 0) &amp;&amp;</a:t>
            </a:r>
          </a:p>
          <a:p>
            <a:pPr algn="l" eaLnBrk="1" hangingPunct="1"/>
            <a:r>
              <a:rPr lang="en-US" altLang="en-US" sz="1600" i="0" u="none">
                <a:latin typeface="Courier New" panose="02070309020205020404" pitchFamily="49" charset="0"/>
              </a:rPr>
              <a:t> 7         (x % y == 0)) </a:t>
            </a:r>
          </a:p>
          <a:p>
            <a:pPr algn="l" eaLnBrk="1" hangingPunct="1"/>
            <a:r>
              <a:rPr lang="en-US" altLang="en-US" sz="1600" i="0" u="none">
                <a:latin typeface="Courier New" panose="02070309020205020404" pitchFamily="49" charset="0"/>
              </a:rPr>
              <a:t> 8        {   </a:t>
            </a:r>
          </a:p>
          <a:p>
            <a:pPr algn="l" eaLnBrk="1" hangingPunct="1"/>
            <a:r>
              <a:rPr lang="en-US" altLang="en-US" sz="1600" i="0" u="none">
                <a:latin typeface="Courier New" panose="02070309020205020404" pitchFamily="49" charset="0"/>
              </a:rPr>
              <a:t> 9        printf(“%d”, x);</a:t>
            </a:r>
          </a:p>
          <a:p>
            <a:pPr algn="l" eaLnBrk="1" hangingPunct="1"/>
            <a:r>
              <a:rPr lang="en-US" altLang="en-US" sz="1600" i="0" u="none">
                <a:latin typeface="Courier New" panose="02070309020205020404" pitchFamily="49" charset="0"/>
              </a:rPr>
              <a:t>10        x++;</a:t>
            </a:r>
          </a:p>
          <a:p>
            <a:pPr algn="l" eaLnBrk="1" hangingPunct="1"/>
            <a:r>
              <a:rPr lang="en-US" altLang="en-US" sz="1600" i="0" u="none">
                <a:latin typeface="Courier New" panose="02070309020205020404" pitchFamily="49" charset="0"/>
              </a:rPr>
              <a:t>11        } // End if</a:t>
            </a:r>
          </a:p>
          <a:p>
            <a:pPr algn="l" eaLnBrk="1" hangingPunct="1"/>
            <a:r>
              <a:rPr lang="en-US" altLang="en-US" sz="1600" i="0" u="none">
                <a:latin typeface="Courier New" panose="02070309020205020404" pitchFamily="49" charset="0"/>
              </a:rPr>
              <a:t>12     else if ((x % 7 == 0) ||</a:t>
            </a:r>
          </a:p>
          <a:p>
            <a:pPr algn="l" eaLnBrk="1" hangingPunct="1"/>
            <a:r>
              <a:rPr lang="en-US" altLang="en-US" sz="1600" i="0" u="none">
                <a:latin typeface="Courier New" panose="02070309020205020404" pitchFamily="49" charset="0"/>
              </a:rPr>
              <a:t>13              (x % y == 1))</a:t>
            </a:r>
          </a:p>
          <a:p>
            <a:pPr algn="l" eaLnBrk="1" hangingPunct="1"/>
            <a:r>
              <a:rPr lang="en-US" altLang="en-US" sz="1600" i="0" u="none">
                <a:latin typeface="Courier New" panose="02070309020205020404" pitchFamily="49" charset="0"/>
              </a:rPr>
              <a:t>14        { </a:t>
            </a:r>
          </a:p>
          <a:p>
            <a:pPr algn="l" eaLnBrk="1" hangingPunct="1"/>
            <a:r>
              <a:rPr lang="en-US" altLang="en-US" sz="1600" i="0" u="none">
                <a:latin typeface="Courier New" panose="02070309020205020404" pitchFamily="49" charset="0"/>
              </a:rPr>
              <a:t>15        printf(“%d”, y);</a:t>
            </a:r>
          </a:p>
          <a:p>
            <a:pPr algn="l" eaLnBrk="1" hangingPunct="1"/>
            <a:r>
              <a:rPr lang="en-US" altLang="en-US" sz="1600" i="0" u="none">
                <a:latin typeface="Courier New" panose="02070309020205020404" pitchFamily="49" charset="0"/>
              </a:rPr>
              <a:t>16        x = x + 2;     </a:t>
            </a:r>
          </a:p>
          <a:p>
            <a:pPr algn="l" eaLnBrk="1" hangingPunct="1">
              <a:buFontTx/>
              <a:buAutoNum type="arabicPlain" startAt="17"/>
            </a:pPr>
            <a:r>
              <a:rPr lang="en-US" altLang="en-US" sz="1600" i="0" u="none">
                <a:latin typeface="Courier New" panose="02070309020205020404" pitchFamily="49" charset="0"/>
              </a:rPr>
              <a:t>      } // End else</a:t>
            </a:r>
          </a:p>
          <a:p>
            <a:pPr algn="l" eaLnBrk="1" hangingPunct="1"/>
            <a:r>
              <a:rPr lang="en-US" altLang="en-US" sz="1600" i="0" u="none">
                <a:latin typeface="Courier New" panose="02070309020205020404" pitchFamily="49" charset="0"/>
              </a:rPr>
              <a:t>18     printf(“\n”);</a:t>
            </a:r>
          </a:p>
          <a:p>
            <a:pPr algn="l" eaLnBrk="1" hangingPunct="1"/>
            <a:r>
              <a:rPr lang="en-US" altLang="en-US" sz="1600" i="0" u="none">
                <a:latin typeface="Courier New" panose="02070309020205020404" pitchFamily="49" charset="0"/>
              </a:rPr>
              <a:t>19     } // End while</a:t>
            </a:r>
          </a:p>
          <a:p>
            <a:pPr algn="l" eaLnBrk="1" hangingPunct="1"/>
            <a:endParaRPr lang="en-US" altLang="en-US" sz="1600" i="0" u="none">
              <a:latin typeface="Courier New" panose="02070309020205020404" pitchFamily="49" charset="0"/>
            </a:endParaRPr>
          </a:p>
          <a:p>
            <a:pPr algn="l" eaLnBrk="1" hangingPunct="1"/>
            <a:r>
              <a:rPr lang="en-US" altLang="en-US" sz="1600" i="0" u="none">
                <a:latin typeface="Courier New" panose="02070309020205020404" pitchFamily="49" charset="0"/>
              </a:rPr>
              <a:t>20  printf("End of list\n");</a:t>
            </a:r>
          </a:p>
          <a:p>
            <a:pPr algn="l" eaLnBrk="1" hangingPunct="1"/>
            <a:r>
              <a:rPr lang="en-US" altLang="en-US" sz="1600" i="0" u="none">
                <a:latin typeface="Courier New" panose="02070309020205020404" pitchFamily="49" charset="0"/>
              </a:rPr>
              <a:t>21  return 0;</a:t>
            </a:r>
          </a:p>
          <a:p>
            <a:pPr algn="l" eaLnBrk="1" hangingPunct="1"/>
            <a:r>
              <a:rPr lang="en-US" altLang="en-US" sz="1600" i="0" u="none">
                <a:latin typeface="Courier New" panose="02070309020205020404" pitchFamily="49" charset="0"/>
              </a:rPr>
              <a:t>22  } // End functionZ</a:t>
            </a:r>
          </a:p>
        </p:txBody>
      </p:sp>
      <p:sp>
        <p:nvSpPr>
          <p:cNvPr id="17443" name="Rectangle 1059"/>
          <p:cNvSpPr>
            <a:spLocks noChangeArrowheads="1"/>
          </p:cNvSpPr>
          <p:nvPr/>
        </p:nvSpPr>
        <p:spPr bwMode="auto">
          <a:xfrm>
            <a:off x="381000" y="137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endParaRPr lang="en-US" altLang="en-US"/>
          </a:p>
        </p:txBody>
      </p:sp>
      <p:sp>
        <p:nvSpPr>
          <p:cNvPr id="17444" name="Rectangle 1060"/>
          <p:cNvSpPr>
            <a:spLocks noChangeArrowheads="1"/>
          </p:cNvSpPr>
          <p:nvPr/>
        </p:nvSpPr>
        <p:spPr bwMode="auto">
          <a:xfrm>
            <a:off x="304800" y="6248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410196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5486400"/>
            <a:ext cx="9144000" cy="16583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411" name="Rectangle 1026"/>
          <p:cNvSpPr>
            <a:spLocks noGrp="1" noChangeArrowheads="1"/>
          </p:cNvSpPr>
          <p:nvPr>
            <p:ph type="title"/>
          </p:nvPr>
        </p:nvSpPr>
        <p:spPr>
          <a:xfrm>
            <a:off x="228600" y="0"/>
            <a:ext cx="8763000" cy="762000"/>
          </a:xfrm>
          <a:solidFill>
            <a:schemeClr val="bg1"/>
          </a:solidFill>
        </p:spPr>
        <p:txBody>
          <a:bodyPr>
            <a:normAutofit/>
          </a:bodyPr>
          <a:lstStyle/>
          <a:p>
            <a:pPr eaLnBrk="1" hangingPunct="1"/>
            <a:r>
              <a:rPr lang="en-US" altLang="en-US" sz="3600" dirty="0" smtClean="0"/>
              <a:t>Flow Graph example</a:t>
            </a:r>
          </a:p>
        </p:txBody>
      </p:sp>
      <p:sp>
        <p:nvSpPr>
          <p:cNvPr id="17412" name="Text Box 1027"/>
          <p:cNvSpPr txBox="1">
            <a:spLocks noChangeArrowheads="1"/>
          </p:cNvSpPr>
          <p:nvPr/>
        </p:nvSpPr>
        <p:spPr bwMode="auto">
          <a:xfrm>
            <a:off x="228600" y="838200"/>
            <a:ext cx="3983038" cy="596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algn="l" eaLnBrk="1" hangingPunct="1"/>
            <a:r>
              <a:rPr lang="en-US" altLang="en-US" sz="1600" i="0" u="none">
                <a:latin typeface="Courier New" panose="02070309020205020404" pitchFamily="49" charset="0"/>
              </a:rPr>
              <a:t> 1  int functionZ(int y)</a:t>
            </a:r>
          </a:p>
          <a:p>
            <a:pPr algn="l" eaLnBrk="1" hangingPunct="1"/>
            <a:r>
              <a:rPr lang="en-US" altLang="en-US" sz="1600" i="0" u="none">
                <a:latin typeface="Courier New" panose="02070309020205020404" pitchFamily="49" charset="0"/>
              </a:rPr>
              <a:t> 2  {</a:t>
            </a:r>
          </a:p>
          <a:p>
            <a:pPr algn="l" eaLnBrk="1" hangingPunct="1"/>
            <a:r>
              <a:rPr lang="en-US" altLang="en-US" sz="1600" i="0" u="none">
                <a:latin typeface="Courier New" panose="02070309020205020404" pitchFamily="49" charset="0"/>
              </a:rPr>
              <a:t> 3  int x = 0;</a:t>
            </a:r>
          </a:p>
          <a:p>
            <a:pPr algn="l" eaLnBrk="1" hangingPunct="1"/>
            <a:r>
              <a:rPr lang="en-US" altLang="en-US" sz="1600" i="0" u="none">
                <a:latin typeface="Courier New" panose="02070309020205020404" pitchFamily="49" charset="0"/>
              </a:rPr>
              <a:t>        </a:t>
            </a:r>
          </a:p>
          <a:p>
            <a:pPr algn="l" eaLnBrk="1" hangingPunct="1"/>
            <a:r>
              <a:rPr lang="en-US" altLang="en-US" sz="1600" i="0" u="none">
                <a:latin typeface="Courier New" panose="02070309020205020404" pitchFamily="49" charset="0"/>
              </a:rPr>
              <a:t> 4  while (x &lt;= (y * y)) </a:t>
            </a:r>
          </a:p>
          <a:p>
            <a:pPr algn="l" eaLnBrk="1" hangingPunct="1"/>
            <a:r>
              <a:rPr lang="en-US" altLang="en-US" sz="1600" i="0" u="none">
                <a:latin typeface="Courier New" panose="02070309020205020404" pitchFamily="49" charset="0"/>
              </a:rPr>
              <a:t> 5     {</a:t>
            </a:r>
          </a:p>
          <a:p>
            <a:pPr algn="l" eaLnBrk="1" hangingPunct="1"/>
            <a:r>
              <a:rPr lang="en-US" altLang="en-US" sz="1600" i="0" u="none">
                <a:latin typeface="Courier New" panose="02070309020205020404" pitchFamily="49" charset="0"/>
              </a:rPr>
              <a:t> 6     if ((x % 11 == 0) &amp;&amp;</a:t>
            </a:r>
          </a:p>
          <a:p>
            <a:pPr algn="l" eaLnBrk="1" hangingPunct="1"/>
            <a:r>
              <a:rPr lang="en-US" altLang="en-US" sz="1600" i="0" u="none">
                <a:latin typeface="Courier New" panose="02070309020205020404" pitchFamily="49" charset="0"/>
              </a:rPr>
              <a:t> 7         (x % y == 0)) </a:t>
            </a:r>
          </a:p>
          <a:p>
            <a:pPr algn="l" eaLnBrk="1" hangingPunct="1"/>
            <a:r>
              <a:rPr lang="en-US" altLang="en-US" sz="1600" i="0" u="none">
                <a:latin typeface="Courier New" panose="02070309020205020404" pitchFamily="49" charset="0"/>
              </a:rPr>
              <a:t> 8        {   </a:t>
            </a:r>
          </a:p>
          <a:p>
            <a:pPr algn="l" eaLnBrk="1" hangingPunct="1"/>
            <a:r>
              <a:rPr lang="en-US" altLang="en-US" sz="1600" i="0" u="none">
                <a:latin typeface="Courier New" panose="02070309020205020404" pitchFamily="49" charset="0"/>
              </a:rPr>
              <a:t> 9        printf(“%d”, x);</a:t>
            </a:r>
          </a:p>
          <a:p>
            <a:pPr algn="l" eaLnBrk="1" hangingPunct="1"/>
            <a:r>
              <a:rPr lang="en-US" altLang="en-US" sz="1600" i="0" u="none">
                <a:latin typeface="Courier New" panose="02070309020205020404" pitchFamily="49" charset="0"/>
              </a:rPr>
              <a:t>10        x++;</a:t>
            </a:r>
          </a:p>
          <a:p>
            <a:pPr algn="l" eaLnBrk="1" hangingPunct="1"/>
            <a:r>
              <a:rPr lang="en-US" altLang="en-US" sz="1600" i="0" u="none">
                <a:latin typeface="Courier New" panose="02070309020205020404" pitchFamily="49" charset="0"/>
              </a:rPr>
              <a:t>11        } // End if</a:t>
            </a:r>
          </a:p>
          <a:p>
            <a:pPr algn="l" eaLnBrk="1" hangingPunct="1"/>
            <a:r>
              <a:rPr lang="en-US" altLang="en-US" sz="1600" i="0" u="none">
                <a:latin typeface="Courier New" panose="02070309020205020404" pitchFamily="49" charset="0"/>
              </a:rPr>
              <a:t>12     else if ((x % 7 == 0) ||</a:t>
            </a:r>
          </a:p>
          <a:p>
            <a:pPr algn="l" eaLnBrk="1" hangingPunct="1"/>
            <a:r>
              <a:rPr lang="en-US" altLang="en-US" sz="1600" i="0" u="none">
                <a:latin typeface="Courier New" panose="02070309020205020404" pitchFamily="49" charset="0"/>
              </a:rPr>
              <a:t>13              (x % y == 1))</a:t>
            </a:r>
          </a:p>
          <a:p>
            <a:pPr algn="l" eaLnBrk="1" hangingPunct="1"/>
            <a:r>
              <a:rPr lang="en-US" altLang="en-US" sz="1600" i="0" u="none">
                <a:latin typeface="Courier New" panose="02070309020205020404" pitchFamily="49" charset="0"/>
              </a:rPr>
              <a:t>14        { </a:t>
            </a:r>
          </a:p>
          <a:p>
            <a:pPr algn="l" eaLnBrk="1" hangingPunct="1"/>
            <a:r>
              <a:rPr lang="en-US" altLang="en-US" sz="1600" i="0" u="none">
                <a:latin typeface="Courier New" panose="02070309020205020404" pitchFamily="49" charset="0"/>
              </a:rPr>
              <a:t>15        printf(“%d”, y);</a:t>
            </a:r>
          </a:p>
          <a:p>
            <a:pPr algn="l" eaLnBrk="1" hangingPunct="1"/>
            <a:r>
              <a:rPr lang="en-US" altLang="en-US" sz="1600" i="0" u="none">
                <a:latin typeface="Courier New" panose="02070309020205020404" pitchFamily="49" charset="0"/>
              </a:rPr>
              <a:t>16        x = x + 2;     </a:t>
            </a:r>
          </a:p>
          <a:p>
            <a:pPr algn="l" eaLnBrk="1" hangingPunct="1">
              <a:buFontTx/>
              <a:buAutoNum type="arabicPlain" startAt="17"/>
            </a:pPr>
            <a:r>
              <a:rPr lang="en-US" altLang="en-US" sz="1600" i="0" u="none">
                <a:latin typeface="Courier New" panose="02070309020205020404" pitchFamily="49" charset="0"/>
              </a:rPr>
              <a:t>      } // End else</a:t>
            </a:r>
          </a:p>
          <a:p>
            <a:pPr algn="l" eaLnBrk="1" hangingPunct="1"/>
            <a:r>
              <a:rPr lang="en-US" altLang="en-US" sz="1600" i="0" u="none">
                <a:latin typeface="Courier New" panose="02070309020205020404" pitchFamily="49" charset="0"/>
              </a:rPr>
              <a:t>18     printf(“\n”);</a:t>
            </a:r>
          </a:p>
          <a:p>
            <a:pPr algn="l" eaLnBrk="1" hangingPunct="1"/>
            <a:r>
              <a:rPr lang="en-US" altLang="en-US" sz="1600" i="0" u="none">
                <a:latin typeface="Courier New" panose="02070309020205020404" pitchFamily="49" charset="0"/>
              </a:rPr>
              <a:t>19     } // End while</a:t>
            </a:r>
          </a:p>
          <a:p>
            <a:pPr algn="l" eaLnBrk="1" hangingPunct="1"/>
            <a:endParaRPr lang="en-US" altLang="en-US" sz="1600" i="0" u="none">
              <a:latin typeface="Courier New" panose="02070309020205020404" pitchFamily="49" charset="0"/>
            </a:endParaRPr>
          </a:p>
          <a:p>
            <a:pPr algn="l" eaLnBrk="1" hangingPunct="1"/>
            <a:r>
              <a:rPr lang="en-US" altLang="en-US" sz="1600" i="0" u="none">
                <a:latin typeface="Courier New" panose="02070309020205020404" pitchFamily="49" charset="0"/>
              </a:rPr>
              <a:t>20  printf("End of list\n");</a:t>
            </a:r>
          </a:p>
          <a:p>
            <a:pPr algn="l" eaLnBrk="1" hangingPunct="1"/>
            <a:r>
              <a:rPr lang="en-US" altLang="en-US" sz="1600" i="0" u="none">
                <a:latin typeface="Courier New" panose="02070309020205020404" pitchFamily="49" charset="0"/>
              </a:rPr>
              <a:t>21  return 0;</a:t>
            </a:r>
          </a:p>
          <a:p>
            <a:pPr algn="l" eaLnBrk="1" hangingPunct="1"/>
            <a:r>
              <a:rPr lang="en-US" altLang="en-US" sz="1600" i="0" u="none">
                <a:latin typeface="Courier New" panose="02070309020205020404" pitchFamily="49" charset="0"/>
              </a:rPr>
              <a:t>22  } // End functionZ</a:t>
            </a:r>
          </a:p>
        </p:txBody>
      </p:sp>
      <p:sp>
        <p:nvSpPr>
          <p:cNvPr id="17413" name="Oval 1028"/>
          <p:cNvSpPr>
            <a:spLocks noChangeArrowheads="1"/>
          </p:cNvSpPr>
          <p:nvPr/>
        </p:nvSpPr>
        <p:spPr bwMode="auto">
          <a:xfrm>
            <a:off x="6477000" y="762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3</a:t>
            </a:r>
          </a:p>
        </p:txBody>
      </p:sp>
      <p:sp>
        <p:nvSpPr>
          <p:cNvPr id="17414" name="Oval 1029"/>
          <p:cNvSpPr>
            <a:spLocks noChangeArrowheads="1"/>
          </p:cNvSpPr>
          <p:nvPr/>
        </p:nvSpPr>
        <p:spPr bwMode="auto">
          <a:xfrm>
            <a:off x="6477000" y="13716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4</a:t>
            </a:r>
          </a:p>
        </p:txBody>
      </p:sp>
      <p:sp>
        <p:nvSpPr>
          <p:cNvPr id="17415" name="Oval 1030"/>
          <p:cNvSpPr>
            <a:spLocks noChangeArrowheads="1"/>
          </p:cNvSpPr>
          <p:nvPr/>
        </p:nvSpPr>
        <p:spPr bwMode="auto">
          <a:xfrm>
            <a:off x="64770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6</a:t>
            </a:r>
          </a:p>
        </p:txBody>
      </p:sp>
      <p:sp>
        <p:nvSpPr>
          <p:cNvPr id="17416" name="Oval 1031"/>
          <p:cNvSpPr>
            <a:spLocks noChangeArrowheads="1"/>
          </p:cNvSpPr>
          <p:nvPr/>
        </p:nvSpPr>
        <p:spPr bwMode="auto">
          <a:xfrm>
            <a:off x="73914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7</a:t>
            </a:r>
          </a:p>
        </p:txBody>
      </p:sp>
      <p:sp>
        <p:nvSpPr>
          <p:cNvPr id="17417" name="Oval 1032"/>
          <p:cNvSpPr>
            <a:spLocks noChangeArrowheads="1"/>
          </p:cNvSpPr>
          <p:nvPr/>
        </p:nvSpPr>
        <p:spPr bwMode="auto">
          <a:xfrm>
            <a:off x="7391400" y="2667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9</a:t>
            </a:r>
          </a:p>
        </p:txBody>
      </p:sp>
      <p:sp>
        <p:nvSpPr>
          <p:cNvPr id="17418" name="Oval 1033"/>
          <p:cNvSpPr>
            <a:spLocks noChangeArrowheads="1"/>
          </p:cNvSpPr>
          <p:nvPr/>
        </p:nvSpPr>
        <p:spPr bwMode="auto">
          <a:xfrm>
            <a:off x="7391400" y="33528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10</a:t>
            </a:r>
          </a:p>
        </p:txBody>
      </p:sp>
      <p:sp>
        <p:nvSpPr>
          <p:cNvPr id="17419" name="Oval 1034"/>
          <p:cNvSpPr>
            <a:spLocks noChangeArrowheads="1"/>
          </p:cNvSpPr>
          <p:nvPr/>
        </p:nvSpPr>
        <p:spPr bwMode="auto">
          <a:xfrm>
            <a:off x="54102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12</a:t>
            </a:r>
          </a:p>
        </p:txBody>
      </p:sp>
      <p:sp>
        <p:nvSpPr>
          <p:cNvPr id="17420" name="Oval 1035"/>
          <p:cNvSpPr>
            <a:spLocks noChangeArrowheads="1"/>
          </p:cNvSpPr>
          <p:nvPr/>
        </p:nvSpPr>
        <p:spPr bwMode="auto">
          <a:xfrm>
            <a:off x="64008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13</a:t>
            </a:r>
          </a:p>
        </p:txBody>
      </p:sp>
      <p:sp>
        <p:nvSpPr>
          <p:cNvPr id="17421" name="Oval 1036"/>
          <p:cNvSpPr>
            <a:spLocks noChangeArrowheads="1"/>
          </p:cNvSpPr>
          <p:nvPr/>
        </p:nvSpPr>
        <p:spPr bwMode="auto">
          <a:xfrm>
            <a:off x="5410200" y="36576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15</a:t>
            </a:r>
          </a:p>
        </p:txBody>
      </p:sp>
      <p:sp>
        <p:nvSpPr>
          <p:cNvPr id="17422" name="Oval 1037"/>
          <p:cNvSpPr>
            <a:spLocks noChangeArrowheads="1"/>
          </p:cNvSpPr>
          <p:nvPr/>
        </p:nvSpPr>
        <p:spPr bwMode="auto">
          <a:xfrm>
            <a:off x="5410200" y="42672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16</a:t>
            </a:r>
          </a:p>
        </p:txBody>
      </p:sp>
      <p:sp>
        <p:nvSpPr>
          <p:cNvPr id="17423" name="Oval 1038"/>
          <p:cNvSpPr>
            <a:spLocks noChangeArrowheads="1"/>
          </p:cNvSpPr>
          <p:nvPr/>
        </p:nvSpPr>
        <p:spPr bwMode="auto">
          <a:xfrm>
            <a:off x="6477000" y="4724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18</a:t>
            </a:r>
          </a:p>
        </p:txBody>
      </p:sp>
      <p:sp>
        <p:nvSpPr>
          <p:cNvPr id="17424" name="Oval 1039"/>
          <p:cNvSpPr>
            <a:spLocks noChangeArrowheads="1"/>
          </p:cNvSpPr>
          <p:nvPr/>
        </p:nvSpPr>
        <p:spPr bwMode="auto">
          <a:xfrm>
            <a:off x="6477000" y="5334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20</a:t>
            </a:r>
          </a:p>
        </p:txBody>
      </p:sp>
      <p:cxnSp>
        <p:nvCxnSpPr>
          <p:cNvPr id="17425" name="AutoShape 1040"/>
          <p:cNvCxnSpPr>
            <a:cxnSpLocks noChangeShapeType="1"/>
            <a:stCxn id="17413" idx="4"/>
            <a:endCxn id="17414" idx="0"/>
          </p:cNvCxnSpPr>
          <p:nvPr/>
        </p:nvCxnSpPr>
        <p:spPr bwMode="auto">
          <a:xfrm>
            <a:off x="6743700" y="1143000"/>
            <a:ext cx="0"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6" name="AutoShape 1041"/>
          <p:cNvCxnSpPr>
            <a:cxnSpLocks noChangeShapeType="1"/>
            <a:stCxn id="17414" idx="4"/>
            <a:endCxn id="17415" idx="0"/>
          </p:cNvCxnSpPr>
          <p:nvPr/>
        </p:nvCxnSpPr>
        <p:spPr bwMode="auto">
          <a:xfrm>
            <a:off x="6743700" y="1771650"/>
            <a:ext cx="0" cy="190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7" name="AutoShape 1042"/>
          <p:cNvCxnSpPr>
            <a:cxnSpLocks noChangeShapeType="1"/>
            <a:stCxn id="17415" idx="6"/>
            <a:endCxn id="17416" idx="2"/>
          </p:cNvCxnSpPr>
          <p:nvPr/>
        </p:nvCxnSpPr>
        <p:spPr bwMode="auto">
          <a:xfrm>
            <a:off x="7029450" y="2171700"/>
            <a:ext cx="3429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8" name="AutoShape 1043"/>
          <p:cNvCxnSpPr>
            <a:cxnSpLocks noChangeShapeType="1"/>
            <a:stCxn id="17416" idx="4"/>
            <a:endCxn id="17417" idx="0"/>
          </p:cNvCxnSpPr>
          <p:nvPr/>
        </p:nvCxnSpPr>
        <p:spPr bwMode="auto">
          <a:xfrm>
            <a:off x="7658100" y="2381250"/>
            <a:ext cx="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9" name="AutoShape 1044"/>
          <p:cNvCxnSpPr>
            <a:cxnSpLocks noChangeShapeType="1"/>
            <a:stCxn id="17417" idx="4"/>
            <a:endCxn id="17418" idx="0"/>
          </p:cNvCxnSpPr>
          <p:nvPr/>
        </p:nvCxnSpPr>
        <p:spPr bwMode="auto">
          <a:xfrm>
            <a:off x="7658100" y="30480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0" name="Oval 1045"/>
          <p:cNvSpPr>
            <a:spLocks noChangeArrowheads="1"/>
          </p:cNvSpPr>
          <p:nvPr/>
        </p:nvSpPr>
        <p:spPr bwMode="auto">
          <a:xfrm>
            <a:off x="6477000" y="5867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21</a:t>
            </a:r>
          </a:p>
        </p:txBody>
      </p:sp>
      <p:cxnSp>
        <p:nvCxnSpPr>
          <p:cNvPr id="17431" name="AutoShape 1046"/>
          <p:cNvCxnSpPr>
            <a:cxnSpLocks noChangeShapeType="1"/>
            <a:stCxn id="17418" idx="4"/>
            <a:endCxn id="17423" idx="7"/>
          </p:cNvCxnSpPr>
          <p:nvPr/>
        </p:nvCxnSpPr>
        <p:spPr bwMode="auto">
          <a:xfrm flipH="1">
            <a:off x="6932613" y="3733800"/>
            <a:ext cx="725487" cy="10461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2" name="AutoShape 1047"/>
          <p:cNvCxnSpPr>
            <a:cxnSpLocks noChangeShapeType="1"/>
            <a:stCxn id="17415" idx="2"/>
            <a:endCxn id="17419" idx="0"/>
          </p:cNvCxnSpPr>
          <p:nvPr/>
        </p:nvCxnSpPr>
        <p:spPr bwMode="auto">
          <a:xfrm flipH="1">
            <a:off x="5676900" y="2171700"/>
            <a:ext cx="781050" cy="628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3" name="AutoShape 1048"/>
          <p:cNvCxnSpPr>
            <a:cxnSpLocks noChangeShapeType="1"/>
            <a:stCxn id="17419" idx="4"/>
            <a:endCxn id="17421" idx="0"/>
          </p:cNvCxnSpPr>
          <p:nvPr/>
        </p:nvCxnSpPr>
        <p:spPr bwMode="auto">
          <a:xfrm>
            <a:off x="5676900" y="3219450"/>
            <a:ext cx="0" cy="438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4" name="AutoShape 1049"/>
          <p:cNvCxnSpPr>
            <a:cxnSpLocks noChangeShapeType="1"/>
            <a:stCxn id="17419" idx="6"/>
            <a:endCxn id="17420" idx="2"/>
          </p:cNvCxnSpPr>
          <p:nvPr/>
        </p:nvCxnSpPr>
        <p:spPr bwMode="auto">
          <a:xfrm>
            <a:off x="5962650" y="3009900"/>
            <a:ext cx="4191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5" name="AutoShape 1050"/>
          <p:cNvCxnSpPr>
            <a:cxnSpLocks noChangeShapeType="1"/>
            <a:stCxn id="17420" idx="3"/>
            <a:endCxn id="17421" idx="6"/>
          </p:cNvCxnSpPr>
          <p:nvPr/>
        </p:nvCxnSpPr>
        <p:spPr bwMode="auto">
          <a:xfrm flipH="1">
            <a:off x="5943600" y="3163888"/>
            <a:ext cx="534988" cy="684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6" name="AutoShape 1051"/>
          <p:cNvCxnSpPr>
            <a:cxnSpLocks noChangeShapeType="1"/>
            <a:stCxn id="17421" idx="4"/>
            <a:endCxn id="17422" idx="0"/>
          </p:cNvCxnSpPr>
          <p:nvPr/>
        </p:nvCxnSpPr>
        <p:spPr bwMode="auto">
          <a:xfrm>
            <a:off x="5676900" y="40386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7" name="AutoShape 1052"/>
          <p:cNvCxnSpPr>
            <a:cxnSpLocks noChangeShapeType="1"/>
            <a:stCxn id="17422" idx="5"/>
            <a:endCxn id="17423" idx="1"/>
          </p:cNvCxnSpPr>
          <p:nvPr/>
        </p:nvCxnSpPr>
        <p:spPr bwMode="auto">
          <a:xfrm>
            <a:off x="5865813" y="4592638"/>
            <a:ext cx="688975" cy="187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8" name="AutoShape 1053"/>
          <p:cNvCxnSpPr>
            <a:cxnSpLocks noChangeShapeType="1"/>
            <a:stCxn id="17424" idx="4"/>
            <a:endCxn id="17430" idx="0"/>
          </p:cNvCxnSpPr>
          <p:nvPr/>
        </p:nvCxnSpPr>
        <p:spPr bwMode="auto">
          <a:xfrm>
            <a:off x="6743700" y="5715000"/>
            <a:ext cx="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9" name="AutoShape 1054"/>
          <p:cNvCxnSpPr>
            <a:cxnSpLocks noChangeShapeType="1"/>
            <a:stCxn id="17416" idx="3"/>
            <a:endCxn id="17419" idx="7"/>
          </p:cNvCxnSpPr>
          <p:nvPr/>
        </p:nvCxnSpPr>
        <p:spPr bwMode="auto">
          <a:xfrm flipH="1">
            <a:off x="5865813" y="2325688"/>
            <a:ext cx="1603375"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0" name="Freeform 1055"/>
          <p:cNvSpPr>
            <a:spLocks/>
          </p:cNvSpPr>
          <p:nvPr/>
        </p:nvSpPr>
        <p:spPr bwMode="auto">
          <a:xfrm>
            <a:off x="7010400" y="1308100"/>
            <a:ext cx="1765300" cy="3568700"/>
          </a:xfrm>
          <a:custGeom>
            <a:avLst/>
            <a:gdLst>
              <a:gd name="T0" fmla="*/ 0 w 1112"/>
              <a:gd name="T1" fmla="*/ 3568700 h 2248"/>
              <a:gd name="T2" fmla="*/ 1524000 w 1112"/>
              <a:gd name="T3" fmla="*/ 2425700 h 2248"/>
              <a:gd name="T4" fmla="*/ 1447800 w 1112"/>
              <a:gd name="T5" fmla="*/ 368300 h 2248"/>
              <a:gd name="T6" fmla="*/ 0 w 1112"/>
              <a:gd name="T7" fmla="*/ 215900 h 2248"/>
              <a:gd name="T8" fmla="*/ 0 60000 65536"/>
              <a:gd name="T9" fmla="*/ 0 60000 65536"/>
              <a:gd name="T10" fmla="*/ 0 60000 65536"/>
              <a:gd name="T11" fmla="*/ 0 60000 65536"/>
              <a:gd name="T12" fmla="*/ 0 w 1112"/>
              <a:gd name="T13" fmla="*/ 0 h 2248"/>
              <a:gd name="T14" fmla="*/ 1112 w 1112"/>
              <a:gd name="T15" fmla="*/ 2248 h 2248"/>
            </a:gdLst>
            <a:ahLst/>
            <a:cxnLst>
              <a:cxn ang="T8">
                <a:pos x="T0" y="T1"/>
              </a:cxn>
              <a:cxn ang="T9">
                <a:pos x="T2" y="T3"/>
              </a:cxn>
              <a:cxn ang="T10">
                <a:pos x="T4" y="T5"/>
              </a:cxn>
              <a:cxn ang="T11">
                <a:pos x="T6" y="T7"/>
              </a:cxn>
            </a:cxnLst>
            <a:rect l="T12" t="T13" r="T14" b="T15"/>
            <a:pathLst>
              <a:path w="1112" h="2248">
                <a:moveTo>
                  <a:pt x="0" y="2248"/>
                </a:moveTo>
                <a:cubicBezTo>
                  <a:pt x="404" y="2056"/>
                  <a:pt x="808" y="1864"/>
                  <a:pt x="960" y="1528"/>
                </a:cubicBezTo>
                <a:cubicBezTo>
                  <a:pt x="1112" y="1192"/>
                  <a:pt x="1072" y="464"/>
                  <a:pt x="912" y="232"/>
                </a:cubicBezTo>
                <a:cubicBezTo>
                  <a:pt x="752" y="0"/>
                  <a:pt x="152" y="152"/>
                  <a:pt x="0"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7441" name="Freeform 1056"/>
          <p:cNvSpPr>
            <a:spLocks/>
          </p:cNvSpPr>
          <p:nvPr/>
        </p:nvSpPr>
        <p:spPr bwMode="auto">
          <a:xfrm>
            <a:off x="4559300" y="1600200"/>
            <a:ext cx="1917700" cy="3975100"/>
          </a:xfrm>
          <a:custGeom>
            <a:avLst/>
            <a:gdLst>
              <a:gd name="T0" fmla="*/ 1917700 w 1208"/>
              <a:gd name="T1" fmla="*/ 0 h 2504"/>
              <a:gd name="T2" fmla="*/ 317500 w 1208"/>
              <a:gd name="T3" fmla="*/ 990600 h 2504"/>
              <a:gd name="T4" fmla="*/ 165100 w 1208"/>
              <a:gd name="T5" fmla="*/ 2895600 h 2504"/>
              <a:gd name="T6" fmla="*/ 1308100 w 1208"/>
              <a:gd name="T7" fmla="*/ 3810000 h 2504"/>
              <a:gd name="T8" fmla="*/ 1917700 w 1208"/>
              <a:gd name="T9" fmla="*/ 3886200 h 2504"/>
              <a:gd name="T10" fmla="*/ 0 60000 65536"/>
              <a:gd name="T11" fmla="*/ 0 60000 65536"/>
              <a:gd name="T12" fmla="*/ 0 60000 65536"/>
              <a:gd name="T13" fmla="*/ 0 60000 65536"/>
              <a:gd name="T14" fmla="*/ 0 60000 65536"/>
              <a:gd name="T15" fmla="*/ 0 w 1208"/>
              <a:gd name="T16" fmla="*/ 0 h 2504"/>
              <a:gd name="T17" fmla="*/ 1208 w 1208"/>
              <a:gd name="T18" fmla="*/ 2504 h 2504"/>
            </a:gdLst>
            <a:ahLst/>
            <a:cxnLst>
              <a:cxn ang="T10">
                <a:pos x="T0" y="T1"/>
              </a:cxn>
              <a:cxn ang="T11">
                <a:pos x="T2" y="T3"/>
              </a:cxn>
              <a:cxn ang="T12">
                <a:pos x="T4" y="T5"/>
              </a:cxn>
              <a:cxn ang="T13">
                <a:pos x="T6" y="T7"/>
              </a:cxn>
              <a:cxn ang="T14">
                <a:pos x="T8" y="T9"/>
              </a:cxn>
            </a:cxnLst>
            <a:rect l="T15" t="T16" r="T17" b="T18"/>
            <a:pathLst>
              <a:path w="1208" h="2504">
                <a:moveTo>
                  <a:pt x="1208" y="0"/>
                </a:moveTo>
                <a:cubicBezTo>
                  <a:pt x="796" y="160"/>
                  <a:pt x="384" y="320"/>
                  <a:pt x="200" y="624"/>
                </a:cubicBezTo>
                <a:cubicBezTo>
                  <a:pt x="16" y="928"/>
                  <a:pt x="0" y="1528"/>
                  <a:pt x="104" y="1824"/>
                </a:cubicBezTo>
                <a:cubicBezTo>
                  <a:pt x="208" y="2120"/>
                  <a:pt x="640" y="2296"/>
                  <a:pt x="824" y="2400"/>
                </a:cubicBezTo>
                <a:cubicBezTo>
                  <a:pt x="1008" y="2504"/>
                  <a:pt x="1144" y="2440"/>
                  <a:pt x="1208" y="244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cxnSp>
        <p:nvCxnSpPr>
          <p:cNvPr id="17442" name="AutoShape 1057"/>
          <p:cNvCxnSpPr>
            <a:cxnSpLocks noChangeShapeType="1"/>
            <a:stCxn id="17420" idx="4"/>
            <a:endCxn id="17423" idx="0"/>
          </p:cNvCxnSpPr>
          <p:nvPr/>
        </p:nvCxnSpPr>
        <p:spPr bwMode="auto">
          <a:xfrm>
            <a:off x="6667500" y="3219450"/>
            <a:ext cx="76200" cy="150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3" name="Rectangle 1059"/>
          <p:cNvSpPr>
            <a:spLocks noChangeArrowheads="1"/>
          </p:cNvSpPr>
          <p:nvPr/>
        </p:nvSpPr>
        <p:spPr bwMode="auto">
          <a:xfrm>
            <a:off x="381000" y="137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endParaRPr lang="en-US" altLang="en-US"/>
          </a:p>
        </p:txBody>
      </p:sp>
      <p:sp>
        <p:nvSpPr>
          <p:cNvPr id="17444" name="Rectangle 1060"/>
          <p:cNvSpPr>
            <a:spLocks noChangeArrowheads="1"/>
          </p:cNvSpPr>
          <p:nvPr/>
        </p:nvSpPr>
        <p:spPr bwMode="auto">
          <a:xfrm>
            <a:off x="304800" y="6248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2606463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xfrm>
            <a:off x="457200" y="6615627"/>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DEB72FBD-1157-464D-BB81-D4F779FFCCA9}" type="slidenum">
              <a:rPr lang="en-US" altLang="en-US" sz="1200" i="0" u="none">
                <a:solidFill>
                  <a:schemeClr val="bg1">
                    <a:lumMod val="50000"/>
                  </a:schemeClr>
                </a:solidFill>
              </a:rPr>
              <a:pPr eaLnBrk="1" hangingPunct="1"/>
              <a:t>25</a:t>
            </a:fld>
            <a:endParaRPr lang="en-US" altLang="en-US" sz="1200" i="0" u="none" dirty="0">
              <a:solidFill>
                <a:schemeClr val="bg1">
                  <a:lumMod val="50000"/>
                </a:schemeClr>
              </a:solidFill>
            </a:endParaRPr>
          </a:p>
        </p:txBody>
      </p:sp>
      <p:sp>
        <p:nvSpPr>
          <p:cNvPr id="14339" name="Rectangle 2"/>
          <p:cNvSpPr>
            <a:spLocks noGrp="1" noChangeArrowheads="1"/>
          </p:cNvSpPr>
          <p:nvPr>
            <p:ph type="title"/>
          </p:nvPr>
        </p:nvSpPr>
        <p:spPr>
          <a:xfrm>
            <a:off x="304800" y="381000"/>
            <a:ext cx="4422183" cy="1143000"/>
          </a:xfrm>
        </p:spPr>
        <p:txBody>
          <a:bodyPr>
            <a:normAutofit fontScale="90000"/>
          </a:bodyPr>
          <a:lstStyle/>
          <a:p>
            <a:pPr eaLnBrk="1" hangingPunct="1"/>
            <a:r>
              <a:rPr lang="en-US" altLang="en-US" sz="4000" dirty="0" smtClean="0"/>
              <a:t>Deriving the Basis Set and Test Cases</a:t>
            </a:r>
          </a:p>
        </p:txBody>
      </p:sp>
      <p:sp>
        <p:nvSpPr>
          <p:cNvPr id="14340" name="Rectangle 3"/>
          <p:cNvSpPr>
            <a:spLocks noGrp="1" noChangeArrowheads="1"/>
          </p:cNvSpPr>
          <p:nvPr>
            <p:ph type="body" idx="1"/>
          </p:nvPr>
        </p:nvSpPr>
        <p:spPr/>
        <p:txBody>
          <a:bodyPr>
            <a:normAutofit/>
          </a:bodyPr>
          <a:lstStyle/>
          <a:p>
            <a:pPr marL="609600" indent="-609600" eaLnBrk="1" hangingPunct="1">
              <a:buFontTx/>
              <a:buAutoNum type="arabicParenR"/>
            </a:pPr>
            <a:r>
              <a:rPr lang="en-US" altLang="en-US" dirty="0" smtClean="0"/>
              <a:t>Using the design or code as a foundation, draw a corresponding flow graph</a:t>
            </a:r>
          </a:p>
          <a:p>
            <a:pPr marL="609600" indent="-609600" eaLnBrk="1" hangingPunct="1">
              <a:buFontTx/>
              <a:buAutoNum type="arabicParenR"/>
            </a:pPr>
            <a:r>
              <a:rPr lang="en-US" altLang="en-US" dirty="0" smtClean="0"/>
              <a:t>Determine the </a:t>
            </a:r>
            <a:r>
              <a:rPr lang="en-US" altLang="en-US" dirty="0" err="1" smtClean="0"/>
              <a:t>cyclomatic</a:t>
            </a:r>
            <a:r>
              <a:rPr lang="en-US" altLang="en-US" dirty="0" smtClean="0"/>
              <a:t> complexity of the resultant flow graph</a:t>
            </a:r>
          </a:p>
          <a:p>
            <a:pPr marL="609600" indent="-609600" eaLnBrk="1" hangingPunct="1">
              <a:buFontTx/>
              <a:buAutoNum type="arabicParenR"/>
            </a:pPr>
            <a:r>
              <a:rPr lang="en-US" altLang="en-US" dirty="0" smtClean="0"/>
              <a:t>Determine a basis set of linearly independent paths</a:t>
            </a:r>
          </a:p>
          <a:p>
            <a:pPr marL="609600" indent="-609600" eaLnBrk="1" hangingPunct="1">
              <a:buFontTx/>
              <a:buAutoNum type="arabicParenR"/>
            </a:pPr>
            <a:r>
              <a:rPr lang="en-US" altLang="en-US" dirty="0" smtClean="0"/>
              <a:t>Prepare test cases that will force execution of each path in the basis set</a:t>
            </a:r>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spTree>
    <p:extLst>
      <p:ext uri="{BB962C8B-B14F-4D97-AF65-F5344CB8AC3E}">
        <p14:creationId xmlns:p14="http://schemas.microsoft.com/office/powerpoint/2010/main" val="461276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5233020"/>
            <a:ext cx="9144000" cy="16583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411" name="Rectangle 1026"/>
          <p:cNvSpPr>
            <a:spLocks noGrp="1" noChangeArrowheads="1"/>
          </p:cNvSpPr>
          <p:nvPr>
            <p:ph type="title"/>
          </p:nvPr>
        </p:nvSpPr>
        <p:spPr>
          <a:xfrm>
            <a:off x="4178300" y="152400"/>
            <a:ext cx="8763000" cy="762000"/>
          </a:xfrm>
          <a:solidFill>
            <a:schemeClr val="bg1"/>
          </a:solidFill>
        </p:spPr>
        <p:txBody>
          <a:bodyPr>
            <a:normAutofit/>
          </a:bodyPr>
          <a:lstStyle/>
          <a:p>
            <a:pPr eaLnBrk="1" hangingPunct="1"/>
            <a:r>
              <a:rPr lang="en-US" altLang="en-US" sz="3600" dirty="0" smtClean="0"/>
              <a:t>Flow Graph example</a:t>
            </a:r>
          </a:p>
        </p:txBody>
      </p:sp>
      <p:sp>
        <p:nvSpPr>
          <p:cNvPr id="17413" name="Oval 1028"/>
          <p:cNvSpPr>
            <a:spLocks noChangeArrowheads="1"/>
          </p:cNvSpPr>
          <p:nvPr/>
        </p:nvSpPr>
        <p:spPr bwMode="auto">
          <a:xfrm>
            <a:off x="6477000" y="762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3</a:t>
            </a:r>
          </a:p>
        </p:txBody>
      </p:sp>
      <p:sp>
        <p:nvSpPr>
          <p:cNvPr id="17414" name="Oval 1029"/>
          <p:cNvSpPr>
            <a:spLocks noChangeArrowheads="1"/>
          </p:cNvSpPr>
          <p:nvPr/>
        </p:nvSpPr>
        <p:spPr bwMode="auto">
          <a:xfrm>
            <a:off x="6477000" y="13716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4</a:t>
            </a:r>
          </a:p>
        </p:txBody>
      </p:sp>
      <p:sp>
        <p:nvSpPr>
          <p:cNvPr id="17415" name="Oval 1030"/>
          <p:cNvSpPr>
            <a:spLocks noChangeArrowheads="1"/>
          </p:cNvSpPr>
          <p:nvPr/>
        </p:nvSpPr>
        <p:spPr bwMode="auto">
          <a:xfrm>
            <a:off x="64770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6</a:t>
            </a:r>
          </a:p>
        </p:txBody>
      </p:sp>
      <p:sp>
        <p:nvSpPr>
          <p:cNvPr id="17416" name="Oval 1031"/>
          <p:cNvSpPr>
            <a:spLocks noChangeArrowheads="1"/>
          </p:cNvSpPr>
          <p:nvPr/>
        </p:nvSpPr>
        <p:spPr bwMode="auto">
          <a:xfrm>
            <a:off x="73914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7</a:t>
            </a:r>
          </a:p>
        </p:txBody>
      </p:sp>
      <p:sp>
        <p:nvSpPr>
          <p:cNvPr id="17417" name="Oval 1032"/>
          <p:cNvSpPr>
            <a:spLocks noChangeArrowheads="1"/>
          </p:cNvSpPr>
          <p:nvPr/>
        </p:nvSpPr>
        <p:spPr bwMode="auto">
          <a:xfrm>
            <a:off x="7391400" y="2667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9</a:t>
            </a:r>
          </a:p>
        </p:txBody>
      </p:sp>
      <p:sp>
        <p:nvSpPr>
          <p:cNvPr id="17418" name="Oval 1033"/>
          <p:cNvSpPr>
            <a:spLocks noChangeArrowheads="1"/>
          </p:cNvSpPr>
          <p:nvPr/>
        </p:nvSpPr>
        <p:spPr bwMode="auto">
          <a:xfrm>
            <a:off x="7391400" y="33528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10</a:t>
            </a:r>
          </a:p>
        </p:txBody>
      </p:sp>
      <p:sp>
        <p:nvSpPr>
          <p:cNvPr id="17419" name="Oval 1034"/>
          <p:cNvSpPr>
            <a:spLocks noChangeArrowheads="1"/>
          </p:cNvSpPr>
          <p:nvPr/>
        </p:nvSpPr>
        <p:spPr bwMode="auto">
          <a:xfrm>
            <a:off x="54102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12</a:t>
            </a:r>
          </a:p>
        </p:txBody>
      </p:sp>
      <p:sp>
        <p:nvSpPr>
          <p:cNvPr id="17420" name="Oval 1035"/>
          <p:cNvSpPr>
            <a:spLocks noChangeArrowheads="1"/>
          </p:cNvSpPr>
          <p:nvPr/>
        </p:nvSpPr>
        <p:spPr bwMode="auto">
          <a:xfrm>
            <a:off x="64008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13</a:t>
            </a:r>
          </a:p>
        </p:txBody>
      </p:sp>
      <p:sp>
        <p:nvSpPr>
          <p:cNvPr id="17421" name="Oval 1036"/>
          <p:cNvSpPr>
            <a:spLocks noChangeArrowheads="1"/>
          </p:cNvSpPr>
          <p:nvPr/>
        </p:nvSpPr>
        <p:spPr bwMode="auto">
          <a:xfrm>
            <a:off x="5410200" y="36576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15</a:t>
            </a:r>
          </a:p>
        </p:txBody>
      </p:sp>
      <p:sp>
        <p:nvSpPr>
          <p:cNvPr id="17422" name="Oval 1037"/>
          <p:cNvSpPr>
            <a:spLocks noChangeArrowheads="1"/>
          </p:cNvSpPr>
          <p:nvPr/>
        </p:nvSpPr>
        <p:spPr bwMode="auto">
          <a:xfrm>
            <a:off x="5410200" y="42672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16</a:t>
            </a:r>
          </a:p>
        </p:txBody>
      </p:sp>
      <p:sp>
        <p:nvSpPr>
          <p:cNvPr id="17423" name="Oval 1038"/>
          <p:cNvSpPr>
            <a:spLocks noChangeArrowheads="1"/>
          </p:cNvSpPr>
          <p:nvPr/>
        </p:nvSpPr>
        <p:spPr bwMode="auto">
          <a:xfrm>
            <a:off x="6477000" y="4724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18</a:t>
            </a:r>
          </a:p>
        </p:txBody>
      </p:sp>
      <p:sp>
        <p:nvSpPr>
          <p:cNvPr id="17424" name="Oval 1039"/>
          <p:cNvSpPr>
            <a:spLocks noChangeArrowheads="1"/>
          </p:cNvSpPr>
          <p:nvPr/>
        </p:nvSpPr>
        <p:spPr bwMode="auto">
          <a:xfrm>
            <a:off x="6477000" y="5334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20</a:t>
            </a:r>
          </a:p>
        </p:txBody>
      </p:sp>
      <p:cxnSp>
        <p:nvCxnSpPr>
          <p:cNvPr id="17425" name="AutoShape 1040"/>
          <p:cNvCxnSpPr>
            <a:cxnSpLocks noChangeShapeType="1"/>
            <a:stCxn id="17413" idx="4"/>
            <a:endCxn id="17414" idx="0"/>
          </p:cNvCxnSpPr>
          <p:nvPr/>
        </p:nvCxnSpPr>
        <p:spPr bwMode="auto">
          <a:xfrm>
            <a:off x="6743700" y="1143000"/>
            <a:ext cx="0"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6" name="AutoShape 1041"/>
          <p:cNvCxnSpPr>
            <a:cxnSpLocks noChangeShapeType="1"/>
            <a:stCxn id="17414" idx="4"/>
            <a:endCxn id="17415" idx="0"/>
          </p:cNvCxnSpPr>
          <p:nvPr/>
        </p:nvCxnSpPr>
        <p:spPr bwMode="auto">
          <a:xfrm>
            <a:off x="6743700" y="1771650"/>
            <a:ext cx="0" cy="190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7" name="AutoShape 1042"/>
          <p:cNvCxnSpPr>
            <a:cxnSpLocks noChangeShapeType="1"/>
            <a:stCxn id="17415" idx="6"/>
            <a:endCxn id="17416" idx="2"/>
          </p:cNvCxnSpPr>
          <p:nvPr/>
        </p:nvCxnSpPr>
        <p:spPr bwMode="auto">
          <a:xfrm>
            <a:off x="7029450" y="2171700"/>
            <a:ext cx="3429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8" name="AutoShape 1043"/>
          <p:cNvCxnSpPr>
            <a:cxnSpLocks noChangeShapeType="1"/>
            <a:stCxn id="17416" idx="4"/>
            <a:endCxn id="17417" idx="0"/>
          </p:cNvCxnSpPr>
          <p:nvPr/>
        </p:nvCxnSpPr>
        <p:spPr bwMode="auto">
          <a:xfrm>
            <a:off x="7658100" y="2381250"/>
            <a:ext cx="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9" name="AutoShape 1044"/>
          <p:cNvCxnSpPr>
            <a:cxnSpLocks noChangeShapeType="1"/>
            <a:stCxn id="17417" idx="4"/>
            <a:endCxn id="17418" idx="0"/>
          </p:cNvCxnSpPr>
          <p:nvPr/>
        </p:nvCxnSpPr>
        <p:spPr bwMode="auto">
          <a:xfrm>
            <a:off x="7658100" y="30480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0" name="Oval 1045"/>
          <p:cNvSpPr>
            <a:spLocks noChangeArrowheads="1"/>
          </p:cNvSpPr>
          <p:nvPr/>
        </p:nvSpPr>
        <p:spPr bwMode="auto">
          <a:xfrm>
            <a:off x="6477000" y="5867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21</a:t>
            </a:r>
          </a:p>
        </p:txBody>
      </p:sp>
      <p:cxnSp>
        <p:nvCxnSpPr>
          <p:cNvPr id="17431" name="AutoShape 1046"/>
          <p:cNvCxnSpPr>
            <a:cxnSpLocks noChangeShapeType="1"/>
            <a:stCxn id="17418" idx="4"/>
            <a:endCxn id="17423" idx="7"/>
          </p:cNvCxnSpPr>
          <p:nvPr/>
        </p:nvCxnSpPr>
        <p:spPr bwMode="auto">
          <a:xfrm flipH="1">
            <a:off x="6932613" y="3733800"/>
            <a:ext cx="725487" cy="10461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2" name="AutoShape 1047"/>
          <p:cNvCxnSpPr>
            <a:cxnSpLocks noChangeShapeType="1"/>
            <a:stCxn id="17415" idx="2"/>
            <a:endCxn id="17419" idx="0"/>
          </p:cNvCxnSpPr>
          <p:nvPr/>
        </p:nvCxnSpPr>
        <p:spPr bwMode="auto">
          <a:xfrm flipH="1">
            <a:off x="5676900" y="2171700"/>
            <a:ext cx="781050" cy="628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3" name="AutoShape 1048"/>
          <p:cNvCxnSpPr>
            <a:cxnSpLocks noChangeShapeType="1"/>
            <a:stCxn id="17419" idx="4"/>
            <a:endCxn id="17421" idx="0"/>
          </p:cNvCxnSpPr>
          <p:nvPr/>
        </p:nvCxnSpPr>
        <p:spPr bwMode="auto">
          <a:xfrm>
            <a:off x="5676900" y="3219450"/>
            <a:ext cx="0" cy="438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4" name="AutoShape 1049"/>
          <p:cNvCxnSpPr>
            <a:cxnSpLocks noChangeShapeType="1"/>
            <a:stCxn id="17419" idx="6"/>
            <a:endCxn id="17420" idx="2"/>
          </p:cNvCxnSpPr>
          <p:nvPr/>
        </p:nvCxnSpPr>
        <p:spPr bwMode="auto">
          <a:xfrm>
            <a:off x="5962650" y="3009900"/>
            <a:ext cx="4191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5" name="AutoShape 1050"/>
          <p:cNvCxnSpPr>
            <a:cxnSpLocks noChangeShapeType="1"/>
            <a:stCxn id="17420" idx="3"/>
            <a:endCxn id="17421" idx="6"/>
          </p:cNvCxnSpPr>
          <p:nvPr/>
        </p:nvCxnSpPr>
        <p:spPr bwMode="auto">
          <a:xfrm flipH="1">
            <a:off x="5943600" y="3163888"/>
            <a:ext cx="534988" cy="684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6" name="AutoShape 1051"/>
          <p:cNvCxnSpPr>
            <a:cxnSpLocks noChangeShapeType="1"/>
            <a:stCxn id="17421" idx="4"/>
            <a:endCxn id="17422" idx="0"/>
          </p:cNvCxnSpPr>
          <p:nvPr/>
        </p:nvCxnSpPr>
        <p:spPr bwMode="auto">
          <a:xfrm>
            <a:off x="5676900" y="40386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7" name="AutoShape 1052"/>
          <p:cNvCxnSpPr>
            <a:cxnSpLocks noChangeShapeType="1"/>
            <a:stCxn id="17422" idx="5"/>
            <a:endCxn id="17423" idx="1"/>
          </p:cNvCxnSpPr>
          <p:nvPr/>
        </p:nvCxnSpPr>
        <p:spPr bwMode="auto">
          <a:xfrm>
            <a:off x="5865813" y="4592638"/>
            <a:ext cx="688975" cy="187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8" name="AutoShape 1053"/>
          <p:cNvCxnSpPr>
            <a:cxnSpLocks noChangeShapeType="1"/>
            <a:stCxn id="17424" idx="4"/>
            <a:endCxn id="17430" idx="0"/>
          </p:cNvCxnSpPr>
          <p:nvPr/>
        </p:nvCxnSpPr>
        <p:spPr bwMode="auto">
          <a:xfrm>
            <a:off x="6743700" y="5715000"/>
            <a:ext cx="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9" name="AutoShape 1054"/>
          <p:cNvCxnSpPr>
            <a:cxnSpLocks noChangeShapeType="1"/>
            <a:stCxn id="17416" idx="3"/>
            <a:endCxn id="17419" idx="7"/>
          </p:cNvCxnSpPr>
          <p:nvPr/>
        </p:nvCxnSpPr>
        <p:spPr bwMode="auto">
          <a:xfrm flipH="1">
            <a:off x="5865813" y="2325688"/>
            <a:ext cx="1603375"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0" name="Freeform 1055"/>
          <p:cNvSpPr>
            <a:spLocks/>
          </p:cNvSpPr>
          <p:nvPr/>
        </p:nvSpPr>
        <p:spPr bwMode="auto">
          <a:xfrm>
            <a:off x="7010400" y="1308100"/>
            <a:ext cx="1765300" cy="3568700"/>
          </a:xfrm>
          <a:custGeom>
            <a:avLst/>
            <a:gdLst>
              <a:gd name="T0" fmla="*/ 0 w 1112"/>
              <a:gd name="T1" fmla="*/ 3568700 h 2248"/>
              <a:gd name="T2" fmla="*/ 1524000 w 1112"/>
              <a:gd name="T3" fmla="*/ 2425700 h 2248"/>
              <a:gd name="T4" fmla="*/ 1447800 w 1112"/>
              <a:gd name="T5" fmla="*/ 368300 h 2248"/>
              <a:gd name="T6" fmla="*/ 0 w 1112"/>
              <a:gd name="T7" fmla="*/ 215900 h 2248"/>
              <a:gd name="T8" fmla="*/ 0 60000 65536"/>
              <a:gd name="T9" fmla="*/ 0 60000 65536"/>
              <a:gd name="T10" fmla="*/ 0 60000 65536"/>
              <a:gd name="T11" fmla="*/ 0 60000 65536"/>
              <a:gd name="T12" fmla="*/ 0 w 1112"/>
              <a:gd name="T13" fmla="*/ 0 h 2248"/>
              <a:gd name="T14" fmla="*/ 1112 w 1112"/>
              <a:gd name="T15" fmla="*/ 2248 h 2248"/>
            </a:gdLst>
            <a:ahLst/>
            <a:cxnLst>
              <a:cxn ang="T8">
                <a:pos x="T0" y="T1"/>
              </a:cxn>
              <a:cxn ang="T9">
                <a:pos x="T2" y="T3"/>
              </a:cxn>
              <a:cxn ang="T10">
                <a:pos x="T4" y="T5"/>
              </a:cxn>
              <a:cxn ang="T11">
                <a:pos x="T6" y="T7"/>
              </a:cxn>
            </a:cxnLst>
            <a:rect l="T12" t="T13" r="T14" b="T15"/>
            <a:pathLst>
              <a:path w="1112" h="2248">
                <a:moveTo>
                  <a:pt x="0" y="2248"/>
                </a:moveTo>
                <a:cubicBezTo>
                  <a:pt x="404" y="2056"/>
                  <a:pt x="808" y="1864"/>
                  <a:pt x="960" y="1528"/>
                </a:cubicBezTo>
                <a:cubicBezTo>
                  <a:pt x="1112" y="1192"/>
                  <a:pt x="1072" y="464"/>
                  <a:pt x="912" y="232"/>
                </a:cubicBezTo>
                <a:cubicBezTo>
                  <a:pt x="752" y="0"/>
                  <a:pt x="152" y="152"/>
                  <a:pt x="0"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7441" name="Freeform 1056"/>
          <p:cNvSpPr>
            <a:spLocks/>
          </p:cNvSpPr>
          <p:nvPr/>
        </p:nvSpPr>
        <p:spPr bwMode="auto">
          <a:xfrm>
            <a:off x="4559300" y="1600200"/>
            <a:ext cx="1917700" cy="3975100"/>
          </a:xfrm>
          <a:custGeom>
            <a:avLst/>
            <a:gdLst>
              <a:gd name="T0" fmla="*/ 1917700 w 1208"/>
              <a:gd name="T1" fmla="*/ 0 h 2504"/>
              <a:gd name="T2" fmla="*/ 317500 w 1208"/>
              <a:gd name="T3" fmla="*/ 990600 h 2504"/>
              <a:gd name="T4" fmla="*/ 165100 w 1208"/>
              <a:gd name="T5" fmla="*/ 2895600 h 2504"/>
              <a:gd name="T6" fmla="*/ 1308100 w 1208"/>
              <a:gd name="T7" fmla="*/ 3810000 h 2504"/>
              <a:gd name="T8" fmla="*/ 1917700 w 1208"/>
              <a:gd name="T9" fmla="*/ 3886200 h 2504"/>
              <a:gd name="T10" fmla="*/ 0 60000 65536"/>
              <a:gd name="T11" fmla="*/ 0 60000 65536"/>
              <a:gd name="T12" fmla="*/ 0 60000 65536"/>
              <a:gd name="T13" fmla="*/ 0 60000 65536"/>
              <a:gd name="T14" fmla="*/ 0 60000 65536"/>
              <a:gd name="T15" fmla="*/ 0 w 1208"/>
              <a:gd name="T16" fmla="*/ 0 h 2504"/>
              <a:gd name="T17" fmla="*/ 1208 w 1208"/>
              <a:gd name="T18" fmla="*/ 2504 h 2504"/>
            </a:gdLst>
            <a:ahLst/>
            <a:cxnLst>
              <a:cxn ang="T10">
                <a:pos x="T0" y="T1"/>
              </a:cxn>
              <a:cxn ang="T11">
                <a:pos x="T2" y="T3"/>
              </a:cxn>
              <a:cxn ang="T12">
                <a:pos x="T4" y="T5"/>
              </a:cxn>
              <a:cxn ang="T13">
                <a:pos x="T6" y="T7"/>
              </a:cxn>
              <a:cxn ang="T14">
                <a:pos x="T8" y="T9"/>
              </a:cxn>
            </a:cxnLst>
            <a:rect l="T15" t="T16" r="T17" b="T18"/>
            <a:pathLst>
              <a:path w="1208" h="2504">
                <a:moveTo>
                  <a:pt x="1208" y="0"/>
                </a:moveTo>
                <a:cubicBezTo>
                  <a:pt x="796" y="160"/>
                  <a:pt x="384" y="320"/>
                  <a:pt x="200" y="624"/>
                </a:cubicBezTo>
                <a:cubicBezTo>
                  <a:pt x="16" y="928"/>
                  <a:pt x="0" y="1528"/>
                  <a:pt x="104" y="1824"/>
                </a:cubicBezTo>
                <a:cubicBezTo>
                  <a:pt x="208" y="2120"/>
                  <a:pt x="640" y="2296"/>
                  <a:pt x="824" y="2400"/>
                </a:cubicBezTo>
                <a:cubicBezTo>
                  <a:pt x="1008" y="2504"/>
                  <a:pt x="1144" y="2440"/>
                  <a:pt x="1208" y="244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cxnSp>
        <p:nvCxnSpPr>
          <p:cNvPr id="17442" name="AutoShape 1057"/>
          <p:cNvCxnSpPr>
            <a:cxnSpLocks noChangeShapeType="1"/>
            <a:stCxn id="17420" idx="4"/>
            <a:endCxn id="17423" idx="0"/>
          </p:cNvCxnSpPr>
          <p:nvPr/>
        </p:nvCxnSpPr>
        <p:spPr bwMode="auto">
          <a:xfrm>
            <a:off x="6667500" y="3219450"/>
            <a:ext cx="76200" cy="150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 name="TextBox 38"/>
          <p:cNvSpPr txBox="1"/>
          <p:nvPr/>
        </p:nvSpPr>
        <p:spPr>
          <a:xfrm>
            <a:off x="308699" y="320506"/>
            <a:ext cx="3684635" cy="6124754"/>
          </a:xfrm>
          <a:prstGeom prst="rect">
            <a:avLst/>
          </a:prstGeom>
          <a:solidFill>
            <a:srgbClr val="CADAFA"/>
          </a:solidFill>
          <a:ln>
            <a:solidFill>
              <a:srgbClr val="0070C0"/>
            </a:solidFill>
          </a:ln>
        </p:spPr>
        <p:txBody>
          <a:bodyPr wrap="square">
            <a:spAutoFit/>
          </a:bodyPr>
          <a:lstStyle/>
          <a:p>
            <a:pPr>
              <a:defRPr/>
            </a:pPr>
            <a:r>
              <a:rPr lang="en-US" sz="2400" dirty="0"/>
              <a:t>Edges		Initial Node: 3</a:t>
            </a:r>
          </a:p>
          <a:p>
            <a:pPr>
              <a:defRPr/>
            </a:pPr>
            <a:r>
              <a:rPr lang="en-US" sz="2400" dirty="0" smtClean="0"/>
              <a:t>			Final Node: </a:t>
            </a:r>
            <a:r>
              <a:rPr lang="en-US" sz="2400" dirty="0"/>
              <a:t>21</a:t>
            </a:r>
          </a:p>
          <a:p>
            <a:pPr>
              <a:defRPr/>
            </a:pPr>
            <a:r>
              <a:rPr lang="en-US" sz="2400" dirty="0" smtClean="0"/>
              <a:t>	</a:t>
            </a:r>
            <a:r>
              <a:rPr lang="en-US" sz="2000" dirty="0" smtClean="0"/>
              <a:t>3 4			</a:t>
            </a:r>
            <a:endParaRPr lang="en-US" sz="2000" dirty="0"/>
          </a:p>
          <a:p>
            <a:pPr>
              <a:defRPr/>
            </a:pPr>
            <a:r>
              <a:rPr lang="en-US" sz="2000" dirty="0" smtClean="0"/>
              <a:t>	4 6</a:t>
            </a:r>
          </a:p>
          <a:p>
            <a:pPr>
              <a:defRPr/>
            </a:pPr>
            <a:r>
              <a:rPr lang="en-US" sz="2000" dirty="0"/>
              <a:t>	</a:t>
            </a:r>
            <a:r>
              <a:rPr lang="en-US" sz="2000" dirty="0" smtClean="0"/>
              <a:t>4 20</a:t>
            </a:r>
            <a:endParaRPr lang="en-US" sz="2000" dirty="0"/>
          </a:p>
          <a:p>
            <a:pPr>
              <a:defRPr/>
            </a:pPr>
            <a:r>
              <a:rPr lang="en-US" sz="2000" dirty="0" smtClean="0"/>
              <a:t>	6 7	</a:t>
            </a:r>
          </a:p>
          <a:p>
            <a:pPr>
              <a:defRPr/>
            </a:pPr>
            <a:r>
              <a:rPr lang="en-US" sz="2000" dirty="0" smtClean="0"/>
              <a:t>	6 12</a:t>
            </a:r>
          </a:p>
          <a:p>
            <a:pPr>
              <a:defRPr/>
            </a:pPr>
            <a:r>
              <a:rPr lang="en-US" sz="2000" dirty="0"/>
              <a:t>	7 9</a:t>
            </a:r>
          </a:p>
          <a:p>
            <a:pPr>
              <a:defRPr/>
            </a:pPr>
            <a:r>
              <a:rPr lang="en-US" sz="2000" dirty="0" smtClean="0"/>
              <a:t>	7 12</a:t>
            </a:r>
          </a:p>
          <a:p>
            <a:pPr>
              <a:defRPr/>
            </a:pPr>
            <a:r>
              <a:rPr lang="en-US" sz="2000" dirty="0" smtClean="0"/>
              <a:t>	9 10</a:t>
            </a:r>
          </a:p>
          <a:p>
            <a:pPr>
              <a:defRPr/>
            </a:pPr>
            <a:r>
              <a:rPr lang="en-US" sz="2000" dirty="0" smtClean="0"/>
              <a:t>	10 18</a:t>
            </a:r>
          </a:p>
          <a:p>
            <a:pPr>
              <a:defRPr/>
            </a:pPr>
            <a:r>
              <a:rPr lang="en-US" sz="2000" dirty="0" smtClean="0"/>
              <a:t>	12 13</a:t>
            </a:r>
          </a:p>
          <a:p>
            <a:pPr>
              <a:defRPr/>
            </a:pPr>
            <a:r>
              <a:rPr lang="en-US" sz="2000" dirty="0" smtClean="0"/>
              <a:t>	12 15</a:t>
            </a:r>
          </a:p>
          <a:p>
            <a:pPr>
              <a:defRPr/>
            </a:pPr>
            <a:r>
              <a:rPr lang="en-US" sz="2000" dirty="0" smtClean="0"/>
              <a:t>	13 15</a:t>
            </a:r>
          </a:p>
          <a:p>
            <a:pPr>
              <a:defRPr/>
            </a:pPr>
            <a:r>
              <a:rPr lang="en-US" sz="2000" dirty="0" smtClean="0"/>
              <a:t>	</a:t>
            </a:r>
            <a:r>
              <a:rPr lang="en-US" sz="2000" dirty="0"/>
              <a:t>13 18</a:t>
            </a:r>
          </a:p>
          <a:p>
            <a:pPr>
              <a:defRPr/>
            </a:pPr>
            <a:r>
              <a:rPr lang="en-US" sz="2000" dirty="0" smtClean="0"/>
              <a:t>	15 16</a:t>
            </a:r>
          </a:p>
          <a:p>
            <a:pPr>
              <a:defRPr/>
            </a:pPr>
            <a:r>
              <a:rPr lang="en-US" sz="2000" dirty="0" smtClean="0"/>
              <a:t>	16 18</a:t>
            </a:r>
          </a:p>
          <a:p>
            <a:pPr>
              <a:defRPr/>
            </a:pPr>
            <a:r>
              <a:rPr lang="en-US" sz="2000" dirty="0" smtClean="0"/>
              <a:t>	18 4</a:t>
            </a:r>
          </a:p>
          <a:p>
            <a:pPr>
              <a:defRPr/>
            </a:pPr>
            <a:r>
              <a:rPr lang="en-US" sz="2000" dirty="0" smtClean="0"/>
              <a:t>	20 21</a:t>
            </a:r>
            <a:endParaRPr lang="en-US" sz="2000" dirty="0"/>
          </a:p>
        </p:txBody>
      </p:sp>
      <p:sp>
        <p:nvSpPr>
          <p:cNvPr id="41" name="TextBox 40"/>
          <p:cNvSpPr txBox="1"/>
          <p:nvPr/>
        </p:nvSpPr>
        <p:spPr>
          <a:xfrm>
            <a:off x="1929585" y="4282281"/>
            <a:ext cx="1591733" cy="707886"/>
          </a:xfrm>
          <a:prstGeom prst="rect">
            <a:avLst/>
          </a:prstGeom>
          <a:solidFill>
            <a:srgbClr val="FFFFCC"/>
          </a:solidFill>
          <a:ln>
            <a:solidFill>
              <a:srgbClr val="0070C0"/>
            </a:solidFill>
          </a:ln>
        </p:spPr>
        <p:txBody>
          <a:bodyPr wrap="square" rtlCol="0">
            <a:spAutoFit/>
          </a:bodyPr>
          <a:lstStyle/>
          <a:p>
            <a:r>
              <a:rPr lang="en-AU" sz="2000" b="1" dirty="0" smtClean="0"/>
              <a:t>17 edge pairs</a:t>
            </a:r>
            <a:endParaRPr lang="en-AU" sz="2000" b="1" dirty="0"/>
          </a:p>
        </p:txBody>
      </p:sp>
    </p:spTree>
    <p:extLst>
      <p:ext uri="{BB962C8B-B14F-4D97-AF65-F5344CB8AC3E}">
        <p14:creationId xmlns:p14="http://schemas.microsoft.com/office/powerpoint/2010/main" val="229322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5233020"/>
            <a:ext cx="9144000" cy="16583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411" name="Rectangle 1026"/>
          <p:cNvSpPr>
            <a:spLocks noGrp="1" noChangeArrowheads="1"/>
          </p:cNvSpPr>
          <p:nvPr>
            <p:ph type="title"/>
          </p:nvPr>
        </p:nvSpPr>
        <p:spPr>
          <a:xfrm>
            <a:off x="4178300" y="152400"/>
            <a:ext cx="8763000" cy="762000"/>
          </a:xfrm>
          <a:solidFill>
            <a:schemeClr val="bg1"/>
          </a:solidFill>
        </p:spPr>
        <p:txBody>
          <a:bodyPr>
            <a:normAutofit/>
          </a:bodyPr>
          <a:lstStyle/>
          <a:p>
            <a:pPr eaLnBrk="1" hangingPunct="1"/>
            <a:r>
              <a:rPr lang="en-US" altLang="en-US" sz="3600" dirty="0" smtClean="0"/>
              <a:t>Flow Graph example</a:t>
            </a:r>
          </a:p>
        </p:txBody>
      </p:sp>
      <p:sp>
        <p:nvSpPr>
          <p:cNvPr id="17413" name="Oval 1028"/>
          <p:cNvSpPr>
            <a:spLocks noChangeArrowheads="1"/>
          </p:cNvSpPr>
          <p:nvPr/>
        </p:nvSpPr>
        <p:spPr bwMode="auto">
          <a:xfrm>
            <a:off x="6477000" y="762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3</a:t>
            </a:r>
          </a:p>
        </p:txBody>
      </p:sp>
      <p:sp>
        <p:nvSpPr>
          <p:cNvPr id="17414" name="Oval 1029"/>
          <p:cNvSpPr>
            <a:spLocks noChangeArrowheads="1"/>
          </p:cNvSpPr>
          <p:nvPr/>
        </p:nvSpPr>
        <p:spPr bwMode="auto">
          <a:xfrm>
            <a:off x="6477000" y="13716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4</a:t>
            </a:r>
          </a:p>
        </p:txBody>
      </p:sp>
      <p:sp>
        <p:nvSpPr>
          <p:cNvPr id="17415" name="Oval 1030"/>
          <p:cNvSpPr>
            <a:spLocks noChangeArrowheads="1"/>
          </p:cNvSpPr>
          <p:nvPr/>
        </p:nvSpPr>
        <p:spPr bwMode="auto">
          <a:xfrm>
            <a:off x="64770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6</a:t>
            </a:r>
          </a:p>
        </p:txBody>
      </p:sp>
      <p:sp>
        <p:nvSpPr>
          <p:cNvPr id="17416" name="Oval 1031"/>
          <p:cNvSpPr>
            <a:spLocks noChangeArrowheads="1"/>
          </p:cNvSpPr>
          <p:nvPr/>
        </p:nvSpPr>
        <p:spPr bwMode="auto">
          <a:xfrm>
            <a:off x="73914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7</a:t>
            </a:r>
          </a:p>
        </p:txBody>
      </p:sp>
      <p:sp>
        <p:nvSpPr>
          <p:cNvPr id="17417" name="Oval 1032"/>
          <p:cNvSpPr>
            <a:spLocks noChangeArrowheads="1"/>
          </p:cNvSpPr>
          <p:nvPr/>
        </p:nvSpPr>
        <p:spPr bwMode="auto">
          <a:xfrm>
            <a:off x="7391400" y="2667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9</a:t>
            </a:r>
          </a:p>
        </p:txBody>
      </p:sp>
      <p:sp>
        <p:nvSpPr>
          <p:cNvPr id="17418" name="Oval 1033"/>
          <p:cNvSpPr>
            <a:spLocks noChangeArrowheads="1"/>
          </p:cNvSpPr>
          <p:nvPr/>
        </p:nvSpPr>
        <p:spPr bwMode="auto">
          <a:xfrm>
            <a:off x="7391400" y="33528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10</a:t>
            </a:r>
          </a:p>
        </p:txBody>
      </p:sp>
      <p:sp>
        <p:nvSpPr>
          <p:cNvPr id="17419" name="Oval 1034"/>
          <p:cNvSpPr>
            <a:spLocks noChangeArrowheads="1"/>
          </p:cNvSpPr>
          <p:nvPr/>
        </p:nvSpPr>
        <p:spPr bwMode="auto">
          <a:xfrm>
            <a:off x="54102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12</a:t>
            </a:r>
          </a:p>
        </p:txBody>
      </p:sp>
      <p:sp>
        <p:nvSpPr>
          <p:cNvPr id="17420" name="Oval 1035"/>
          <p:cNvSpPr>
            <a:spLocks noChangeArrowheads="1"/>
          </p:cNvSpPr>
          <p:nvPr/>
        </p:nvSpPr>
        <p:spPr bwMode="auto">
          <a:xfrm>
            <a:off x="64008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13</a:t>
            </a:r>
          </a:p>
        </p:txBody>
      </p:sp>
      <p:sp>
        <p:nvSpPr>
          <p:cNvPr id="17421" name="Oval 1036"/>
          <p:cNvSpPr>
            <a:spLocks noChangeArrowheads="1"/>
          </p:cNvSpPr>
          <p:nvPr/>
        </p:nvSpPr>
        <p:spPr bwMode="auto">
          <a:xfrm>
            <a:off x="5410200" y="36576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15</a:t>
            </a:r>
          </a:p>
        </p:txBody>
      </p:sp>
      <p:sp>
        <p:nvSpPr>
          <p:cNvPr id="17422" name="Oval 1037"/>
          <p:cNvSpPr>
            <a:spLocks noChangeArrowheads="1"/>
          </p:cNvSpPr>
          <p:nvPr/>
        </p:nvSpPr>
        <p:spPr bwMode="auto">
          <a:xfrm>
            <a:off x="5410200" y="42672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16</a:t>
            </a:r>
          </a:p>
        </p:txBody>
      </p:sp>
      <p:sp>
        <p:nvSpPr>
          <p:cNvPr id="17423" name="Oval 1038"/>
          <p:cNvSpPr>
            <a:spLocks noChangeArrowheads="1"/>
          </p:cNvSpPr>
          <p:nvPr/>
        </p:nvSpPr>
        <p:spPr bwMode="auto">
          <a:xfrm>
            <a:off x="6477000" y="4724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18</a:t>
            </a:r>
          </a:p>
        </p:txBody>
      </p:sp>
      <p:sp>
        <p:nvSpPr>
          <p:cNvPr id="17424" name="Oval 1039"/>
          <p:cNvSpPr>
            <a:spLocks noChangeArrowheads="1"/>
          </p:cNvSpPr>
          <p:nvPr/>
        </p:nvSpPr>
        <p:spPr bwMode="auto">
          <a:xfrm>
            <a:off x="6477000" y="5334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20</a:t>
            </a:r>
          </a:p>
        </p:txBody>
      </p:sp>
      <p:cxnSp>
        <p:nvCxnSpPr>
          <p:cNvPr id="17425" name="AutoShape 1040"/>
          <p:cNvCxnSpPr>
            <a:cxnSpLocks noChangeShapeType="1"/>
            <a:stCxn id="17413" idx="4"/>
            <a:endCxn id="17414" idx="0"/>
          </p:cNvCxnSpPr>
          <p:nvPr/>
        </p:nvCxnSpPr>
        <p:spPr bwMode="auto">
          <a:xfrm>
            <a:off x="6743700" y="1143000"/>
            <a:ext cx="0"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6" name="AutoShape 1041"/>
          <p:cNvCxnSpPr>
            <a:cxnSpLocks noChangeShapeType="1"/>
            <a:stCxn id="17414" idx="4"/>
            <a:endCxn id="17415" idx="0"/>
          </p:cNvCxnSpPr>
          <p:nvPr/>
        </p:nvCxnSpPr>
        <p:spPr bwMode="auto">
          <a:xfrm>
            <a:off x="6743700" y="1771650"/>
            <a:ext cx="0" cy="190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7" name="AutoShape 1042"/>
          <p:cNvCxnSpPr>
            <a:cxnSpLocks noChangeShapeType="1"/>
            <a:stCxn id="17415" idx="6"/>
            <a:endCxn id="17416" idx="2"/>
          </p:cNvCxnSpPr>
          <p:nvPr/>
        </p:nvCxnSpPr>
        <p:spPr bwMode="auto">
          <a:xfrm>
            <a:off x="7029450" y="2171700"/>
            <a:ext cx="3429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8" name="AutoShape 1043"/>
          <p:cNvCxnSpPr>
            <a:cxnSpLocks noChangeShapeType="1"/>
            <a:stCxn id="17416" idx="4"/>
            <a:endCxn id="17417" idx="0"/>
          </p:cNvCxnSpPr>
          <p:nvPr/>
        </p:nvCxnSpPr>
        <p:spPr bwMode="auto">
          <a:xfrm>
            <a:off x="7658100" y="2381250"/>
            <a:ext cx="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9" name="AutoShape 1044"/>
          <p:cNvCxnSpPr>
            <a:cxnSpLocks noChangeShapeType="1"/>
            <a:stCxn id="17417" idx="4"/>
            <a:endCxn id="17418" idx="0"/>
          </p:cNvCxnSpPr>
          <p:nvPr/>
        </p:nvCxnSpPr>
        <p:spPr bwMode="auto">
          <a:xfrm>
            <a:off x="7658100" y="30480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0" name="Oval 1045"/>
          <p:cNvSpPr>
            <a:spLocks noChangeArrowheads="1"/>
          </p:cNvSpPr>
          <p:nvPr/>
        </p:nvSpPr>
        <p:spPr bwMode="auto">
          <a:xfrm>
            <a:off x="6477000" y="5867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21</a:t>
            </a:r>
          </a:p>
        </p:txBody>
      </p:sp>
      <p:cxnSp>
        <p:nvCxnSpPr>
          <p:cNvPr id="17431" name="AutoShape 1046"/>
          <p:cNvCxnSpPr>
            <a:cxnSpLocks noChangeShapeType="1"/>
            <a:stCxn id="17418" idx="4"/>
            <a:endCxn id="17423" idx="7"/>
          </p:cNvCxnSpPr>
          <p:nvPr/>
        </p:nvCxnSpPr>
        <p:spPr bwMode="auto">
          <a:xfrm flipH="1">
            <a:off x="6932613" y="3733800"/>
            <a:ext cx="725487" cy="10461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2" name="AutoShape 1047"/>
          <p:cNvCxnSpPr>
            <a:cxnSpLocks noChangeShapeType="1"/>
            <a:stCxn id="17415" idx="2"/>
            <a:endCxn id="17419" idx="0"/>
          </p:cNvCxnSpPr>
          <p:nvPr/>
        </p:nvCxnSpPr>
        <p:spPr bwMode="auto">
          <a:xfrm flipH="1">
            <a:off x="5676900" y="2171700"/>
            <a:ext cx="781050" cy="628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3" name="AutoShape 1048"/>
          <p:cNvCxnSpPr>
            <a:cxnSpLocks noChangeShapeType="1"/>
            <a:stCxn id="17419" idx="4"/>
            <a:endCxn id="17421" idx="0"/>
          </p:cNvCxnSpPr>
          <p:nvPr/>
        </p:nvCxnSpPr>
        <p:spPr bwMode="auto">
          <a:xfrm>
            <a:off x="5676900" y="3219450"/>
            <a:ext cx="0" cy="438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4" name="AutoShape 1049"/>
          <p:cNvCxnSpPr>
            <a:cxnSpLocks noChangeShapeType="1"/>
            <a:stCxn id="17419" idx="6"/>
            <a:endCxn id="17420" idx="2"/>
          </p:cNvCxnSpPr>
          <p:nvPr/>
        </p:nvCxnSpPr>
        <p:spPr bwMode="auto">
          <a:xfrm>
            <a:off x="5962650" y="3009900"/>
            <a:ext cx="4191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5" name="AutoShape 1050"/>
          <p:cNvCxnSpPr>
            <a:cxnSpLocks noChangeShapeType="1"/>
            <a:stCxn id="17420" idx="3"/>
            <a:endCxn id="17421" idx="6"/>
          </p:cNvCxnSpPr>
          <p:nvPr/>
        </p:nvCxnSpPr>
        <p:spPr bwMode="auto">
          <a:xfrm flipH="1">
            <a:off x="5943600" y="3163888"/>
            <a:ext cx="534988" cy="684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6" name="AutoShape 1051"/>
          <p:cNvCxnSpPr>
            <a:cxnSpLocks noChangeShapeType="1"/>
            <a:stCxn id="17421" idx="4"/>
            <a:endCxn id="17422" idx="0"/>
          </p:cNvCxnSpPr>
          <p:nvPr/>
        </p:nvCxnSpPr>
        <p:spPr bwMode="auto">
          <a:xfrm>
            <a:off x="5676900" y="40386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7" name="AutoShape 1052"/>
          <p:cNvCxnSpPr>
            <a:cxnSpLocks noChangeShapeType="1"/>
            <a:stCxn id="17422" idx="5"/>
            <a:endCxn id="17423" idx="1"/>
          </p:cNvCxnSpPr>
          <p:nvPr/>
        </p:nvCxnSpPr>
        <p:spPr bwMode="auto">
          <a:xfrm>
            <a:off x="5865813" y="4592638"/>
            <a:ext cx="688975" cy="187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8" name="AutoShape 1053"/>
          <p:cNvCxnSpPr>
            <a:cxnSpLocks noChangeShapeType="1"/>
            <a:stCxn id="17424" idx="4"/>
            <a:endCxn id="17430" idx="0"/>
          </p:cNvCxnSpPr>
          <p:nvPr/>
        </p:nvCxnSpPr>
        <p:spPr bwMode="auto">
          <a:xfrm>
            <a:off x="6743700" y="5715000"/>
            <a:ext cx="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9" name="AutoShape 1054"/>
          <p:cNvCxnSpPr>
            <a:cxnSpLocks noChangeShapeType="1"/>
            <a:stCxn id="17416" idx="3"/>
            <a:endCxn id="17419" idx="7"/>
          </p:cNvCxnSpPr>
          <p:nvPr/>
        </p:nvCxnSpPr>
        <p:spPr bwMode="auto">
          <a:xfrm flipH="1">
            <a:off x="5865813" y="2325688"/>
            <a:ext cx="1603375"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0" name="Freeform 1055"/>
          <p:cNvSpPr>
            <a:spLocks/>
          </p:cNvSpPr>
          <p:nvPr/>
        </p:nvSpPr>
        <p:spPr bwMode="auto">
          <a:xfrm>
            <a:off x="7010400" y="1308100"/>
            <a:ext cx="1765300" cy="3568700"/>
          </a:xfrm>
          <a:custGeom>
            <a:avLst/>
            <a:gdLst>
              <a:gd name="T0" fmla="*/ 0 w 1112"/>
              <a:gd name="T1" fmla="*/ 3568700 h 2248"/>
              <a:gd name="T2" fmla="*/ 1524000 w 1112"/>
              <a:gd name="T3" fmla="*/ 2425700 h 2248"/>
              <a:gd name="T4" fmla="*/ 1447800 w 1112"/>
              <a:gd name="T5" fmla="*/ 368300 h 2248"/>
              <a:gd name="T6" fmla="*/ 0 w 1112"/>
              <a:gd name="T7" fmla="*/ 215900 h 2248"/>
              <a:gd name="T8" fmla="*/ 0 60000 65536"/>
              <a:gd name="T9" fmla="*/ 0 60000 65536"/>
              <a:gd name="T10" fmla="*/ 0 60000 65536"/>
              <a:gd name="T11" fmla="*/ 0 60000 65536"/>
              <a:gd name="T12" fmla="*/ 0 w 1112"/>
              <a:gd name="T13" fmla="*/ 0 h 2248"/>
              <a:gd name="T14" fmla="*/ 1112 w 1112"/>
              <a:gd name="T15" fmla="*/ 2248 h 2248"/>
            </a:gdLst>
            <a:ahLst/>
            <a:cxnLst>
              <a:cxn ang="T8">
                <a:pos x="T0" y="T1"/>
              </a:cxn>
              <a:cxn ang="T9">
                <a:pos x="T2" y="T3"/>
              </a:cxn>
              <a:cxn ang="T10">
                <a:pos x="T4" y="T5"/>
              </a:cxn>
              <a:cxn ang="T11">
                <a:pos x="T6" y="T7"/>
              </a:cxn>
            </a:cxnLst>
            <a:rect l="T12" t="T13" r="T14" b="T15"/>
            <a:pathLst>
              <a:path w="1112" h="2248">
                <a:moveTo>
                  <a:pt x="0" y="2248"/>
                </a:moveTo>
                <a:cubicBezTo>
                  <a:pt x="404" y="2056"/>
                  <a:pt x="808" y="1864"/>
                  <a:pt x="960" y="1528"/>
                </a:cubicBezTo>
                <a:cubicBezTo>
                  <a:pt x="1112" y="1192"/>
                  <a:pt x="1072" y="464"/>
                  <a:pt x="912" y="232"/>
                </a:cubicBezTo>
                <a:cubicBezTo>
                  <a:pt x="752" y="0"/>
                  <a:pt x="152" y="152"/>
                  <a:pt x="0"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7441" name="Freeform 1056"/>
          <p:cNvSpPr>
            <a:spLocks/>
          </p:cNvSpPr>
          <p:nvPr/>
        </p:nvSpPr>
        <p:spPr bwMode="auto">
          <a:xfrm>
            <a:off x="4559300" y="1600200"/>
            <a:ext cx="1917700" cy="3975100"/>
          </a:xfrm>
          <a:custGeom>
            <a:avLst/>
            <a:gdLst>
              <a:gd name="T0" fmla="*/ 1917700 w 1208"/>
              <a:gd name="T1" fmla="*/ 0 h 2504"/>
              <a:gd name="T2" fmla="*/ 317500 w 1208"/>
              <a:gd name="T3" fmla="*/ 990600 h 2504"/>
              <a:gd name="T4" fmla="*/ 165100 w 1208"/>
              <a:gd name="T5" fmla="*/ 2895600 h 2504"/>
              <a:gd name="T6" fmla="*/ 1308100 w 1208"/>
              <a:gd name="T7" fmla="*/ 3810000 h 2504"/>
              <a:gd name="T8" fmla="*/ 1917700 w 1208"/>
              <a:gd name="T9" fmla="*/ 3886200 h 2504"/>
              <a:gd name="T10" fmla="*/ 0 60000 65536"/>
              <a:gd name="T11" fmla="*/ 0 60000 65536"/>
              <a:gd name="T12" fmla="*/ 0 60000 65536"/>
              <a:gd name="T13" fmla="*/ 0 60000 65536"/>
              <a:gd name="T14" fmla="*/ 0 60000 65536"/>
              <a:gd name="T15" fmla="*/ 0 w 1208"/>
              <a:gd name="T16" fmla="*/ 0 h 2504"/>
              <a:gd name="T17" fmla="*/ 1208 w 1208"/>
              <a:gd name="T18" fmla="*/ 2504 h 2504"/>
            </a:gdLst>
            <a:ahLst/>
            <a:cxnLst>
              <a:cxn ang="T10">
                <a:pos x="T0" y="T1"/>
              </a:cxn>
              <a:cxn ang="T11">
                <a:pos x="T2" y="T3"/>
              </a:cxn>
              <a:cxn ang="T12">
                <a:pos x="T4" y="T5"/>
              </a:cxn>
              <a:cxn ang="T13">
                <a:pos x="T6" y="T7"/>
              </a:cxn>
              <a:cxn ang="T14">
                <a:pos x="T8" y="T9"/>
              </a:cxn>
            </a:cxnLst>
            <a:rect l="T15" t="T16" r="T17" b="T18"/>
            <a:pathLst>
              <a:path w="1208" h="2504">
                <a:moveTo>
                  <a:pt x="1208" y="0"/>
                </a:moveTo>
                <a:cubicBezTo>
                  <a:pt x="796" y="160"/>
                  <a:pt x="384" y="320"/>
                  <a:pt x="200" y="624"/>
                </a:cubicBezTo>
                <a:cubicBezTo>
                  <a:pt x="16" y="928"/>
                  <a:pt x="0" y="1528"/>
                  <a:pt x="104" y="1824"/>
                </a:cubicBezTo>
                <a:cubicBezTo>
                  <a:pt x="208" y="2120"/>
                  <a:pt x="640" y="2296"/>
                  <a:pt x="824" y="2400"/>
                </a:cubicBezTo>
                <a:cubicBezTo>
                  <a:pt x="1008" y="2504"/>
                  <a:pt x="1144" y="2440"/>
                  <a:pt x="1208" y="244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cxnSp>
        <p:nvCxnSpPr>
          <p:cNvPr id="17442" name="AutoShape 1057"/>
          <p:cNvCxnSpPr>
            <a:cxnSpLocks noChangeShapeType="1"/>
            <a:stCxn id="17420" idx="4"/>
            <a:endCxn id="17423" idx="0"/>
          </p:cNvCxnSpPr>
          <p:nvPr/>
        </p:nvCxnSpPr>
        <p:spPr bwMode="auto">
          <a:xfrm>
            <a:off x="6667500" y="3219450"/>
            <a:ext cx="76200" cy="150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 name="TextBox 37"/>
          <p:cNvSpPr txBox="1"/>
          <p:nvPr/>
        </p:nvSpPr>
        <p:spPr>
          <a:xfrm>
            <a:off x="308699" y="320506"/>
            <a:ext cx="3684635" cy="6124754"/>
          </a:xfrm>
          <a:prstGeom prst="rect">
            <a:avLst/>
          </a:prstGeom>
          <a:solidFill>
            <a:srgbClr val="CADAFA"/>
          </a:solidFill>
          <a:ln>
            <a:solidFill>
              <a:srgbClr val="0070C0"/>
            </a:solidFill>
          </a:ln>
        </p:spPr>
        <p:txBody>
          <a:bodyPr wrap="square">
            <a:spAutoFit/>
          </a:bodyPr>
          <a:lstStyle/>
          <a:p>
            <a:pPr>
              <a:defRPr/>
            </a:pPr>
            <a:r>
              <a:rPr lang="en-US" sz="2400" dirty="0"/>
              <a:t>Edges		Initial Node: 3</a:t>
            </a:r>
          </a:p>
          <a:p>
            <a:pPr>
              <a:defRPr/>
            </a:pPr>
            <a:r>
              <a:rPr lang="en-US" sz="2400" dirty="0" smtClean="0"/>
              <a:t>			Final Node: </a:t>
            </a:r>
            <a:r>
              <a:rPr lang="en-US" sz="2400" dirty="0"/>
              <a:t>21</a:t>
            </a:r>
          </a:p>
          <a:p>
            <a:pPr>
              <a:defRPr/>
            </a:pPr>
            <a:r>
              <a:rPr lang="en-US" sz="2400" dirty="0" smtClean="0"/>
              <a:t>	</a:t>
            </a:r>
            <a:r>
              <a:rPr lang="en-US" sz="2000" dirty="0" smtClean="0"/>
              <a:t>3 4			</a:t>
            </a:r>
            <a:endParaRPr lang="en-US" sz="2000" dirty="0"/>
          </a:p>
          <a:p>
            <a:pPr>
              <a:defRPr/>
            </a:pPr>
            <a:r>
              <a:rPr lang="en-US" sz="2000" dirty="0" smtClean="0"/>
              <a:t>	4 6</a:t>
            </a:r>
          </a:p>
          <a:p>
            <a:pPr>
              <a:defRPr/>
            </a:pPr>
            <a:r>
              <a:rPr lang="en-US" sz="2000" dirty="0"/>
              <a:t>	</a:t>
            </a:r>
            <a:r>
              <a:rPr lang="en-US" sz="2000" dirty="0" smtClean="0"/>
              <a:t>4 20</a:t>
            </a:r>
            <a:endParaRPr lang="en-US" sz="2000" dirty="0"/>
          </a:p>
          <a:p>
            <a:pPr>
              <a:defRPr/>
            </a:pPr>
            <a:r>
              <a:rPr lang="en-US" sz="2000" dirty="0" smtClean="0"/>
              <a:t>	6 7	</a:t>
            </a:r>
          </a:p>
          <a:p>
            <a:pPr>
              <a:defRPr/>
            </a:pPr>
            <a:r>
              <a:rPr lang="en-US" sz="2000" dirty="0" smtClean="0"/>
              <a:t>	6 12</a:t>
            </a:r>
          </a:p>
          <a:p>
            <a:pPr>
              <a:defRPr/>
            </a:pPr>
            <a:r>
              <a:rPr lang="en-US" sz="2000" dirty="0"/>
              <a:t>	7 9</a:t>
            </a:r>
          </a:p>
          <a:p>
            <a:pPr>
              <a:defRPr/>
            </a:pPr>
            <a:r>
              <a:rPr lang="en-US" sz="2000" dirty="0" smtClean="0"/>
              <a:t>	7 12</a:t>
            </a:r>
          </a:p>
          <a:p>
            <a:pPr>
              <a:defRPr/>
            </a:pPr>
            <a:r>
              <a:rPr lang="en-US" sz="2000" dirty="0" smtClean="0"/>
              <a:t>	9 10</a:t>
            </a:r>
          </a:p>
          <a:p>
            <a:pPr>
              <a:defRPr/>
            </a:pPr>
            <a:r>
              <a:rPr lang="en-US" sz="2000" dirty="0" smtClean="0"/>
              <a:t>	10 18</a:t>
            </a:r>
          </a:p>
          <a:p>
            <a:pPr>
              <a:defRPr/>
            </a:pPr>
            <a:r>
              <a:rPr lang="en-US" sz="2000" dirty="0" smtClean="0"/>
              <a:t>	12 13</a:t>
            </a:r>
          </a:p>
          <a:p>
            <a:pPr>
              <a:defRPr/>
            </a:pPr>
            <a:r>
              <a:rPr lang="en-US" sz="2000" dirty="0" smtClean="0"/>
              <a:t>	12 15</a:t>
            </a:r>
          </a:p>
          <a:p>
            <a:pPr>
              <a:defRPr/>
            </a:pPr>
            <a:r>
              <a:rPr lang="en-US" sz="2000" dirty="0" smtClean="0"/>
              <a:t>	13 15</a:t>
            </a:r>
          </a:p>
          <a:p>
            <a:pPr>
              <a:defRPr/>
            </a:pPr>
            <a:r>
              <a:rPr lang="en-US" sz="2000" dirty="0" smtClean="0"/>
              <a:t>	</a:t>
            </a:r>
            <a:r>
              <a:rPr lang="en-US" sz="2000" dirty="0"/>
              <a:t>13 18</a:t>
            </a:r>
          </a:p>
          <a:p>
            <a:pPr>
              <a:defRPr/>
            </a:pPr>
            <a:r>
              <a:rPr lang="en-US" sz="2000" dirty="0" smtClean="0"/>
              <a:t>	15 16</a:t>
            </a:r>
          </a:p>
          <a:p>
            <a:pPr>
              <a:defRPr/>
            </a:pPr>
            <a:r>
              <a:rPr lang="en-US" sz="2000" dirty="0" smtClean="0"/>
              <a:t>	16 18</a:t>
            </a:r>
          </a:p>
          <a:p>
            <a:pPr>
              <a:defRPr/>
            </a:pPr>
            <a:r>
              <a:rPr lang="en-US" sz="2000" dirty="0" smtClean="0"/>
              <a:t>	18 4</a:t>
            </a:r>
          </a:p>
          <a:p>
            <a:pPr>
              <a:defRPr/>
            </a:pPr>
            <a:r>
              <a:rPr lang="en-US" sz="2000" dirty="0" smtClean="0"/>
              <a:t>	20 21</a:t>
            </a:r>
            <a:endParaRPr lang="en-US" sz="2000" dirty="0"/>
          </a:p>
        </p:txBody>
      </p:sp>
      <p:sp>
        <p:nvSpPr>
          <p:cNvPr id="35" name="Text Box 59"/>
          <p:cNvSpPr txBox="1">
            <a:spLocks noChangeArrowheads="1"/>
          </p:cNvSpPr>
          <p:nvPr/>
        </p:nvSpPr>
        <p:spPr bwMode="auto">
          <a:xfrm>
            <a:off x="6061075" y="3903663"/>
            <a:ext cx="539750" cy="457200"/>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R1</a:t>
            </a:r>
          </a:p>
        </p:txBody>
      </p:sp>
      <p:sp>
        <p:nvSpPr>
          <p:cNvPr id="36" name="Text Box 59"/>
          <p:cNvSpPr txBox="1">
            <a:spLocks noChangeArrowheads="1"/>
          </p:cNvSpPr>
          <p:nvPr/>
        </p:nvSpPr>
        <p:spPr bwMode="auto">
          <a:xfrm>
            <a:off x="5822157" y="3124292"/>
            <a:ext cx="539750" cy="457200"/>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R2</a:t>
            </a:r>
            <a:endParaRPr lang="en-US" altLang="en-US" i="0" u="none" dirty="0"/>
          </a:p>
        </p:txBody>
      </p:sp>
      <p:sp>
        <p:nvSpPr>
          <p:cNvPr id="39" name="Text Box 59"/>
          <p:cNvSpPr txBox="1">
            <a:spLocks noChangeArrowheads="1"/>
          </p:cNvSpPr>
          <p:nvPr/>
        </p:nvSpPr>
        <p:spPr bwMode="auto">
          <a:xfrm>
            <a:off x="6895572" y="3276600"/>
            <a:ext cx="543739" cy="461665"/>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R3</a:t>
            </a:r>
            <a:endParaRPr lang="en-US" altLang="en-US" i="0" u="none" dirty="0"/>
          </a:p>
        </p:txBody>
      </p:sp>
      <p:sp>
        <p:nvSpPr>
          <p:cNvPr id="40" name="Text Box 59"/>
          <p:cNvSpPr txBox="1">
            <a:spLocks noChangeArrowheads="1"/>
          </p:cNvSpPr>
          <p:nvPr/>
        </p:nvSpPr>
        <p:spPr bwMode="auto">
          <a:xfrm>
            <a:off x="6061075" y="2228056"/>
            <a:ext cx="543739" cy="461665"/>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R4</a:t>
            </a:r>
            <a:endParaRPr lang="en-US" altLang="en-US" i="0" u="none" dirty="0"/>
          </a:p>
        </p:txBody>
      </p:sp>
      <p:sp>
        <p:nvSpPr>
          <p:cNvPr id="41" name="Text Box 59"/>
          <p:cNvSpPr txBox="1">
            <a:spLocks noChangeArrowheads="1"/>
          </p:cNvSpPr>
          <p:nvPr/>
        </p:nvSpPr>
        <p:spPr bwMode="auto">
          <a:xfrm>
            <a:off x="7769753" y="1527266"/>
            <a:ext cx="543739" cy="461665"/>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R5</a:t>
            </a:r>
            <a:endParaRPr lang="en-US" altLang="en-US" i="0" u="none" dirty="0"/>
          </a:p>
        </p:txBody>
      </p:sp>
      <p:sp>
        <p:nvSpPr>
          <p:cNvPr id="42" name="Text Box 59"/>
          <p:cNvSpPr txBox="1">
            <a:spLocks noChangeArrowheads="1"/>
          </p:cNvSpPr>
          <p:nvPr/>
        </p:nvSpPr>
        <p:spPr bwMode="auto">
          <a:xfrm>
            <a:off x="4285192" y="1874528"/>
            <a:ext cx="539750" cy="457200"/>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R6</a:t>
            </a:r>
            <a:endParaRPr lang="en-US" altLang="en-US" i="0" u="none" dirty="0"/>
          </a:p>
        </p:txBody>
      </p:sp>
      <p:sp>
        <p:nvSpPr>
          <p:cNvPr id="43" name="TextBox 42"/>
          <p:cNvSpPr txBox="1"/>
          <p:nvPr/>
        </p:nvSpPr>
        <p:spPr>
          <a:xfrm>
            <a:off x="1866107" y="4207014"/>
            <a:ext cx="1591733" cy="707886"/>
          </a:xfrm>
          <a:prstGeom prst="rect">
            <a:avLst/>
          </a:prstGeom>
          <a:solidFill>
            <a:srgbClr val="FFFFCC"/>
          </a:solidFill>
          <a:ln>
            <a:solidFill>
              <a:srgbClr val="0070C0"/>
            </a:solidFill>
          </a:ln>
        </p:spPr>
        <p:txBody>
          <a:bodyPr wrap="square" rtlCol="0">
            <a:spAutoFit/>
          </a:bodyPr>
          <a:lstStyle/>
          <a:p>
            <a:r>
              <a:rPr lang="en-AU" sz="2000" b="1" dirty="0" smtClean="0"/>
              <a:t>17 edge pairs</a:t>
            </a:r>
            <a:endParaRPr lang="en-AU" sz="2000" b="1" dirty="0"/>
          </a:p>
        </p:txBody>
      </p:sp>
      <p:sp>
        <p:nvSpPr>
          <p:cNvPr id="44" name="TextBox 43"/>
          <p:cNvSpPr txBox="1"/>
          <p:nvPr/>
        </p:nvSpPr>
        <p:spPr>
          <a:xfrm>
            <a:off x="4176162" y="5472971"/>
            <a:ext cx="1591733" cy="400110"/>
          </a:xfrm>
          <a:prstGeom prst="rect">
            <a:avLst/>
          </a:prstGeom>
          <a:solidFill>
            <a:schemeClr val="accent2">
              <a:lumMod val="20000"/>
              <a:lumOff val="80000"/>
            </a:schemeClr>
          </a:solidFill>
          <a:ln>
            <a:solidFill>
              <a:srgbClr val="0070C0"/>
            </a:solidFill>
          </a:ln>
        </p:spPr>
        <p:txBody>
          <a:bodyPr wrap="square" rtlCol="0">
            <a:spAutoFit/>
          </a:bodyPr>
          <a:lstStyle/>
          <a:p>
            <a:r>
              <a:rPr lang="en-AU" sz="2000" b="1" dirty="0" smtClean="0"/>
              <a:t>6 regions</a:t>
            </a:r>
            <a:endParaRPr lang="en-AU" sz="2000" b="1" dirty="0"/>
          </a:p>
        </p:txBody>
      </p:sp>
    </p:spTree>
    <p:extLst>
      <p:ext uri="{BB962C8B-B14F-4D97-AF65-F5344CB8AC3E}">
        <p14:creationId xmlns:p14="http://schemas.microsoft.com/office/powerpoint/2010/main" val="75571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5233020"/>
            <a:ext cx="9144000" cy="16583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411" name="Rectangle 1026"/>
          <p:cNvSpPr>
            <a:spLocks noGrp="1" noChangeArrowheads="1"/>
          </p:cNvSpPr>
          <p:nvPr>
            <p:ph type="title"/>
          </p:nvPr>
        </p:nvSpPr>
        <p:spPr>
          <a:xfrm>
            <a:off x="443442" y="67072"/>
            <a:ext cx="8763000" cy="762000"/>
          </a:xfrm>
          <a:solidFill>
            <a:schemeClr val="bg1"/>
          </a:solidFill>
        </p:spPr>
        <p:txBody>
          <a:bodyPr>
            <a:normAutofit/>
          </a:bodyPr>
          <a:lstStyle/>
          <a:p>
            <a:r>
              <a:rPr lang="en-US" altLang="en-US" dirty="0" err="1"/>
              <a:t>Cyclomatic</a:t>
            </a:r>
            <a:r>
              <a:rPr lang="en-US" altLang="en-US" sz="3600" dirty="0" smtClean="0"/>
              <a:t> complexity</a:t>
            </a:r>
          </a:p>
        </p:txBody>
      </p:sp>
      <p:sp>
        <p:nvSpPr>
          <p:cNvPr id="17413" name="Oval 1028"/>
          <p:cNvSpPr>
            <a:spLocks noChangeArrowheads="1"/>
          </p:cNvSpPr>
          <p:nvPr/>
        </p:nvSpPr>
        <p:spPr bwMode="auto">
          <a:xfrm>
            <a:off x="6477000" y="762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3</a:t>
            </a:r>
          </a:p>
        </p:txBody>
      </p:sp>
      <p:sp>
        <p:nvSpPr>
          <p:cNvPr id="17414" name="Oval 1029"/>
          <p:cNvSpPr>
            <a:spLocks noChangeArrowheads="1"/>
          </p:cNvSpPr>
          <p:nvPr/>
        </p:nvSpPr>
        <p:spPr bwMode="auto">
          <a:xfrm>
            <a:off x="6477000" y="13716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4</a:t>
            </a:r>
          </a:p>
        </p:txBody>
      </p:sp>
      <p:sp>
        <p:nvSpPr>
          <p:cNvPr id="17415" name="Oval 1030"/>
          <p:cNvSpPr>
            <a:spLocks noChangeArrowheads="1"/>
          </p:cNvSpPr>
          <p:nvPr/>
        </p:nvSpPr>
        <p:spPr bwMode="auto">
          <a:xfrm>
            <a:off x="64770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6</a:t>
            </a:r>
          </a:p>
        </p:txBody>
      </p:sp>
      <p:sp>
        <p:nvSpPr>
          <p:cNvPr id="17416" name="Oval 1031"/>
          <p:cNvSpPr>
            <a:spLocks noChangeArrowheads="1"/>
          </p:cNvSpPr>
          <p:nvPr/>
        </p:nvSpPr>
        <p:spPr bwMode="auto">
          <a:xfrm>
            <a:off x="73914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7</a:t>
            </a:r>
          </a:p>
        </p:txBody>
      </p:sp>
      <p:sp>
        <p:nvSpPr>
          <p:cNvPr id="17417" name="Oval 1032"/>
          <p:cNvSpPr>
            <a:spLocks noChangeArrowheads="1"/>
          </p:cNvSpPr>
          <p:nvPr/>
        </p:nvSpPr>
        <p:spPr bwMode="auto">
          <a:xfrm>
            <a:off x="7391400" y="2667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9</a:t>
            </a:r>
          </a:p>
        </p:txBody>
      </p:sp>
      <p:sp>
        <p:nvSpPr>
          <p:cNvPr id="17418" name="Oval 1033"/>
          <p:cNvSpPr>
            <a:spLocks noChangeArrowheads="1"/>
          </p:cNvSpPr>
          <p:nvPr/>
        </p:nvSpPr>
        <p:spPr bwMode="auto">
          <a:xfrm>
            <a:off x="7391400" y="33528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10</a:t>
            </a:r>
          </a:p>
        </p:txBody>
      </p:sp>
      <p:sp>
        <p:nvSpPr>
          <p:cNvPr id="17419" name="Oval 1034"/>
          <p:cNvSpPr>
            <a:spLocks noChangeArrowheads="1"/>
          </p:cNvSpPr>
          <p:nvPr/>
        </p:nvSpPr>
        <p:spPr bwMode="auto">
          <a:xfrm>
            <a:off x="54102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12</a:t>
            </a:r>
          </a:p>
        </p:txBody>
      </p:sp>
      <p:sp>
        <p:nvSpPr>
          <p:cNvPr id="17420" name="Oval 1035"/>
          <p:cNvSpPr>
            <a:spLocks noChangeArrowheads="1"/>
          </p:cNvSpPr>
          <p:nvPr/>
        </p:nvSpPr>
        <p:spPr bwMode="auto">
          <a:xfrm>
            <a:off x="64008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13</a:t>
            </a:r>
          </a:p>
        </p:txBody>
      </p:sp>
      <p:sp>
        <p:nvSpPr>
          <p:cNvPr id="17421" name="Oval 1036"/>
          <p:cNvSpPr>
            <a:spLocks noChangeArrowheads="1"/>
          </p:cNvSpPr>
          <p:nvPr/>
        </p:nvSpPr>
        <p:spPr bwMode="auto">
          <a:xfrm>
            <a:off x="5410200" y="36576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15</a:t>
            </a:r>
          </a:p>
        </p:txBody>
      </p:sp>
      <p:sp>
        <p:nvSpPr>
          <p:cNvPr id="17422" name="Oval 1037"/>
          <p:cNvSpPr>
            <a:spLocks noChangeArrowheads="1"/>
          </p:cNvSpPr>
          <p:nvPr/>
        </p:nvSpPr>
        <p:spPr bwMode="auto">
          <a:xfrm>
            <a:off x="5410200" y="42672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16</a:t>
            </a:r>
          </a:p>
        </p:txBody>
      </p:sp>
      <p:sp>
        <p:nvSpPr>
          <p:cNvPr id="17423" name="Oval 1038"/>
          <p:cNvSpPr>
            <a:spLocks noChangeArrowheads="1"/>
          </p:cNvSpPr>
          <p:nvPr/>
        </p:nvSpPr>
        <p:spPr bwMode="auto">
          <a:xfrm>
            <a:off x="6477000" y="4724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18</a:t>
            </a:r>
          </a:p>
        </p:txBody>
      </p:sp>
      <p:sp>
        <p:nvSpPr>
          <p:cNvPr id="17424" name="Oval 1039"/>
          <p:cNvSpPr>
            <a:spLocks noChangeArrowheads="1"/>
          </p:cNvSpPr>
          <p:nvPr/>
        </p:nvSpPr>
        <p:spPr bwMode="auto">
          <a:xfrm>
            <a:off x="6477000" y="5334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20</a:t>
            </a:r>
          </a:p>
        </p:txBody>
      </p:sp>
      <p:cxnSp>
        <p:nvCxnSpPr>
          <p:cNvPr id="17425" name="AutoShape 1040"/>
          <p:cNvCxnSpPr>
            <a:cxnSpLocks noChangeShapeType="1"/>
            <a:stCxn id="17413" idx="4"/>
            <a:endCxn id="17414" idx="0"/>
          </p:cNvCxnSpPr>
          <p:nvPr/>
        </p:nvCxnSpPr>
        <p:spPr bwMode="auto">
          <a:xfrm>
            <a:off x="6743700" y="1143000"/>
            <a:ext cx="0"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6" name="AutoShape 1041"/>
          <p:cNvCxnSpPr>
            <a:cxnSpLocks noChangeShapeType="1"/>
            <a:stCxn id="17414" idx="4"/>
            <a:endCxn id="17415" idx="0"/>
          </p:cNvCxnSpPr>
          <p:nvPr/>
        </p:nvCxnSpPr>
        <p:spPr bwMode="auto">
          <a:xfrm>
            <a:off x="6743700" y="1771650"/>
            <a:ext cx="0" cy="190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7" name="AutoShape 1042"/>
          <p:cNvCxnSpPr>
            <a:cxnSpLocks noChangeShapeType="1"/>
            <a:stCxn id="17415" idx="6"/>
            <a:endCxn id="17416" idx="2"/>
          </p:cNvCxnSpPr>
          <p:nvPr/>
        </p:nvCxnSpPr>
        <p:spPr bwMode="auto">
          <a:xfrm>
            <a:off x="7029450" y="2171700"/>
            <a:ext cx="3429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8" name="AutoShape 1043"/>
          <p:cNvCxnSpPr>
            <a:cxnSpLocks noChangeShapeType="1"/>
            <a:stCxn id="17416" idx="4"/>
            <a:endCxn id="17417" idx="0"/>
          </p:cNvCxnSpPr>
          <p:nvPr/>
        </p:nvCxnSpPr>
        <p:spPr bwMode="auto">
          <a:xfrm>
            <a:off x="7658100" y="2381250"/>
            <a:ext cx="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9" name="AutoShape 1044"/>
          <p:cNvCxnSpPr>
            <a:cxnSpLocks noChangeShapeType="1"/>
            <a:stCxn id="17417" idx="4"/>
            <a:endCxn id="17418" idx="0"/>
          </p:cNvCxnSpPr>
          <p:nvPr/>
        </p:nvCxnSpPr>
        <p:spPr bwMode="auto">
          <a:xfrm>
            <a:off x="7658100" y="30480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0" name="Oval 1045"/>
          <p:cNvSpPr>
            <a:spLocks noChangeArrowheads="1"/>
          </p:cNvSpPr>
          <p:nvPr/>
        </p:nvSpPr>
        <p:spPr bwMode="auto">
          <a:xfrm>
            <a:off x="6477000" y="5867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21</a:t>
            </a:r>
          </a:p>
        </p:txBody>
      </p:sp>
      <p:cxnSp>
        <p:nvCxnSpPr>
          <p:cNvPr id="17431" name="AutoShape 1046"/>
          <p:cNvCxnSpPr>
            <a:cxnSpLocks noChangeShapeType="1"/>
            <a:stCxn id="17418" idx="4"/>
            <a:endCxn id="17423" idx="7"/>
          </p:cNvCxnSpPr>
          <p:nvPr/>
        </p:nvCxnSpPr>
        <p:spPr bwMode="auto">
          <a:xfrm flipH="1">
            <a:off x="6932613" y="3733800"/>
            <a:ext cx="725487" cy="10461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2" name="AutoShape 1047"/>
          <p:cNvCxnSpPr>
            <a:cxnSpLocks noChangeShapeType="1"/>
            <a:stCxn id="17415" idx="2"/>
            <a:endCxn id="17419" idx="0"/>
          </p:cNvCxnSpPr>
          <p:nvPr/>
        </p:nvCxnSpPr>
        <p:spPr bwMode="auto">
          <a:xfrm flipH="1">
            <a:off x="5676900" y="2171700"/>
            <a:ext cx="781050" cy="628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3" name="AutoShape 1048"/>
          <p:cNvCxnSpPr>
            <a:cxnSpLocks noChangeShapeType="1"/>
            <a:stCxn id="17419" idx="4"/>
            <a:endCxn id="17421" idx="0"/>
          </p:cNvCxnSpPr>
          <p:nvPr/>
        </p:nvCxnSpPr>
        <p:spPr bwMode="auto">
          <a:xfrm>
            <a:off x="5676900" y="3219450"/>
            <a:ext cx="0" cy="438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4" name="AutoShape 1049"/>
          <p:cNvCxnSpPr>
            <a:cxnSpLocks noChangeShapeType="1"/>
            <a:stCxn id="17419" idx="6"/>
            <a:endCxn id="17420" idx="2"/>
          </p:cNvCxnSpPr>
          <p:nvPr/>
        </p:nvCxnSpPr>
        <p:spPr bwMode="auto">
          <a:xfrm>
            <a:off x="5962650" y="3009900"/>
            <a:ext cx="4191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5" name="AutoShape 1050"/>
          <p:cNvCxnSpPr>
            <a:cxnSpLocks noChangeShapeType="1"/>
            <a:stCxn id="17420" idx="3"/>
            <a:endCxn id="17421" idx="6"/>
          </p:cNvCxnSpPr>
          <p:nvPr/>
        </p:nvCxnSpPr>
        <p:spPr bwMode="auto">
          <a:xfrm flipH="1">
            <a:off x="5943600" y="3163888"/>
            <a:ext cx="534988" cy="684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6" name="AutoShape 1051"/>
          <p:cNvCxnSpPr>
            <a:cxnSpLocks noChangeShapeType="1"/>
            <a:stCxn id="17421" idx="4"/>
            <a:endCxn id="17422" idx="0"/>
          </p:cNvCxnSpPr>
          <p:nvPr/>
        </p:nvCxnSpPr>
        <p:spPr bwMode="auto">
          <a:xfrm>
            <a:off x="5676900" y="40386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7" name="AutoShape 1052"/>
          <p:cNvCxnSpPr>
            <a:cxnSpLocks noChangeShapeType="1"/>
            <a:stCxn id="17422" idx="5"/>
            <a:endCxn id="17423" idx="1"/>
          </p:cNvCxnSpPr>
          <p:nvPr/>
        </p:nvCxnSpPr>
        <p:spPr bwMode="auto">
          <a:xfrm>
            <a:off x="5865813" y="4592638"/>
            <a:ext cx="688975" cy="187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8" name="AutoShape 1053"/>
          <p:cNvCxnSpPr>
            <a:cxnSpLocks noChangeShapeType="1"/>
            <a:stCxn id="17424" idx="4"/>
            <a:endCxn id="17430" idx="0"/>
          </p:cNvCxnSpPr>
          <p:nvPr/>
        </p:nvCxnSpPr>
        <p:spPr bwMode="auto">
          <a:xfrm>
            <a:off x="6743700" y="5715000"/>
            <a:ext cx="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9" name="AutoShape 1054"/>
          <p:cNvCxnSpPr>
            <a:cxnSpLocks noChangeShapeType="1"/>
            <a:stCxn id="17416" idx="3"/>
            <a:endCxn id="17419" idx="7"/>
          </p:cNvCxnSpPr>
          <p:nvPr/>
        </p:nvCxnSpPr>
        <p:spPr bwMode="auto">
          <a:xfrm flipH="1">
            <a:off x="5865813" y="2325688"/>
            <a:ext cx="1603375"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0" name="Freeform 1055"/>
          <p:cNvSpPr>
            <a:spLocks/>
          </p:cNvSpPr>
          <p:nvPr/>
        </p:nvSpPr>
        <p:spPr bwMode="auto">
          <a:xfrm>
            <a:off x="7010400" y="1308100"/>
            <a:ext cx="1765300" cy="3568700"/>
          </a:xfrm>
          <a:custGeom>
            <a:avLst/>
            <a:gdLst>
              <a:gd name="T0" fmla="*/ 0 w 1112"/>
              <a:gd name="T1" fmla="*/ 3568700 h 2248"/>
              <a:gd name="T2" fmla="*/ 1524000 w 1112"/>
              <a:gd name="T3" fmla="*/ 2425700 h 2248"/>
              <a:gd name="T4" fmla="*/ 1447800 w 1112"/>
              <a:gd name="T5" fmla="*/ 368300 h 2248"/>
              <a:gd name="T6" fmla="*/ 0 w 1112"/>
              <a:gd name="T7" fmla="*/ 215900 h 2248"/>
              <a:gd name="T8" fmla="*/ 0 60000 65536"/>
              <a:gd name="T9" fmla="*/ 0 60000 65536"/>
              <a:gd name="T10" fmla="*/ 0 60000 65536"/>
              <a:gd name="T11" fmla="*/ 0 60000 65536"/>
              <a:gd name="T12" fmla="*/ 0 w 1112"/>
              <a:gd name="T13" fmla="*/ 0 h 2248"/>
              <a:gd name="T14" fmla="*/ 1112 w 1112"/>
              <a:gd name="T15" fmla="*/ 2248 h 2248"/>
            </a:gdLst>
            <a:ahLst/>
            <a:cxnLst>
              <a:cxn ang="T8">
                <a:pos x="T0" y="T1"/>
              </a:cxn>
              <a:cxn ang="T9">
                <a:pos x="T2" y="T3"/>
              </a:cxn>
              <a:cxn ang="T10">
                <a:pos x="T4" y="T5"/>
              </a:cxn>
              <a:cxn ang="T11">
                <a:pos x="T6" y="T7"/>
              </a:cxn>
            </a:cxnLst>
            <a:rect l="T12" t="T13" r="T14" b="T15"/>
            <a:pathLst>
              <a:path w="1112" h="2248">
                <a:moveTo>
                  <a:pt x="0" y="2248"/>
                </a:moveTo>
                <a:cubicBezTo>
                  <a:pt x="404" y="2056"/>
                  <a:pt x="808" y="1864"/>
                  <a:pt x="960" y="1528"/>
                </a:cubicBezTo>
                <a:cubicBezTo>
                  <a:pt x="1112" y="1192"/>
                  <a:pt x="1072" y="464"/>
                  <a:pt x="912" y="232"/>
                </a:cubicBezTo>
                <a:cubicBezTo>
                  <a:pt x="752" y="0"/>
                  <a:pt x="152" y="152"/>
                  <a:pt x="0"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7441" name="Freeform 1056"/>
          <p:cNvSpPr>
            <a:spLocks/>
          </p:cNvSpPr>
          <p:nvPr/>
        </p:nvSpPr>
        <p:spPr bwMode="auto">
          <a:xfrm>
            <a:off x="4559300" y="1600200"/>
            <a:ext cx="1917700" cy="3975100"/>
          </a:xfrm>
          <a:custGeom>
            <a:avLst/>
            <a:gdLst>
              <a:gd name="T0" fmla="*/ 1917700 w 1208"/>
              <a:gd name="T1" fmla="*/ 0 h 2504"/>
              <a:gd name="T2" fmla="*/ 317500 w 1208"/>
              <a:gd name="T3" fmla="*/ 990600 h 2504"/>
              <a:gd name="T4" fmla="*/ 165100 w 1208"/>
              <a:gd name="T5" fmla="*/ 2895600 h 2504"/>
              <a:gd name="T6" fmla="*/ 1308100 w 1208"/>
              <a:gd name="T7" fmla="*/ 3810000 h 2504"/>
              <a:gd name="T8" fmla="*/ 1917700 w 1208"/>
              <a:gd name="T9" fmla="*/ 3886200 h 2504"/>
              <a:gd name="T10" fmla="*/ 0 60000 65536"/>
              <a:gd name="T11" fmla="*/ 0 60000 65536"/>
              <a:gd name="T12" fmla="*/ 0 60000 65536"/>
              <a:gd name="T13" fmla="*/ 0 60000 65536"/>
              <a:gd name="T14" fmla="*/ 0 60000 65536"/>
              <a:gd name="T15" fmla="*/ 0 w 1208"/>
              <a:gd name="T16" fmla="*/ 0 h 2504"/>
              <a:gd name="T17" fmla="*/ 1208 w 1208"/>
              <a:gd name="T18" fmla="*/ 2504 h 2504"/>
            </a:gdLst>
            <a:ahLst/>
            <a:cxnLst>
              <a:cxn ang="T10">
                <a:pos x="T0" y="T1"/>
              </a:cxn>
              <a:cxn ang="T11">
                <a:pos x="T2" y="T3"/>
              </a:cxn>
              <a:cxn ang="T12">
                <a:pos x="T4" y="T5"/>
              </a:cxn>
              <a:cxn ang="T13">
                <a:pos x="T6" y="T7"/>
              </a:cxn>
              <a:cxn ang="T14">
                <a:pos x="T8" y="T9"/>
              </a:cxn>
            </a:cxnLst>
            <a:rect l="T15" t="T16" r="T17" b="T18"/>
            <a:pathLst>
              <a:path w="1208" h="2504">
                <a:moveTo>
                  <a:pt x="1208" y="0"/>
                </a:moveTo>
                <a:cubicBezTo>
                  <a:pt x="796" y="160"/>
                  <a:pt x="384" y="320"/>
                  <a:pt x="200" y="624"/>
                </a:cubicBezTo>
                <a:cubicBezTo>
                  <a:pt x="16" y="928"/>
                  <a:pt x="0" y="1528"/>
                  <a:pt x="104" y="1824"/>
                </a:cubicBezTo>
                <a:cubicBezTo>
                  <a:pt x="208" y="2120"/>
                  <a:pt x="640" y="2296"/>
                  <a:pt x="824" y="2400"/>
                </a:cubicBezTo>
                <a:cubicBezTo>
                  <a:pt x="1008" y="2504"/>
                  <a:pt x="1144" y="2440"/>
                  <a:pt x="1208" y="244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cxnSp>
        <p:nvCxnSpPr>
          <p:cNvPr id="17442" name="AutoShape 1057"/>
          <p:cNvCxnSpPr>
            <a:cxnSpLocks noChangeShapeType="1"/>
            <a:stCxn id="17420" idx="4"/>
            <a:endCxn id="17423" idx="0"/>
          </p:cNvCxnSpPr>
          <p:nvPr/>
        </p:nvCxnSpPr>
        <p:spPr bwMode="auto">
          <a:xfrm>
            <a:off x="6667500" y="3219450"/>
            <a:ext cx="76200" cy="150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Text Box 59"/>
          <p:cNvSpPr txBox="1">
            <a:spLocks noChangeArrowheads="1"/>
          </p:cNvSpPr>
          <p:nvPr/>
        </p:nvSpPr>
        <p:spPr bwMode="auto">
          <a:xfrm>
            <a:off x="6061075" y="3903663"/>
            <a:ext cx="539750" cy="457200"/>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R1</a:t>
            </a:r>
          </a:p>
        </p:txBody>
      </p:sp>
      <p:sp>
        <p:nvSpPr>
          <p:cNvPr id="36" name="Text Box 59"/>
          <p:cNvSpPr txBox="1">
            <a:spLocks noChangeArrowheads="1"/>
          </p:cNvSpPr>
          <p:nvPr/>
        </p:nvSpPr>
        <p:spPr bwMode="auto">
          <a:xfrm>
            <a:off x="5822157" y="3124292"/>
            <a:ext cx="539750" cy="457200"/>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R2</a:t>
            </a:r>
            <a:endParaRPr lang="en-US" altLang="en-US" i="0" u="none" dirty="0"/>
          </a:p>
        </p:txBody>
      </p:sp>
      <p:sp>
        <p:nvSpPr>
          <p:cNvPr id="39" name="Text Box 59"/>
          <p:cNvSpPr txBox="1">
            <a:spLocks noChangeArrowheads="1"/>
          </p:cNvSpPr>
          <p:nvPr/>
        </p:nvSpPr>
        <p:spPr bwMode="auto">
          <a:xfrm>
            <a:off x="6895572" y="3276600"/>
            <a:ext cx="543739" cy="461665"/>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R3</a:t>
            </a:r>
            <a:endParaRPr lang="en-US" altLang="en-US" i="0" u="none" dirty="0"/>
          </a:p>
        </p:txBody>
      </p:sp>
      <p:sp>
        <p:nvSpPr>
          <p:cNvPr id="40" name="Text Box 59"/>
          <p:cNvSpPr txBox="1">
            <a:spLocks noChangeArrowheads="1"/>
          </p:cNvSpPr>
          <p:nvPr/>
        </p:nvSpPr>
        <p:spPr bwMode="auto">
          <a:xfrm>
            <a:off x="6061075" y="2228056"/>
            <a:ext cx="543739" cy="461665"/>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R4</a:t>
            </a:r>
            <a:endParaRPr lang="en-US" altLang="en-US" i="0" u="none" dirty="0"/>
          </a:p>
        </p:txBody>
      </p:sp>
      <p:sp>
        <p:nvSpPr>
          <p:cNvPr id="41" name="Text Box 59"/>
          <p:cNvSpPr txBox="1">
            <a:spLocks noChangeArrowheads="1"/>
          </p:cNvSpPr>
          <p:nvPr/>
        </p:nvSpPr>
        <p:spPr bwMode="auto">
          <a:xfrm>
            <a:off x="7769753" y="1527266"/>
            <a:ext cx="543739" cy="461665"/>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R5</a:t>
            </a:r>
            <a:endParaRPr lang="en-US" altLang="en-US" i="0" u="none" dirty="0"/>
          </a:p>
        </p:txBody>
      </p:sp>
      <p:sp>
        <p:nvSpPr>
          <p:cNvPr id="42" name="Text Box 59"/>
          <p:cNvSpPr txBox="1">
            <a:spLocks noChangeArrowheads="1"/>
          </p:cNvSpPr>
          <p:nvPr/>
        </p:nvSpPr>
        <p:spPr bwMode="auto">
          <a:xfrm>
            <a:off x="4285192" y="1874528"/>
            <a:ext cx="539750" cy="457200"/>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R6</a:t>
            </a:r>
            <a:endParaRPr lang="en-US" altLang="en-US" i="0" u="none" dirty="0"/>
          </a:p>
        </p:txBody>
      </p:sp>
      <p:sp>
        <p:nvSpPr>
          <p:cNvPr id="44" name="TextBox 43"/>
          <p:cNvSpPr txBox="1"/>
          <p:nvPr/>
        </p:nvSpPr>
        <p:spPr>
          <a:xfrm>
            <a:off x="734987" y="1854368"/>
            <a:ext cx="2939009" cy="1015663"/>
          </a:xfrm>
          <a:prstGeom prst="rect">
            <a:avLst/>
          </a:prstGeom>
          <a:solidFill>
            <a:srgbClr val="F3E3F9"/>
          </a:solidFill>
          <a:ln>
            <a:solidFill>
              <a:srgbClr val="0070C0"/>
            </a:solidFill>
          </a:ln>
        </p:spPr>
        <p:txBody>
          <a:bodyPr wrap="square" rtlCol="0">
            <a:spAutoFit/>
          </a:bodyPr>
          <a:lstStyle/>
          <a:p>
            <a:r>
              <a:rPr lang="en-AU" sz="2000" b="1" dirty="0" smtClean="0"/>
              <a:t>13 nodes:</a:t>
            </a:r>
          </a:p>
          <a:p>
            <a:r>
              <a:rPr lang="en-AU" sz="2000" b="1" dirty="0" smtClean="0"/>
              <a:t>3, 4, 6, 7, 9, 10, 12, 13, 15, 16, 18, 20, 21</a:t>
            </a:r>
            <a:endParaRPr lang="en-AU" sz="2000" b="1" dirty="0"/>
          </a:p>
        </p:txBody>
      </p:sp>
      <p:sp>
        <p:nvSpPr>
          <p:cNvPr id="45" name="TextBox 44"/>
          <p:cNvSpPr txBox="1"/>
          <p:nvPr/>
        </p:nvSpPr>
        <p:spPr>
          <a:xfrm>
            <a:off x="748208" y="3505994"/>
            <a:ext cx="2925788" cy="707886"/>
          </a:xfrm>
          <a:prstGeom prst="rect">
            <a:avLst/>
          </a:prstGeom>
          <a:solidFill>
            <a:schemeClr val="accent5">
              <a:lumMod val="20000"/>
              <a:lumOff val="80000"/>
            </a:schemeClr>
          </a:solidFill>
          <a:ln>
            <a:solidFill>
              <a:srgbClr val="0070C0"/>
            </a:solidFill>
          </a:ln>
        </p:spPr>
        <p:txBody>
          <a:bodyPr wrap="square" rtlCol="0">
            <a:spAutoFit/>
          </a:bodyPr>
          <a:lstStyle/>
          <a:p>
            <a:r>
              <a:rPr lang="en-AU" sz="2000" b="1" dirty="0" smtClean="0"/>
              <a:t> 5 predicate nodes: 4, 6, 7, 12, 13</a:t>
            </a:r>
            <a:endParaRPr lang="en-AU" sz="2000" b="1" dirty="0"/>
          </a:p>
        </p:txBody>
      </p:sp>
    </p:spTree>
    <p:extLst>
      <p:ext uri="{BB962C8B-B14F-4D97-AF65-F5344CB8AC3E}">
        <p14:creationId xmlns:p14="http://schemas.microsoft.com/office/powerpoint/2010/main" val="2478064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5233020"/>
            <a:ext cx="9144000" cy="16583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411" name="Rectangle 1026"/>
          <p:cNvSpPr>
            <a:spLocks noGrp="1" noChangeArrowheads="1"/>
          </p:cNvSpPr>
          <p:nvPr>
            <p:ph type="title"/>
          </p:nvPr>
        </p:nvSpPr>
        <p:spPr>
          <a:xfrm>
            <a:off x="238902" y="100806"/>
            <a:ext cx="8763000" cy="762000"/>
          </a:xfrm>
          <a:solidFill>
            <a:schemeClr val="bg1"/>
          </a:solidFill>
        </p:spPr>
        <p:txBody>
          <a:bodyPr>
            <a:normAutofit/>
          </a:bodyPr>
          <a:lstStyle/>
          <a:p>
            <a:r>
              <a:rPr lang="en-US" altLang="en-US" dirty="0" err="1"/>
              <a:t>Cyclomatic</a:t>
            </a:r>
            <a:r>
              <a:rPr lang="en-US" altLang="en-US" sz="3600" dirty="0" smtClean="0"/>
              <a:t> complexity</a:t>
            </a:r>
          </a:p>
        </p:txBody>
      </p:sp>
      <p:sp>
        <p:nvSpPr>
          <p:cNvPr id="17413" name="Oval 1028"/>
          <p:cNvSpPr>
            <a:spLocks noChangeArrowheads="1"/>
          </p:cNvSpPr>
          <p:nvPr/>
        </p:nvSpPr>
        <p:spPr bwMode="auto">
          <a:xfrm>
            <a:off x="6477000" y="762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3</a:t>
            </a:r>
          </a:p>
        </p:txBody>
      </p:sp>
      <p:sp>
        <p:nvSpPr>
          <p:cNvPr id="17414" name="Oval 1029"/>
          <p:cNvSpPr>
            <a:spLocks noChangeArrowheads="1"/>
          </p:cNvSpPr>
          <p:nvPr/>
        </p:nvSpPr>
        <p:spPr bwMode="auto">
          <a:xfrm>
            <a:off x="6477000" y="13716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4</a:t>
            </a:r>
          </a:p>
        </p:txBody>
      </p:sp>
      <p:sp>
        <p:nvSpPr>
          <p:cNvPr id="17415" name="Oval 1030"/>
          <p:cNvSpPr>
            <a:spLocks noChangeArrowheads="1"/>
          </p:cNvSpPr>
          <p:nvPr/>
        </p:nvSpPr>
        <p:spPr bwMode="auto">
          <a:xfrm>
            <a:off x="64770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6</a:t>
            </a:r>
          </a:p>
        </p:txBody>
      </p:sp>
      <p:sp>
        <p:nvSpPr>
          <p:cNvPr id="17416" name="Oval 1031"/>
          <p:cNvSpPr>
            <a:spLocks noChangeArrowheads="1"/>
          </p:cNvSpPr>
          <p:nvPr/>
        </p:nvSpPr>
        <p:spPr bwMode="auto">
          <a:xfrm>
            <a:off x="73914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7</a:t>
            </a:r>
          </a:p>
        </p:txBody>
      </p:sp>
      <p:sp>
        <p:nvSpPr>
          <p:cNvPr id="17417" name="Oval 1032"/>
          <p:cNvSpPr>
            <a:spLocks noChangeArrowheads="1"/>
          </p:cNvSpPr>
          <p:nvPr/>
        </p:nvSpPr>
        <p:spPr bwMode="auto">
          <a:xfrm>
            <a:off x="7391400" y="2667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9</a:t>
            </a:r>
          </a:p>
        </p:txBody>
      </p:sp>
      <p:sp>
        <p:nvSpPr>
          <p:cNvPr id="17418" name="Oval 1033"/>
          <p:cNvSpPr>
            <a:spLocks noChangeArrowheads="1"/>
          </p:cNvSpPr>
          <p:nvPr/>
        </p:nvSpPr>
        <p:spPr bwMode="auto">
          <a:xfrm>
            <a:off x="7391400" y="33528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10</a:t>
            </a:r>
          </a:p>
        </p:txBody>
      </p:sp>
      <p:sp>
        <p:nvSpPr>
          <p:cNvPr id="17419" name="Oval 1034"/>
          <p:cNvSpPr>
            <a:spLocks noChangeArrowheads="1"/>
          </p:cNvSpPr>
          <p:nvPr/>
        </p:nvSpPr>
        <p:spPr bwMode="auto">
          <a:xfrm>
            <a:off x="54102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12</a:t>
            </a:r>
          </a:p>
        </p:txBody>
      </p:sp>
      <p:sp>
        <p:nvSpPr>
          <p:cNvPr id="17420" name="Oval 1035"/>
          <p:cNvSpPr>
            <a:spLocks noChangeArrowheads="1"/>
          </p:cNvSpPr>
          <p:nvPr/>
        </p:nvSpPr>
        <p:spPr bwMode="auto">
          <a:xfrm>
            <a:off x="64008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13</a:t>
            </a:r>
          </a:p>
        </p:txBody>
      </p:sp>
      <p:sp>
        <p:nvSpPr>
          <p:cNvPr id="17421" name="Oval 1036"/>
          <p:cNvSpPr>
            <a:spLocks noChangeArrowheads="1"/>
          </p:cNvSpPr>
          <p:nvPr/>
        </p:nvSpPr>
        <p:spPr bwMode="auto">
          <a:xfrm>
            <a:off x="5410200" y="36576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15</a:t>
            </a:r>
          </a:p>
        </p:txBody>
      </p:sp>
      <p:sp>
        <p:nvSpPr>
          <p:cNvPr id="17422" name="Oval 1037"/>
          <p:cNvSpPr>
            <a:spLocks noChangeArrowheads="1"/>
          </p:cNvSpPr>
          <p:nvPr/>
        </p:nvSpPr>
        <p:spPr bwMode="auto">
          <a:xfrm>
            <a:off x="5410200" y="42672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16</a:t>
            </a:r>
          </a:p>
        </p:txBody>
      </p:sp>
      <p:sp>
        <p:nvSpPr>
          <p:cNvPr id="17423" name="Oval 1038"/>
          <p:cNvSpPr>
            <a:spLocks noChangeArrowheads="1"/>
          </p:cNvSpPr>
          <p:nvPr/>
        </p:nvSpPr>
        <p:spPr bwMode="auto">
          <a:xfrm>
            <a:off x="6477000" y="4724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18</a:t>
            </a:r>
          </a:p>
        </p:txBody>
      </p:sp>
      <p:sp>
        <p:nvSpPr>
          <p:cNvPr id="17424" name="Oval 1039"/>
          <p:cNvSpPr>
            <a:spLocks noChangeArrowheads="1"/>
          </p:cNvSpPr>
          <p:nvPr/>
        </p:nvSpPr>
        <p:spPr bwMode="auto">
          <a:xfrm>
            <a:off x="6477000" y="5334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20</a:t>
            </a:r>
          </a:p>
        </p:txBody>
      </p:sp>
      <p:cxnSp>
        <p:nvCxnSpPr>
          <p:cNvPr id="17425" name="AutoShape 1040"/>
          <p:cNvCxnSpPr>
            <a:cxnSpLocks noChangeShapeType="1"/>
            <a:stCxn id="17413" idx="4"/>
            <a:endCxn id="17414" idx="0"/>
          </p:cNvCxnSpPr>
          <p:nvPr/>
        </p:nvCxnSpPr>
        <p:spPr bwMode="auto">
          <a:xfrm>
            <a:off x="6743700" y="1143000"/>
            <a:ext cx="0"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6" name="AutoShape 1041"/>
          <p:cNvCxnSpPr>
            <a:cxnSpLocks noChangeShapeType="1"/>
            <a:stCxn id="17414" idx="4"/>
            <a:endCxn id="17415" idx="0"/>
          </p:cNvCxnSpPr>
          <p:nvPr/>
        </p:nvCxnSpPr>
        <p:spPr bwMode="auto">
          <a:xfrm>
            <a:off x="6743700" y="1771650"/>
            <a:ext cx="0" cy="190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7" name="AutoShape 1042"/>
          <p:cNvCxnSpPr>
            <a:cxnSpLocks noChangeShapeType="1"/>
            <a:stCxn id="17415" idx="6"/>
            <a:endCxn id="17416" idx="2"/>
          </p:cNvCxnSpPr>
          <p:nvPr/>
        </p:nvCxnSpPr>
        <p:spPr bwMode="auto">
          <a:xfrm>
            <a:off x="7029450" y="2171700"/>
            <a:ext cx="3429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8" name="AutoShape 1043"/>
          <p:cNvCxnSpPr>
            <a:cxnSpLocks noChangeShapeType="1"/>
            <a:stCxn id="17416" idx="4"/>
            <a:endCxn id="17417" idx="0"/>
          </p:cNvCxnSpPr>
          <p:nvPr/>
        </p:nvCxnSpPr>
        <p:spPr bwMode="auto">
          <a:xfrm>
            <a:off x="7658100" y="2381250"/>
            <a:ext cx="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9" name="AutoShape 1044"/>
          <p:cNvCxnSpPr>
            <a:cxnSpLocks noChangeShapeType="1"/>
            <a:stCxn id="17417" idx="4"/>
            <a:endCxn id="17418" idx="0"/>
          </p:cNvCxnSpPr>
          <p:nvPr/>
        </p:nvCxnSpPr>
        <p:spPr bwMode="auto">
          <a:xfrm>
            <a:off x="7658100" y="30480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0" name="Oval 1045"/>
          <p:cNvSpPr>
            <a:spLocks noChangeArrowheads="1"/>
          </p:cNvSpPr>
          <p:nvPr/>
        </p:nvSpPr>
        <p:spPr bwMode="auto">
          <a:xfrm>
            <a:off x="6477000" y="5867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21</a:t>
            </a:r>
          </a:p>
        </p:txBody>
      </p:sp>
      <p:cxnSp>
        <p:nvCxnSpPr>
          <p:cNvPr id="17431" name="AutoShape 1046"/>
          <p:cNvCxnSpPr>
            <a:cxnSpLocks noChangeShapeType="1"/>
            <a:stCxn id="17418" idx="4"/>
            <a:endCxn id="17423" idx="7"/>
          </p:cNvCxnSpPr>
          <p:nvPr/>
        </p:nvCxnSpPr>
        <p:spPr bwMode="auto">
          <a:xfrm flipH="1">
            <a:off x="6932613" y="3733800"/>
            <a:ext cx="725487" cy="10461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2" name="AutoShape 1047"/>
          <p:cNvCxnSpPr>
            <a:cxnSpLocks noChangeShapeType="1"/>
            <a:stCxn id="17415" idx="2"/>
            <a:endCxn id="17419" idx="0"/>
          </p:cNvCxnSpPr>
          <p:nvPr/>
        </p:nvCxnSpPr>
        <p:spPr bwMode="auto">
          <a:xfrm flipH="1">
            <a:off x="5676900" y="2171700"/>
            <a:ext cx="781050" cy="628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3" name="AutoShape 1048"/>
          <p:cNvCxnSpPr>
            <a:cxnSpLocks noChangeShapeType="1"/>
            <a:stCxn id="17419" idx="4"/>
            <a:endCxn id="17421" idx="0"/>
          </p:cNvCxnSpPr>
          <p:nvPr/>
        </p:nvCxnSpPr>
        <p:spPr bwMode="auto">
          <a:xfrm>
            <a:off x="5676900" y="3219450"/>
            <a:ext cx="0" cy="438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4" name="AutoShape 1049"/>
          <p:cNvCxnSpPr>
            <a:cxnSpLocks noChangeShapeType="1"/>
            <a:stCxn id="17419" idx="6"/>
            <a:endCxn id="17420" idx="2"/>
          </p:cNvCxnSpPr>
          <p:nvPr/>
        </p:nvCxnSpPr>
        <p:spPr bwMode="auto">
          <a:xfrm>
            <a:off x="5962650" y="3009900"/>
            <a:ext cx="4191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5" name="AutoShape 1050"/>
          <p:cNvCxnSpPr>
            <a:cxnSpLocks noChangeShapeType="1"/>
            <a:stCxn id="17420" idx="3"/>
            <a:endCxn id="17421" idx="6"/>
          </p:cNvCxnSpPr>
          <p:nvPr/>
        </p:nvCxnSpPr>
        <p:spPr bwMode="auto">
          <a:xfrm flipH="1">
            <a:off x="5943600" y="3163888"/>
            <a:ext cx="534988" cy="684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6" name="AutoShape 1051"/>
          <p:cNvCxnSpPr>
            <a:cxnSpLocks noChangeShapeType="1"/>
            <a:stCxn id="17421" idx="4"/>
            <a:endCxn id="17422" idx="0"/>
          </p:cNvCxnSpPr>
          <p:nvPr/>
        </p:nvCxnSpPr>
        <p:spPr bwMode="auto">
          <a:xfrm>
            <a:off x="5676900" y="40386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7" name="AutoShape 1052"/>
          <p:cNvCxnSpPr>
            <a:cxnSpLocks noChangeShapeType="1"/>
            <a:stCxn id="17422" idx="5"/>
            <a:endCxn id="17423" idx="1"/>
          </p:cNvCxnSpPr>
          <p:nvPr/>
        </p:nvCxnSpPr>
        <p:spPr bwMode="auto">
          <a:xfrm>
            <a:off x="5865813" y="4592638"/>
            <a:ext cx="688975" cy="187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8" name="AutoShape 1053"/>
          <p:cNvCxnSpPr>
            <a:cxnSpLocks noChangeShapeType="1"/>
            <a:stCxn id="17424" idx="4"/>
            <a:endCxn id="17430" idx="0"/>
          </p:cNvCxnSpPr>
          <p:nvPr/>
        </p:nvCxnSpPr>
        <p:spPr bwMode="auto">
          <a:xfrm>
            <a:off x="6743700" y="5715000"/>
            <a:ext cx="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9" name="AutoShape 1054"/>
          <p:cNvCxnSpPr>
            <a:cxnSpLocks noChangeShapeType="1"/>
            <a:stCxn id="17416" idx="3"/>
            <a:endCxn id="17419" idx="7"/>
          </p:cNvCxnSpPr>
          <p:nvPr/>
        </p:nvCxnSpPr>
        <p:spPr bwMode="auto">
          <a:xfrm flipH="1">
            <a:off x="5865813" y="2325688"/>
            <a:ext cx="1603375"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0" name="Freeform 1055"/>
          <p:cNvSpPr>
            <a:spLocks/>
          </p:cNvSpPr>
          <p:nvPr/>
        </p:nvSpPr>
        <p:spPr bwMode="auto">
          <a:xfrm>
            <a:off x="7010400" y="1308100"/>
            <a:ext cx="1765300" cy="3568700"/>
          </a:xfrm>
          <a:custGeom>
            <a:avLst/>
            <a:gdLst>
              <a:gd name="T0" fmla="*/ 0 w 1112"/>
              <a:gd name="T1" fmla="*/ 3568700 h 2248"/>
              <a:gd name="T2" fmla="*/ 1524000 w 1112"/>
              <a:gd name="T3" fmla="*/ 2425700 h 2248"/>
              <a:gd name="T4" fmla="*/ 1447800 w 1112"/>
              <a:gd name="T5" fmla="*/ 368300 h 2248"/>
              <a:gd name="T6" fmla="*/ 0 w 1112"/>
              <a:gd name="T7" fmla="*/ 215900 h 2248"/>
              <a:gd name="T8" fmla="*/ 0 60000 65536"/>
              <a:gd name="T9" fmla="*/ 0 60000 65536"/>
              <a:gd name="T10" fmla="*/ 0 60000 65536"/>
              <a:gd name="T11" fmla="*/ 0 60000 65536"/>
              <a:gd name="T12" fmla="*/ 0 w 1112"/>
              <a:gd name="T13" fmla="*/ 0 h 2248"/>
              <a:gd name="T14" fmla="*/ 1112 w 1112"/>
              <a:gd name="T15" fmla="*/ 2248 h 2248"/>
            </a:gdLst>
            <a:ahLst/>
            <a:cxnLst>
              <a:cxn ang="T8">
                <a:pos x="T0" y="T1"/>
              </a:cxn>
              <a:cxn ang="T9">
                <a:pos x="T2" y="T3"/>
              </a:cxn>
              <a:cxn ang="T10">
                <a:pos x="T4" y="T5"/>
              </a:cxn>
              <a:cxn ang="T11">
                <a:pos x="T6" y="T7"/>
              </a:cxn>
            </a:cxnLst>
            <a:rect l="T12" t="T13" r="T14" b="T15"/>
            <a:pathLst>
              <a:path w="1112" h="2248">
                <a:moveTo>
                  <a:pt x="0" y="2248"/>
                </a:moveTo>
                <a:cubicBezTo>
                  <a:pt x="404" y="2056"/>
                  <a:pt x="808" y="1864"/>
                  <a:pt x="960" y="1528"/>
                </a:cubicBezTo>
                <a:cubicBezTo>
                  <a:pt x="1112" y="1192"/>
                  <a:pt x="1072" y="464"/>
                  <a:pt x="912" y="232"/>
                </a:cubicBezTo>
                <a:cubicBezTo>
                  <a:pt x="752" y="0"/>
                  <a:pt x="152" y="152"/>
                  <a:pt x="0"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7441" name="Freeform 1056"/>
          <p:cNvSpPr>
            <a:spLocks/>
          </p:cNvSpPr>
          <p:nvPr/>
        </p:nvSpPr>
        <p:spPr bwMode="auto">
          <a:xfrm>
            <a:off x="4559300" y="1600200"/>
            <a:ext cx="1917700" cy="3975100"/>
          </a:xfrm>
          <a:custGeom>
            <a:avLst/>
            <a:gdLst>
              <a:gd name="T0" fmla="*/ 1917700 w 1208"/>
              <a:gd name="T1" fmla="*/ 0 h 2504"/>
              <a:gd name="T2" fmla="*/ 317500 w 1208"/>
              <a:gd name="T3" fmla="*/ 990600 h 2504"/>
              <a:gd name="T4" fmla="*/ 165100 w 1208"/>
              <a:gd name="T5" fmla="*/ 2895600 h 2504"/>
              <a:gd name="T6" fmla="*/ 1308100 w 1208"/>
              <a:gd name="T7" fmla="*/ 3810000 h 2504"/>
              <a:gd name="T8" fmla="*/ 1917700 w 1208"/>
              <a:gd name="T9" fmla="*/ 3886200 h 2504"/>
              <a:gd name="T10" fmla="*/ 0 60000 65536"/>
              <a:gd name="T11" fmla="*/ 0 60000 65536"/>
              <a:gd name="T12" fmla="*/ 0 60000 65536"/>
              <a:gd name="T13" fmla="*/ 0 60000 65536"/>
              <a:gd name="T14" fmla="*/ 0 60000 65536"/>
              <a:gd name="T15" fmla="*/ 0 w 1208"/>
              <a:gd name="T16" fmla="*/ 0 h 2504"/>
              <a:gd name="T17" fmla="*/ 1208 w 1208"/>
              <a:gd name="T18" fmla="*/ 2504 h 2504"/>
            </a:gdLst>
            <a:ahLst/>
            <a:cxnLst>
              <a:cxn ang="T10">
                <a:pos x="T0" y="T1"/>
              </a:cxn>
              <a:cxn ang="T11">
                <a:pos x="T2" y="T3"/>
              </a:cxn>
              <a:cxn ang="T12">
                <a:pos x="T4" y="T5"/>
              </a:cxn>
              <a:cxn ang="T13">
                <a:pos x="T6" y="T7"/>
              </a:cxn>
              <a:cxn ang="T14">
                <a:pos x="T8" y="T9"/>
              </a:cxn>
            </a:cxnLst>
            <a:rect l="T15" t="T16" r="T17" b="T18"/>
            <a:pathLst>
              <a:path w="1208" h="2504">
                <a:moveTo>
                  <a:pt x="1208" y="0"/>
                </a:moveTo>
                <a:cubicBezTo>
                  <a:pt x="796" y="160"/>
                  <a:pt x="384" y="320"/>
                  <a:pt x="200" y="624"/>
                </a:cubicBezTo>
                <a:cubicBezTo>
                  <a:pt x="16" y="928"/>
                  <a:pt x="0" y="1528"/>
                  <a:pt x="104" y="1824"/>
                </a:cubicBezTo>
                <a:cubicBezTo>
                  <a:pt x="208" y="2120"/>
                  <a:pt x="640" y="2296"/>
                  <a:pt x="824" y="2400"/>
                </a:cubicBezTo>
                <a:cubicBezTo>
                  <a:pt x="1008" y="2504"/>
                  <a:pt x="1144" y="2440"/>
                  <a:pt x="1208" y="244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cxnSp>
        <p:nvCxnSpPr>
          <p:cNvPr id="17442" name="AutoShape 1057"/>
          <p:cNvCxnSpPr>
            <a:cxnSpLocks noChangeShapeType="1"/>
            <a:stCxn id="17420" idx="4"/>
            <a:endCxn id="17423" idx="0"/>
          </p:cNvCxnSpPr>
          <p:nvPr/>
        </p:nvCxnSpPr>
        <p:spPr bwMode="auto">
          <a:xfrm>
            <a:off x="6667500" y="3219450"/>
            <a:ext cx="76200" cy="150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Text Box 59"/>
          <p:cNvSpPr txBox="1">
            <a:spLocks noChangeArrowheads="1"/>
          </p:cNvSpPr>
          <p:nvPr/>
        </p:nvSpPr>
        <p:spPr bwMode="auto">
          <a:xfrm>
            <a:off x="6061075" y="3903663"/>
            <a:ext cx="539750" cy="457200"/>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a:t>R1</a:t>
            </a:r>
          </a:p>
        </p:txBody>
      </p:sp>
      <p:sp>
        <p:nvSpPr>
          <p:cNvPr id="36" name="Text Box 59"/>
          <p:cNvSpPr txBox="1">
            <a:spLocks noChangeArrowheads="1"/>
          </p:cNvSpPr>
          <p:nvPr/>
        </p:nvSpPr>
        <p:spPr bwMode="auto">
          <a:xfrm>
            <a:off x="5822157" y="3124292"/>
            <a:ext cx="539750" cy="457200"/>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R2</a:t>
            </a:r>
            <a:endParaRPr lang="en-US" altLang="en-US" i="0" u="none" dirty="0"/>
          </a:p>
        </p:txBody>
      </p:sp>
      <p:sp>
        <p:nvSpPr>
          <p:cNvPr id="39" name="Text Box 59"/>
          <p:cNvSpPr txBox="1">
            <a:spLocks noChangeArrowheads="1"/>
          </p:cNvSpPr>
          <p:nvPr/>
        </p:nvSpPr>
        <p:spPr bwMode="auto">
          <a:xfrm>
            <a:off x="6895572" y="3276600"/>
            <a:ext cx="543739" cy="461665"/>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R3</a:t>
            </a:r>
            <a:endParaRPr lang="en-US" altLang="en-US" i="0" u="none" dirty="0"/>
          </a:p>
        </p:txBody>
      </p:sp>
      <p:sp>
        <p:nvSpPr>
          <p:cNvPr id="40" name="Text Box 59"/>
          <p:cNvSpPr txBox="1">
            <a:spLocks noChangeArrowheads="1"/>
          </p:cNvSpPr>
          <p:nvPr/>
        </p:nvSpPr>
        <p:spPr bwMode="auto">
          <a:xfrm>
            <a:off x="6061075" y="2228056"/>
            <a:ext cx="543739" cy="461665"/>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R4</a:t>
            </a:r>
            <a:endParaRPr lang="en-US" altLang="en-US" i="0" u="none" dirty="0"/>
          </a:p>
        </p:txBody>
      </p:sp>
      <p:sp>
        <p:nvSpPr>
          <p:cNvPr id="41" name="Text Box 59"/>
          <p:cNvSpPr txBox="1">
            <a:spLocks noChangeArrowheads="1"/>
          </p:cNvSpPr>
          <p:nvPr/>
        </p:nvSpPr>
        <p:spPr bwMode="auto">
          <a:xfrm>
            <a:off x="7769753" y="1527266"/>
            <a:ext cx="543739" cy="461665"/>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R5</a:t>
            </a:r>
            <a:endParaRPr lang="en-US" altLang="en-US" i="0" u="none" dirty="0"/>
          </a:p>
        </p:txBody>
      </p:sp>
      <p:sp>
        <p:nvSpPr>
          <p:cNvPr id="42" name="Text Box 59"/>
          <p:cNvSpPr txBox="1">
            <a:spLocks noChangeArrowheads="1"/>
          </p:cNvSpPr>
          <p:nvPr/>
        </p:nvSpPr>
        <p:spPr bwMode="auto">
          <a:xfrm>
            <a:off x="5342714" y="1267222"/>
            <a:ext cx="539750" cy="457200"/>
          </a:xfrm>
          <a:prstGeom prst="rect">
            <a:avLst/>
          </a:prstGeom>
          <a:solidFill>
            <a:srgbClr val="D5FCFF"/>
          </a:solidFill>
          <a:ln>
            <a:noFill/>
          </a:ln>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i="0" u="none" dirty="0" smtClean="0"/>
              <a:t>R6</a:t>
            </a:r>
            <a:endParaRPr lang="en-US" altLang="en-US" i="0" u="none" dirty="0"/>
          </a:p>
        </p:txBody>
      </p:sp>
      <p:sp>
        <p:nvSpPr>
          <p:cNvPr id="2" name="Rectangle 1"/>
          <p:cNvSpPr/>
          <p:nvPr/>
        </p:nvSpPr>
        <p:spPr>
          <a:xfrm>
            <a:off x="238902" y="916045"/>
            <a:ext cx="4572000" cy="5632311"/>
          </a:xfrm>
          <a:prstGeom prst="rect">
            <a:avLst/>
          </a:prstGeom>
        </p:spPr>
        <p:txBody>
          <a:bodyPr>
            <a:spAutoFit/>
          </a:bodyPr>
          <a:lstStyle/>
          <a:p>
            <a:pPr>
              <a:lnSpc>
                <a:spcPct val="90000"/>
              </a:lnSpc>
            </a:pPr>
            <a:r>
              <a:rPr lang="en-US" altLang="en-US" sz="2400" dirty="0"/>
              <a:t>Can be computed</a:t>
            </a:r>
            <a:r>
              <a:rPr lang="en-US" altLang="en-US" sz="2400" dirty="0">
                <a:solidFill>
                  <a:srgbClr val="0070C0"/>
                </a:solidFill>
              </a:rPr>
              <a:t> </a:t>
            </a:r>
            <a:r>
              <a:rPr lang="en-US" altLang="en-US" sz="2400" u="sng" dirty="0">
                <a:solidFill>
                  <a:srgbClr val="0070C0"/>
                </a:solidFill>
              </a:rPr>
              <a:t>three</a:t>
            </a:r>
            <a:r>
              <a:rPr lang="en-US" altLang="en-US" sz="2400" dirty="0">
                <a:solidFill>
                  <a:srgbClr val="0070C0"/>
                </a:solidFill>
              </a:rPr>
              <a:t> </a:t>
            </a:r>
            <a:r>
              <a:rPr lang="en-US" altLang="en-US" sz="2400" dirty="0"/>
              <a:t>ways</a:t>
            </a:r>
          </a:p>
          <a:p>
            <a:pPr lvl="1">
              <a:lnSpc>
                <a:spcPct val="90000"/>
              </a:lnSpc>
            </a:pPr>
            <a:r>
              <a:rPr lang="en-US" altLang="en-US" sz="2000" dirty="0"/>
              <a:t>The number of </a:t>
            </a:r>
            <a:r>
              <a:rPr lang="en-US" altLang="en-US" sz="2000" dirty="0" smtClean="0"/>
              <a:t>regions</a:t>
            </a:r>
            <a:endParaRPr lang="en-US" altLang="en-US" sz="2000" dirty="0"/>
          </a:p>
          <a:p>
            <a:pPr lvl="1">
              <a:lnSpc>
                <a:spcPct val="90000"/>
              </a:lnSpc>
            </a:pPr>
            <a:r>
              <a:rPr lang="en-US" altLang="en-US" sz="2000" dirty="0"/>
              <a:t>V(G) = E – N + 2, where E is the number of edges and N is the number of nodes in graph G</a:t>
            </a:r>
          </a:p>
          <a:p>
            <a:pPr lvl="1">
              <a:lnSpc>
                <a:spcPct val="90000"/>
              </a:lnSpc>
            </a:pPr>
            <a:r>
              <a:rPr lang="en-US" altLang="en-US" sz="2000" dirty="0"/>
              <a:t>V(G) = P + 1, where P is the number of predicate nodes in the flow graph G</a:t>
            </a:r>
          </a:p>
          <a:p>
            <a:pPr>
              <a:lnSpc>
                <a:spcPct val="90000"/>
              </a:lnSpc>
            </a:pPr>
            <a:endParaRPr lang="en-US" altLang="en-US" sz="2000" dirty="0" smtClean="0"/>
          </a:p>
          <a:p>
            <a:pPr>
              <a:lnSpc>
                <a:spcPct val="90000"/>
              </a:lnSpc>
            </a:pPr>
            <a:endParaRPr lang="en-US" altLang="en-US" sz="2000" dirty="0"/>
          </a:p>
          <a:p>
            <a:pPr>
              <a:lnSpc>
                <a:spcPct val="90000"/>
              </a:lnSpc>
            </a:pPr>
            <a:r>
              <a:rPr lang="en-US" altLang="en-US" sz="2400" dirty="0" smtClean="0"/>
              <a:t>Results </a:t>
            </a:r>
            <a:r>
              <a:rPr lang="en-US" altLang="en-US" sz="2400" dirty="0"/>
              <a:t>in the following equations for the example flow </a:t>
            </a:r>
            <a:r>
              <a:rPr lang="en-US" altLang="en-US" sz="2400" dirty="0" smtClean="0"/>
              <a:t>graph</a:t>
            </a:r>
          </a:p>
          <a:p>
            <a:pPr>
              <a:lnSpc>
                <a:spcPct val="90000"/>
              </a:lnSpc>
            </a:pPr>
            <a:endParaRPr lang="en-US" altLang="en-US" sz="2400" dirty="0"/>
          </a:p>
          <a:p>
            <a:pPr>
              <a:lnSpc>
                <a:spcPct val="90000"/>
              </a:lnSpc>
            </a:pPr>
            <a:r>
              <a:rPr lang="en-US" altLang="en-US" sz="2000" dirty="0" smtClean="0"/>
              <a:t>Number </a:t>
            </a:r>
            <a:r>
              <a:rPr lang="en-US" altLang="en-US" sz="2000" dirty="0"/>
              <a:t>of regions = </a:t>
            </a:r>
            <a:r>
              <a:rPr lang="en-US" altLang="en-US" sz="2000" dirty="0" smtClean="0"/>
              <a:t>6</a:t>
            </a:r>
          </a:p>
          <a:p>
            <a:pPr>
              <a:lnSpc>
                <a:spcPct val="90000"/>
              </a:lnSpc>
            </a:pPr>
            <a:endParaRPr lang="en-US" altLang="en-US" sz="2000" dirty="0"/>
          </a:p>
          <a:p>
            <a:pPr>
              <a:lnSpc>
                <a:spcPct val="90000"/>
              </a:lnSpc>
            </a:pPr>
            <a:r>
              <a:rPr lang="en-US" altLang="en-US" sz="2000" dirty="0" smtClean="0"/>
              <a:t>V(G</a:t>
            </a:r>
            <a:r>
              <a:rPr lang="en-US" altLang="en-US" sz="2000" dirty="0"/>
              <a:t>) = </a:t>
            </a:r>
            <a:r>
              <a:rPr lang="en-US" altLang="en-US" sz="2000" dirty="0" smtClean="0"/>
              <a:t>17 </a:t>
            </a:r>
            <a:r>
              <a:rPr lang="en-US" altLang="en-US" sz="2000" dirty="0"/>
              <a:t>edges – </a:t>
            </a:r>
            <a:r>
              <a:rPr lang="en-US" altLang="en-US" sz="2000" dirty="0" smtClean="0"/>
              <a:t>13 </a:t>
            </a:r>
            <a:r>
              <a:rPr lang="en-US" altLang="en-US" sz="2000" dirty="0"/>
              <a:t>nodes + 2 = </a:t>
            </a:r>
            <a:r>
              <a:rPr lang="en-US" altLang="en-US" sz="2000" dirty="0" smtClean="0"/>
              <a:t>6</a:t>
            </a:r>
          </a:p>
          <a:p>
            <a:pPr>
              <a:lnSpc>
                <a:spcPct val="90000"/>
              </a:lnSpc>
            </a:pPr>
            <a:endParaRPr lang="en-US" altLang="en-US" sz="2000" dirty="0"/>
          </a:p>
          <a:p>
            <a:pPr>
              <a:lnSpc>
                <a:spcPct val="90000"/>
              </a:lnSpc>
            </a:pPr>
            <a:r>
              <a:rPr lang="en-US" altLang="en-US" sz="2000" dirty="0" smtClean="0"/>
              <a:t>V(G</a:t>
            </a:r>
            <a:r>
              <a:rPr lang="en-US" altLang="en-US" sz="2000" dirty="0"/>
              <a:t>) = </a:t>
            </a:r>
            <a:r>
              <a:rPr lang="en-US" altLang="en-US" sz="2000" dirty="0" smtClean="0"/>
              <a:t>5 </a:t>
            </a:r>
            <a:r>
              <a:rPr lang="en-US" altLang="en-US" sz="2000" dirty="0"/>
              <a:t>predicate nodes + 1 = </a:t>
            </a:r>
            <a:r>
              <a:rPr lang="en-US" altLang="en-US" sz="2000" dirty="0" smtClean="0"/>
              <a:t>6</a:t>
            </a:r>
            <a:endParaRPr lang="en-US" altLang="en-US" sz="2000" dirty="0"/>
          </a:p>
        </p:txBody>
      </p:sp>
    </p:spTree>
    <p:extLst>
      <p:ext uri="{BB962C8B-B14F-4D97-AF65-F5344CB8AC3E}">
        <p14:creationId xmlns:p14="http://schemas.microsoft.com/office/powerpoint/2010/main" val="320633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4869"/>
            <a:ext cx="8229600" cy="1143000"/>
          </a:xfrm>
        </p:spPr>
        <p:txBody>
          <a:bodyPr/>
          <a:lstStyle/>
          <a:p>
            <a:r>
              <a:rPr lang="en-AU" dirty="0" smtClean="0"/>
              <a:t>This lecture</a:t>
            </a:r>
            <a:endParaRPr lang="en-AU" dirty="0"/>
          </a:p>
        </p:txBody>
      </p:sp>
      <p:sp>
        <p:nvSpPr>
          <p:cNvPr id="3" name="Content Placeholder 2"/>
          <p:cNvSpPr>
            <a:spLocks noGrp="1"/>
          </p:cNvSpPr>
          <p:nvPr>
            <p:ph idx="1"/>
          </p:nvPr>
        </p:nvSpPr>
        <p:spPr>
          <a:xfrm>
            <a:off x="457200" y="1670892"/>
            <a:ext cx="8229600" cy="3623931"/>
          </a:xfrm>
        </p:spPr>
        <p:txBody>
          <a:bodyPr/>
          <a:lstStyle/>
          <a:p>
            <a:r>
              <a:rPr lang="en-AU" dirty="0" smtClean="0"/>
              <a:t>Unit testing</a:t>
            </a:r>
          </a:p>
          <a:p>
            <a:r>
              <a:rPr lang="en-AU" dirty="0" smtClean="0"/>
              <a:t>White-box testing</a:t>
            </a:r>
          </a:p>
          <a:p>
            <a:r>
              <a:rPr lang="en-AU" dirty="0" smtClean="0"/>
              <a:t>Black-box testing</a:t>
            </a:r>
            <a:endParaRPr lang="en-AU" dirty="0"/>
          </a:p>
        </p:txBody>
      </p:sp>
      <p:sp>
        <p:nvSpPr>
          <p:cNvPr id="4" name="Footer Placeholder 3"/>
          <p:cNvSpPr>
            <a:spLocks noGrp="1"/>
          </p:cNvSpPr>
          <p:nvPr>
            <p:ph type="ftr" sz="quarter" idx="11"/>
          </p:nvPr>
        </p:nvSpPr>
        <p:spPr/>
        <p:txBody>
          <a:bodyPr/>
          <a:lstStyle/>
          <a:p>
            <a:r>
              <a:rPr lang="en-US" dirty="0" smtClean="0"/>
              <a:t>Unit testing</a:t>
            </a:r>
            <a:endParaRPr lang="en-US" dirty="0"/>
          </a:p>
        </p:txBody>
      </p:sp>
      <p:sp>
        <p:nvSpPr>
          <p:cNvPr id="5" name="Slide Number Placeholder 4"/>
          <p:cNvSpPr>
            <a:spLocks noGrp="1"/>
          </p:cNvSpPr>
          <p:nvPr>
            <p:ph type="sldNum" sz="quarter" idx="12"/>
          </p:nvPr>
        </p:nvSpPr>
        <p:spPr/>
        <p:txBody>
          <a:bodyPr/>
          <a:lstStyle/>
          <a:p>
            <a:fld id="{AF84E19B-D82B-AB45-8F97-CE85449579E6}" type="slidenum">
              <a:rPr lang="en-US" smtClean="0"/>
              <a:pPr/>
              <a:t>3</a:t>
            </a:fld>
            <a:endParaRPr lang="en-US" dirty="0"/>
          </a:p>
        </p:txBody>
      </p:sp>
    </p:spTree>
    <p:extLst>
      <p:ext uri="{BB962C8B-B14F-4D97-AF65-F5344CB8AC3E}">
        <p14:creationId xmlns:p14="http://schemas.microsoft.com/office/powerpoint/2010/main" val="897791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xfrm>
            <a:off x="4572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51BB02D2-093D-4863-BA63-38F76D1FE834}" type="slidenum">
              <a:rPr lang="en-US" altLang="en-US" sz="1400" i="0" u="none"/>
              <a:pPr eaLnBrk="1" hangingPunct="1"/>
              <a:t>30</a:t>
            </a:fld>
            <a:endParaRPr lang="en-US" altLang="en-US" sz="1400" i="0" u="none" dirty="0"/>
          </a:p>
        </p:txBody>
      </p:sp>
      <p:sp>
        <p:nvSpPr>
          <p:cNvPr id="18435" name="Rectangle 2"/>
          <p:cNvSpPr>
            <a:spLocks noGrp="1" noChangeArrowheads="1"/>
          </p:cNvSpPr>
          <p:nvPr>
            <p:ph type="title"/>
          </p:nvPr>
        </p:nvSpPr>
        <p:spPr>
          <a:xfrm>
            <a:off x="457200" y="510236"/>
            <a:ext cx="4238786" cy="1143000"/>
          </a:xfrm>
        </p:spPr>
        <p:txBody>
          <a:bodyPr/>
          <a:lstStyle/>
          <a:p>
            <a:pPr eaLnBrk="1" hangingPunct="1"/>
            <a:r>
              <a:rPr lang="en-US" altLang="en-US" dirty="0" smtClean="0"/>
              <a:t>Loop testing</a:t>
            </a:r>
          </a:p>
        </p:txBody>
      </p:sp>
      <p:sp>
        <p:nvSpPr>
          <p:cNvPr id="18436" name="Rectangle 3"/>
          <p:cNvSpPr>
            <a:spLocks noGrp="1" noChangeArrowheads="1"/>
          </p:cNvSpPr>
          <p:nvPr>
            <p:ph type="body" idx="1"/>
          </p:nvPr>
        </p:nvSpPr>
        <p:spPr>
          <a:xfrm>
            <a:off x="581186" y="1363459"/>
            <a:ext cx="8229600" cy="3736057"/>
          </a:xfrm>
        </p:spPr>
        <p:txBody>
          <a:bodyPr>
            <a:noAutofit/>
          </a:bodyPr>
          <a:lstStyle/>
          <a:p>
            <a:pPr eaLnBrk="1" hangingPunct="1">
              <a:lnSpc>
                <a:spcPct val="90000"/>
              </a:lnSpc>
            </a:pPr>
            <a:r>
              <a:rPr lang="en-US" altLang="en-US" dirty="0" smtClean="0"/>
              <a:t>A white-box testing technique that focuses exclusively on the validity of loop constructs</a:t>
            </a:r>
          </a:p>
          <a:p>
            <a:pPr eaLnBrk="1" hangingPunct="1">
              <a:lnSpc>
                <a:spcPct val="90000"/>
              </a:lnSpc>
            </a:pPr>
            <a:endParaRPr lang="en-US" altLang="en-US" dirty="0" smtClean="0"/>
          </a:p>
          <a:p>
            <a:pPr eaLnBrk="1" hangingPunct="1">
              <a:lnSpc>
                <a:spcPct val="90000"/>
              </a:lnSpc>
            </a:pPr>
            <a:r>
              <a:rPr lang="en-US" altLang="en-US" dirty="0" smtClean="0"/>
              <a:t>Four different classes of loops exist</a:t>
            </a:r>
          </a:p>
          <a:p>
            <a:pPr lvl="1" eaLnBrk="1" hangingPunct="1">
              <a:lnSpc>
                <a:spcPct val="90000"/>
              </a:lnSpc>
            </a:pPr>
            <a:r>
              <a:rPr lang="en-US" altLang="en-US" sz="1800" dirty="0" smtClean="0">
                <a:solidFill>
                  <a:srgbClr val="0070C0"/>
                </a:solidFill>
              </a:rPr>
              <a:t>Simple </a:t>
            </a:r>
            <a:r>
              <a:rPr lang="en-US" altLang="en-US" sz="1800" dirty="0" smtClean="0"/>
              <a:t>loops</a:t>
            </a:r>
          </a:p>
          <a:p>
            <a:pPr lvl="1" eaLnBrk="1" hangingPunct="1">
              <a:lnSpc>
                <a:spcPct val="90000"/>
              </a:lnSpc>
            </a:pPr>
            <a:r>
              <a:rPr lang="en-US" altLang="en-US" sz="1800" dirty="0" smtClean="0">
                <a:solidFill>
                  <a:srgbClr val="0070C0"/>
                </a:solidFill>
              </a:rPr>
              <a:t>Nested</a:t>
            </a:r>
            <a:r>
              <a:rPr lang="en-US" altLang="en-US" sz="1800" dirty="0" smtClean="0"/>
              <a:t> loops</a:t>
            </a:r>
          </a:p>
          <a:p>
            <a:pPr lvl="1" eaLnBrk="1" hangingPunct="1">
              <a:lnSpc>
                <a:spcPct val="90000"/>
              </a:lnSpc>
            </a:pPr>
            <a:r>
              <a:rPr lang="en-US" altLang="en-US" sz="1800" dirty="0" smtClean="0">
                <a:solidFill>
                  <a:srgbClr val="0070C0"/>
                </a:solidFill>
              </a:rPr>
              <a:t>Concatenated</a:t>
            </a:r>
            <a:r>
              <a:rPr lang="en-US" altLang="en-US" sz="1800" dirty="0" smtClean="0"/>
              <a:t> loops</a:t>
            </a:r>
          </a:p>
          <a:p>
            <a:pPr lvl="1" eaLnBrk="1" hangingPunct="1">
              <a:lnSpc>
                <a:spcPct val="90000"/>
              </a:lnSpc>
            </a:pPr>
            <a:r>
              <a:rPr lang="en-US" altLang="en-US" sz="1800" dirty="0" smtClean="0">
                <a:solidFill>
                  <a:srgbClr val="0070C0"/>
                </a:solidFill>
              </a:rPr>
              <a:t>Unstructured </a:t>
            </a:r>
            <a:r>
              <a:rPr lang="en-US" altLang="en-US" sz="1800" dirty="0" smtClean="0"/>
              <a:t>loops</a:t>
            </a:r>
          </a:p>
          <a:p>
            <a:pPr lvl="1" eaLnBrk="1" hangingPunct="1">
              <a:lnSpc>
                <a:spcPct val="90000"/>
              </a:lnSpc>
            </a:pPr>
            <a:endParaRPr lang="en-US" altLang="en-US" sz="1600" dirty="0" smtClean="0"/>
          </a:p>
          <a:p>
            <a:pPr eaLnBrk="1" hangingPunct="1">
              <a:lnSpc>
                <a:spcPct val="90000"/>
              </a:lnSpc>
            </a:pPr>
            <a:r>
              <a:rPr lang="en-US" altLang="en-US" sz="1800" dirty="0" smtClean="0"/>
              <a:t>Testing occurs by varying the loop boundary values</a:t>
            </a:r>
          </a:p>
          <a:p>
            <a:pPr lvl="1" eaLnBrk="1" hangingPunct="1">
              <a:lnSpc>
                <a:spcPct val="90000"/>
              </a:lnSpc>
            </a:pPr>
            <a:r>
              <a:rPr lang="en-US" altLang="en-US" sz="1600" dirty="0" smtClean="0"/>
              <a:t>Example:</a:t>
            </a:r>
            <a:br>
              <a:rPr lang="en-US" altLang="en-US" sz="1600" dirty="0" smtClean="0"/>
            </a:br>
            <a:r>
              <a:rPr lang="en-US" altLang="en-US" sz="1600" dirty="0" smtClean="0"/>
              <a:t> </a:t>
            </a:r>
            <a:r>
              <a:rPr lang="en-US" altLang="en-US" sz="1400" dirty="0" smtClean="0"/>
              <a:t/>
            </a:r>
            <a:br>
              <a:rPr lang="en-US" altLang="en-US" sz="1400" dirty="0" smtClean="0"/>
            </a:br>
            <a:r>
              <a:rPr lang="en-US" altLang="en-US" sz="1400" dirty="0" smtClean="0"/>
              <a:t>	</a:t>
            </a:r>
            <a:r>
              <a:rPr lang="en-US" altLang="en-US" sz="1400" dirty="0" smtClean="0">
                <a:latin typeface="Courier New" panose="02070309020205020404" pitchFamily="49" charset="0"/>
              </a:rPr>
              <a:t>for (</a:t>
            </a:r>
            <a:r>
              <a:rPr lang="en-US" altLang="en-US" sz="1400" dirty="0" err="1" smtClean="0">
                <a:latin typeface="Courier New" panose="02070309020205020404" pitchFamily="49" charset="0"/>
              </a:rPr>
              <a:t>i</a:t>
            </a:r>
            <a:r>
              <a:rPr lang="en-US" altLang="en-US" sz="1400" dirty="0" smtClean="0">
                <a:latin typeface="Courier New" panose="02070309020205020404" pitchFamily="49" charset="0"/>
              </a:rPr>
              <a:t> = 0; </a:t>
            </a:r>
            <a:r>
              <a:rPr lang="en-US" altLang="en-US" sz="1400" dirty="0" err="1" smtClean="0">
                <a:latin typeface="Courier New" panose="02070309020205020404" pitchFamily="49" charset="0"/>
              </a:rPr>
              <a:t>i</a:t>
            </a:r>
            <a:r>
              <a:rPr lang="en-US" altLang="en-US" sz="1400" dirty="0" smtClean="0">
                <a:latin typeface="Courier New" panose="02070309020205020404" pitchFamily="49" charset="0"/>
              </a:rPr>
              <a:t> &lt; MAX_INDEX; </a:t>
            </a:r>
            <a:r>
              <a:rPr lang="en-US" altLang="en-US" sz="1400" dirty="0" err="1" smtClean="0">
                <a:latin typeface="Courier New" panose="02070309020205020404" pitchFamily="49" charset="0"/>
              </a:rPr>
              <a:t>i</a:t>
            </a:r>
            <a:r>
              <a:rPr lang="en-US" altLang="en-US" sz="1400" dirty="0" smtClean="0">
                <a:latin typeface="Courier New" panose="02070309020205020404" pitchFamily="49" charset="0"/>
              </a:rPr>
              <a:t>++)</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while (</a:t>
            </a:r>
            <a:r>
              <a:rPr lang="en-US" altLang="en-US" sz="1400" dirty="0" err="1" smtClean="0">
                <a:latin typeface="Courier New" panose="02070309020205020404" pitchFamily="49" charset="0"/>
              </a:rPr>
              <a:t>currentTemp</a:t>
            </a:r>
            <a:r>
              <a:rPr lang="en-US" altLang="en-US" sz="1400" dirty="0" smtClean="0">
                <a:latin typeface="Courier New" panose="02070309020205020404" pitchFamily="49" charset="0"/>
              </a:rPr>
              <a:t> &gt;= MINIMUM_TEMPERATURE)</a:t>
            </a:r>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spTree>
    <p:extLst>
      <p:ext uri="{BB962C8B-B14F-4D97-AF65-F5344CB8AC3E}">
        <p14:creationId xmlns:p14="http://schemas.microsoft.com/office/powerpoint/2010/main" val="4032188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ChangeArrowheads="1"/>
          </p:cNvSpPr>
          <p:nvPr/>
        </p:nvSpPr>
        <p:spPr bwMode="auto">
          <a:xfrm>
            <a:off x="2817813" y="4629150"/>
            <a:ext cx="1055687" cy="622300"/>
          </a:xfrm>
          <a:prstGeom prst="rect">
            <a:avLst/>
          </a:prstGeom>
          <a:noFill/>
          <a:ln w="28575">
            <a:noFill/>
            <a:miter lim="800000"/>
            <a:headEnd/>
            <a:tailEnd/>
          </a:ln>
          <a:effectLst/>
        </p:spPr>
        <p:txBody>
          <a:bodyPr wrap="none" lIns="90487" tIns="44450" rIns="90487" bIns="44450">
            <a:spAutoFit/>
          </a:bodyPr>
          <a:lstStyle/>
          <a:p>
            <a:pPr algn="ctr">
              <a:lnSpc>
                <a:spcPct val="80000"/>
              </a:lnSpc>
              <a:defRPr/>
            </a:pPr>
            <a:r>
              <a:rPr lang="en-US" sz="1900">
                <a:effectLst>
                  <a:outerShdw blurRad="38100" dist="38100" dir="2700000" algn="tl">
                    <a:srgbClr val="C0C0C0"/>
                  </a:outerShdw>
                </a:effectLst>
                <a:latin typeface="Helvetica" pitchFamily="34" charset="0"/>
              </a:rPr>
              <a:t>Nested </a:t>
            </a:r>
          </a:p>
          <a:p>
            <a:pPr algn="ctr">
              <a:lnSpc>
                <a:spcPct val="80000"/>
              </a:lnSpc>
              <a:defRPr/>
            </a:pPr>
            <a:r>
              <a:rPr lang="en-US" sz="1900">
                <a:effectLst>
                  <a:outerShdw blurRad="38100" dist="38100" dir="2700000" algn="tl">
                    <a:srgbClr val="C0C0C0"/>
                  </a:outerShdw>
                </a:effectLst>
                <a:latin typeface="Helvetica" pitchFamily="34" charset="0"/>
              </a:rPr>
              <a:t>Loops</a:t>
            </a:r>
          </a:p>
        </p:txBody>
      </p:sp>
      <p:sp>
        <p:nvSpPr>
          <p:cNvPr id="215047" name="Rectangle 7"/>
          <p:cNvSpPr>
            <a:spLocks noChangeArrowheads="1"/>
          </p:cNvSpPr>
          <p:nvPr/>
        </p:nvSpPr>
        <p:spPr bwMode="auto">
          <a:xfrm>
            <a:off x="1346200" y="3981450"/>
            <a:ext cx="1038225" cy="620713"/>
          </a:xfrm>
          <a:prstGeom prst="rect">
            <a:avLst/>
          </a:prstGeom>
          <a:noFill/>
          <a:ln w="28575">
            <a:noFill/>
            <a:miter lim="800000"/>
            <a:headEnd/>
            <a:tailEnd/>
          </a:ln>
          <a:effectLst/>
        </p:spPr>
        <p:txBody>
          <a:bodyPr wrap="none" lIns="90487" tIns="44450" rIns="90487" bIns="44450">
            <a:spAutoFit/>
          </a:bodyPr>
          <a:lstStyle/>
          <a:p>
            <a:pPr algn="ctr">
              <a:lnSpc>
                <a:spcPct val="80000"/>
              </a:lnSpc>
              <a:defRPr/>
            </a:pPr>
            <a:r>
              <a:rPr lang="en-US" sz="1900">
                <a:effectLst>
                  <a:outerShdw blurRad="38100" dist="38100" dir="2700000" algn="tl">
                    <a:srgbClr val="C0C0C0"/>
                  </a:outerShdw>
                </a:effectLst>
                <a:latin typeface="Helvetica" pitchFamily="34" charset="0"/>
              </a:rPr>
              <a:t>Simple </a:t>
            </a:r>
          </a:p>
          <a:p>
            <a:pPr algn="ctr">
              <a:lnSpc>
                <a:spcPct val="80000"/>
              </a:lnSpc>
              <a:defRPr/>
            </a:pPr>
            <a:r>
              <a:rPr lang="en-US" sz="1900">
                <a:effectLst>
                  <a:outerShdw blurRad="38100" dist="38100" dir="2700000" algn="tl">
                    <a:srgbClr val="C0C0C0"/>
                  </a:outerShdw>
                </a:effectLst>
                <a:latin typeface="Helvetica" pitchFamily="34" charset="0"/>
              </a:rPr>
              <a:t>loop</a:t>
            </a:r>
          </a:p>
        </p:txBody>
      </p:sp>
      <p:sp>
        <p:nvSpPr>
          <p:cNvPr id="215048" name="Rectangle 8"/>
          <p:cNvSpPr>
            <a:spLocks noChangeArrowheads="1"/>
          </p:cNvSpPr>
          <p:nvPr/>
        </p:nvSpPr>
        <p:spPr bwMode="auto">
          <a:xfrm>
            <a:off x="1549400" y="2157413"/>
            <a:ext cx="685800" cy="485775"/>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049" name="AutoShape 9"/>
          <p:cNvSpPr>
            <a:spLocks noChangeArrowheads="1"/>
          </p:cNvSpPr>
          <p:nvPr/>
        </p:nvSpPr>
        <p:spPr bwMode="auto">
          <a:xfrm>
            <a:off x="1587500" y="291465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466" name="Line 10"/>
          <p:cNvSpPr>
            <a:spLocks noChangeShapeType="1"/>
          </p:cNvSpPr>
          <p:nvPr/>
        </p:nvSpPr>
        <p:spPr bwMode="auto">
          <a:xfrm>
            <a:off x="1905000" y="1808163"/>
            <a:ext cx="0" cy="328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5044" name="Rectangle 4"/>
          <p:cNvSpPr>
            <a:spLocks noChangeArrowheads="1"/>
          </p:cNvSpPr>
          <p:nvPr/>
        </p:nvSpPr>
        <p:spPr bwMode="auto">
          <a:xfrm>
            <a:off x="4297160" y="662376"/>
            <a:ext cx="1792156" cy="674544"/>
          </a:xfrm>
          <a:prstGeom prst="rect">
            <a:avLst/>
          </a:prstGeom>
          <a:solidFill>
            <a:schemeClr val="bg1"/>
          </a:solidFill>
          <a:ln w="25400">
            <a:noFill/>
            <a:miter lim="800000"/>
            <a:headEnd/>
            <a:tailEnd/>
          </a:ln>
          <a:effectLst/>
        </p:spPr>
        <p:txBody>
          <a:bodyPr wrap="none" lIns="90487" tIns="44450" rIns="90487" bIns="44450">
            <a:spAutoFit/>
          </a:bodyPr>
          <a:lstStyle/>
          <a:p>
            <a:pPr algn="ctr">
              <a:defRPr/>
            </a:pPr>
            <a:r>
              <a:rPr lang="en-US" sz="1900" dirty="0" smtClean="0">
                <a:effectLst>
                  <a:outerShdw blurRad="38100" dist="38100" dir="2700000" algn="tl">
                    <a:srgbClr val="C0C0C0"/>
                  </a:outerShdw>
                </a:effectLst>
                <a:latin typeface="Helvetica" pitchFamily="34" charset="0"/>
              </a:rPr>
              <a:t>Concatenated</a:t>
            </a:r>
            <a:endParaRPr lang="en-US" sz="1900" dirty="0">
              <a:effectLst>
                <a:outerShdw blurRad="38100" dist="38100" dir="2700000" algn="tl">
                  <a:srgbClr val="C0C0C0"/>
                </a:outerShdw>
              </a:effectLst>
              <a:latin typeface="Helvetica" pitchFamily="34" charset="0"/>
            </a:endParaRPr>
          </a:p>
          <a:p>
            <a:pPr algn="ctr">
              <a:defRPr/>
            </a:pPr>
            <a:r>
              <a:rPr lang="en-US" sz="1900" dirty="0">
                <a:effectLst>
                  <a:outerShdw blurRad="38100" dist="38100" dir="2700000" algn="tl">
                    <a:srgbClr val="C0C0C0"/>
                  </a:outerShdw>
                </a:effectLst>
                <a:latin typeface="Helvetica" pitchFamily="34" charset="0"/>
              </a:rPr>
              <a:t>       Loops       </a:t>
            </a:r>
          </a:p>
        </p:txBody>
      </p:sp>
      <p:sp>
        <p:nvSpPr>
          <p:cNvPr id="19467" name="Line 11"/>
          <p:cNvSpPr>
            <a:spLocks noChangeShapeType="1"/>
          </p:cNvSpPr>
          <p:nvPr/>
        </p:nvSpPr>
        <p:spPr bwMode="auto">
          <a:xfrm>
            <a:off x="1892300" y="2693988"/>
            <a:ext cx="0" cy="2428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68" name="Freeform 12"/>
          <p:cNvSpPr>
            <a:spLocks/>
          </p:cNvSpPr>
          <p:nvPr/>
        </p:nvSpPr>
        <p:spPr bwMode="auto">
          <a:xfrm>
            <a:off x="1270000" y="2443163"/>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19469" name="Line 13"/>
          <p:cNvSpPr>
            <a:spLocks noChangeShapeType="1"/>
          </p:cNvSpPr>
          <p:nvPr/>
        </p:nvSpPr>
        <p:spPr bwMode="auto">
          <a:xfrm>
            <a:off x="1911350" y="3522663"/>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5054" name="Rectangle 14"/>
          <p:cNvSpPr>
            <a:spLocks noChangeArrowheads="1"/>
          </p:cNvSpPr>
          <p:nvPr/>
        </p:nvSpPr>
        <p:spPr bwMode="auto">
          <a:xfrm>
            <a:off x="2971800" y="1957388"/>
            <a:ext cx="685800" cy="485775"/>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045" name="Rectangle 5"/>
          <p:cNvSpPr>
            <a:spLocks noChangeArrowheads="1"/>
          </p:cNvSpPr>
          <p:nvPr/>
        </p:nvSpPr>
        <p:spPr bwMode="auto">
          <a:xfrm>
            <a:off x="6089316" y="643355"/>
            <a:ext cx="2466682" cy="382156"/>
          </a:xfrm>
          <a:prstGeom prst="rect">
            <a:avLst/>
          </a:prstGeom>
          <a:solidFill>
            <a:schemeClr val="bg1"/>
          </a:solidFill>
          <a:ln w="25400">
            <a:noFill/>
            <a:miter lim="800000"/>
            <a:headEnd/>
            <a:tailEnd/>
          </a:ln>
          <a:effectLst/>
        </p:spPr>
        <p:txBody>
          <a:bodyPr wrap="square" lIns="90487" tIns="44450" rIns="90487" bIns="44450">
            <a:spAutoFit/>
          </a:bodyPr>
          <a:lstStyle/>
          <a:p>
            <a:pPr>
              <a:defRPr/>
            </a:pPr>
            <a:r>
              <a:rPr lang="en-US" sz="1900" dirty="0">
                <a:effectLst>
                  <a:outerShdw blurRad="38100" dist="38100" dir="2700000" algn="tl">
                    <a:srgbClr val="C0C0C0"/>
                  </a:outerShdw>
                </a:effectLst>
                <a:latin typeface="Helvetica" pitchFamily="34" charset="0"/>
              </a:rPr>
              <a:t>Unstructured  </a:t>
            </a:r>
            <a:r>
              <a:rPr lang="en-US" sz="1900" dirty="0" smtClean="0">
                <a:effectLst>
                  <a:outerShdw blurRad="38100" dist="38100" dir="2700000" algn="tl">
                    <a:srgbClr val="C0C0C0"/>
                  </a:outerShdw>
                </a:effectLst>
                <a:latin typeface="Helvetica" pitchFamily="34" charset="0"/>
              </a:rPr>
              <a:t>Loops    </a:t>
            </a:r>
            <a:endParaRPr lang="en-US" sz="1900" dirty="0">
              <a:effectLst>
                <a:outerShdw blurRad="38100" dist="38100" dir="2700000" algn="tl">
                  <a:srgbClr val="C0C0C0"/>
                </a:outerShdw>
              </a:effectLst>
              <a:latin typeface="Helvetica" pitchFamily="34" charset="0"/>
            </a:endParaRPr>
          </a:p>
        </p:txBody>
      </p:sp>
      <p:sp>
        <p:nvSpPr>
          <p:cNvPr id="215055" name="AutoShape 15"/>
          <p:cNvSpPr>
            <a:spLocks noChangeArrowheads="1"/>
          </p:cNvSpPr>
          <p:nvPr/>
        </p:nvSpPr>
        <p:spPr bwMode="auto">
          <a:xfrm>
            <a:off x="3009900" y="2714625"/>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472" name="Line 16"/>
          <p:cNvSpPr>
            <a:spLocks noChangeShapeType="1"/>
          </p:cNvSpPr>
          <p:nvPr/>
        </p:nvSpPr>
        <p:spPr bwMode="auto">
          <a:xfrm>
            <a:off x="3327400" y="1608138"/>
            <a:ext cx="0" cy="328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73" name="Line 17"/>
          <p:cNvSpPr>
            <a:spLocks noChangeShapeType="1"/>
          </p:cNvSpPr>
          <p:nvPr/>
        </p:nvSpPr>
        <p:spPr bwMode="auto">
          <a:xfrm>
            <a:off x="3314700" y="2493963"/>
            <a:ext cx="0" cy="2428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74" name="Freeform 18"/>
          <p:cNvSpPr>
            <a:spLocks/>
          </p:cNvSpPr>
          <p:nvPr/>
        </p:nvSpPr>
        <p:spPr bwMode="auto">
          <a:xfrm>
            <a:off x="2692400" y="2243138"/>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19475" name="Line 19"/>
          <p:cNvSpPr>
            <a:spLocks noChangeShapeType="1"/>
          </p:cNvSpPr>
          <p:nvPr/>
        </p:nvSpPr>
        <p:spPr bwMode="auto">
          <a:xfrm>
            <a:off x="3333750" y="3322638"/>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5060" name="AutoShape 20"/>
          <p:cNvSpPr>
            <a:spLocks noChangeArrowheads="1"/>
          </p:cNvSpPr>
          <p:nvPr/>
        </p:nvSpPr>
        <p:spPr bwMode="auto">
          <a:xfrm>
            <a:off x="3048000" y="3629025"/>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477" name="Line 21"/>
          <p:cNvSpPr>
            <a:spLocks noChangeShapeType="1"/>
          </p:cNvSpPr>
          <p:nvPr/>
        </p:nvSpPr>
        <p:spPr bwMode="auto">
          <a:xfrm>
            <a:off x="3371850" y="4194175"/>
            <a:ext cx="0" cy="3000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78" name="Freeform 22"/>
          <p:cNvSpPr>
            <a:spLocks/>
          </p:cNvSpPr>
          <p:nvPr/>
        </p:nvSpPr>
        <p:spPr bwMode="auto">
          <a:xfrm>
            <a:off x="2578100" y="1871663"/>
            <a:ext cx="750888" cy="2044700"/>
          </a:xfrm>
          <a:custGeom>
            <a:avLst/>
            <a:gdLst>
              <a:gd name="T0" fmla="*/ 296 w 473"/>
              <a:gd name="T1" fmla="*/ 1144 h 1145"/>
              <a:gd name="T2" fmla="*/ 0 w 473"/>
              <a:gd name="T3" fmla="*/ 1144 h 1145"/>
              <a:gd name="T4" fmla="*/ 0 w 473"/>
              <a:gd name="T5" fmla="*/ 0 h 1145"/>
              <a:gd name="T6" fmla="*/ 472 w 473"/>
              <a:gd name="T7" fmla="*/ 0 h 1145"/>
              <a:gd name="T8" fmla="*/ 0 60000 65536"/>
              <a:gd name="T9" fmla="*/ 0 60000 65536"/>
              <a:gd name="T10" fmla="*/ 0 60000 65536"/>
              <a:gd name="T11" fmla="*/ 0 60000 65536"/>
              <a:gd name="T12" fmla="*/ 0 w 473"/>
              <a:gd name="T13" fmla="*/ 0 h 1145"/>
              <a:gd name="T14" fmla="*/ 473 w 473"/>
              <a:gd name="T15" fmla="*/ 1145 h 1145"/>
            </a:gdLst>
            <a:ahLst/>
            <a:cxnLst>
              <a:cxn ang="T8">
                <a:pos x="T0" y="T1"/>
              </a:cxn>
              <a:cxn ang="T9">
                <a:pos x="T2" y="T3"/>
              </a:cxn>
              <a:cxn ang="T10">
                <a:pos x="T4" y="T5"/>
              </a:cxn>
              <a:cxn ang="T11">
                <a:pos x="T6" y="T7"/>
              </a:cxn>
            </a:cxnLst>
            <a:rect l="T12" t="T13" r="T14" b="T15"/>
            <a:pathLst>
              <a:path w="473" h="1145">
                <a:moveTo>
                  <a:pt x="296" y="1144"/>
                </a:moveTo>
                <a:lnTo>
                  <a:pt x="0" y="1144"/>
                </a:lnTo>
                <a:lnTo>
                  <a:pt x="0" y="0"/>
                </a:lnTo>
                <a:lnTo>
                  <a:pt x="472"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15063" name="Rectangle 23"/>
          <p:cNvSpPr>
            <a:spLocks noChangeArrowheads="1"/>
          </p:cNvSpPr>
          <p:nvPr/>
        </p:nvSpPr>
        <p:spPr bwMode="auto">
          <a:xfrm>
            <a:off x="4699000" y="1728788"/>
            <a:ext cx="685800" cy="485775"/>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064" name="AutoShape 24"/>
          <p:cNvSpPr>
            <a:spLocks noChangeArrowheads="1"/>
          </p:cNvSpPr>
          <p:nvPr/>
        </p:nvSpPr>
        <p:spPr bwMode="auto">
          <a:xfrm>
            <a:off x="4737100" y="2486025"/>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481" name="Line 25"/>
          <p:cNvSpPr>
            <a:spLocks noChangeShapeType="1"/>
          </p:cNvSpPr>
          <p:nvPr/>
        </p:nvSpPr>
        <p:spPr bwMode="auto">
          <a:xfrm>
            <a:off x="5054600" y="1379538"/>
            <a:ext cx="0" cy="328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 name="Rectangle 2"/>
          <p:cNvSpPr/>
          <p:nvPr/>
        </p:nvSpPr>
        <p:spPr>
          <a:xfrm>
            <a:off x="4397423" y="95182"/>
            <a:ext cx="4700337" cy="52594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9482" name="Line 26"/>
          <p:cNvSpPr>
            <a:spLocks noChangeShapeType="1"/>
          </p:cNvSpPr>
          <p:nvPr/>
        </p:nvSpPr>
        <p:spPr bwMode="auto">
          <a:xfrm>
            <a:off x="5041900" y="2265363"/>
            <a:ext cx="0" cy="2428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83" name="Freeform 27"/>
          <p:cNvSpPr>
            <a:spLocks/>
          </p:cNvSpPr>
          <p:nvPr/>
        </p:nvSpPr>
        <p:spPr bwMode="auto">
          <a:xfrm>
            <a:off x="4419600" y="2014538"/>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19484" name="Line 28"/>
          <p:cNvSpPr>
            <a:spLocks noChangeShapeType="1"/>
          </p:cNvSpPr>
          <p:nvPr/>
        </p:nvSpPr>
        <p:spPr bwMode="auto">
          <a:xfrm>
            <a:off x="5060950" y="3094038"/>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5069" name="Rectangle 29"/>
          <p:cNvSpPr>
            <a:spLocks noChangeArrowheads="1"/>
          </p:cNvSpPr>
          <p:nvPr/>
        </p:nvSpPr>
        <p:spPr bwMode="auto">
          <a:xfrm>
            <a:off x="4699000" y="3457575"/>
            <a:ext cx="685800" cy="485775"/>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070" name="AutoShape 30"/>
          <p:cNvSpPr>
            <a:spLocks noChangeArrowheads="1"/>
          </p:cNvSpPr>
          <p:nvPr/>
        </p:nvSpPr>
        <p:spPr bwMode="auto">
          <a:xfrm>
            <a:off x="4737100" y="4214813"/>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487" name="Line 31"/>
          <p:cNvSpPr>
            <a:spLocks noChangeShapeType="1"/>
          </p:cNvSpPr>
          <p:nvPr/>
        </p:nvSpPr>
        <p:spPr bwMode="auto">
          <a:xfrm>
            <a:off x="5054600" y="3108325"/>
            <a:ext cx="0" cy="328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88" name="Line 32"/>
          <p:cNvSpPr>
            <a:spLocks noChangeShapeType="1"/>
          </p:cNvSpPr>
          <p:nvPr/>
        </p:nvSpPr>
        <p:spPr bwMode="auto">
          <a:xfrm>
            <a:off x="5041900" y="3994150"/>
            <a:ext cx="0" cy="2428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89" name="Freeform 33"/>
          <p:cNvSpPr>
            <a:spLocks/>
          </p:cNvSpPr>
          <p:nvPr/>
        </p:nvSpPr>
        <p:spPr bwMode="auto">
          <a:xfrm>
            <a:off x="4419600" y="3743325"/>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19490" name="Line 34"/>
          <p:cNvSpPr>
            <a:spLocks noChangeShapeType="1"/>
          </p:cNvSpPr>
          <p:nvPr/>
        </p:nvSpPr>
        <p:spPr bwMode="auto">
          <a:xfrm>
            <a:off x="5048250" y="4837113"/>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5075" name="Rectangle 35"/>
          <p:cNvSpPr>
            <a:spLocks noChangeArrowheads="1"/>
          </p:cNvSpPr>
          <p:nvPr/>
        </p:nvSpPr>
        <p:spPr bwMode="auto">
          <a:xfrm>
            <a:off x="6604000" y="1400175"/>
            <a:ext cx="685800" cy="485775"/>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076" name="AutoShape 36"/>
          <p:cNvSpPr>
            <a:spLocks noChangeArrowheads="1"/>
          </p:cNvSpPr>
          <p:nvPr/>
        </p:nvSpPr>
        <p:spPr bwMode="auto">
          <a:xfrm>
            <a:off x="6642100" y="2157413"/>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493" name="Line 37"/>
          <p:cNvSpPr>
            <a:spLocks noChangeShapeType="1"/>
          </p:cNvSpPr>
          <p:nvPr/>
        </p:nvSpPr>
        <p:spPr bwMode="auto">
          <a:xfrm>
            <a:off x="6959600" y="1050925"/>
            <a:ext cx="0" cy="3286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94" name="Line 38"/>
          <p:cNvSpPr>
            <a:spLocks noChangeShapeType="1"/>
          </p:cNvSpPr>
          <p:nvPr/>
        </p:nvSpPr>
        <p:spPr bwMode="auto">
          <a:xfrm>
            <a:off x="6946900" y="1936750"/>
            <a:ext cx="0" cy="2428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95" name="Freeform 39"/>
          <p:cNvSpPr>
            <a:spLocks/>
          </p:cNvSpPr>
          <p:nvPr/>
        </p:nvSpPr>
        <p:spPr bwMode="auto">
          <a:xfrm>
            <a:off x="6324600" y="1685925"/>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19496" name="Line 40"/>
          <p:cNvSpPr>
            <a:spLocks noChangeShapeType="1"/>
          </p:cNvSpPr>
          <p:nvPr/>
        </p:nvSpPr>
        <p:spPr bwMode="auto">
          <a:xfrm>
            <a:off x="6965950" y="2765425"/>
            <a:ext cx="0" cy="3000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5081" name="Rectangle 41"/>
          <p:cNvSpPr>
            <a:spLocks noChangeArrowheads="1"/>
          </p:cNvSpPr>
          <p:nvPr/>
        </p:nvSpPr>
        <p:spPr bwMode="auto">
          <a:xfrm>
            <a:off x="6604000" y="3157538"/>
            <a:ext cx="685800" cy="485775"/>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082" name="AutoShape 42"/>
          <p:cNvSpPr>
            <a:spLocks noChangeArrowheads="1"/>
          </p:cNvSpPr>
          <p:nvPr/>
        </p:nvSpPr>
        <p:spPr bwMode="auto">
          <a:xfrm>
            <a:off x="6642100" y="38862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499" name="Line 43"/>
          <p:cNvSpPr>
            <a:spLocks noChangeShapeType="1"/>
          </p:cNvSpPr>
          <p:nvPr/>
        </p:nvSpPr>
        <p:spPr bwMode="auto">
          <a:xfrm>
            <a:off x="6959600" y="2779713"/>
            <a:ext cx="0" cy="328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500" name="Line 44"/>
          <p:cNvSpPr>
            <a:spLocks noChangeShapeType="1"/>
          </p:cNvSpPr>
          <p:nvPr/>
        </p:nvSpPr>
        <p:spPr bwMode="auto">
          <a:xfrm>
            <a:off x="6946900" y="3665538"/>
            <a:ext cx="0" cy="2428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501" name="Freeform 45"/>
          <p:cNvSpPr>
            <a:spLocks/>
          </p:cNvSpPr>
          <p:nvPr/>
        </p:nvSpPr>
        <p:spPr bwMode="auto">
          <a:xfrm>
            <a:off x="6159500" y="1528763"/>
            <a:ext cx="522288" cy="2644775"/>
          </a:xfrm>
          <a:custGeom>
            <a:avLst/>
            <a:gdLst>
              <a:gd name="T0" fmla="*/ 328 w 329"/>
              <a:gd name="T1" fmla="*/ 1480 h 1481"/>
              <a:gd name="T2" fmla="*/ 0 w 329"/>
              <a:gd name="T3" fmla="*/ 1480 h 1481"/>
              <a:gd name="T4" fmla="*/ 0 w 329"/>
              <a:gd name="T5" fmla="*/ 0 h 1481"/>
              <a:gd name="T6" fmla="*/ 273 w 329"/>
              <a:gd name="T7" fmla="*/ 0 h 1481"/>
              <a:gd name="T8" fmla="*/ 0 60000 65536"/>
              <a:gd name="T9" fmla="*/ 0 60000 65536"/>
              <a:gd name="T10" fmla="*/ 0 60000 65536"/>
              <a:gd name="T11" fmla="*/ 0 60000 65536"/>
              <a:gd name="T12" fmla="*/ 0 w 329"/>
              <a:gd name="T13" fmla="*/ 0 h 1481"/>
              <a:gd name="T14" fmla="*/ 329 w 329"/>
              <a:gd name="T15" fmla="*/ 1481 h 1481"/>
            </a:gdLst>
            <a:ahLst/>
            <a:cxnLst>
              <a:cxn ang="T8">
                <a:pos x="T0" y="T1"/>
              </a:cxn>
              <a:cxn ang="T9">
                <a:pos x="T2" y="T3"/>
              </a:cxn>
              <a:cxn ang="T10">
                <a:pos x="T4" y="T5"/>
              </a:cxn>
              <a:cxn ang="T11">
                <a:pos x="T6" y="T7"/>
              </a:cxn>
            </a:cxnLst>
            <a:rect l="T12" t="T13" r="T14" b="T15"/>
            <a:pathLst>
              <a:path w="329" h="1481">
                <a:moveTo>
                  <a:pt x="328" y="1480"/>
                </a:moveTo>
                <a:lnTo>
                  <a:pt x="0" y="1480"/>
                </a:lnTo>
                <a:lnTo>
                  <a:pt x="0" y="0"/>
                </a:lnTo>
                <a:lnTo>
                  <a:pt x="273"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19502" name="Line 46"/>
          <p:cNvSpPr>
            <a:spLocks noChangeShapeType="1"/>
          </p:cNvSpPr>
          <p:nvPr/>
        </p:nvSpPr>
        <p:spPr bwMode="auto">
          <a:xfrm>
            <a:off x="6965950" y="4494213"/>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503" name="Freeform 47"/>
          <p:cNvSpPr>
            <a:spLocks/>
          </p:cNvSpPr>
          <p:nvPr/>
        </p:nvSpPr>
        <p:spPr bwMode="auto">
          <a:xfrm>
            <a:off x="7239000" y="2443163"/>
            <a:ext cx="534988" cy="1744662"/>
          </a:xfrm>
          <a:custGeom>
            <a:avLst/>
            <a:gdLst>
              <a:gd name="T0" fmla="*/ 0 w 337"/>
              <a:gd name="T1" fmla="*/ 0 h 977"/>
              <a:gd name="T2" fmla="*/ 336 w 337"/>
              <a:gd name="T3" fmla="*/ 0 h 977"/>
              <a:gd name="T4" fmla="*/ 328 w 337"/>
              <a:gd name="T5" fmla="*/ 976 h 977"/>
              <a:gd name="T6" fmla="*/ 24 w 337"/>
              <a:gd name="T7" fmla="*/ 976 h 977"/>
              <a:gd name="T8" fmla="*/ 0 60000 65536"/>
              <a:gd name="T9" fmla="*/ 0 60000 65536"/>
              <a:gd name="T10" fmla="*/ 0 60000 65536"/>
              <a:gd name="T11" fmla="*/ 0 60000 65536"/>
              <a:gd name="T12" fmla="*/ 0 w 337"/>
              <a:gd name="T13" fmla="*/ 0 h 977"/>
              <a:gd name="T14" fmla="*/ 337 w 337"/>
              <a:gd name="T15" fmla="*/ 977 h 977"/>
            </a:gdLst>
            <a:ahLst/>
            <a:cxnLst>
              <a:cxn ang="T8">
                <a:pos x="T0" y="T1"/>
              </a:cxn>
              <a:cxn ang="T9">
                <a:pos x="T2" y="T3"/>
              </a:cxn>
              <a:cxn ang="T10">
                <a:pos x="T4" y="T5"/>
              </a:cxn>
              <a:cxn ang="T11">
                <a:pos x="T6" y="T7"/>
              </a:cxn>
            </a:cxnLst>
            <a:rect l="T12" t="T13" r="T14" b="T15"/>
            <a:pathLst>
              <a:path w="337" h="977">
                <a:moveTo>
                  <a:pt x="0" y="0"/>
                </a:moveTo>
                <a:lnTo>
                  <a:pt x="336" y="0"/>
                </a:lnTo>
                <a:lnTo>
                  <a:pt x="328" y="976"/>
                </a:lnTo>
                <a:lnTo>
                  <a:pt x="24" y="97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215088" name="AutoShape 48"/>
          <p:cNvSpPr>
            <a:spLocks noChangeArrowheads="1"/>
          </p:cNvSpPr>
          <p:nvPr/>
        </p:nvSpPr>
        <p:spPr bwMode="auto">
          <a:xfrm>
            <a:off x="6667500" y="4757738"/>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505" name="Freeform 49"/>
          <p:cNvSpPr>
            <a:spLocks/>
          </p:cNvSpPr>
          <p:nvPr/>
        </p:nvSpPr>
        <p:spPr bwMode="auto">
          <a:xfrm>
            <a:off x="7264400" y="3429000"/>
            <a:ext cx="801688" cy="1644650"/>
          </a:xfrm>
          <a:custGeom>
            <a:avLst/>
            <a:gdLst>
              <a:gd name="T0" fmla="*/ 0 w 505"/>
              <a:gd name="T1" fmla="*/ 920 h 921"/>
              <a:gd name="T2" fmla="*/ 504 w 505"/>
              <a:gd name="T3" fmla="*/ 920 h 921"/>
              <a:gd name="T4" fmla="*/ 504 w 505"/>
              <a:gd name="T5" fmla="*/ 0 h 921"/>
              <a:gd name="T6" fmla="*/ 48 w 505"/>
              <a:gd name="T7" fmla="*/ 0 h 921"/>
              <a:gd name="T8" fmla="*/ 0 60000 65536"/>
              <a:gd name="T9" fmla="*/ 0 60000 65536"/>
              <a:gd name="T10" fmla="*/ 0 60000 65536"/>
              <a:gd name="T11" fmla="*/ 0 60000 65536"/>
              <a:gd name="T12" fmla="*/ 0 w 505"/>
              <a:gd name="T13" fmla="*/ 0 h 921"/>
              <a:gd name="T14" fmla="*/ 505 w 505"/>
              <a:gd name="T15" fmla="*/ 921 h 921"/>
            </a:gdLst>
            <a:ahLst/>
            <a:cxnLst>
              <a:cxn ang="T8">
                <a:pos x="T0" y="T1"/>
              </a:cxn>
              <a:cxn ang="T9">
                <a:pos x="T2" y="T3"/>
              </a:cxn>
              <a:cxn ang="T10">
                <a:pos x="T4" y="T5"/>
              </a:cxn>
              <a:cxn ang="T11">
                <a:pos x="T6" y="T7"/>
              </a:cxn>
            </a:cxnLst>
            <a:rect l="T12" t="T13" r="T14" b="T15"/>
            <a:pathLst>
              <a:path w="505" h="921">
                <a:moveTo>
                  <a:pt x="0" y="920"/>
                </a:moveTo>
                <a:lnTo>
                  <a:pt x="504" y="920"/>
                </a:lnTo>
                <a:lnTo>
                  <a:pt x="504" y="0"/>
                </a:lnTo>
                <a:lnTo>
                  <a:pt x="48"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19506" name="Freeform 50"/>
          <p:cNvSpPr>
            <a:spLocks/>
          </p:cNvSpPr>
          <p:nvPr/>
        </p:nvSpPr>
        <p:spPr bwMode="auto">
          <a:xfrm>
            <a:off x="5981700" y="2071688"/>
            <a:ext cx="954088" cy="2973387"/>
          </a:xfrm>
          <a:custGeom>
            <a:avLst/>
            <a:gdLst>
              <a:gd name="T0" fmla="*/ 424 w 601"/>
              <a:gd name="T1" fmla="*/ 1664 h 1665"/>
              <a:gd name="T2" fmla="*/ 0 w 601"/>
              <a:gd name="T3" fmla="*/ 1664 h 1665"/>
              <a:gd name="T4" fmla="*/ 8 w 601"/>
              <a:gd name="T5" fmla="*/ 0 h 1665"/>
              <a:gd name="T6" fmla="*/ 600 w 601"/>
              <a:gd name="T7" fmla="*/ 0 h 1665"/>
              <a:gd name="T8" fmla="*/ 0 60000 65536"/>
              <a:gd name="T9" fmla="*/ 0 60000 65536"/>
              <a:gd name="T10" fmla="*/ 0 60000 65536"/>
              <a:gd name="T11" fmla="*/ 0 60000 65536"/>
              <a:gd name="T12" fmla="*/ 0 w 601"/>
              <a:gd name="T13" fmla="*/ 0 h 1665"/>
              <a:gd name="T14" fmla="*/ 601 w 601"/>
              <a:gd name="T15" fmla="*/ 1665 h 1665"/>
            </a:gdLst>
            <a:ahLst/>
            <a:cxnLst>
              <a:cxn ang="T8">
                <a:pos x="T0" y="T1"/>
              </a:cxn>
              <a:cxn ang="T9">
                <a:pos x="T2" y="T3"/>
              </a:cxn>
              <a:cxn ang="T10">
                <a:pos x="T4" y="T5"/>
              </a:cxn>
              <a:cxn ang="T11">
                <a:pos x="T6" y="T7"/>
              </a:cxn>
            </a:cxnLst>
            <a:rect l="T12" t="T13" r="T14" b="T15"/>
            <a:pathLst>
              <a:path w="601" h="1665">
                <a:moveTo>
                  <a:pt x="424" y="1664"/>
                </a:moveTo>
                <a:lnTo>
                  <a:pt x="0" y="1664"/>
                </a:lnTo>
                <a:lnTo>
                  <a:pt x="8" y="0"/>
                </a:lnTo>
                <a:lnTo>
                  <a:pt x="60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19507" name="Line 51"/>
          <p:cNvSpPr>
            <a:spLocks noChangeShapeType="1"/>
          </p:cNvSpPr>
          <p:nvPr/>
        </p:nvSpPr>
        <p:spPr bwMode="auto">
          <a:xfrm>
            <a:off x="6978650" y="5280025"/>
            <a:ext cx="0" cy="3000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510" name="Text Box 54"/>
          <p:cNvSpPr txBox="1">
            <a:spLocks noChangeArrowheads="1"/>
          </p:cNvSpPr>
          <p:nvPr/>
        </p:nvSpPr>
        <p:spPr bwMode="auto">
          <a:xfrm>
            <a:off x="3124994" y="1036638"/>
            <a:ext cx="10144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nSpc>
                <a:spcPct val="90000"/>
              </a:lnSpc>
            </a:pPr>
            <a:r>
              <a:rPr lang="en-US" altLang="ko-KR" sz="1200" i="1" dirty="0">
                <a:solidFill>
                  <a:srgbClr val="02035A"/>
                </a:solidFill>
                <a:latin typeface="Helvetica" panose="020B0604020202020204" pitchFamily="34" charset="0"/>
                <a:ea typeface="Gulim" panose="020B0600000101010101" pitchFamily="34" charset="-127"/>
              </a:rPr>
              <a:t>[Pressman]</a:t>
            </a:r>
            <a:endParaRPr lang="en-US" altLang="en-US" sz="1200" i="1" dirty="0">
              <a:solidFill>
                <a:srgbClr val="02035A"/>
              </a:solidFill>
              <a:latin typeface="Helvetica" panose="020B0604020202020204" pitchFamily="34" charset="0"/>
            </a:endParaRPr>
          </a:p>
        </p:txBody>
      </p:sp>
      <p:sp>
        <p:nvSpPr>
          <p:cNvPr id="59" name="Footer Placeholder 3"/>
          <p:cNvSpPr txBox="1">
            <a:spLocks/>
          </p:cNvSpPr>
          <p:nvPr/>
        </p:nvSpPr>
        <p:spPr>
          <a:xfrm>
            <a:off x="271253" y="6072187"/>
            <a:ext cx="3954379" cy="54866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Unit Testing</a:t>
            </a:r>
          </a:p>
          <a:p>
            <a:r>
              <a:rPr lang="en-US" dirty="0" smtClean="0"/>
              <a:t>Reference: </a:t>
            </a:r>
            <a:r>
              <a:rPr lang="en-US" altLang="en-US" dirty="0" smtClean="0"/>
              <a:t>Pressman, R. Software Engineering: A Practitioner’s Approach.  McGraw-Hill, 2005</a:t>
            </a:r>
            <a:endParaRPr lang="en-US" dirty="0"/>
          </a:p>
        </p:txBody>
      </p:sp>
      <p:sp>
        <p:nvSpPr>
          <p:cNvPr id="2" name="Title 1"/>
          <p:cNvSpPr>
            <a:spLocks noGrp="1"/>
          </p:cNvSpPr>
          <p:nvPr>
            <p:ph type="title"/>
          </p:nvPr>
        </p:nvSpPr>
        <p:spPr>
          <a:xfrm>
            <a:off x="326398" y="11566"/>
            <a:ext cx="8229600" cy="1143000"/>
          </a:xfrm>
        </p:spPr>
        <p:txBody>
          <a:bodyPr/>
          <a:lstStyle/>
          <a:p>
            <a:r>
              <a:rPr lang="en-AU" dirty="0" smtClean="0"/>
              <a:t>Loop testing</a:t>
            </a:r>
            <a:endParaRPr lang="en-AU" dirty="0"/>
          </a:p>
        </p:txBody>
      </p:sp>
    </p:spTree>
    <p:extLst>
      <p:ext uri="{BB962C8B-B14F-4D97-AF65-F5344CB8AC3E}">
        <p14:creationId xmlns:p14="http://schemas.microsoft.com/office/powerpoint/2010/main" val="414344309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xfrm>
            <a:off x="513821"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38A32339-72DB-4562-A96C-448C5474ACF4}" type="slidenum">
              <a:rPr lang="en-US" altLang="en-US" sz="1200" i="0" u="none">
                <a:solidFill>
                  <a:schemeClr val="bg1">
                    <a:lumMod val="50000"/>
                  </a:schemeClr>
                </a:solidFill>
                <a:latin typeface="+mj-lt"/>
              </a:rPr>
              <a:pPr eaLnBrk="1" hangingPunct="1"/>
              <a:t>32</a:t>
            </a:fld>
            <a:endParaRPr lang="en-US" altLang="en-US" sz="1200" i="0" u="none" dirty="0">
              <a:solidFill>
                <a:schemeClr val="bg1">
                  <a:lumMod val="50000"/>
                </a:schemeClr>
              </a:solidFill>
              <a:latin typeface="+mj-lt"/>
            </a:endParaRPr>
          </a:p>
        </p:txBody>
      </p:sp>
      <p:sp>
        <p:nvSpPr>
          <p:cNvPr id="19459" name="Rectangle 2"/>
          <p:cNvSpPr>
            <a:spLocks noGrp="1" noChangeArrowheads="1"/>
          </p:cNvSpPr>
          <p:nvPr>
            <p:ph type="title"/>
          </p:nvPr>
        </p:nvSpPr>
        <p:spPr/>
        <p:txBody>
          <a:bodyPr/>
          <a:lstStyle/>
          <a:p>
            <a:pPr eaLnBrk="1" hangingPunct="1"/>
            <a:r>
              <a:rPr lang="en-US" altLang="en-US" dirty="0" smtClean="0"/>
              <a:t>Testing of simple loops</a:t>
            </a:r>
          </a:p>
        </p:txBody>
      </p:sp>
      <p:sp>
        <p:nvSpPr>
          <p:cNvPr id="19460" name="Rectangle 3"/>
          <p:cNvSpPr>
            <a:spLocks noGrp="1" noChangeArrowheads="1"/>
          </p:cNvSpPr>
          <p:nvPr>
            <p:ph type="body" idx="1"/>
          </p:nvPr>
        </p:nvSpPr>
        <p:spPr/>
        <p:txBody>
          <a:bodyPr/>
          <a:lstStyle/>
          <a:p>
            <a:pPr marL="609600" indent="-609600" eaLnBrk="1" hangingPunct="1">
              <a:buFontTx/>
              <a:buAutoNum type="arabicParenR"/>
            </a:pPr>
            <a:r>
              <a:rPr lang="en-US" altLang="en-US" sz="2000" smtClean="0"/>
              <a:t>Skip the loop entirely</a:t>
            </a:r>
          </a:p>
          <a:p>
            <a:pPr marL="609600" indent="-609600" eaLnBrk="1" hangingPunct="1">
              <a:buFontTx/>
              <a:buAutoNum type="arabicParenR"/>
            </a:pPr>
            <a:r>
              <a:rPr lang="en-US" altLang="en-US" sz="2000" smtClean="0"/>
              <a:t>Only one pass through the loop</a:t>
            </a:r>
          </a:p>
          <a:p>
            <a:pPr marL="609600" indent="-609600" eaLnBrk="1" hangingPunct="1">
              <a:buFontTx/>
              <a:buAutoNum type="arabicParenR"/>
            </a:pPr>
            <a:r>
              <a:rPr lang="en-US" altLang="en-US" sz="2000" smtClean="0"/>
              <a:t>Two passes through the loop</a:t>
            </a:r>
          </a:p>
          <a:p>
            <a:pPr marL="609600" indent="-609600" eaLnBrk="1" hangingPunct="1">
              <a:buFontTx/>
              <a:buAutoNum type="arabicParenR"/>
            </a:pPr>
            <a:r>
              <a:rPr lang="en-US" altLang="en-US" sz="2000" smtClean="0"/>
              <a:t>m passes through the loop, where m &lt; n</a:t>
            </a:r>
          </a:p>
          <a:p>
            <a:pPr marL="609600" indent="-609600" eaLnBrk="1" hangingPunct="1">
              <a:buFontTx/>
              <a:buAutoNum type="arabicParenR"/>
            </a:pPr>
            <a:r>
              <a:rPr lang="en-US" altLang="en-US" sz="2000" smtClean="0"/>
              <a:t>n –1, n, n + 1 passes through the loop</a:t>
            </a:r>
          </a:p>
        </p:txBody>
      </p:sp>
      <p:sp>
        <p:nvSpPr>
          <p:cNvPr id="19461" name="Text Box 4"/>
          <p:cNvSpPr txBox="1">
            <a:spLocks noChangeArrowheads="1"/>
          </p:cNvSpPr>
          <p:nvPr/>
        </p:nvSpPr>
        <p:spPr bwMode="auto">
          <a:xfrm>
            <a:off x="979488" y="4773613"/>
            <a:ext cx="678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r>
              <a:rPr lang="en-US" altLang="en-US" sz="2000" i="0" u="none"/>
              <a:t>‘n’ is the maximum number of allowable passes through the loop</a:t>
            </a:r>
          </a:p>
        </p:txBody>
      </p:sp>
      <p:sp>
        <p:nvSpPr>
          <p:cNvPr id="6"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spTree>
    <p:extLst>
      <p:ext uri="{BB962C8B-B14F-4D97-AF65-F5344CB8AC3E}">
        <p14:creationId xmlns:p14="http://schemas.microsoft.com/office/powerpoint/2010/main" val="718823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xfrm>
            <a:off x="4572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B8718F65-705F-4A0D-8FD4-17123DED290D}" type="slidenum">
              <a:rPr lang="en-US" altLang="en-US" sz="1200" i="0" u="none">
                <a:solidFill>
                  <a:schemeClr val="bg1">
                    <a:lumMod val="50000"/>
                  </a:schemeClr>
                </a:solidFill>
                <a:latin typeface="+mj-lt"/>
              </a:rPr>
              <a:pPr eaLnBrk="1" hangingPunct="1"/>
              <a:t>33</a:t>
            </a:fld>
            <a:endParaRPr lang="en-US" altLang="en-US" sz="1200" i="0" u="none" dirty="0">
              <a:solidFill>
                <a:schemeClr val="bg1">
                  <a:lumMod val="50000"/>
                </a:schemeClr>
              </a:solidFill>
              <a:latin typeface="+mj-lt"/>
            </a:endParaRPr>
          </a:p>
        </p:txBody>
      </p:sp>
      <p:sp>
        <p:nvSpPr>
          <p:cNvPr id="20483" name="Rectangle 2"/>
          <p:cNvSpPr>
            <a:spLocks noGrp="1" noChangeArrowheads="1"/>
          </p:cNvSpPr>
          <p:nvPr>
            <p:ph type="title"/>
          </p:nvPr>
        </p:nvSpPr>
        <p:spPr>
          <a:xfrm>
            <a:off x="457200" y="342289"/>
            <a:ext cx="8229600" cy="1143000"/>
          </a:xfrm>
          <a:solidFill>
            <a:schemeClr val="bg1"/>
          </a:solidFill>
        </p:spPr>
        <p:txBody>
          <a:bodyPr/>
          <a:lstStyle/>
          <a:p>
            <a:pPr eaLnBrk="1" hangingPunct="1"/>
            <a:r>
              <a:rPr lang="en-US" altLang="en-US" dirty="0" smtClean="0"/>
              <a:t>Testing of </a:t>
            </a:r>
            <a:r>
              <a:rPr lang="en-US" altLang="en-US" dirty="0"/>
              <a:t>n</a:t>
            </a:r>
            <a:r>
              <a:rPr lang="en-US" altLang="en-US" dirty="0" smtClean="0"/>
              <a:t>ested loops</a:t>
            </a:r>
          </a:p>
        </p:txBody>
      </p:sp>
      <p:sp>
        <p:nvSpPr>
          <p:cNvPr id="20484" name="Rectangle 3"/>
          <p:cNvSpPr>
            <a:spLocks noGrp="1" noChangeArrowheads="1"/>
          </p:cNvSpPr>
          <p:nvPr>
            <p:ph type="body" idx="1"/>
          </p:nvPr>
        </p:nvSpPr>
        <p:spPr>
          <a:xfrm>
            <a:off x="457200" y="1548157"/>
            <a:ext cx="8229600" cy="3467732"/>
          </a:xfrm>
        </p:spPr>
        <p:txBody>
          <a:bodyPr>
            <a:noAutofit/>
          </a:bodyPr>
          <a:lstStyle/>
          <a:p>
            <a:pPr marL="533400" indent="-533400" eaLnBrk="1" hangingPunct="1">
              <a:buFontTx/>
              <a:buAutoNum type="arabicParenR"/>
            </a:pPr>
            <a:r>
              <a:rPr lang="en-US" altLang="en-US" dirty="0" smtClean="0"/>
              <a:t>Start at </a:t>
            </a:r>
            <a:r>
              <a:rPr lang="en-US" altLang="en-US" dirty="0" smtClean="0">
                <a:solidFill>
                  <a:srgbClr val="0070C0"/>
                </a:solidFill>
              </a:rPr>
              <a:t>the </a:t>
            </a:r>
            <a:r>
              <a:rPr lang="en-US" altLang="en-US" u="sng" dirty="0" smtClean="0">
                <a:solidFill>
                  <a:srgbClr val="0070C0"/>
                </a:solidFill>
              </a:rPr>
              <a:t>innermost</a:t>
            </a:r>
            <a:r>
              <a:rPr lang="en-US" altLang="en-US" dirty="0" smtClean="0">
                <a:solidFill>
                  <a:srgbClr val="0070C0"/>
                </a:solidFill>
              </a:rPr>
              <a:t> </a:t>
            </a:r>
            <a:r>
              <a:rPr lang="en-US" altLang="en-US" dirty="0" smtClean="0"/>
              <a:t>loop; set all other loops to </a:t>
            </a:r>
            <a:r>
              <a:rPr lang="en-US" altLang="en-US" u="sng" dirty="0" smtClean="0">
                <a:solidFill>
                  <a:srgbClr val="0070C0"/>
                </a:solidFill>
              </a:rPr>
              <a:t>minimum</a:t>
            </a:r>
            <a:r>
              <a:rPr lang="en-US" altLang="en-US" dirty="0" smtClean="0"/>
              <a:t> values</a:t>
            </a:r>
          </a:p>
          <a:p>
            <a:pPr marL="533400" indent="-533400" eaLnBrk="1" hangingPunct="1">
              <a:buFontTx/>
              <a:buAutoNum type="arabicParenR"/>
            </a:pPr>
            <a:r>
              <a:rPr lang="en-US" altLang="en-US" dirty="0" smtClean="0"/>
              <a:t>Conduct simple loop tests for the innermost loop while holding the outer loops at their minimum iteration parameter values; add other tests for out-of-range or excluded values</a:t>
            </a:r>
          </a:p>
          <a:p>
            <a:pPr marL="533400" indent="-533400" eaLnBrk="1" hangingPunct="1">
              <a:buFontTx/>
              <a:buAutoNum type="arabicParenR"/>
            </a:pPr>
            <a:r>
              <a:rPr lang="en-US" altLang="en-US" u="sng" dirty="0" smtClean="0"/>
              <a:t> </a:t>
            </a:r>
            <a:r>
              <a:rPr lang="en-US" altLang="en-US" u="sng" dirty="0" smtClean="0">
                <a:solidFill>
                  <a:srgbClr val="0070C0"/>
                </a:solidFill>
              </a:rPr>
              <a:t>Work outward</a:t>
            </a:r>
            <a:r>
              <a:rPr lang="en-US" altLang="en-US" dirty="0" smtClean="0"/>
              <a:t>, conducting tests for the next loop, but keeping all other outer loops at minimum values and other nested loops to “typical” values</a:t>
            </a:r>
          </a:p>
          <a:p>
            <a:pPr marL="533400" indent="-533400" eaLnBrk="1" hangingPunct="1">
              <a:buFontTx/>
              <a:buAutoNum type="arabicParenR"/>
            </a:pPr>
            <a:r>
              <a:rPr lang="en-US" altLang="en-US" dirty="0" smtClean="0"/>
              <a:t>Continue until all loops have been tested</a:t>
            </a:r>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759991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xfrm>
            <a:off x="506278" y="6505690"/>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7369DBF8-0F78-4396-B3F0-FD3D16A70603}" type="slidenum">
              <a:rPr lang="en-US" altLang="en-US" sz="1200" i="0" u="none">
                <a:solidFill>
                  <a:schemeClr val="bg1">
                    <a:lumMod val="50000"/>
                  </a:schemeClr>
                </a:solidFill>
                <a:latin typeface="+mj-lt"/>
              </a:rPr>
              <a:pPr eaLnBrk="1" hangingPunct="1"/>
              <a:t>34</a:t>
            </a:fld>
            <a:endParaRPr lang="en-US" altLang="en-US" sz="1200" i="0" u="none" dirty="0">
              <a:solidFill>
                <a:schemeClr val="bg1">
                  <a:lumMod val="50000"/>
                </a:schemeClr>
              </a:solidFill>
              <a:latin typeface="+mj-lt"/>
            </a:endParaRPr>
          </a:p>
        </p:txBody>
      </p:sp>
      <p:sp>
        <p:nvSpPr>
          <p:cNvPr id="21507" name="Rectangle 2"/>
          <p:cNvSpPr>
            <a:spLocks noGrp="1" noChangeArrowheads="1"/>
          </p:cNvSpPr>
          <p:nvPr>
            <p:ph type="title"/>
          </p:nvPr>
        </p:nvSpPr>
        <p:spPr>
          <a:xfrm>
            <a:off x="457200" y="1034102"/>
            <a:ext cx="8229600" cy="1143000"/>
          </a:xfrm>
        </p:spPr>
        <p:txBody>
          <a:bodyPr/>
          <a:lstStyle/>
          <a:p>
            <a:pPr eaLnBrk="1" hangingPunct="1"/>
            <a:r>
              <a:rPr lang="en-US" altLang="en-US" dirty="0" smtClean="0"/>
              <a:t>Testing of concatenated loops</a:t>
            </a:r>
          </a:p>
        </p:txBody>
      </p:sp>
      <p:sp>
        <p:nvSpPr>
          <p:cNvPr id="21508" name="Rectangle 3"/>
          <p:cNvSpPr>
            <a:spLocks noGrp="1" noChangeArrowheads="1"/>
          </p:cNvSpPr>
          <p:nvPr>
            <p:ph type="body" idx="1"/>
          </p:nvPr>
        </p:nvSpPr>
        <p:spPr>
          <a:xfrm>
            <a:off x="457200" y="1906427"/>
            <a:ext cx="8229600" cy="3467732"/>
          </a:xfrm>
        </p:spPr>
        <p:txBody>
          <a:bodyPr/>
          <a:lstStyle/>
          <a:p>
            <a:pPr eaLnBrk="1" hangingPunct="1"/>
            <a:r>
              <a:rPr lang="en-US" altLang="en-US" sz="2000" dirty="0" smtClean="0"/>
              <a:t>For independent loops, use the same approach as for simple loops</a:t>
            </a:r>
          </a:p>
          <a:p>
            <a:pPr eaLnBrk="1" hangingPunct="1"/>
            <a:r>
              <a:rPr lang="en-US" altLang="en-US" sz="2000" dirty="0" smtClean="0"/>
              <a:t>Otherwise, use the approach applied for nested loops</a:t>
            </a:r>
          </a:p>
          <a:p>
            <a:pPr eaLnBrk="1" hangingPunct="1"/>
            <a:endParaRPr lang="en-US" altLang="en-US" sz="2000" dirty="0" smtClean="0"/>
          </a:p>
        </p:txBody>
      </p:sp>
      <p:sp>
        <p:nvSpPr>
          <p:cNvPr id="5" name="Rectangle 2"/>
          <p:cNvSpPr txBox="1">
            <a:spLocks noChangeArrowheads="1"/>
          </p:cNvSpPr>
          <p:nvPr/>
        </p:nvSpPr>
        <p:spPr>
          <a:xfrm>
            <a:off x="457200" y="3358834"/>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1" kern="1200">
                <a:solidFill>
                  <a:schemeClr val="tx1"/>
                </a:solidFill>
                <a:latin typeface="+mj-lt"/>
                <a:ea typeface="+mj-ea"/>
                <a:cs typeface="+mj-cs"/>
              </a:defRPr>
            </a:lvl1pPr>
          </a:lstStyle>
          <a:p>
            <a:r>
              <a:rPr lang="en-US" altLang="en-US" dirty="0" smtClean="0"/>
              <a:t>Testing of unstructured loops</a:t>
            </a:r>
          </a:p>
        </p:txBody>
      </p:sp>
      <p:sp>
        <p:nvSpPr>
          <p:cNvPr id="2" name="Rectangle 1"/>
          <p:cNvSpPr/>
          <p:nvPr/>
        </p:nvSpPr>
        <p:spPr>
          <a:xfrm>
            <a:off x="609600" y="4050720"/>
            <a:ext cx="7679410" cy="1323439"/>
          </a:xfrm>
          <a:prstGeom prst="rect">
            <a:avLst/>
          </a:prstGeom>
        </p:spPr>
        <p:txBody>
          <a:bodyPr wrap="square">
            <a:spAutoFit/>
          </a:bodyPr>
          <a:lstStyle/>
          <a:p>
            <a:r>
              <a:rPr lang="en-US" altLang="en-US" u="sng" dirty="0">
                <a:solidFill>
                  <a:srgbClr val="0070C0"/>
                </a:solidFill>
              </a:rPr>
              <a:t>Redesign</a:t>
            </a:r>
            <a:r>
              <a:rPr lang="en-US" altLang="en-US" dirty="0"/>
              <a:t> </a:t>
            </a:r>
            <a:r>
              <a:rPr lang="en-US" altLang="en-US" sz="2000" dirty="0">
                <a:solidFill>
                  <a:schemeClr val="accent1"/>
                </a:solidFill>
              </a:rPr>
              <a:t>the code to reflect the use of structured programming practices</a:t>
            </a:r>
          </a:p>
          <a:p>
            <a:r>
              <a:rPr lang="en-US" altLang="en-US" sz="2000" dirty="0">
                <a:solidFill>
                  <a:schemeClr val="accent1"/>
                </a:solidFill>
              </a:rPr>
              <a:t>Depending on the resultant design, apply testing for simple loops, nested loops, or concatenated loops </a:t>
            </a:r>
          </a:p>
        </p:txBody>
      </p:sp>
      <p:sp>
        <p:nvSpPr>
          <p:cNvPr id="7"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2887152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2804" y="0"/>
            <a:ext cx="8229600" cy="1143000"/>
          </a:xfrm>
          <a:solidFill>
            <a:schemeClr val="bg1"/>
          </a:solidFill>
        </p:spPr>
        <p:txBody>
          <a:bodyPr/>
          <a:lstStyle/>
          <a:p>
            <a:r>
              <a:rPr lang="en-US" altLang="en-US" dirty="0" smtClean="0"/>
              <a:t>Loop testing</a:t>
            </a:r>
            <a:endParaRPr lang="he-IL" altLang="en-US" dirty="0" smtClean="0"/>
          </a:p>
        </p:txBody>
      </p:sp>
      <p:sp>
        <p:nvSpPr>
          <p:cNvPr id="50179" name="Content Placeholder 2"/>
          <p:cNvSpPr>
            <a:spLocks noGrp="1"/>
          </p:cNvSpPr>
          <p:nvPr>
            <p:ph sz="quarter" idx="1"/>
          </p:nvPr>
        </p:nvSpPr>
        <p:spPr>
          <a:xfrm>
            <a:off x="566056" y="1233714"/>
            <a:ext cx="4005943" cy="3512457"/>
          </a:xfrm>
          <a:ln>
            <a:solidFill>
              <a:srgbClr val="0070C0"/>
            </a:solidFill>
          </a:ln>
        </p:spPr>
        <p:txBody>
          <a:bodyPr>
            <a:noAutofit/>
          </a:bodyPr>
          <a:lstStyle/>
          <a:p>
            <a:pPr indent="-285750"/>
            <a:r>
              <a:rPr lang="en-US" altLang="en-US" dirty="0" smtClean="0"/>
              <a:t>For </a:t>
            </a:r>
            <a:r>
              <a:rPr lang="en-US" altLang="en-US" dirty="0" smtClean="0"/>
              <a:t>loops, </a:t>
            </a:r>
            <a:r>
              <a:rPr lang="en-US" altLang="en-US" dirty="0" smtClean="0">
                <a:solidFill>
                  <a:srgbClr val="0070C0"/>
                </a:solidFill>
              </a:rPr>
              <a:t>test repetition </a:t>
            </a:r>
            <a:r>
              <a:rPr lang="en-US" altLang="en-US" dirty="0" smtClean="0"/>
              <a:t>of:</a:t>
            </a:r>
          </a:p>
          <a:p>
            <a:pPr lvl="1"/>
            <a:r>
              <a:rPr lang="en-AU" altLang="en-US" dirty="0" smtClean="0"/>
              <a:t>-</a:t>
            </a:r>
            <a:r>
              <a:rPr lang="he-IL" altLang="en-US" dirty="0" smtClean="0"/>
              <a:t>0</a:t>
            </a:r>
            <a:r>
              <a:rPr lang="he-IL" altLang="en-US" dirty="0" smtClean="0"/>
              <a:t>,</a:t>
            </a:r>
          </a:p>
          <a:p>
            <a:pPr lvl="1"/>
            <a:r>
              <a:rPr lang="en-AU" altLang="en-US" dirty="0" smtClean="0"/>
              <a:t>-</a:t>
            </a:r>
            <a:r>
              <a:rPr lang="he-IL" altLang="en-US" dirty="0" smtClean="0"/>
              <a:t> </a:t>
            </a:r>
            <a:r>
              <a:rPr lang="he-IL" altLang="en-US" dirty="0" smtClean="0"/>
              <a:t>1,</a:t>
            </a:r>
          </a:p>
          <a:p>
            <a:pPr lvl="1"/>
            <a:r>
              <a:rPr lang="en-US" altLang="en-US" dirty="0" smtClean="0"/>
              <a:t>representative number of times;</a:t>
            </a:r>
          </a:p>
          <a:p>
            <a:pPr lvl="1"/>
            <a:r>
              <a:rPr lang="en-US" altLang="en-US" dirty="0" smtClean="0"/>
              <a:t>max number (if exists) of times.</a:t>
            </a:r>
          </a:p>
        </p:txBody>
      </p:sp>
      <p:sp>
        <p:nvSpPr>
          <p:cNvPr id="50180" name="Content Placeholder 3"/>
          <p:cNvSpPr>
            <a:spLocks noGrp="1"/>
          </p:cNvSpPr>
          <p:nvPr>
            <p:ph sz="quarter" idx="2"/>
          </p:nvPr>
        </p:nvSpPr>
        <p:spPr>
          <a:xfrm>
            <a:off x="4567604" y="571499"/>
            <a:ext cx="4110404" cy="5089072"/>
          </a:xfrm>
          <a:ln>
            <a:solidFill>
              <a:srgbClr val="0070C0"/>
            </a:solidFill>
          </a:ln>
        </p:spPr>
        <p:txBody>
          <a:bodyPr>
            <a:normAutofit fontScale="85000" lnSpcReduction="20000"/>
          </a:bodyPr>
          <a:lstStyle/>
          <a:p>
            <a:pPr indent="-285750"/>
            <a:r>
              <a:rPr lang="en-US" altLang="en-US" sz="2800" dirty="0" smtClean="0">
                <a:latin typeface="+mj-lt"/>
              </a:rPr>
              <a:t>For </a:t>
            </a:r>
            <a:r>
              <a:rPr lang="en-US" altLang="en-US" sz="2800" dirty="0" smtClean="0">
                <a:latin typeface="+mj-lt"/>
              </a:rPr>
              <a:t>loops, </a:t>
            </a:r>
            <a:r>
              <a:rPr lang="en-US" altLang="en-US" sz="2800" dirty="0" smtClean="0">
                <a:solidFill>
                  <a:srgbClr val="0070C0"/>
                </a:solidFill>
                <a:latin typeface="+mj-lt"/>
              </a:rPr>
              <a:t>termination verification:</a:t>
            </a:r>
          </a:p>
          <a:p>
            <a:pPr lvl="1"/>
            <a:r>
              <a:rPr lang="en-US" altLang="en-US" sz="2600" dirty="0" smtClean="0">
                <a:latin typeface="+mj-lt"/>
              </a:rPr>
              <a:t>Try to find invariants that guarantee termination:</a:t>
            </a:r>
          </a:p>
          <a:p>
            <a:pPr lvl="1"/>
            <a:r>
              <a:rPr lang="en-US" altLang="en-US" sz="2600" dirty="0" smtClean="0">
                <a:latin typeface="+mj-lt"/>
              </a:rPr>
              <a:t>e.g., show for some loop variable</a:t>
            </a:r>
          </a:p>
          <a:p>
            <a:pPr lvl="2"/>
            <a:r>
              <a:rPr lang="en-US" altLang="en-US" sz="2300" dirty="0" smtClean="0">
                <a:latin typeface="+mj-lt"/>
              </a:rPr>
              <a:t> Its value decreases with every round,</a:t>
            </a:r>
          </a:p>
          <a:p>
            <a:pPr lvl="2"/>
            <a:r>
              <a:rPr lang="en-US" altLang="en-US" sz="2300" dirty="0" smtClean="0">
                <a:latin typeface="+mj-lt"/>
              </a:rPr>
              <a:t> the value domain for this variable is </a:t>
            </a:r>
            <a:r>
              <a:rPr lang="en-US" altLang="en-US" sz="2300" i="1" dirty="0" smtClean="0">
                <a:latin typeface="+mj-lt"/>
              </a:rPr>
              <a:t>well founded – no infinite </a:t>
            </a:r>
            <a:r>
              <a:rPr lang="en-US" altLang="en-US" sz="2300" dirty="0" smtClean="0">
                <a:latin typeface="+mj-lt"/>
              </a:rPr>
              <a:t>descending chains.</a:t>
            </a:r>
          </a:p>
          <a:p>
            <a:pPr lvl="2"/>
            <a:r>
              <a:rPr lang="en-US" altLang="en-US" sz="2300" i="1" dirty="0" smtClean="0">
                <a:latin typeface="+mj-lt"/>
              </a:rPr>
              <a:t>x’ = x – </a:t>
            </a:r>
            <a:r>
              <a:rPr lang="en-US" altLang="en-US" sz="2300" i="1" dirty="0" err="1" smtClean="0">
                <a:latin typeface="+mj-lt"/>
              </a:rPr>
              <a:t>i</a:t>
            </a:r>
            <a:r>
              <a:rPr lang="en-US" altLang="en-US" sz="2300" i="1" dirty="0" smtClean="0">
                <a:latin typeface="+mj-lt"/>
              </a:rPr>
              <a:t>, where x’ is value in next loop round,  </a:t>
            </a:r>
            <a:r>
              <a:rPr lang="en-US" altLang="en-US" sz="2300" i="1" dirty="0" err="1" smtClean="0">
                <a:latin typeface="+mj-lt"/>
              </a:rPr>
              <a:t>i</a:t>
            </a:r>
            <a:r>
              <a:rPr lang="en-US" altLang="en-US" sz="2300" i="1" dirty="0" smtClean="0">
                <a:latin typeface="+mj-lt"/>
              </a:rPr>
              <a:t> &gt; 0,</a:t>
            </a:r>
          </a:p>
          <a:p>
            <a:pPr lvl="2"/>
            <a:r>
              <a:rPr lang="en-US" altLang="en-US" sz="2300" i="1" dirty="0" smtClean="0">
                <a:latin typeface="+mj-lt"/>
              </a:rPr>
              <a:t>x range over natural numbers.</a:t>
            </a:r>
            <a:endParaRPr lang="he-IL" altLang="en-US" sz="2300" dirty="0" smtClean="0">
              <a:latin typeface="+mj-lt"/>
            </a:endParaRPr>
          </a:p>
          <a:p>
            <a:endParaRPr lang="he-IL" altLang="en-US" dirty="0" smtClean="0"/>
          </a:p>
        </p:txBody>
      </p:sp>
    </p:spTree>
    <p:extLst>
      <p:ext uri="{BB962C8B-B14F-4D97-AF65-F5344CB8AC3E}">
        <p14:creationId xmlns:p14="http://schemas.microsoft.com/office/powerpoint/2010/main" val="37984911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xfrm>
            <a:off x="457200" y="6521188"/>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B9704976-1B08-4515-A916-E234BFFBF9DB}" type="slidenum">
              <a:rPr lang="en-US" altLang="en-US" sz="1200" i="0" u="none">
                <a:solidFill>
                  <a:schemeClr val="bg1">
                    <a:lumMod val="50000"/>
                  </a:schemeClr>
                </a:solidFill>
                <a:latin typeface="+mj-lt"/>
              </a:rPr>
              <a:pPr eaLnBrk="1" hangingPunct="1"/>
              <a:t>36</a:t>
            </a:fld>
            <a:endParaRPr lang="en-US" altLang="en-US" sz="1200" i="0" u="none" dirty="0">
              <a:solidFill>
                <a:schemeClr val="bg1">
                  <a:lumMod val="50000"/>
                </a:schemeClr>
              </a:solidFill>
              <a:latin typeface="+mj-lt"/>
            </a:endParaRPr>
          </a:p>
        </p:txBody>
      </p:sp>
      <p:sp>
        <p:nvSpPr>
          <p:cNvPr id="24579" name="Rectangle 2"/>
          <p:cNvSpPr>
            <a:spLocks noGrp="1" noChangeArrowheads="1"/>
          </p:cNvSpPr>
          <p:nvPr>
            <p:ph type="title"/>
          </p:nvPr>
        </p:nvSpPr>
        <p:spPr>
          <a:xfrm>
            <a:off x="457200" y="71966"/>
            <a:ext cx="8034867" cy="1143000"/>
          </a:xfrm>
          <a:solidFill>
            <a:schemeClr val="bg1"/>
          </a:solidFill>
        </p:spPr>
        <p:txBody>
          <a:bodyPr/>
          <a:lstStyle/>
          <a:p>
            <a:pPr eaLnBrk="1" hangingPunct="1"/>
            <a:r>
              <a:rPr lang="en-US" altLang="en-US" dirty="0" smtClean="0"/>
              <a:t>Black-box testing</a:t>
            </a:r>
          </a:p>
        </p:txBody>
      </p:sp>
      <p:sp>
        <p:nvSpPr>
          <p:cNvPr id="24580" name="Rectangle 3"/>
          <p:cNvSpPr>
            <a:spLocks noGrp="1" noChangeArrowheads="1"/>
          </p:cNvSpPr>
          <p:nvPr>
            <p:ph type="body" idx="1"/>
          </p:nvPr>
        </p:nvSpPr>
        <p:spPr>
          <a:xfrm>
            <a:off x="457200" y="1083733"/>
            <a:ext cx="7772400" cy="4372380"/>
          </a:xfrm>
        </p:spPr>
        <p:txBody>
          <a:bodyPr>
            <a:normAutofit lnSpcReduction="10000"/>
          </a:bodyPr>
          <a:lstStyle/>
          <a:p>
            <a:pPr eaLnBrk="1" hangingPunct="1">
              <a:lnSpc>
                <a:spcPct val="80000"/>
              </a:lnSpc>
            </a:pPr>
            <a:r>
              <a:rPr lang="en-US" altLang="en-US" u="sng" dirty="0" smtClean="0">
                <a:solidFill>
                  <a:srgbClr val="0070C0"/>
                </a:solidFill>
              </a:rPr>
              <a:t>Complements</a:t>
            </a:r>
            <a:r>
              <a:rPr lang="en-US" altLang="en-US" dirty="0" smtClean="0"/>
              <a:t> white-box testing by uncovering different classes of errors</a:t>
            </a:r>
          </a:p>
          <a:p>
            <a:pPr eaLnBrk="1" hangingPunct="1">
              <a:lnSpc>
                <a:spcPct val="80000"/>
              </a:lnSpc>
            </a:pPr>
            <a:r>
              <a:rPr lang="en-US" altLang="en-US" dirty="0" smtClean="0"/>
              <a:t>Focuses on the functional requirements and the information domain of the software</a:t>
            </a:r>
          </a:p>
          <a:p>
            <a:pPr eaLnBrk="1" hangingPunct="1">
              <a:lnSpc>
                <a:spcPct val="80000"/>
              </a:lnSpc>
            </a:pPr>
            <a:r>
              <a:rPr lang="en-US" altLang="en-US" dirty="0" smtClean="0"/>
              <a:t>Used during the </a:t>
            </a:r>
            <a:r>
              <a:rPr lang="en-US" altLang="en-US" u="sng" dirty="0" smtClean="0">
                <a:solidFill>
                  <a:srgbClr val="0070C0"/>
                </a:solidFill>
              </a:rPr>
              <a:t>later stages</a:t>
            </a:r>
            <a:r>
              <a:rPr lang="en-US" altLang="en-US" dirty="0" smtClean="0">
                <a:solidFill>
                  <a:srgbClr val="0070C0"/>
                </a:solidFill>
              </a:rPr>
              <a:t> </a:t>
            </a:r>
            <a:r>
              <a:rPr lang="en-US" altLang="en-US" dirty="0" smtClean="0"/>
              <a:t>of testing after white box testing has been performed</a:t>
            </a:r>
          </a:p>
          <a:p>
            <a:pPr eaLnBrk="1" hangingPunct="1">
              <a:lnSpc>
                <a:spcPct val="80000"/>
              </a:lnSpc>
            </a:pPr>
            <a:endParaRPr lang="en-US" altLang="en-US" dirty="0" smtClean="0"/>
          </a:p>
          <a:p>
            <a:pPr eaLnBrk="1" hangingPunct="1">
              <a:lnSpc>
                <a:spcPct val="80000"/>
              </a:lnSpc>
            </a:pPr>
            <a:r>
              <a:rPr lang="en-US" altLang="en-US" dirty="0" smtClean="0"/>
              <a:t>The tester identifies a set of input conditions that will fully exercise all </a:t>
            </a:r>
            <a:r>
              <a:rPr lang="en-US" altLang="en-US" dirty="0" smtClean="0">
                <a:solidFill>
                  <a:srgbClr val="0070C0"/>
                </a:solidFill>
              </a:rPr>
              <a:t>functional requirements </a:t>
            </a:r>
            <a:r>
              <a:rPr lang="en-US" altLang="en-US" dirty="0" smtClean="0"/>
              <a:t>for a program</a:t>
            </a:r>
          </a:p>
          <a:p>
            <a:pPr eaLnBrk="1" hangingPunct="1">
              <a:lnSpc>
                <a:spcPct val="80000"/>
              </a:lnSpc>
            </a:pPr>
            <a:r>
              <a:rPr lang="en-US" altLang="en-US" dirty="0" smtClean="0"/>
              <a:t>The test cases satisfy the following:</a:t>
            </a:r>
          </a:p>
          <a:p>
            <a:pPr lvl="1" eaLnBrk="1" hangingPunct="1">
              <a:lnSpc>
                <a:spcPct val="80000"/>
              </a:lnSpc>
            </a:pPr>
            <a:r>
              <a:rPr lang="en-US" altLang="en-US" sz="2000" dirty="0" smtClean="0"/>
              <a:t>Reduce, by a count greater than one, the number of additional test cases that must be designed to achieve reasonable testing</a:t>
            </a:r>
          </a:p>
          <a:p>
            <a:pPr lvl="1" eaLnBrk="1" hangingPunct="1">
              <a:lnSpc>
                <a:spcPct val="80000"/>
              </a:lnSpc>
            </a:pPr>
            <a:r>
              <a:rPr lang="en-US" altLang="en-US" sz="2000" dirty="0" smtClean="0"/>
              <a:t>Tell us something about the presence or absence of </a:t>
            </a:r>
            <a:r>
              <a:rPr lang="en-US" altLang="en-US" sz="2000" u="sng" dirty="0" smtClean="0">
                <a:solidFill>
                  <a:srgbClr val="0070C0"/>
                </a:solidFill>
              </a:rPr>
              <a:t>classes of errors</a:t>
            </a:r>
            <a:r>
              <a:rPr lang="en-US" altLang="en-US" sz="2000" dirty="0" smtClean="0"/>
              <a:t>, rather than an error associated only with the specific task at hand</a:t>
            </a:r>
          </a:p>
          <a:p>
            <a:pPr eaLnBrk="1" hangingPunct="1">
              <a:lnSpc>
                <a:spcPct val="80000"/>
              </a:lnSpc>
            </a:pPr>
            <a:endParaRPr lang="en-US" altLang="en-US" sz="2000" dirty="0" smtClean="0"/>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360762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4" name="Footer Placeholder 3"/>
          <p:cNvSpPr>
            <a:spLocks noGrp="1"/>
          </p:cNvSpPr>
          <p:nvPr>
            <p:ph type="ftr" sz="quarter" idx="11"/>
          </p:nvPr>
        </p:nvSpPr>
        <p:spPr/>
        <p:txBody>
          <a:bodyPr/>
          <a:lstStyle/>
          <a:p>
            <a:r>
              <a:rPr lang="en-US" dirty="0" smtClean="0"/>
              <a:t>Unit testing</a:t>
            </a:r>
          </a:p>
        </p:txBody>
      </p:sp>
      <p:sp>
        <p:nvSpPr>
          <p:cNvPr id="5" name="Slide Number Placeholder 4"/>
          <p:cNvSpPr>
            <a:spLocks noGrp="1"/>
          </p:cNvSpPr>
          <p:nvPr>
            <p:ph type="sldNum" sz="quarter" idx="12"/>
          </p:nvPr>
        </p:nvSpPr>
        <p:spPr/>
        <p:txBody>
          <a:bodyPr/>
          <a:lstStyle/>
          <a:p>
            <a:fld id="{AF84E19B-D82B-AB45-8F97-CE85449579E6}" type="slidenum">
              <a:rPr lang="en-US" smtClean="0"/>
              <a:pPr/>
              <a:t>37</a:t>
            </a:fld>
            <a:endParaRPr lang="en-US" dirty="0"/>
          </a:p>
        </p:txBody>
      </p:sp>
      <p:pic>
        <p:nvPicPr>
          <p:cNvPr id="7" name="Picture 6"/>
          <p:cNvPicPr>
            <a:picLocks noChangeAspect="1"/>
          </p:cNvPicPr>
          <p:nvPr/>
        </p:nvPicPr>
        <p:blipFill>
          <a:blip r:embed="rId2"/>
          <a:stretch>
            <a:fillRect/>
          </a:stretch>
        </p:blipFill>
        <p:spPr>
          <a:xfrm>
            <a:off x="376237" y="271129"/>
            <a:ext cx="8391525" cy="4848225"/>
          </a:xfrm>
          <a:prstGeom prst="rect">
            <a:avLst/>
          </a:prstGeom>
        </p:spPr>
      </p:pic>
      <p:sp>
        <p:nvSpPr>
          <p:cNvPr id="3" name="Rectangle 2"/>
          <p:cNvSpPr/>
          <p:nvPr/>
        </p:nvSpPr>
        <p:spPr>
          <a:xfrm>
            <a:off x="1701800" y="5143317"/>
            <a:ext cx="4572000" cy="1200329"/>
          </a:xfrm>
          <a:prstGeom prst="rect">
            <a:avLst/>
          </a:prstGeom>
          <a:solidFill>
            <a:srgbClr val="F3E3F9"/>
          </a:solidFill>
        </p:spPr>
        <p:txBody>
          <a:bodyPr>
            <a:spAutoFit/>
          </a:bodyPr>
          <a:lstStyle/>
          <a:p>
            <a:r>
              <a:rPr lang="en-AU" dirty="0"/>
              <a:t>White box testing </a:t>
            </a:r>
            <a:r>
              <a:rPr lang="en-AU" dirty="0" smtClean="0"/>
              <a:t>is conducted </a:t>
            </a:r>
            <a:r>
              <a:rPr lang="en-AU" dirty="0"/>
              <a:t>by developer </a:t>
            </a:r>
            <a:r>
              <a:rPr lang="en-AU" dirty="0" smtClean="0"/>
              <a:t>who has a </a:t>
            </a:r>
            <a:r>
              <a:rPr lang="en-AU" dirty="0"/>
              <a:t>technical </a:t>
            </a:r>
            <a:r>
              <a:rPr lang="en-AU" dirty="0" smtClean="0"/>
              <a:t>view of the source code.  Black </a:t>
            </a:r>
            <a:r>
              <a:rPr lang="en-AU" dirty="0"/>
              <a:t>box testing is </a:t>
            </a:r>
            <a:r>
              <a:rPr lang="en-AU" dirty="0" smtClean="0"/>
              <a:t>done </a:t>
            </a:r>
            <a:r>
              <a:rPr lang="en-AU" dirty="0"/>
              <a:t>by test engineers with end-user perception. </a:t>
            </a:r>
          </a:p>
        </p:txBody>
      </p:sp>
    </p:spTree>
    <p:extLst>
      <p:ext uri="{BB962C8B-B14F-4D97-AF65-F5344CB8AC3E}">
        <p14:creationId xmlns:p14="http://schemas.microsoft.com/office/powerpoint/2010/main" val="39194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6"/>
          <p:cNvSpPr>
            <a:spLocks noGrp="1" noChangeArrowheads="1"/>
          </p:cNvSpPr>
          <p:nvPr>
            <p:ph type="title"/>
          </p:nvPr>
        </p:nvSpPr>
        <p:spPr>
          <a:xfrm>
            <a:off x="457200" y="133684"/>
            <a:ext cx="8229600" cy="1143000"/>
          </a:xfrm>
          <a:solidFill>
            <a:schemeClr val="bg1"/>
          </a:solidFill>
        </p:spPr>
        <p:txBody>
          <a:bodyPr>
            <a:normAutofit fontScale="90000"/>
          </a:bodyPr>
          <a:lstStyle/>
          <a:p>
            <a:r>
              <a:rPr lang="en-AU" dirty="0"/>
              <a:t>Dynamic unit testing:</a:t>
            </a:r>
            <a:br>
              <a:rPr lang="en-AU" dirty="0"/>
            </a:br>
            <a:r>
              <a:rPr lang="en-AU" dirty="0" smtClean="0"/>
              <a:t>Black </a:t>
            </a:r>
            <a:r>
              <a:rPr lang="en-AU" dirty="0"/>
              <a:t>box testing</a:t>
            </a:r>
            <a:endParaRPr lang="en-US" altLang="en-US" dirty="0" smtClean="0"/>
          </a:p>
        </p:txBody>
      </p:sp>
      <p:sp>
        <p:nvSpPr>
          <p:cNvPr id="18436" name="Rectangle 17"/>
          <p:cNvSpPr>
            <a:spLocks noGrp="1" noChangeArrowheads="1"/>
          </p:cNvSpPr>
          <p:nvPr>
            <p:ph type="body" idx="1"/>
          </p:nvPr>
        </p:nvSpPr>
        <p:spPr>
          <a:xfrm>
            <a:off x="457200" y="1411424"/>
            <a:ext cx="8255000" cy="4585090"/>
          </a:xfrm>
        </p:spPr>
        <p:txBody>
          <a:bodyPr>
            <a:normAutofit fontScale="85000" lnSpcReduction="10000"/>
          </a:bodyPr>
          <a:lstStyle/>
          <a:p>
            <a:pPr>
              <a:lnSpc>
                <a:spcPct val="90000"/>
              </a:lnSpc>
            </a:pPr>
            <a:r>
              <a:rPr lang="en-US" altLang="en-US" sz="2800" dirty="0"/>
              <a:t>Black-box testing</a:t>
            </a:r>
          </a:p>
          <a:p>
            <a:pPr marL="457200" indent="-457200">
              <a:lnSpc>
                <a:spcPct val="90000"/>
              </a:lnSpc>
              <a:buFont typeface="Arial" panose="020B0604020202020204" pitchFamily="34" charset="0"/>
              <a:buChar char="•"/>
            </a:pPr>
            <a:r>
              <a:rPr lang="en-US" altLang="en-US" sz="2600" dirty="0"/>
              <a:t>Knowing the specified function that a product has been designed to perform, test to see if that function is fully operational and error free</a:t>
            </a:r>
          </a:p>
          <a:p>
            <a:pPr marL="457200" indent="-457200">
              <a:lnSpc>
                <a:spcPct val="90000"/>
              </a:lnSpc>
              <a:buFont typeface="Arial" panose="020B0604020202020204" pitchFamily="34" charset="0"/>
              <a:buChar char="•"/>
            </a:pPr>
            <a:r>
              <a:rPr lang="en-US" altLang="en-US" sz="2600" dirty="0"/>
              <a:t>Includes tests that are conducted at the software interface</a:t>
            </a:r>
          </a:p>
          <a:p>
            <a:pPr marL="457200" indent="-457200">
              <a:lnSpc>
                <a:spcPct val="90000"/>
              </a:lnSpc>
              <a:buFont typeface="Arial" panose="020B0604020202020204" pitchFamily="34" charset="0"/>
              <a:buChar char="•"/>
            </a:pPr>
            <a:r>
              <a:rPr lang="en-US" altLang="en-US" sz="2600" dirty="0"/>
              <a:t>Not concerned with internal logical structure of the software </a:t>
            </a:r>
            <a:endParaRPr lang="en-US" altLang="en-US" sz="2600" dirty="0" smtClean="0"/>
          </a:p>
          <a:p>
            <a:pPr indent="-285750">
              <a:lnSpc>
                <a:spcPct val="90000"/>
              </a:lnSpc>
            </a:pPr>
            <a:endParaRPr lang="en-US" altLang="en-US" sz="2600" dirty="0" smtClean="0"/>
          </a:p>
          <a:p>
            <a:pPr indent="-285750">
              <a:lnSpc>
                <a:spcPct val="90000"/>
              </a:lnSpc>
            </a:pPr>
            <a:r>
              <a:rPr lang="en-US" altLang="en-US" sz="2600" dirty="0" smtClean="0"/>
              <a:t>Categories</a:t>
            </a:r>
          </a:p>
          <a:p>
            <a:pPr marL="342900" indent="-342900">
              <a:buFont typeface="Arial" panose="020B0604020202020204" pitchFamily="34" charset="0"/>
              <a:buChar char="•"/>
            </a:pPr>
            <a:r>
              <a:rPr lang="en-US" altLang="en-US" dirty="0"/>
              <a:t>Incorrect or missing functions</a:t>
            </a:r>
          </a:p>
          <a:p>
            <a:pPr marL="342900" indent="-342900">
              <a:buFont typeface="Arial" panose="020B0604020202020204" pitchFamily="34" charset="0"/>
              <a:buChar char="•"/>
            </a:pPr>
            <a:r>
              <a:rPr lang="en-US" altLang="en-US" dirty="0">
                <a:solidFill>
                  <a:srgbClr val="0070C0"/>
                </a:solidFill>
              </a:rPr>
              <a:t>Interface errors</a:t>
            </a:r>
          </a:p>
          <a:p>
            <a:pPr marL="342900" indent="-342900">
              <a:buFont typeface="Arial" panose="020B0604020202020204" pitchFamily="34" charset="0"/>
              <a:buChar char="•"/>
            </a:pPr>
            <a:r>
              <a:rPr lang="en-US" altLang="en-US" dirty="0"/>
              <a:t>Errors in data structures or external data base access</a:t>
            </a:r>
          </a:p>
          <a:p>
            <a:pPr marL="342900" indent="-342900">
              <a:buFont typeface="Arial" panose="020B0604020202020204" pitchFamily="34" charset="0"/>
              <a:buChar char="•"/>
            </a:pPr>
            <a:r>
              <a:rPr lang="en-US" altLang="en-US" dirty="0">
                <a:solidFill>
                  <a:srgbClr val="0070C0"/>
                </a:solidFill>
              </a:rPr>
              <a:t>Behavior or performance errors</a:t>
            </a:r>
          </a:p>
          <a:p>
            <a:pPr marL="342900" indent="-342900">
              <a:buFont typeface="Arial" panose="020B0604020202020204" pitchFamily="34" charset="0"/>
              <a:buChar char="•"/>
            </a:pPr>
            <a:r>
              <a:rPr lang="en-US" altLang="en-US" dirty="0"/>
              <a:t>Initialization and termination errors</a:t>
            </a:r>
          </a:p>
          <a:p>
            <a:pPr lvl="1">
              <a:lnSpc>
                <a:spcPct val="90000"/>
              </a:lnSpc>
            </a:pPr>
            <a:endParaRPr lang="en-US" altLang="en-US" sz="1800" dirty="0"/>
          </a:p>
          <a:p>
            <a:pPr>
              <a:lnSpc>
                <a:spcPct val="80000"/>
              </a:lnSpc>
            </a:pPr>
            <a:endParaRPr lang="en-US" altLang="en-US" dirty="0" smtClean="0"/>
          </a:p>
          <a:p>
            <a:pPr>
              <a:lnSpc>
                <a:spcPct val="80000"/>
              </a:lnSpc>
            </a:pPr>
            <a:endParaRPr lang="en-US" altLang="en-US" dirty="0" smtClean="0"/>
          </a:p>
        </p:txBody>
      </p:sp>
      <p:sp>
        <p:nvSpPr>
          <p:cNvPr id="14" name="Footer Placeholder 3"/>
          <p:cNvSpPr>
            <a:spLocks noGrp="1"/>
          </p:cNvSpPr>
          <p:nvPr>
            <p:ph type="ftr" sz="quarter" idx="11"/>
          </p:nvPr>
        </p:nvSpPr>
        <p:spPr>
          <a:xfrm>
            <a:off x="457200" y="5996514"/>
            <a:ext cx="3530600" cy="227542"/>
          </a:xfrm>
        </p:spPr>
        <p:txBody>
          <a:bodyPr/>
          <a:lstStyle/>
          <a:p>
            <a:r>
              <a:rPr lang="en-US" dirty="0" smtClean="0"/>
              <a:t>Unit testing</a:t>
            </a:r>
            <a:endParaRPr lang="en-US" dirty="0"/>
          </a:p>
        </p:txBody>
      </p:sp>
    </p:spTree>
    <p:extLst>
      <p:ext uri="{BB962C8B-B14F-4D97-AF65-F5344CB8AC3E}">
        <p14:creationId xmlns:p14="http://schemas.microsoft.com/office/powerpoint/2010/main" val="145986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xfrm>
            <a:off x="4572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A1A8A838-E089-4A34-B17F-53DF08CDAC91}" type="slidenum">
              <a:rPr lang="en-US" altLang="en-US" sz="1200" i="0" u="none">
                <a:solidFill>
                  <a:schemeClr val="bg1">
                    <a:lumMod val="50000"/>
                  </a:schemeClr>
                </a:solidFill>
                <a:latin typeface="+mj-lt"/>
              </a:rPr>
              <a:pPr eaLnBrk="1" hangingPunct="1"/>
              <a:t>39</a:t>
            </a:fld>
            <a:endParaRPr lang="en-US" altLang="en-US" sz="1200" i="0" u="none" dirty="0">
              <a:solidFill>
                <a:schemeClr val="bg1">
                  <a:lumMod val="50000"/>
                </a:schemeClr>
              </a:solidFill>
              <a:latin typeface="+mj-lt"/>
            </a:endParaRPr>
          </a:p>
        </p:txBody>
      </p:sp>
      <p:sp>
        <p:nvSpPr>
          <p:cNvPr id="26627" name="Rectangle 2"/>
          <p:cNvSpPr>
            <a:spLocks noGrp="1" noChangeArrowheads="1"/>
          </p:cNvSpPr>
          <p:nvPr>
            <p:ph type="title"/>
          </p:nvPr>
        </p:nvSpPr>
        <p:spPr/>
        <p:txBody>
          <a:bodyPr>
            <a:normAutofit fontScale="90000"/>
          </a:bodyPr>
          <a:lstStyle/>
          <a:p>
            <a:pPr eaLnBrk="1" hangingPunct="1"/>
            <a:r>
              <a:rPr lang="en-US" altLang="en-US" dirty="0" smtClean="0"/>
              <a:t>Questions answered by </a:t>
            </a:r>
            <a:br>
              <a:rPr lang="en-US" altLang="en-US" dirty="0" smtClean="0"/>
            </a:br>
            <a:r>
              <a:rPr lang="en-US" altLang="en-US" dirty="0" smtClean="0"/>
              <a:t>Black-box testing</a:t>
            </a:r>
          </a:p>
        </p:txBody>
      </p:sp>
      <p:sp>
        <p:nvSpPr>
          <p:cNvPr id="26628" name="Rectangle 3"/>
          <p:cNvSpPr>
            <a:spLocks noGrp="1" noChangeArrowheads="1"/>
          </p:cNvSpPr>
          <p:nvPr>
            <p:ph type="body" idx="1"/>
          </p:nvPr>
        </p:nvSpPr>
        <p:spPr>
          <a:xfrm>
            <a:off x="457200" y="2156223"/>
            <a:ext cx="7772400" cy="4114800"/>
          </a:xfrm>
        </p:spPr>
        <p:txBody>
          <a:bodyPr>
            <a:normAutofit/>
          </a:bodyPr>
          <a:lstStyle/>
          <a:p>
            <a:pPr eaLnBrk="1" hangingPunct="1">
              <a:lnSpc>
                <a:spcPct val="80000"/>
              </a:lnSpc>
            </a:pPr>
            <a:r>
              <a:rPr lang="en-US" altLang="en-US" dirty="0" smtClean="0"/>
              <a:t>How is </a:t>
            </a:r>
            <a:r>
              <a:rPr lang="en-US" altLang="en-US" dirty="0" smtClean="0">
                <a:solidFill>
                  <a:srgbClr val="0070C0"/>
                </a:solidFill>
              </a:rPr>
              <a:t>functional validity </a:t>
            </a:r>
            <a:r>
              <a:rPr lang="en-US" altLang="en-US" dirty="0" smtClean="0"/>
              <a:t>tested?</a:t>
            </a:r>
          </a:p>
          <a:p>
            <a:pPr eaLnBrk="1" hangingPunct="1">
              <a:lnSpc>
                <a:spcPct val="80000"/>
              </a:lnSpc>
            </a:pPr>
            <a:r>
              <a:rPr lang="en-US" altLang="en-US" dirty="0" smtClean="0"/>
              <a:t>How are </a:t>
            </a:r>
            <a:r>
              <a:rPr lang="en-US" altLang="en-US" dirty="0" smtClean="0">
                <a:solidFill>
                  <a:srgbClr val="0070C0"/>
                </a:solidFill>
              </a:rPr>
              <a:t>system behavior </a:t>
            </a:r>
            <a:r>
              <a:rPr lang="en-US" altLang="en-US" dirty="0" smtClean="0"/>
              <a:t>and </a:t>
            </a:r>
            <a:r>
              <a:rPr lang="en-US" altLang="en-US" dirty="0" smtClean="0">
                <a:solidFill>
                  <a:srgbClr val="0070C0"/>
                </a:solidFill>
              </a:rPr>
              <a:t>performance</a:t>
            </a:r>
            <a:r>
              <a:rPr lang="en-US" altLang="en-US" dirty="0" smtClean="0"/>
              <a:t> tested?</a:t>
            </a:r>
          </a:p>
          <a:p>
            <a:pPr eaLnBrk="1" hangingPunct="1">
              <a:lnSpc>
                <a:spcPct val="80000"/>
              </a:lnSpc>
            </a:pPr>
            <a:r>
              <a:rPr lang="en-US" altLang="en-US" dirty="0" smtClean="0"/>
              <a:t>What classes of input will make good test cases?</a:t>
            </a:r>
          </a:p>
          <a:p>
            <a:pPr eaLnBrk="1" hangingPunct="1">
              <a:lnSpc>
                <a:spcPct val="80000"/>
              </a:lnSpc>
            </a:pPr>
            <a:r>
              <a:rPr lang="en-US" altLang="en-US" dirty="0" smtClean="0"/>
              <a:t>Is the system particularly sensitive to certain input values?</a:t>
            </a:r>
          </a:p>
          <a:p>
            <a:pPr eaLnBrk="1" hangingPunct="1">
              <a:lnSpc>
                <a:spcPct val="80000"/>
              </a:lnSpc>
            </a:pPr>
            <a:r>
              <a:rPr lang="en-US" altLang="en-US" dirty="0" smtClean="0"/>
              <a:t>How are the boundary values of a data class isolated?</a:t>
            </a:r>
          </a:p>
          <a:p>
            <a:pPr eaLnBrk="1" hangingPunct="1">
              <a:lnSpc>
                <a:spcPct val="80000"/>
              </a:lnSpc>
            </a:pPr>
            <a:r>
              <a:rPr lang="en-US" altLang="en-US" dirty="0" smtClean="0"/>
              <a:t>What data rates and data volume can the system tolerate?</a:t>
            </a:r>
          </a:p>
          <a:p>
            <a:pPr eaLnBrk="1" hangingPunct="1">
              <a:lnSpc>
                <a:spcPct val="80000"/>
              </a:lnSpc>
            </a:pPr>
            <a:r>
              <a:rPr lang="en-US" altLang="en-US" dirty="0" smtClean="0"/>
              <a:t>What effect will specific combinations of data have on system operation?</a:t>
            </a:r>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spTree>
    <p:extLst>
      <p:ext uri="{BB962C8B-B14F-4D97-AF65-F5344CB8AC3E}">
        <p14:creationId xmlns:p14="http://schemas.microsoft.com/office/powerpoint/2010/main" val="449239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213" y="1089426"/>
            <a:ext cx="8966200" cy="4737118"/>
          </a:xfrm>
        </p:spPr>
        <p:txBody>
          <a:bodyPr>
            <a:normAutofit lnSpcReduction="10000"/>
          </a:bodyPr>
          <a:lstStyle/>
          <a:p>
            <a:r>
              <a:rPr lang="en-US" sz="2800" dirty="0" smtClean="0"/>
              <a:t>Plainly speaking – </a:t>
            </a:r>
            <a:r>
              <a:rPr lang="en-US" sz="2800" dirty="0" smtClean="0">
                <a:solidFill>
                  <a:schemeClr val="tx2"/>
                </a:solidFill>
              </a:rPr>
              <a:t>how hard it is to find faults</a:t>
            </a:r>
            <a:r>
              <a:rPr lang="en-US" sz="2800" dirty="0" smtClean="0"/>
              <a:t> in the software?</a:t>
            </a:r>
          </a:p>
          <a:p>
            <a:r>
              <a:rPr lang="en-US" sz="2800" dirty="0" smtClean="0"/>
              <a:t>Testability is determined by </a:t>
            </a:r>
            <a:r>
              <a:rPr lang="en-US" sz="2800" dirty="0" smtClean="0">
                <a:solidFill>
                  <a:schemeClr val="tx2"/>
                </a:solidFill>
              </a:rPr>
              <a:t>two</a:t>
            </a:r>
            <a:r>
              <a:rPr lang="en-US" sz="2800" dirty="0" smtClean="0"/>
              <a:t> practical problems</a:t>
            </a:r>
          </a:p>
          <a:p>
            <a:pPr lvl="1"/>
            <a:r>
              <a:rPr lang="en-US" sz="2400" dirty="0" smtClean="0"/>
              <a:t>How to </a:t>
            </a:r>
            <a:r>
              <a:rPr lang="en-US" sz="2400" dirty="0" smtClean="0">
                <a:solidFill>
                  <a:schemeClr val="tx2"/>
                </a:solidFill>
              </a:rPr>
              <a:t>provide the test values</a:t>
            </a:r>
            <a:r>
              <a:rPr lang="en-US" sz="2400" dirty="0" smtClean="0"/>
              <a:t> to the software</a:t>
            </a:r>
          </a:p>
          <a:p>
            <a:pPr lvl="1"/>
            <a:r>
              <a:rPr lang="en-US" sz="2400" dirty="0" smtClean="0"/>
              <a:t>How to </a:t>
            </a:r>
            <a:r>
              <a:rPr lang="en-US" sz="2400" dirty="0" smtClean="0">
                <a:solidFill>
                  <a:schemeClr val="tx2"/>
                </a:solidFill>
              </a:rPr>
              <a:t>observe the results</a:t>
            </a:r>
            <a:r>
              <a:rPr lang="en-US" sz="2400" dirty="0" smtClean="0"/>
              <a:t> of test execution</a:t>
            </a:r>
          </a:p>
          <a:p>
            <a:pPr marL="457200" lvl="1" indent="0">
              <a:buNone/>
            </a:pPr>
            <a:endParaRPr lang="en-US" sz="2400" dirty="0" smtClean="0"/>
          </a:p>
          <a:p>
            <a:pPr indent="-285750"/>
            <a:r>
              <a:rPr lang="en-AU" dirty="0" smtClean="0"/>
              <a:t>Test </a:t>
            </a:r>
            <a:r>
              <a:rPr lang="en-AU" dirty="0"/>
              <a:t>cases relate to their environments.  In a batch system, it is usually clear what comprises a test case.  For Web applications, test cases can vary from generating part of a Web page to a test case that completes several commercial transactions. In a real-time system, such as in avionics, a test case could involve an entire flight.</a:t>
            </a:r>
          </a:p>
          <a:p>
            <a:pPr lvl="1"/>
            <a:endParaRPr lang="en-US" sz="2400"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a:t>
            </a:fld>
            <a:endParaRPr lang="en-US"/>
          </a:p>
        </p:txBody>
      </p:sp>
      <p:sp>
        <p:nvSpPr>
          <p:cNvPr id="8" name="Title 7"/>
          <p:cNvSpPr>
            <a:spLocks noGrp="1"/>
          </p:cNvSpPr>
          <p:nvPr>
            <p:ph type="title"/>
          </p:nvPr>
        </p:nvSpPr>
        <p:spPr>
          <a:xfrm>
            <a:off x="333213" y="262561"/>
            <a:ext cx="8229600" cy="1143000"/>
          </a:xfrm>
        </p:spPr>
        <p:txBody>
          <a:bodyPr/>
          <a:lstStyle/>
          <a:p>
            <a:r>
              <a:rPr lang="en-AU" dirty="0" smtClean="0"/>
              <a:t>Test cases</a:t>
            </a:r>
            <a:endParaRPr lang="en-AU" dirty="0"/>
          </a:p>
        </p:txBody>
      </p:sp>
      <p:sp>
        <p:nvSpPr>
          <p:cNvPr id="7" name="Footer Placeholder 3"/>
          <p:cNvSpPr txBox="1">
            <a:spLocks/>
          </p:cNvSpPr>
          <p:nvPr/>
        </p:nvSpPr>
        <p:spPr>
          <a:xfrm>
            <a:off x="457200" y="6019609"/>
            <a:ext cx="3530600" cy="22754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Unit testing</a:t>
            </a:r>
            <a:endParaRPr lang="en-US" dirty="0"/>
          </a:p>
        </p:txBody>
      </p:sp>
    </p:spTree>
    <p:extLst>
      <p:ext uri="{BB962C8B-B14F-4D97-AF65-F5344CB8AC3E}">
        <p14:creationId xmlns:p14="http://schemas.microsoft.com/office/powerpoint/2010/main" val="296509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xfrm>
            <a:off x="4572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51896154-6A01-4136-8EB5-3CBEB3B866D2}" type="slidenum">
              <a:rPr lang="en-US" altLang="en-US" sz="1200" i="0" u="none">
                <a:solidFill>
                  <a:schemeClr val="bg1">
                    <a:lumMod val="50000"/>
                  </a:schemeClr>
                </a:solidFill>
                <a:latin typeface="+mj-lt"/>
              </a:rPr>
              <a:pPr eaLnBrk="1" hangingPunct="1"/>
              <a:t>40</a:t>
            </a:fld>
            <a:endParaRPr lang="en-US" altLang="en-US" sz="1200" i="0" u="none" dirty="0">
              <a:solidFill>
                <a:schemeClr val="bg1">
                  <a:lumMod val="50000"/>
                </a:schemeClr>
              </a:solidFill>
              <a:latin typeface="+mj-lt"/>
            </a:endParaRPr>
          </a:p>
        </p:txBody>
      </p:sp>
      <p:sp>
        <p:nvSpPr>
          <p:cNvPr id="27651" name="Rectangle 2"/>
          <p:cNvSpPr>
            <a:spLocks noGrp="1" noChangeArrowheads="1"/>
          </p:cNvSpPr>
          <p:nvPr>
            <p:ph type="title"/>
          </p:nvPr>
        </p:nvSpPr>
        <p:spPr>
          <a:xfrm>
            <a:off x="457200" y="307013"/>
            <a:ext cx="8132736" cy="1143000"/>
          </a:xfrm>
          <a:solidFill>
            <a:schemeClr val="bg1"/>
          </a:solidFill>
        </p:spPr>
        <p:txBody>
          <a:bodyPr/>
          <a:lstStyle/>
          <a:p>
            <a:pPr eaLnBrk="1" hangingPunct="1"/>
            <a:r>
              <a:rPr lang="en-US" altLang="en-US" dirty="0" smtClean="0"/>
              <a:t>Equivalence partitioning</a:t>
            </a:r>
          </a:p>
        </p:txBody>
      </p:sp>
      <p:sp>
        <p:nvSpPr>
          <p:cNvPr id="27652" name="Rectangle 3"/>
          <p:cNvSpPr>
            <a:spLocks noGrp="1" noChangeArrowheads="1"/>
          </p:cNvSpPr>
          <p:nvPr>
            <p:ph type="body" idx="1"/>
          </p:nvPr>
        </p:nvSpPr>
        <p:spPr>
          <a:xfrm>
            <a:off x="457200" y="1102371"/>
            <a:ext cx="7772400" cy="3217067"/>
          </a:xfrm>
        </p:spPr>
        <p:txBody>
          <a:bodyPr>
            <a:noAutofit/>
          </a:bodyPr>
          <a:lstStyle/>
          <a:p>
            <a:pPr eaLnBrk="1" hangingPunct="1">
              <a:lnSpc>
                <a:spcPct val="90000"/>
              </a:lnSpc>
            </a:pPr>
            <a:r>
              <a:rPr lang="en-US" altLang="en-US" dirty="0" smtClean="0"/>
              <a:t>In black-box testing, it can be difficult to decide how many tests are enough to cover all aspects of the system.</a:t>
            </a:r>
          </a:p>
          <a:p>
            <a:pPr eaLnBrk="1" hangingPunct="1">
              <a:lnSpc>
                <a:spcPct val="90000"/>
              </a:lnSpc>
            </a:pPr>
            <a:endParaRPr lang="en-US" altLang="en-US" dirty="0" smtClean="0"/>
          </a:p>
          <a:p>
            <a:pPr eaLnBrk="1" hangingPunct="1">
              <a:lnSpc>
                <a:spcPct val="90000"/>
              </a:lnSpc>
            </a:pPr>
            <a:r>
              <a:rPr lang="en-US" altLang="en-US" dirty="0" smtClean="0"/>
              <a:t>Ideally, it is hoped that a single (or at worst a few) test cases will  </a:t>
            </a:r>
            <a:r>
              <a:rPr lang="en-US" altLang="en-US" u="sng" dirty="0" smtClean="0">
                <a:solidFill>
                  <a:srgbClr val="0070C0"/>
                </a:solidFill>
              </a:rPr>
              <a:t>single-handedly</a:t>
            </a:r>
            <a:r>
              <a:rPr lang="en-US" altLang="en-US" dirty="0" smtClean="0"/>
              <a:t> uncovers a </a:t>
            </a:r>
            <a:r>
              <a:rPr lang="en-US" altLang="en-US" u="sng" dirty="0" smtClean="0">
                <a:solidFill>
                  <a:srgbClr val="0070C0"/>
                </a:solidFill>
              </a:rPr>
              <a:t>complete class</a:t>
            </a:r>
            <a:r>
              <a:rPr lang="en-US" altLang="en-US" dirty="0" smtClean="0">
                <a:solidFill>
                  <a:srgbClr val="0070C0"/>
                </a:solidFill>
              </a:rPr>
              <a:t> </a:t>
            </a:r>
            <a:r>
              <a:rPr lang="en-US" altLang="en-US" dirty="0" smtClean="0"/>
              <a:t>of errors. Any approach that could find such test cases would reduce the total number of test cases to be developed.</a:t>
            </a:r>
          </a:p>
          <a:p>
            <a:pPr eaLnBrk="1" hangingPunct="1">
              <a:lnSpc>
                <a:spcPct val="90000"/>
              </a:lnSpc>
            </a:pPr>
            <a:endParaRPr lang="en-US" altLang="en-US" dirty="0" smtClean="0"/>
          </a:p>
          <a:p>
            <a:pPr>
              <a:lnSpc>
                <a:spcPct val="90000"/>
              </a:lnSpc>
            </a:pPr>
            <a:r>
              <a:rPr lang="en-US" altLang="en-US" dirty="0" smtClean="0"/>
              <a:t>The </a:t>
            </a:r>
            <a:r>
              <a:rPr lang="en-US" altLang="en-US" dirty="0" smtClean="0">
                <a:solidFill>
                  <a:srgbClr val="0070C0"/>
                </a:solidFill>
              </a:rPr>
              <a:t>equivalence partitioning </a:t>
            </a:r>
            <a:r>
              <a:rPr lang="en-US" altLang="en-US" dirty="0" smtClean="0"/>
              <a:t>method has been designed to reduce the number of test cases necessary to cover the test domain.</a:t>
            </a:r>
          </a:p>
          <a:p>
            <a:pPr eaLnBrk="1" hangingPunct="1">
              <a:lnSpc>
                <a:spcPct val="90000"/>
              </a:lnSpc>
            </a:pPr>
            <a:endParaRPr lang="en-US" altLang="en-US" dirty="0" smtClean="0"/>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spTree>
    <p:extLst>
      <p:ext uri="{BB962C8B-B14F-4D97-AF65-F5344CB8AC3E}">
        <p14:creationId xmlns:p14="http://schemas.microsoft.com/office/powerpoint/2010/main" val="13283707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341085"/>
            <a:ext cx="8229600" cy="1143000"/>
          </a:xfrm>
          <a:solidFill>
            <a:schemeClr val="bg1"/>
          </a:solidFill>
        </p:spPr>
        <p:txBody>
          <a:bodyPr/>
          <a:lstStyle/>
          <a:p>
            <a:r>
              <a:rPr lang="en-US" altLang="en-US" dirty="0" smtClean="0"/>
              <a:t>Equivalence partitioning</a:t>
            </a:r>
            <a:endParaRPr lang="he-IL" altLang="en-US" dirty="0" smtClean="0"/>
          </a:p>
        </p:txBody>
      </p:sp>
      <p:sp>
        <p:nvSpPr>
          <p:cNvPr id="46083" name="Content Placeholder 2"/>
          <p:cNvSpPr>
            <a:spLocks noGrp="1"/>
          </p:cNvSpPr>
          <p:nvPr>
            <p:ph sz="quarter" idx="1"/>
          </p:nvPr>
        </p:nvSpPr>
        <p:spPr>
          <a:xfrm>
            <a:off x="457200" y="1498599"/>
            <a:ext cx="8229600" cy="4165601"/>
          </a:xfrm>
        </p:spPr>
        <p:txBody>
          <a:bodyPr>
            <a:normAutofit lnSpcReduction="10000"/>
          </a:bodyPr>
          <a:lstStyle/>
          <a:p>
            <a:r>
              <a:rPr lang="en-US" altLang="en-US" sz="2215" dirty="0"/>
              <a:t> Input data and output results often fall into different classes where all members of a class are related.</a:t>
            </a:r>
          </a:p>
          <a:p>
            <a:r>
              <a:rPr lang="en-US" altLang="en-US" sz="2215" dirty="0"/>
              <a:t>Each of these classes is an </a:t>
            </a:r>
            <a:r>
              <a:rPr lang="en-US" altLang="en-US" sz="2215" dirty="0">
                <a:solidFill>
                  <a:srgbClr val="0070C0"/>
                </a:solidFill>
              </a:rPr>
              <a:t>equivalence partition </a:t>
            </a:r>
            <a:r>
              <a:rPr lang="en-US" altLang="en-US" sz="2215" b="1" i="1" dirty="0"/>
              <a:t>or </a:t>
            </a:r>
            <a:r>
              <a:rPr lang="en-US" altLang="en-US" sz="2215" dirty="0">
                <a:solidFill>
                  <a:srgbClr val="0070C0"/>
                </a:solidFill>
              </a:rPr>
              <a:t>domain </a:t>
            </a:r>
            <a:r>
              <a:rPr lang="en-US" altLang="en-US" sz="2215" dirty="0"/>
              <a:t>where the program behaves in an equivalent way for each class member.</a:t>
            </a:r>
          </a:p>
          <a:p>
            <a:r>
              <a:rPr lang="en-US" altLang="en-US" sz="2215" dirty="0"/>
              <a:t>Test cases should be chosen from each partition.</a:t>
            </a:r>
          </a:p>
          <a:p>
            <a:pPr lvl="1"/>
            <a:r>
              <a:rPr lang="en-US" altLang="en-US" sz="1846" dirty="0"/>
              <a:t>Thoroughly test </a:t>
            </a:r>
            <a:r>
              <a:rPr lang="en-US" altLang="en-US" sz="1846" dirty="0">
                <a:solidFill>
                  <a:srgbClr val="0070C0"/>
                </a:solidFill>
              </a:rPr>
              <a:t>all input options described in the specifications</a:t>
            </a:r>
            <a:r>
              <a:rPr lang="en-US" altLang="en-US" sz="1846" b="1" i="1" dirty="0"/>
              <a:t>, </a:t>
            </a:r>
            <a:r>
              <a:rPr lang="en-US" altLang="en-US" sz="1846" dirty="0"/>
              <a:t>in all combinations</a:t>
            </a:r>
          </a:p>
          <a:p>
            <a:pPr lvl="1"/>
            <a:r>
              <a:rPr lang="en-US" altLang="en-US" sz="1846" dirty="0"/>
              <a:t>including that of same input as standard input and as file input, if that is an option.</a:t>
            </a:r>
          </a:p>
          <a:p>
            <a:pPr lvl="1"/>
            <a:r>
              <a:rPr lang="en-US" altLang="en-US" sz="1846" dirty="0"/>
              <a:t>Test </a:t>
            </a:r>
            <a:r>
              <a:rPr lang="en-US" altLang="en-US" sz="1846" dirty="0">
                <a:solidFill>
                  <a:srgbClr val="0070C0"/>
                </a:solidFill>
              </a:rPr>
              <a:t>boundaries of input</a:t>
            </a:r>
          </a:p>
          <a:p>
            <a:pPr lvl="1"/>
            <a:r>
              <a:rPr lang="en-US" altLang="en-US" sz="1846" dirty="0"/>
              <a:t>Test </a:t>
            </a:r>
            <a:r>
              <a:rPr lang="en-US" altLang="en-US" sz="1846" dirty="0">
                <a:solidFill>
                  <a:srgbClr val="0070C0"/>
                </a:solidFill>
              </a:rPr>
              <a:t>boundaries of output</a:t>
            </a:r>
          </a:p>
          <a:p>
            <a:pPr lvl="1"/>
            <a:r>
              <a:rPr lang="en-US" altLang="en-US" sz="1846" dirty="0"/>
              <a:t>Test each </a:t>
            </a:r>
            <a:r>
              <a:rPr lang="en-US" altLang="en-US" sz="1846" dirty="0">
                <a:solidFill>
                  <a:srgbClr val="0070C0"/>
                </a:solidFill>
              </a:rPr>
              <a:t>invalid input</a:t>
            </a:r>
            <a:endParaRPr lang="he-IL" altLang="en-US" sz="1846" dirty="0">
              <a:solidFill>
                <a:srgbClr val="0070C0"/>
              </a:solidFill>
            </a:endParaRPr>
          </a:p>
        </p:txBody>
      </p:sp>
      <p:sp>
        <p:nvSpPr>
          <p:cNvPr id="4"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spTree>
    <p:extLst>
      <p:ext uri="{BB962C8B-B14F-4D97-AF65-F5344CB8AC3E}">
        <p14:creationId xmlns:p14="http://schemas.microsoft.com/office/powerpoint/2010/main" val="4011539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xfrm>
            <a:off x="4572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51896154-6A01-4136-8EB5-3CBEB3B866D2}" type="slidenum">
              <a:rPr lang="en-US" altLang="en-US" sz="1200" i="0" u="none">
                <a:solidFill>
                  <a:schemeClr val="bg1">
                    <a:lumMod val="50000"/>
                  </a:schemeClr>
                </a:solidFill>
                <a:latin typeface="+mj-lt"/>
              </a:rPr>
              <a:pPr eaLnBrk="1" hangingPunct="1"/>
              <a:t>42</a:t>
            </a:fld>
            <a:endParaRPr lang="en-US" altLang="en-US" sz="1200" i="0" u="none" dirty="0">
              <a:solidFill>
                <a:schemeClr val="bg1">
                  <a:lumMod val="50000"/>
                </a:schemeClr>
              </a:solidFill>
              <a:latin typeface="+mj-lt"/>
            </a:endParaRPr>
          </a:p>
        </p:txBody>
      </p:sp>
      <p:sp>
        <p:nvSpPr>
          <p:cNvPr id="27651" name="Rectangle 2"/>
          <p:cNvSpPr>
            <a:spLocks noGrp="1" noChangeArrowheads="1"/>
          </p:cNvSpPr>
          <p:nvPr>
            <p:ph type="title"/>
          </p:nvPr>
        </p:nvSpPr>
        <p:spPr>
          <a:xfrm>
            <a:off x="685800" y="152400"/>
            <a:ext cx="8132736" cy="1143000"/>
          </a:xfrm>
          <a:solidFill>
            <a:schemeClr val="bg1"/>
          </a:solidFill>
        </p:spPr>
        <p:txBody>
          <a:bodyPr/>
          <a:lstStyle/>
          <a:p>
            <a:pPr eaLnBrk="1" hangingPunct="1"/>
            <a:r>
              <a:rPr lang="en-US" altLang="en-US" dirty="0" smtClean="0"/>
              <a:t>Equivalence partitioning</a:t>
            </a:r>
          </a:p>
        </p:txBody>
      </p:sp>
      <p:sp>
        <p:nvSpPr>
          <p:cNvPr id="27652" name="Rectangle 3"/>
          <p:cNvSpPr>
            <a:spLocks noGrp="1" noChangeArrowheads="1"/>
          </p:cNvSpPr>
          <p:nvPr>
            <p:ph type="body" idx="1"/>
          </p:nvPr>
        </p:nvSpPr>
        <p:spPr>
          <a:xfrm>
            <a:off x="577312" y="1142323"/>
            <a:ext cx="7772400" cy="4479810"/>
          </a:xfrm>
        </p:spPr>
        <p:txBody>
          <a:bodyPr>
            <a:normAutofit fontScale="92500" lnSpcReduction="10000"/>
          </a:bodyPr>
          <a:lstStyle/>
          <a:p>
            <a:pPr>
              <a:lnSpc>
                <a:spcPct val="90000"/>
              </a:lnSpc>
            </a:pPr>
            <a:r>
              <a:rPr lang="en-US" altLang="en-US" sz="2200" dirty="0" smtClean="0"/>
              <a:t>Equivalence partitioning </a:t>
            </a:r>
            <a:r>
              <a:rPr lang="en-US" altLang="en-US" sz="2200" dirty="0" smtClean="0">
                <a:solidFill>
                  <a:srgbClr val="0070C0"/>
                </a:solidFill>
              </a:rPr>
              <a:t>divides </a:t>
            </a:r>
            <a:r>
              <a:rPr lang="en-US" altLang="en-US" sz="2200" dirty="0">
                <a:solidFill>
                  <a:srgbClr val="0070C0"/>
                </a:solidFill>
              </a:rPr>
              <a:t>the input domain </a:t>
            </a:r>
            <a:r>
              <a:rPr lang="en-US" altLang="en-US" sz="2200" dirty="0"/>
              <a:t>of a program </a:t>
            </a:r>
            <a:r>
              <a:rPr lang="en-US" altLang="en-US" sz="2200" dirty="0">
                <a:solidFill>
                  <a:srgbClr val="0070C0"/>
                </a:solidFill>
              </a:rPr>
              <a:t>into classes </a:t>
            </a:r>
            <a:r>
              <a:rPr lang="en-US" altLang="en-US" sz="2200" dirty="0"/>
              <a:t>of data from which test cases are </a:t>
            </a:r>
            <a:r>
              <a:rPr lang="en-US" altLang="en-US" sz="2200" dirty="0" smtClean="0"/>
              <a:t>derived.  The resulting groups are known as </a:t>
            </a:r>
            <a:r>
              <a:rPr lang="en-US" altLang="en-US" sz="2200" dirty="0">
                <a:solidFill>
                  <a:srgbClr val="0070C0"/>
                </a:solidFill>
              </a:rPr>
              <a:t>equivalence classes </a:t>
            </a:r>
            <a:r>
              <a:rPr lang="en-US" altLang="en-US" sz="2200" dirty="0"/>
              <a:t>for an input </a:t>
            </a:r>
            <a:r>
              <a:rPr lang="en-US" altLang="en-US" sz="2200" dirty="0" smtClean="0"/>
              <a:t>condition.  Test cases are derived from these classes.</a:t>
            </a:r>
            <a:endParaRPr lang="en-US" altLang="en-US" sz="2200" dirty="0"/>
          </a:p>
          <a:p>
            <a:pPr>
              <a:lnSpc>
                <a:spcPct val="90000"/>
              </a:lnSpc>
            </a:pPr>
            <a:endParaRPr lang="en-US" altLang="en-US" sz="2200" dirty="0" smtClean="0"/>
          </a:p>
          <a:p>
            <a:pPr eaLnBrk="1" hangingPunct="1">
              <a:lnSpc>
                <a:spcPct val="90000"/>
              </a:lnSpc>
            </a:pPr>
            <a:r>
              <a:rPr lang="en-US" altLang="en-US" sz="2200" dirty="0" smtClean="0"/>
              <a:t>An equivalence class represents a </a:t>
            </a:r>
            <a:r>
              <a:rPr lang="en-US" altLang="en-US" sz="2200" dirty="0" smtClean="0">
                <a:solidFill>
                  <a:srgbClr val="0070C0"/>
                </a:solidFill>
              </a:rPr>
              <a:t>set of valid or invalid states </a:t>
            </a:r>
            <a:r>
              <a:rPr lang="en-US" altLang="en-US" sz="2200" dirty="0" smtClean="0"/>
              <a:t>for input conditions.</a:t>
            </a:r>
          </a:p>
          <a:p>
            <a:pPr>
              <a:lnSpc>
                <a:spcPct val="90000"/>
              </a:lnSpc>
            </a:pPr>
            <a:r>
              <a:rPr lang="en-US" altLang="en-US" sz="2200" dirty="0"/>
              <a:t>Example: valid input for a system is an integer representing a month of the year, i.e. 1 to 12 are valid integers.</a:t>
            </a:r>
          </a:p>
          <a:p>
            <a:pPr eaLnBrk="1" hangingPunct="1">
              <a:lnSpc>
                <a:spcPct val="90000"/>
              </a:lnSpc>
            </a:pPr>
            <a:endParaRPr lang="en-US" altLang="en-US" sz="2000" dirty="0" smtClean="0"/>
          </a:p>
          <a:p>
            <a:pPr eaLnBrk="1" hangingPunct="1">
              <a:lnSpc>
                <a:spcPct val="90000"/>
              </a:lnSpc>
            </a:pPr>
            <a:endParaRPr lang="en-US" altLang="en-US" sz="2000" dirty="0"/>
          </a:p>
          <a:p>
            <a:pPr eaLnBrk="1" hangingPunct="1">
              <a:lnSpc>
                <a:spcPct val="90000"/>
              </a:lnSpc>
            </a:pPr>
            <a:endParaRPr lang="en-US" altLang="en-US" sz="2000" dirty="0" smtClean="0"/>
          </a:p>
          <a:p>
            <a:pPr eaLnBrk="1" hangingPunct="1">
              <a:lnSpc>
                <a:spcPct val="90000"/>
              </a:lnSpc>
            </a:pPr>
            <a:endParaRPr lang="en-US" altLang="en-US" sz="2000" dirty="0"/>
          </a:p>
          <a:p>
            <a:pPr eaLnBrk="1" hangingPunct="1">
              <a:lnSpc>
                <a:spcPct val="90000"/>
              </a:lnSpc>
            </a:pPr>
            <a:endParaRPr lang="en-US" altLang="en-US" sz="2000" dirty="0" smtClean="0"/>
          </a:p>
          <a:p>
            <a:pPr eaLnBrk="1" hangingPunct="1">
              <a:lnSpc>
                <a:spcPct val="90000"/>
              </a:lnSpc>
            </a:pPr>
            <a:r>
              <a:rPr lang="en-US" altLang="en-US" sz="2000" dirty="0" smtClean="0"/>
              <a:t>						</a:t>
            </a:r>
            <a:r>
              <a:rPr lang="en-US" altLang="en-US" sz="2000" b="1" dirty="0" smtClean="0">
                <a:solidFill>
                  <a:srgbClr val="00B050"/>
                </a:solidFill>
              </a:rPr>
              <a:t>valid input</a:t>
            </a:r>
          </a:p>
          <a:p>
            <a:pPr eaLnBrk="1" hangingPunct="1">
              <a:lnSpc>
                <a:spcPct val="90000"/>
              </a:lnSpc>
            </a:pPr>
            <a:endParaRPr lang="en-US" altLang="en-US" sz="2000" dirty="0" smtClean="0"/>
          </a:p>
          <a:p>
            <a:pPr eaLnBrk="1" hangingPunct="1">
              <a:lnSpc>
                <a:spcPct val="90000"/>
              </a:lnSpc>
            </a:pPr>
            <a:endParaRPr lang="en-US" altLang="en-US" sz="2000" dirty="0" smtClean="0"/>
          </a:p>
          <a:p>
            <a:pPr eaLnBrk="1" hangingPunct="1">
              <a:lnSpc>
                <a:spcPct val="90000"/>
              </a:lnSpc>
            </a:pPr>
            <a:endParaRPr lang="en-US" altLang="en-US" sz="2000" dirty="0" smtClean="0"/>
          </a:p>
          <a:p>
            <a:pPr eaLnBrk="1" hangingPunct="1">
              <a:lnSpc>
                <a:spcPct val="90000"/>
              </a:lnSpc>
            </a:pPr>
            <a:endParaRPr lang="en-US" altLang="en-US" sz="2000" dirty="0" smtClean="0"/>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cxnSp>
        <p:nvCxnSpPr>
          <p:cNvPr id="3" name="Straight Connector 2"/>
          <p:cNvCxnSpPr/>
          <p:nvPr/>
        </p:nvCxnSpPr>
        <p:spPr>
          <a:xfrm>
            <a:off x="685800" y="3976866"/>
            <a:ext cx="7137400" cy="23"/>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843314" y="3831771"/>
            <a:ext cx="0" cy="1306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943599" y="3831770"/>
            <a:ext cx="0" cy="130629"/>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718415" y="4066470"/>
            <a:ext cx="6104785" cy="369332"/>
          </a:xfrm>
          <a:prstGeom prst="rect">
            <a:avLst/>
          </a:prstGeom>
          <a:noFill/>
        </p:spPr>
        <p:txBody>
          <a:bodyPr wrap="square" rtlCol="0">
            <a:spAutoFit/>
          </a:bodyPr>
          <a:lstStyle/>
          <a:p>
            <a:r>
              <a:rPr lang="en-AU" dirty="0" smtClean="0"/>
              <a:t>1                                                             12</a:t>
            </a:r>
            <a:endParaRPr lang="en-AU" dirty="0"/>
          </a:p>
        </p:txBody>
      </p:sp>
      <p:sp>
        <p:nvSpPr>
          <p:cNvPr id="13" name="Right Brace 12"/>
          <p:cNvSpPr/>
          <p:nvPr/>
        </p:nvSpPr>
        <p:spPr>
          <a:xfrm rot="5400000">
            <a:off x="3694367" y="2722426"/>
            <a:ext cx="367622" cy="387531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202969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smtClean="0"/>
              <a:t>Equivalence partitioning</a:t>
            </a:r>
            <a:endParaRPr lang="he-IL" altLang="en-US" dirty="0" smtClean="0"/>
          </a:p>
        </p:txBody>
      </p:sp>
      <p:sp>
        <p:nvSpPr>
          <p:cNvPr id="48131" name="Content Placeholder 2"/>
          <p:cNvSpPr>
            <a:spLocks noGrp="1"/>
          </p:cNvSpPr>
          <p:nvPr>
            <p:ph sz="quarter" idx="1"/>
          </p:nvPr>
        </p:nvSpPr>
        <p:spPr>
          <a:xfrm>
            <a:off x="457200" y="1804582"/>
            <a:ext cx="8229600" cy="3467732"/>
          </a:xfrm>
        </p:spPr>
        <p:txBody>
          <a:bodyPr>
            <a:normAutofit lnSpcReduction="10000"/>
          </a:bodyPr>
          <a:lstStyle/>
          <a:p>
            <a:pPr>
              <a:buFont typeface="Wingdings 2" panose="05020102010507070707" pitchFamily="18" charset="2"/>
              <a:buNone/>
            </a:pPr>
            <a:r>
              <a:rPr lang="en-US" altLang="en-US" sz="2800" dirty="0" smtClean="0">
                <a:solidFill>
                  <a:srgbClr val="0070C0"/>
                </a:solidFill>
              </a:rPr>
              <a:t>Testing </a:t>
            </a:r>
            <a:r>
              <a:rPr lang="en-US" altLang="en-US" sz="2800" dirty="0" smtClean="0">
                <a:solidFill>
                  <a:srgbClr val="0070C0"/>
                </a:solidFill>
              </a:rPr>
              <a:t>guidelines for sequences:</a:t>
            </a:r>
          </a:p>
          <a:p>
            <a:r>
              <a:rPr lang="en-US" altLang="en-US" dirty="0" smtClean="0"/>
              <a:t>Test </a:t>
            </a:r>
            <a:r>
              <a:rPr lang="en-US" altLang="en-US" dirty="0" smtClean="0"/>
              <a:t>software with sequences which have only a single value.</a:t>
            </a:r>
          </a:p>
          <a:p>
            <a:r>
              <a:rPr lang="en-US" altLang="en-US" dirty="0" smtClean="0"/>
              <a:t>Use sequences of different sizes in different tests.</a:t>
            </a:r>
          </a:p>
          <a:p>
            <a:r>
              <a:rPr lang="en-US" altLang="en-US" dirty="0" smtClean="0"/>
              <a:t>Derive tests so that the first, middle and last elements of the sequence are accessed.</a:t>
            </a:r>
          </a:p>
          <a:p>
            <a:r>
              <a:rPr lang="en-US" altLang="en-US" dirty="0" smtClean="0"/>
              <a:t>Test with sequences of zero length.</a:t>
            </a:r>
          </a:p>
          <a:p>
            <a:r>
              <a:rPr lang="en-US" altLang="en-US" dirty="0" smtClean="0"/>
              <a:t>Test with sequences of maximal length or nesting – if exists.</a:t>
            </a:r>
            <a:endParaRPr lang="he-IL" altLang="en-US" dirty="0" smtClean="0"/>
          </a:p>
        </p:txBody>
      </p:sp>
      <p:sp>
        <p:nvSpPr>
          <p:cNvPr id="4"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spTree>
    <p:extLst>
      <p:ext uri="{BB962C8B-B14F-4D97-AF65-F5344CB8AC3E}">
        <p14:creationId xmlns:p14="http://schemas.microsoft.com/office/powerpoint/2010/main" val="3974011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xfrm>
            <a:off x="457200"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51896154-6A01-4136-8EB5-3CBEB3B866D2}" type="slidenum">
              <a:rPr lang="en-US" altLang="en-US" sz="1200" i="0" u="none">
                <a:solidFill>
                  <a:schemeClr val="bg1">
                    <a:lumMod val="50000"/>
                  </a:schemeClr>
                </a:solidFill>
                <a:latin typeface="+mj-lt"/>
              </a:rPr>
              <a:pPr eaLnBrk="1" hangingPunct="1"/>
              <a:t>44</a:t>
            </a:fld>
            <a:endParaRPr lang="en-US" altLang="en-US" sz="1200" i="0" u="none" dirty="0">
              <a:solidFill>
                <a:schemeClr val="bg1">
                  <a:lumMod val="50000"/>
                </a:schemeClr>
              </a:solidFill>
              <a:latin typeface="+mj-lt"/>
            </a:endParaRPr>
          </a:p>
        </p:txBody>
      </p:sp>
      <p:sp>
        <p:nvSpPr>
          <p:cNvPr id="27651" name="Rectangle 2"/>
          <p:cNvSpPr>
            <a:spLocks noGrp="1" noChangeArrowheads="1"/>
          </p:cNvSpPr>
          <p:nvPr>
            <p:ph type="title"/>
          </p:nvPr>
        </p:nvSpPr>
        <p:spPr>
          <a:xfrm>
            <a:off x="685800" y="152400"/>
            <a:ext cx="8132736" cy="1143000"/>
          </a:xfrm>
          <a:solidFill>
            <a:schemeClr val="bg1"/>
          </a:solidFill>
        </p:spPr>
        <p:txBody>
          <a:bodyPr/>
          <a:lstStyle/>
          <a:p>
            <a:pPr eaLnBrk="1" hangingPunct="1"/>
            <a:r>
              <a:rPr lang="en-US" altLang="en-US" dirty="0" smtClean="0"/>
              <a:t>Equivalence partitioning</a:t>
            </a:r>
          </a:p>
        </p:txBody>
      </p:sp>
      <p:sp>
        <p:nvSpPr>
          <p:cNvPr id="27652" name="Rectangle 3"/>
          <p:cNvSpPr>
            <a:spLocks noGrp="1" noChangeArrowheads="1"/>
          </p:cNvSpPr>
          <p:nvPr>
            <p:ph type="body" idx="1"/>
          </p:nvPr>
        </p:nvSpPr>
        <p:spPr>
          <a:xfrm>
            <a:off x="577312" y="1142323"/>
            <a:ext cx="7772400" cy="4479810"/>
          </a:xfrm>
        </p:spPr>
        <p:txBody>
          <a:bodyPr>
            <a:normAutofit/>
          </a:bodyPr>
          <a:lstStyle/>
          <a:p>
            <a:pPr eaLnBrk="1" hangingPunct="1">
              <a:lnSpc>
                <a:spcPct val="90000"/>
              </a:lnSpc>
            </a:pPr>
            <a:r>
              <a:rPr lang="en-US" altLang="en-US" sz="2000" dirty="0" smtClean="0"/>
              <a:t>From each equivalence class, test cases are selected so that the </a:t>
            </a:r>
            <a:r>
              <a:rPr lang="en-US" altLang="en-US" sz="2000" dirty="0" smtClean="0">
                <a:solidFill>
                  <a:srgbClr val="0070C0"/>
                </a:solidFill>
              </a:rPr>
              <a:t>largest number </a:t>
            </a:r>
            <a:r>
              <a:rPr lang="en-US" altLang="en-US" sz="2000" dirty="0" smtClean="0"/>
              <a:t>of attributes of an equivalence class are exercise at once.  </a:t>
            </a:r>
          </a:p>
          <a:p>
            <a:pPr eaLnBrk="1" hangingPunct="1">
              <a:lnSpc>
                <a:spcPct val="90000"/>
              </a:lnSpc>
            </a:pPr>
            <a:r>
              <a:rPr lang="en-US" altLang="en-US" sz="2000" dirty="0" smtClean="0"/>
              <a:t>For non-valid inputs, there are two equivalence classes and valid inputs there is one.</a:t>
            </a:r>
          </a:p>
          <a:p>
            <a:pPr eaLnBrk="1" hangingPunct="1">
              <a:lnSpc>
                <a:spcPct val="90000"/>
              </a:lnSpc>
            </a:pPr>
            <a:endParaRPr lang="en-US" altLang="en-US" sz="2000" dirty="0" smtClean="0"/>
          </a:p>
          <a:p>
            <a:pPr eaLnBrk="1" hangingPunct="1">
              <a:lnSpc>
                <a:spcPct val="90000"/>
              </a:lnSpc>
            </a:pPr>
            <a:endParaRPr lang="en-US" altLang="en-US" sz="2000" dirty="0" smtClean="0"/>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cxnSp>
        <p:nvCxnSpPr>
          <p:cNvPr id="3" name="Straight Connector 2"/>
          <p:cNvCxnSpPr/>
          <p:nvPr/>
        </p:nvCxnSpPr>
        <p:spPr>
          <a:xfrm>
            <a:off x="685800" y="3976866"/>
            <a:ext cx="7137400" cy="23"/>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843314" y="3831771"/>
            <a:ext cx="0" cy="1306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943599" y="3831770"/>
            <a:ext cx="0" cy="130629"/>
          </a:xfrm>
          <a:prstGeom prst="line">
            <a:avLst/>
          </a:prstGeom>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685800" y="3062514"/>
            <a:ext cx="1157514" cy="1727200"/>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solidFill>
                  <a:srgbClr val="002060"/>
                </a:solidFill>
              </a:rPr>
              <a:t>Non valid inputs</a:t>
            </a:r>
            <a:endParaRPr lang="en-AU" dirty="0">
              <a:solidFill>
                <a:srgbClr val="002060"/>
              </a:solidFill>
            </a:endParaRPr>
          </a:p>
        </p:txBody>
      </p:sp>
      <p:sp>
        <p:nvSpPr>
          <p:cNvPr id="18" name="Rounded Rectangle 17"/>
          <p:cNvSpPr/>
          <p:nvPr/>
        </p:nvSpPr>
        <p:spPr>
          <a:xfrm>
            <a:off x="5943598" y="3033484"/>
            <a:ext cx="1879601" cy="1727200"/>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solidFill>
                  <a:srgbClr val="002060"/>
                </a:solidFill>
              </a:rPr>
              <a:t>Non valid inputs</a:t>
            </a:r>
            <a:endParaRPr lang="en-AU" dirty="0">
              <a:solidFill>
                <a:srgbClr val="002060"/>
              </a:solidFill>
            </a:endParaRPr>
          </a:p>
        </p:txBody>
      </p:sp>
      <p:sp>
        <p:nvSpPr>
          <p:cNvPr id="11" name="TextBox 10"/>
          <p:cNvSpPr txBox="1"/>
          <p:nvPr/>
        </p:nvSpPr>
        <p:spPr>
          <a:xfrm>
            <a:off x="1718415" y="4066470"/>
            <a:ext cx="6104785" cy="369332"/>
          </a:xfrm>
          <a:prstGeom prst="rect">
            <a:avLst/>
          </a:prstGeom>
          <a:noFill/>
        </p:spPr>
        <p:txBody>
          <a:bodyPr wrap="square" rtlCol="0">
            <a:spAutoFit/>
          </a:bodyPr>
          <a:lstStyle/>
          <a:p>
            <a:r>
              <a:rPr lang="en-AU" dirty="0" smtClean="0"/>
              <a:t>1                                                             12</a:t>
            </a:r>
            <a:endParaRPr lang="en-AU" dirty="0"/>
          </a:p>
        </p:txBody>
      </p:sp>
      <p:sp>
        <p:nvSpPr>
          <p:cNvPr id="19" name="Right Brace 18"/>
          <p:cNvSpPr/>
          <p:nvPr/>
        </p:nvSpPr>
        <p:spPr>
          <a:xfrm rot="5400000">
            <a:off x="3705647" y="1531747"/>
            <a:ext cx="367622" cy="387531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5" name="TextBox 14"/>
          <p:cNvSpPr txBox="1"/>
          <p:nvPr/>
        </p:nvSpPr>
        <p:spPr>
          <a:xfrm>
            <a:off x="3119311" y="4188373"/>
            <a:ext cx="3265714" cy="369332"/>
          </a:xfrm>
          <a:prstGeom prst="rect">
            <a:avLst/>
          </a:prstGeom>
          <a:noFill/>
        </p:spPr>
        <p:txBody>
          <a:bodyPr wrap="square" rtlCol="0">
            <a:spAutoFit/>
          </a:bodyPr>
          <a:lstStyle/>
          <a:p>
            <a:r>
              <a:rPr lang="en-AU" b="1" dirty="0" smtClean="0">
                <a:solidFill>
                  <a:srgbClr val="00B050"/>
                </a:solidFill>
              </a:rPr>
              <a:t>valid inputs</a:t>
            </a:r>
            <a:endParaRPr lang="en-AU" b="1" dirty="0">
              <a:solidFill>
                <a:srgbClr val="00B050"/>
              </a:solidFill>
            </a:endParaRPr>
          </a:p>
        </p:txBody>
      </p:sp>
      <p:sp>
        <p:nvSpPr>
          <p:cNvPr id="16" name="Rounded Rectangular Callout 15"/>
          <p:cNvSpPr/>
          <p:nvPr/>
        </p:nvSpPr>
        <p:spPr>
          <a:xfrm>
            <a:off x="1951801" y="5034931"/>
            <a:ext cx="4724770" cy="1061683"/>
          </a:xfrm>
          <a:prstGeom prst="wedgeRoundRectCallout">
            <a:avLst>
              <a:gd name="adj1" fmla="val -12846"/>
              <a:gd name="adj2" fmla="val -85147"/>
              <a:gd name="adj3" fmla="val 16667"/>
            </a:avLst>
          </a:prstGeom>
          <a:solidFill>
            <a:srgbClr val="FF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solidFill>
                  <a:srgbClr val="002060"/>
                </a:solidFill>
              </a:rPr>
              <a:t>Do you need to test 1, 2, 3, 4, 5,6,7, 8, 9, 10, 11 and 12 for valid inputs?</a:t>
            </a:r>
            <a:endParaRPr lang="en-AU" dirty="0">
              <a:solidFill>
                <a:srgbClr val="002060"/>
              </a:solidFill>
            </a:endParaRPr>
          </a:p>
        </p:txBody>
      </p:sp>
    </p:spTree>
    <p:extLst>
      <p:ext uri="{BB962C8B-B14F-4D97-AF65-F5344CB8AC3E}">
        <p14:creationId xmlns:p14="http://schemas.microsoft.com/office/powerpoint/2010/main" val="412642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Equivalence partitioning</a:t>
            </a:r>
            <a:endParaRPr lang="en-AU" dirty="0"/>
          </a:p>
        </p:txBody>
      </p:sp>
      <p:sp>
        <p:nvSpPr>
          <p:cNvPr id="3" name="Content Placeholder 2"/>
          <p:cNvSpPr>
            <a:spLocks noGrp="1"/>
          </p:cNvSpPr>
          <p:nvPr>
            <p:ph idx="1"/>
          </p:nvPr>
        </p:nvSpPr>
        <p:spPr/>
        <p:txBody>
          <a:bodyPr/>
          <a:lstStyle/>
          <a:p>
            <a:r>
              <a:rPr lang="en-AU" dirty="0"/>
              <a:t>Rules for constructing equivalence classes: (“Myers: The art of software testing, John Wiley &amp; Sons, New York, 1979”)</a:t>
            </a:r>
          </a:p>
          <a:p>
            <a:r>
              <a:rPr lang="en-AU" dirty="0"/>
              <a:t>1.If an input condition specifies a value range, one valid and two </a:t>
            </a:r>
            <a:r>
              <a:rPr lang="en-AU" dirty="0" smtClean="0"/>
              <a:t>invalid equivalence </a:t>
            </a:r>
            <a:r>
              <a:rPr lang="en-AU" dirty="0"/>
              <a:t>classes are to be formed </a:t>
            </a:r>
          </a:p>
          <a:p>
            <a:r>
              <a:rPr lang="en-AU" dirty="0"/>
              <a:t>2.If an input condition specifies a number of values, one valid and two invalid equivalence classes are to be formed</a:t>
            </a:r>
          </a:p>
        </p:txBody>
      </p:sp>
      <p:sp>
        <p:nvSpPr>
          <p:cNvPr id="4" name="Footer Placeholder 3"/>
          <p:cNvSpPr>
            <a:spLocks noGrp="1"/>
          </p:cNvSpPr>
          <p:nvPr>
            <p:ph type="ftr" sz="quarter" idx="11"/>
          </p:nvPr>
        </p:nvSpPr>
        <p:spPr/>
        <p:txBody>
          <a:bodyPr/>
          <a:lstStyle/>
          <a:p>
            <a:r>
              <a:rPr lang="en-US" dirty="0" smtClean="0"/>
              <a:t>Unit testing</a:t>
            </a:r>
          </a:p>
        </p:txBody>
      </p:sp>
      <p:sp>
        <p:nvSpPr>
          <p:cNvPr id="5" name="Slide Number Placeholder 4"/>
          <p:cNvSpPr>
            <a:spLocks noGrp="1"/>
          </p:cNvSpPr>
          <p:nvPr>
            <p:ph type="sldNum" sz="quarter" idx="12"/>
          </p:nvPr>
        </p:nvSpPr>
        <p:spPr/>
        <p:txBody>
          <a:bodyPr/>
          <a:lstStyle/>
          <a:p>
            <a:fld id="{AF84E19B-D82B-AB45-8F97-CE85449579E6}" type="slidenum">
              <a:rPr lang="en-US" smtClean="0"/>
              <a:pPr/>
              <a:t>45</a:t>
            </a:fld>
            <a:endParaRPr lang="en-US" dirty="0"/>
          </a:p>
        </p:txBody>
      </p:sp>
    </p:spTree>
    <p:extLst>
      <p:ext uri="{BB962C8B-B14F-4D97-AF65-F5344CB8AC3E}">
        <p14:creationId xmlns:p14="http://schemas.microsoft.com/office/powerpoint/2010/main" val="650537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Equivalence partitioning</a:t>
            </a:r>
            <a:endParaRPr lang="en-AU" dirty="0"/>
          </a:p>
        </p:txBody>
      </p:sp>
      <p:sp>
        <p:nvSpPr>
          <p:cNvPr id="3" name="Content Placeholder 2"/>
          <p:cNvSpPr>
            <a:spLocks noGrp="1"/>
          </p:cNvSpPr>
          <p:nvPr>
            <p:ph idx="1"/>
          </p:nvPr>
        </p:nvSpPr>
        <p:spPr>
          <a:xfrm>
            <a:off x="394304" y="1615897"/>
            <a:ext cx="8229600" cy="3914046"/>
          </a:xfrm>
        </p:spPr>
        <p:txBody>
          <a:bodyPr>
            <a:normAutofit lnSpcReduction="10000"/>
          </a:bodyPr>
          <a:lstStyle/>
          <a:p>
            <a:r>
              <a:rPr lang="en-AU" dirty="0" smtClean="0"/>
              <a:t>Derive test cases regarding valid equivalence classes by selecting test data from as many valid equivalence classes as possible.  This reduces number of test cases regarding valid equivalence classes to a minimum</a:t>
            </a:r>
          </a:p>
          <a:p>
            <a:endParaRPr lang="en-AU" dirty="0"/>
          </a:p>
          <a:p>
            <a:r>
              <a:rPr lang="en-AU" dirty="0" smtClean="0"/>
              <a:t>Derive </a:t>
            </a:r>
            <a:r>
              <a:rPr lang="en-AU" dirty="0"/>
              <a:t>test cases regarding </a:t>
            </a:r>
            <a:r>
              <a:rPr lang="en-AU" dirty="0" smtClean="0"/>
              <a:t>invalid equivalence </a:t>
            </a:r>
            <a:r>
              <a:rPr lang="en-AU" dirty="0"/>
              <a:t>classes by combining test data from exactly </a:t>
            </a:r>
            <a:r>
              <a:rPr lang="en-AU" dirty="0" smtClean="0"/>
              <a:t>one invalid </a:t>
            </a:r>
            <a:r>
              <a:rPr lang="en-AU" dirty="0"/>
              <a:t>equivalence class with test data from valid equivalence </a:t>
            </a:r>
            <a:r>
              <a:rPr lang="en-AU" dirty="0" smtClean="0"/>
              <a:t>classes. </a:t>
            </a:r>
            <a:r>
              <a:rPr lang="en-AU" dirty="0"/>
              <a:t>When using two or more invalid input values at the same time, </a:t>
            </a:r>
            <a:r>
              <a:rPr lang="en-AU" dirty="0" smtClean="0"/>
              <a:t>be sure to know which </a:t>
            </a:r>
            <a:r>
              <a:rPr lang="en-AU" dirty="0"/>
              <a:t>value caused the error handling to be </a:t>
            </a:r>
            <a:r>
              <a:rPr lang="en-AU" dirty="0" smtClean="0"/>
              <a:t>processed.</a:t>
            </a:r>
            <a:endParaRPr lang="en-AU" dirty="0"/>
          </a:p>
          <a:p>
            <a:endParaRPr lang="en-AU" dirty="0"/>
          </a:p>
        </p:txBody>
      </p:sp>
      <p:sp>
        <p:nvSpPr>
          <p:cNvPr id="4" name="Footer Placeholder 3"/>
          <p:cNvSpPr>
            <a:spLocks noGrp="1"/>
          </p:cNvSpPr>
          <p:nvPr>
            <p:ph type="ftr" sz="quarter" idx="11"/>
          </p:nvPr>
        </p:nvSpPr>
        <p:spPr/>
        <p:txBody>
          <a:bodyPr/>
          <a:lstStyle/>
          <a:p>
            <a:r>
              <a:rPr lang="en-US" dirty="0" smtClean="0"/>
              <a:t>Unit testing </a:t>
            </a:r>
          </a:p>
          <a:p>
            <a:r>
              <a:rPr lang="en-US" dirty="0" smtClean="0"/>
              <a:t>Reference: </a:t>
            </a:r>
            <a:r>
              <a:rPr lang="en-AU" dirty="0" err="1"/>
              <a:t>Fraunhofer</a:t>
            </a:r>
            <a:r>
              <a:rPr lang="en-AU" dirty="0"/>
              <a:t> IESE</a:t>
            </a:r>
          </a:p>
          <a:p>
            <a:endParaRPr lang="en-US" dirty="0" smtClean="0"/>
          </a:p>
        </p:txBody>
      </p:sp>
      <p:sp>
        <p:nvSpPr>
          <p:cNvPr id="5" name="Slide Number Placeholder 4"/>
          <p:cNvSpPr>
            <a:spLocks noGrp="1"/>
          </p:cNvSpPr>
          <p:nvPr>
            <p:ph type="sldNum" sz="quarter" idx="12"/>
          </p:nvPr>
        </p:nvSpPr>
        <p:spPr/>
        <p:txBody>
          <a:bodyPr/>
          <a:lstStyle/>
          <a:p>
            <a:fld id="{AF84E19B-D82B-AB45-8F97-CE85449579E6}" type="slidenum">
              <a:rPr lang="en-US" smtClean="0">
                <a:solidFill>
                  <a:schemeClr val="bg1">
                    <a:lumMod val="50000"/>
                  </a:schemeClr>
                </a:solidFill>
              </a:rPr>
              <a:pPr/>
              <a:t>46</a:t>
            </a:fld>
            <a:endParaRPr lang="en-US" dirty="0">
              <a:solidFill>
                <a:schemeClr val="bg1">
                  <a:lumMod val="50000"/>
                </a:schemeClr>
              </a:solidFill>
            </a:endParaRPr>
          </a:p>
        </p:txBody>
      </p:sp>
    </p:spTree>
    <p:extLst>
      <p:ext uri="{BB962C8B-B14F-4D97-AF65-F5344CB8AC3E}">
        <p14:creationId xmlns:p14="http://schemas.microsoft.com/office/powerpoint/2010/main" val="6902087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xfrm>
            <a:off x="457200" y="6474693"/>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1D17ABA6-71F3-4F79-9BC6-349F2B30A32A}" type="slidenum">
              <a:rPr lang="en-US" altLang="en-US" sz="1400" i="0" u="none"/>
              <a:pPr eaLnBrk="1" hangingPunct="1"/>
              <a:t>47</a:t>
            </a:fld>
            <a:endParaRPr lang="en-US" altLang="en-US" sz="1400" i="0" u="none"/>
          </a:p>
        </p:txBody>
      </p:sp>
      <p:sp>
        <p:nvSpPr>
          <p:cNvPr id="28675" name="Rectangle 2"/>
          <p:cNvSpPr>
            <a:spLocks noGrp="1" noChangeArrowheads="1"/>
          </p:cNvSpPr>
          <p:nvPr>
            <p:ph type="title"/>
          </p:nvPr>
        </p:nvSpPr>
        <p:spPr>
          <a:xfrm>
            <a:off x="685800" y="152400"/>
            <a:ext cx="7950200" cy="1143000"/>
          </a:xfrm>
          <a:solidFill>
            <a:schemeClr val="bg1"/>
          </a:solidFill>
        </p:spPr>
        <p:txBody>
          <a:bodyPr>
            <a:normAutofit fontScale="90000"/>
          </a:bodyPr>
          <a:lstStyle/>
          <a:p>
            <a:pPr eaLnBrk="1" hangingPunct="1"/>
            <a:r>
              <a:rPr lang="en-US" altLang="en-US" dirty="0" smtClean="0"/>
              <a:t>Guidelines for </a:t>
            </a:r>
            <a:br>
              <a:rPr lang="en-US" altLang="en-US" dirty="0" smtClean="0"/>
            </a:br>
            <a:r>
              <a:rPr lang="en-US" altLang="en-US" dirty="0" smtClean="0"/>
              <a:t>Equivalence partitioning</a:t>
            </a:r>
          </a:p>
        </p:txBody>
      </p:sp>
      <p:sp>
        <p:nvSpPr>
          <p:cNvPr id="28676" name="Rectangle 3"/>
          <p:cNvSpPr>
            <a:spLocks noGrp="1" noChangeArrowheads="1"/>
          </p:cNvSpPr>
          <p:nvPr>
            <p:ph type="body" idx="1"/>
          </p:nvPr>
        </p:nvSpPr>
        <p:spPr>
          <a:xfrm>
            <a:off x="241300" y="1600200"/>
            <a:ext cx="8839200" cy="4114800"/>
          </a:xfrm>
        </p:spPr>
        <p:txBody>
          <a:bodyPr/>
          <a:lstStyle/>
          <a:p>
            <a:pPr eaLnBrk="1" hangingPunct="1">
              <a:lnSpc>
                <a:spcPct val="90000"/>
              </a:lnSpc>
            </a:pPr>
            <a:r>
              <a:rPr lang="en-US" altLang="en-US" sz="2000" dirty="0" smtClean="0"/>
              <a:t>If an input condition specifies </a:t>
            </a:r>
            <a:r>
              <a:rPr lang="en-US" altLang="en-US" sz="2000" u="sng" dirty="0" smtClean="0">
                <a:solidFill>
                  <a:srgbClr val="0070C0"/>
                </a:solidFill>
              </a:rPr>
              <a:t>a range</a:t>
            </a:r>
            <a:r>
              <a:rPr lang="en-US" altLang="en-US" sz="2000" dirty="0" smtClean="0"/>
              <a:t>, one valid and two invalid equivalence classes are defined</a:t>
            </a:r>
          </a:p>
          <a:p>
            <a:pPr lvl="1" eaLnBrk="1" hangingPunct="1">
              <a:lnSpc>
                <a:spcPct val="90000"/>
              </a:lnSpc>
            </a:pPr>
            <a:r>
              <a:rPr lang="en-US" altLang="en-US" sz="1800" dirty="0" smtClean="0"/>
              <a:t>Input range: 1 – 10		</a:t>
            </a:r>
            <a:r>
              <a:rPr lang="en-US" altLang="en-US" sz="1800" dirty="0" err="1" smtClean="0"/>
              <a:t>Eq</a:t>
            </a:r>
            <a:r>
              <a:rPr lang="en-US" altLang="en-US" sz="1800" dirty="0" smtClean="0"/>
              <a:t> classes: {1..10}, {x &lt; 1}, {x &gt; 10}</a:t>
            </a:r>
          </a:p>
          <a:p>
            <a:pPr eaLnBrk="1" hangingPunct="1">
              <a:lnSpc>
                <a:spcPct val="90000"/>
              </a:lnSpc>
            </a:pPr>
            <a:r>
              <a:rPr lang="en-US" altLang="en-US" sz="2000" dirty="0" smtClean="0"/>
              <a:t>If an input condition requires </a:t>
            </a:r>
            <a:r>
              <a:rPr lang="en-US" altLang="en-US" sz="2000" u="sng" dirty="0" smtClean="0"/>
              <a:t>a </a:t>
            </a:r>
            <a:r>
              <a:rPr lang="en-US" altLang="en-US" sz="2000" u="sng" dirty="0" smtClean="0">
                <a:solidFill>
                  <a:srgbClr val="0070C0"/>
                </a:solidFill>
              </a:rPr>
              <a:t>specific value</a:t>
            </a:r>
            <a:r>
              <a:rPr lang="en-US" altLang="en-US" sz="2000" dirty="0" smtClean="0"/>
              <a:t>, one valid and two invalid equivalence classes are defined</a:t>
            </a:r>
          </a:p>
          <a:p>
            <a:pPr lvl="1" eaLnBrk="1" hangingPunct="1">
              <a:lnSpc>
                <a:spcPct val="90000"/>
              </a:lnSpc>
            </a:pPr>
            <a:r>
              <a:rPr lang="en-US" altLang="en-US" sz="1800" dirty="0" smtClean="0"/>
              <a:t>Input value: 250		</a:t>
            </a:r>
            <a:r>
              <a:rPr lang="en-US" altLang="en-US" sz="1800" dirty="0" err="1" smtClean="0"/>
              <a:t>Eq</a:t>
            </a:r>
            <a:r>
              <a:rPr lang="en-US" altLang="en-US" sz="1800" dirty="0" smtClean="0"/>
              <a:t> classes: {250}, {x &lt; 250}, {x &gt; 250}</a:t>
            </a:r>
          </a:p>
          <a:p>
            <a:pPr eaLnBrk="1" hangingPunct="1">
              <a:lnSpc>
                <a:spcPct val="90000"/>
              </a:lnSpc>
            </a:pPr>
            <a:r>
              <a:rPr lang="en-US" altLang="en-US" sz="2000" dirty="0" smtClean="0"/>
              <a:t>If an input condition specifies </a:t>
            </a:r>
            <a:r>
              <a:rPr lang="en-US" altLang="en-US" sz="2000" u="sng" dirty="0" smtClean="0"/>
              <a:t>a </a:t>
            </a:r>
            <a:r>
              <a:rPr lang="en-US" altLang="en-US" sz="2000" u="sng" dirty="0" smtClean="0">
                <a:solidFill>
                  <a:srgbClr val="0070C0"/>
                </a:solidFill>
              </a:rPr>
              <a:t>member of a set</a:t>
            </a:r>
            <a:r>
              <a:rPr lang="en-US" altLang="en-US" sz="2000" dirty="0" smtClean="0"/>
              <a:t>, one valid and one invalid equivalence class are defined</a:t>
            </a:r>
          </a:p>
          <a:p>
            <a:pPr lvl="1" eaLnBrk="1" hangingPunct="1">
              <a:lnSpc>
                <a:spcPct val="90000"/>
              </a:lnSpc>
            </a:pPr>
            <a:r>
              <a:rPr lang="en-US" altLang="en-US" sz="1800" dirty="0" smtClean="0"/>
              <a:t>Input set: {-2.5, 7.3, 8.4}	</a:t>
            </a:r>
            <a:r>
              <a:rPr lang="en-US" altLang="en-US" sz="1800" dirty="0" err="1" smtClean="0"/>
              <a:t>Eq</a:t>
            </a:r>
            <a:r>
              <a:rPr lang="en-US" altLang="en-US" sz="1800" dirty="0" smtClean="0"/>
              <a:t> classes: {-2.5, 7.3, 8.4}, {any other x}</a:t>
            </a:r>
          </a:p>
          <a:p>
            <a:pPr eaLnBrk="1" hangingPunct="1">
              <a:lnSpc>
                <a:spcPct val="90000"/>
              </a:lnSpc>
            </a:pPr>
            <a:r>
              <a:rPr lang="en-US" altLang="en-US" sz="2000" dirty="0" smtClean="0"/>
              <a:t>If an input condition is </a:t>
            </a:r>
            <a:r>
              <a:rPr lang="en-US" altLang="en-US" sz="2000" u="sng" dirty="0" smtClean="0"/>
              <a:t>a </a:t>
            </a:r>
            <a:r>
              <a:rPr lang="en-US" altLang="en-US" sz="2000" u="sng" dirty="0" smtClean="0">
                <a:solidFill>
                  <a:srgbClr val="0070C0"/>
                </a:solidFill>
              </a:rPr>
              <a:t>Boolean value</a:t>
            </a:r>
            <a:r>
              <a:rPr lang="en-US" altLang="en-US" sz="2000" dirty="0" smtClean="0">
                <a:solidFill>
                  <a:srgbClr val="0070C0"/>
                </a:solidFill>
              </a:rPr>
              <a:t>, </a:t>
            </a:r>
            <a:r>
              <a:rPr lang="en-US" altLang="en-US" sz="2000" dirty="0" smtClean="0"/>
              <a:t>one valid and one invalid class are define</a:t>
            </a:r>
          </a:p>
          <a:p>
            <a:pPr lvl="1" eaLnBrk="1" hangingPunct="1">
              <a:lnSpc>
                <a:spcPct val="90000"/>
              </a:lnSpc>
            </a:pPr>
            <a:r>
              <a:rPr lang="en-US" altLang="en-US" sz="1800" dirty="0" smtClean="0"/>
              <a:t>Input: {true condition}	</a:t>
            </a:r>
            <a:r>
              <a:rPr lang="en-US" altLang="en-US" sz="1800" dirty="0" err="1" smtClean="0"/>
              <a:t>Eq</a:t>
            </a:r>
            <a:r>
              <a:rPr lang="en-US" altLang="en-US" sz="1800" dirty="0" smtClean="0"/>
              <a:t> classes: {true condition}, {false condition}</a:t>
            </a:r>
          </a:p>
          <a:p>
            <a:pPr eaLnBrk="1" hangingPunct="1">
              <a:lnSpc>
                <a:spcPct val="90000"/>
              </a:lnSpc>
            </a:pPr>
            <a:endParaRPr lang="en-US" altLang="en-US" sz="2000" dirty="0" smtClean="0"/>
          </a:p>
          <a:p>
            <a:pPr eaLnBrk="1" hangingPunct="1">
              <a:lnSpc>
                <a:spcPct val="90000"/>
              </a:lnSpc>
            </a:pPr>
            <a:endParaRPr lang="en-US" altLang="en-US" sz="2000" dirty="0" smtClean="0"/>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a:p>
            <a:r>
              <a:rPr lang="en-US" dirty="0" smtClean="0"/>
              <a:t>Reference: </a:t>
            </a:r>
            <a:r>
              <a:rPr lang="en-US" altLang="en-US" dirty="0"/>
              <a:t>Pressman, R. Software Engineering: A Practitioner’s Approach.  McGraw-Hill, 2005</a:t>
            </a:r>
            <a:endParaRPr lang="en-US" dirty="0"/>
          </a:p>
        </p:txBody>
      </p:sp>
    </p:spTree>
    <p:extLst>
      <p:ext uri="{BB962C8B-B14F-4D97-AF65-F5344CB8AC3E}">
        <p14:creationId xmlns:p14="http://schemas.microsoft.com/office/powerpoint/2010/main" val="378588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8" y="313996"/>
            <a:ext cx="8229600" cy="1143000"/>
          </a:xfrm>
          <a:solidFill>
            <a:schemeClr val="bg1"/>
          </a:solidFill>
        </p:spPr>
        <p:txBody>
          <a:bodyPr>
            <a:normAutofit/>
          </a:bodyPr>
          <a:lstStyle/>
          <a:p>
            <a:r>
              <a:rPr lang="en-AU" dirty="0" smtClean="0"/>
              <a:t>Equivalence partitioning</a:t>
            </a:r>
            <a:endParaRPr lang="en-AU" dirty="0"/>
          </a:p>
        </p:txBody>
      </p:sp>
      <p:sp>
        <p:nvSpPr>
          <p:cNvPr id="3" name="Content Placeholder 2"/>
          <p:cNvSpPr>
            <a:spLocks noGrp="1"/>
          </p:cNvSpPr>
          <p:nvPr>
            <p:ph idx="1"/>
          </p:nvPr>
        </p:nvSpPr>
        <p:spPr>
          <a:xfrm>
            <a:off x="457200" y="1074057"/>
            <a:ext cx="8229600" cy="4590143"/>
          </a:xfrm>
        </p:spPr>
        <p:txBody>
          <a:bodyPr>
            <a:normAutofit/>
          </a:bodyPr>
          <a:lstStyle/>
          <a:p>
            <a:r>
              <a:rPr lang="en-AU" dirty="0"/>
              <a:t>Example –Specification</a:t>
            </a:r>
          </a:p>
          <a:p>
            <a:r>
              <a:rPr lang="en-AU" dirty="0"/>
              <a:t>A routine of a booking system computes invoices from private and business customers. For computing, the system requires the </a:t>
            </a:r>
            <a:r>
              <a:rPr lang="en-AU" dirty="0">
                <a:solidFill>
                  <a:srgbClr val="0070C0"/>
                </a:solidFill>
              </a:rPr>
              <a:t>customer ID</a:t>
            </a:r>
            <a:r>
              <a:rPr lang="en-AU" dirty="0"/>
              <a:t>, the </a:t>
            </a:r>
            <a:r>
              <a:rPr lang="en-AU" dirty="0">
                <a:solidFill>
                  <a:srgbClr val="0070C0"/>
                </a:solidFill>
              </a:rPr>
              <a:t>invoice amount</a:t>
            </a:r>
            <a:r>
              <a:rPr lang="en-AU" dirty="0"/>
              <a:t>, and the </a:t>
            </a:r>
            <a:r>
              <a:rPr lang="en-AU" dirty="0">
                <a:solidFill>
                  <a:srgbClr val="0070C0"/>
                </a:solidFill>
              </a:rPr>
              <a:t>receipt of payment</a:t>
            </a:r>
            <a:r>
              <a:rPr lang="en-AU" dirty="0"/>
              <a:t>. Invoice amount and receipt of payment are positive numbers (minimum is one) without leading zeros, limited to six digits. Customer IDs start with a “P” for private or a “B” for business customers. The routine produces true, if the receipt of payment is equal to or greater than the invoice amount. The routine produces false, if the receipt of payment is less than the invoice amount.</a:t>
            </a:r>
          </a:p>
        </p:txBody>
      </p:sp>
      <p:sp>
        <p:nvSpPr>
          <p:cNvPr id="4" name="Footer Placeholder 3"/>
          <p:cNvSpPr>
            <a:spLocks noGrp="1"/>
          </p:cNvSpPr>
          <p:nvPr>
            <p:ph type="ftr" sz="quarter" idx="11"/>
          </p:nvPr>
        </p:nvSpPr>
        <p:spPr/>
        <p:txBody>
          <a:bodyPr/>
          <a:lstStyle/>
          <a:p>
            <a:r>
              <a:rPr lang="en-US" dirty="0" smtClean="0"/>
              <a:t>Test Planning</a:t>
            </a:r>
          </a:p>
          <a:p>
            <a:r>
              <a:rPr lang="en-US" dirty="0" smtClean="0"/>
              <a:t> </a:t>
            </a:r>
            <a:r>
              <a:rPr lang="en-US" dirty="0"/>
              <a:t>Reference: </a:t>
            </a:r>
            <a:r>
              <a:rPr lang="en-AU" dirty="0" err="1"/>
              <a:t>Fraunhofer</a:t>
            </a:r>
            <a:r>
              <a:rPr lang="en-AU" dirty="0"/>
              <a:t> IESE</a:t>
            </a:r>
            <a:endParaRPr lang="en-US" dirty="0" smtClean="0"/>
          </a:p>
        </p:txBody>
      </p:sp>
      <p:sp>
        <p:nvSpPr>
          <p:cNvPr id="5" name="Slide Number Placeholder 4"/>
          <p:cNvSpPr>
            <a:spLocks noGrp="1"/>
          </p:cNvSpPr>
          <p:nvPr>
            <p:ph type="sldNum" sz="quarter" idx="12"/>
          </p:nvPr>
        </p:nvSpPr>
        <p:spPr/>
        <p:txBody>
          <a:bodyPr/>
          <a:lstStyle/>
          <a:p>
            <a:fld id="{AF84E19B-D82B-AB45-8F97-CE85449579E6}" type="slidenum">
              <a:rPr lang="en-US" smtClean="0"/>
              <a:pPr/>
              <a:t>48</a:t>
            </a:fld>
            <a:endParaRPr lang="en-US" dirty="0"/>
          </a:p>
        </p:txBody>
      </p:sp>
    </p:spTree>
    <p:extLst>
      <p:ext uri="{BB962C8B-B14F-4D97-AF65-F5344CB8AC3E}">
        <p14:creationId xmlns:p14="http://schemas.microsoft.com/office/powerpoint/2010/main" val="6646287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6" name="Content Placeholder 5"/>
          <p:cNvPicPr>
            <a:picLocks noGrp="1" noChangeAspect="1"/>
          </p:cNvPicPr>
          <p:nvPr>
            <p:ph idx="1"/>
          </p:nvPr>
        </p:nvPicPr>
        <p:blipFill>
          <a:blip r:embed="rId2"/>
          <a:stretch>
            <a:fillRect/>
          </a:stretch>
        </p:blipFill>
        <p:spPr>
          <a:xfrm>
            <a:off x="379814" y="979712"/>
            <a:ext cx="8384371" cy="4602366"/>
          </a:xfrm>
          <a:prstGeom prst="rect">
            <a:avLst/>
          </a:prstGeom>
        </p:spPr>
      </p:pic>
      <p:sp>
        <p:nvSpPr>
          <p:cNvPr id="4" name="Footer Placeholder 3"/>
          <p:cNvSpPr>
            <a:spLocks noGrp="1"/>
          </p:cNvSpPr>
          <p:nvPr>
            <p:ph type="ftr" sz="quarter" idx="11"/>
          </p:nvPr>
        </p:nvSpPr>
        <p:spPr>
          <a:xfrm>
            <a:off x="457200" y="5898917"/>
            <a:ext cx="3530600" cy="464940"/>
          </a:xfrm>
        </p:spPr>
        <p:txBody>
          <a:bodyPr/>
          <a:lstStyle/>
          <a:p>
            <a:r>
              <a:rPr lang="en-US" dirty="0" smtClean="0"/>
              <a:t>Unit testing</a:t>
            </a:r>
          </a:p>
          <a:p>
            <a:r>
              <a:rPr lang="en-US" dirty="0" smtClean="0"/>
              <a:t>Reference</a:t>
            </a:r>
            <a:r>
              <a:rPr lang="en-US" dirty="0"/>
              <a:t>: </a:t>
            </a:r>
            <a:r>
              <a:rPr lang="en-AU" dirty="0" err="1"/>
              <a:t>Fraunhofer</a:t>
            </a:r>
            <a:r>
              <a:rPr lang="en-AU" dirty="0"/>
              <a:t> IESE</a:t>
            </a:r>
            <a:endParaRPr lang="en-US" dirty="0" smtClean="0"/>
          </a:p>
        </p:txBody>
      </p:sp>
      <p:sp>
        <p:nvSpPr>
          <p:cNvPr id="5" name="Slide Number Placeholder 4"/>
          <p:cNvSpPr>
            <a:spLocks noGrp="1"/>
          </p:cNvSpPr>
          <p:nvPr>
            <p:ph type="sldNum" sz="quarter" idx="12"/>
          </p:nvPr>
        </p:nvSpPr>
        <p:spPr>
          <a:xfrm>
            <a:off x="585537" y="6460257"/>
            <a:ext cx="931333" cy="227542"/>
          </a:xfrm>
        </p:spPr>
        <p:txBody>
          <a:bodyPr/>
          <a:lstStyle/>
          <a:p>
            <a:fld id="{AF84E19B-D82B-AB45-8F97-CE85449579E6}" type="slidenum">
              <a:rPr lang="en-US" smtClean="0">
                <a:solidFill>
                  <a:schemeClr val="bg1">
                    <a:lumMod val="50000"/>
                  </a:schemeClr>
                </a:solidFill>
              </a:rPr>
              <a:pPr/>
              <a:t>49</a:t>
            </a:fld>
            <a:endParaRPr lang="en-US" dirty="0">
              <a:solidFill>
                <a:schemeClr val="bg1">
                  <a:lumMod val="50000"/>
                </a:schemeClr>
              </a:solidFill>
            </a:endParaRPr>
          </a:p>
        </p:txBody>
      </p:sp>
    </p:spTree>
    <p:extLst>
      <p:ext uri="{BB962C8B-B14F-4D97-AF65-F5344CB8AC3E}">
        <p14:creationId xmlns:p14="http://schemas.microsoft.com/office/powerpoint/2010/main" val="2208786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6"/>
          <p:cNvSpPr>
            <a:spLocks noGrp="1" noChangeArrowheads="1"/>
          </p:cNvSpPr>
          <p:nvPr>
            <p:ph type="title"/>
          </p:nvPr>
        </p:nvSpPr>
        <p:spPr>
          <a:xfrm>
            <a:off x="457200" y="133684"/>
            <a:ext cx="8229600" cy="1143000"/>
          </a:xfrm>
          <a:solidFill>
            <a:schemeClr val="bg1"/>
          </a:solidFill>
        </p:spPr>
        <p:txBody>
          <a:bodyPr>
            <a:normAutofit fontScale="90000"/>
          </a:bodyPr>
          <a:lstStyle/>
          <a:p>
            <a:r>
              <a:rPr lang="en-AU" dirty="0"/>
              <a:t>Dynamic unit testing:</a:t>
            </a:r>
            <a:br>
              <a:rPr lang="en-AU" dirty="0"/>
            </a:br>
            <a:r>
              <a:rPr lang="en-AU" dirty="0"/>
              <a:t>White box testing</a:t>
            </a:r>
            <a:endParaRPr lang="en-US" altLang="en-US" dirty="0" smtClean="0"/>
          </a:p>
        </p:txBody>
      </p:sp>
      <p:sp>
        <p:nvSpPr>
          <p:cNvPr id="18436" name="Rectangle 17"/>
          <p:cNvSpPr>
            <a:spLocks noGrp="1" noChangeArrowheads="1"/>
          </p:cNvSpPr>
          <p:nvPr>
            <p:ph type="body" idx="1"/>
          </p:nvPr>
        </p:nvSpPr>
        <p:spPr>
          <a:xfrm>
            <a:off x="457200" y="1411424"/>
            <a:ext cx="8255000" cy="4260955"/>
          </a:xfrm>
        </p:spPr>
        <p:txBody>
          <a:bodyPr/>
          <a:lstStyle/>
          <a:p>
            <a:r>
              <a:rPr lang="en-US" altLang="en-US" dirty="0">
                <a:solidFill>
                  <a:srgbClr val="0070C0"/>
                </a:solidFill>
              </a:rPr>
              <a:t>A good test has a high probability of finding an error</a:t>
            </a:r>
          </a:p>
          <a:p>
            <a:pPr lvl="1"/>
            <a:r>
              <a:rPr lang="en-US" altLang="en-US" sz="2000" dirty="0"/>
              <a:t>The tester must understand the software and how it might fail</a:t>
            </a:r>
          </a:p>
          <a:p>
            <a:r>
              <a:rPr lang="en-US" altLang="en-US" dirty="0">
                <a:solidFill>
                  <a:srgbClr val="0070C0"/>
                </a:solidFill>
              </a:rPr>
              <a:t>A good test is not redundant</a:t>
            </a:r>
          </a:p>
          <a:p>
            <a:pPr lvl="1"/>
            <a:r>
              <a:rPr lang="en-US" altLang="en-US" sz="2000" dirty="0"/>
              <a:t>Testing time is limited; one test should not serve the same purpose as another test</a:t>
            </a:r>
          </a:p>
          <a:p>
            <a:r>
              <a:rPr lang="en-US" altLang="en-US" dirty="0">
                <a:solidFill>
                  <a:srgbClr val="0070C0"/>
                </a:solidFill>
              </a:rPr>
              <a:t>A good test should be “best of breed”</a:t>
            </a:r>
          </a:p>
          <a:p>
            <a:pPr lvl="1"/>
            <a:r>
              <a:rPr lang="en-US" altLang="en-US" sz="2000" dirty="0"/>
              <a:t>Tests that have the highest likelihood of uncovering a whole class of errors should be used</a:t>
            </a:r>
          </a:p>
          <a:p>
            <a:r>
              <a:rPr lang="en-US" altLang="en-US" dirty="0">
                <a:solidFill>
                  <a:srgbClr val="0070C0"/>
                </a:solidFill>
              </a:rPr>
              <a:t>A good test should be neither too simple nor too complex</a:t>
            </a:r>
          </a:p>
          <a:p>
            <a:pPr lvl="1"/>
            <a:r>
              <a:rPr lang="en-US" altLang="en-US" sz="2000" dirty="0"/>
              <a:t>Each test should be executed separately; combining a series of tests could cause side effects and mask certain errors</a:t>
            </a:r>
          </a:p>
          <a:p>
            <a:pPr>
              <a:lnSpc>
                <a:spcPct val="80000"/>
              </a:lnSpc>
            </a:pPr>
            <a:endParaRPr lang="en-US" altLang="en-US" dirty="0" smtClean="0"/>
          </a:p>
          <a:p>
            <a:pPr>
              <a:lnSpc>
                <a:spcPct val="80000"/>
              </a:lnSpc>
            </a:pPr>
            <a:endParaRPr lang="en-US" altLang="en-US" dirty="0" smtClean="0"/>
          </a:p>
        </p:txBody>
      </p:sp>
      <p:sp>
        <p:nvSpPr>
          <p:cNvPr id="14" name="Footer Placeholder 3"/>
          <p:cNvSpPr>
            <a:spLocks noGrp="1"/>
          </p:cNvSpPr>
          <p:nvPr>
            <p:ph type="ftr" sz="quarter" idx="11"/>
          </p:nvPr>
        </p:nvSpPr>
        <p:spPr>
          <a:xfrm>
            <a:off x="457200" y="5996514"/>
            <a:ext cx="3530600" cy="227542"/>
          </a:xfrm>
        </p:spPr>
        <p:txBody>
          <a:bodyPr/>
          <a:lstStyle/>
          <a:p>
            <a:r>
              <a:rPr lang="en-US" dirty="0" smtClean="0"/>
              <a:t>Unit testing</a:t>
            </a:r>
            <a:endParaRPr lang="en-US" dirty="0"/>
          </a:p>
        </p:txBody>
      </p:sp>
    </p:spTree>
    <p:extLst>
      <p:ext uri="{BB962C8B-B14F-4D97-AF65-F5344CB8AC3E}">
        <p14:creationId xmlns:p14="http://schemas.microsoft.com/office/powerpoint/2010/main" val="279230210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xfrm>
            <a:off x="457200" y="644369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7E83A116-3FAF-4EC7-B222-F0714011FCA9}" type="slidenum">
              <a:rPr lang="en-US" altLang="en-US" sz="1400" i="0" u="none">
                <a:solidFill>
                  <a:schemeClr val="bg1">
                    <a:lumMod val="50000"/>
                  </a:schemeClr>
                </a:solidFill>
                <a:latin typeface="+mj-lt"/>
              </a:rPr>
              <a:pPr eaLnBrk="1" hangingPunct="1"/>
              <a:t>50</a:t>
            </a:fld>
            <a:endParaRPr lang="en-US" altLang="en-US" sz="1400" i="0" u="none" dirty="0">
              <a:solidFill>
                <a:schemeClr val="bg1">
                  <a:lumMod val="50000"/>
                </a:schemeClr>
              </a:solidFill>
              <a:latin typeface="+mj-lt"/>
            </a:endParaRPr>
          </a:p>
        </p:txBody>
      </p:sp>
      <p:sp>
        <p:nvSpPr>
          <p:cNvPr id="29699" name="Rectangle 2"/>
          <p:cNvSpPr>
            <a:spLocks noGrp="1" noChangeArrowheads="1"/>
          </p:cNvSpPr>
          <p:nvPr>
            <p:ph type="title"/>
          </p:nvPr>
        </p:nvSpPr>
        <p:spPr>
          <a:xfrm>
            <a:off x="457200" y="1053468"/>
            <a:ext cx="8229600" cy="1143000"/>
          </a:xfrm>
        </p:spPr>
        <p:txBody>
          <a:bodyPr/>
          <a:lstStyle/>
          <a:p>
            <a:pPr eaLnBrk="1" hangingPunct="1"/>
            <a:r>
              <a:rPr lang="en-US" altLang="en-US" dirty="0" smtClean="0"/>
              <a:t>Boundary value analysis</a:t>
            </a:r>
          </a:p>
        </p:txBody>
      </p:sp>
      <p:sp>
        <p:nvSpPr>
          <p:cNvPr id="29700" name="Rectangle 3"/>
          <p:cNvSpPr>
            <a:spLocks noGrp="1" noChangeArrowheads="1"/>
          </p:cNvSpPr>
          <p:nvPr>
            <p:ph type="body" idx="1"/>
          </p:nvPr>
        </p:nvSpPr>
        <p:spPr/>
        <p:txBody>
          <a:bodyPr>
            <a:normAutofit/>
          </a:bodyPr>
          <a:lstStyle/>
          <a:p>
            <a:pPr eaLnBrk="1" hangingPunct="1"/>
            <a:r>
              <a:rPr lang="en-US" altLang="en-US" dirty="0" smtClean="0"/>
              <a:t>A greater number of errors occur at the </a:t>
            </a:r>
            <a:r>
              <a:rPr lang="en-US" altLang="en-US" u="sng" dirty="0" smtClean="0">
                <a:solidFill>
                  <a:srgbClr val="0070C0"/>
                </a:solidFill>
              </a:rPr>
              <a:t>boundaries</a:t>
            </a:r>
            <a:r>
              <a:rPr lang="en-US" altLang="en-US" dirty="0" smtClean="0"/>
              <a:t> of the input domain rather than in the "center“</a:t>
            </a:r>
          </a:p>
          <a:p>
            <a:pPr eaLnBrk="1" hangingPunct="1"/>
            <a:endParaRPr lang="en-US" altLang="en-US" dirty="0" smtClean="0"/>
          </a:p>
          <a:p>
            <a:pPr eaLnBrk="1" hangingPunct="1"/>
            <a:r>
              <a:rPr lang="en-US" altLang="en-US" dirty="0" smtClean="0"/>
              <a:t>Boundary value analysis is a test case design method that </a:t>
            </a:r>
            <a:r>
              <a:rPr lang="en-US" altLang="en-US" u="sng" dirty="0" smtClean="0">
                <a:solidFill>
                  <a:srgbClr val="0070C0"/>
                </a:solidFill>
              </a:rPr>
              <a:t>complements</a:t>
            </a:r>
            <a:r>
              <a:rPr lang="en-US" altLang="en-US" dirty="0" smtClean="0"/>
              <a:t> equivalence partitioning</a:t>
            </a:r>
          </a:p>
          <a:p>
            <a:pPr lvl="1" eaLnBrk="1" hangingPunct="1"/>
            <a:r>
              <a:rPr lang="en-US" altLang="en-US" sz="2000" dirty="0" smtClean="0"/>
              <a:t>It selects test cases at the </a:t>
            </a:r>
            <a:r>
              <a:rPr lang="en-US" altLang="en-US" sz="2000" u="sng" dirty="0" smtClean="0">
                <a:solidFill>
                  <a:srgbClr val="0070C0"/>
                </a:solidFill>
              </a:rPr>
              <a:t>edges</a:t>
            </a:r>
            <a:r>
              <a:rPr lang="en-US" altLang="en-US" sz="2000" dirty="0" smtClean="0">
                <a:solidFill>
                  <a:srgbClr val="0070C0"/>
                </a:solidFill>
              </a:rPr>
              <a:t> </a:t>
            </a:r>
            <a:r>
              <a:rPr lang="en-US" altLang="en-US" sz="2000" dirty="0" smtClean="0"/>
              <a:t>of a class</a:t>
            </a:r>
          </a:p>
          <a:p>
            <a:pPr lvl="1" eaLnBrk="1" hangingPunct="1"/>
            <a:r>
              <a:rPr lang="en-US" altLang="en-US" sz="2000" dirty="0" smtClean="0"/>
              <a:t>It derives test cases from both the input domain and output domain</a:t>
            </a:r>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spTree>
    <p:extLst>
      <p:ext uri="{BB962C8B-B14F-4D97-AF65-F5344CB8AC3E}">
        <p14:creationId xmlns:p14="http://schemas.microsoft.com/office/powerpoint/2010/main" val="39032509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xfrm>
            <a:off x="352586" y="6474026"/>
            <a:ext cx="931333" cy="227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u="sng">
                <a:solidFill>
                  <a:schemeClr val="tx1"/>
                </a:solidFill>
                <a:latin typeface="Times New Roman" panose="02020603050405020304" pitchFamily="18" charset="0"/>
              </a:defRPr>
            </a:lvl1pPr>
            <a:lvl2pPr marL="742950" indent="-285750" eaLnBrk="0" hangingPunct="0">
              <a:defRPr sz="2400" i="1" u="sng">
                <a:solidFill>
                  <a:schemeClr val="tx1"/>
                </a:solidFill>
                <a:latin typeface="Times New Roman" panose="02020603050405020304" pitchFamily="18" charset="0"/>
              </a:defRPr>
            </a:lvl2pPr>
            <a:lvl3pPr marL="1143000" indent="-228600" eaLnBrk="0" hangingPunct="0">
              <a:defRPr sz="2400" i="1" u="sng">
                <a:solidFill>
                  <a:schemeClr val="tx1"/>
                </a:solidFill>
                <a:latin typeface="Times New Roman" panose="02020603050405020304" pitchFamily="18" charset="0"/>
              </a:defRPr>
            </a:lvl3pPr>
            <a:lvl4pPr marL="1600200" indent="-228600" eaLnBrk="0" hangingPunct="0">
              <a:defRPr sz="2400" i="1" u="sng">
                <a:solidFill>
                  <a:schemeClr val="tx1"/>
                </a:solidFill>
                <a:latin typeface="Times New Roman" panose="02020603050405020304" pitchFamily="18" charset="0"/>
              </a:defRPr>
            </a:lvl4pPr>
            <a:lvl5pPr marL="2057400" indent="-228600" eaLnBrk="0" hangingPunct="0">
              <a:defRPr sz="2400" i="1"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u="sng">
                <a:solidFill>
                  <a:schemeClr val="tx1"/>
                </a:solidFill>
                <a:latin typeface="Times New Roman" panose="02020603050405020304" pitchFamily="18" charset="0"/>
              </a:defRPr>
            </a:lvl9pPr>
          </a:lstStyle>
          <a:p>
            <a:pPr eaLnBrk="1" hangingPunct="1"/>
            <a:fld id="{26F2DCB2-1413-4D50-9242-DE605C6235DE}" type="slidenum">
              <a:rPr lang="en-US" altLang="en-US" sz="1400" i="0" u="none"/>
              <a:pPr eaLnBrk="1" hangingPunct="1"/>
              <a:t>51</a:t>
            </a:fld>
            <a:endParaRPr lang="en-US" altLang="en-US" sz="1400" i="0" u="none"/>
          </a:p>
        </p:txBody>
      </p:sp>
      <p:sp>
        <p:nvSpPr>
          <p:cNvPr id="30723" name="Rectangle 2"/>
          <p:cNvSpPr>
            <a:spLocks noGrp="1" noChangeArrowheads="1"/>
          </p:cNvSpPr>
          <p:nvPr>
            <p:ph type="title"/>
          </p:nvPr>
        </p:nvSpPr>
        <p:spPr>
          <a:xfrm>
            <a:off x="685799" y="228600"/>
            <a:ext cx="8008749" cy="1143000"/>
          </a:xfrm>
          <a:solidFill>
            <a:schemeClr val="bg1"/>
          </a:solidFill>
        </p:spPr>
        <p:txBody>
          <a:bodyPr>
            <a:normAutofit fontScale="90000"/>
          </a:bodyPr>
          <a:lstStyle/>
          <a:p>
            <a:pPr eaLnBrk="1" hangingPunct="1"/>
            <a:r>
              <a:rPr lang="en-US" altLang="en-US" dirty="0" smtClean="0"/>
              <a:t>Guidelines for </a:t>
            </a:r>
            <a:br>
              <a:rPr lang="en-US" altLang="en-US" dirty="0" smtClean="0"/>
            </a:br>
            <a:r>
              <a:rPr lang="en-US" altLang="en-US" dirty="0" smtClean="0"/>
              <a:t>Boundary value analysis</a:t>
            </a:r>
          </a:p>
        </p:txBody>
      </p:sp>
      <p:sp>
        <p:nvSpPr>
          <p:cNvPr id="30724" name="Rectangle 3"/>
          <p:cNvSpPr>
            <a:spLocks noGrp="1" noChangeArrowheads="1"/>
          </p:cNvSpPr>
          <p:nvPr>
            <p:ph type="body" idx="1"/>
          </p:nvPr>
        </p:nvSpPr>
        <p:spPr>
          <a:xfrm>
            <a:off x="612182" y="1676400"/>
            <a:ext cx="7772400" cy="4114800"/>
          </a:xfrm>
        </p:spPr>
        <p:txBody>
          <a:bodyPr/>
          <a:lstStyle/>
          <a:p>
            <a:pPr eaLnBrk="1" hangingPunct="1">
              <a:lnSpc>
                <a:spcPct val="90000"/>
              </a:lnSpc>
            </a:pPr>
            <a:r>
              <a:rPr lang="en-US" altLang="en-US" sz="2000" dirty="0" smtClean="0"/>
              <a:t>1.  If an input condition specifies a </a:t>
            </a:r>
            <a:r>
              <a:rPr lang="en-US" altLang="en-US" sz="2000" u="sng" dirty="0" smtClean="0">
                <a:solidFill>
                  <a:srgbClr val="0070C0"/>
                </a:solidFill>
              </a:rPr>
              <a:t>range</a:t>
            </a:r>
            <a:r>
              <a:rPr lang="en-US" altLang="en-US" sz="2000" dirty="0" smtClean="0"/>
              <a:t> bounded by values </a:t>
            </a:r>
            <a:r>
              <a:rPr lang="en-US" altLang="en-US" sz="2000" i="1" dirty="0" smtClean="0"/>
              <a:t>a</a:t>
            </a:r>
            <a:r>
              <a:rPr lang="en-US" altLang="en-US" sz="2000" dirty="0" smtClean="0"/>
              <a:t> and </a:t>
            </a:r>
            <a:r>
              <a:rPr lang="en-US" altLang="en-US" sz="2000" i="1" dirty="0" smtClean="0"/>
              <a:t>b</a:t>
            </a:r>
            <a:r>
              <a:rPr lang="en-US" altLang="en-US" sz="2000" dirty="0" smtClean="0"/>
              <a:t>, test cases should be designed with values </a:t>
            </a:r>
            <a:r>
              <a:rPr lang="en-US" altLang="en-US" sz="2000" i="1" dirty="0" smtClean="0"/>
              <a:t>a</a:t>
            </a:r>
            <a:r>
              <a:rPr lang="en-US" altLang="en-US" sz="2000" dirty="0" smtClean="0"/>
              <a:t> and </a:t>
            </a:r>
            <a:r>
              <a:rPr lang="en-US" altLang="en-US" sz="2000" i="1" dirty="0" smtClean="0"/>
              <a:t>b</a:t>
            </a:r>
            <a:r>
              <a:rPr lang="en-US" altLang="en-US" sz="2000" dirty="0" smtClean="0"/>
              <a:t> as well as values just above and just below </a:t>
            </a:r>
            <a:r>
              <a:rPr lang="en-US" altLang="en-US" sz="2000" i="1" dirty="0" smtClean="0"/>
              <a:t>a</a:t>
            </a:r>
            <a:r>
              <a:rPr lang="en-US" altLang="en-US" sz="2000" dirty="0" smtClean="0"/>
              <a:t> and </a:t>
            </a:r>
            <a:r>
              <a:rPr lang="en-US" altLang="en-US" sz="2000" i="1" dirty="0" smtClean="0"/>
              <a:t>b</a:t>
            </a:r>
          </a:p>
          <a:p>
            <a:pPr eaLnBrk="1" hangingPunct="1">
              <a:lnSpc>
                <a:spcPct val="90000"/>
              </a:lnSpc>
            </a:pPr>
            <a:r>
              <a:rPr lang="en-US" altLang="en-US" sz="2000" dirty="0" smtClean="0"/>
              <a:t>2.  If an input condition specifies a </a:t>
            </a:r>
            <a:r>
              <a:rPr lang="en-US" altLang="en-US" sz="2000" u="sng" dirty="0" smtClean="0">
                <a:solidFill>
                  <a:srgbClr val="0070C0"/>
                </a:solidFill>
              </a:rPr>
              <a:t>number of values</a:t>
            </a:r>
            <a:r>
              <a:rPr lang="en-US" altLang="en-US" sz="2000" dirty="0" smtClean="0"/>
              <a:t>, test case should be developed that exercise the minimum and maximum numbers.  Values just above and just below the minimum and maximum are also tested</a:t>
            </a:r>
          </a:p>
          <a:p>
            <a:pPr eaLnBrk="1" hangingPunct="1">
              <a:lnSpc>
                <a:spcPct val="90000"/>
              </a:lnSpc>
            </a:pPr>
            <a:r>
              <a:rPr lang="en-US" altLang="en-US" sz="2000" dirty="0" smtClean="0"/>
              <a:t>Apply guidelines 1 and 2 to output conditions; produce output that reflects the minimum and the maximum values expected; also test the values just below and just above</a:t>
            </a:r>
          </a:p>
          <a:p>
            <a:pPr eaLnBrk="1" hangingPunct="1">
              <a:lnSpc>
                <a:spcPct val="90000"/>
              </a:lnSpc>
            </a:pPr>
            <a:r>
              <a:rPr lang="en-US" altLang="en-US" sz="2000" dirty="0" smtClean="0"/>
              <a:t>If internal program data structures have prescribed boundaries (e.g., an array), design a test case to exercise the data structure at its minimum and maximum boundaries</a:t>
            </a:r>
          </a:p>
        </p:txBody>
      </p:sp>
      <p:sp>
        <p:nvSpPr>
          <p:cNvPr id="5" name="Footer Placeholder 3"/>
          <p:cNvSpPr>
            <a:spLocks noGrp="1"/>
          </p:cNvSpPr>
          <p:nvPr>
            <p:ph type="ftr" sz="quarter" idx="11"/>
          </p:nvPr>
        </p:nvSpPr>
        <p:spPr>
          <a:xfrm>
            <a:off x="381000" y="5896380"/>
            <a:ext cx="3954379" cy="548665"/>
          </a:xfrm>
          <a:solidFill>
            <a:schemeClr val="bg1"/>
          </a:solidFill>
        </p:spPr>
        <p:txBody>
          <a:bodyPr/>
          <a:lstStyle/>
          <a:p>
            <a:r>
              <a:rPr lang="en-US" dirty="0" smtClean="0"/>
              <a:t>Unit testing</a:t>
            </a:r>
          </a:p>
        </p:txBody>
      </p:sp>
    </p:spTree>
    <p:extLst>
      <p:ext uri="{BB962C8B-B14F-4D97-AF65-F5344CB8AC3E}">
        <p14:creationId xmlns:p14="http://schemas.microsoft.com/office/powerpoint/2010/main" val="171413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6" name="Content Placeholder 5"/>
          <p:cNvPicPr>
            <a:picLocks noGrp="1" noChangeAspect="1"/>
          </p:cNvPicPr>
          <p:nvPr>
            <p:ph idx="1"/>
          </p:nvPr>
        </p:nvPicPr>
        <p:blipFill>
          <a:blip r:embed="rId2"/>
          <a:stretch>
            <a:fillRect/>
          </a:stretch>
        </p:blipFill>
        <p:spPr>
          <a:xfrm>
            <a:off x="745866" y="927099"/>
            <a:ext cx="7652267" cy="4455432"/>
          </a:xfrm>
          <a:prstGeom prst="rect">
            <a:avLst/>
          </a:prstGeom>
        </p:spPr>
      </p:pic>
      <p:sp>
        <p:nvSpPr>
          <p:cNvPr id="4" name="Footer Placeholder 3"/>
          <p:cNvSpPr>
            <a:spLocks noGrp="1"/>
          </p:cNvSpPr>
          <p:nvPr>
            <p:ph type="ftr" sz="quarter" idx="11"/>
          </p:nvPr>
        </p:nvSpPr>
        <p:spPr/>
        <p:txBody>
          <a:bodyPr/>
          <a:lstStyle/>
          <a:p>
            <a:r>
              <a:rPr lang="en-US" dirty="0" smtClean="0"/>
              <a:t>Reference</a:t>
            </a:r>
            <a:r>
              <a:rPr lang="en-US" dirty="0"/>
              <a:t>: </a:t>
            </a:r>
            <a:r>
              <a:rPr lang="en-AU" dirty="0" err="1"/>
              <a:t>Fraunhofer</a:t>
            </a:r>
            <a:r>
              <a:rPr lang="en-AU" dirty="0"/>
              <a:t> IESE</a:t>
            </a:r>
            <a:endParaRPr lang="en-US" dirty="0" smtClean="0"/>
          </a:p>
        </p:txBody>
      </p:sp>
      <p:sp>
        <p:nvSpPr>
          <p:cNvPr id="5" name="Slide Number Placeholder 4"/>
          <p:cNvSpPr>
            <a:spLocks noGrp="1"/>
          </p:cNvSpPr>
          <p:nvPr>
            <p:ph type="sldNum" sz="quarter" idx="12"/>
          </p:nvPr>
        </p:nvSpPr>
        <p:spPr/>
        <p:txBody>
          <a:bodyPr/>
          <a:lstStyle/>
          <a:p>
            <a:fld id="{AF84E19B-D82B-AB45-8F97-CE85449579E6}" type="slidenum">
              <a:rPr lang="en-US" smtClean="0"/>
              <a:pPr/>
              <a:t>52</a:t>
            </a:fld>
            <a:endParaRPr lang="en-US" dirty="0"/>
          </a:p>
        </p:txBody>
      </p:sp>
    </p:spTree>
    <p:extLst>
      <p:ext uri="{BB962C8B-B14F-4D97-AF65-F5344CB8AC3E}">
        <p14:creationId xmlns:p14="http://schemas.microsoft.com/office/powerpoint/2010/main" val="27129523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31800" y="1216830"/>
            <a:ext cx="8255000" cy="4800600"/>
          </a:xfrm>
          <a:noFill/>
        </p:spPr>
        <p:txBody>
          <a:bodyPr>
            <a:normAutofit/>
          </a:bodyPr>
          <a:lstStyle/>
          <a:p>
            <a:pPr>
              <a:lnSpc>
                <a:spcPct val="80000"/>
              </a:lnSpc>
            </a:pPr>
            <a:r>
              <a:rPr lang="en-US" altLang="en-US" dirty="0" smtClean="0">
                <a:solidFill>
                  <a:srgbClr val="0070C0"/>
                </a:solidFill>
              </a:rPr>
              <a:t>Static Analysis:</a:t>
            </a:r>
          </a:p>
          <a:p>
            <a:pPr lvl="1">
              <a:lnSpc>
                <a:spcPct val="80000"/>
              </a:lnSpc>
            </a:pPr>
            <a:r>
              <a:rPr lang="en-US" altLang="en-US" dirty="0" smtClean="0"/>
              <a:t>Hand execution: Reading the </a:t>
            </a:r>
            <a:r>
              <a:rPr lang="en-US" altLang="en-US" dirty="0" smtClean="0">
                <a:solidFill>
                  <a:srgbClr val="0070C0"/>
                </a:solidFill>
              </a:rPr>
              <a:t>source code</a:t>
            </a:r>
          </a:p>
          <a:p>
            <a:pPr lvl="1">
              <a:lnSpc>
                <a:spcPct val="80000"/>
              </a:lnSpc>
            </a:pPr>
            <a:r>
              <a:rPr lang="en-US" altLang="en-US" dirty="0" smtClean="0"/>
              <a:t>Walk-Through (informal presentation to others)</a:t>
            </a:r>
          </a:p>
          <a:p>
            <a:pPr lvl="1">
              <a:lnSpc>
                <a:spcPct val="80000"/>
              </a:lnSpc>
            </a:pPr>
            <a:r>
              <a:rPr lang="en-US" altLang="en-US" dirty="0" smtClean="0"/>
              <a:t>Code Inspection (formal presentation to others)</a:t>
            </a:r>
          </a:p>
          <a:p>
            <a:pPr>
              <a:lnSpc>
                <a:spcPct val="80000"/>
              </a:lnSpc>
            </a:pPr>
            <a:endParaRPr lang="en-US" altLang="en-US" dirty="0" smtClean="0">
              <a:solidFill>
                <a:srgbClr val="CC0066"/>
              </a:solidFill>
            </a:endParaRPr>
          </a:p>
          <a:p>
            <a:pPr>
              <a:lnSpc>
                <a:spcPct val="80000"/>
              </a:lnSpc>
            </a:pPr>
            <a:r>
              <a:rPr lang="en-US" altLang="en-US" dirty="0" smtClean="0">
                <a:solidFill>
                  <a:srgbClr val="0070C0"/>
                </a:solidFill>
              </a:rPr>
              <a:t>Dynamic Analysis:</a:t>
            </a:r>
          </a:p>
          <a:p>
            <a:pPr lvl="1">
              <a:lnSpc>
                <a:spcPct val="80000"/>
              </a:lnSpc>
            </a:pPr>
            <a:r>
              <a:rPr lang="en-US" altLang="en-US" i="1" dirty="0">
                <a:solidFill>
                  <a:srgbClr val="0070C0"/>
                </a:solidFill>
              </a:rPr>
              <a:t>White-box</a:t>
            </a:r>
            <a:r>
              <a:rPr lang="en-US" altLang="en-US" dirty="0"/>
              <a:t> testing (Test the internal logic of the subsystem or object)</a:t>
            </a:r>
          </a:p>
          <a:p>
            <a:pPr lvl="1">
              <a:lnSpc>
                <a:spcPct val="80000"/>
              </a:lnSpc>
            </a:pPr>
            <a:r>
              <a:rPr lang="en-US" altLang="en-US" dirty="0" smtClean="0"/>
              <a:t>Black-box testing (Test the  input/output behavior)</a:t>
            </a:r>
          </a:p>
          <a:p>
            <a:pPr lvl="1">
              <a:lnSpc>
                <a:spcPct val="80000"/>
              </a:lnSpc>
            </a:pPr>
            <a:r>
              <a:rPr lang="en-US" altLang="en-US" dirty="0" smtClean="0"/>
              <a:t>Data-structure based testing  (Data types determine test cases)</a:t>
            </a:r>
          </a:p>
        </p:txBody>
      </p:sp>
      <p:sp>
        <p:nvSpPr>
          <p:cNvPr id="2" name="Title 1"/>
          <p:cNvSpPr>
            <a:spLocks noGrp="1"/>
          </p:cNvSpPr>
          <p:nvPr>
            <p:ph type="title"/>
          </p:nvPr>
        </p:nvSpPr>
        <p:spPr>
          <a:xfrm>
            <a:off x="457200" y="355599"/>
            <a:ext cx="8229600" cy="1143000"/>
          </a:xfrm>
        </p:spPr>
        <p:txBody>
          <a:bodyPr/>
          <a:lstStyle/>
          <a:p>
            <a:r>
              <a:rPr lang="en-AU" dirty="0" smtClean="0"/>
              <a:t>Unit testing</a:t>
            </a:r>
            <a:endParaRPr lang="en-AU" dirty="0"/>
          </a:p>
        </p:txBody>
      </p:sp>
    </p:spTree>
    <p:extLst>
      <p:ext uri="{BB962C8B-B14F-4D97-AF65-F5344CB8AC3E}">
        <p14:creationId xmlns:p14="http://schemas.microsoft.com/office/powerpoint/2010/main" val="2099444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3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30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30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30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30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30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4869"/>
            <a:ext cx="8229600" cy="1143000"/>
          </a:xfrm>
        </p:spPr>
        <p:txBody>
          <a:bodyPr/>
          <a:lstStyle/>
          <a:p>
            <a:r>
              <a:rPr lang="en-AU" dirty="0" smtClean="0"/>
              <a:t>References</a:t>
            </a:r>
            <a:endParaRPr lang="en-AU" dirty="0"/>
          </a:p>
        </p:txBody>
      </p:sp>
      <p:sp>
        <p:nvSpPr>
          <p:cNvPr id="3" name="Content Placeholder 2"/>
          <p:cNvSpPr>
            <a:spLocks noGrp="1"/>
          </p:cNvSpPr>
          <p:nvPr>
            <p:ph idx="1"/>
          </p:nvPr>
        </p:nvSpPr>
        <p:spPr>
          <a:xfrm>
            <a:off x="457200" y="1602119"/>
            <a:ext cx="8229600" cy="3623931"/>
          </a:xfrm>
        </p:spPr>
        <p:txBody>
          <a:bodyPr>
            <a:normAutofit fontScale="77500" lnSpcReduction="20000"/>
          </a:bodyPr>
          <a:lstStyle/>
          <a:p>
            <a:r>
              <a:rPr lang="en-US" altLang="en-US" dirty="0" err="1"/>
              <a:t>Ammann</a:t>
            </a:r>
            <a:r>
              <a:rPr lang="en-US" altLang="en-US" dirty="0"/>
              <a:t> &amp; Offutt (2008). </a:t>
            </a:r>
            <a:r>
              <a:rPr lang="en-US" altLang="zh-CN" dirty="0">
                <a:solidFill>
                  <a:schemeClr val="bg1">
                    <a:lumMod val="50000"/>
                  </a:schemeClr>
                </a:solidFill>
                <a:latin typeface="Arial" panose="020B0604020202020204" pitchFamily="34" charset="0"/>
              </a:rPr>
              <a:t>Introduction to Software Testing  </a:t>
            </a:r>
            <a:endParaRPr lang="en-US" altLang="en-US" dirty="0">
              <a:solidFill>
                <a:schemeClr val="bg1">
                  <a:lumMod val="50000"/>
                </a:schemeClr>
              </a:solidFill>
            </a:endParaRPr>
          </a:p>
          <a:p>
            <a:r>
              <a:rPr lang="en-AU" dirty="0" err="1"/>
              <a:t>Damodar</a:t>
            </a:r>
            <a:r>
              <a:rPr lang="en-AU" dirty="0"/>
              <a:t>, C.(2012). Software Testing. Available </a:t>
            </a:r>
            <a:r>
              <a:rPr lang="en-AU" dirty="0">
                <a:hlinkClick r:id="rId2"/>
              </a:rPr>
              <a:t>http://SoftwareTestingHelp.com</a:t>
            </a:r>
            <a:endParaRPr lang="en-AU" dirty="0"/>
          </a:p>
          <a:p>
            <a:r>
              <a:rPr lang="en-AU" dirty="0" smtClean="0"/>
              <a:t>Dennis</a:t>
            </a:r>
            <a:r>
              <a:rPr lang="en-AU" dirty="0"/>
              <a:t>, Wixom &amp; </a:t>
            </a:r>
            <a:r>
              <a:rPr lang="en-AU" dirty="0" err="1"/>
              <a:t>Tegarden</a:t>
            </a:r>
            <a:r>
              <a:rPr lang="en-AU" dirty="0"/>
              <a:t> (2015). Systems Analysis &amp; Design, An Object-Oriented Approach with UML</a:t>
            </a:r>
          </a:p>
          <a:p>
            <a:r>
              <a:rPr lang="en-AU" dirty="0" err="1" smtClean="0"/>
              <a:t>Fraunhofer</a:t>
            </a:r>
            <a:r>
              <a:rPr lang="en-AU" dirty="0" smtClean="0"/>
              <a:t> IESE. Online testing tutorial from </a:t>
            </a:r>
            <a:r>
              <a:rPr lang="en-AU" i="1" dirty="0"/>
              <a:t>wwwagse.informatik.uni-kl.de/teaching/p.../Testing-tutorial_2011.pdf</a:t>
            </a:r>
            <a:endParaRPr lang="en-AU" dirty="0" smtClean="0"/>
          </a:p>
          <a:p>
            <a:r>
              <a:rPr lang="en-AU" dirty="0" smtClean="0"/>
              <a:t>ISTQB  </a:t>
            </a:r>
            <a:r>
              <a:rPr lang="en-AU" dirty="0"/>
              <a:t>(2015). Examination materials from </a:t>
            </a:r>
            <a:r>
              <a:rPr lang="en-AU" dirty="0">
                <a:hlinkClick r:id="rId3"/>
              </a:rPr>
              <a:t>http://istqbexamcertification.com/</a:t>
            </a:r>
            <a:endParaRPr lang="en-AU" dirty="0"/>
          </a:p>
          <a:p>
            <a:r>
              <a:rPr lang="en-AU" dirty="0"/>
              <a:t>Pressman, R. (2005). Software Engineering: A Practitioner’s Approach. McGraw Hill.</a:t>
            </a:r>
          </a:p>
          <a:p>
            <a:r>
              <a:rPr lang="en-AU" dirty="0" err="1" smtClean="0"/>
              <a:t>Sommerville</a:t>
            </a:r>
            <a:r>
              <a:rPr lang="en-AU" dirty="0" smtClean="0"/>
              <a:t> </a:t>
            </a:r>
            <a:r>
              <a:rPr lang="en-AU" dirty="0"/>
              <a:t>(1996). Software Engineering, 5</a:t>
            </a:r>
            <a:r>
              <a:rPr lang="en-AU" baseline="30000" dirty="0"/>
              <a:t>th</a:t>
            </a:r>
            <a:r>
              <a:rPr lang="en-AU" dirty="0"/>
              <a:t> ed. Addison-Wesley Publishers.</a:t>
            </a:r>
          </a:p>
          <a:p>
            <a:endParaRPr lang="en-AU" dirty="0" smtClean="0"/>
          </a:p>
          <a:p>
            <a:endParaRPr lang="en-AU" dirty="0" smtClean="0"/>
          </a:p>
        </p:txBody>
      </p:sp>
      <p:sp>
        <p:nvSpPr>
          <p:cNvPr id="5" name="Slide Number Placeholder 4"/>
          <p:cNvSpPr>
            <a:spLocks noGrp="1"/>
          </p:cNvSpPr>
          <p:nvPr>
            <p:ph type="sldNum" sz="quarter" idx="12"/>
          </p:nvPr>
        </p:nvSpPr>
        <p:spPr/>
        <p:txBody>
          <a:bodyPr/>
          <a:lstStyle/>
          <a:p>
            <a:fld id="{AF84E19B-D82B-AB45-8F97-CE85449579E6}" type="slidenum">
              <a:rPr lang="en-US" smtClean="0"/>
              <a:pPr/>
              <a:t>54</a:t>
            </a:fld>
            <a:endParaRPr lang="en-US" dirty="0"/>
          </a:p>
        </p:txBody>
      </p:sp>
      <p:sp>
        <p:nvSpPr>
          <p:cNvPr id="6" name="Footer Placeholder 3"/>
          <p:cNvSpPr>
            <a:spLocks noGrp="1"/>
          </p:cNvSpPr>
          <p:nvPr>
            <p:ph type="ftr" sz="quarter" idx="11"/>
          </p:nvPr>
        </p:nvSpPr>
        <p:spPr>
          <a:xfrm>
            <a:off x="457200" y="5996514"/>
            <a:ext cx="3530600" cy="227542"/>
          </a:xfrm>
        </p:spPr>
        <p:txBody>
          <a:bodyPr/>
          <a:lstStyle/>
          <a:p>
            <a:r>
              <a:rPr lang="en-US" dirty="0" smtClean="0"/>
              <a:t>Unit testing</a:t>
            </a:r>
            <a:endParaRPr lang="en-US" dirty="0"/>
          </a:p>
        </p:txBody>
      </p:sp>
    </p:spTree>
    <p:extLst>
      <p:ext uri="{BB962C8B-B14F-4D97-AF65-F5344CB8AC3E}">
        <p14:creationId xmlns:p14="http://schemas.microsoft.com/office/powerpoint/2010/main" val="1864268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6"/>
          <p:cNvSpPr>
            <a:spLocks noGrp="1" noChangeArrowheads="1"/>
          </p:cNvSpPr>
          <p:nvPr>
            <p:ph type="title"/>
          </p:nvPr>
        </p:nvSpPr>
        <p:spPr>
          <a:xfrm>
            <a:off x="457200" y="133684"/>
            <a:ext cx="8229600" cy="1143000"/>
          </a:xfrm>
          <a:solidFill>
            <a:schemeClr val="bg1"/>
          </a:solidFill>
        </p:spPr>
        <p:txBody>
          <a:bodyPr>
            <a:normAutofit fontScale="90000"/>
          </a:bodyPr>
          <a:lstStyle/>
          <a:p>
            <a:r>
              <a:rPr lang="en-AU" dirty="0"/>
              <a:t>Dynamic unit testing:</a:t>
            </a:r>
            <a:br>
              <a:rPr lang="en-AU" dirty="0"/>
            </a:br>
            <a:r>
              <a:rPr lang="en-AU" dirty="0"/>
              <a:t>White box testing</a:t>
            </a:r>
            <a:endParaRPr lang="en-US" altLang="en-US" dirty="0" smtClean="0"/>
          </a:p>
        </p:txBody>
      </p:sp>
      <p:sp>
        <p:nvSpPr>
          <p:cNvPr id="18436" name="Rectangle 17"/>
          <p:cNvSpPr>
            <a:spLocks noGrp="1" noChangeArrowheads="1"/>
          </p:cNvSpPr>
          <p:nvPr>
            <p:ph type="body" idx="1"/>
          </p:nvPr>
        </p:nvSpPr>
        <p:spPr>
          <a:xfrm>
            <a:off x="457200" y="1539762"/>
            <a:ext cx="8255000" cy="3930596"/>
          </a:xfrm>
        </p:spPr>
        <p:txBody>
          <a:bodyPr/>
          <a:lstStyle/>
          <a:p>
            <a:pPr>
              <a:lnSpc>
                <a:spcPct val="80000"/>
              </a:lnSpc>
            </a:pPr>
            <a:r>
              <a:rPr lang="en-US" altLang="en-US" dirty="0" smtClean="0">
                <a:solidFill>
                  <a:srgbClr val="0070C0"/>
                </a:solidFill>
              </a:rPr>
              <a:t>Statement Testing </a:t>
            </a:r>
            <a:r>
              <a:rPr lang="en-US" altLang="en-US" dirty="0" smtClean="0"/>
              <a:t>(Algebraic Testing):  Test single statements</a:t>
            </a:r>
            <a:endParaRPr lang="en-US" altLang="ko-KR" dirty="0" smtClean="0">
              <a:ea typeface="Gulim" panose="020B0600000101010101" pitchFamily="34" charset="-127"/>
            </a:endParaRPr>
          </a:p>
          <a:p>
            <a:pPr>
              <a:lnSpc>
                <a:spcPct val="80000"/>
              </a:lnSpc>
            </a:pPr>
            <a:r>
              <a:rPr lang="en-US" altLang="en-US" dirty="0" smtClean="0">
                <a:solidFill>
                  <a:srgbClr val="0070C0"/>
                </a:solidFill>
              </a:rPr>
              <a:t>Loop Testing</a:t>
            </a:r>
            <a:r>
              <a:rPr lang="en-US" altLang="en-US" dirty="0" smtClean="0"/>
              <a:t>:</a:t>
            </a:r>
          </a:p>
          <a:p>
            <a:pPr lvl="1">
              <a:lnSpc>
                <a:spcPct val="80000"/>
              </a:lnSpc>
            </a:pPr>
            <a:r>
              <a:rPr lang="en-US" altLang="en-US" dirty="0" smtClean="0"/>
              <a:t>Cause execution of the loop to be skipped completely. (Exception: Repeat loops)</a:t>
            </a:r>
          </a:p>
          <a:p>
            <a:pPr lvl="1">
              <a:lnSpc>
                <a:spcPct val="80000"/>
              </a:lnSpc>
            </a:pPr>
            <a:r>
              <a:rPr lang="en-US" altLang="en-US" dirty="0" smtClean="0"/>
              <a:t>Loop to be executed exactly once</a:t>
            </a:r>
          </a:p>
          <a:p>
            <a:pPr lvl="1">
              <a:lnSpc>
                <a:spcPct val="80000"/>
              </a:lnSpc>
            </a:pPr>
            <a:r>
              <a:rPr lang="en-US" altLang="en-US" dirty="0" smtClean="0"/>
              <a:t>Loop to be executed more than once</a:t>
            </a:r>
          </a:p>
          <a:p>
            <a:pPr>
              <a:lnSpc>
                <a:spcPct val="80000"/>
              </a:lnSpc>
            </a:pPr>
            <a:r>
              <a:rPr lang="en-US" altLang="en-US" dirty="0" smtClean="0">
                <a:solidFill>
                  <a:srgbClr val="0070C0"/>
                </a:solidFill>
              </a:rPr>
              <a:t>Path testing</a:t>
            </a:r>
            <a:r>
              <a:rPr lang="en-US" altLang="en-US" dirty="0" smtClean="0"/>
              <a:t>:</a:t>
            </a:r>
          </a:p>
          <a:p>
            <a:pPr lvl="1">
              <a:lnSpc>
                <a:spcPct val="80000"/>
              </a:lnSpc>
            </a:pPr>
            <a:r>
              <a:rPr lang="en-US" altLang="en-US" dirty="0" smtClean="0"/>
              <a:t>Make sure all paths in the program are executed</a:t>
            </a:r>
          </a:p>
          <a:p>
            <a:pPr>
              <a:lnSpc>
                <a:spcPct val="80000"/>
              </a:lnSpc>
            </a:pPr>
            <a:r>
              <a:rPr lang="en-US" altLang="en-US" dirty="0" smtClean="0">
                <a:solidFill>
                  <a:srgbClr val="0070C0"/>
                </a:solidFill>
              </a:rPr>
              <a:t>Branch Testing  </a:t>
            </a:r>
            <a:r>
              <a:rPr lang="en-US" altLang="en-US" dirty="0" smtClean="0"/>
              <a:t>(Conditional Testing): Make sure that each possible outcome from a condition is tested at least once</a:t>
            </a:r>
          </a:p>
          <a:p>
            <a:pPr>
              <a:lnSpc>
                <a:spcPct val="80000"/>
              </a:lnSpc>
            </a:pPr>
            <a:endParaRPr lang="en-US" altLang="en-US" dirty="0" smtClean="0"/>
          </a:p>
          <a:p>
            <a:pPr>
              <a:lnSpc>
                <a:spcPct val="80000"/>
              </a:lnSpc>
            </a:pPr>
            <a:endParaRPr lang="en-US" altLang="en-US" dirty="0" smtClean="0"/>
          </a:p>
        </p:txBody>
      </p:sp>
      <p:sp>
        <p:nvSpPr>
          <p:cNvPr id="14" name="Footer Placeholder 3"/>
          <p:cNvSpPr>
            <a:spLocks noGrp="1"/>
          </p:cNvSpPr>
          <p:nvPr>
            <p:ph type="ftr" sz="quarter" idx="11"/>
          </p:nvPr>
        </p:nvSpPr>
        <p:spPr>
          <a:xfrm>
            <a:off x="457200" y="5996514"/>
            <a:ext cx="3530600" cy="227542"/>
          </a:xfrm>
        </p:spPr>
        <p:txBody>
          <a:bodyPr/>
          <a:lstStyle/>
          <a:p>
            <a:r>
              <a:rPr lang="en-US" dirty="0" smtClean="0"/>
              <a:t>Unit testing</a:t>
            </a:r>
            <a:endParaRPr lang="en-US" dirty="0"/>
          </a:p>
        </p:txBody>
      </p:sp>
    </p:spTree>
    <p:extLst>
      <p:ext uri="{BB962C8B-B14F-4D97-AF65-F5344CB8AC3E}">
        <p14:creationId xmlns:p14="http://schemas.microsoft.com/office/powerpoint/2010/main" val="3497576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30741" y="5462139"/>
            <a:ext cx="9474741" cy="164397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Oval 5"/>
          <p:cNvSpPr/>
          <p:nvPr/>
        </p:nvSpPr>
        <p:spPr>
          <a:xfrm>
            <a:off x="705853" y="134966"/>
            <a:ext cx="1302320" cy="528938"/>
          </a:xfrm>
          <a:prstGeom prst="ellipse">
            <a:avLst/>
          </a:prstGeom>
          <a:solidFill>
            <a:srgbClr val="F3E3F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Start</a:t>
            </a:r>
            <a:endParaRPr lang="en-AU" sz="1600" dirty="0">
              <a:solidFill>
                <a:srgbClr val="002060"/>
              </a:solidFill>
            </a:endParaRPr>
          </a:p>
        </p:txBody>
      </p:sp>
      <p:sp>
        <p:nvSpPr>
          <p:cNvPr id="7" name="Oval 6"/>
          <p:cNvSpPr/>
          <p:nvPr/>
        </p:nvSpPr>
        <p:spPr>
          <a:xfrm>
            <a:off x="8021053" y="6003350"/>
            <a:ext cx="1073315" cy="609600"/>
          </a:xfrm>
          <a:prstGeom prst="ellipse">
            <a:avLst/>
          </a:prstGeom>
          <a:solidFill>
            <a:srgbClr val="F3E3F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End</a:t>
            </a:r>
            <a:endParaRPr lang="en-AU" sz="1600" dirty="0">
              <a:solidFill>
                <a:srgbClr val="002060"/>
              </a:solidFill>
            </a:endParaRPr>
          </a:p>
        </p:txBody>
      </p:sp>
      <p:sp>
        <p:nvSpPr>
          <p:cNvPr id="8" name="Flowchart: Data 7"/>
          <p:cNvSpPr/>
          <p:nvPr/>
        </p:nvSpPr>
        <p:spPr>
          <a:xfrm>
            <a:off x="490739" y="1102939"/>
            <a:ext cx="1844842" cy="577516"/>
          </a:xfrm>
          <a:prstGeom prst="flowChartInputOutpu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Get user String</a:t>
            </a:r>
            <a:endParaRPr lang="en-AU" sz="1600" dirty="0">
              <a:solidFill>
                <a:srgbClr val="002060"/>
              </a:solidFill>
            </a:endParaRPr>
          </a:p>
        </p:txBody>
      </p:sp>
      <p:sp>
        <p:nvSpPr>
          <p:cNvPr id="9" name="Flowchart: Decision 8"/>
          <p:cNvSpPr/>
          <p:nvPr/>
        </p:nvSpPr>
        <p:spPr>
          <a:xfrm>
            <a:off x="262486" y="3063615"/>
            <a:ext cx="2342148" cy="1313354"/>
          </a:xfrm>
          <a:prstGeom prst="flowChartDecision">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Test </a:t>
            </a:r>
            <a:r>
              <a:rPr lang="en-AU" sz="1600" dirty="0" err="1" smtClean="0">
                <a:solidFill>
                  <a:srgbClr val="002060"/>
                </a:solidFill>
              </a:rPr>
              <a:t>url.length</a:t>
            </a:r>
            <a:r>
              <a:rPr lang="en-AU" sz="1600" dirty="0" smtClean="0">
                <a:solidFill>
                  <a:srgbClr val="002060"/>
                </a:solidFill>
              </a:rPr>
              <a:t> &gt; 0 and valid=true</a:t>
            </a:r>
            <a:endParaRPr lang="en-AU" sz="1600" dirty="0">
              <a:solidFill>
                <a:srgbClr val="002060"/>
              </a:solidFill>
            </a:endParaRPr>
          </a:p>
        </p:txBody>
      </p:sp>
      <p:cxnSp>
        <p:nvCxnSpPr>
          <p:cNvPr id="17" name="Straight Arrow Connector 16"/>
          <p:cNvCxnSpPr>
            <a:stCxn id="94" idx="2"/>
          </p:cNvCxnSpPr>
          <p:nvPr/>
        </p:nvCxnSpPr>
        <p:spPr>
          <a:xfrm>
            <a:off x="1413161" y="5117659"/>
            <a:ext cx="25193" cy="470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786257" y="6205142"/>
            <a:ext cx="657726" cy="369332"/>
          </a:xfrm>
          <a:prstGeom prst="rect">
            <a:avLst/>
          </a:prstGeom>
          <a:noFill/>
        </p:spPr>
        <p:txBody>
          <a:bodyPr wrap="square" rtlCol="0">
            <a:spAutoFit/>
          </a:bodyPr>
          <a:lstStyle/>
          <a:p>
            <a:r>
              <a:rPr lang="en-AU" dirty="0" smtClean="0"/>
              <a:t>Yes</a:t>
            </a:r>
            <a:endParaRPr lang="en-AU" dirty="0"/>
          </a:p>
        </p:txBody>
      </p:sp>
      <p:sp>
        <p:nvSpPr>
          <p:cNvPr id="22" name="Flowchart: Decision 21"/>
          <p:cNvSpPr/>
          <p:nvPr/>
        </p:nvSpPr>
        <p:spPr>
          <a:xfrm>
            <a:off x="3013936" y="4811889"/>
            <a:ext cx="2090395" cy="1267338"/>
          </a:xfrm>
          <a:prstGeom prst="flowChartDecision">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Test String is &gt;,&lt;,#,%,\</a:t>
            </a:r>
            <a:endParaRPr lang="en-AU" sz="1600" dirty="0">
              <a:solidFill>
                <a:srgbClr val="002060"/>
              </a:solidFill>
            </a:endParaRPr>
          </a:p>
        </p:txBody>
      </p:sp>
      <p:cxnSp>
        <p:nvCxnSpPr>
          <p:cNvPr id="23" name="Straight Arrow Connector 22"/>
          <p:cNvCxnSpPr/>
          <p:nvPr/>
        </p:nvCxnSpPr>
        <p:spPr>
          <a:xfrm flipV="1">
            <a:off x="2660597" y="5453616"/>
            <a:ext cx="273630" cy="6894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208722" y="2718449"/>
            <a:ext cx="657726" cy="369332"/>
          </a:xfrm>
          <a:prstGeom prst="rect">
            <a:avLst/>
          </a:prstGeom>
          <a:noFill/>
        </p:spPr>
        <p:txBody>
          <a:bodyPr wrap="square" rtlCol="0">
            <a:spAutoFit/>
          </a:bodyPr>
          <a:lstStyle/>
          <a:p>
            <a:r>
              <a:rPr lang="en-AU" dirty="0" smtClean="0"/>
              <a:t>Yes</a:t>
            </a:r>
            <a:endParaRPr lang="en-AU" dirty="0"/>
          </a:p>
        </p:txBody>
      </p:sp>
      <p:sp>
        <p:nvSpPr>
          <p:cNvPr id="26" name="Flowchart: Process 25"/>
          <p:cNvSpPr/>
          <p:nvPr/>
        </p:nvSpPr>
        <p:spPr>
          <a:xfrm>
            <a:off x="5516979" y="6003350"/>
            <a:ext cx="1668379" cy="718245"/>
          </a:xfrm>
          <a:prstGeom prst="flowChartProcess">
            <a:avLst/>
          </a:prstGeom>
          <a:solidFill>
            <a:schemeClr val="tx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Set valid = false</a:t>
            </a:r>
            <a:endParaRPr lang="en-AU" sz="1600" dirty="0">
              <a:solidFill>
                <a:srgbClr val="002060"/>
              </a:solidFill>
            </a:endParaRPr>
          </a:p>
        </p:txBody>
      </p:sp>
      <p:cxnSp>
        <p:nvCxnSpPr>
          <p:cNvPr id="27" name="Straight Arrow Connector 26"/>
          <p:cNvCxnSpPr/>
          <p:nvPr/>
        </p:nvCxnSpPr>
        <p:spPr>
          <a:xfrm>
            <a:off x="2745202" y="6191107"/>
            <a:ext cx="2771777" cy="280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111167" y="5294649"/>
            <a:ext cx="657726" cy="369332"/>
          </a:xfrm>
          <a:prstGeom prst="rect">
            <a:avLst/>
          </a:prstGeom>
          <a:noFill/>
        </p:spPr>
        <p:txBody>
          <a:bodyPr wrap="square" rtlCol="0">
            <a:spAutoFit/>
          </a:bodyPr>
          <a:lstStyle/>
          <a:p>
            <a:r>
              <a:rPr lang="en-AU" dirty="0" smtClean="0"/>
              <a:t>No</a:t>
            </a:r>
            <a:endParaRPr lang="en-AU" dirty="0"/>
          </a:p>
        </p:txBody>
      </p:sp>
      <p:sp>
        <p:nvSpPr>
          <p:cNvPr id="43" name="Flowchart: Process 42"/>
          <p:cNvSpPr/>
          <p:nvPr/>
        </p:nvSpPr>
        <p:spPr>
          <a:xfrm>
            <a:off x="578971" y="2185194"/>
            <a:ext cx="1668379" cy="533256"/>
          </a:xfrm>
          <a:prstGeom prst="flowChartProcess">
            <a:avLst/>
          </a:prstGeom>
          <a:solidFill>
            <a:schemeClr val="tx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Set valid = true and </a:t>
            </a:r>
            <a:r>
              <a:rPr lang="en-AU" sz="1600" dirty="0" err="1" smtClean="0">
                <a:solidFill>
                  <a:srgbClr val="002060"/>
                </a:solidFill>
              </a:rPr>
              <a:t>i</a:t>
            </a:r>
            <a:r>
              <a:rPr lang="en-AU" sz="1600" dirty="0" smtClean="0">
                <a:solidFill>
                  <a:srgbClr val="002060"/>
                </a:solidFill>
              </a:rPr>
              <a:t> = 0</a:t>
            </a:r>
            <a:endParaRPr lang="en-AU" sz="1600" dirty="0">
              <a:solidFill>
                <a:srgbClr val="002060"/>
              </a:solidFill>
            </a:endParaRPr>
          </a:p>
        </p:txBody>
      </p:sp>
      <p:cxnSp>
        <p:nvCxnSpPr>
          <p:cNvPr id="45" name="Straight Arrow Connector 44"/>
          <p:cNvCxnSpPr>
            <a:endCxn id="43" idx="0"/>
          </p:cNvCxnSpPr>
          <p:nvPr/>
        </p:nvCxnSpPr>
        <p:spPr>
          <a:xfrm>
            <a:off x="1413160" y="1808891"/>
            <a:ext cx="1" cy="3763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6" name="Picture 85"/>
          <p:cNvPicPr>
            <a:picLocks noChangeAspect="1"/>
          </p:cNvPicPr>
          <p:nvPr/>
        </p:nvPicPr>
        <p:blipFill>
          <a:blip r:embed="rId2"/>
          <a:stretch>
            <a:fillRect/>
          </a:stretch>
        </p:blipFill>
        <p:spPr>
          <a:xfrm>
            <a:off x="3932962" y="-45359"/>
            <a:ext cx="5161405" cy="3970312"/>
          </a:xfrm>
          <a:prstGeom prst="rect">
            <a:avLst/>
          </a:prstGeom>
        </p:spPr>
      </p:pic>
      <p:cxnSp>
        <p:nvCxnSpPr>
          <p:cNvPr id="47" name="Straight Arrow Connector 46"/>
          <p:cNvCxnSpPr/>
          <p:nvPr/>
        </p:nvCxnSpPr>
        <p:spPr>
          <a:xfrm flipH="1">
            <a:off x="1355882" y="748441"/>
            <a:ext cx="2" cy="356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flipH="1" flipV="1">
            <a:off x="5129291" y="5399699"/>
            <a:ext cx="1419373" cy="26995"/>
          </a:xfrm>
          <a:prstGeom prst="line">
            <a:avLst/>
          </a:prstGeom>
        </p:spPr>
        <p:style>
          <a:lnRef idx="2">
            <a:schemeClr val="accent1"/>
          </a:lnRef>
          <a:fillRef idx="0">
            <a:schemeClr val="accent1"/>
          </a:fillRef>
          <a:effectRef idx="1">
            <a:schemeClr val="accent1"/>
          </a:effectRef>
          <a:fontRef idx="minor">
            <a:schemeClr val="tx1"/>
          </a:fontRef>
        </p:style>
      </p:cxnSp>
      <p:sp>
        <p:nvSpPr>
          <p:cNvPr id="82" name="Flowchart: Decision 81"/>
          <p:cNvSpPr/>
          <p:nvPr/>
        </p:nvSpPr>
        <p:spPr>
          <a:xfrm>
            <a:off x="158806" y="5434326"/>
            <a:ext cx="2550694" cy="1475873"/>
          </a:xfrm>
          <a:prstGeom prst="flowChartDecision">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c has value between 0 and 32</a:t>
            </a:r>
            <a:endParaRPr lang="en-AU" sz="1600" dirty="0">
              <a:solidFill>
                <a:srgbClr val="002060"/>
              </a:solidFill>
            </a:endParaRPr>
          </a:p>
        </p:txBody>
      </p:sp>
      <p:cxnSp>
        <p:nvCxnSpPr>
          <p:cNvPr id="91" name="Straight Arrow Connector 90"/>
          <p:cNvCxnSpPr/>
          <p:nvPr/>
        </p:nvCxnSpPr>
        <p:spPr>
          <a:xfrm>
            <a:off x="1457496" y="2762263"/>
            <a:ext cx="0" cy="257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Flowchart: Process 93"/>
          <p:cNvSpPr/>
          <p:nvPr/>
        </p:nvSpPr>
        <p:spPr>
          <a:xfrm>
            <a:off x="578971" y="4584403"/>
            <a:ext cx="1668379" cy="533256"/>
          </a:xfrm>
          <a:prstGeom prst="flowChartProcess">
            <a:avLst/>
          </a:prstGeom>
          <a:solidFill>
            <a:schemeClr val="tx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Set c to char at index </a:t>
            </a:r>
            <a:r>
              <a:rPr lang="en-AU" sz="1600" dirty="0" err="1" smtClean="0">
                <a:solidFill>
                  <a:srgbClr val="002060"/>
                </a:solidFill>
              </a:rPr>
              <a:t>i</a:t>
            </a:r>
            <a:r>
              <a:rPr lang="en-AU" sz="1600" dirty="0" smtClean="0">
                <a:solidFill>
                  <a:srgbClr val="002060"/>
                </a:solidFill>
              </a:rPr>
              <a:t>, </a:t>
            </a:r>
            <a:r>
              <a:rPr lang="en-AU" sz="1600" dirty="0" err="1" smtClean="0">
                <a:solidFill>
                  <a:srgbClr val="002060"/>
                </a:solidFill>
              </a:rPr>
              <a:t>i</a:t>
            </a:r>
            <a:r>
              <a:rPr lang="en-AU" sz="1600" dirty="0" smtClean="0">
                <a:solidFill>
                  <a:srgbClr val="002060"/>
                </a:solidFill>
              </a:rPr>
              <a:t>++</a:t>
            </a:r>
            <a:endParaRPr lang="en-AU" sz="1600" dirty="0">
              <a:solidFill>
                <a:srgbClr val="002060"/>
              </a:solidFill>
            </a:endParaRPr>
          </a:p>
        </p:txBody>
      </p:sp>
      <p:sp>
        <p:nvSpPr>
          <p:cNvPr id="99" name="TextBox 98"/>
          <p:cNvSpPr txBox="1"/>
          <p:nvPr/>
        </p:nvSpPr>
        <p:spPr>
          <a:xfrm>
            <a:off x="5349374" y="5434326"/>
            <a:ext cx="657726" cy="369332"/>
          </a:xfrm>
          <a:prstGeom prst="rect">
            <a:avLst/>
          </a:prstGeom>
          <a:noFill/>
        </p:spPr>
        <p:txBody>
          <a:bodyPr wrap="square" rtlCol="0">
            <a:spAutoFit/>
          </a:bodyPr>
          <a:lstStyle/>
          <a:p>
            <a:r>
              <a:rPr lang="en-AU" dirty="0" smtClean="0"/>
              <a:t>Yes</a:t>
            </a:r>
            <a:endParaRPr lang="en-AU" dirty="0"/>
          </a:p>
        </p:txBody>
      </p:sp>
      <p:sp>
        <p:nvSpPr>
          <p:cNvPr id="105" name="TextBox 104"/>
          <p:cNvSpPr txBox="1"/>
          <p:nvPr/>
        </p:nvSpPr>
        <p:spPr>
          <a:xfrm>
            <a:off x="3115120" y="4271926"/>
            <a:ext cx="657726" cy="369332"/>
          </a:xfrm>
          <a:prstGeom prst="rect">
            <a:avLst/>
          </a:prstGeom>
          <a:noFill/>
        </p:spPr>
        <p:txBody>
          <a:bodyPr wrap="square" rtlCol="0">
            <a:spAutoFit/>
          </a:bodyPr>
          <a:lstStyle/>
          <a:p>
            <a:r>
              <a:rPr lang="en-AU" dirty="0" smtClean="0"/>
              <a:t>No</a:t>
            </a:r>
            <a:endParaRPr lang="en-AU" dirty="0"/>
          </a:p>
        </p:txBody>
      </p:sp>
      <p:cxnSp>
        <p:nvCxnSpPr>
          <p:cNvPr id="109" name="Straight Arrow Connector 108"/>
          <p:cNvCxnSpPr/>
          <p:nvPr/>
        </p:nvCxnSpPr>
        <p:spPr>
          <a:xfrm flipV="1">
            <a:off x="7185358" y="6343876"/>
            <a:ext cx="78606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6548664" y="5410497"/>
            <a:ext cx="0" cy="602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0" name="Curved Connector 119"/>
          <p:cNvCxnSpPr>
            <a:stCxn id="22" idx="0"/>
          </p:cNvCxnSpPr>
          <p:nvPr/>
        </p:nvCxnSpPr>
        <p:spPr>
          <a:xfrm rot="16200000" flipV="1">
            <a:off x="2868098" y="3620852"/>
            <a:ext cx="1007282" cy="137479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433560" y="4339297"/>
            <a:ext cx="0" cy="257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705053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30741" y="5462139"/>
            <a:ext cx="9474741" cy="164397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Oval 5"/>
          <p:cNvSpPr/>
          <p:nvPr/>
        </p:nvSpPr>
        <p:spPr>
          <a:xfrm>
            <a:off x="705853" y="134966"/>
            <a:ext cx="1302320" cy="528938"/>
          </a:xfrm>
          <a:prstGeom prst="ellipse">
            <a:avLst/>
          </a:prstGeom>
          <a:solidFill>
            <a:srgbClr val="F3E3F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Start</a:t>
            </a:r>
            <a:endParaRPr lang="en-AU" sz="1600" dirty="0">
              <a:solidFill>
                <a:srgbClr val="002060"/>
              </a:solidFill>
            </a:endParaRPr>
          </a:p>
        </p:txBody>
      </p:sp>
      <p:sp>
        <p:nvSpPr>
          <p:cNvPr id="7" name="Oval 6"/>
          <p:cNvSpPr/>
          <p:nvPr/>
        </p:nvSpPr>
        <p:spPr>
          <a:xfrm>
            <a:off x="8021053" y="6003350"/>
            <a:ext cx="1073315" cy="609600"/>
          </a:xfrm>
          <a:prstGeom prst="ellipse">
            <a:avLst/>
          </a:prstGeom>
          <a:solidFill>
            <a:srgbClr val="F3E3F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End</a:t>
            </a:r>
            <a:endParaRPr lang="en-AU" sz="1600" dirty="0">
              <a:solidFill>
                <a:srgbClr val="002060"/>
              </a:solidFill>
            </a:endParaRPr>
          </a:p>
        </p:txBody>
      </p:sp>
      <p:sp>
        <p:nvSpPr>
          <p:cNvPr id="8" name="Flowchart: Data 7"/>
          <p:cNvSpPr/>
          <p:nvPr/>
        </p:nvSpPr>
        <p:spPr>
          <a:xfrm>
            <a:off x="490739" y="1102939"/>
            <a:ext cx="1844842" cy="577516"/>
          </a:xfrm>
          <a:prstGeom prst="flowChartInputOutpu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Get user String</a:t>
            </a:r>
            <a:endParaRPr lang="en-AU" sz="1600" dirty="0">
              <a:solidFill>
                <a:srgbClr val="002060"/>
              </a:solidFill>
            </a:endParaRPr>
          </a:p>
        </p:txBody>
      </p:sp>
      <p:sp>
        <p:nvSpPr>
          <p:cNvPr id="9" name="Flowchart: Decision 8"/>
          <p:cNvSpPr/>
          <p:nvPr/>
        </p:nvSpPr>
        <p:spPr>
          <a:xfrm>
            <a:off x="262486" y="3063615"/>
            <a:ext cx="2342148" cy="1313354"/>
          </a:xfrm>
          <a:prstGeom prst="flowChartDecision">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Test </a:t>
            </a:r>
            <a:r>
              <a:rPr lang="en-AU" sz="1600" dirty="0" err="1" smtClean="0">
                <a:solidFill>
                  <a:srgbClr val="002060"/>
                </a:solidFill>
              </a:rPr>
              <a:t>url.length</a:t>
            </a:r>
            <a:r>
              <a:rPr lang="en-AU" sz="1600" dirty="0" smtClean="0">
                <a:solidFill>
                  <a:srgbClr val="002060"/>
                </a:solidFill>
              </a:rPr>
              <a:t> &gt; 0 and valid=true</a:t>
            </a:r>
            <a:endParaRPr lang="en-AU" sz="1600" dirty="0">
              <a:solidFill>
                <a:srgbClr val="002060"/>
              </a:solidFill>
            </a:endParaRPr>
          </a:p>
        </p:txBody>
      </p:sp>
      <p:cxnSp>
        <p:nvCxnSpPr>
          <p:cNvPr id="17" name="Straight Arrow Connector 16"/>
          <p:cNvCxnSpPr>
            <a:stCxn id="94" idx="2"/>
          </p:cNvCxnSpPr>
          <p:nvPr/>
        </p:nvCxnSpPr>
        <p:spPr>
          <a:xfrm>
            <a:off x="1413161" y="5117659"/>
            <a:ext cx="25193" cy="470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786257" y="6205142"/>
            <a:ext cx="657726" cy="369332"/>
          </a:xfrm>
          <a:prstGeom prst="rect">
            <a:avLst/>
          </a:prstGeom>
          <a:noFill/>
        </p:spPr>
        <p:txBody>
          <a:bodyPr wrap="square" rtlCol="0">
            <a:spAutoFit/>
          </a:bodyPr>
          <a:lstStyle/>
          <a:p>
            <a:r>
              <a:rPr lang="en-AU" dirty="0" smtClean="0"/>
              <a:t>Yes</a:t>
            </a:r>
            <a:endParaRPr lang="en-AU" dirty="0"/>
          </a:p>
        </p:txBody>
      </p:sp>
      <p:sp>
        <p:nvSpPr>
          <p:cNvPr id="22" name="Flowchart: Decision 21"/>
          <p:cNvSpPr/>
          <p:nvPr/>
        </p:nvSpPr>
        <p:spPr>
          <a:xfrm>
            <a:off x="3013936" y="4811889"/>
            <a:ext cx="2090395" cy="1267338"/>
          </a:xfrm>
          <a:prstGeom prst="flowChartDecision">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Test String is &gt;,&lt;,#,%,\</a:t>
            </a:r>
            <a:endParaRPr lang="en-AU" sz="1600" dirty="0">
              <a:solidFill>
                <a:srgbClr val="002060"/>
              </a:solidFill>
            </a:endParaRPr>
          </a:p>
        </p:txBody>
      </p:sp>
      <p:cxnSp>
        <p:nvCxnSpPr>
          <p:cNvPr id="23" name="Straight Arrow Connector 22"/>
          <p:cNvCxnSpPr/>
          <p:nvPr/>
        </p:nvCxnSpPr>
        <p:spPr>
          <a:xfrm flipV="1">
            <a:off x="2660597" y="5453616"/>
            <a:ext cx="273630" cy="6894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Flowchart: Process 25"/>
          <p:cNvSpPr/>
          <p:nvPr/>
        </p:nvSpPr>
        <p:spPr>
          <a:xfrm>
            <a:off x="5516979" y="6003350"/>
            <a:ext cx="1668379" cy="718245"/>
          </a:xfrm>
          <a:prstGeom prst="flowChartProcess">
            <a:avLst/>
          </a:prstGeom>
          <a:solidFill>
            <a:schemeClr val="tx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Set valid = false</a:t>
            </a:r>
            <a:endParaRPr lang="en-AU" sz="1600" dirty="0">
              <a:solidFill>
                <a:srgbClr val="002060"/>
              </a:solidFill>
            </a:endParaRPr>
          </a:p>
        </p:txBody>
      </p:sp>
      <p:cxnSp>
        <p:nvCxnSpPr>
          <p:cNvPr id="27" name="Straight Arrow Connector 26"/>
          <p:cNvCxnSpPr/>
          <p:nvPr/>
        </p:nvCxnSpPr>
        <p:spPr>
          <a:xfrm>
            <a:off x="2745202" y="6191107"/>
            <a:ext cx="2771777" cy="280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111167" y="5294649"/>
            <a:ext cx="657726" cy="369332"/>
          </a:xfrm>
          <a:prstGeom prst="rect">
            <a:avLst/>
          </a:prstGeom>
          <a:noFill/>
        </p:spPr>
        <p:txBody>
          <a:bodyPr wrap="square" rtlCol="0">
            <a:spAutoFit/>
          </a:bodyPr>
          <a:lstStyle/>
          <a:p>
            <a:r>
              <a:rPr lang="en-AU" dirty="0" smtClean="0"/>
              <a:t>No</a:t>
            </a:r>
            <a:endParaRPr lang="en-AU" dirty="0"/>
          </a:p>
        </p:txBody>
      </p:sp>
      <p:sp>
        <p:nvSpPr>
          <p:cNvPr id="43" name="Flowchart: Process 42"/>
          <p:cNvSpPr/>
          <p:nvPr/>
        </p:nvSpPr>
        <p:spPr>
          <a:xfrm>
            <a:off x="578971" y="2185194"/>
            <a:ext cx="1668379" cy="533256"/>
          </a:xfrm>
          <a:prstGeom prst="flowChartProcess">
            <a:avLst/>
          </a:prstGeom>
          <a:solidFill>
            <a:schemeClr val="tx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Set valid = true and </a:t>
            </a:r>
            <a:r>
              <a:rPr lang="en-AU" sz="1600" dirty="0" err="1" smtClean="0">
                <a:solidFill>
                  <a:srgbClr val="002060"/>
                </a:solidFill>
              </a:rPr>
              <a:t>i</a:t>
            </a:r>
            <a:r>
              <a:rPr lang="en-AU" sz="1600" dirty="0" smtClean="0">
                <a:solidFill>
                  <a:srgbClr val="002060"/>
                </a:solidFill>
              </a:rPr>
              <a:t> = 0</a:t>
            </a:r>
            <a:endParaRPr lang="en-AU" sz="1600" dirty="0">
              <a:solidFill>
                <a:srgbClr val="002060"/>
              </a:solidFill>
            </a:endParaRPr>
          </a:p>
        </p:txBody>
      </p:sp>
      <p:cxnSp>
        <p:nvCxnSpPr>
          <p:cNvPr id="45" name="Straight Arrow Connector 44"/>
          <p:cNvCxnSpPr>
            <a:endCxn id="43" idx="0"/>
          </p:cNvCxnSpPr>
          <p:nvPr/>
        </p:nvCxnSpPr>
        <p:spPr>
          <a:xfrm>
            <a:off x="1413160" y="1808891"/>
            <a:ext cx="1" cy="3763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1355882" y="748441"/>
            <a:ext cx="2" cy="356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flipH="1" flipV="1">
            <a:off x="5129291" y="5399699"/>
            <a:ext cx="1419373" cy="26995"/>
          </a:xfrm>
          <a:prstGeom prst="line">
            <a:avLst/>
          </a:prstGeom>
        </p:spPr>
        <p:style>
          <a:lnRef idx="2">
            <a:schemeClr val="accent1"/>
          </a:lnRef>
          <a:fillRef idx="0">
            <a:schemeClr val="accent1"/>
          </a:fillRef>
          <a:effectRef idx="1">
            <a:schemeClr val="accent1"/>
          </a:effectRef>
          <a:fontRef idx="minor">
            <a:schemeClr val="tx1"/>
          </a:fontRef>
        </p:style>
      </p:cxnSp>
      <p:sp>
        <p:nvSpPr>
          <p:cNvPr id="82" name="Flowchart: Decision 81"/>
          <p:cNvSpPr/>
          <p:nvPr/>
        </p:nvSpPr>
        <p:spPr>
          <a:xfrm>
            <a:off x="158806" y="5434326"/>
            <a:ext cx="2550694" cy="1475873"/>
          </a:xfrm>
          <a:prstGeom prst="flowChartDecision">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c has value between 0 and 32</a:t>
            </a:r>
            <a:endParaRPr lang="en-AU" sz="1600" dirty="0">
              <a:solidFill>
                <a:srgbClr val="002060"/>
              </a:solidFill>
            </a:endParaRPr>
          </a:p>
        </p:txBody>
      </p:sp>
      <p:cxnSp>
        <p:nvCxnSpPr>
          <p:cNvPr id="91" name="Straight Arrow Connector 90"/>
          <p:cNvCxnSpPr/>
          <p:nvPr/>
        </p:nvCxnSpPr>
        <p:spPr>
          <a:xfrm>
            <a:off x="1457496" y="2762263"/>
            <a:ext cx="0" cy="257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Flowchart: Process 93"/>
          <p:cNvSpPr/>
          <p:nvPr/>
        </p:nvSpPr>
        <p:spPr>
          <a:xfrm>
            <a:off x="578971" y="4584403"/>
            <a:ext cx="1668379" cy="533256"/>
          </a:xfrm>
          <a:prstGeom prst="flowChartProcess">
            <a:avLst/>
          </a:prstGeom>
          <a:solidFill>
            <a:schemeClr val="tx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smtClean="0">
                <a:solidFill>
                  <a:srgbClr val="002060"/>
                </a:solidFill>
              </a:rPr>
              <a:t>Set c to char at index </a:t>
            </a:r>
            <a:r>
              <a:rPr lang="en-AU" sz="1600" dirty="0" err="1" smtClean="0">
                <a:solidFill>
                  <a:srgbClr val="002060"/>
                </a:solidFill>
              </a:rPr>
              <a:t>i</a:t>
            </a:r>
            <a:r>
              <a:rPr lang="en-AU" sz="1600" dirty="0" smtClean="0">
                <a:solidFill>
                  <a:srgbClr val="002060"/>
                </a:solidFill>
              </a:rPr>
              <a:t>, </a:t>
            </a:r>
            <a:r>
              <a:rPr lang="en-AU" sz="1600" dirty="0" err="1" smtClean="0">
                <a:solidFill>
                  <a:srgbClr val="002060"/>
                </a:solidFill>
              </a:rPr>
              <a:t>i</a:t>
            </a:r>
            <a:r>
              <a:rPr lang="en-AU" sz="1600" dirty="0" smtClean="0">
                <a:solidFill>
                  <a:srgbClr val="002060"/>
                </a:solidFill>
              </a:rPr>
              <a:t>++</a:t>
            </a:r>
            <a:endParaRPr lang="en-AU" sz="1600" dirty="0">
              <a:solidFill>
                <a:srgbClr val="002060"/>
              </a:solidFill>
            </a:endParaRPr>
          </a:p>
        </p:txBody>
      </p:sp>
      <p:sp>
        <p:nvSpPr>
          <p:cNvPr id="99" name="TextBox 98"/>
          <p:cNvSpPr txBox="1"/>
          <p:nvPr/>
        </p:nvSpPr>
        <p:spPr>
          <a:xfrm>
            <a:off x="5349374" y="5434326"/>
            <a:ext cx="657726" cy="369332"/>
          </a:xfrm>
          <a:prstGeom prst="rect">
            <a:avLst/>
          </a:prstGeom>
          <a:noFill/>
        </p:spPr>
        <p:txBody>
          <a:bodyPr wrap="square" rtlCol="0">
            <a:spAutoFit/>
          </a:bodyPr>
          <a:lstStyle/>
          <a:p>
            <a:r>
              <a:rPr lang="en-AU" dirty="0" smtClean="0"/>
              <a:t>Yes</a:t>
            </a:r>
            <a:endParaRPr lang="en-AU" dirty="0"/>
          </a:p>
        </p:txBody>
      </p:sp>
      <p:sp>
        <p:nvSpPr>
          <p:cNvPr id="105" name="TextBox 104"/>
          <p:cNvSpPr txBox="1"/>
          <p:nvPr/>
        </p:nvSpPr>
        <p:spPr>
          <a:xfrm>
            <a:off x="3115120" y="4271926"/>
            <a:ext cx="657726" cy="369332"/>
          </a:xfrm>
          <a:prstGeom prst="rect">
            <a:avLst/>
          </a:prstGeom>
          <a:noFill/>
        </p:spPr>
        <p:txBody>
          <a:bodyPr wrap="square" rtlCol="0">
            <a:spAutoFit/>
          </a:bodyPr>
          <a:lstStyle/>
          <a:p>
            <a:r>
              <a:rPr lang="en-AU" dirty="0" smtClean="0"/>
              <a:t>No</a:t>
            </a:r>
            <a:endParaRPr lang="en-AU" dirty="0"/>
          </a:p>
        </p:txBody>
      </p:sp>
      <p:cxnSp>
        <p:nvCxnSpPr>
          <p:cNvPr id="109" name="Straight Arrow Connector 108"/>
          <p:cNvCxnSpPr/>
          <p:nvPr/>
        </p:nvCxnSpPr>
        <p:spPr>
          <a:xfrm flipV="1">
            <a:off x="7185358" y="6343876"/>
            <a:ext cx="78606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6548664" y="5410497"/>
            <a:ext cx="0" cy="602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0" name="Curved Connector 119"/>
          <p:cNvCxnSpPr>
            <a:stCxn id="22" idx="0"/>
          </p:cNvCxnSpPr>
          <p:nvPr/>
        </p:nvCxnSpPr>
        <p:spPr>
          <a:xfrm rot="16200000" flipV="1">
            <a:off x="2868098" y="3620852"/>
            <a:ext cx="1007282" cy="137479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433560" y="4339297"/>
            <a:ext cx="0" cy="257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395794" y="336739"/>
            <a:ext cx="3748206" cy="3785652"/>
          </a:xfrm>
          <a:prstGeom prst="rect">
            <a:avLst/>
          </a:prstGeom>
          <a:solidFill>
            <a:srgbClr val="FFFFCC"/>
          </a:solidFill>
          <a:ln>
            <a:solidFill>
              <a:srgbClr val="0070C0"/>
            </a:solidFill>
          </a:ln>
        </p:spPr>
        <p:txBody>
          <a:bodyPr wrap="square" rtlCol="0">
            <a:spAutoFit/>
          </a:bodyPr>
          <a:lstStyle/>
          <a:p>
            <a:r>
              <a:rPr lang="en-AU" sz="2000" dirty="0" smtClean="0"/>
              <a:t>Possible Tests:</a:t>
            </a:r>
          </a:p>
          <a:p>
            <a:r>
              <a:rPr lang="en-AU" sz="2000" dirty="0" smtClean="0"/>
              <a:t>Input a variety of String inputs</a:t>
            </a:r>
          </a:p>
          <a:p>
            <a:pPr marL="342900" indent="-342900">
              <a:buFont typeface="Arial" panose="020B0604020202020204" pitchFamily="34" charset="0"/>
              <a:buChar char="•"/>
            </a:pPr>
            <a:r>
              <a:rPr lang="en-AU" sz="2000" dirty="0" smtClean="0"/>
              <a:t>null</a:t>
            </a:r>
          </a:p>
          <a:p>
            <a:pPr marL="342900" indent="-342900">
              <a:buFont typeface="Arial" panose="020B0604020202020204" pitchFamily="34" charset="0"/>
              <a:buChar char="•"/>
            </a:pPr>
            <a:r>
              <a:rPr lang="en-AU" sz="2000" dirty="0" smtClean="0"/>
              <a:t>“”</a:t>
            </a:r>
          </a:p>
          <a:p>
            <a:pPr marL="342900" indent="-342900">
              <a:buFont typeface="Arial" panose="020B0604020202020204" pitchFamily="34" charset="0"/>
              <a:buChar char="•"/>
            </a:pPr>
            <a:r>
              <a:rPr lang="en-AU" sz="2000" dirty="0" smtClean="0"/>
              <a:t>Strings containing non-valid characters such as ©, £, ¥</a:t>
            </a:r>
          </a:p>
          <a:p>
            <a:pPr marL="342900" indent="-342900">
              <a:buFont typeface="Arial" panose="020B0604020202020204" pitchFamily="34" charset="0"/>
              <a:buChar char="•"/>
            </a:pPr>
            <a:r>
              <a:rPr lang="en-AU" sz="2000" dirty="0"/>
              <a:t>Strings containing </a:t>
            </a:r>
            <a:r>
              <a:rPr lang="en-AU" sz="2000" dirty="0" smtClean="0"/>
              <a:t>&gt;</a:t>
            </a:r>
          </a:p>
          <a:p>
            <a:pPr marL="342900" indent="-342900">
              <a:buFont typeface="Arial" panose="020B0604020202020204" pitchFamily="34" charset="0"/>
              <a:buChar char="•"/>
            </a:pPr>
            <a:r>
              <a:rPr lang="en-AU" sz="2000" dirty="0"/>
              <a:t>Strings containing </a:t>
            </a:r>
            <a:r>
              <a:rPr lang="en-AU" sz="2000" dirty="0" smtClean="0"/>
              <a:t>&lt;</a:t>
            </a:r>
            <a:endParaRPr lang="en-AU" sz="2000" dirty="0"/>
          </a:p>
          <a:p>
            <a:pPr marL="342900" indent="-342900">
              <a:buFont typeface="Arial" panose="020B0604020202020204" pitchFamily="34" charset="0"/>
              <a:buChar char="•"/>
            </a:pPr>
            <a:r>
              <a:rPr lang="en-AU" sz="2000" dirty="0"/>
              <a:t>Strings containing </a:t>
            </a:r>
            <a:r>
              <a:rPr lang="en-AU" sz="2000" dirty="0" smtClean="0"/>
              <a:t>#</a:t>
            </a:r>
            <a:endParaRPr lang="en-AU" sz="2000" dirty="0"/>
          </a:p>
          <a:p>
            <a:pPr marL="342900" indent="-342900">
              <a:buFont typeface="Arial" panose="020B0604020202020204" pitchFamily="34" charset="0"/>
              <a:buChar char="•"/>
            </a:pPr>
            <a:r>
              <a:rPr lang="en-AU" sz="2000" dirty="0"/>
              <a:t>Strings containing </a:t>
            </a:r>
            <a:r>
              <a:rPr lang="en-AU" sz="2000" dirty="0" smtClean="0"/>
              <a:t>%</a:t>
            </a:r>
          </a:p>
          <a:p>
            <a:pPr marL="342900" indent="-342900">
              <a:buFont typeface="Arial" panose="020B0604020202020204" pitchFamily="34" charset="0"/>
              <a:buChar char="•"/>
            </a:pPr>
            <a:r>
              <a:rPr lang="en-AU" sz="2000" dirty="0"/>
              <a:t>Strings containing </a:t>
            </a:r>
            <a:r>
              <a:rPr lang="en-AU" sz="2000" dirty="0" smtClean="0"/>
              <a:t>\</a:t>
            </a:r>
          </a:p>
          <a:p>
            <a:pPr marL="342900" indent="-342900">
              <a:buFont typeface="Arial" panose="020B0604020202020204" pitchFamily="34" charset="0"/>
              <a:buChar char="•"/>
            </a:pPr>
            <a:r>
              <a:rPr lang="en-AU" sz="2000" dirty="0" smtClean="0"/>
              <a:t>Valid URL addresses</a:t>
            </a:r>
            <a:endParaRPr lang="en-AU" sz="2000" dirty="0"/>
          </a:p>
        </p:txBody>
      </p:sp>
      <p:sp>
        <p:nvSpPr>
          <p:cNvPr id="31" name="TextBox 30"/>
          <p:cNvSpPr txBox="1"/>
          <p:nvPr/>
        </p:nvSpPr>
        <p:spPr>
          <a:xfrm>
            <a:off x="2969885" y="2109071"/>
            <a:ext cx="1572212" cy="1631216"/>
          </a:xfrm>
          <a:prstGeom prst="rect">
            <a:avLst/>
          </a:prstGeom>
          <a:solidFill>
            <a:srgbClr val="FFFF00"/>
          </a:solidFill>
          <a:ln>
            <a:solidFill>
              <a:srgbClr val="0070C0"/>
            </a:solidFill>
          </a:ln>
        </p:spPr>
        <p:txBody>
          <a:bodyPr wrap="square" rtlCol="0">
            <a:spAutoFit/>
          </a:bodyPr>
          <a:lstStyle/>
          <a:p>
            <a:r>
              <a:rPr lang="en-AU" sz="2000" dirty="0" smtClean="0"/>
              <a:t>Can you suggest any other possible tests?</a:t>
            </a:r>
            <a:endParaRPr lang="en-AU" sz="2000" dirty="0"/>
          </a:p>
        </p:txBody>
      </p:sp>
    </p:spTree>
    <p:extLst>
      <p:ext uri="{BB962C8B-B14F-4D97-AF65-F5344CB8AC3E}">
        <p14:creationId xmlns:p14="http://schemas.microsoft.com/office/powerpoint/2010/main" val="33392345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16"/>
          <p:cNvSpPr>
            <a:spLocks noGrp="1" noChangeArrowheads="1"/>
          </p:cNvSpPr>
          <p:nvPr>
            <p:ph type="title"/>
          </p:nvPr>
        </p:nvSpPr>
        <p:spPr>
          <a:xfrm>
            <a:off x="317499" y="0"/>
            <a:ext cx="8688477" cy="1143000"/>
          </a:xfrm>
          <a:solidFill>
            <a:schemeClr val="bg1"/>
          </a:solidFill>
        </p:spPr>
        <p:txBody>
          <a:bodyPr>
            <a:normAutofit fontScale="90000"/>
          </a:bodyPr>
          <a:lstStyle/>
          <a:p>
            <a:r>
              <a:rPr lang="en-AU" dirty="0"/>
              <a:t>Dynamic unit testing:</a:t>
            </a:r>
            <a:br>
              <a:rPr lang="en-AU" dirty="0"/>
            </a:br>
            <a:r>
              <a:rPr lang="en-AU" dirty="0"/>
              <a:t>White box testing</a:t>
            </a:r>
            <a:endParaRPr lang="en-US" altLang="en-US" dirty="0" smtClean="0"/>
          </a:p>
        </p:txBody>
      </p:sp>
      <p:sp>
        <p:nvSpPr>
          <p:cNvPr id="41" name="Rectangle 40"/>
          <p:cNvSpPr/>
          <p:nvPr/>
        </p:nvSpPr>
        <p:spPr>
          <a:xfrm>
            <a:off x="0" y="5580063"/>
            <a:ext cx="9144000" cy="127793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9331" name="Rectangle 3"/>
          <p:cNvSpPr>
            <a:spLocks noChangeArrowheads="1"/>
          </p:cNvSpPr>
          <p:nvPr/>
        </p:nvSpPr>
        <p:spPr bwMode="auto">
          <a:xfrm>
            <a:off x="317499" y="1223680"/>
            <a:ext cx="7721600" cy="5568950"/>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en-US"/>
          </a:p>
        </p:txBody>
      </p:sp>
      <p:sp>
        <p:nvSpPr>
          <p:cNvPr id="21508" name="Rectangle 4"/>
          <p:cNvSpPr>
            <a:spLocks noChangeArrowheads="1"/>
          </p:cNvSpPr>
          <p:nvPr/>
        </p:nvSpPr>
        <p:spPr bwMode="auto">
          <a:xfrm>
            <a:off x="671512" y="1289050"/>
            <a:ext cx="7013575" cy="58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tLang="en-US" dirty="0" err="1">
                <a:latin typeface="Courier New" panose="02070309020205020404" pitchFamily="49" charset="0"/>
              </a:rPr>
              <a:t>FindMean</a:t>
            </a:r>
            <a:r>
              <a:rPr lang="en-US" altLang="en-US" dirty="0">
                <a:latin typeface="Courier New" panose="02070309020205020404" pitchFamily="49" charset="0"/>
              </a:rPr>
              <a:t> (FILE </a:t>
            </a:r>
            <a:r>
              <a:rPr lang="en-US" altLang="en-US" dirty="0" err="1">
                <a:latin typeface="Courier New" panose="02070309020205020404" pitchFamily="49" charset="0"/>
              </a:rPr>
              <a:t>ScoreFile</a:t>
            </a:r>
            <a:r>
              <a:rPr lang="en-US" altLang="en-US" dirty="0">
                <a:latin typeface="Courier New" panose="02070309020205020404" pitchFamily="49" charset="0"/>
              </a:rPr>
              <a:t>)</a:t>
            </a:r>
          </a:p>
          <a:p>
            <a:r>
              <a:rPr lang="en-US" altLang="en-US" b="0" dirty="0">
                <a:latin typeface="Courier New" panose="02070309020205020404" pitchFamily="49" charset="0"/>
              </a:rPr>
              <a:t>{  </a:t>
            </a:r>
            <a:r>
              <a:rPr lang="en-US" altLang="en-US" dirty="0">
                <a:latin typeface="Courier New" panose="02070309020205020404" pitchFamily="49" charset="0"/>
              </a:rPr>
              <a:t>float </a:t>
            </a:r>
            <a:r>
              <a:rPr lang="en-US" altLang="en-US" dirty="0" err="1">
                <a:latin typeface="Courier New" panose="02070309020205020404" pitchFamily="49" charset="0"/>
              </a:rPr>
              <a:t>SumOfScores</a:t>
            </a:r>
            <a:r>
              <a:rPr lang="en-US" altLang="en-US" dirty="0">
                <a:latin typeface="Courier New" panose="02070309020205020404" pitchFamily="49" charset="0"/>
              </a:rPr>
              <a:t> = 0.0; </a:t>
            </a:r>
          </a:p>
          <a:p>
            <a:pPr lvl="1"/>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NumberOfScores</a:t>
            </a:r>
            <a:r>
              <a:rPr lang="en-US" altLang="en-US" dirty="0">
                <a:latin typeface="Courier New" panose="02070309020205020404" pitchFamily="49" charset="0"/>
              </a:rPr>
              <a:t> = 0; </a:t>
            </a:r>
          </a:p>
          <a:p>
            <a:pPr lvl="1"/>
            <a:r>
              <a:rPr lang="en-US" altLang="en-US" dirty="0">
                <a:latin typeface="Courier New" panose="02070309020205020404" pitchFamily="49" charset="0"/>
              </a:rPr>
              <a:t>float Mean=0.0; float Score;</a:t>
            </a:r>
          </a:p>
          <a:p>
            <a:pPr lvl="1"/>
            <a:r>
              <a:rPr lang="en-US" altLang="en-US" b="0" dirty="0">
                <a:latin typeface="Courier New" panose="02070309020205020404" pitchFamily="49" charset="0"/>
              </a:rPr>
              <a:t>Read(</a:t>
            </a:r>
            <a:r>
              <a:rPr lang="en-US" altLang="en-US" b="0" dirty="0" err="1">
                <a:latin typeface="Courier New" panose="02070309020205020404" pitchFamily="49" charset="0"/>
              </a:rPr>
              <a:t>ScoreFile</a:t>
            </a:r>
            <a:r>
              <a:rPr lang="en-US" altLang="en-US" b="0" dirty="0">
                <a:latin typeface="Courier New" panose="02070309020205020404" pitchFamily="49" charset="0"/>
              </a:rPr>
              <a:t>, Score);</a:t>
            </a:r>
          </a:p>
          <a:p>
            <a:pPr lvl="1"/>
            <a:r>
              <a:rPr lang="en-US" altLang="en-US" b="0" dirty="0">
                <a:latin typeface="Courier New" panose="02070309020205020404" pitchFamily="49" charset="0"/>
              </a:rPr>
              <a:t>while (! EOF(</a:t>
            </a:r>
            <a:r>
              <a:rPr lang="en-US" altLang="en-US" b="0" dirty="0" err="1">
                <a:latin typeface="Courier New" panose="02070309020205020404" pitchFamily="49" charset="0"/>
              </a:rPr>
              <a:t>ScoreFile</a:t>
            </a:r>
            <a:r>
              <a:rPr lang="en-US" altLang="en-US" b="0" dirty="0">
                <a:latin typeface="Courier New" panose="02070309020205020404" pitchFamily="49" charset="0"/>
              </a:rPr>
              <a:t>) {</a:t>
            </a:r>
          </a:p>
          <a:p>
            <a:pPr lvl="2"/>
            <a:r>
              <a:rPr lang="en-US" altLang="en-US" b="0" dirty="0">
                <a:latin typeface="Courier New" panose="02070309020205020404" pitchFamily="49" charset="0"/>
              </a:rPr>
              <a:t>if (Score  &gt; 0.0 ) {</a:t>
            </a:r>
          </a:p>
          <a:p>
            <a:pPr lvl="4"/>
            <a:r>
              <a:rPr lang="en-US" altLang="en-US" b="0" dirty="0" err="1">
                <a:latin typeface="Courier New" panose="02070309020205020404" pitchFamily="49" charset="0"/>
              </a:rPr>
              <a:t>SumOfScores</a:t>
            </a:r>
            <a:r>
              <a:rPr lang="en-US" altLang="en-US" b="0" dirty="0">
                <a:latin typeface="Courier New" panose="02070309020205020404" pitchFamily="49" charset="0"/>
              </a:rPr>
              <a:t> = </a:t>
            </a:r>
            <a:r>
              <a:rPr lang="en-US" altLang="en-US" b="0" dirty="0" err="1">
                <a:latin typeface="Courier New" panose="02070309020205020404" pitchFamily="49" charset="0"/>
              </a:rPr>
              <a:t>SumOfScores</a:t>
            </a:r>
            <a:r>
              <a:rPr lang="en-US" altLang="en-US" b="0" dirty="0">
                <a:latin typeface="Courier New" panose="02070309020205020404" pitchFamily="49" charset="0"/>
              </a:rPr>
              <a:t> + Score;</a:t>
            </a:r>
          </a:p>
          <a:p>
            <a:pPr lvl="4"/>
            <a:r>
              <a:rPr lang="en-US" altLang="en-US" b="0" dirty="0" err="1">
                <a:latin typeface="Courier New" panose="02070309020205020404" pitchFamily="49" charset="0"/>
              </a:rPr>
              <a:t>NumberOfScores</a:t>
            </a:r>
            <a:r>
              <a:rPr lang="en-US" altLang="en-US" b="0" dirty="0">
                <a:latin typeface="Courier New" panose="02070309020205020404" pitchFamily="49" charset="0"/>
              </a:rPr>
              <a:t>++;</a:t>
            </a:r>
          </a:p>
          <a:p>
            <a:pPr lvl="4"/>
            <a:r>
              <a:rPr lang="en-US" altLang="en-US" b="0" dirty="0">
                <a:latin typeface="Courier New" panose="02070309020205020404" pitchFamily="49" charset="0"/>
              </a:rPr>
              <a:t>}</a:t>
            </a:r>
          </a:p>
          <a:p>
            <a:pPr lvl="4"/>
            <a:endParaRPr lang="en-US" altLang="en-US" b="0" dirty="0">
              <a:latin typeface="Courier New" panose="02070309020205020404" pitchFamily="49" charset="0"/>
            </a:endParaRPr>
          </a:p>
          <a:p>
            <a:pPr lvl="2"/>
            <a:r>
              <a:rPr lang="en-US" altLang="en-US" b="0" dirty="0">
                <a:latin typeface="Courier New" panose="02070309020205020404" pitchFamily="49" charset="0"/>
              </a:rPr>
              <a:t>Read(</a:t>
            </a:r>
            <a:r>
              <a:rPr lang="en-US" altLang="en-US" b="0" dirty="0" err="1">
                <a:latin typeface="Courier New" panose="02070309020205020404" pitchFamily="49" charset="0"/>
              </a:rPr>
              <a:t>ScoreFile</a:t>
            </a:r>
            <a:r>
              <a:rPr lang="en-US" altLang="en-US" b="0" dirty="0">
                <a:latin typeface="Courier New" panose="02070309020205020404" pitchFamily="49" charset="0"/>
              </a:rPr>
              <a:t>, Score);</a:t>
            </a:r>
          </a:p>
          <a:p>
            <a:pPr lvl="1"/>
            <a:r>
              <a:rPr lang="en-US" altLang="en-US" b="0" dirty="0">
                <a:latin typeface="Courier New" panose="02070309020205020404" pitchFamily="49" charset="0"/>
              </a:rPr>
              <a:t>}</a:t>
            </a:r>
          </a:p>
          <a:p>
            <a:pPr lvl="1"/>
            <a:r>
              <a:rPr lang="en-US" altLang="en-US" b="0" dirty="0">
                <a:latin typeface="Courier New" panose="02070309020205020404" pitchFamily="49" charset="0"/>
              </a:rPr>
              <a:t>/* Compute the mean and print the result */</a:t>
            </a:r>
          </a:p>
          <a:p>
            <a:pPr lvl="1"/>
            <a:r>
              <a:rPr lang="en-US" altLang="en-US" b="0" dirty="0">
                <a:latin typeface="Courier New" panose="02070309020205020404" pitchFamily="49" charset="0"/>
              </a:rPr>
              <a:t>if (</a:t>
            </a:r>
            <a:r>
              <a:rPr lang="en-US" altLang="en-US" b="0" dirty="0" err="1">
                <a:latin typeface="Courier New" panose="02070309020205020404" pitchFamily="49" charset="0"/>
              </a:rPr>
              <a:t>NumberOfScores</a:t>
            </a:r>
            <a:r>
              <a:rPr lang="en-US" altLang="en-US" b="0" dirty="0">
                <a:latin typeface="Courier New" panose="02070309020205020404" pitchFamily="49" charset="0"/>
              </a:rPr>
              <a:t> &gt; 0) {</a:t>
            </a:r>
          </a:p>
          <a:p>
            <a:pPr lvl="3"/>
            <a:r>
              <a:rPr lang="en-US" altLang="en-US" b="0" dirty="0">
                <a:latin typeface="Courier New" panose="02070309020205020404" pitchFamily="49" charset="0"/>
              </a:rPr>
              <a:t>Mean = </a:t>
            </a:r>
            <a:r>
              <a:rPr lang="en-US" altLang="en-US" b="0" dirty="0" err="1">
                <a:latin typeface="Courier New" panose="02070309020205020404" pitchFamily="49" charset="0"/>
              </a:rPr>
              <a:t>SumOfScores</a:t>
            </a:r>
            <a:r>
              <a:rPr lang="en-US" altLang="en-US" b="0" dirty="0">
                <a:latin typeface="Courier New" panose="02070309020205020404" pitchFamily="49" charset="0"/>
              </a:rPr>
              <a:t> / </a:t>
            </a:r>
            <a:r>
              <a:rPr lang="en-US" altLang="en-US" b="0" dirty="0" err="1">
                <a:latin typeface="Courier New" panose="02070309020205020404" pitchFamily="49" charset="0"/>
              </a:rPr>
              <a:t>NumberOfScores</a:t>
            </a:r>
            <a:r>
              <a:rPr lang="en-US" altLang="en-US" b="0" dirty="0">
                <a:latin typeface="Courier New" panose="02070309020205020404" pitchFamily="49" charset="0"/>
              </a:rPr>
              <a:t>;</a:t>
            </a:r>
          </a:p>
          <a:p>
            <a:pPr lvl="3"/>
            <a:r>
              <a:rPr lang="en-US" altLang="en-US" b="0" dirty="0" err="1">
                <a:latin typeface="Courier New" panose="02070309020205020404" pitchFamily="49" charset="0"/>
              </a:rPr>
              <a:t>printf</a:t>
            </a:r>
            <a:r>
              <a:rPr lang="en-US" altLang="en-US" b="0" dirty="0">
                <a:latin typeface="Courier New" panose="02070309020205020404" pitchFamily="49" charset="0"/>
              </a:rPr>
              <a:t>(“ The mean score is %f\n”, Mean);</a:t>
            </a:r>
          </a:p>
          <a:p>
            <a:pPr lvl="1"/>
            <a:r>
              <a:rPr lang="en-US" altLang="en-US" b="0" dirty="0">
                <a:latin typeface="Courier New" panose="02070309020205020404" pitchFamily="49" charset="0"/>
              </a:rPr>
              <a:t>} else</a:t>
            </a:r>
          </a:p>
          <a:p>
            <a:pPr lvl="3"/>
            <a:r>
              <a:rPr lang="en-US" altLang="en-US" b="0" dirty="0" err="1">
                <a:latin typeface="Courier New" panose="02070309020205020404" pitchFamily="49" charset="0"/>
              </a:rPr>
              <a:t>printf</a:t>
            </a:r>
            <a:r>
              <a:rPr lang="en-US" altLang="en-US" b="0" dirty="0">
                <a:latin typeface="Courier New" panose="02070309020205020404" pitchFamily="49" charset="0"/>
              </a:rPr>
              <a:t> (“No scores found in file\n”);</a:t>
            </a:r>
          </a:p>
          <a:p>
            <a:r>
              <a:rPr lang="en-US" altLang="en-US" b="0" dirty="0">
                <a:latin typeface="Courier New" panose="02070309020205020404" pitchFamily="49" charset="0"/>
              </a:rPr>
              <a:t>}</a:t>
            </a:r>
          </a:p>
          <a:p>
            <a:endParaRPr lang="en-US" altLang="en-US" b="0" dirty="0">
              <a:latin typeface="Courier New" panose="02070309020205020404" pitchFamily="49" charset="0"/>
            </a:endParaRPr>
          </a:p>
        </p:txBody>
      </p:sp>
    </p:spTree>
    <p:extLst>
      <p:ext uri="{BB962C8B-B14F-4D97-AF65-F5344CB8AC3E}">
        <p14:creationId xmlns:p14="http://schemas.microsoft.com/office/powerpoint/2010/main" val="223851665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FedU Divider A">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edU Cover B">
  <a:themeElements>
    <a:clrScheme name="Custom 2">
      <a:dk1>
        <a:srgbClr val="004A8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dU Divider B">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FedU Footer A">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FedU Footer B">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FedU Footer C">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FedUni_4to3_FirstSlide</Template>
  <TotalTime>3106</TotalTime>
  <Words>4136</Words>
  <Application>Microsoft Office PowerPoint</Application>
  <PresentationFormat>On-screen Show (4:3)</PresentationFormat>
  <Paragraphs>757</Paragraphs>
  <Slides>54</Slides>
  <Notes>10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54</vt:i4>
      </vt:variant>
    </vt:vector>
  </HeadingPairs>
  <TitlesOfParts>
    <vt:vector size="75" baseType="lpstr">
      <vt:lpstr>Arial Unicode MS</vt:lpstr>
      <vt:lpstr>Gulim</vt:lpstr>
      <vt:lpstr>黑体</vt:lpstr>
      <vt:lpstr>SimSun</vt:lpstr>
      <vt:lpstr>Arial</vt:lpstr>
      <vt:lpstr>Calibri</vt:lpstr>
      <vt:lpstr>Comic Sans MS</vt:lpstr>
      <vt:lpstr>Courier New</vt:lpstr>
      <vt:lpstr>Helvetica</vt:lpstr>
      <vt:lpstr>Lucida Grande</vt:lpstr>
      <vt:lpstr>Tahoma</vt:lpstr>
      <vt:lpstr>Times</vt:lpstr>
      <vt:lpstr>Times New Roman</vt:lpstr>
      <vt:lpstr>Wingdings</vt:lpstr>
      <vt:lpstr>Wingdings 2</vt:lpstr>
      <vt:lpstr>FedU Divider A</vt:lpstr>
      <vt:lpstr>FedU Cover B</vt:lpstr>
      <vt:lpstr>FedU Divider B</vt:lpstr>
      <vt:lpstr>FedU Footer A</vt:lpstr>
      <vt:lpstr>FedU Footer B</vt:lpstr>
      <vt:lpstr>FedU Footer C</vt:lpstr>
      <vt:lpstr>ITECH7409: Software Testing</vt:lpstr>
      <vt:lpstr>Last lecture</vt:lpstr>
      <vt:lpstr>This lecture</vt:lpstr>
      <vt:lpstr>Test cases</vt:lpstr>
      <vt:lpstr>Dynamic unit testing: White box testing</vt:lpstr>
      <vt:lpstr>Dynamic unit testing: White box testing</vt:lpstr>
      <vt:lpstr>PowerPoint Presentation</vt:lpstr>
      <vt:lpstr>PowerPoint Presentation</vt:lpstr>
      <vt:lpstr>Dynamic unit testing: White box testing</vt:lpstr>
      <vt:lpstr>White box testing: identify steps</vt:lpstr>
      <vt:lpstr>Dynamic unit testing: White box testing</vt:lpstr>
      <vt:lpstr>Deciding test cases</vt:lpstr>
      <vt:lpstr>Dynamic unit testing: White box testing</vt:lpstr>
      <vt:lpstr>Basis Path Testing</vt:lpstr>
      <vt:lpstr>Flow graph notation</vt:lpstr>
      <vt:lpstr>Flow graph notation</vt:lpstr>
      <vt:lpstr>Flow graph</vt:lpstr>
      <vt:lpstr>Flow graph</vt:lpstr>
      <vt:lpstr>Flow Graph Example</vt:lpstr>
      <vt:lpstr>Independent program paths</vt:lpstr>
      <vt:lpstr>Cyclomatic complexity</vt:lpstr>
      <vt:lpstr>Deriving the Basis Set and Test Cases</vt:lpstr>
      <vt:lpstr>Flow Graph example</vt:lpstr>
      <vt:lpstr>Flow Graph example</vt:lpstr>
      <vt:lpstr>Deriving the Basis Set and Test Cases</vt:lpstr>
      <vt:lpstr>Flow Graph example</vt:lpstr>
      <vt:lpstr>Flow Graph example</vt:lpstr>
      <vt:lpstr>Cyclomatic complexity</vt:lpstr>
      <vt:lpstr>Cyclomatic complexity</vt:lpstr>
      <vt:lpstr>Loop testing</vt:lpstr>
      <vt:lpstr>Loop testing</vt:lpstr>
      <vt:lpstr>Testing of simple loops</vt:lpstr>
      <vt:lpstr>Testing of nested loops</vt:lpstr>
      <vt:lpstr>Testing of concatenated loops</vt:lpstr>
      <vt:lpstr>Loop testing</vt:lpstr>
      <vt:lpstr>Black-box testing</vt:lpstr>
      <vt:lpstr>PowerPoint Presentation</vt:lpstr>
      <vt:lpstr>Dynamic unit testing: Black box testing</vt:lpstr>
      <vt:lpstr>Questions answered by  Black-box testing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Equivalence partitioning</vt:lpstr>
      <vt:lpstr>Equivalence partitioning</vt:lpstr>
      <vt:lpstr>PowerPoint Presentation</vt:lpstr>
      <vt:lpstr>Boundary value analysis</vt:lpstr>
      <vt:lpstr>Guidelines for  Boundary value analysis</vt:lpstr>
      <vt:lpstr>PowerPoint Presentation</vt:lpstr>
      <vt:lpstr>Unit testing</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Venables</dc:creator>
  <cp:lastModifiedBy>Anne Venables</cp:lastModifiedBy>
  <cp:revision>564</cp:revision>
  <dcterms:created xsi:type="dcterms:W3CDTF">2015-04-23T07:39:15Z</dcterms:created>
  <dcterms:modified xsi:type="dcterms:W3CDTF">2015-05-21T00:15:19Z</dcterms:modified>
</cp:coreProperties>
</file>